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305" r:id="rId3"/>
    <p:sldId id="295" r:id="rId4"/>
    <p:sldId id="306" r:id="rId5"/>
    <p:sldId id="307" r:id="rId6"/>
    <p:sldId id="308" r:id="rId7"/>
    <p:sldId id="309" r:id="rId8"/>
    <p:sldId id="310" r:id="rId9"/>
    <p:sldId id="312" r:id="rId10"/>
    <p:sldId id="313" r:id="rId11"/>
    <p:sldId id="314" r:id="rId12"/>
    <p:sldId id="318" r:id="rId13"/>
    <p:sldId id="315" r:id="rId14"/>
    <p:sldId id="319" r:id="rId15"/>
    <p:sldId id="316" r:id="rId16"/>
    <p:sldId id="320" r:id="rId17"/>
    <p:sldId id="317" r:id="rId18"/>
    <p:sldId id="321" r:id="rId19"/>
    <p:sldId id="322" r:id="rId20"/>
    <p:sldId id="323" r:id="rId21"/>
    <p:sldId id="326" r:id="rId22"/>
    <p:sldId id="289" r:id="rId23"/>
    <p:sldId id="327" r:id="rId24"/>
    <p:sldId id="328" r:id="rId25"/>
    <p:sldId id="325" r:id="rId26"/>
    <p:sldId id="32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206E"/>
    <a:srgbClr val="47D45A"/>
    <a:srgbClr val="D86ECC"/>
    <a:srgbClr val="0B76A0"/>
    <a:srgbClr val="467886"/>
    <a:srgbClr val="83C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09"/>
    <p:restoredTop sz="87943"/>
  </p:normalViewPr>
  <p:slideViewPr>
    <p:cSldViewPr snapToGrid="0">
      <p:cViewPr varScale="1">
        <p:scale>
          <a:sx n="107" d="100"/>
          <a:sy n="107" d="100"/>
        </p:scale>
        <p:origin x="168" y="168"/>
      </p:cViewPr>
      <p:guideLst/>
    </p:cSldViewPr>
  </p:slideViewPr>
  <p:notesTextViewPr>
    <p:cViewPr>
      <p:scale>
        <a:sx n="114" d="100"/>
        <a:sy n="114"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DD107379-1170-074C-802A-A1A163B1DB12}" type="datetimeFigureOut">
              <a:rPr lang="en-US" smtClean="0"/>
              <a:t>4/16/26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057A17-63E2-1A48-902D-820BEE20866B}" type="slidenum">
              <a:rPr lang="en-US" smtClean="0"/>
              <a:t>‹#›</a:t>
            </a:fld>
            <a:endParaRPr lang="en-US"/>
          </a:p>
        </p:txBody>
      </p:sp>
    </p:spTree>
    <p:extLst>
      <p:ext uri="{BB962C8B-B14F-4D97-AF65-F5344CB8AC3E}">
        <p14:creationId xmlns:p14="http://schemas.microsoft.com/office/powerpoint/2010/main" val="3347763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057A17-63E2-1A48-902D-820BEE20866B}" type="slidenum">
              <a:rPr lang="en-US" smtClean="0"/>
              <a:t>1</a:t>
            </a:fld>
            <a:endParaRPr lang="en-US"/>
          </a:p>
        </p:txBody>
      </p:sp>
    </p:spTree>
    <p:extLst>
      <p:ext uri="{BB962C8B-B14F-4D97-AF65-F5344CB8AC3E}">
        <p14:creationId xmlns:p14="http://schemas.microsoft.com/office/powerpoint/2010/main" val="460414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0" dirty="0"/>
              <a:t>Hey that looks a lot like the Unix File System!!</a:t>
            </a:r>
            <a:endParaRPr b="0" dirty="0"/>
          </a:p>
        </p:txBody>
      </p:sp>
      <p:sp>
        <p:nvSpPr>
          <p:cNvPr id="181" name="Google Shape;181;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3496715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Tectonic allows tenants to set these strategies. Llama training certainly would write all data to be triple replicated initially to avoid construction costs and thus be faster. It probably would be compacted later to save space if they are keeping old checkpoints around for a long time, which I imagine they would for non-fault tolerance reasons like understanding how the training is progressing. </a:t>
            </a:r>
          </a:p>
        </p:txBody>
      </p:sp>
      <p:sp>
        <p:nvSpPr>
          <p:cNvPr id="4" name="Slide Number Placeholder 3"/>
          <p:cNvSpPr>
            <a:spLocks noGrp="1"/>
          </p:cNvSpPr>
          <p:nvPr>
            <p:ph type="sldNum" sz="quarter" idx="5"/>
          </p:nvPr>
        </p:nvSpPr>
        <p:spPr/>
        <p:txBody>
          <a:bodyPr/>
          <a:lstStyle/>
          <a:p>
            <a:fld id="{28057A17-63E2-1A48-902D-820BEE20866B}" type="slidenum">
              <a:rPr lang="en-US" smtClean="0"/>
              <a:t>24</a:t>
            </a:fld>
            <a:endParaRPr lang="en-US"/>
          </a:p>
        </p:txBody>
      </p:sp>
    </p:spTree>
    <p:extLst>
      <p:ext uri="{BB962C8B-B14F-4D97-AF65-F5344CB8AC3E}">
        <p14:creationId xmlns:p14="http://schemas.microsoft.com/office/powerpoint/2010/main" val="4134225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Cluster network between pods is oversubscribed by a 7:1 factor</a:t>
            </a:r>
          </a:p>
          <a:p>
            <a:r>
              <a:rPr lang="en-US" dirty="0"/>
              <a:t>(Only 16K of the 24K in the cluster were used for Llama 3 training)</a:t>
            </a:r>
          </a:p>
        </p:txBody>
      </p:sp>
      <p:sp>
        <p:nvSpPr>
          <p:cNvPr id="4" name="Slide Number Placeholder 3"/>
          <p:cNvSpPr>
            <a:spLocks noGrp="1"/>
          </p:cNvSpPr>
          <p:nvPr>
            <p:ph type="sldNum" sz="quarter" idx="5"/>
          </p:nvPr>
        </p:nvSpPr>
        <p:spPr/>
        <p:txBody>
          <a:bodyPr/>
          <a:lstStyle/>
          <a:p>
            <a:fld id="{28057A17-63E2-1A48-902D-820BEE20866B}" type="slidenum">
              <a:rPr lang="en-US" smtClean="0"/>
              <a:t>5</a:t>
            </a:fld>
            <a:endParaRPr lang="en-US"/>
          </a:p>
        </p:txBody>
      </p:sp>
    </p:spTree>
    <p:extLst>
      <p:ext uri="{BB962C8B-B14F-4D97-AF65-F5344CB8AC3E}">
        <p14:creationId xmlns:p14="http://schemas.microsoft.com/office/powerpoint/2010/main" val="3024835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Fully Sharded Data Parallelism splits the model weights and has all-to-all broadcasts of computation results</a:t>
            </a:r>
          </a:p>
          <a:p>
            <a:r>
              <a:rPr lang="en-US" dirty="0"/>
              <a:t>Hybrid does FSDP for groups of GPUs and then does normal data parallelism between the groups</a:t>
            </a:r>
          </a:p>
        </p:txBody>
      </p:sp>
      <p:sp>
        <p:nvSpPr>
          <p:cNvPr id="4" name="Slide Number Placeholder 3"/>
          <p:cNvSpPr>
            <a:spLocks noGrp="1"/>
          </p:cNvSpPr>
          <p:nvPr>
            <p:ph type="sldNum" sz="quarter" idx="5"/>
          </p:nvPr>
        </p:nvSpPr>
        <p:spPr/>
        <p:txBody>
          <a:bodyPr/>
          <a:lstStyle/>
          <a:p>
            <a:fld id="{28057A17-63E2-1A48-902D-820BEE20866B}" type="slidenum">
              <a:rPr lang="en-US" smtClean="0"/>
              <a:t>9</a:t>
            </a:fld>
            <a:endParaRPr lang="en-US"/>
          </a:p>
        </p:txBody>
      </p:sp>
    </p:spTree>
    <p:extLst>
      <p:ext uri="{BB962C8B-B14F-4D97-AF65-F5344CB8AC3E}">
        <p14:creationId xmlns:p14="http://schemas.microsoft.com/office/powerpoint/2010/main" val="812295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a:t>
            </a:r>
            <a:r>
              <a:rPr lang="en-US" dirty="0" err="1"/>
              <a:t>Gpipe</a:t>
            </a:r>
            <a:r>
              <a:rPr lang="en-US" dirty="0"/>
              <a:t> for a clear explanation in the original paper: https://</a:t>
            </a:r>
            <a:r>
              <a:rPr lang="en-US" dirty="0" err="1"/>
              <a:t>arxiv.org</a:t>
            </a:r>
            <a:r>
              <a:rPr lang="en-US" dirty="0"/>
              <a:t>/pdf/1811.06965</a:t>
            </a:r>
          </a:p>
        </p:txBody>
      </p:sp>
      <p:sp>
        <p:nvSpPr>
          <p:cNvPr id="4" name="Slide Number Placeholder 3"/>
          <p:cNvSpPr>
            <a:spLocks noGrp="1"/>
          </p:cNvSpPr>
          <p:nvPr>
            <p:ph type="sldNum" sz="quarter" idx="5"/>
          </p:nvPr>
        </p:nvSpPr>
        <p:spPr/>
        <p:txBody>
          <a:bodyPr/>
          <a:lstStyle/>
          <a:p>
            <a:fld id="{28057A17-63E2-1A48-902D-820BEE20866B}" type="slidenum">
              <a:rPr lang="en-US" smtClean="0"/>
              <a:t>10</a:t>
            </a:fld>
            <a:endParaRPr lang="en-US"/>
          </a:p>
        </p:txBody>
      </p:sp>
    </p:spTree>
    <p:extLst>
      <p:ext uri="{BB962C8B-B14F-4D97-AF65-F5344CB8AC3E}">
        <p14:creationId xmlns:p14="http://schemas.microsoft.com/office/powerpoint/2010/main" val="1078044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We are leaving our GPUs idle most of the time</a:t>
            </a:r>
          </a:p>
        </p:txBody>
      </p:sp>
      <p:sp>
        <p:nvSpPr>
          <p:cNvPr id="4" name="Slide Number Placeholder 3"/>
          <p:cNvSpPr>
            <a:spLocks noGrp="1"/>
          </p:cNvSpPr>
          <p:nvPr>
            <p:ph type="sldNum" sz="quarter" idx="5"/>
          </p:nvPr>
        </p:nvSpPr>
        <p:spPr/>
        <p:txBody>
          <a:bodyPr/>
          <a:lstStyle/>
          <a:p>
            <a:fld id="{28057A17-63E2-1A48-902D-820BEE20866B}" type="slidenum">
              <a:rPr lang="en-US" smtClean="0"/>
              <a:t>11</a:t>
            </a:fld>
            <a:endParaRPr lang="en-US"/>
          </a:p>
        </p:txBody>
      </p:sp>
    </p:spTree>
    <p:extLst>
      <p:ext uri="{BB962C8B-B14F-4D97-AF65-F5344CB8AC3E}">
        <p14:creationId xmlns:p14="http://schemas.microsoft.com/office/powerpoint/2010/main" val="1770863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057A17-63E2-1A48-902D-820BEE20866B}" type="slidenum">
              <a:rPr lang="en-US" smtClean="0"/>
              <a:t>15</a:t>
            </a:fld>
            <a:endParaRPr lang="en-US"/>
          </a:p>
        </p:txBody>
      </p:sp>
    </p:spTree>
    <p:extLst>
      <p:ext uri="{BB962C8B-B14F-4D97-AF65-F5344CB8AC3E}">
        <p14:creationId xmlns:p14="http://schemas.microsoft.com/office/powerpoint/2010/main" val="908523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2B88F-D030-DC57-2177-73030C901E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DD4CAC-165B-73DD-23E5-ECC33C5B09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C45C06-BA66-7E26-C143-576371622890}"/>
              </a:ext>
            </a:extLst>
          </p:cNvPr>
          <p:cNvSpPr>
            <a:spLocks noGrp="1"/>
          </p:cNvSpPr>
          <p:nvPr>
            <p:ph type="body" idx="1"/>
          </p:nvPr>
        </p:nvSpPr>
        <p:spPr/>
        <p:txBody>
          <a:bodyPr/>
          <a:lstStyle/>
          <a:p>
            <a:r>
              <a:rPr lang="en-US" dirty="0"/>
              <a:t>Note: table is for a 54-day period implying training time &gt; 54 days</a:t>
            </a:r>
          </a:p>
        </p:txBody>
      </p:sp>
      <p:sp>
        <p:nvSpPr>
          <p:cNvPr id="4" name="Slide Number Placeholder 3">
            <a:extLst>
              <a:ext uri="{FF2B5EF4-FFF2-40B4-BE49-F238E27FC236}">
                <a16:creationId xmlns:a16="http://schemas.microsoft.com/office/drawing/2014/main" id="{B62A1D14-50A8-7646-4C59-869C628EF35B}"/>
              </a:ext>
            </a:extLst>
          </p:cNvPr>
          <p:cNvSpPr>
            <a:spLocks noGrp="1"/>
          </p:cNvSpPr>
          <p:nvPr>
            <p:ph type="sldNum" sz="quarter" idx="5"/>
          </p:nvPr>
        </p:nvSpPr>
        <p:spPr/>
        <p:txBody>
          <a:bodyPr/>
          <a:lstStyle/>
          <a:p>
            <a:fld id="{28057A17-63E2-1A48-902D-820BEE20866B}" type="slidenum">
              <a:rPr lang="en-US" smtClean="0"/>
              <a:t>16</a:t>
            </a:fld>
            <a:endParaRPr lang="en-US"/>
          </a:p>
        </p:txBody>
      </p:sp>
    </p:spTree>
    <p:extLst>
      <p:ext uri="{BB962C8B-B14F-4D97-AF65-F5344CB8AC3E}">
        <p14:creationId xmlns:p14="http://schemas.microsoft.com/office/powerpoint/2010/main" val="2281433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It would require we at least double the number of GPUs / hosts we are using … way too expensive in this setting</a:t>
            </a:r>
          </a:p>
        </p:txBody>
      </p:sp>
      <p:sp>
        <p:nvSpPr>
          <p:cNvPr id="4" name="Slide Number Placeholder 3"/>
          <p:cNvSpPr>
            <a:spLocks noGrp="1"/>
          </p:cNvSpPr>
          <p:nvPr>
            <p:ph type="sldNum" sz="quarter" idx="5"/>
          </p:nvPr>
        </p:nvSpPr>
        <p:spPr/>
        <p:txBody>
          <a:bodyPr/>
          <a:lstStyle/>
          <a:p>
            <a:fld id="{28057A17-63E2-1A48-902D-820BEE20866B}" type="slidenum">
              <a:rPr lang="en-US" smtClean="0"/>
              <a:t>17</a:t>
            </a:fld>
            <a:endParaRPr lang="en-US"/>
          </a:p>
        </p:txBody>
      </p:sp>
    </p:spTree>
    <p:extLst>
      <p:ext uri="{BB962C8B-B14F-4D97-AF65-F5344CB8AC3E}">
        <p14:creationId xmlns:p14="http://schemas.microsoft.com/office/powerpoint/2010/main" val="3759009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C5DDF-1D22-94CF-CB06-29EDC1DDB4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2FD9E2-951A-FF18-AF79-46E9DE137F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7B576A-3271-EC23-7088-8EE6BAEF0576}"/>
              </a:ext>
            </a:extLst>
          </p:cNvPr>
          <p:cNvSpPr>
            <a:spLocks noGrp="1"/>
          </p:cNvSpPr>
          <p:nvPr>
            <p:ph type="body" idx="1"/>
          </p:nvPr>
        </p:nvSpPr>
        <p:spPr/>
        <p:txBody>
          <a:bodyPr/>
          <a:lstStyle/>
          <a:p>
            <a:r>
              <a:rPr lang="en-US" dirty="0"/>
              <a:t>Maybe talk about why this doesn’t work for bank ledgers?</a:t>
            </a:r>
          </a:p>
        </p:txBody>
      </p:sp>
      <p:sp>
        <p:nvSpPr>
          <p:cNvPr id="4" name="Slide Number Placeholder 3">
            <a:extLst>
              <a:ext uri="{FF2B5EF4-FFF2-40B4-BE49-F238E27FC236}">
                <a16:creationId xmlns:a16="http://schemas.microsoft.com/office/drawing/2014/main" id="{10CEEDA6-5F19-BDF9-3F96-4876FE146E65}"/>
              </a:ext>
            </a:extLst>
          </p:cNvPr>
          <p:cNvSpPr>
            <a:spLocks noGrp="1"/>
          </p:cNvSpPr>
          <p:nvPr>
            <p:ph type="sldNum" sz="quarter" idx="5"/>
          </p:nvPr>
        </p:nvSpPr>
        <p:spPr/>
        <p:txBody>
          <a:bodyPr/>
          <a:lstStyle/>
          <a:p>
            <a:fld id="{28057A17-63E2-1A48-902D-820BEE20866B}" type="slidenum">
              <a:rPr lang="en-US" smtClean="0"/>
              <a:t>18</a:t>
            </a:fld>
            <a:endParaRPr lang="en-US"/>
          </a:p>
        </p:txBody>
      </p:sp>
    </p:spTree>
    <p:extLst>
      <p:ext uri="{BB962C8B-B14F-4D97-AF65-F5344CB8AC3E}">
        <p14:creationId xmlns:p14="http://schemas.microsoft.com/office/powerpoint/2010/main" val="184206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ACD53-5D8C-9F38-29B3-63FDE29C5711}"/>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4A484188-B88E-11F5-105A-99CA7B870738}"/>
              </a:ext>
            </a:extLst>
          </p:cNvPr>
          <p:cNvSpPr>
            <a:spLocks noGrp="1"/>
          </p:cNvSpPr>
          <p:nvPr>
            <p:ph type="subTitle" idx="1"/>
          </p:nvPr>
        </p:nvSpPr>
        <p:spPr>
          <a:xfrm>
            <a:off x="1524000" y="3602038"/>
            <a:ext cx="9144000" cy="1655762"/>
          </a:xfrm>
        </p:spPr>
        <p:txBody>
          <a:bodyPr/>
          <a:lstStyle>
            <a:lvl1pPr marL="0" indent="0" algn="ctr">
              <a:buNone/>
              <a:defRPr sz="2400" b="0" i="0">
                <a:latin typeface="Helvetica Neue Medium" panose="02000503000000020004" pitchFamily="2" charset="0"/>
                <a:ea typeface="Helvetica Neue Medium" panose="02000503000000020004" pitchFamily="2" charset="0"/>
                <a:cs typeface="Helvetica Neue Medium"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73C4AE46-064A-268B-E23C-8240EE3EB70C}"/>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5" name="Footer Placeholder 4">
            <a:extLst>
              <a:ext uri="{FF2B5EF4-FFF2-40B4-BE49-F238E27FC236}">
                <a16:creationId xmlns:a16="http://schemas.microsoft.com/office/drawing/2014/main" id="{EF88AB8D-D4AE-9DD0-750B-2521DD621A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703A9-381D-736B-B94B-172F28B70202}"/>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2156554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00342-32F1-B759-6B3A-B194469D61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3007DD-CE1E-14DB-3A14-8FDA3E581279}"/>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6BB292F-F5A0-3EEE-A3C8-48FB3599D73E}"/>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5" name="Footer Placeholder 4">
            <a:extLst>
              <a:ext uri="{FF2B5EF4-FFF2-40B4-BE49-F238E27FC236}">
                <a16:creationId xmlns:a16="http://schemas.microsoft.com/office/drawing/2014/main" id="{ABF65349-308D-E820-6373-1B42D7E00D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71415-6248-1E9A-018F-05D594ECDD61}"/>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226968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B4896B-2EC7-0B77-2BF3-8ED2D4D25F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FB3BD0-EE4F-3BD1-7998-CF0CAFBE0B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D9911E-F775-F4CA-C05D-6882ADF703A5}"/>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5" name="Footer Placeholder 4">
            <a:extLst>
              <a:ext uri="{FF2B5EF4-FFF2-40B4-BE49-F238E27FC236}">
                <a16:creationId xmlns:a16="http://schemas.microsoft.com/office/drawing/2014/main" id="{57D1ED07-C7D8-BE14-5798-122CBB0A6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08B667-503D-AE01-5A69-F9A0A67702D3}"/>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3223053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2928F-26C7-BD69-833C-77284B590740}"/>
              </a:ext>
            </a:extLst>
          </p:cNvPr>
          <p:cNvSpPr>
            <a:spLocks noGrp="1"/>
          </p:cNvSpPr>
          <p:nvPr>
            <p:ph type="title"/>
          </p:nvPr>
        </p:nvSpPr>
        <p:spPr/>
        <p:txBody>
          <a:bodyPr/>
          <a:lstStyle>
            <a:lvl1pPr>
              <a:defRPr b="0" i="0">
                <a:latin typeface="Helvetica Neue Medium" panose="02000503000000020004" pitchFamily="2" charset="0"/>
                <a:ea typeface="Helvetica Neue Medium" panose="02000503000000020004" pitchFamily="2" charset="0"/>
                <a:cs typeface="Helvetica Neue Medium" panose="02000503000000020004"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8825579A-287E-AC63-AAE6-E6712BF1C29A}"/>
              </a:ext>
            </a:extLst>
          </p:cNvPr>
          <p:cNvSpPr>
            <a:spLocks noGrp="1"/>
          </p:cNvSpPr>
          <p:nvPr>
            <p:ph idx="1"/>
          </p:nvPr>
        </p:nvSpPr>
        <p:spPr/>
        <p:txBody>
          <a:bodyPr/>
          <a:lstStyle>
            <a:lvl1pPr>
              <a:defRPr b="0" i="0">
                <a:latin typeface="Helvetica Neue Medium" panose="02000503000000020004" pitchFamily="2" charset="0"/>
                <a:ea typeface="Helvetica Neue Medium" panose="02000503000000020004" pitchFamily="2" charset="0"/>
                <a:cs typeface="Helvetica Neue Medium" panose="02000503000000020004" pitchFamily="2" charset="0"/>
              </a:defRPr>
            </a:lvl1pPr>
            <a:lvl2pPr>
              <a:defRPr b="0" i="0">
                <a:latin typeface="Helvetica Neue Medium" panose="02000503000000020004" pitchFamily="2" charset="0"/>
                <a:ea typeface="Helvetica Neue Medium" panose="02000503000000020004" pitchFamily="2" charset="0"/>
                <a:cs typeface="Helvetica Neue Medium" panose="02000503000000020004" pitchFamily="2" charset="0"/>
              </a:defRPr>
            </a:lvl2pPr>
            <a:lvl3pPr>
              <a:defRPr b="0" i="0">
                <a:latin typeface="Helvetica Neue Medium" panose="02000503000000020004" pitchFamily="2" charset="0"/>
                <a:ea typeface="Helvetica Neue Medium" panose="02000503000000020004" pitchFamily="2" charset="0"/>
                <a:cs typeface="Helvetica Neue Medium" panose="02000503000000020004" pitchFamily="2" charset="0"/>
              </a:defRPr>
            </a:lvl3pPr>
            <a:lvl4pPr>
              <a:defRPr b="0" i="0">
                <a:latin typeface="Helvetica Neue Medium" panose="02000503000000020004" pitchFamily="2" charset="0"/>
                <a:ea typeface="Helvetica Neue Medium" panose="02000503000000020004" pitchFamily="2" charset="0"/>
                <a:cs typeface="Helvetica Neue Medium" panose="02000503000000020004" pitchFamily="2" charset="0"/>
              </a:defRPr>
            </a:lvl4pPr>
            <a:lvl5pPr>
              <a:defRPr b="0" i="0">
                <a:latin typeface="Helvetica Neue Medium" panose="02000503000000020004" pitchFamily="2" charset="0"/>
                <a:ea typeface="Helvetica Neue Medium" panose="02000503000000020004" pitchFamily="2" charset="0"/>
                <a:cs typeface="Helvetica Neue Medium" panose="02000503000000020004"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11DCB7A-A9C1-7897-7E0B-B59A5266DC49}"/>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5" name="Footer Placeholder 4">
            <a:extLst>
              <a:ext uri="{FF2B5EF4-FFF2-40B4-BE49-F238E27FC236}">
                <a16:creationId xmlns:a16="http://schemas.microsoft.com/office/drawing/2014/main" id="{FC2A0018-4A14-C88F-54F6-B399A742CA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1D3D35-1087-B342-DCD9-A892B936F776}"/>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1197228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59721-3A5E-2E1A-8589-A5DC5DEFB6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12247C-443A-94AE-47D5-42AD083A0CB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C5CAD7-8302-FF66-00AF-3C2A47CB4AA9}"/>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5" name="Footer Placeholder 4">
            <a:extLst>
              <a:ext uri="{FF2B5EF4-FFF2-40B4-BE49-F238E27FC236}">
                <a16:creationId xmlns:a16="http://schemas.microsoft.com/office/drawing/2014/main" id="{F0786023-749F-7CE7-355A-0A4A5C1A7D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DB4AC5-E601-A8C4-815D-9A969F07E69B}"/>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3463933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99AB-24F3-0860-56BA-1147191CC4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8C9C4A-CEA3-A67A-64D2-CF91A40BF9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819A15-6F0E-D9CD-4EE7-BD955AD3BF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35208D-D2E6-DD7B-1F3C-644EED904A0D}"/>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6" name="Footer Placeholder 5">
            <a:extLst>
              <a:ext uri="{FF2B5EF4-FFF2-40B4-BE49-F238E27FC236}">
                <a16:creationId xmlns:a16="http://schemas.microsoft.com/office/drawing/2014/main" id="{C2F65344-AD2F-EE8E-FBDB-EA6706D663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45D8D6-1719-479E-FF2D-AA8317FE1325}"/>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296056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279C3-F12E-6340-0F34-6DD488FB38E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BC859E-EC56-03E6-4154-B6FB0C856F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1E8210-BD5E-B37D-1CD8-25923B140F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48274B-3BB4-01A9-A40B-C78EB4902B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344E7E-3DF5-0A7E-6B76-71C4B8F7F8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144EF0-B001-69EC-0C26-7C621967D026}"/>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8" name="Footer Placeholder 7">
            <a:extLst>
              <a:ext uri="{FF2B5EF4-FFF2-40B4-BE49-F238E27FC236}">
                <a16:creationId xmlns:a16="http://schemas.microsoft.com/office/drawing/2014/main" id="{EC1ACF85-32E0-8C2A-8663-9A7B67FF78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A72072-D6A0-C7CC-5300-40F7A3195E33}"/>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208324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EC6E-E2FB-A52E-32A5-B3CA0B901A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4D77E0-1BF0-5BCA-9DA3-1A2FC6366CEE}"/>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4" name="Footer Placeholder 3">
            <a:extLst>
              <a:ext uri="{FF2B5EF4-FFF2-40B4-BE49-F238E27FC236}">
                <a16:creationId xmlns:a16="http://schemas.microsoft.com/office/drawing/2014/main" id="{962EA7D2-BFAE-CA4A-A272-99E069C544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CEBD42-2EE4-06ED-E45B-BE0AE456AA98}"/>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2601708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19BA7C-4472-419D-0A2E-3B107EEC5B06}"/>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3" name="Footer Placeholder 2">
            <a:extLst>
              <a:ext uri="{FF2B5EF4-FFF2-40B4-BE49-F238E27FC236}">
                <a16:creationId xmlns:a16="http://schemas.microsoft.com/office/drawing/2014/main" id="{000CCF08-9415-9DDD-FCCB-1E4FC4A907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5E2B45-69B6-4C07-3CAD-F15B3CFA653E}"/>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4186933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043B8-7B39-BC1E-759D-2B25B7FF11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A7864F-2AFF-DFBF-B547-4E7B3958F1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D6AEE6-71C2-C345-8639-D702C0B67B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DED5CE-8207-2141-1700-97C1051F792D}"/>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6" name="Footer Placeholder 5">
            <a:extLst>
              <a:ext uri="{FF2B5EF4-FFF2-40B4-BE49-F238E27FC236}">
                <a16:creationId xmlns:a16="http://schemas.microsoft.com/office/drawing/2014/main" id="{1EA95AA0-AEEF-8299-D9B3-B5B0744BC7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31CA92-2091-6D63-139E-A3D38DF89DC4}"/>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894788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85827-0615-0051-DAD1-869A971562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0FCBC5C-3AF5-551B-CF18-15B4665680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BD3B13-0384-94A0-2A2A-AF41BED130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6D39328-2381-BF67-1B2B-BBB153C2A884}"/>
              </a:ext>
            </a:extLst>
          </p:cNvPr>
          <p:cNvSpPr>
            <a:spLocks noGrp="1"/>
          </p:cNvSpPr>
          <p:nvPr>
            <p:ph type="dt" sz="half" idx="10"/>
          </p:nvPr>
        </p:nvSpPr>
        <p:spPr/>
        <p:txBody>
          <a:bodyPr/>
          <a:lstStyle/>
          <a:p>
            <a:fld id="{51F63739-B2AF-834F-9C84-68A647F9AEE9}" type="datetimeFigureOut">
              <a:rPr lang="en-US" smtClean="0"/>
              <a:t>4/16/26</a:t>
            </a:fld>
            <a:endParaRPr lang="en-US"/>
          </a:p>
        </p:txBody>
      </p:sp>
      <p:sp>
        <p:nvSpPr>
          <p:cNvPr id="6" name="Footer Placeholder 5">
            <a:extLst>
              <a:ext uri="{FF2B5EF4-FFF2-40B4-BE49-F238E27FC236}">
                <a16:creationId xmlns:a16="http://schemas.microsoft.com/office/drawing/2014/main" id="{696AA1F4-0908-13D8-1AEC-192FB47A1E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A56D47-88CC-0AE7-0DC4-287CCFC31DB9}"/>
              </a:ext>
            </a:extLst>
          </p:cNvPr>
          <p:cNvSpPr>
            <a:spLocks noGrp="1"/>
          </p:cNvSpPr>
          <p:nvPr>
            <p:ph type="sldNum" sz="quarter" idx="12"/>
          </p:nvPr>
        </p:nvSpPr>
        <p:spPr/>
        <p:txBody>
          <a:bodyPr/>
          <a:lstStyle/>
          <a:p>
            <a:fld id="{33509299-96CE-BD4C-88EE-98A1D2AA7E4B}" type="slidenum">
              <a:rPr lang="en-US" smtClean="0"/>
              <a:t>‹#›</a:t>
            </a:fld>
            <a:endParaRPr lang="en-US"/>
          </a:p>
        </p:txBody>
      </p:sp>
    </p:spTree>
    <p:extLst>
      <p:ext uri="{BB962C8B-B14F-4D97-AF65-F5344CB8AC3E}">
        <p14:creationId xmlns:p14="http://schemas.microsoft.com/office/powerpoint/2010/main" val="339166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3CF423-4036-3773-692F-F3745D4E11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A89CDE3-D816-34D0-2C64-20560A4C70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FBC9076-6E05-61B6-A64D-9DA321CEA7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F63739-B2AF-834F-9C84-68A647F9AEE9}" type="datetimeFigureOut">
              <a:rPr lang="en-US" smtClean="0"/>
              <a:t>4/16/26</a:t>
            </a:fld>
            <a:endParaRPr lang="en-US"/>
          </a:p>
        </p:txBody>
      </p:sp>
      <p:sp>
        <p:nvSpPr>
          <p:cNvPr id="5" name="Footer Placeholder 4">
            <a:extLst>
              <a:ext uri="{FF2B5EF4-FFF2-40B4-BE49-F238E27FC236}">
                <a16:creationId xmlns:a16="http://schemas.microsoft.com/office/drawing/2014/main" id="{932B02D1-2094-6190-1A7D-B251C93E19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AA66E56-22F7-283A-AC3B-0AAF03983E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509299-96CE-BD4C-88EE-98A1D2AA7E4B}" type="slidenum">
              <a:rPr lang="en-US" smtClean="0"/>
              <a:t>‹#›</a:t>
            </a:fld>
            <a:endParaRPr lang="en-US"/>
          </a:p>
        </p:txBody>
      </p:sp>
    </p:spTree>
    <p:extLst>
      <p:ext uri="{BB962C8B-B14F-4D97-AF65-F5344CB8AC3E}">
        <p14:creationId xmlns:p14="http://schemas.microsoft.com/office/powerpoint/2010/main" val="2506562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06288-3A78-A7E9-EA63-CCEA2C1437B2}"/>
              </a:ext>
            </a:extLst>
          </p:cNvPr>
          <p:cNvSpPr>
            <a:spLocks noGrp="1"/>
          </p:cNvSpPr>
          <p:nvPr>
            <p:ph type="ctrTitle"/>
          </p:nvPr>
        </p:nvSpPr>
        <p:spPr>
          <a:xfrm>
            <a:off x="1473551" y="151711"/>
            <a:ext cx="9144000" cy="2387600"/>
          </a:xfrm>
        </p:spPr>
        <p:txBody>
          <a:bodyPr>
            <a:normAutofit/>
          </a:bodyPr>
          <a:lstStyle/>
          <a:p>
            <a:r>
              <a:rPr lang="en-US" sz="4400" dirty="0"/>
              <a:t>Systems for ML: Training</a:t>
            </a:r>
          </a:p>
        </p:txBody>
      </p:sp>
      <p:sp>
        <p:nvSpPr>
          <p:cNvPr id="3" name="Subtitle 2">
            <a:extLst>
              <a:ext uri="{FF2B5EF4-FFF2-40B4-BE49-F238E27FC236}">
                <a16:creationId xmlns:a16="http://schemas.microsoft.com/office/drawing/2014/main" id="{C526A6AB-7187-03F7-2726-0139C0CC4864}"/>
              </a:ext>
            </a:extLst>
          </p:cNvPr>
          <p:cNvSpPr>
            <a:spLocks noGrp="1"/>
          </p:cNvSpPr>
          <p:nvPr>
            <p:ph type="subTitle" idx="1"/>
          </p:nvPr>
        </p:nvSpPr>
        <p:spPr>
          <a:xfrm>
            <a:off x="1524000" y="4318690"/>
            <a:ext cx="9144000" cy="1655762"/>
          </a:xfrm>
        </p:spPr>
        <p:txBody>
          <a:bodyPr>
            <a:normAutofit fontScale="85000" lnSpcReduction="20000"/>
          </a:bodyPr>
          <a:lstStyle/>
          <a:p>
            <a:pPr marL="12700" marR="5080">
              <a:lnSpc>
                <a:spcPct val="120600"/>
              </a:lnSpc>
              <a:spcBef>
                <a:spcPts val="95"/>
              </a:spcBef>
            </a:pPr>
            <a:r>
              <a:rPr lang="en-US" sz="2800" dirty="0">
                <a:latin typeface="Helvetica Neue Medium" panose="02000503000000020004" pitchFamily="2" charset="0"/>
                <a:cs typeface="Helvetica Neue Medium" panose="02000503000000020004" pitchFamily="2" charset="0"/>
              </a:rPr>
              <a:t>COS</a:t>
            </a:r>
            <a:r>
              <a:rPr lang="en-US" sz="2800" spc="-55" dirty="0">
                <a:latin typeface="Helvetica Neue Medium" panose="02000503000000020004" pitchFamily="2" charset="0"/>
                <a:cs typeface="Helvetica Neue Medium" panose="02000503000000020004" pitchFamily="2" charset="0"/>
              </a:rPr>
              <a:t> </a:t>
            </a:r>
            <a:r>
              <a:rPr lang="en-US" sz="2800" dirty="0">
                <a:latin typeface="Helvetica Neue Medium" panose="02000503000000020004" pitchFamily="2" charset="0"/>
                <a:cs typeface="Helvetica Neue Medium" panose="02000503000000020004" pitchFamily="2" charset="0"/>
              </a:rPr>
              <a:t>316:</a:t>
            </a:r>
            <a:r>
              <a:rPr lang="en-US" sz="2800" spc="45" dirty="0">
                <a:latin typeface="Helvetica Neue Medium" panose="02000503000000020004" pitchFamily="2" charset="0"/>
                <a:cs typeface="Helvetica Neue Medium" panose="02000503000000020004" pitchFamily="2" charset="0"/>
              </a:rPr>
              <a:t> </a:t>
            </a:r>
            <a:r>
              <a:rPr lang="en-US" sz="2800" dirty="0">
                <a:latin typeface="Helvetica Neue Medium" panose="02000503000000020004" pitchFamily="2" charset="0"/>
                <a:cs typeface="Helvetica Neue Medium" panose="02000503000000020004" pitchFamily="2" charset="0"/>
              </a:rPr>
              <a:t>Principles</a:t>
            </a:r>
            <a:r>
              <a:rPr lang="en-US" sz="2800" spc="220" dirty="0">
                <a:latin typeface="Helvetica Neue Medium" panose="02000503000000020004" pitchFamily="2" charset="0"/>
                <a:cs typeface="Helvetica Neue Medium" panose="02000503000000020004" pitchFamily="2" charset="0"/>
              </a:rPr>
              <a:t> </a:t>
            </a:r>
            <a:r>
              <a:rPr lang="en-US" sz="2800" dirty="0">
                <a:latin typeface="Helvetica Neue Medium" panose="02000503000000020004" pitchFamily="2" charset="0"/>
                <a:cs typeface="Helvetica Neue Medium" panose="02000503000000020004" pitchFamily="2" charset="0"/>
              </a:rPr>
              <a:t>of</a:t>
            </a:r>
            <a:r>
              <a:rPr lang="en-US" sz="2800" spc="15" dirty="0">
                <a:latin typeface="Helvetica Neue Medium" panose="02000503000000020004" pitchFamily="2" charset="0"/>
                <a:cs typeface="Helvetica Neue Medium" panose="02000503000000020004" pitchFamily="2" charset="0"/>
              </a:rPr>
              <a:t> </a:t>
            </a:r>
            <a:r>
              <a:rPr lang="en-US" sz="2800" dirty="0">
                <a:latin typeface="Helvetica Neue Medium" panose="02000503000000020004" pitchFamily="2" charset="0"/>
                <a:cs typeface="Helvetica Neue Medium" panose="02000503000000020004" pitchFamily="2" charset="0"/>
              </a:rPr>
              <a:t>Computer</a:t>
            </a:r>
            <a:r>
              <a:rPr lang="en-US" sz="2800" spc="114" dirty="0">
                <a:latin typeface="Helvetica Neue Medium" panose="02000503000000020004" pitchFamily="2" charset="0"/>
                <a:cs typeface="Helvetica Neue Medium" panose="02000503000000020004" pitchFamily="2" charset="0"/>
              </a:rPr>
              <a:t> </a:t>
            </a:r>
            <a:r>
              <a:rPr lang="en-US" sz="2800" dirty="0">
                <a:latin typeface="Helvetica Neue Medium" panose="02000503000000020004" pitchFamily="2" charset="0"/>
                <a:cs typeface="Helvetica Neue Medium" panose="02000503000000020004" pitchFamily="2" charset="0"/>
              </a:rPr>
              <a:t>System</a:t>
            </a:r>
            <a:r>
              <a:rPr lang="en-US" sz="2800" spc="135" dirty="0">
                <a:latin typeface="Helvetica Neue Medium" panose="02000503000000020004" pitchFamily="2" charset="0"/>
                <a:cs typeface="Helvetica Neue Medium" panose="02000503000000020004" pitchFamily="2" charset="0"/>
              </a:rPr>
              <a:t> </a:t>
            </a:r>
            <a:r>
              <a:rPr lang="en-US" sz="2800" spc="-10" dirty="0">
                <a:latin typeface="Helvetica Neue Medium" panose="02000503000000020004" pitchFamily="2" charset="0"/>
                <a:cs typeface="Helvetica Neue Medium" panose="02000503000000020004" pitchFamily="2" charset="0"/>
              </a:rPr>
              <a:t>Design</a:t>
            </a:r>
          </a:p>
          <a:p>
            <a:pPr marL="12700" marR="5080">
              <a:lnSpc>
                <a:spcPct val="120600"/>
              </a:lnSpc>
              <a:spcBef>
                <a:spcPts val="95"/>
              </a:spcBef>
            </a:pPr>
            <a:r>
              <a:rPr lang="en-US" sz="2800" dirty="0">
                <a:latin typeface="Helvetica Neue Medium" panose="02000503000000020004" pitchFamily="2" charset="0"/>
                <a:cs typeface="Helvetica Neue Medium" panose="02000503000000020004" pitchFamily="2" charset="0"/>
              </a:rPr>
              <a:t>Lecture</a:t>
            </a:r>
            <a:r>
              <a:rPr lang="en-US" sz="2800" spc="95" dirty="0">
                <a:latin typeface="Helvetica Neue Medium" panose="02000503000000020004" pitchFamily="2" charset="0"/>
                <a:cs typeface="Helvetica Neue Medium" panose="02000503000000020004" pitchFamily="2" charset="0"/>
              </a:rPr>
              <a:t> </a:t>
            </a:r>
            <a:r>
              <a:rPr lang="en-US" sz="2800" spc="-50" dirty="0"/>
              <a:t>18</a:t>
            </a:r>
            <a:endParaRPr lang="en-US" sz="2800" dirty="0">
              <a:latin typeface="Helvetica Neue Medium" panose="02000503000000020004" pitchFamily="2" charset="0"/>
              <a:cs typeface="Helvetica Neue Medium" panose="02000503000000020004" pitchFamily="2" charset="0"/>
            </a:endParaRPr>
          </a:p>
          <a:p>
            <a:pPr>
              <a:lnSpc>
                <a:spcPct val="100000"/>
              </a:lnSpc>
              <a:spcBef>
                <a:spcPts val="1375"/>
              </a:spcBef>
            </a:pPr>
            <a:endParaRPr lang="en-US" sz="2800" u="sng" dirty="0">
              <a:latin typeface="Helvetica Neue Medium" panose="02000503000000020004" pitchFamily="2" charset="0"/>
              <a:cs typeface="Helvetica Neue Medium" panose="02000503000000020004" pitchFamily="2" charset="0"/>
            </a:endParaRPr>
          </a:p>
          <a:p>
            <a:pPr>
              <a:lnSpc>
                <a:spcPct val="100000"/>
              </a:lnSpc>
              <a:spcBef>
                <a:spcPts val="5"/>
              </a:spcBef>
            </a:pPr>
            <a:r>
              <a:rPr lang="en-US" sz="2800" dirty="0">
                <a:uFill>
                  <a:solidFill>
                    <a:srgbClr val="000000"/>
                  </a:solidFill>
                </a:uFill>
                <a:latin typeface="Helvetica Neue Medium" panose="02000503000000020004" pitchFamily="2" charset="0"/>
                <a:cs typeface="Helvetica Neue Medium" panose="02000503000000020004" pitchFamily="2" charset="0"/>
              </a:rPr>
              <a:t>Wyatt Lloyd</a:t>
            </a:r>
            <a:endParaRPr lang="en-US" sz="2800" dirty="0">
              <a:latin typeface="Helvetica Neue Medium" panose="02000503000000020004" pitchFamily="2" charset="0"/>
              <a:cs typeface="Helvetica Neue Medium" panose="02000503000000020004" pitchFamily="2" charset="0"/>
            </a:endParaRPr>
          </a:p>
        </p:txBody>
      </p:sp>
      <p:pic>
        <p:nvPicPr>
          <p:cNvPr id="4" name="object 4">
            <a:extLst>
              <a:ext uri="{FF2B5EF4-FFF2-40B4-BE49-F238E27FC236}">
                <a16:creationId xmlns:a16="http://schemas.microsoft.com/office/drawing/2014/main" id="{77BB928F-AEC9-0A27-4E1E-9BB93153D2B7}"/>
              </a:ext>
            </a:extLst>
          </p:cNvPr>
          <p:cNvPicPr/>
          <p:nvPr/>
        </p:nvPicPr>
        <p:blipFill>
          <a:blip r:embed="rId3" cstate="print"/>
          <a:stretch>
            <a:fillRect/>
          </a:stretch>
        </p:blipFill>
        <p:spPr>
          <a:xfrm>
            <a:off x="5612163" y="2881312"/>
            <a:ext cx="866775" cy="1095375"/>
          </a:xfrm>
          <a:prstGeom prst="rect">
            <a:avLst/>
          </a:prstGeom>
        </p:spPr>
      </p:pic>
    </p:spTree>
    <p:extLst>
      <p:ext uri="{BB962C8B-B14F-4D97-AF65-F5344CB8AC3E}">
        <p14:creationId xmlns:p14="http://schemas.microsoft.com/office/powerpoint/2010/main" val="154020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902DA-131F-D0D5-1933-6DB3B0BA7C1E}"/>
              </a:ext>
            </a:extLst>
          </p:cNvPr>
          <p:cNvSpPr>
            <a:spLocks noGrp="1"/>
          </p:cNvSpPr>
          <p:nvPr>
            <p:ph type="title"/>
          </p:nvPr>
        </p:nvSpPr>
        <p:spPr/>
        <p:txBody>
          <a:bodyPr/>
          <a:lstStyle/>
          <a:p>
            <a:r>
              <a:rPr lang="en-US" dirty="0"/>
              <a:t>Shard the model across GPUs</a:t>
            </a:r>
          </a:p>
        </p:txBody>
      </p:sp>
      <p:sp>
        <p:nvSpPr>
          <p:cNvPr id="3" name="Content Placeholder 2">
            <a:extLst>
              <a:ext uri="{FF2B5EF4-FFF2-40B4-BE49-F238E27FC236}">
                <a16:creationId xmlns:a16="http://schemas.microsoft.com/office/drawing/2014/main" id="{8852FB95-EE99-6F1A-5B2F-4F04C44D2FD3}"/>
              </a:ext>
            </a:extLst>
          </p:cNvPr>
          <p:cNvSpPr>
            <a:spLocks noGrp="1"/>
          </p:cNvSpPr>
          <p:nvPr>
            <p:ph idx="1"/>
          </p:nvPr>
        </p:nvSpPr>
        <p:spPr/>
        <p:txBody>
          <a:bodyPr>
            <a:normAutofit fontScale="92500" lnSpcReduction="20000"/>
          </a:bodyPr>
          <a:lstStyle/>
          <a:p>
            <a:r>
              <a:rPr lang="en-US" b="1" dirty="0"/>
              <a:t>Pipeline Parallelism</a:t>
            </a:r>
            <a:r>
              <a:rPr lang="en-US" dirty="0"/>
              <a:t>: Distribute the layers of model across GPUs</a:t>
            </a:r>
          </a:p>
          <a:p>
            <a:endParaRPr lang="en-US" dirty="0"/>
          </a:p>
          <a:p>
            <a:r>
              <a:rPr lang="en-US" dirty="0"/>
              <a:t>GPU 1 has layers 1-12</a:t>
            </a:r>
          </a:p>
          <a:p>
            <a:r>
              <a:rPr lang="en-US" dirty="0"/>
              <a:t>GPU 2 has layers 13-24</a:t>
            </a:r>
          </a:p>
          <a:p>
            <a:r>
              <a:rPr lang="en-US" dirty="0"/>
              <a:t>…</a:t>
            </a:r>
          </a:p>
          <a:p>
            <a:r>
              <a:rPr lang="en-US" dirty="0"/>
              <a:t>GPU 5 has layers 49-60</a:t>
            </a:r>
          </a:p>
          <a:p>
            <a:endParaRPr lang="en-US" dirty="0"/>
          </a:p>
          <a:p>
            <a:r>
              <a:rPr lang="en-US" dirty="0"/>
              <a:t>Communicate computations between layers</a:t>
            </a:r>
          </a:p>
          <a:p>
            <a:endParaRPr lang="en-US" dirty="0"/>
          </a:p>
          <a:p>
            <a:r>
              <a:rPr lang="en-US" dirty="0"/>
              <a:t>Now our 37 billion parameters / 5 ~= 7 billion/GPU ~= 70GB memory and fits in an H100!</a:t>
            </a:r>
          </a:p>
        </p:txBody>
      </p:sp>
    </p:spTree>
    <p:extLst>
      <p:ext uri="{BB962C8B-B14F-4D97-AF65-F5344CB8AC3E}">
        <p14:creationId xmlns:p14="http://schemas.microsoft.com/office/powerpoint/2010/main" val="335221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A9BD1-77D0-5126-BFC9-AC071C4898F8}"/>
              </a:ext>
            </a:extLst>
          </p:cNvPr>
          <p:cNvSpPr>
            <a:spLocks noGrp="1"/>
          </p:cNvSpPr>
          <p:nvPr>
            <p:ph type="title"/>
          </p:nvPr>
        </p:nvSpPr>
        <p:spPr/>
        <p:txBody>
          <a:bodyPr/>
          <a:lstStyle/>
          <a:p>
            <a:r>
              <a:rPr lang="en-US" dirty="0"/>
              <a:t>Pipeline Parallelism</a:t>
            </a:r>
          </a:p>
        </p:txBody>
      </p:sp>
      <p:graphicFrame>
        <p:nvGraphicFramePr>
          <p:cNvPr id="5" name="Table 4">
            <a:extLst>
              <a:ext uri="{FF2B5EF4-FFF2-40B4-BE49-F238E27FC236}">
                <a16:creationId xmlns:a16="http://schemas.microsoft.com/office/drawing/2014/main" id="{D6E6B35E-E239-964A-2B51-F6BD6D6A47A4}"/>
              </a:ext>
            </a:extLst>
          </p:cNvPr>
          <p:cNvGraphicFramePr>
            <a:graphicFrameLocks noGrp="1"/>
          </p:cNvGraphicFramePr>
          <p:nvPr>
            <p:extLst>
              <p:ext uri="{D42A27DB-BD31-4B8C-83A1-F6EECF244321}">
                <p14:modId xmlns:p14="http://schemas.microsoft.com/office/powerpoint/2010/main" val="1727427518"/>
              </p:ext>
            </p:extLst>
          </p:nvPr>
        </p:nvGraphicFramePr>
        <p:xfrm>
          <a:off x="1217961" y="2526163"/>
          <a:ext cx="5308820" cy="1854200"/>
        </p:xfrm>
        <a:graphic>
          <a:graphicData uri="http://schemas.openxmlformats.org/drawingml/2006/table">
            <a:tbl>
              <a:tblPr firstRow="1" bandRow="1">
                <a:tableStyleId>{616DA210-FB5B-4158-B5E0-FEB733F419BA}</a:tableStyleId>
              </a:tblPr>
              <a:tblGrid>
                <a:gridCol w="804470">
                  <a:extLst>
                    <a:ext uri="{9D8B030D-6E8A-4147-A177-3AD203B41FA5}">
                      <a16:colId xmlns:a16="http://schemas.microsoft.com/office/drawing/2014/main" val="1171873962"/>
                    </a:ext>
                  </a:extLst>
                </a:gridCol>
                <a:gridCol w="448115">
                  <a:extLst>
                    <a:ext uri="{9D8B030D-6E8A-4147-A177-3AD203B41FA5}">
                      <a16:colId xmlns:a16="http://schemas.microsoft.com/office/drawing/2014/main" val="2293515610"/>
                    </a:ext>
                  </a:extLst>
                </a:gridCol>
                <a:gridCol w="448115">
                  <a:extLst>
                    <a:ext uri="{9D8B030D-6E8A-4147-A177-3AD203B41FA5}">
                      <a16:colId xmlns:a16="http://schemas.microsoft.com/office/drawing/2014/main" val="2148228368"/>
                    </a:ext>
                  </a:extLst>
                </a:gridCol>
                <a:gridCol w="448115">
                  <a:extLst>
                    <a:ext uri="{9D8B030D-6E8A-4147-A177-3AD203B41FA5}">
                      <a16:colId xmlns:a16="http://schemas.microsoft.com/office/drawing/2014/main" val="1934489619"/>
                    </a:ext>
                  </a:extLst>
                </a:gridCol>
                <a:gridCol w="448115">
                  <a:extLst>
                    <a:ext uri="{9D8B030D-6E8A-4147-A177-3AD203B41FA5}">
                      <a16:colId xmlns:a16="http://schemas.microsoft.com/office/drawing/2014/main" val="1234500174"/>
                    </a:ext>
                  </a:extLst>
                </a:gridCol>
                <a:gridCol w="448115">
                  <a:extLst>
                    <a:ext uri="{9D8B030D-6E8A-4147-A177-3AD203B41FA5}">
                      <a16:colId xmlns:a16="http://schemas.microsoft.com/office/drawing/2014/main" val="2315500838"/>
                    </a:ext>
                  </a:extLst>
                </a:gridCol>
                <a:gridCol w="452755">
                  <a:extLst>
                    <a:ext uri="{9D8B030D-6E8A-4147-A177-3AD203B41FA5}">
                      <a16:colId xmlns:a16="http://schemas.microsoft.com/office/drawing/2014/main" val="728455299"/>
                    </a:ext>
                  </a:extLst>
                </a:gridCol>
                <a:gridCol w="452755">
                  <a:extLst>
                    <a:ext uri="{9D8B030D-6E8A-4147-A177-3AD203B41FA5}">
                      <a16:colId xmlns:a16="http://schemas.microsoft.com/office/drawing/2014/main" val="3990077291"/>
                    </a:ext>
                  </a:extLst>
                </a:gridCol>
                <a:gridCol w="452755">
                  <a:extLst>
                    <a:ext uri="{9D8B030D-6E8A-4147-A177-3AD203B41FA5}">
                      <a16:colId xmlns:a16="http://schemas.microsoft.com/office/drawing/2014/main" val="3472431585"/>
                    </a:ext>
                  </a:extLst>
                </a:gridCol>
                <a:gridCol w="452755">
                  <a:extLst>
                    <a:ext uri="{9D8B030D-6E8A-4147-A177-3AD203B41FA5}">
                      <a16:colId xmlns:a16="http://schemas.microsoft.com/office/drawing/2014/main" val="959222447"/>
                    </a:ext>
                  </a:extLst>
                </a:gridCol>
                <a:gridCol w="452755">
                  <a:extLst>
                    <a:ext uri="{9D8B030D-6E8A-4147-A177-3AD203B41FA5}">
                      <a16:colId xmlns:a16="http://schemas.microsoft.com/office/drawing/2014/main" val="443102881"/>
                    </a:ext>
                  </a:extLst>
                </a:gridCol>
              </a:tblGrid>
              <a:tr h="370840">
                <a:tc>
                  <a:txBody>
                    <a:bodyPr/>
                    <a:lstStyle/>
                    <a:p>
                      <a:r>
                        <a:rPr lang="en-US" b="0" dirty="0"/>
                        <a:t>GPU 1</a:t>
                      </a:r>
                    </a:p>
                  </a:txBody>
                  <a:tcPr>
                    <a:lnB w="12700" cap="flat" cmpd="sng" algn="ctr">
                      <a:solidFill>
                        <a:schemeClr val="tx1"/>
                      </a:solidFill>
                      <a:prstDash val="solid"/>
                      <a:round/>
                      <a:headEnd type="none" w="med" len="med"/>
                      <a:tailEnd type="none" w="med" len="med"/>
                    </a:lnB>
                  </a:tcPr>
                </a:tc>
                <a:tc>
                  <a:txBody>
                    <a:bodyPr/>
                    <a:lstStyle/>
                    <a:p>
                      <a:r>
                        <a:rPr lang="en-US" b="0" dirty="0">
                          <a:sym typeface="Wingdings" pitchFamily="2" charset="2"/>
                        </a:rPr>
                        <a:t></a:t>
                      </a:r>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a:p>
                  </a:txBody>
                  <a:tcPr>
                    <a:lnB w="12700" cap="flat" cmpd="sng" algn="ctr">
                      <a:solidFill>
                        <a:schemeClr val="tx1"/>
                      </a:solidFill>
                      <a:prstDash val="solid"/>
                      <a:round/>
                      <a:headEnd type="none" w="med" len="med"/>
                      <a:tailEnd type="none" w="med" len="med"/>
                    </a:lnB>
                  </a:tcPr>
                </a:tc>
                <a:tc>
                  <a:txBody>
                    <a:bodyPr/>
                    <a:lstStyle/>
                    <a:p>
                      <a:endParaRPr lang="en-US" b="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r>
                        <a:rPr lang="en-US" b="0" dirty="0">
                          <a:sym typeface="Wingdings" pitchFamily="2" charset="2"/>
                        </a:rPr>
                        <a:t></a:t>
                      </a:r>
                      <a:endParaRPr lang="en-US" b="0"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46232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2</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a:sym typeface="Wingdings" pitchFamily="2" charset="2"/>
                        </a:rPr>
                        <a:t></a:t>
                      </a:r>
                      <a:endParaRPr lang="en-US" dirty="0"/>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a:sym typeface="Wingdings" pitchFamily="2" charset="2"/>
                        </a:rPr>
                        <a:t></a:t>
                      </a:r>
                      <a:endParaRPr lang="en-US" dirty="0"/>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08603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3</a:t>
                      </a:r>
                    </a:p>
                  </a:txBody>
                  <a:tcPr/>
                </a:tc>
                <a:tc>
                  <a:txBody>
                    <a:bodyPr/>
                    <a:lstStyle/>
                    <a:p>
                      <a:endParaRPr lang="en-US"/>
                    </a:p>
                  </a:txBody>
                  <a:tcPr/>
                </a:tc>
                <a:tc>
                  <a:txBody>
                    <a:bodyPr/>
                    <a:lstStyle/>
                    <a:p>
                      <a:endParaRPr lang="en-US" dirty="0"/>
                    </a:p>
                  </a:txBody>
                  <a:tcPr/>
                </a:tc>
                <a:tc>
                  <a:txBody>
                    <a:bodyPr/>
                    <a:lstStyle/>
                    <a:p>
                      <a:r>
                        <a:rPr lang="en-US" dirty="0">
                          <a:sym typeface="Wingdings" pitchFamily="2" charset="2"/>
                        </a:rPr>
                        <a:t></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r>
                        <a:rPr lang="en-US" dirty="0">
                          <a:sym typeface="Wingdings" pitchFamily="2" charset="2"/>
                        </a:rPr>
                        <a:t></a:t>
                      </a:r>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1729703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4</a:t>
                      </a:r>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r>
                        <a:rPr lang="en-US" dirty="0">
                          <a:sym typeface="Wingdings" pitchFamily="2" charset="2"/>
                        </a:rPr>
                        <a:t></a:t>
                      </a:r>
                      <a:endParaRPr lang="en-US" dirty="0"/>
                    </a:p>
                  </a:txBody>
                  <a:tcPr/>
                </a:tc>
                <a:tc>
                  <a:txBody>
                    <a:bodyPr/>
                    <a:lstStyle/>
                    <a:p>
                      <a:endParaRPr lang="en-US"/>
                    </a:p>
                  </a:txBody>
                  <a:tcPr/>
                </a:tc>
                <a:tc>
                  <a:txBody>
                    <a:bodyPr/>
                    <a:lstStyle/>
                    <a:p>
                      <a:endParaRPr lang="en-US"/>
                    </a:p>
                  </a:txBody>
                  <a:tcPr/>
                </a:tc>
                <a:tc>
                  <a:txBody>
                    <a:bodyPr/>
                    <a:lstStyle/>
                    <a:p>
                      <a:r>
                        <a:rPr lang="en-US" dirty="0">
                          <a:sym typeface="Wingdings" pitchFamily="2" charset="2"/>
                        </a:rPr>
                        <a:t></a:t>
                      </a:r>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720694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5</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r>
                        <a:rPr lang="en-US" dirty="0">
                          <a:sym typeface="Wingdings" pitchFamily="2" charset="2"/>
                        </a:rPr>
                        <a:t></a:t>
                      </a:r>
                      <a:endParaRPr lang="en-US" dirty="0"/>
                    </a:p>
                  </a:txBody>
                  <a:tcPr/>
                </a:tc>
                <a:tc>
                  <a:txBody>
                    <a:bodyPr/>
                    <a:lstStyle/>
                    <a:p>
                      <a:r>
                        <a:rPr lang="en-US" dirty="0">
                          <a:sym typeface="Wingdings" pitchFamily="2" charset="2"/>
                        </a:rPr>
                        <a:t></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457859208"/>
                  </a:ext>
                </a:extLst>
              </a:tr>
            </a:tbl>
          </a:graphicData>
        </a:graphic>
      </p:graphicFrame>
      <p:sp>
        <p:nvSpPr>
          <p:cNvPr id="8" name="Content Placeholder 2">
            <a:extLst>
              <a:ext uri="{FF2B5EF4-FFF2-40B4-BE49-F238E27FC236}">
                <a16:creationId xmlns:a16="http://schemas.microsoft.com/office/drawing/2014/main" id="{91AE698C-B74E-C996-4DC1-CEFCF5241763}"/>
              </a:ext>
            </a:extLst>
          </p:cNvPr>
          <p:cNvSpPr>
            <a:spLocks noGrp="1"/>
          </p:cNvSpPr>
          <p:nvPr>
            <p:ph idx="1"/>
          </p:nvPr>
        </p:nvSpPr>
        <p:spPr>
          <a:xfrm>
            <a:off x="838200" y="4977122"/>
            <a:ext cx="10515600" cy="1515753"/>
          </a:xfrm>
        </p:spPr>
        <p:txBody>
          <a:bodyPr>
            <a:normAutofit/>
          </a:bodyPr>
          <a:lstStyle/>
          <a:p>
            <a:pPr marL="0" indent="0">
              <a:buNone/>
            </a:pPr>
            <a:r>
              <a:rPr lang="en-US" i="1" dirty="0"/>
              <a:t>We’ve solved the memory problem, but what is not great about the current solution?</a:t>
            </a:r>
          </a:p>
          <a:p>
            <a:endParaRPr lang="en-US" dirty="0"/>
          </a:p>
        </p:txBody>
      </p:sp>
    </p:spTree>
    <p:extLst>
      <p:ext uri="{BB962C8B-B14F-4D97-AF65-F5344CB8AC3E}">
        <p14:creationId xmlns:p14="http://schemas.microsoft.com/office/powerpoint/2010/main" val="2717187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D330D-D07E-DF92-A50E-E927970BD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0E45D7-CD84-124A-24D5-E2A3E9731B42}"/>
              </a:ext>
            </a:extLst>
          </p:cNvPr>
          <p:cNvSpPr>
            <a:spLocks noGrp="1"/>
          </p:cNvSpPr>
          <p:nvPr>
            <p:ph type="title"/>
          </p:nvPr>
        </p:nvSpPr>
        <p:spPr/>
        <p:txBody>
          <a:bodyPr/>
          <a:lstStyle/>
          <a:p>
            <a:r>
              <a:rPr lang="en-US" dirty="0"/>
              <a:t>Pipeline Parallelism</a:t>
            </a:r>
          </a:p>
        </p:txBody>
      </p:sp>
      <p:graphicFrame>
        <p:nvGraphicFramePr>
          <p:cNvPr id="5" name="Table 4">
            <a:extLst>
              <a:ext uri="{FF2B5EF4-FFF2-40B4-BE49-F238E27FC236}">
                <a16:creationId xmlns:a16="http://schemas.microsoft.com/office/drawing/2014/main" id="{ABD93E64-F50E-61EE-2842-71769C32C086}"/>
              </a:ext>
            </a:extLst>
          </p:cNvPr>
          <p:cNvGraphicFramePr>
            <a:graphicFrameLocks noGrp="1"/>
          </p:cNvGraphicFramePr>
          <p:nvPr>
            <p:extLst>
              <p:ext uri="{D42A27DB-BD31-4B8C-83A1-F6EECF244321}">
                <p14:modId xmlns:p14="http://schemas.microsoft.com/office/powerpoint/2010/main" val="4149848757"/>
              </p:ext>
            </p:extLst>
          </p:nvPr>
        </p:nvGraphicFramePr>
        <p:xfrm>
          <a:off x="1217960" y="2526163"/>
          <a:ext cx="9030006" cy="1854200"/>
        </p:xfrm>
        <a:graphic>
          <a:graphicData uri="http://schemas.openxmlformats.org/drawingml/2006/table">
            <a:tbl>
              <a:tblPr firstRow="1" bandRow="1">
                <a:tableStyleId>{616DA210-FB5B-4158-B5E0-FEB733F419BA}</a:tableStyleId>
              </a:tblPr>
              <a:tblGrid>
                <a:gridCol w="905177">
                  <a:extLst>
                    <a:ext uri="{9D8B030D-6E8A-4147-A177-3AD203B41FA5}">
                      <a16:colId xmlns:a16="http://schemas.microsoft.com/office/drawing/2014/main" val="1171873962"/>
                    </a:ext>
                  </a:extLst>
                </a:gridCol>
                <a:gridCol w="504211">
                  <a:extLst>
                    <a:ext uri="{9D8B030D-6E8A-4147-A177-3AD203B41FA5}">
                      <a16:colId xmlns:a16="http://schemas.microsoft.com/office/drawing/2014/main" val="2293515610"/>
                    </a:ext>
                  </a:extLst>
                </a:gridCol>
                <a:gridCol w="504211">
                  <a:extLst>
                    <a:ext uri="{9D8B030D-6E8A-4147-A177-3AD203B41FA5}">
                      <a16:colId xmlns:a16="http://schemas.microsoft.com/office/drawing/2014/main" val="2148228368"/>
                    </a:ext>
                  </a:extLst>
                </a:gridCol>
                <a:gridCol w="504211">
                  <a:extLst>
                    <a:ext uri="{9D8B030D-6E8A-4147-A177-3AD203B41FA5}">
                      <a16:colId xmlns:a16="http://schemas.microsoft.com/office/drawing/2014/main" val="1934489619"/>
                    </a:ext>
                  </a:extLst>
                </a:gridCol>
                <a:gridCol w="504211">
                  <a:extLst>
                    <a:ext uri="{9D8B030D-6E8A-4147-A177-3AD203B41FA5}">
                      <a16:colId xmlns:a16="http://schemas.microsoft.com/office/drawing/2014/main" val="1234500174"/>
                    </a:ext>
                  </a:extLst>
                </a:gridCol>
                <a:gridCol w="504211">
                  <a:extLst>
                    <a:ext uri="{9D8B030D-6E8A-4147-A177-3AD203B41FA5}">
                      <a16:colId xmlns:a16="http://schemas.microsoft.com/office/drawing/2014/main" val="2315500838"/>
                    </a:ext>
                  </a:extLst>
                </a:gridCol>
                <a:gridCol w="509434">
                  <a:extLst>
                    <a:ext uri="{9D8B030D-6E8A-4147-A177-3AD203B41FA5}">
                      <a16:colId xmlns:a16="http://schemas.microsoft.com/office/drawing/2014/main" val="3125206111"/>
                    </a:ext>
                  </a:extLst>
                </a:gridCol>
                <a:gridCol w="509434">
                  <a:extLst>
                    <a:ext uri="{9D8B030D-6E8A-4147-A177-3AD203B41FA5}">
                      <a16:colId xmlns:a16="http://schemas.microsoft.com/office/drawing/2014/main" val="3606832966"/>
                    </a:ext>
                  </a:extLst>
                </a:gridCol>
                <a:gridCol w="509434">
                  <a:extLst>
                    <a:ext uri="{9D8B030D-6E8A-4147-A177-3AD203B41FA5}">
                      <a16:colId xmlns:a16="http://schemas.microsoft.com/office/drawing/2014/main" val="1358400233"/>
                    </a:ext>
                  </a:extLst>
                </a:gridCol>
                <a:gridCol w="509434">
                  <a:extLst>
                    <a:ext uri="{9D8B030D-6E8A-4147-A177-3AD203B41FA5}">
                      <a16:colId xmlns:a16="http://schemas.microsoft.com/office/drawing/2014/main" val="3913114473"/>
                    </a:ext>
                  </a:extLst>
                </a:gridCol>
                <a:gridCol w="509434">
                  <a:extLst>
                    <a:ext uri="{9D8B030D-6E8A-4147-A177-3AD203B41FA5}">
                      <a16:colId xmlns:a16="http://schemas.microsoft.com/office/drawing/2014/main" val="2445070123"/>
                    </a:ext>
                  </a:extLst>
                </a:gridCol>
                <a:gridCol w="509434">
                  <a:extLst>
                    <a:ext uri="{9D8B030D-6E8A-4147-A177-3AD203B41FA5}">
                      <a16:colId xmlns:a16="http://schemas.microsoft.com/office/drawing/2014/main" val="3922765837"/>
                    </a:ext>
                  </a:extLst>
                </a:gridCol>
                <a:gridCol w="509434">
                  <a:extLst>
                    <a:ext uri="{9D8B030D-6E8A-4147-A177-3AD203B41FA5}">
                      <a16:colId xmlns:a16="http://schemas.microsoft.com/office/drawing/2014/main" val="728455299"/>
                    </a:ext>
                  </a:extLst>
                </a:gridCol>
                <a:gridCol w="509434">
                  <a:extLst>
                    <a:ext uri="{9D8B030D-6E8A-4147-A177-3AD203B41FA5}">
                      <a16:colId xmlns:a16="http://schemas.microsoft.com/office/drawing/2014/main" val="3990077291"/>
                    </a:ext>
                  </a:extLst>
                </a:gridCol>
                <a:gridCol w="509434">
                  <a:extLst>
                    <a:ext uri="{9D8B030D-6E8A-4147-A177-3AD203B41FA5}">
                      <a16:colId xmlns:a16="http://schemas.microsoft.com/office/drawing/2014/main" val="3472431585"/>
                    </a:ext>
                  </a:extLst>
                </a:gridCol>
                <a:gridCol w="509434">
                  <a:extLst>
                    <a:ext uri="{9D8B030D-6E8A-4147-A177-3AD203B41FA5}">
                      <a16:colId xmlns:a16="http://schemas.microsoft.com/office/drawing/2014/main" val="959222447"/>
                    </a:ext>
                  </a:extLst>
                </a:gridCol>
                <a:gridCol w="509434">
                  <a:extLst>
                    <a:ext uri="{9D8B030D-6E8A-4147-A177-3AD203B41FA5}">
                      <a16:colId xmlns:a16="http://schemas.microsoft.com/office/drawing/2014/main" val="443102881"/>
                    </a:ext>
                  </a:extLst>
                </a:gridCol>
              </a:tblGrid>
              <a:tr h="370840">
                <a:tc>
                  <a:txBody>
                    <a:bodyPr/>
                    <a:lstStyle/>
                    <a:p>
                      <a:r>
                        <a:rPr lang="en-US" b="0" dirty="0"/>
                        <a:t>GPU 1</a:t>
                      </a:r>
                    </a:p>
                  </a:txBody>
                  <a:tcPr>
                    <a:lnB w="12700" cap="flat" cmpd="sng" algn="ctr">
                      <a:solidFill>
                        <a:schemeClr val="tx1"/>
                      </a:solidFill>
                      <a:prstDash val="solid"/>
                      <a:round/>
                      <a:headEnd type="none" w="med" len="med"/>
                      <a:tailEnd type="none" w="med" len="med"/>
                    </a:lnB>
                  </a:tcPr>
                </a:tc>
                <a:tc>
                  <a:txBody>
                    <a:bodyPr/>
                    <a:lstStyle/>
                    <a:p>
                      <a:r>
                        <a:rPr lang="en-US" b="0" dirty="0">
                          <a:sym typeface="Wingdings" pitchFamily="2" charset="2"/>
                        </a:rPr>
                        <a:t></a:t>
                      </a:r>
                      <a:endParaRPr lang="en-US" b="0" dirty="0"/>
                    </a:p>
                  </a:txBody>
                  <a:tcP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accent2"/>
                          </a:solidFill>
                          <a:sym typeface="Wingdings" pitchFamily="2" charset="2"/>
                        </a:rPr>
                        <a:t></a:t>
                      </a:r>
                      <a:endParaRPr lang="en-US" b="0" dirty="0">
                        <a:solidFill>
                          <a:schemeClr val="accent2"/>
                        </a:solidFill>
                      </a:endParaRPr>
                    </a:p>
                  </a:txBody>
                  <a:tcPr>
                    <a:lnB w="12700" cap="flat" cmpd="sng" algn="ctr">
                      <a:solidFill>
                        <a:schemeClr val="tx1"/>
                      </a:solidFill>
                      <a:prstDash val="solid"/>
                      <a:round/>
                      <a:headEnd type="none" w="med" len="med"/>
                      <a:tailEnd type="none" w="med" len="med"/>
                    </a:lnB>
                  </a:tcPr>
                </a:tc>
                <a:tc>
                  <a:txBody>
                    <a:bodyPr/>
                    <a:lstStyle/>
                    <a:p>
                      <a:r>
                        <a:rPr lang="en-US" b="0" dirty="0">
                          <a:solidFill>
                            <a:schemeClr val="accent3"/>
                          </a:solidFill>
                          <a:sym typeface="Wingdings" pitchFamily="2" charset="2"/>
                        </a:rPr>
                        <a:t></a:t>
                      </a:r>
                      <a:endParaRPr lang="en-US" b="0" dirty="0">
                        <a:solidFill>
                          <a:schemeClr val="accent3"/>
                        </a:solidFill>
                      </a:endParaRPr>
                    </a:p>
                  </a:txBody>
                  <a:tcPr>
                    <a:lnB w="12700" cap="flat" cmpd="sng" algn="ctr">
                      <a:solidFill>
                        <a:schemeClr val="tx1"/>
                      </a:solidFill>
                      <a:prstDash val="solid"/>
                      <a:round/>
                      <a:headEnd type="none" w="med" len="med"/>
                      <a:tailEnd type="none" w="med" len="med"/>
                    </a:lnB>
                  </a:tcPr>
                </a:tc>
                <a:tc>
                  <a:txBody>
                    <a:bodyPr/>
                    <a:lstStyle/>
                    <a:p>
                      <a:r>
                        <a:rPr lang="en-US" b="0" dirty="0">
                          <a:solidFill>
                            <a:schemeClr val="accent5"/>
                          </a:solidFill>
                          <a:sym typeface="Wingdings" pitchFamily="2" charset="2"/>
                        </a:rPr>
                        <a:t></a:t>
                      </a:r>
                      <a:endParaRPr lang="en-US" b="0" dirty="0">
                        <a:solidFill>
                          <a:schemeClr val="accent5"/>
                        </a:solidFill>
                      </a:endParaRPr>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endParaRPr lang="en-US" b="0" dirty="0"/>
                    </a:p>
                  </a:txBody>
                  <a:tcPr>
                    <a:lnB w="12700" cap="flat" cmpd="sng" algn="ctr">
                      <a:solidFill>
                        <a:schemeClr val="tx1"/>
                      </a:solidFill>
                      <a:prstDash val="solid"/>
                      <a:round/>
                      <a:headEnd type="none" w="med" len="med"/>
                      <a:tailEnd type="none" w="med" len="med"/>
                    </a:lnB>
                  </a:tcPr>
                </a:tc>
                <a:tc>
                  <a:txBody>
                    <a:bodyPr/>
                    <a:lstStyle/>
                    <a:p>
                      <a:r>
                        <a:rPr lang="en-US" dirty="0">
                          <a:solidFill>
                            <a:schemeClr val="accent5"/>
                          </a:solidFill>
                          <a:sym typeface="Wingdings" pitchFamily="2" charset="2"/>
                        </a:rPr>
                        <a:t></a:t>
                      </a:r>
                      <a:endParaRPr lang="en-US" dirty="0">
                        <a:solidFill>
                          <a:schemeClr val="accent5"/>
                        </a:solidFill>
                      </a:endParaRPr>
                    </a:p>
                  </a:txBody>
                  <a:tcPr>
                    <a:lnB w="12700" cap="flat" cmpd="sng" algn="ctr">
                      <a:solidFill>
                        <a:schemeClr val="tx1"/>
                      </a:solidFill>
                      <a:prstDash val="solid"/>
                      <a:round/>
                      <a:headEnd type="none" w="med" len="med"/>
                      <a:tailEnd type="none" w="med" len="med"/>
                    </a:lnB>
                  </a:tcPr>
                </a:tc>
                <a:tc>
                  <a:txBody>
                    <a:bodyPr/>
                    <a:lstStyle/>
                    <a:p>
                      <a:r>
                        <a:rPr lang="en-US" dirty="0">
                          <a:solidFill>
                            <a:schemeClr val="accent3"/>
                          </a:solidFill>
                          <a:sym typeface="Wingdings" pitchFamily="2" charset="2"/>
                        </a:rPr>
                        <a:t></a:t>
                      </a:r>
                      <a:endParaRPr lang="en-US" dirty="0">
                        <a:solidFill>
                          <a:schemeClr val="accent3"/>
                        </a:solidFill>
                      </a:endParaRPr>
                    </a:p>
                  </a:txBody>
                  <a:tcPr>
                    <a:lnB w="12700" cap="flat" cmpd="sng" algn="ctr">
                      <a:solidFill>
                        <a:schemeClr val="tx1"/>
                      </a:solidFill>
                      <a:prstDash val="solid"/>
                      <a:round/>
                      <a:headEnd type="none" w="med" len="med"/>
                      <a:tailEnd type="none" w="med" len="med"/>
                    </a:lnB>
                  </a:tcPr>
                </a:tc>
                <a:tc>
                  <a:txBody>
                    <a:bodyPr/>
                    <a:lstStyle/>
                    <a:p>
                      <a:r>
                        <a:rPr lang="en-US" dirty="0">
                          <a:solidFill>
                            <a:schemeClr val="accent2"/>
                          </a:solidFill>
                          <a:sym typeface="Wingdings" pitchFamily="2" charset="2"/>
                        </a:rPr>
                        <a:t></a:t>
                      </a:r>
                      <a:endParaRPr lang="en-US" dirty="0">
                        <a:solidFill>
                          <a:schemeClr val="accent2"/>
                        </a:solidFill>
                      </a:endParaRPr>
                    </a:p>
                  </a:txBody>
                  <a:tcPr>
                    <a:lnB w="12700" cap="flat" cmpd="sng" algn="ctr">
                      <a:solidFill>
                        <a:schemeClr val="tx1"/>
                      </a:solidFill>
                      <a:prstDash val="solid"/>
                      <a:round/>
                      <a:headEnd type="none" w="med" len="med"/>
                      <a:tailEnd type="none" w="med" len="med"/>
                    </a:lnB>
                  </a:tcPr>
                </a:tc>
                <a:tc>
                  <a:txBody>
                    <a:bodyPr/>
                    <a:lstStyle/>
                    <a:p>
                      <a:r>
                        <a:rPr lang="en-US" b="0" dirty="0">
                          <a:sym typeface="Wingdings" pitchFamily="2" charset="2"/>
                        </a:rPr>
                        <a:t></a:t>
                      </a:r>
                      <a:endParaRPr lang="en-US" b="0"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46232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2</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a:sym typeface="Wingdings" pitchFamily="2" charset="2"/>
                        </a:rPr>
                        <a:t></a:t>
                      </a:r>
                      <a:endParaRPr lang="en-US" dirty="0"/>
                    </a:p>
                  </a:txBody>
                  <a:tcP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accent2"/>
                          </a:solidFill>
                          <a:sym typeface="Wingdings" pitchFamily="2" charset="2"/>
                        </a:rPr>
                        <a:t></a:t>
                      </a:r>
                      <a:endParaRPr lang="en-US" b="0" dirty="0">
                        <a:solidFill>
                          <a:schemeClr val="accent2"/>
                        </a:solidFill>
                      </a:endParaRPr>
                    </a:p>
                  </a:txBody>
                  <a:tcPr>
                    <a:lnT w="12700" cap="flat" cmpd="sng" algn="ctr">
                      <a:solidFill>
                        <a:schemeClr val="tx1"/>
                      </a:solidFill>
                      <a:prstDash val="solid"/>
                      <a:round/>
                      <a:headEnd type="none" w="med" len="med"/>
                      <a:tailEnd type="none" w="med" len="med"/>
                    </a:lnT>
                  </a:tcPr>
                </a:tc>
                <a:tc>
                  <a:txBody>
                    <a:bodyPr/>
                    <a:lstStyle/>
                    <a:p>
                      <a:r>
                        <a:rPr lang="en-US" b="0" dirty="0">
                          <a:solidFill>
                            <a:schemeClr val="accent3"/>
                          </a:solidFill>
                          <a:sym typeface="Wingdings" pitchFamily="2" charset="2"/>
                        </a:rPr>
                        <a:t></a:t>
                      </a:r>
                      <a:endParaRPr lang="en-US" b="0" dirty="0">
                        <a:solidFill>
                          <a:schemeClr val="accent3"/>
                        </a:solidFill>
                      </a:endParaRPr>
                    </a:p>
                  </a:txBody>
                  <a:tcPr>
                    <a:lnT w="12700" cap="flat" cmpd="sng" algn="ctr">
                      <a:solidFill>
                        <a:schemeClr val="tx1"/>
                      </a:solidFill>
                      <a:prstDash val="solid"/>
                      <a:round/>
                      <a:headEnd type="none" w="med" len="med"/>
                      <a:tailEnd type="none" w="med" len="med"/>
                    </a:lnT>
                  </a:tcPr>
                </a:tc>
                <a:tc>
                  <a:txBody>
                    <a:bodyPr/>
                    <a:lstStyle/>
                    <a:p>
                      <a:r>
                        <a:rPr lang="en-US" b="0" dirty="0">
                          <a:solidFill>
                            <a:schemeClr val="accent5"/>
                          </a:solidFill>
                          <a:sym typeface="Wingdings" pitchFamily="2" charset="2"/>
                        </a:rPr>
                        <a:t></a:t>
                      </a:r>
                      <a:endParaRPr lang="en-US" b="0" dirty="0">
                        <a:solidFill>
                          <a:schemeClr val="accent5"/>
                        </a:solidFill>
                      </a:endParaRPr>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a:solidFill>
                            <a:schemeClr val="accent5"/>
                          </a:solidFill>
                          <a:sym typeface="Wingdings" pitchFamily="2" charset="2"/>
                        </a:rPr>
                        <a:t></a:t>
                      </a:r>
                      <a:endParaRPr lang="en-US" dirty="0">
                        <a:solidFill>
                          <a:schemeClr val="accent5"/>
                        </a:solidFill>
                      </a:endParaRPr>
                    </a:p>
                  </a:txBody>
                  <a:tcPr>
                    <a:lnT w="12700" cap="flat" cmpd="sng" algn="ctr">
                      <a:solidFill>
                        <a:schemeClr val="tx1"/>
                      </a:solidFill>
                      <a:prstDash val="solid"/>
                      <a:round/>
                      <a:headEnd type="none" w="med" len="med"/>
                      <a:tailEnd type="none" w="med" len="med"/>
                    </a:lnT>
                  </a:tcPr>
                </a:tc>
                <a:tc>
                  <a:txBody>
                    <a:bodyPr/>
                    <a:lstStyle/>
                    <a:p>
                      <a:r>
                        <a:rPr lang="en-US" dirty="0">
                          <a:solidFill>
                            <a:schemeClr val="accent3"/>
                          </a:solidFill>
                          <a:sym typeface="Wingdings" pitchFamily="2" charset="2"/>
                        </a:rPr>
                        <a:t></a:t>
                      </a:r>
                      <a:endParaRPr lang="en-US" dirty="0">
                        <a:solidFill>
                          <a:schemeClr val="accent3"/>
                        </a:solidFill>
                      </a:endParaRPr>
                    </a:p>
                  </a:txBody>
                  <a:tcPr>
                    <a:lnT w="12700" cap="flat" cmpd="sng" algn="ctr">
                      <a:solidFill>
                        <a:schemeClr val="tx1"/>
                      </a:solidFill>
                      <a:prstDash val="solid"/>
                      <a:round/>
                      <a:headEnd type="none" w="med" len="med"/>
                      <a:tailEnd type="none" w="med" len="med"/>
                    </a:lnT>
                  </a:tcPr>
                </a:tc>
                <a:tc>
                  <a:txBody>
                    <a:bodyPr/>
                    <a:lstStyle/>
                    <a:p>
                      <a:r>
                        <a:rPr lang="en-US" dirty="0">
                          <a:solidFill>
                            <a:schemeClr val="accent2"/>
                          </a:solidFill>
                          <a:sym typeface="Wingdings" pitchFamily="2" charset="2"/>
                        </a:rPr>
                        <a:t></a:t>
                      </a:r>
                      <a:endParaRPr lang="en-US" dirty="0">
                        <a:solidFill>
                          <a:schemeClr val="accent2"/>
                        </a:solidFill>
                      </a:endParaRPr>
                    </a:p>
                  </a:txBody>
                  <a:tcPr>
                    <a:lnT w="12700" cap="flat" cmpd="sng" algn="ctr">
                      <a:solidFill>
                        <a:schemeClr val="tx1"/>
                      </a:solidFill>
                      <a:prstDash val="solid"/>
                      <a:round/>
                      <a:headEnd type="none" w="med" len="med"/>
                      <a:tailEnd type="none" w="med" len="med"/>
                    </a:lnT>
                  </a:tcPr>
                </a:tc>
                <a:tc>
                  <a:txBody>
                    <a:bodyPr/>
                    <a:lstStyle/>
                    <a:p>
                      <a:r>
                        <a:rPr lang="en-US" dirty="0">
                          <a:sym typeface="Wingdings" pitchFamily="2" charset="2"/>
                        </a:rPr>
                        <a:t></a:t>
                      </a:r>
                      <a:endParaRPr lang="en-US" dirty="0"/>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08603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3</a:t>
                      </a:r>
                    </a:p>
                  </a:txBody>
                  <a:tcPr/>
                </a:tc>
                <a:tc>
                  <a:txBody>
                    <a:bodyPr/>
                    <a:lstStyle/>
                    <a:p>
                      <a:endParaRPr lang="en-US"/>
                    </a:p>
                  </a:txBody>
                  <a:tcPr/>
                </a:tc>
                <a:tc>
                  <a:txBody>
                    <a:bodyPr/>
                    <a:lstStyle/>
                    <a:p>
                      <a:endParaRPr lang="en-US" dirty="0"/>
                    </a:p>
                  </a:txBody>
                  <a:tcPr/>
                </a:tc>
                <a:tc>
                  <a:txBody>
                    <a:bodyPr/>
                    <a:lstStyle/>
                    <a:p>
                      <a:r>
                        <a:rPr lang="en-US" dirty="0">
                          <a:sym typeface="Wingdings" pitchFamily="2" charset="2"/>
                        </a:rPr>
                        <a:t></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accent2"/>
                          </a:solidFill>
                          <a:sym typeface="Wingdings" pitchFamily="2" charset="2"/>
                        </a:rPr>
                        <a:t></a:t>
                      </a:r>
                      <a:endParaRPr lang="en-US" b="0" dirty="0">
                        <a:solidFill>
                          <a:schemeClr val="accent2"/>
                        </a:solidFill>
                      </a:endParaRPr>
                    </a:p>
                  </a:txBody>
                  <a:tcPr/>
                </a:tc>
                <a:tc>
                  <a:txBody>
                    <a:bodyPr/>
                    <a:lstStyle/>
                    <a:p>
                      <a:r>
                        <a:rPr lang="en-US" b="0" dirty="0">
                          <a:solidFill>
                            <a:schemeClr val="accent3"/>
                          </a:solidFill>
                          <a:sym typeface="Wingdings" pitchFamily="2" charset="2"/>
                        </a:rPr>
                        <a:t></a:t>
                      </a:r>
                      <a:endParaRPr lang="en-US" b="0" dirty="0">
                        <a:solidFill>
                          <a:schemeClr val="accent3"/>
                        </a:solidFill>
                      </a:endParaRPr>
                    </a:p>
                  </a:txBody>
                  <a:tcPr/>
                </a:tc>
                <a:tc>
                  <a:txBody>
                    <a:bodyPr/>
                    <a:lstStyle/>
                    <a:p>
                      <a:r>
                        <a:rPr lang="en-US" b="0" dirty="0">
                          <a:solidFill>
                            <a:schemeClr val="accent5"/>
                          </a:solidFill>
                          <a:sym typeface="Wingdings" pitchFamily="2" charset="2"/>
                        </a:rPr>
                        <a:t></a:t>
                      </a:r>
                      <a:endParaRPr lang="en-US" b="0" dirty="0">
                        <a:solidFill>
                          <a:schemeClr val="accent5"/>
                        </a:solidFill>
                      </a:endParaRP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solidFill>
                            <a:schemeClr val="accent5"/>
                          </a:solidFill>
                          <a:sym typeface="Wingdings" pitchFamily="2" charset="2"/>
                        </a:rPr>
                        <a:t></a:t>
                      </a:r>
                      <a:endParaRPr lang="en-US" dirty="0">
                        <a:solidFill>
                          <a:schemeClr val="accent5"/>
                        </a:solidFill>
                      </a:endParaRPr>
                    </a:p>
                  </a:txBody>
                  <a:tcPr/>
                </a:tc>
                <a:tc>
                  <a:txBody>
                    <a:bodyPr/>
                    <a:lstStyle/>
                    <a:p>
                      <a:r>
                        <a:rPr lang="en-US" dirty="0">
                          <a:solidFill>
                            <a:schemeClr val="accent3"/>
                          </a:solidFill>
                          <a:sym typeface="Wingdings" pitchFamily="2" charset="2"/>
                        </a:rPr>
                        <a:t></a:t>
                      </a:r>
                      <a:endParaRPr lang="en-US" dirty="0">
                        <a:solidFill>
                          <a:schemeClr val="accent3"/>
                        </a:solidFill>
                      </a:endParaRPr>
                    </a:p>
                  </a:txBody>
                  <a:tcPr/>
                </a:tc>
                <a:tc>
                  <a:txBody>
                    <a:bodyPr/>
                    <a:lstStyle/>
                    <a:p>
                      <a:r>
                        <a:rPr lang="en-US" dirty="0">
                          <a:solidFill>
                            <a:schemeClr val="accent2"/>
                          </a:solidFill>
                          <a:sym typeface="Wingdings" pitchFamily="2" charset="2"/>
                        </a:rPr>
                        <a:t></a:t>
                      </a:r>
                      <a:endParaRPr lang="en-US" dirty="0">
                        <a:solidFill>
                          <a:schemeClr val="accent2"/>
                        </a:solidFill>
                      </a:endParaRPr>
                    </a:p>
                  </a:txBody>
                  <a:tcPr/>
                </a:tc>
                <a:tc>
                  <a:txBody>
                    <a:bodyPr/>
                    <a:lstStyle/>
                    <a:p>
                      <a:r>
                        <a:rPr lang="en-US" dirty="0">
                          <a:sym typeface="Wingdings" pitchFamily="2" charset="2"/>
                        </a:rPr>
                        <a:t></a:t>
                      </a:r>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1729703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4</a:t>
                      </a:r>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r>
                        <a:rPr lang="en-US" dirty="0">
                          <a:sym typeface="Wingdings" pitchFamily="2" charset="2"/>
                        </a:rPr>
                        <a:t></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accent2"/>
                          </a:solidFill>
                          <a:sym typeface="Wingdings" pitchFamily="2" charset="2"/>
                        </a:rPr>
                        <a:t></a:t>
                      </a:r>
                      <a:endParaRPr lang="en-US" b="0" dirty="0">
                        <a:solidFill>
                          <a:schemeClr val="accent2"/>
                        </a:solidFill>
                      </a:endParaRPr>
                    </a:p>
                  </a:txBody>
                  <a:tcPr/>
                </a:tc>
                <a:tc>
                  <a:txBody>
                    <a:bodyPr/>
                    <a:lstStyle/>
                    <a:p>
                      <a:r>
                        <a:rPr lang="en-US" b="0" dirty="0">
                          <a:solidFill>
                            <a:schemeClr val="accent3"/>
                          </a:solidFill>
                          <a:sym typeface="Wingdings" pitchFamily="2" charset="2"/>
                        </a:rPr>
                        <a:t></a:t>
                      </a:r>
                      <a:endParaRPr lang="en-US" b="0" dirty="0">
                        <a:solidFill>
                          <a:schemeClr val="accent3"/>
                        </a:solidFill>
                      </a:endParaRPr>
                    </a:p>
                  </a:txBody>
                  <a:tcPr/>
                </a:tc>
                <a:tc>
                  <a:txBody>
                    <a:bodyPr/>
                    <a:lstStyle/>
                    <a:p>
                      <a:r>
                        <a:rPr lang="en-US" b="0" dirty="0">
                          <a:solidFill>
                            <a:schemeClr val="accent5"/>
                          </a:solidFill>
                          <a:sym typeface="Wingdings" pitchFamily="2" charset="2"/>
                        </a:rPr>
                        <a:t></a:t>
                      </a:r>
                      <a:endParaRPr lang="en-US" b="0" dirty="0">
                        <a:solidFill>
                          <a:schemeClr val="accent5"/>
                        </a:solidFill>
                      </a:endParaRPr>
                    </a:p>
                  </a:txBody>
                  <a:tcPr/>
                </a:tc>
                <a:tc>
                  <a:txBody>
                    <a:bodyPr/>
                    <a:lstStyle/>
                    <a:p>
                      <a:endParaRPr lang="en-US"/>
                    </a:p>
                  </a:txBody>
                  <a:tcPr/>
                </a:tc>
                <a:tc>
                  <a:txBody>
                    <a:bodyPr/>
                    <a:lstStyle/>
                    <a:p>
                      <a:endParaRPr lang="en-US" dirty="0"/>
                    </a:p>
                  </a:txBody>
                  <a:tcPr/>
                </a:tc>
                <a:tc>
                  <a:txBody>
                    <a:bodyPr/>
                    <a:lstStyle/>
                    <a:p>
                      <a:r>
                        <a:rPr lang="en-US" dirty="0">
                          <a:solidFill>
                            <a:schemeClr val="accent5"/>
                          </a:solidFill>
                          <a:sym typeface="Wingdings" pitchFamily="2" charset="2"/>
                        </a:rPr>
                        <a:t></a:t>
                      </a:r>
                      <a:endParaRPr lang="en-US" dirty="0">
                        <a:solidFill>
                          <a:schemeClr val="accent5"/>
                        </a:solidFill>
                      </a:endParaRPr>
                    </a:p>
                  </a:txBody>
                  <a:tcPr/>
                </a:tc>
                <a:tc>
                  <a:txBody>
                    <a:bodyPr/>
                    <a:lstStyle/>
                    <a:p>
                      <a:r>
                        <a:rPr lang="en-US" dirty="0">
                          <a:solidFill>
                            <a:schemeClr val="accent3"/>
                          </a:solidFill>
                          <a:sym typeface="Wingdings" pitchFamily="2" charset="2"/>
                        </a:rPr>
                        <a:t></a:t>
                      </a:r>
                      <a:endParaRPr lang="en-US" dirty="0">
                        <a:solidFill>
                          <a:schemeClr val="accent3"/>
                        </a:solidFill>
                      </a:endParaRPr>
                    </a:p>
                  </a:txBody>
                  <a:tcPr/>
                </a:tc>
                <a:tc>
                  <a:txBody>
                    <a:bodyPr/>
                    <a:lstStyle/>
                    <a:p>
                      <a:r>
                        <a:rPr lang="en-US" dirty="0">
                          <a:solidFill>
                            <a:schemeClr val="accent2"/>
                          </a:solidFill>
                          <a:sym typeface="Wingdings" pitchFamily="2" charset="2"/>
                        </a:rPr>
                        <a:t></a:t>
                      </a:r>
                      <a:endParaRPr lang="en-US" dirty="0">
                        <a:solidFill>
                          <a:schemeClr val="accent2"/>
                        </a:solidFill>
                      </a:endParaRPr>
                    </a:p>
                  </a:txBody>
                  <a:tcPr/>
                </a:tc>
                <a:tc>
                  <a:txBody>
                    <a:bodyPr/>
                    <a:lstStyle/>
                    <a:p>
                      <a:r>
                        <a:rPr lang="en-US" dirty="0">
                          <a:sym typeface="Wingdings" pitchFamily="2" charset="2"/>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720694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GPU 5</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r>
                        <a:rPr lang="en-US" dirty="0">
                          <a:sym typeface="Wingdings" pitchFamily="2" charset="2"/>
                        </a:rPr>
                        <a:t></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accent2"/>
                          </a:solidFill>
                          <a:sym typeface="Wingdings" pitchFamily="2" charset="2"/>
                        </a:rPr>
                        <a:t></a:t>
                      </a:r>
                      <a:endParaRPr lang="en-US" b="0" dirty="0">
                        <a:solidFill>
                          <a:schemeClr val="accent2"/>
                        </a:solidFill>
                      </a:endParaRPr>
                    </a:p>
                  </a:txBody>
                  <a:tcPr/>
                </a:tc>
                <a:tc>
                  <a:txBody>
                    <a:bodyPr/>
                    <a:lstStyle/>
                    <a:p>
                      <a:r>
                        <a:rPr lang="en-US" b="0" dirty="0">
                          <a:solidFill>
                            <a:schemeClr val="accent3"/>
                          </a:solidFill>
                          <a:sym typeface="Wingdings" pitchFamily="2" charset="2"/>
                        </a:rPr>
                        <a:t></a:t>
                      </a:r>
                      <a:endParaRPr lang="en-US" b="0" dirty="0">
                        <a:solidFill>
                          <a:schemeClr val="accent3"/>
                        </a:solidFill>
                      </a:endParaRPr>
                    </a:p>
                  </a:txBody>
                  <a:tcPr/>
                </a:tc>
                <a:tc>
                  <a:txBody>
                    <a:bodyPr/>
                    <a:lstStyle/>
                    <a:p>
                      <a:r>
                        <a:rPr lang="en-US" b="0" dirty="0">
                          <a:solidFill>
                            <a:schemeClr val="accent5"/>
                          </a:solidFill>
                          <a:sym typeface="Wingdings" pitchFamily="2" charset="2"/>
                        </a:rPr>
                        <a:t></a:t>
                      </a:r>
                      <a:endParaRPr lang="en-US" b="0" dirty="0">
                        <a:solidFill>
                          <a:schemeClr val="accent5"/>
                        </a:solidFill>
                      </a:endParaRPr>
                    </a:p>
                  </a:txBody>
                  <a:tcPr/>
                </a:tc>
                <a:tc>
                  <a:txBody>
                    <a:bodyPr/>
                    <a:lstStyle/>
                    <a:p>
                      <a:r>
                        <a:rPr lang="en-US" dirty="0">
                          <a:solidFill>
                            <a:schemeClr val="accent5"/>
                          </a:solidFill>
                          <a:sym typeface="Wingdings" pitchFamily="2" charset="2"/>
                        </a:rPr>
                        <a:t></a:t>
                      </a:r>
                      <a:endParaRPr lang="en-US" dirty="0">
                        <a:solidFill>
                          <a:schemeClr val="accent5"/>
                        </a:solidFill>
                      </a:endParaRPr>
                    </a:p>
                  </a:txBody>
                  <a:tcPr/>
                </a:tc>
                <a:tc>
                  <a:txBody>
                    <a:bodyPr/>
                    <a:lstStyle/>
                    <a:p>
                      <a:r>
                        <a:rPr lang="en-US" dirty="0">
                          <a:solidFill>
                            <a:schemeClr val="accent3"/>
                          </a:solidFill>
                          <a:sym typeface="Wingdings" pitchFamily="2" charset="2"/>
                        </a:rPr>
                        <a:t></a:t>
                      </a:r>
                      <a:endParaRPr lang="en-US" dirty="0">
                        <a:solidFill>
                          <a:schemeClr val="accent3"/>
                        </a:solidFill>
                      </a:endParaRPr>
                    </a:p>
                  </a:txBody>
                  <a:tcPr/>
                </a:tc>
                <a:tc>
                  <a:txBody>
                    <a:bodyPr/>
                    <a:lstStyle/>
                    <a:p>
                      <a:r>
                        <a:rPr lang="en-US" dirty="0">
                          <a:solidFill>
                            <a:schemeClr val="accent2"/>
                          </a:solidFill>
                          <a:sym typeface="Wingdings" pitchFamily="2" charset="2"/>
                        </a:rPr>
                        <a:t></a:t>
                      </a:r>
                      <a:endParaRPr lang="en-US" dirty="0">
                        <a:solidFill>
                          <a:schemeClr val="accent2"/>
                        </a:solidFill>
                      </a:endParaRPr>
                    </a:p>
                  </a:txBody>
                  <a:tcPr/>
                </a:tc>
                <a:tc>
                  <a:txBody>
                    <a:bodyPr/>
                    <a:lstStyle/>
                    <a:p>
                      <a:r>
                        <a:rPr lang="en-US" dirty="0">
                          <a:sym typeface="Wingdings" pitchFamily="2" charset="2"/>
                        </a:rPr>
                        <a:t></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457859208"/>
                  </a:ext>
                </a:extLst>
              </a:tr>
            </a:tbl>
          </a:graphicData>
        </a:graphic>
      </p:graphicFrame>
      <p:sp>
        <p:nvSpPr>
          <p:cNvPr id="8" name="Content Placeholder 2">
            <a:extLst>
              <a:ext uri="{FF2B5EF4-FFF2-40B4-BE49-F238E27FC236}">
                <a16:creationId xmlns:a16="http://schemas.microsoft.com/office/drawing/2014/main" id="{44B5162C-6FD9-128F-8187-0BDA0C435F1B}"/>
              </a:ext>
            </a:extLst>
          </p:cNvPr>
          <p:cNvSpPr>
            <a:spLocks noGrp="1"/>
          </p:cNvSpPr>
          <p:nvPr>
            <p:ph idx="1"/>
          </p:nvPr>
        </p:nvSpPr>
        <p:spPr>
          <a:xfrm>
            <a:off x="927410" y="1768286"/>
            <a:ext cx="10515600" cy="1515753"/>
          </a:xfrm>
        </p:spPr>
        <p:txBody>
          <a:bodyPr>
            <a:normAutofit/>
          </a:bodyPr>
          <a:lstStyle/>
          <a:p>
            <a:pPr marL="0" indent="0">
              <a:buNone/>
            </a:pPr>
            <a:r>
              <a:rPr lang="en-US" dirty="0"/>
              <a:t>Let’s fill the pipeline</a:t>
            </a:r>
          </a:p>
        </p:txBody>
      </p:sp>
      <p:sp>
        <p:nvSpPr>
          <p:cNvPr id="3" name="Content Placeholder 2">
            <a:extLst>
              <a:ext uri="{FF2B5EF4-FFF2-40B4-BE49-F238E27FC236}">
                <a16:creationId xmlns:a16="http://schemas.microsoft.com/office/drawing/2014/main" id="{F4D42CE7-8E8E-E765-223E-1196703C8D58}"/>
              </a:ext>
            </a:extLst>
          </p:cNvPr>
          <p:cNvSpPr txBox="1">
            <a:spLocks/>
          </p:cNvSpPr>
          <p:nvPr/>
        </p:nvSpPr>
        <p:spPr>
          <a:xfrm>
            <a:off x="927410" y="5138240"/>
            <a:ext cx="10515600" cy="15157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Before we were using 1/5 of available GPUs</a:t>
            </a:r>
          </a:p>
          <a:p>
            <a:pPr marL="0" indent="0">
              <a:buFont typeface="Arial" panose="020B0604020202020204" pitchFamily="34" charset="0"/>
              <a:buNone/>
            </a:pPr>
            <a:r>
              <a:rPr lang="en-US" dirty="0"/>
              <a:t>Now we are using 1/2!</a:t>
            </a:r>
          </a:p>
        </p:txBody>
      </p:sp>
    </p:spTree>
    <p:extLst>
      <p:ext uri="{BB962C8B-B14F-4D97-AF65-F5344CB8AC3E}">
        <p14:creationId xmlns:p14="http://schemas.microsoft.com/office/powerpoint/2010/main" val="2420628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E9D5D-B84A-57CE-0561-83154ACF51DF}"/>
              </a:ext>
            </a:extLst>
          </p:cNvPr>
          <p:cNvSpPr>
            <a:spLocks noGrp="1"/>
          </p:cNvSpPr>
          <p:nvPr>
            <p:ph type="title"/>
          </p:nvPr>
        </p:nvSpPr>
        <p:spPr/>
        <p:txBody>
          <a:bodyPr/>
          <a:lstStyle/>
          <a:p>
            <a:r>
              <a:rPr lang="en-US" dirty="0"/>
              <a:t>Parallelism in Practice</a:t>
            </a:r>
          </a:p>
        </p:txBody>
      </p:sp>
      <p:pic>
        <p:nvPicPr>
          <p:cNvPr id="4" name="Content Placeholder 3">
            <a:extLst>
              <a:ext uri="{FF2B5EF4-FFF2-40B4-BE49-F238E27FC236}">
                <a16:creationId xmlns:a16="http://schemas.microsoft.com/office/drawing/2014/main" id="{6AFB8840-1467-187C-9BA4-951D5D752D9D}"/>
              </a:ext>
            </a:extLst>
          </p:cNvPr>
          <p:cNvPicPr>
            <a:picLocks noGrp="1" noChangeAspect="1"/>
          </p:cNvPicPr>
          <p:nvPr>
            <p:ph idx="1"/>
          </p:nvPr>
        </p:nvPicPr>
        <p:blipFill>
          <a:blip r:embed="rId2"/>
          <a:stretch>
            <a:fillRect/>
          </a:stretch>
        </p:blipFill>
        <p:spPr>
          <a:xfrm>
            <a:off x="1527717" y="1392119"/>
            <a:ext cx="8408020" cy="4802241"/>
          </a:xfrm>
          <a:prstGeom prst="rect">
            <a:avLst/>
          </a:prstGeom>
        </p:spPr>
      </p:pic>
      <p:sp>
        <p:nvSpPr>
          <p:cNvPr id="5" name="TextBox 4">
            <a:extLst>
              <a:ext uri="{FF2B5EF4-FFF2-40B4-BE49-F238E27FC236}">
                <a16:creationId xmlns:a16="http://schemas.microsoft.com/office/drawing/2014/main" id="{D317F764-4429-FFCC-1EBB-0AE1F1B803CA}"/>
              </a:ext>
            </a:extLst>
          </p:cNvPr>
          <p:cNvSpPr txBox="1"/>
          <p:nvPr/>
        </p:nvSpPr>
        <p:spPr>
          <a:xfrm>
            <a:off x="7489903" y="6492875"/>
            <a:ext cx="4515275" cy="307777"/>
          </a:xfrm>
          <a:prstGeom prst="rect">
            <a:avLst/>
          </a:prstGeom>
          <a:noFill/>
        </p:spPr>
        <p:txBody>
          <a:bodyPr wrap="none" rtlCol="0">
            <a:spAutoFit/>
          </a:bodyPr>
          <a:lstStyle/>
          <a:p>
            <a:r>
              <a:rPr lang="en-US" sz="1400" dirty="0">
                <a:latin typeface="Helvetica Neue" panose="02000503000000020004" pitchFamily="2" charset="0"/>
                <a:ea typeface="Helvetica Neue" panose="02000503000000020004" pitchFamily="2" charset="0"/>
                <a:cs typeface="Helvetica Neue" panose="02000503000000020004" pitchFamily="2" charset="0"/>
              </a:rPr>
              <a:t>Llama Team “The Llama 3 Herd of Models” </a:t>
            </a:r>
            <a:r>
              <a:rPr lang="en-US" sz="1400" dirty="0" err="1">
                <a:latin typeface="Helvetica Neue" panose="02000503000000020004" pitchFamily="2" charset="0"/>
                <a:ea typeface="Helvetica Neue" panose="02000503000000020004" pitchFamily="2" charset="0"/>
                <a:cs typeface="Helvetica Neue" panose="02000503000000020004" pitchFamily="2" charset="0"/>
              </a:rPr>
              <a:t>Arxiv</a:t>
            </a:r>
            <a:r>
              <a:rPr lang="en-US" sz="1400" dirty="0">
                <a:latin typeface="Helvetica Neue" panose="02000503000000020004" pitchFamily="2" charset="0"/>
                <a:ea typeface="Helvetica Neue" panose="02000503000000020004" pitchFamily="2" charset="0"/>
                <a:cs typeface="Helvetica Neue" panose="02000503000000020004" pitchFamily="2" charset="0"/>
              </a:rPr>
              <a:t> 2024</a:t>
            </a:r>
          </a:p>
        </p:txBody>
      </p:sp>
    </p:spTree>
    <p:extLst>
      <p:ext uri="{BB962C8B-B14F-4D97-AF65-F5344CB8AC3E}">
        <p14:creationId xmlns:p14="http://schemas.microsoft.com/office/powerpoint/2010/main" val="150846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B0761-455E-E332-DA9A-8C33B6AEE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3198B-654A-A25C-8E67-B4E01DABB354}"/>
              </a:ext>
            </a:extLst>
          </p:cNvPr>
          <p:cNvSpPr>
            <a:spLocks noGrp="1"/>
          </p:cNvSpPr>
          <p:nvPr>
            <p:ph type="title"/>
          </p:nvPr>
        </p:nvSpPr>
        <p:spPr/>
        <p:txBody>
          <a:bodyPr/>
          <a:lstStyle/>
          <a:p>
            <a:r>
              <a:rPr lang="en-US" dirty="0"/>
              <a:t>Training a Big LLM Challenges</a:t>
            </a:r>
          </a:p>
        </p:txBody>
      </p:sp>
      <p:sp>
        <p:nvSpPr>
          <p:cNvPr id="3" name="Content Placeholder 2">
            <a:extLst>
              <a:ext uri="{FF2B5EF4-FFF2-40B4-BE49-F238E27FC236}">
                <a16:creationId xmlns:a16="http://schemas.microsoft.com/office/drawing/2014/main" id="{A3D09184-C381-502A-C262-D6223F1DC4FB}"/>
              </a:ext>
            </a:extLst>
          </p:cNvPr>
          <p:cNvSpPr>
            <a:spLocks noGrp="1"/>
          </p:cNvSpPr>
          <p:nvPr>
            <p:ph idx="1"/>
          </p:nvPr>
        </p:nvSpPr>
        <p:spPr/>
        <p:txBody>
          <a:bodyPr/>
          <a:lstStyle/>
          <a:p>
            <a:r>
              <a:rPr lang="en-US" dirty="0"/>
              <a:t>Massive, MASSIVE compute job, how can we finish it in a reasonable timeframe (~months)?</a:t>
            </a:r>
          </a:p>
          <a:p>
            <a:endParaRPr lang="en-US" dirty="0"/>
          </a:p>
          <a:p>
            <a:r>
              <a:rPr lang="en-US" b="1" dirty="0"/>
              <a:t>Failures are inevitable, how do we deal with them?!</a:t>
            </a:r>
          </a:p>
          <a:p>
            <a:endParaRPr lang="en-US" b="1" dirty="0"/>
          </a:p>
          <a:p>
            <a:r>
              <a:rPr lang="en-US" dirty="0"/>
              <a:t>How do we store and access all the training data?</a:t>
            </a:r>
          </a:p>
          <a:p>
            <a:pPr marL="0" indent="0">
              <a:buNone/>
            </a:pPr>
            <a:endParaRPr lang="en-US" dirty="0"/>
          </a:p>
        </p:txBody>
      </p:sp>
    </p:spTree>
    <p:extLst>
      <p:ext uri="{BB962C8B-B14F-4D97-AF65-F5344CB8AC3E}">
        <p14:creationId xmlns:p14="http://schemas.microsoft.com/office/powerpoint/2010/main" val="2131608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65D60-0053-0346-BDF1-FE6B48FB78AB}"/>
              </a:ext>
            </a:extLst>
          </p:cNvPr>
          <p:cNvSpPr>
            <a:spLocks noGrp="1"/>
          </p:cNvSpPr>
          <p:nvPr>
            <p:ph type="title"/>
          </p:nvPr>
        </p:nvSpPr>
        <p:spPr/>
        <p:txBody>
          <a:bodyPr/>
          <a:lstStyle/>
          <a:p>
            <a:r>
              <a:rPr lang="en-US" dirty="0"/>
              <a:t>Failures are inevitable</a:t>
            </a:r>
          </a:p>
        </p:txBody>
      </p:sp>
      <p:sp>
        <p:nvSpPr>
          <p:cNvPr id="3" name="Content Placeholder 2">
            <a:extLst>
              <a:ext uri="{FF2B5EF4-FFF2-40B4-BE49-F238E27FC236}">
                <a16:creationId xmlns:a16="http://schemas.microsoft.com/office/drawing/2014/main" id="{4B4A2B94-1523-71F4-FD37-9CB82051F3D9}"/>
              </a:ext>
            </a:extLst>
          </p:cNvPr>
          <p:cNvSpPr>
            <a:spLocks noGrp="1"/>
          </p:cNvSpPr>
          <p:nvPr>
            <p:ph idx="1"/>
          </p:nvPr>
        </p:nvSpPr>
        <p:spPr/>
        <p:txBody>
          <a:bodyPr/>
          <a:lstStyle/>
          <a:p>
            <a:r>
              <a:rPr lang="en-US" dirty="0"/>
              <a:t>24K GPUs x several months …</a:t>
            </a:r>
          </a:p>
        </p:txBody>
      </p:sp>
    </p:spTree>
    <p:extLst>
      <p:ext uri="{BB962C8B-B14F-4D97-AF65-F5344CB8AC3E}">
        <p14:creationId xmlns:p14="http://schemas.microsoft.com/office/powerpoint/2010/main" val="3390811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C94EA-C060-0C91-C6AA-AD81A00D77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47641-493F-DE65-BAB8-6D4197FA32DD}"/>
              </a:ext>
            </a:extLst>
          </p:cNvPr>
          <p:cNvSpPr>
            <a:spLocks noGrp="1"/>
          </p:cNvSpPr>
          <p:nvPr>
            <p:ph type="title"/>
          </p:nvPr>
        </p:nvSpPr>
        <p:spPr/>
        <p:txBody>
          <a:bodyPr/>
          <a:lstStyle/>
          <a:p>
            <a:r>
              <a:rPr lang="en-US" dirty="0"/>
              <a:t>Failures are inevitable</a:t>
            </a:r>
          </a:p>
        </p:txBody>
      </p:sp>
      <p:pic>
        <p:nvPicPr>
          <p:cNvPr id="6" name="Picture 5">
            <a:extLst>
              <a:ext uri="{FF2B5EF4-FFF2-40B4-BE49-F238E27FC236}">
                <a16:creationId xmlns:a16="http://schemas.microsoft.com/office/drawing/2014/main" id="{92254CD6-B6E7-08DA-BB2F-3F8E4D4951E1}"/>
              </a:ext>
            </a:extLst>
          </p:cNvPr>
          <p:cNvPicPr>
            <a:picLocks noChangeAspect="1"/>
          </p:cNvPicPr>
          <p:nvPr/>
        </p:nvPicPr>
        <p:blipFill>
          <a:blip r:embed="rId3"/>
          <a:stretch>
            <a:fillRect/>
          </a:stretch>
        </p:blipFill>
        <p:spPr>
          <a:xfrm>
            <a:off x="674484" y="1190082"/>
            <a:ext cx="8488876" cy="5146675"/>
          </a:xfrm>
          <a:prstGeom prst="rect">
            <a:avLst/>
          </a:prstGeom>
        </p:spPr>
      </p:pic>
      <p:sp>
        <p:nvSpPr>
          <p:cNvPr id="7" name="TextBox 6">
            <a:extLst>
              <a:ext uri="{FF2B5EF4-FFF2-40B4-BE49-F238E27FC236}">
                <a16:creationId xmlns:a16="http://schemas.microsoft.com/office/drawing/2014/main" id="{B0A5CCB8-1966-92D0-3BA7-49D05E78FF70}"/>
              </a:ext>
            </a:extLst>
          </p:cNvPr>
          <p:cNvSpPr txBox="1"/>
          <p:nvPr/>
        </p:nvSpPr>
        <p:spPr>
          <a:xfrm>
            <a:off x="7489903" y="6492875"/>
            <a:ext cx="4515275" cy="307777"/>
          </a:xfrm>
          <a:prstGeom prst="rect">
            <a:avLst/>
          </a:prstGeom>
          <a:noFill/>
        </p:spPr>
        <p:txBody>
          <a:bodyPr wrap="none" rtlCol="0">
            <a:spAutoFit/>
          </a:bodyPr>
          <a:lstStyle/>
          <a:p>
            <a:r>
              <a:rPr lang="en-US" sz="1400" dirty="0">
                <a:latin typeface="Helvetica Neue" panose="02000503000000020004" pitchFamily="2" charset="0"/>
                <a:ea typeface="Helvetica Neue" panose="02000503000000020004" pitchFamily="2" charset="0"/>
                <a:cs typeface="Helvetica Neue" panose="02000503000000020004" pitchFamily="2" charset="0"/>
              </a:rPr>
              <a:t>Llama Team “The Llama 3 Herd of Models” </a:t>
            </a:r>
            <a:r>
              <a:rPr lang="en-US" sz="1400" dirty="0" err="1">
                <a:latin typeface="Helvetica Neue" panose="02000503000000020004" pitchFamily="2" charset="0"/>
                <a:ea typeface="Helvetica Neue" panose="02000503000000020004" pitchFamily="2" charset="0"/>
                <a:cs typeface="Helvetica Neue" panose="02000503000000020004" pitchFamily="2" charset="0"/>
              </a:rPr>
              <a:t>Arxiv</a:t>
            </a:r>
            <a:r>
              <a:rPr lang="en-US" sz="1400" dirty="0">
                <a:latin typeface="Helvetica Neue" panose="02000503000000020004" pitchFamily="2" charset="0"/>
                <a:ea typeface="Helvetica Neue" panose="02000503000000020004" pitchFamily="2" charset="0"/>
                <a:cs typeface="Helvetica Neue" panose="02000503000000020004" pitchFamily="2" charset="0"/>
              </a:rPr>
              <a:t> 2024</a:t>
            </a:r>
          </a:p>
        </p:txBody>
      </p:sp>
    </p:spTree>
    <p:extLst>
      <p:ext uri="{BB962C8B-B14F-4D97-AF65-F5344CB8AC3E}">
        <p14:creationId xmlns:p14="http://schemas.microsoft.com/office/powerpoint/2010/main" val="1345168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1627E-823D-9AEF-1B9A-57906C7A4F42}"/>
              </a:ext>
            </a:extLst>
          </p:cNvPr>
          <p:cNvSpPr>
            <a:spLocks noGrp="1"/>
          </p:cNvSpPr>
          <p:nvPr>
            <p:ph type="title"/>
          </p:nvPr>
        </p:nvSpPr>
        <p:spPr/>
        <p:txBody>
          <a:bodyPr/>
          <a:lstStyle/>
          <a:p>
            <a:r>
              <a:rPr lang="en-US" dirty="0"/>
              <a:t>Fault Tolerance</a:t>
            </a:r>
          </a:p>
        </p:txBody>
      </p:sp>
      <p:sp>
        <p:nvSpPr>
          <p:cNvPr id="3" name="Content Placeholder 2">
            <a:extLst>
              <a:ext uri="{FF2B5EF4-FFF2-40B4-BE49-F238E27FC236}">
                <a16:creationId xmlns:a16="http://schemas.microsoft.com/office/drawing/2014/main" id="{E5581D4D-690F-72BB-8121-DDFB207A6E86}"/>
              </a:ext>
            </a:extLst>
          </p:cNvPr>
          <p:cNvSpPr>
            <a:spLocks noGrp="1"/>
          </p:cNvSpPr>
          <p:nvPr>
            <p:ph idx="1"/>
          </p:nvPr>
        </p:nvSpPr>
        <p:spPr/>
        <p:txBody>
          <a:bodyPr/>
          <a:lstStyle/>
          <a:p>
            <a:r>
              <a:rPr lang="en-US" dirty="0"/>
              <a:t>We could use replicated state machines to mask these failures…</a:t>
            </a:r>
          </a:p>
          <a:p>
            <a:pPr lvl="1"/>
            <a:r>
              <a:rPr lang="en-US" i="1" dirty="0"/>
              <a:t>Why is this not a great idea?</a:t>
            </a:r>
          </a:p>
        </p:txBody>
      </p:sp>
    </p:spTree>
    <p:extLst>
      <p:ext uri="{BB962C8B-B14F-4D97-AF65-F5344CB8AC3E}">
        <p14:creationId xmlns:p14="http://schemas.microsoft.com/office/powerpoint/2010/main" val="3866441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5FD72-F6E9-8BA6-E54F-C56682A0E1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3554F2-9621-9372-C49F-550B4747BECA}"/>
              </a:ext>
            </a:extLst>
          </p:cNvPr>
          <p:cNvSpPr>
            <a:spLocks noGrp="1"/>
          </p:cNvSpPr>
          <p:nvPr>
            <p:ph type="title"/>
          </p:nvPr>
        </p:nvSpPr>
        <p:spPr/>
        <p:txBody>
          <a:bodyPr/>
          <a:lstStyle/>
          <a:p>
            <a:r>
              <a:rPr lang="en-US" dirty="0"/>
              <a:t>Fault Tolerance w/ Checkpoints</a:t>
            </a:r>
          </a:p>
        </p:txBody>
      </p:sp>
      <p:sp>
        <p:nvSpPr>
          <p:cNvPr id="3" name="Content Placeholder 2">
            <a:extLst>
              <a:ext uri="{FF2B5EF4-FFF2-40B4-BE49-F238E27FC236}">
                <a16:creationId xmlns:a16="http://schemas.microsoft.com/office/drawing/2014/main" id="{C1C08640-8FAE-1DD4-C723-0DD90B22A076}"/>
              </a:ext>
            </a:extLst>
          </p:cNvPr>
          <p:cNvSpPr>
            <a:spLocks noGrp="1"/>
          </p:cNvSpPr>
          <p:nvPr>
            <p:ph idx="1"/>
          </p:nvPr>
        </p:nvSpPr>
        <p:spPr/>
        <p:txBody>
          <a:bodyPr/>
          <a:lstStyle/>
          <a:p>
            <a:r>
              <a:rPr lang="en-US" dirty="0"/>
              <a:t>Checkpoint progress periodically</a:t>
            </a:r>
          </a:p>
          <a:p>
            <a:r>
              <a:rPr lang="en-US" dirty="0"/>
              <a:t>Write checkpoint to storage system</a:t>
            </a:r>
          </a:p>
          <a:p>
            <a:r>
              <a:rPr lang="en-US" dirty="0"/>
              <a:t>If there is a failure, restart from the previous checkpoint</a:t>
            </a:r>
          </a:p>
          <a:p>
            <a:endParaRPr lang="en-US" dirty="0"/>
          </a:p>
          <a:p>
            <a:r>
              <a:rPr lang="en-US" dirty="0"/>
              <a:t>Tradeoff: Checkpoint frequency</a:t>
            </a:r>
          </a:p>
          <a:p>
            <a:pPr lvl="1"/>
            <a:r>
              <a:rPr lang="en-US" dirty="0"/>
              <a:t>Checkpoint more often </a:t>
            </a:r>
            <a:r>
              <a:rPr lang="en-US" dirty="0">
                <a:sym typeface="Wingdings" pitchFamily="2" charset="2"/>
              </a:rPr>
              <a:t> less work to redo on failure</a:t>
            </a:r>
          </a:p>
          <a:p>
            <a:pPr lvl="1"/>
            <a:r>
              <a:rPr lang="en-US" dirty="0">
                <a:sym typeface="Wingdings" pitchFamily="2" charset="2"/>
              </a:rPr>
              <a:t>Checkpoint more often  more extra work done on each failure</a:t>
            </a:r>
          </a:p>
          <a:p>
            <a:pPr lvl="1"/>
            <a:r>
              <a:rPr lang="en-US" dirty="0">
                <a:sym typeface="Wingdings" pitchFamily="2" charset="2"/>
              </a:rPr>
              <a:t>Tune to minimize expected completion time</a:t>
            </a:r>
          </a:p>
          <a:p>
            <a:pPr lvl="1"/>
            <a:r>
              <a:rPr lang="en-US" dirty="0">
                <a:solidFill>
                  <a:schemeClr val="tx1">
                    <a:lumMod val="50000"/>
                    <a:lumOff val="50000"/>
                  </a:schemeClr>
                </a:solidFill>
                <a:sym typeface="Wingdings" pitchFamily="2" charset="2"/>
              </a:rPr>
              <a:t>(and optimize checkpointing and restarting)</a:t>
            </a:r>
            <a:endParaRPr lang="en-US" dirty="0">
              <a:solidFill>
                <a:schemeClr val="tx1">
                  <a:lumMod val="50000"/>
                  <a:lumOff val="50000"/>
                </a:schemeClr>
              </a:solidFill>
            </a:endParaRPr>
          </a:p>
          <a:p>
            <a:pPr lvl="1"/>
            <a:endParaRPr lang="en-US" dirty="0"/>
          </a:p>
          <a:p>
            <a:pPr marL="0" indent="0">
              <a:buNone/>
            </a:pPr>
            <a:endParaRPr lang="en-US" dirty="0"/>
          </a:p>
        </p:txBody>
      </p:sp>
    </p:spTree>
    <p:extLst>
      <p:ext uri="{BB962C8B-B14F-4D97-AF65-F5344CB8AC3E}">
        <p14:creationId xmlns:p14="http://schemas.microsoft.com/office/powerpoint/2010/main" val="1520662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6A344-8F7E-53AD-DB44-96F7103E9E8F}"/>
              </a:ext>
            </a:extLst>
          </p:cNvPr>
          <p:cNvSpPr>
            <a:spLocks noGrp="1"/>
          </p:cNvSpPr>
          <p:nvPr>
            <p:ph type="title"/>
          </p:nvPr>
        </p:nvSpPr>
        <p:spPr/>
        <p:txBody>
          <a:bodyPr/>
          <a:lstStyle/>
          <a:p>
            <a:r>
              <a:rPr lang="en-US" dirty="0"/>
              <a:t>Who Does the Restart?</a:t>
            </a:r>
          </a:p>
        </p:txBody>
      </p:sp>
      <p:sp>
        <p:nvSpPr>
          <p:cNvPr id="3" name="Content Placeholder 2">
            <a:extLst>
              <a:ext uri="{FF2B5EF4-FFF2-40B4-BE49-F238E27FC236}">
                <a16:creationId xmlns:a16="http://schemas.microsoft.com/office/drawing/2014/main" id="{EA627763-CAB0-453B-CB81-23F13E5984F4}"/>
              </a:ext>
            </a:extLst>
          </p:cNvPr>
          <p:cNvSpPr>
            <a:spLocks noGrp="1"/>
          </p:cNvSpPr>
          <p:nvPr>
            <p:ph idx="1"/>
          </p:nvPr>
        </p:nvSpPr>
        <p:spPr>
          <a:xfrm>
            <a:off x="838199" y="1825625"/>
            <a:ext cx="10915185" cy="4351338"/>
          </a:xfrm>
        </p:spPr>
        <p:txBody>
          <a:bodyPr/>
          <a:lstStyle/>
          <a:p>
            <a:r>
              <a:rPr lang="en-US" dirty="0"/>
              <a:t>Ideally the training system:</a:t>
            </a:r>
          </a:p>
          <a:p>
            <a:pPr lvl="1"/>
            <a:r>
              <a:rPr lang="en-US" dirty="0"/>
              <a:t>419 unexpected interruptions during 54-day period of llama3 training</a:t>
            </a:r>
          </a:p>
          <a:p>
            <a:pPr lvl="2"/>
            <a:r>
              <a:rPr lang="en-US" dirty="0"/>
              <a:t>3 required manual intervention</a:t>
            </a:r>
          </a:p>
          <a:p>
            <a:pPr lvl="2"/>
            <a:endParaRPr lang="en-US" dirty="0"/>
          </a:p>
          <a:p>
            <a:r>
              <a:rPr lang="en-US" dirty="0"/>
              <a:t>How?</a:t>
            </a:r>
          </a:p>
          <a:p>
            <a:pPr lvl="1"/>
            <a:r>
              <a:rPr lang="en-US" dirty="0"/>
              <a:t>Failure detection</a:t>
            </a:r>
          </a:p>
          <a:p>
            <a:pPr lvl="2"/>
            <a:r>
              <a:rPr lang="en-US" dirty="0"/>
              <a:t>Ping, read stats on devices, monitor performance from other devices, …</a:t>
            </a:r>
          </a:p>
          <a:p>
            <a:pPr lvl="1"/>
            <a:r>
              <a:rPr lang="en-US" dirty="0"/>
              <a:t>Automated remediation</a:t>
            </a:r>
          </a:p>
          <a:p>
            <a:pPr lvl="2"/>
            <a:r>
              <a:rPr lang="en-US" dirty="0"/>
              <a:t>Restart device or exclude from cluster until fixed/replaced</a:t>
            </a:r>
          </a:p>
        </p:txBody>
      </p:sp>
    </p:spTree>
    <p:extLst>
      <p:ext uri="{BB962C8B-B14F-4D97-AF65-F5344CB8AC3E}">
        <p14:creationId xmlns:p14="http://schemas.microsoft.com/office/powerpoint/2010/main" val="102446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496C7-7152-40B2-2865-1F3C58385C38}"/>
              </a:ext>
            </a:extLst>
          </p:cNvPr>
          <p:cNvSpPr>
            <a:spLocks noGrp="1"/>
          </p:cNvSpPr>
          <p:nvPr>
            <p:ph type="title"/>
          </p:nvPr>
        </p:nvSpPr>
        <p:spPr/>
        <p:txBody>
          <a:bodyPr/>
          <a:lstStyle/>
          <a:p>
            <a:r>
              <a:rPr lang="en-US" dirty="0"/>
              <a:t>Training a Big LLM Challenges</a:t>
            </a:r>
          </a:p>
        </p:txBody>
      </p:sp>
      <p:sp>
        <p:nvSpPr>
          <p:cNvPr id="3" name="Content Placeholder 2">
            <a:extLst>
              <a:ext uri="{FF2B5EF4-FFF2-40B4-BE49-F238E27FC236}">
                <a16:creationId xmlns:a16="http://schemas.microsoft.com/office/drawing/2014/main" id="{A4318B20-AD02-F6C0-B38F-D35F38C1E4A2}"/>
              </a:ext>
            </a:extLst>
          </p:cNvPr>
          <p:cNvSpPr>
            <a:spLocks noGrp="1"/>
          </p:cNvSpPr>
          <p:nvPr>
            <p:ph idx="1"/>
          </p:nvPr>
        </p:nvSpPr>
        <p:spPr/>
        <p:txBody>
          <a:bodyPr/>
          <a:lstStyle/>
          <a:p>
            <a:r>
              <a:rPr lang="en-US" b="1" dirty="0"/>
              <a:t>Massive, MASSIVE compute job, how can we finish it in a reasonable timeframe (~months)?!</a:t>
            </a:r>
          </a:p>
          <a:p>
            <a:endParaRPr lang="en-US" dirty="0"/>
          </a:p>
          <a:p>
            <a:r>
              <a:rPr lang="en-US" dirty="0"/>
              <a:t>Failures are inevitable, how do we deal with them?</a:t>
            </a:r>
          </a:p>
          <a:p>
            <a:endParaRPr lang="en-US" dirty="0"/>
          </a:p>
          <a:p>
            <a:r>
              <a:rPr lang="en-US" dirty="0"/>
              <a:t>How do we store and access all the training data?</a:t>
            </a:r>
          </a:p>
        </p:txBody>
      </p:sp>
    </p:spTree>
    <p:extLst>
      <p:ext uri="{BB962C8B-B14F-4D97-AF65-F5344CB8AC3E}">
        <p14:creationId xmlns:p14="http://schemas.microsoft.com/office/powerpoint/2010/main" val="4222990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2DC6E-EBC9-166C-E352-9AAEDAD627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0B1A6-D5AC-0DB9-297B-22096D43FA5A}"/>
              </a:ext>
            </a:extLst>
          </p:cNvPr>
          <p:cNvSpPr>
            <a:spLocks noGrp="1"/>
          </p:cNvSpPr>
          <p:nvPr>
            <p:ph type="title"/>
          </p:nvPr>
        </p:nvSpPr>
        <p:spPr/>
        <p:txBody>
          <a:bodyPr/>
          <a:lstStyle/>
          <a:p>
            <a:r>
              <a:rPr lang="en-US" dirty="0"/>
              <a:t>Training a Big LLM Challenges</a:t>
            </a:r>
          </a:p>
        </p:txBody>
      </p:sp>
      <p:sp>
        <p:nvSpPr>
          <p:cNvPr id="3" name="Content Placeholder 2">
            <a:extLst>
              <a:ext uri="{FF2B5EF4-FFF2-40B4-BE49-F238E27FC236}">
                <a16:creationId xmlns:a16="http://schemas.microsoft.com/office/drawing/2014/main" id="{51521886-72B2-79B4-65B9-F3FABC6F93D9}"/>
              </a:ext>
            </a:extLst>
          </p:cNvPr>
          <p:cNvSpPr>
            <a:spLocks noGrp="1"/>
          </p:cNvSpPr>
          <p:nvPr>
            <p:ph idx="1"/>
          </p:nvPr>
        </p:nvSpPr>
        <p:spPr/>
        <p:txBody>
          <a:bodyPr/>
          <a:lstStyle/>
          <a:p>
            <a:r>
              <a:rPr lang="en-US" dirty="0"/>
              <a:t>Massive, MASSIVE compute job, how can we finish it in a reasonable timeframe (~months)?</a:t>
            </a:r>
          </a:p>
          <a:p>
            <a:endParaRPr lang="en-US" dirty="0"/>
          </a:p>
          <a:p>
            <a:r>
              <a:rPr lang="en-US" dirty="0"/>
              <a:t>Failures are inevitable, how do we deal with them?</a:t>
            </a:r>
          </a:p>
          <a:p>
            <a:endParaRPr lang="en-US" dirty="0"/>
          </a:p>
          <a:p>
            <a:r>
              <a:rPr lang="en-US" b="1" dirty="0"/>
              <a:t>How do we store and access all the training data?!</a:t>
            </a:r>
          </a:p>
        </p:txBody>
      </p:sp>
    </p:spTree>
    <p:extLst>
      <p:ext uri="{BB962C8B-B14F-4D97-AF65-F5344CB8AC3E}">
        <p14:creationId xmlns:p14="http://schemas.microsoft.com/office/powerpoint/2010/main" val="3434732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10912-49AA-9FDF-4F7A-88AD6BB1AF86}"/>
              </a:ext>
            </a:extLst>
          </p:cNvPr>
          <p:cNvSpPr>
            <a:spLocks noGrp="1"/>
          </p:cNvSpPr>
          <p:nvPr>
            <p:ph type="title"/>
          </p:nvPr>
        </p:nvSpPr>
        <p:spPr/>
        <p:txBody>
          <a:bodyPr/>
          <a:lstStyle/>
          <a:p>
            <a:r>
              <a:rPr lang="en-US" dirty="0"/>
              <a:t>How to Store and Access all this data?</a:t>
            </a:r>
          </a:p>
        </p:txBody>
      </p:sp>
      <p:sp>
        <p:nvSpPr>
          <p:cNvPr id="3" name="Content Placeholder 2">
            <a:extLst>
              <a:ext uri="{FF2B5EF4-FFF2-40B4-BE49-F238E27FC236}">
                <a16:creationId xmlns:a16="http://schemas.microsoft.com/office/drawing/2014/main" id="{9C747F4D-E721-FD86-149C-61E5F44A65B7}"/>
              </a:ext>
            </a:extLst>
          </p:cNvPr>
          <p:cNvSpPr>
            <a:spLocks noGrp="1"/>
          </p:cNvSpPr>
          <p:nvPr>
            <p:ph idx="1"/>
          </p:nvPr>
        </p:nvSpPr>
        <p:spPr/>
        <p:txBody>
          <a:bodyPr/>
          <a:lstStyle/>
          <a:p>
            <a:r>
              <a:rPr lang="en-US" dirty="0"/>
              <a:t>Training data AND intermediate data like checkpoints</a:t>
            </a:r>
          </a:p>
          <a:p>
            <a:endParaRPr lang="en-US" dirty="0"/>
          </a:p>
          <a:p>
            <a:r>
              <a:rPr lang="en-US" dirty="0"/>
              <a:t>Llama3 used a distributed storage system (Tectonic) with:</a:t>
            </a:r>
          </a:p>
          <a:p>
            <a:pPr lvl="1"/>
            <a:r>
              <a:rPr lang="en-US" dirty="0"/>
              <a:t>240 Peta bytes of storage across 7500 servers</a:t>
            </a:r>
          </a:p>
          <a:p>
            <a:pPr lvl="1"/>
            <a:r>
              <a:rPr lang="en-US" dirty="0"/>
              <a:t>Used SSDs not HDDs</a:t>
            </a:r>
          </a:p>
        </p:txBody>
      </p:sp>
    </p:spTree>
    <p:extLst>
      <p:ext uri="{BB962C8B-B14F-4D97-AF65-F5344CB8AC3E}">
        <p14:creationId xmlns:p14="http://schemas.microsoft.com/office/powerpoint/2010/main" val="3599137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cxnSp>
        <p:nvCxnSpPr>
          <p:cNvPr id="67" name="Straight Arrow Connector 66">
            <a:extLst>
              <a:ext uri="{FF2B5EF4-FFF2-40B4-BE49-F238E27FC236}">
                <a16:creationId xmlns:a16="http://schemas.microsoft.com/office/drawing/2014/main" id="{2F5AEC80-FCA5-1B4F-B19C-01502667CDF7}"/>
              </a:ext>
            </a:extLst>
          </p:cNvPr>
          <p:cNvCxnSpPr>
            <a:cxnSpLocks/>
          </p:cNvCxnSpPr>
          <p:nvPr/>
        </p:nvCxnSpPr>
        <p:spPr>
          <a:xfrm flipH="1">
            <a:off x="1034716" y="3792630"/>
            <a:ext cx="1666406" cy="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4" name="Google Shape;184;p5"/>
          <p:cNvSpPr/>
          <p:nvPr/>
        </p:nvSpPr>
        <p:spPr>
          <a:xfrm>
            <a:off x="1249648" y="4704401"/>
            <a:ext cx="8650934" cy="1788474"/>
          </a:xfrm>
          <a:prstGeom prst="rect">
            <a:avLst/>
          </a:prstGeom>
          <a:solidFill>
            <a:srgbClr val="DDEAF6"/>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chemeClr val="lt1"/>
              </a:solidFill>
              <a:latin typeface="Calibri" panose="020F0502020204030204" pitchFamily="34" charset="0"/>
              <a:ea typeface="Calibri"/>
              <a:cs typeface="Calibri" panose="020F0502020204030204" pitchFamily="34" charset="0"/>
              <a:sym typeface="Calibri"/>
            </a:endParaRPr>
          </a:p>
        </p:txBody>
      </p:sp>
      <p:grpSp>
        <p:nvGrpSpPr>
          <p:cNvPr id="185" name="Google Shape;185;p5"/>
          <p:cNvGrpSpPr/>
          <p:nvPr/>
        </p:nvGrpSpPr>
        <p:grpSpPr>
          <a:xfrm>
            <a:off x="2591745" y="4904921"/>
            <a:ext cx="5699124" cy="1165080"/>
            <a:chOff x="977762" y="4800171"/>
            <a:chExt cx="3457685" cy="706859"/>
          </a:xfrm>
        </p:grpSpPr>
        <p:grpSp>
          <p:nvGrpSpPr>
            <p:cNvPr id="186" name="Google Shape;186;p5"/>
            <p:cNvGrpSpPr/>
            <p:nvPr/>
          </p:nvGrpSpPr>
          <p:grpSpPr>
            <a:xfrm>
              <a:off x="3820747" y="4803789"/>
              <a:ext cx="614700" cy="698366"/>
              <a:chOff x="152763" y="2773818"/>
              <a:chExt cx="857755" cy="974503"/>
            </a:xfrm>
          </p:grpSpPr>
          <p:sp>
            <p:nvSpPr>
              <p:cNvPr id="187" name="Google Shape;187;p5"/>
              <p:cNvSpPr/>
              <p:nvPr/>
            </p:nvSpPr>
            <p:spPr>
              <a:xfrm>
                <a:off x="152763" y="27738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188" name="Google Shape;188;p5"/>
              <p:cNvSpPr/>
              <p:nvPr/>
            </p:nvSpPr>
            <p:spPr>
              <a:xfrm>
                <a:off x="305163" y="29262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189" name="Google Shape;189;p5"/>
              <p:cNvSpPr/>
              <p:nvPr/>
            </p:nvSpPr>
            <p:spPr>
              <a:xfrm>
                <a:off x="457563" y="30786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grpSp>
        <p:grpSp>
          <p:nvGrpSpPr>
            <p:cNvPr id="190" name="Google Shape;190;p5"/>
            <p:cNvGrpSpPr/>
            <p:nvPr/>
          </p:nvGrpSpPr>
          <p:grpSpPr>
            <a:xfrm>
              <a:off x="3346461" y="4803789"/>
              <a:ext cx="614700" cy="698366"/>
              <a:chOff x="152763" y="2773818"/>
              <a:chExt cx="857755" cy="974503"/>
            </a:xfrm>
          </p:grpSpPr>
          <p:sp>
            <p:nvSpPr>
              <p:cNvPr id="191" name="Google Shape;191;p5"/>
              <p:cNvSpPr/>
              <p:nvPr/>
            </p:nvSpPr>
            <p:spPr>
              <a:xfrm>
                <a:off x="152763" y="27738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192" name="Google Shape;192;p5"/>
              <p:cNvSpPr/>
              <p:nvPr/>
            </p:nvSpPr>
            <p:spPr>
              <a:xfrm>
                <a:off x="305163" y="29262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193" name="Google Shape;193;p5"/>
              <p:cNvSpPr/>
              <p:nvPr/>
            </p:nvSpPr>
            <p:spPr>
              <a:xfrm>
                <a:off x="457563" y="30786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grpSp>
        <p:grpSp>
          <p:nvGrpSpPr>
            <p:cNvPr id="194" name="Google Shape;194;p5"/>
            <p:cNvGrpSpPr/>
            <p:nvPr/>
          </p:nvGrpSpPr>
          <p:grpSpPr>
            <a:xfrm>
              <a:off x="2873085" y="4800171"/>
              <a:ext cx="614700" cy="698366"/>
              <a:chOff x="152763" y="2773818"/>
              <a:chExt cx="857755" cy="974503"/>
            </a:xfrm>
          </p:grpSpPr>
          <p:sp>
            <p:nvSpPr>
              <p:cNvPr id="195" name="Google Shape;195;p5"/>
              <p:cNvSpPr/>
              <p:nvPr/>
            </p:nvSpPr>
            <p:spPr>
              <a:xfrm>
                <a:off x="152763" y="27738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196" name="Google Shape;196;p5"/>
              <p:cNvSpPr/>
              <p:nvPr/>
            </p:nvSpPr>
            <p:spPr>
              <a:xfrm>
                <a:off x="305163" y="29262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197" name="Google Shape;197;p5"/>
              <p:cNvSpPr/>
              <p:nvPr/>
            </p:nvSpPr>
            <p:spPr>
              <a:xfrm>
                <a:off x="457563" y="30786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grpSp>
        <p:grpSp>
          <p:nvGrpSpPr>
            <p:cNvPr id="198" name="Google Shape;198;p5"/>
            <p:cNvGrpSpPr/>
            <p:nvPr/>
          </p:nvGrpSpPr>
          <p:grpSpPr>
            <a:xfrm>
              <a:off x="2398800" y="4808664"/>
              <a:ext cx="614700" cy="698366"/>
              <a:chOff x="152763" y="2773818"/>
              <a:chExt cx="857755" cy="974503"/>
            </a:xfrm>
          </p:grpSpPr>
          <p:sp>
            <p:nvSpPr>
              <p:cNvPr id="199" name="Google Shape;199;p5"/>
              <p:cNvSpPr/>
              <p:nvPr/>
            </p:nvSpPr>
            <p:spPr>
              <a:xfrm>
                <a:off x="152763" y="27738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00" name="Google Shape;200;p5"/>
              <p:cNvSpPr/>
              <p:nvPr/>
            </p:nvSpPr>
            <p:spPr>
              <a:xfrm>
                <a:off x="305163" y="29262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01" name="Google Shape;201;p5"/>
              <p:cNvSpPr/>
              <p:nvPr/>
            </p:nvSpPr>
            <p:spPr>
              <a:xfrm>
                <a:off x="457563" y="30786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grpSp>
        <p:grpSp>
          <p:nvGrpSpPr>
            <p:cNvPr id="202" name="Google Shape;202;p5"/>
            <p:cNvGrpSpPr/>
            <p:nvPr/>
          </p:nvGrpSpPr>
          <p:grpSpPr>
            <a:xfrm>
              <a:off x="1925424" y="4805046"/>
              <a:ext cx="614700" cy="698366"/>
              <a:chOff x="152763" y="2773818"/>
              <a:chExt cx="857755" cy="974503"/>
            </a:xfrm>
          </p:grpSpPr>
          <p:sp>
            <p:nvSpPr>
              <p:cNvPr id="203" name="Google Shape;203;p5"/>
              <p:cNvSpPr/>
              <p:nvPr/>
            </p:nvSpPr>
            <p:spPr>
              <a:xfrm>
                <a:off x="152763" y="27738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04" name="Google Shape;204;p5"/>
              <p:cNvSpPr/>
              <p:nvPr/>
            </p:nvSpPr>
            <p:spPr>
              <a:xfrm>
                <a:off x="305163" y="29262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05" name="Google Shape;205;p5"/>
              <p:cNvSpPr/>
              <p:nvPr/>
            </p:nvSpPr>
            <p:spPr>
              <a:xfrm>
                <a:off x="457563" y="30786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grpSp>
        <p:grpSp>
          <p:nvGrpSpPr>
            <p:cNvPr id="206" name="Google Shape;206;p5"/>
            <p:cNvGrpSpPr/>
            <p:nvPr/>
          </p:nvGrpSpPr>
          <p:grpSpPr>
            <a:xfrm>
              <a:off x="1451138" y="4805046"/>
              <a:ext cx="614700" cy="698366"/>
              <a:chOff x="152763" y="2773818"/>
              <a:chExt cx="857755" cy="974503"/>
            </a:xfrm>
          </p:grpSpPr>
          <p:sp>
            <p:nvSpPr>
              <p:cNvPr id="207" name="Google Shape;207;p5"/>
              <p:cNvSpPr/>
              <p:nvPr/>
            </p:nvSpPr>
            <p:spPr>
              <a:xfrm>
                <a:off x="152763" y="27738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08" name="Google Shape;208;p5"/>
              <p:cNvSpPr/>
              <p:nvPr/>
            </p:nvSpPr>
            <p:spPr>
              <a:xfrm>
                <a:off x="305163" y="29262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09" name="Google Shape;209;p5"/>
              <p:cNvSpPr/>
              <p:nvPr/>
            </p:nvSpPr>
            <p:spPr>
              <a:xfrm>
                <a:off x="457563" y="30786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grpSp>
        <p:grpSp>
          <p:nvGrpSpPr>
            <p:cNvPr id="210" name="Google Shape;210;p5"/>
            <p:cNvGrpSpPr/>
            <p:nvPr/>
          </p:nvGrpSpPr>
          <p:grpSpPr>
            <a:xfrm>
              <a:off x="977762" y="4801428"/>
              <a:ext cx="614700" cy="698366"/>
              <a:chOff x="152763" y="2773818"/>
              <a:chExt cx="857755" cy="974503"/>
            </a:xfrm>
          </p:grpSpPr>
          <p:sp>
            <p:nvSpPr>
              <p:cNvPr id="211" name="Google Shape;211;p5"/>
              <p:cNvSpPr/>
              <p:nvPr/>
            </p:nvSpPr>
            <p:spPr>
              <a:xfrm>
                <a:off x="152763" y="27738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12" name="Google Shape;212;p5"/>
              <p:cNvSpPr/>
              <p:nvPr/>
            </p:nvSpPr>
            <p:spPr>
              <a:xfrm>
                <a:off x="305163" y="29262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sp>
            <p:nvSpPr>
              <p:cNvPr id="213" name="Google Shape;213;p5"/>
              <p:cNvSpPr/>
              <p:nvPr/>
            </p:nvSpPr>
            <p:spPr>
              <a:xfrm>
                <a:off x="457563" y="3078618"/>
                <a:ext cx="552955" cy="669703"/>
              </a:xfrm>
              <a:prstGeom prst="can">
                <a:avLst>
                  <a:gd name="adj" fmla="val 25000"/>
                </a:avLst>
              </a:prstGeom>
              <a:solidFill>
                <a:schemeClr val="accent1"/>
              </a:solidFill>
              <a:ln w="12700" cap="flat" cmpd="sng">
                <a:solidFill>
                  <a:srgbClr val="1F386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rgbClr val="548135"/>
                  </a:solidFill>
                  <a:latin typeface="Calibri" panose="020F0502020204030204" pitchFamily="34" charset="0"/>
                  <a:ea typeface="Calibri"/>
                  <a:cs typeface="Calibri" panose="020F0502020204030204" pitchFamily="34" charset="0"/>
                  <a:sym typeface="Calibri"/>
                </a:endParaRPr>
              </a:p>
            </p:txBody>
          </p:sp>
        </p:grpSp>
      </p:grpSp>
      <p:sp>
        <p:nvSpPr>
          <p:cNvPr id="214" name="Google Shape;214;p5"/>
          <p:cNvSpPr txBox="1"/>
          <p:nvPr/>
        </p:nvSpPr>
        <p:spPr>
          <a:xfrm>
            <a:off x="2516269" y="6044737"/>
            <a:ext cx="5774600"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Calibri" panose="020F0502020204030204" pitchFamily="34" charset="0"/>
                <a:ea typeface="Calibri"/>
                <a:cs typeface="Calibri" panose="020F0502020204030204" pitchFamily="34" charset="0"/>
                <a:sym typeface="Calibri"/>
              </a:rPr>
              <a:t>Chunk Store</a:t>
            </a:r>
            <a:endParaRPr sz="240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16" name="Google Shape;216;p5"/>
          <p:cNvSpPr/>
          <p:nvPr/>
        </p:nvSpPr>
        <p:spPr>
          <a:xfrm>
            <a:off x="5519091" y="1898292"/>
            <a:ext cx="4400016" cy="2376098"/>
          </a:xfrm>
          <a:prstGeom prst="rect">
            <a:avLst/>
          </a:prstGeom>
          <a:solidFill>
            <a:srgbClr val="FFF2CC"/>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200">
              <a:solidFill>
                <a:schemeClr val="dk1"/>
              </a:solidFill>
              <a:latin typeface="Calibri" panose="020F0502020204030204" pitchFamily="34" charset="0"/>
              <a:ea typeface="Calibri"/>
              <a:cs typeface="Calibri" panose="020F0502020204030204" pitchFamily="34" charset="0"/>
              <a:sym typeface="Calibri"/>
            </a:endParaRPr>
          </a:p>
        </p:txBody>
      </p:sp>
      <p:sp>
        <p:nvSpPr>
          <p:cNvPr id="217" name="Google Shape;217;p5"/>
          <p:cNvSpPr/>
          <p:nvPr/>
        </p:nvSpPr>
        <p:spPr>
          <a:xfrm>
            <a:off x="10331419" y="1898613"/>
            <a:ext cx="1691499" cy="4583737"/>
          </a:xfrm>
          <a:prstGeom prst="rect">
            <a:avLst/>
          </a:prstGeom>
          <a:solidFill>
            <a:srgbClr val="D0CECE"/>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dirty="0">
                <a:solidFill>
                  <a:schemeClr val="dk1"/>
                </a:solidFill>
                <a:latin typeface="Calibri" panose="020F0502020204030204" pitchFamily="34" charset="0"/>
                <a:ea typeface="Calibri"/>
                <a:cs typeface="Calibri" panose="020F0502020204030204" pitchFamily="34" charset="0"/>
                <a:sym typeface="Calibri"/>
              </a:rPr>
              <a:t>Background Services </a:t>
            </a:r>
            <a:endParaRPr dirty="0">
              <a:latin typeface="Calibri" panose="020F0502020204030204" pitchFamily="34" charset="0"/>
              <a:cs typeface="Calibri" panose="020F0502020204030204" pitchFamily="34" charset="0"/>
            </a:endParaRPr>
          </a:p>
          <a:p>
            <a:pPr marL="0" marR="0" lvl="0" indent="0" algn="ctr" rtl="0">
              <a:spcBef>
                <a:spcPts val="0"/>
              </a:spcBef>
              <a:spcAft>
                <a:spcPts val="0"/>
              </a:spcAft>
              <a:buNone/>
            </a:pPr>
            <a:endParaRPr sz="1200"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ctr" rtl="0">
              <a:spcBef>
                <a:spcPts val="0"/>
              </a:spcBef>
              <a:spcAft>
                <a:spcPts val="0"/>
              </a:spcAft>
              <a:buNone/>
            </a:pPr>
            <a:r>
              <a:rPr lang="en-US" sz="2000" dirty="0">
                <a:solidFill>
                  <a:schemeClr val="dk1"/>
                </a:solidFill>
                <a:latin typeface="Calibri" panose="020F0502020204030204" pitchFamily="34" charset="0"/>
                <a:ea typeface="Calibri"/>
                <a:cs typeface="Calibri" panose="020F0502020204030204" pitchFamily="34" charset="0"/>
                <a:sym typeface="Calibri"/>
              </a:rPr>
              <a:t>Garbage collectors,</a:t>
            </a:r>
            <a:endParaRPr dirty="0">
              <a:latin typeface="Calibri" panose="020F0502020204030204" pitchFamily="34" charset="0"/>
              <a:cs typeface="Calibri" panose="020F0502020204030204" pitchFamily="34" charset="0"/>
            </a:endParaRPr>
          </a:p>
          <a:p>
            <a:pPr marL="0" marR="0" lvl="0" indent="0" algn="ctr" rtl="0">
              <a:spcBef>
                <a:spcPts val="0"/>
              </a:spcBef>
              <a:spcAft>
                <a:spcPts val="0"/>
              </a:spcAft>
              <a:buNone/>
            </a:pPr>
            <a:r>
              <a:rPr lang="en-US" sz="2000" dirty="0">
                <a:solidFill>
                  <a:schemeClr val="dk1"/>
                </a:solidFill>
                <a:latin typeface="Calibri" panose="020F0502020204030204" pitchFamily="34" charset="0"/>
                <a:ea typeface="Calibri"/>
                <a:cs typeface="Calibri" panose="020F0502020204030204" pitchFamily="34" charset="0"/>
                <a:sym typeface="Calibri"/>
              </a:rPr>
              <a:t>Rebalancer,</a:t>
            </a:r>
          </a:p>
          <a:p>
            <a:pPr marL="0" marR="0" lvl="0" indent="0" algn="ctr" rtl="0">
              <a:spcBef>
                <a:spcPts val="0"/>
              </a:spcBef>
              <a:spcAft>
                <a:spcPts val="0"/>
              </a:spcAft>
              <a:buNone/>
            </a:pPr>
            <a:r>
              <a:rPr lang="en-US" sz="2000" dirty="0">
                <a:solidFill>
                  <a:schemeClr val="dk1"/>
                </a:solidFill>
                <a:latin typeface="Calibri" panose="020F0502020204030204" pitchFamily="34" charset="0"/>
                <a:ea typeface="Calibri"/>
                <a:cs typeface="Calibri" panose="020F0502020204030204" pitchFamily="34" charset="0"/>
                <a:sym typeface="Calibri"/>
              </a:rPr>
              <a:t>…</a:t>
            </a:r>
          </a:p>
          <a:p>
            <a:pPr marL="0" marR="0" lvl="0" indent="0" algn="ctr" rtl="0">
              <a:spcBef>
                <a:spcPts val="0"/>
              </a:spcBef>
              <a:spcAft>
                <a:spcPts val="0"/>
              </a:spcAft>
              <a:buNone/>
            </a:pPr>
            <a:r>
              <a:rPr lang="en-US" sz="2000" dirty="0">
                <a:solidFill>
                  <a:schemeClr val="dk1"/>
                </a:solidFill>
                <a:latin typeface="Calibri" panose="020F0502020204030204" pitchFamily="34" charset="0"/>
                <a:ea typeface="Calibri"/>
                <a:cs typeface="Calibri" panose="020F0502020204030204" pitchFamily="34" charset="0"/>
                <a:sym typeface="Calibri"/>
              </a:rPr>
              <a:t>…</a:t>
            </a:r>
          </a:p>
          <a:p>
            <a:pPr marL="0" marR="0" lvl="0" indent="0" algn="ctr" rtl="0">
              <a:spcBef>
                <a:spcPts val="0"/>
              </a:spcBef>
              <a:spcAft>
                <a:spcPts val="0"/>
              </a:spcAft>
              <a:buNone/>
            </a:pPr>
            <a:r>
              <a:rPr lang="en-US" sz="2000" dirty="0">
                <a:solidFill>
                  <a:schemeClr val="dk1"/>
                </a:solidFill>
                <a:latin typeface="Calibri" panose="020F0502020204030204" pitchFamily="34" charset="0"/>
                <a:ea typeface="Calibri"/>
                <a:cs typeface="Calibri" panose="020F0502020204030204" pitchFamily="34" charset="0"/>
                <a:sym typeface="Calibri"/>
              </a:rPr>
              <a:t>…</a:t>
            </a:r>
            <a:endParaRPr sz="200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18" name="Google Shape;218;p5"/>
          <p:cNvSpPr txBox="1"/>
          <p:nvPr/>
        </p:nvSpPr>
        <p:spPr>
          <a:xfrm>
            <a:off x="5634743" y="3638936"/>
            <a:ext cx="4188968"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Calibri" panose="020F0502020204030204" pitchFamily="34" charset="0"/>
                <a:ea typeface="Calibri"/>
                <a:cs typeface="Calibri" panose="020F0502020204030204" pitchFamily="34" charset="0"/>
                <a:sym typeface="Calibri"/>
              </a:rPr>
              <a:t>Metadata Store</a:t>
            </a:r>
            <a:endParaRPr sz="240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19" name="Google Shape;219;p5"/>
          <p:cNvSpPr/>
          <p:nvPr/>
        </p:nvSpPr>
        <p:spPr>
          <a:xfrm>
            <a:off x="8160064" y="2134978"/>
            <a:ext cx="1324200" cy="1345005"/>
          </a:xfrm>
          <a:prstGeom prst="rect">
            <a:avLst/>
          </a:prstGeom>
          <a:solidFill>
            <a:srgbClr val="FFD966"/>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dirty="0">
                <a:solidFill>
                  <a:schemeClr val="dk1"/>
                </a:solidFill>
                <a:latin typeface="Calibri" panose="020F0502020204030204" pitchFamily="34" charset="0"/>
                <a:ea typeface="Calibri"/>
                <a:cs typeface="Calibri" panose="020F0502020204030204" pitchFamily="34" charset="0"/>
                <a:sym typeface="Calibri"/>
              </a:rPr>
              <a:t>Key-value store</a:t>
            </a:r>
            <a:endParaRPr dirty="0">
              <a:latin typeface="Calibri" panose="020F0502020204030204" pitchFamily="34" charset="0"/>
              <a:cs typeface="Calibri" panose="020F0502020204030204" pitchFamily="34" charset="0"/>
            </a:endParaRPr>
          </a:p>
        </p:txBody>
      </p:sp>
      <p:sp>
        <p:nvSpPr>
          <p:cNvPr id="220" name="Google Shape;220;p5"/>
          <p:cNvSpPr/>
          <p:nvPr/>
        </p:nvSpPr>
        <p:spPr>
          <a:xfrm>
            <a:off x="5953933" y="2139510"/>
            <a:ext cx="1775294" cy="369332"/>
          </a:xfrm>
          <a:prstGeom prst="rect">
            <a:avLst/>
          </a:prstGeom>
          <a:solidFill>
            <a:srgbClr val="FFD966"/>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dirty="0">
                <a:solidFill>
                  <a:schemeClr val="dk1"/>
                </a:solidFill>
                <a:latin typeface="Calibri" panose="020F0502020204030204" pitchFamily="34" charset="0"/>
                <a:ea typeface="Calibri"/>
                <a:cs typeface="Calibri" panose="020F0502020204030204" pitchFamily="34" charset="0"/>
                <a:sym typeface="Calibri"/>
              </a:rPr>
              <a:t>Name layer</a:t>
            </a:r>
            <a:endParaRPr sz="200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21" name="Google Shape;221;p5"/>
          <p:cNvSpPr/>
          <p:nvPr/>
        </p:nvSpPr>
        <p:spPr>
          <a:xfrm>
            <a:off x="5953933" y="3123378"/>
            <a:ext cx="1775294" cy="369332"/>
          </a:xfrm>
          <a:prstGeom prst="rect">
            <a:avLst/>
          </a:prstGeom>
          <a:solidFill>
            <a:srgbClr val="FFD966"/>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Calibri" panose="020F0502020204030204" pitchFamily="34" charset="0"/>
                <a:ea typeface="Calibri"/>
                <a:cs typeface="Calibri" panose="020F0502020204030204" pitchFamily="34" charset="0"/>
                <a:sym typeface="Calibri"/>
              </a:rPr>
              <a:t>Block layer</a:t>
            </a:r>
            <a:endParaRPr sz="2000">
              <a:solidFill>
                <a:schemeClr val="dk1"/>
              </a:solidFill>
              <a:latin typeface="Calibri" panose="020F0502020204030204" pitchFamily="34" charset="0"/>
              <a:ea typeface="Calibri"/>
              <a:cs typeface="Calibri" panose="020F0502020204030204" pitchFamily="34" charset="0"/>
              <a:sym typeface="Calibri"/>
            </a:endParaRPr>
          </a:p>
        </p:txBody>
      </p:sp>
      <p:sp>
        <p:nvSpPr>
          <p:cNvPr id="222" name="Google Shape;222;p5"/>
          <p:cNvSpPr/>
          <p:nvPr/>
        </p:nvSpPr>
        <p:spPr>
          <a:xfrm>
            <a:off x="5953933" y="2622806"/>
            <a:ext cx="1775294" cy="369332"/>
          </a:xfrm>
          <a:prstGeom prst="rect">
            <a:avLst/>
          </a:prstGeom>
          <a:solidFill>
            <a:srgbClr val="FFD966"/>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Calibri" panose="020F0502020204030204" pitchFamily="34" charset="0"/>
                <a:ea typeface="Calibri"/>
                <a:cs typeface="Calibri" panose="020F0502020204030204" pitchFamily="34" charset="0"/>
                <a:sym typeface="Calibri"/>
              </a:rPr>
              <a:t>File layer</a:t>
            </a:r>
            <a:endParaRPr sz="2000">
              <a:solidFill>
                <a:schemeClr val="dk1"/>
              </a:solidFill>
              <a:latin typeface="Calibri" panose="020F0502020204030204" pitchFamily="34" charset="0"/>
              <a:ea typeface="Calibri"/>
              <a:cs typeface="Calibri" panose="020F0502020204030204" pitchFamily="34" charset="0"/>
              <a:sym typeface="Calibri"/>
            </a:endParaRPr>
          </a:p>
        </p:txBody>
      </p:sp>
      <p:cxnSp>
        <p:nvCxnSpPr>
          <p:cNvPr id="224" name="Google Shape;224;p5"/>
          <p:cNvCxnSpPr>
            <a:cxnSpLocks/>
          </p:cNvCxnSpPr>
          <p:nvPr/>
        </p:nvCxnSpPr>
        <p:spPr>
          <a:xfrm>
            <a:off x="9919107" y="3105271"/>
            <a:ext cx="412312" cy="0"/>
          </a:xfrm>
          <a:prstGeom prst="straightConnector1">
            <a:avLst/>
          </a:prstGeom>
          <a:noFill/>
          <a:ln w="25400" cap="flat" cmpd="sng">
            <a:solidFill>
              <a:schemeClr val="dk1"/>
            </a:solidFill>
            <a:prstDash val="solid"/>
            <a:miter lim="800000"/>
            <a:headEnd type="stealth" w="med" len="med"/>
            <a:tailEnd type="stealth" w="med" len="med"/>
          </a:ln>
        </p:spPr>
      </p:cxnSp>
      <p:cxnSp>
        <p:nvCxnSpPr>
          <p:cNvPr id="225" name="Google Shape;225;p5"/>
          <p:cNvCxnSpPr>
            <a:cxnSpLocks/>
            <a:stCxn id="184" idx="3"/>
          </p:cNvCxnSpPr>
          <p:nvPr/>
        </p:nvCxnSpPr>
        <p:spPr>
          <a:xfrm>
            <a:off x="9900582" y="5598638"/>
            <a:ext cx="430837" cy="0"/>
          </a:xfrm>
          <a:prstGeom prst="straightConnector1">
            <a:avLst/>
          </a:prstGeom>
          <a:noFill/>
          <a:ln w="25400" cap="flat" cmpd="sng">
            <a:solidFill>
              <a:schemeClr val="dk1"/>
            </a:solidFill>
            <a:prstDash val="solid"/>
            <a:miter lim="800000"/>
            <a:headEnd type="stealth" w="med" len="med"/>
            <a:tailEnd type="stealth" w="med" len="med"/>
          </a:ln>
        </p:spPr>
      </p:cxnSp>
      <p:cxnSp>
        <p:nvCxnSpPr>
          <p:cNvPr id="226" name="Google Shape;226;p5"/>
          <p:cNvCxnSpPr>
            <a:stCxn id="220" idx="3"/>
          </p:cNvCxnSpPr>
          <p:nvPr/>
        </p:nvCxnSpPr>
        <p:spPr>
          <a:xfrm>
            <a:off x="7729227" y="2324176"/>
            <a:ext cx="430800" cy="0"/>
          </a:xfrm>
          <a:prstGeom prst="straightConnector1">
            <a:avLst/>
          </a:prstGeom>
          <a:noFill/>
          <a:ln w="25400" cap="flat" cmpd="sng">
            <a:solidFill>
              <a:schemeClr val="dk1"/>
            </a:solidFill>
            <a:prstDash val="solid"/>
            <a:miter lim="800000"/>
            <a:headEnd type="stealth" w="med" len="med"/>
            <a:tailEnd type="stealth" w="med" len="med"/>
          </a:ln>
        </p:spPr>
      </p:cxnSp>
      <p:cxnSp>
        <p:nvCxnSpPr>
          <p:cNvPr id="227" name="Google Shape;227;p5"/>
          <p:cNvCxnSpPr>
            <a:stCxn id="222" idx="3"/>
            <a:endCxn id="219" idx="1"/>
          </p:cNvCxnSpPr>
          <p:nvPr/>
        </p:nvCxnSpPr>
        <p:spPr>
          <a:xfrm>
            <a:off x="7729227" y="2807472"/>
            <a:ext cx="430800" cy="0"/>
          </a:xfrm>
          <a:prstGeom prst="straightConnector1">
            <a:avLst/>
          </a:prstGeom>
          <a:noFill/>
          <a:ln w="25400" cap="flat" cmpd="sng">
            <a:solidFill>
              <a:schemeClr val="dk1"/>
            </a:solidFill>
            <a:prstDash val="solid"/>
            <a:miter lim="800000"/>
            <a:headEnd type="stealth" w="med" len="med"/>
            <a:tailEnd type="stealth" w="med" len="med"/>
          </a:ln>
        </p:spPr>
      </p:cxnSp>
      <p:cxnSp>
        <p:nvCxnSpPr>
          <p:cNvPr id="228" name="Google Shape;228;p5"/>
          <p:cNvCxnSpPr>
            <a:stCxn id="221" idx="3"/>
          </p:cNvCxnSpPr>
          <p:nvPr/>
        </p:nvCxnSpPr>
        <p:spPr>
          <a:xfrm>
            <a:off x="7729227" y="3308044"/>
            <a:ext cx="430800" cy="0"/>
          </a:xfrm>
          <a:prstGeom prst="straightConnector1">
            <a:avLst/>
          </a:prstGeom>
          <a:noFill/>
          <a:ln w="25400" cap="flat" cmpd="sng">
            <a:solidFill>
              <a:schemeClr val="dk1"/>
            </a:solidFill>
            <a:prstDash val="solid"/>
            <a:miter lim="800000"/>
            <a:headEnd type="stealth" w="med" len="med"/>
            <a:tailEnd type="stealth" w="med" len="med"/>
          </a:ln>
        </p:spPr>
      </p:cxnSp>
      <p:cxnSp>
        <p:nvCxnSpPr>
          <p:cNvPr id="51" name="Straight Arrow Connector 50">
            <a:extLst>
              <a:ext uri="{FF2B5EF4-FFF2-40B4-BE49-F238E27FC236}">
                <a16:creationId xmlns:a16="http://schemas.microsoft.com/office/drawing/2014/main" id="{E981C8EA-CC82-B447-B85F-6A82DF957541}"/>
              </a:ext>
            </a:extLst>
          </p:cNvPr>
          <p:cNvCxnSpPr>
            <a:cxnSpLocks/>
            <a:stCxn id="220" idx="1"/>
            <a:endCxn id="58" idx="6"/>
          </p:cNvCxnSpPr>
          <p:nvPr/>
        </p:nvCxnSpPr>
        <p:spPr>
          <a:xfrm flipH="1">
            <a:off x="2835836" y="2324176"/>
            <a:ext cx="3118097" cy="11586"/>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4CF5AEB3-7596-9342-AEF2-A7543DC224F8}"/>
              </a:ext>
            </a:extLst>
          </p:cNvPr>
          <p:cNvCxnSpPr>
            <a:cxnSpLocks/>
            <a:stCxn id="222" idx="1"/>
            <a:endCxn id="59" idx="6"/>
          </p:cNvCxnSpPr>
          <p:nvPr/>
        </p:nvCxnSpPr>
        <p:spPr>
          <a:xfrm flipH="1">
            <a:off x="2835836" y="2807472"/>
            <a:ext cx="3118097" cy="326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26E53D14-162D-E549-BBC8-A8E4DDF2B335}"/>
              </a:ext>
            </a:extLst>
          </p:cNvPr>
          <p:cNvCxnSpPr>
            <a:cxnSpLocks/>
            <a:stCxn id="221" idx="1"/>
          </p:cNvCxnSpPr>
          <p:nvPr/>
        </p:nvCxnSpPr>
        <p:spPr>
          <a:xfrm flipH="1">
            <a:off x="2835023" y="3308044"/>
            <a:ext cx="3118910" cy="12137"/>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351DA5E3-BE5A-6A47-B9D9-F9BA86B0B231}"/>
              </a:ext>
            </a:extLst>
          </p:cNvPr>
          <p:cNvSpPr txBox="1"/>
          <p:nvPr/>
        </p:nvSpPr>
        <p:spPr>
          <a:xfrm>
            <a:off x="3381575" y="2053088"/>
            <a:ext cx="1596912" cy="307777"/>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1. </a:t>
            </a:r>
            <a:r>
              <a:rPr lang="en-US" dirty="0" err="1">
                <a:latin typeface="Calibri" panose="020F0502020204030204" pitchFamily="34" charset="0"/>
                <a:cs typeface="Calibri" panose="020F0502020204030204" pitchFamily="34" charset="0"/>
              </a:rPr>
              <a:t>FilePath</a:t>
            </a:r>
            <a:r>
              <a:rPr lang="en-US" dirty="0">
                <a:latin typeface="Calibri" panose="020F0502020204030204" pitchFamily="34" charset="0"/>
                <a:cs typeface="Calibri" panose="020F0502020204030204" pitchFamily="34" charset="0"/>
              </a:rPr>
              <a:t> to </a:t>
            </a:r>
            <a:r>
              <a:rPr lang="en-US" dirty="0" err="1">
                <a:latin typeface="Calibri" panose="020F0502020204030204" pitchFamily="34" charset="0"/>
                <a:cs typeface="Calibri" panose="020F0502020204030204" pitchFamily="34" charset="0"/>
              </a:rPr>
              <a:t>FileID</a:t>
            </a:r>
            <a:endParaRPr lang="en-US" dirty="0">
              <a:latin typeface="Calibri" panose="020F0502020204030204" pitchFamily="34" charset="0"/>
              <a:cs typeface="Calibri" panose="020F0502020204030204" pitchFamily="34" charset="0"/>
            </a:endParaRPr>
          </a:p>
        </p:txBody>
      </p:sp>
      <p:sp>
        <p:nvSpPr>
          <p:cNvPr id="55" name="TextBox 54">
            <a:extLst>
              <a:ext uri="{FF2B5EF4-FFF2-40B4-BE49-F238E27FC236}">
                <a16:creationId xmlns:a16="http://schemas.microsoft.com/office/drawing/2014/main" id="{C5AAC396-C185-0946-B500-62987429678C}"/>
              </a:ext>
            </a:extLst>
          </p:cNvPr>
          <p:cNvSpPr txBox="1"/>
          <p:nvPr/>
        </p:nvSpPr>
        <p:spPr>
          <a:xfrm>
            <a:off x="3385261" y="2525297"/>
            <a:ext cx="1912703" cy="307777"/>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2. </a:t>
            </a:r>
            <a:r>
              <a:rPr lang="en-US" dirty="0" err="1">
                <a:latin typeface="Calibri" panose="020F0502020204030204" pitchFamily="34" charset="0"/>
                <a:cs typeface="Calibri" panose="020F0502020204030204" pitchFamily="34" charset="0"/>
              </a:rPr>
              <a:t>FileID</a:t>
            </a:r>
            <a:r>
              <a:rPr lang="en-US" dirty="0">
                <a:latin typeface="Calibri" panose="020F0502020204030204" pitchFamily="34" charset="0"/>
                <a:cs typeface="Calibri" panose="020F0502020204030204" pitchFamily="34" charset="0"/>
              </a:rPr>
              <a:t> to list of Blocks</a:t>
            </a:r>
          </a:p>
        </p:txBody>
      </p:sp>
      <p:sp>
        <p:nvSpPr>
          <p:cNvPr id="56" name="TextBox 55">
            <a:extLst>
              <a:ext uri="{FF2B5EF4-FFF2-40B4-BE49-F238E27FC236}">
                <a16:creationId xmlns:a16="http://schemas.microsoft.com/office/drawing/2014/main" id="{46943DC0-F98E-7847-A371-CDE7B3CF0618}"/>
              </a:ext>
            </a:extLst>
          </p:cNvPr>
          <p:cNvSpPr txBox="1"/>
          <p:nvPr/>
        </p:nvSpPr>
        <p:spPr>
          <a:xfrm>
            <a:off x="3382421" y="3039450"/>
            <a:ext cx="1997663" cy="307777"/>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3. Block to list of Chunks</a:t>
            </a:r>
          </a:p>
        </p:txBody>
      </p:sp>
      <p:sp>
        <p:nvSpPr>
          <p:cNvPr id="57" name="TextBox 56">
            <a:extLst>
              <a:ext uri="{FF2B5EF4-FFF2-40B4-BE49-F238E27FC236}">
                <a16:creationId xmlns:a16="http://schemas.microsoft.com/office/drawing/2014/main" id="{6E0E6BDD-82D3-8742-B67C-4B770A2AE470}"/>
              </a:ext>
            </a:extLst>
          </p:cNvPr>
          <p:cNvSpPr txBox="1"/>
          <p:nvPr/>
        </p:nvSpPr>
        <p:spPr>
          <a:xfrm>
            <a:off x="3328980" y="4372156"/>
            <a:ext cx="2077813" cy="307777"/>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4. Fetch data from chunks</a:t>
            </a:r>
          </a:p>
        </p:txBody>
      </p:sp>
      <p:sp>
        <p:nvSpPr>
          <p:cNvPr id="58" name="Oval 57">
            <a:extLst>
              <a:ext uri="{FF2B5EF4-FFF2-40B4-BE49-F238E27FC236}">
                <a16:creationId xmlns:a16="http://schemas.microsoft.com/office/drawing/2014/main" id="{AD2BC4A8-C046-334A-B66F-84DB0A689198}"/>
              </a:ext>
            </a:extLst>
          </p:cNvPr>
          <p:cNvSpPr/>
          <p:nvPr/>
        </p:nvSpPr>
        <p:spPr>
          <a:xfrm>
            <a:off x="2703489" y="2263717"/>
            <a:ext cx="132347" cy="14409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59" name="Oval 58">
            <a:extLst>
              <a:ext uri="{FF2B5EF4-FFF2-40B4-BE49-F238E27FC236}">
                <a16:creationId xmlns:a16="http://schemas.microsoft.com/office/drawing/2014/main" id="{93421055-447C-1645-ABDD-5C2ED4E0F09A}"/>
              </a:ext>
            </a:extLst>
          </p:cNvPr>
          <p:cNvSpPr/>
          <p:nvPr/>
        </p:nvSpPr>
        <p:spPr>
          <a:xfrm>
            <a:off x="2703489" y="2738687"/>
            <a:ext cx="132347" cy="14409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60" name="Oval 59">
            <a:extLst>
              <a:ext uri="{FF2B5EF4-FFF2-40B4-BE49-F238E27FC236}">
                <a16:creationId xmlns:a16="http://schemas.microsoft.com/office/drawing/2014/main" id="{E48C4020-4576-C64D-8B0E-A8B6E091DB81}"/>
              </a:ext>
            </a:extLst>
          </p:cNvPr>
          <p:cNvSpPr/>
          <p:nvPr/>
        </p:nvSpPr>
        <p:spPr>
          <a:xfrm>
            <a:off x="2703489" y="3262405"/>
            <a:ext cx="132347" cy="14409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61" name="Oval 60">
            <a:extLst>
              <a:ext uri="{FF2B5EF4-FFF2-40B4-BE49-F238E27FC236}">
                <a16:creationId xmlns:a16="http://schemas.microsoft.com/office/drawing/2014/main" id="{CF97ECEE-A747-3342-8BDF-74401D1FDDFF}"/>
              </a:ext>
            </a:extLst>
          </p:cNvPr>
          <p:cNvSpPr/>
          <p:nvPr/>
        </p:nvSpPr>
        <p:spPr>
          <a:xfrm>
            <a:off x="2703489" y="3720585"/>
            <a:ext cx="132347" cy="14409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cxnSp>
        <p:nvCxnSpPr>
          <p:cNvPr id="62" name="Straight Arrow Connector 61">
            <a:extLst>
              <a:ext uri="{FF2B5EF4-FFF2-40B4-BE49-F238E27FC236}">
                <a16:creationId xmlns:a16="http://schemas.microsoft.com/office/drawing/2014/main" id="{2EB5FAFD-1C6A-8948-8D3F-7EB5D9B5B710}"/>
              </a:ext>
            </a:extLst>
          </p:cNvPr>
          <p:cNvCxnSpPr>
            <a:cxnSpLocks/>
            <a:endCxn id="58" idx="0"/>
          </p:cNvCxnSpPr>
          <p:nvPr/>
        </p:nvCxnSpPr>
        <p:spPr>
          <a:xfrm>
            <a:off x="2769662" y="1919946"/>
            <a:ext cx="1" cy="343771"/>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50357445-709A-EF4C-8274-5F48F15C9955}"/>
              </a:ext>
            </a:extLst>
          </p:cNvPr>
          <p:cNvCxnSpPr>
            <a:cxnSpLocks/>
            <a:stCxn id="58" idx="4"/>
            <a:endCxn id="59" idx="0"/>
          </p:cNvCxnSpPr>
          <p:nvPr/>
        </p:nvCxnSpPr>
        <p:spPr>
          <a:xfrm>
            <a:off x="2769663" y="2407807"/>
            <a:ext cx="0" cy="33088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D965127B-14EA-3946-8F75-7F8AF8500BEF}"/>
              </a:ext>
            </a:extLst>
          </p:cNvPr>
          <p:cNvCxnSpPr>
            <a:cxnSpLocks/>
            <a:stCxn id="59" idx="4"/>
            <a:endCxn id="60" idx="0"/>
          </p:cNvCxnSpPr>
          <p:nvPr/>
        </p:nvCxnSpPr>
        <p:spPr>
          <a:xfrm>
            <a:off x="2769663" y="2882777"/>
            <a:ext cx="0" cy="379628"/>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3B0CBDC6-C5AD-1E42-9D92-117DE8A02F39}"/>
              </a:ext>
            </a:extLst>
          </p:cNvPr>
          <p:cNvCxnSpPr>
            <a:cxnSpLocks/>
          </p:cNvCxnSpPr>
          <p:nvPr/>
        </p:nvCxnSpPr>
        <p:spPr>
          <a:xfrm>
            <a:off x="2769662" y="3406495"/>
            <a:ext cx="0" cy="31409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D33A0D42-5053-564C-9EAA-5B4AF1EA1AC0}"/>
              </a:ext>
            </a:extLst>
          </p:cNvPr>
          <p:cNvSpPr txBox="1"/>
          <p:nvPr/>
        </p:nvSpPr>
        <p:spPr>
          <a:xfrm>
            <a:off x="2328362" y="1428606"/>
            <a:ext cx="774571" cy="523220"/>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   Read </a:t>
            </a:r>
          </a:p>
          <a:p>
            <a:r>
              <a:rPr lang="en-US" dirty="0" err="1">
                <a:latin typeface="Calibri" panose="020F0502020204030204" pitchFamily="34" charset="0"/>
                <a:cs typeface="Calibri" panose="020F0502020204030204" pitchFamily="34" charset="0"/>
              </a:rPr>
              <a:t>FilePath</a:t>
            </a:r>
            <a:endParaRPr lang="en-US" dirty="0">
              <a:latin typeface="Calibri" panose="020F0502020204030204" pitchFamily="34" charset="0"/>
              <a:cs typeface="Calibri" panose="020F0502020204030204" pitchFamily="34" charset="0"/>
            </a:endParaRPr>
          </a:p>
        </p:txBody>
      </p:sp>
      <p:sp>
        <p:nvSpPr>
          <p:cNvPr id="71" name="Google Shape;215;p5">
            <a:extLst>
              <a:ext uri="{FF2B5EF4-FFF2-40B4-BE49-F238E27FC236}">
                <a16:creationId xmlns:a16="http://schemas.microsoft.com/office/drawing/2014/main" id="{622B791D-9684-9145-BCD4-C9C169EFCB92}"/>
              </a:ext>
            </a:extLst>
          </p:cNvPr>
          <p:cNvSpPr/>
          <p:nvPr/>
        </p:nvSpPr>
        <p:spPr>
          <a:xfrm>
            <a:off x="1294842" y="2029694"/>
            <a:ext cx="2094567" cy="2266029"/>
          </a:xfrm>
          <a:prstGeom prst="rect">
            <a:avLst/>
          </a:prstGeom>
          <a:noFill/>
          <a:ln w="25400" cap="flat" cmpd="sng">
            <a:solidFill>
              <a:schemeClr val="dk1"/>
            </a:solidFill>
            <a:prstDash val="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dirty="0">
              <a:latin typeface="Calibri" panose="020F0502020204030204" pitchFamily="34" charset="0"/>
              <a:cs typeface="Calibri" panose="020F0502020204030204" pitchFamily="34" charset="0"/>
            </a:endParaRPr>
          </a:p>
        </p:txBody>
      </p:sp>
      <p:cxnSp>
        <p:nvCxnSpPr>
          <p:cNvPr id="72" name="Straight Arrow Connector 71">
            <a:extLst>
              <a:ext uri="{FF2B5EF4-FFF2-40B4-BE49-F238E27FC236}">
                <a16:creationId xmlns:a16="http://schemas.microsoft.com/office/drawing/2014/main" id="{1155494D-2A9F-4B4E-B0D4-7774F4E3E449}"/>
              </a:ext>
            </a:extLst>
          </p:cNvPr>
          <p:cNvCxnSpPr>
            <a:cxnSpLocks/>
          </p:cNvCxnSpPr>
          <p:nvPr/>
        </p:nvCxnSpPr>
        <p:spPr>
          <a:xfrm flipH="1" flipV="1">
            <a:off x="2768480" y="3864675"/>
            <a:ext cx="2367" cy="839726"/>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1F4D5383-C93A-3E43-A8CB-CB48CBD481EC}"/>
              </a:ext>
            </a:extLst>
          </p:cNvPr>
          <p:cNvSpPr txBox="1"/>
          <p:nvPr/>
        </p:nvSpPr>
        <p:spPr>
          <a:xfrm>
            <a:off x="1250435" y="2839395"/>
            <a:ext cx="904415" cy="707886"/>
          </a:xfrm>
          <a:prstGeom prst="rect">
            <a:avLst/>
          </a:prstGeom>
          <a:noFill/>
        </p:spPr>
        <p:txBody>
          <a:bodyPr wrap="none" rtlCol="0">
            <a:spAutoFit/>
          </a:bodyPr>
          <a:lstStyle/>
          <a:p>
            <a:r>
              <a:rPr lang="en-US" sz="2000" dirty="0">
                <a:latin typeface="Calibri" panose="020F0502020204030204" pitchFamily="34" charset="0"/>
                <a:cs typeface="Calibri" panose="020F0502020204030204" pitchFamily="34" charset="0"/>
              </a:rPr>
              <a:t>Client </a:t>
            </a:r>
          </a:p>
          <a:p>
            <a:r>
              <a:rPr lang="en-US" sz="2000" dirty="0">
                <a:latin typeface="Calibri" panose="020F0502020204030204" pitchFamily="34" charset="0"/>
                <a:cs typeface="Calibri" panose="020F0502020204030204" pitchFamily="34" charset="0"/>
              </a:rPr>
              <a:t>Library</a:t>
            </a:r>
          </a:p>
        </p:txBody>
      </p:sp>
      <p:sp>
        <p:nvSpPr>
          <p:cNvPr id="5" name="Title 1">
            <a:extLst>
              <a:ext uri="{FF2B5EF4-FFF2-40B4-BE49-F238E27FC236}">
                <a16:creationId xmlns:a16="http://schemas.microsoft.com/office/drawing/2014/main" id="{A0EF4016-ADF9-4982-4B93-8426916A6F81}"/>
              </a:ext>
            </a:extLst>
          </p:cNvPr>
          <p:cNvSpPr>
            <a:spLocks noGrp="1"/>
          </p:cNvSpPr>
          <p:nvPr>
            <p:ph type="title"/>
          </p:nvPr>
        </p:nvSpPr>
        <p:spPr/>
        <p:txBody>
          <a:bodyPr/>
          <a:lstStyle/>
          <a:p>
            <a:r>
              <a:rPr lang="en-US" dirty="0"/>
              <a:t>Tectonic Design </a:t>
            </a:r>
          </a:p>
        </p:txBody>
      </p:sp>
      <p:sp>
        <p:nvSpPr>
          <p:cNvPr id="6" name="TextBox 5">
            <a:extLst>
              <a:ext uri="{FF2B5EF4-FFF2-40B4-BE49-F238E27FC236}">
                <a16:creationId xmlns:a16="http://schemas.microsoft.com/office/drawing/2014/main" id="{9FAAA43D-AF86-9D11-8883-3C5EA3E68FAE}"/>
              </a:ext>
            </a:extLst>
          </p:cNvPr>
          <p:cNvSpPr txBox="1"/>
          <p:nvPr/>
        </p:nvSpPr>
        <p:spPr>
          <a:xfrm>
            <a:off x="4645891" y="6527989"/>
            <a:ext cx="7617535" cy="307777"/>
          </a:xfrm>
          <a:prstGeom prst="rect">
            <a:avLst/>
          </a:prstGeom>
          <a:noFill/>
        </p:spPr>
        <p:txBody>
          <a:bodyPr wrap="none" rtlCol="0">
            <a:spAutoFit/>
          </a:bodyPr>
          <a:lstStyle/>
          <a:p>
            <a:r>
              <a:rPr lang="en-US" sz="1400" dirty="0">
                <a:latin typeface="Helvetica Neue" panose="02000503000000020004" pitchFamily="2" charset="0"/>
                <a:ea typeface="Helvetica Neue" panose="02000503000000020004" pitchFamily="2" charset="0"/>
                <a:cs typeface="Helvetica Neue" panose="02000503000000020004" pitchFamily="2" charset="0"/>
              </a:rPr>
              <a:t>Pan et al. “Facebook’s Tectonic Filesystem: Efficiency from Exascale.” Fast 2021 (Talk Slides)</a:t>
            </a:r>
          </a:p>
        </p:txBody>
      </p:sp>
    </p:spTree>
    <p:extLst>
      <p:ext uri="{BB962C8B-B14F-4D97-AF65-F5344CB8AC3E}">
        <p14:creationId xmlns:p14="http://schemas.microsoft.com/office/powerpoint/2010/main" val="104400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P spid="56" grpId="0"/>
      <p:bldP spid="57" grpId="0"/>
      <p:bldP spid="58" grpId="0" animBg="1"/>
      <p:bldP spid="59" grpId="0" animBg="1"/>
      <p:bldP spid="60" grpId="0" animBg="1"/>
      <p:bldP spid="61" grpId="0" animBg="1"/>
      <p:bldP spid="6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24455-6EED-52B9-FBBF-E9349A554335}"/>
              </a:ext>
            </a:extLst>
          </p:cNvPr>
          <p:cNvSpPr>
            <a:spLocks noGrp="1"/>
          </p:cNvSpPr>
          <p:nvPr>
            <p:ph type="title"/>
          </p:nvPr>
        </p:nvSpPr>
        <p:spPr/>
        <p:txBody>
          <a:bodyPr/>
          <a:lstStyle/>
          <a:p>
            <a:r>
              <a:rPr lang="en-US" dirty="0"/>
              <a:t>Fault Tolerance for Tectonic</a:t>
            </a:r>
          </a:p>
        </p:txBody>
      </p:sp>
      <p:sp>
        <p:nvSpPr>
          <p:cNvPr id="4" name="Content Placeholder 2">
            <a:extLst>
              <a:ext uri="{FF2B5EF4-FFF2-40B4-BE49-F238E27FC236}">
                <a16:creationId xmlns:a16="http://schemas.microsoft.com/office/drawing/2014/main" id="{95C4484B-7273-440C-5827-0BD8263F0426}"/>
              </a:ext>
            </a:extLst>
          </p:cNvPr>
          <p:cNvSpPr>
            <a:spLocks noGrp="1"/>
          </p:cNvSpPr>
          <p:nvPr>
            <p:ph idx="1"/>
          </p:nvPr>
        </p:nvSpPr>
        <p:spPr>
          <a:xfrm>
            <a:off x="838200" y="1825625"/>
            <a:ext cx="10515600" cy="4351338"/>
          </a:xfrm>
        </p:spPr>
        <p:txBody>
          <a:bodyPr>
            <a:normAutofit fontScale="92500" lnSpcReduction="20000"/>
          </a:bodyPr>
          <a:lstStyle/>
          <a:p>
            <a:r>
              <a:rPr lang="en-US" dirty="0"/>
              <a:t>Metadata store</a:t>
            </a:r>
          </a:p>
          <a:p>
            <a:pPr lvl="1"/>
            <a:r>
              <a:rPr lang="en-US" dirty="0"/>
              <a:t>Very frequently accessed</a:t>
            </a:r>
          </a:p>
          <a:p>
            <a:pPr lvl="1"/>
            <a:r>
              <a:rPr lang="en-US" dirty="0"/>
              <a:t>Some data changing frequently</a:t>
            </a:r>
          </a:p>
          <a:p>
            <a:pPr lvl="1"/>
            <a:r>
              <a:rPr lang="en-US" dirty="0"/>
              <a:t>Want high availability</a:t>
            </a:r>
          </a:p>
          <a:p>
            <a:pPr lvl="2"/>
            <a:r>
              <a:rPr lang="en-US" dirty="0"/>
              <a:t>If a server is down, takes down some big chunk of the storage</a:t>
            </a:r>
          </a:p>
          <a:p>
            <a:pPr lvl="1"/>
            <a:r>
              <a:rPr lang="en-US" dirty="0"/>
              <a:t>Solution: Implemented with Replicated State Machines</a:t>
            </a:r>
          </a:p>
          <a:p>
            <a:pPr lvl="1"/>
            <a:endParaRPr lang="en-US" dirty="0"/>
          </a:p>
          <a:p>
            <a:r>
              <a:rPr lang="en-US" dirty="0"/>
              <a:t>Chunk store</a:t>
            </a:r>
          </a:p>
          <a:p>
            <a:pPr lvl="1"/>
            <a:r>
              <a:rPr lang="en-US" dirty="0"/>
              <a:t>Stores the actual 240 PB of data</a:t>
            </a:r>
          </a:p>
          <a:p>
            <a:pPr lvl="1"/>
            <a:r>
              <a:rPr lang="en-US" dirty="0"/>
              <a:t>Want high-</a:t>
            </a:r>
            <a:r>
              <a:rPr lang="en-US" dirty="0" err="1"/>
              <a:t>ish</a:t>
            </a:r>
            <a:r>
              <a:rPr lang="en-US" dirty="0"/>
              <a:t> availability</a:t>
            </a:r>
          </a:p>
          <a:p>
            <a:pPr lvl="2"/>
            <a:r>
              <a:rPr lang="en-US" dirty="0"/>
              <a:t>If a chunk server is down, only affects reading data from it</a:t>
            </a:r>
          </a:p>
          <a:p>
            <a:pPr lvl="2"/>
            <a:r>
              <a:rPr lang="en-US" dirty="0"/>
              <a:t>(can just write data elsewhere)</a:t>
            </a:r>
          </a:p>
          <a:p>
            <a:pPr lvl="1"/>
            <a:r>
              <a:rPr lang="en-US" dirty="0"/>
              <a:t>But cannot lose data</a:t>
            </a:r>
          </a:p>
        </p:txBody>
      </p:sp>
    </p:spTree>
    <p:extLst>
      <p:ext uri="{BB962C8B-B14F-4D97-AF65-F5344CB8AC3E}">
        <p14:creationId xmlns:p14="http://schemas.microsoft.com/office/powerpoint/2010/main" val="475130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135B3-23B0-1DBC-410A-D68EDC1A6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3D697A-8D09-C197-77FC-D9DBC245A169}"/>
              </a:ext>
            </a:extLst>
          </p:cNvPr>
          <p:cNvSpPr>
            <a:spLocks noGrp="1"/>
          </p:cNvSpPr>
          <p:nvPr>
            <p:ph type="title"/>
          </p:nvPr>
        </p:nvSpPr>
        <p:spPr/>
        <p:txBody>
          <a:bodyPr>
            <a:normAutofit/>
          </a:bodyPr>
          <a:lstStyle/>
          <a:p>
            <a:r>
              <a:rPr lang="en-US" sz="4000" dirty="0"/>
              <a:t>Fault Tolerance for </a:t>
            </a:r>
            <a:r>
              <a:rPr lang="en-US" sz="4000" dirty="0" err="1"/>
              <a:t>Tectonic’s</a:t>
            </a:r>
            <a:r>
              <a:rPr lang="en-US" sz="4000" dirty="0"/>
              <a:t> Chunk Store</a:t>
            </a:r>
          </a:p>
        </p:txBody>
      </p:sp>
      <p:sp>
        <p:nvSpPr>
          <p:cNvPr id="4" name="Content Placeholder 2">
            <a:extLst>
              <a:ext uri="{FF2B5EF4-FFF2-40B4-BE49-F238E27FC236}">
                <a16:creationId xmlns:a16="http://schemas.microsoft.com/office/drawing/2014/main" id="{FF48E838-15DB-A49A-29DC-C5BF727323B7}"/>
              </a:ext>
            </a:extLst>
          </p:cNvPr>
          <p:cNvSpPr>
            <a:spLocks noGrp="1"/>
          </p:cNvSpPr>
          <p:nvPr>
            <p:ph idx="1"/>
          </p:nvPr>
        </p:nvSpPr>
        <p:spPr>
          <a:xfrm>
            <a:off x="838200" y="1825625"/>
            <a:ext cx="10515600" cy="4351338"/>
          </a:xfrm>
        </p:spPr>
        <p:txBody>
          <a:bodyPr>
            <a:normAutofit/>
          </a:bodyPr>
          <a:lstStyle/>
          <a:p>
            <a:r>
              <a:rPr lang="en-US" dirty="0"/>
              <a:t>Can replicate for fault tolerance</a:t>
            </a:r>
          </a:p>
          <a:p>
            <a:pPr lvl="1"/>
            <a:r>
              <a:rPr lang="en-US" dirty="0"/>
              <a:t>Store 3 copies of the data on 3 different disks</a:t>
            </a:r>
          </a:p>
          <a:p>
            <a:pPr lvl="1"/>
            <a:r>
              <a:rPr lang="en-US" dirty="0"/>
              <a:t>But requires 3x the number of disks</a:t>
            </a:r>
          </a:p>
          <a:p>
            <a:pPr lvl="1"/>
            <a:endParaRPr lang="en-US" dirty="0"/>
          </a:p>
          <a:p>
            <a:r>
              <a:rPr lang="en-US" dirty="0"/>
              <a:t>Alternative: erasure coding</a:t>
            </a:r>
          </a:p>
          <a:p>
            <a:pPr lvl="1"/>
            <a:r>
              <a:rPr lang="en-US" dirty="0"/>
              <a:t>Simple example is XOR:</a:t>
            </a:r>
          </a:p>
          <a:p>
            <a:pPr lvl="2"/>
            <a:r>
              <a:rPr lang="en-US" dirty="0"/>
              <a:t>Instead of storing A, A, B, B</a:t>
            </a:r>
          </a:p>
          <a:p>
            <a:pPr lvl="2"/>
            <a:r>
              <a:rPr lang="en-US" dirty="0"/>
              <a:t>Store A, B, A XOR B</a:t>
            </a:r>
          </a:p>
          <a:p>
            <a:pPr lvl="1"/>
            <a:r>
              <a:rPr lang="en-US" dirty="0"/>
              <a:t>In practice use Reed-Solomon codes for tunable fault tolerance and tunable tradeoff between construction cost, reconstruction cost/storage overhead </a:t>
            </a:r>
          </a:p>
        </p:txBody>
      </p:sp>
    </p:spTree>
    <p:extLst>
      <p:ext uri="{BB962C8B-B14F-4D97-AF65-F5344CB8AC3E}">
        <p14:creationId xmlns:p14="http://schemas.microsoft.com/office/powerpoint/2010/main" val="3908314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D2CB8-1C57-2374-B7CA-C164FC0002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CCDE84-C83F-62F3-18FB-F035618EBC89}"/>
              </a:ext>
            </a:extLst>
          </p:cNvPr>
          <p:cNvSpPr>
            <a:spLocks noGrp="1"/>
          </p:cNvSpPr>
          <p:nvPr>
            <p:ph type="title"/>
          </p:nvPr>
        </p:nvSpPr>
        <p:spPr/>
        <p:txBody>
          <a:bodyPr/>
          <a:lstStyle/>
          <a:p>
            <a:r>
              <a:rPr lang="en-US" dirty="0"/>
              <a:t>Training a Big LLM</a:t>
            </a:r>
          </a:p>
        </p:txBody>
      </p:sp>
      <p:sp>
        <p:nvSpPr>
          <p:cNvPr id="3" name="Content Placeholder 2">
            <a:extLst>
              <a:ext uri="{FF2B5EF4-FFF2-40B4-BE49-F238E27FC236}">
                <a16:creationId xmlns:a16="http://schemas.microsoft.com/office/drawing/2014/main" id="{BB79556E-902C-66E4-6E82-30D04896809D}"/>
              </a:ext>
            </a:extLst>
          </p:cNvPr>
          <p:cNvSpPr>
            <a:spLocks noGrp="1"/>
          </p:cNvSpPr>
          <p:nvPr>
            <p:ph idx="1"/>
          </p:nvPr>
        </p:nvSpPr>
        <p:spPr/>
        <p:txBody>
          <a:bodyPr>
            <a:normAutofit lnSpcReduction="10000"/>
          </a:bodyPr>
          <a:lstStyle/>
          <a:p>
            <a:r>
              <a:rPr lang="en-US" dirty="0"/>
              <a:t>Massive, MASSIVE compute job, how can we finish it in a reasonable timeframe (~months)?</a:t>
            </a:r>
          </a:p>
          <a:p>
            <a:pPr lvl="1"/>
            <a:r>
              <a:rPr lang="en-US" dirty="0"/>
              <a:t>Use GPUs, lots</a:t>
            </a:r>
          </a:p>
          <a:p>
            <a:pPr lvl="1"/>
            <a:r>
              <a:rPr lang="en-US" dirty="0"/>
              <a:t>Data parallelism, pipeline parallelism, more parallelisms</a:t>
            </a:r>
          </a:p>
          <a:p>
            <a:pPr marL="457200" lvl="1" indent="0">
              <a:buNone/>
            </a:pPr>
            <a:endParaRPr lang="en-US" dirty="0"/>
          </a:p>
          <a:p>
            <a:r>
              <a:rPr lang="en-US" dirty="0"/>
              <a:t>Failures are inevitable, how do we deal with them?</a:t>
            </a:r>
          </a:p>
          <a:p>
            <a:pPr lvl="1"/>
            <a:r>
              <a:rPr lang="en-US" dirty="0"/>
              <a:t>Checkpoint computation periodically</a:t>
            </a:r>
          </a:p>
          <a:p>
            <a:pPr lvl="1"/>
            <a:r>
              <a:rPr lang="en-US" dirty="0"/>
              <a:t>Failure detection and automated remediation</a:t>
            </a:r>
          </a:p>
          <a:p>
            <a:pPr lvl="1"/>
            <a:endParaRPr lang="en-US" dirty="0"/>
          </a:p>
          <a:p>
            <a:r>
              <a:rPr lang="en-US" dirty="0"/>
              <a:t>How do we store and access all the training data?</a:t>
            </a:r>
          </a:p>
          <a:p>
            <a:pPr lvl="1"/>
            <a:r>
              <a:rPr lang="en-US" dirty="0"/>
              <a:t>Distributed storage system</a:t>
            </a:r>
          </a:p>
        </p:txBody>
      </p:sp>
    </p:spTree>
    <p:extLst>
      <p:ext uri="{BB962C8B-B14F-4D97-AF65-F5344CB8AC3E}">
        <p14:creationId xmlns:p14="http://schemas.microsoft.com/office/powerpoint/2010/main" val="4292201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F4479-A64B-BA96-C0B6-09ED1D0A5E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8DB96EE-13E4-17AC-6354-31FE587E60D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89706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3818E-8E06-B267-7E1E-21D62F621D14}"/>
              </a:ext>
            </a:extLst>
          </p:cNvPr>
          <p:cNvSpPr>
            <a:spLocks noGrp="1"/>
          </p:cNvSpPr>
          <p:nvPr>
            <p:ph type="title"/>
          </p:nvPr>
        </p:nvSpPr>
        <p:spPr/>
        <p:txBody>
          <a:bodyPr/>
          <a:lstStyle/>
          <a:p>
            <a:r>
              <a:rPr lang="en-US" dirty="0"/>
              <a:t>How does the Model Learn?</a:t>
            </a:r>
          </a:p>
        </p:txBody>
      </p:sp>
      <p:sp>
        <p:nvSpPr>
          <p:cNvPr id="23" name="Rectangle 22">
            <a:extLst>
              <a:ext uri="{FF2B5EF4-FFF2-40B4-BE49-F238E27FC236}">
                <a16:creationId xmlns:a16="http://schemas.microsoft.com/office/drawing/2014/main" id="{46FD883E-F8A1-BC3B-397F-A963337C7849}"/>
              </a:ext>
            </a:extLst>
          </p:cNvPr>
          <p:cNvSpPr/>
          <p:nvPr/>
        </p:nvSpPr>
        <p:spPr>
          <a:xfrm rot="16200000">
            <a:off x="2307698" y="4211638"/>
            <a:ext cx="3952874" cy="609600"/>
          </a:xfrm>
          <a:prstGeom prst="rect">
            <a:avLst/>
          </a:prstGeom>
          <a:solidFill>
            <a:schemeClr val="tx1"/>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solidFill>
                <a:latin typeface="Helvetica Neue Medium" panose="02000503000000020004" pitchFamily="2" charset="0"/>
                <a:ea typeface="Helvetica Neue Medium" panose="02000503000000020004" pitchFamily="2" charset="0"/>
                <a:cs typeface="Helvetica Neue Medium" panose="02000503000000020004" pitchFamily="2" charset="0"/>
              </a:rPr>
              <a:t>Model</a:t>
            </a:r>
            <a:endParaRPr lang="en-US" dirty="0">
              <a:solidFill>
                <a:schemeClr val="bg2"/>
              </a:solidFill>
              <a:latin typeface="Helvetica Neue Medium" panose="02000503000000020004" pitchFamily="2" charset="0"/>
              <a:ea typeface="Helvetica Neue Medium" panose="02000503000000020004" pitchFamily="2" charset="0"/>
              <a:cs typeface="Helvetica Neue Medium" panose="02000503000000020004" pitchFamily="2" charset="0"/>
            </a:endParaRPr>
          </a:p>
        </p:txBody>
      </p:sp>
      <p:sp>
        <p:nvSpPr>
          <p:cNvPr id="24" name="Rectangular Callout 23">
            <a:extLst>
              <a:ext uri="{FF2B5EF4-FFF2-40B4-BE49-F238E27FC236}">
                <a16:creationId xmlns:a16="http://schemas.microsoft.com/office/drawing/2014/main" id="{A2726CA6-E2F4-BD3B-FB8D-A62E40DB16BE}"/>
              </a:ext>
            </a:extLst>
          </p:cNvPr>
          <p:cNvSpPr/>
          <p:nvPr/>
        </p:nvSpPr>
        <p:spPr>
          <a:xfrm>
            <a:off x="4775200" y="2540000"/>
            <a:ext cx="6578600" cy="3952875"/>
          </a:xfrm>
          <a:prstGeom prst="wedgeRectCallout">
            <a:avLst>
              <a:gd name="adj1" fmla="val -52493"/>
              <a:gd name="adj2" fmla="val -18464"/>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11B437-C9EF-6CFC-6859-22E71533F5DF}"/>
              </a:ext>
            </a:extLst>
          </p:cNvPr>
          <p:cNvSpPr/>
          <p:nvPr/>
        </p:nvSpPr>
        <p:spPr>
          <a:xfrm>
            <a:off x="5037667" y="2819400"/>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9111</a:t>
            </a:r>
          </a:p>
        </p:txBody>
      </p:sp>
      <p:sp>
        <p:nvSpPr>
          <p:cNvPr id="26" name="Rectangle 25">
            <a:extLst>
              <a:ext uri="{FF2B5EF4-FFF2-40B4-BE49-F238E27FC236}">
                <a16:creationId xmlns:a16="http://schemas.microsoft.com/office/drawing/2014/main" id="{A7AFD97C-313C-5218-7F4E-80F8C8CB6822}"/>
              </a:ext>
            </a:extLst>
          </p:cNvPr>
          <p:cNvSpPr/>
          <p:nvPr/>
        </p:nvSpPr>
        <p:spPr>
          <a:xfrm>
            <a:off x="9922935" y="5531378"/>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8291</a:t>
            </a:r>
          </a:p>
        </p:txBody>
      </p:sp>
      <p:sp>
        <p:nvSpPr>
          <p:cNvPr id="27" name="Rectangle 26">
            <a:extLst>
              <a:ext uri="{FF2B5EF4-FFF2-40B4-BE49-F238E27FC236}">
                <a16:creationId xmlns:a16="http://schemas.microsoft.com/office/drawing/2014/main" id="{CF5EE0F4-1AE5-51F2-0FB7-5DA51B3DEFF0}"/>
              </a:ext>
            </a:extLst>
          </p:cNvPr>
          <p:cNvSpPr/>
          <p:nvPr/>
        </p:nvSpPr>
        <p:spPr>
          <a:xfrm>
            <a:off x="5037667" y="5531378"/>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9081</a:t>
            </a:r>
          </a:p>
        </p:txBody>
      </p:sp>
      <p:sp>
        <p:nvSpPr>
          <p:cNvPr id="28" name="Rectangle 27">
            <a:extLst>
              <a:ext uri="{FF2B5EF4-FFF2-40B4-BE49-F238E27FC236}">
                <a16:creationId xmlns:a16="http://schemas.microsoft.com/office/drawing/2014/main" id="{74C64EEB-7189-C4D3-5D6C-A8B47AD2D147}"/>
              </a:ext>
            </a:extLst>
          </p:cNvPr>
          <p:cNvSpPr/>
          <p:nvPr/>
        </p:nvSpPr>
        <p:spPr>
          <a:xfrm>
            <a:off x="9922935" y="2819400"/>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1234</a:t>
            </a:r>
          </a:p>
        </p:txBody>
      </p:sp>
      <p:sp>
        <p:nvSpPr>
          <p:cNvPr id="29" name="Rectangle 28">
            <a:extLst>
              <a:ext uri="{FF2B5EF4-FFF2-40B4-BE49-F238E27FC236}">
                <a16:creationId xmlns:a16="http://schemas.microsoft.com/office/drawing/2014/main" id="{E7EE81FE-D59C-E6E6-CB44-7B3A7F49BCA6}"/>
              </a:ext>
            </a:extLst>
          </p:cNvPr>
          <p:cNvSpPr/>
          <p:nvPr/>
        </p:nvSpPr>
        <p:spPr>
          <a:xfrm>
            <a:off x="215898" y="2540000"/>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9111</a:t>
            </a:r>
          </a:p>
        </p:txBody>
      </p:sp>
      <p:sp>
        <p:nvSpPr>
          <p:cNvPr id="30" name="Rectangle 29">
            <a:extLst>
              <a:ext uri="{FF2B5EF4-FFF2-40B4-BE49-F238E27FC236}">
                <a16:creationId xmlns:a16="http://schemas.microsoft.com/office/drawing/2014/main" id="{E49F027A-BF18-02F6-DDE6-4A1E6AD82515}"/>
              </a:ext>
            </a:extLst>
          </p:cNvPr>
          <p:cNvSpPr/>
          <p:nvPr/>
        </p:nvSpPr>
        <p:spPr>
          <a:xfrm>
            <a:off x="1274232" y="2540000"/>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1234</a:t>
            </a:r>
          </a:p>
        </p:txBody>
      </p:sp>
      <p:sp>
        <p:nvSpPr>
          <p:cNvPr id="33" name="Rectangle 32">
            <a:extLst>
              <a:ext uri="{FF2B5EF4-FFF2-40B4-BE49-F238E27FC236}">
                <a16:creationId xmlns:a16="http://schemas.microsoft.com/office/drawing/2014/main" id="{44CF7C82-5752-9F9D-A309-58F485BC317A}"/>
              </a:ext>
            </a:extLst>
          </p:cNvPr>
          <p:cNvSpPr/>
          <p:nvPr/>
        </p:nvSpPr>
        <p:spPr>
          <a:xfrm>
            <a:off x="2332566" y="2540000"/>
            <a:ext cx="1058334" cy="609600"/>
          </a:xfrm>
          <a:prstGeom prst="rect">
            <a:avLst/>
          </a:prstGeom>
          <a:solidFill>
            <a:schemeClr val="accent1"/>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a:t>
            </a:r>
          </a:p>
        </p:txBody>
      </p:sp>
      <p:sp>
        <p:nvSpPr>
          <p:cNvPr id="34" name="Rectangle 33">
            <a:extLst>
              <a:ext uri="{FF2B5EF4-FFF2-40B4-BE49-F238E27FC236}">
                <a16:creationId xmlns:a16="http://schemas.microsoft.com/office/drawing/2014/main" id="{CCCF4D02-26A0-3720-E8B4-741408C13A18}"/>
              </a:ext>
            </a:extLst>
          </p:cNvPr>
          <p:cNvSpPr/>
          <p:nvPr/>
        </p:nvSpPr>
        <p:spPr>
          <a:xfrm>
            <a:off x="215898" y="3389312"/>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9111</a:t>
            </a:r>
          </a:p>
        </p:txBody>
      </p:sp>
      <p:sp>
        <p:nvSpPr>
          <p:cNvPr id="35" name="Rectangle 34">
            <a:extLst>
              <a:ext uri="{FF2B5EF4-FFF2-40B4-BE49-F238E27FC236}">
                <a16:creationId xmlns:a16="http://schemas.microsoft.com/office/drawing/2014/main" id="{B26E36ED-42CF-B7A2-110F-5FCB1869417C}"/>
              </a:ext>
            </a:extLst>
          </p:cNvPr>
          <p:cNvSpPr/>
          <p:nvPr/>
        </p:nvSpPr>
        <p:spPr>
          <a:xfrm>
            <a:off x="1274232" y="3389312"/>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1234</a:t>
            </a:r>
          </a:p>
        </p:txBody>
      </p:sp>
      <p:sp>
        <p:nvSpPr>
          <p:cNvPr id="36" name="Rectangle 35">
            <a:extLst>
              <a:ext uri="{FF2B5EF4-FFF2-40B4-BE49-F238E27FC236}">
                <a16:creationId xmlns:a16="http://schemas.microsoft.com/office/drawing/2014/main" id="{00826B65-DBC2-973B-B479-55A5A09DA22D}"/>
              </a:ext>
            </a:extLst>
          </p:cNvPr>
          <p:cNvSpPr/>
          <p:nvPr/>
        </p:nvSpPr>
        <p:spPr>
          <a:xfrm>
            <a:off x="2332566" y="3389312"/>
            <a:ext cx="1058334" cy="609600"/>
          </a:xfrm>
          <a:prstGeom prst="rect">
            <a:avLst/>
          </a:prstGeom>
          <a:solidFill>
            <a:schemeClr val="accent1"/>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a:t>
            </a:r>
          </a:p>
        </p:txBody>
      </p:sp>
      <p:sp>
        <p:nvSpPr>
          <p:cNvPr id="37" name="Rectangle 36">
            <a:extLst>
              <a:ext uri="{FF2B5EF4-FFF2-40B4-BE49-F238E27FC236}">
                <a16:creationId xmlns:a16="http://schemas.microsoft.com/office/drawing/2014/main" id="{D73114F5-AB1F-B6C0-A5E4-69B2C910EC6B}"/>
              </a:ext>
            </a:extLst>
          </p:cNvPr>
          <p:cNvSpPr/>
          <p:nvPr/>
        </p:nvSpPr>
        <p:spPr>
          <a:xfrm>
            <a:off x="215898" y="4238624"/>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9081</a:t>
            </a:r>
          </a:p>
        </p:txBody>
      </p:sp>
      <p:sp>
        <p:nvSpPr>
          <p:cNvPr id="38" name="Rectangle 37">
            <a:extLst>
              <a:ext uri="{FF2B5EF4-FFF2-40B4-BE49-F238E27FC236}">
                <a16:creationId xmlns:a16="http://schemas.microsoft.com/office/drawing/2014/main" id="{6BF025A0-55EB-D44E-463E-51EA6B06B7BC}"/>
              </a:ext>
            </a:extLst>
          </p:cNvPr>
          <p:cNvSpPr/>
          <p:nvPr/>
        </p:nvSpPr>
        <p:spPr>
          <a:xfrm>
            <a:off x="1274232" y="4238624"/>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8291</a:t>
            </a:r>
          </a:p>
        </p:txBody>
      </p:sp>
      <p:sp>
        <p:nvSpPr>
          <p:cNvPr id="40" name="Rectangle 39">
            <a:extLst>
              <a:ext uri="{FF2B5EF4-FFF2-40B4-BE49-F238E27FC236}">
                <a16:creationId xmlns:a16="http://schemas.microsoft.com/office/drawing/2014/main" id="{C39F2154-A46B-B486-3362-143D9D5CC166}"/>
              </a:ext>
            </a:extLst>
          </p:cNvPr>
          <p:cNvSpPr/>
          <p:nvPr/>
        </p:nvSpPr>
        <p:spPr>
          <a:xfrm>
            <a:off x="215898" y="5087936"/>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9111</a:t>
            </a:r>
          </a:p>
        </p:txBody>
      </p:sp>
      <p:sp>
        <p:nvSpPr>
          <p:cNvPr id="41" name="Rectangle 40">
            <a:extLst>
              <a:ext uri="{FF2B5EF4-FFF2-40B4-BE49-F238E27FC236}">
                <a16:creationId xmlns:a16="http://schemas.microsoft.com/office/drawing/2014/main" id="{E60ADD65-3F87-3EBC-F842-314F2DC52393}"/>
              </a:ext>
            </a:extLst>
          </p:cNvPr>
          <p:cNvSpPr/>
          <p:nvPr/>
        </p:nvSpPr>
        <p:spPr>
          <a:xfrm>
            <a:off x="1274232" y="5087936"/>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8291</a:t>
            </a:r>
          </a:p>
        </p:txBody>
      </p:sp>
      <p:sp>
        <p:nvSpPr>
          <p:cNvPr id="43" name="Rectangle 42">
            <a:extLst>
              <a:ext uri="{FF2B5EF4-FFF2-40B4-BE49-F238E27FC236}">
                <a16:creationId xmlns:a16="http://schemas.microsoft.com/office/drawing/2014/main" id="{5256625D-FA85-6FA7-97BC-E876EB6EE2B8}"/>
              </a:ext>
            </a:extLst>
          </p:cNvPr>
          <p:cNvSpPr/>
          <p:nvPr/>
        </p:nvSpPr>
        <p:spPr>
          <a:xfrm>
            <a:off x="215898" y="5909732"/>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1234</a:t>
            </a:r>
          </a:p>
        </p:txBody>
      </p:sp>
      <p:sp>
        <p:nvSpPr>
          <p:cNvPr id="44" name="Rectangle 43">
            <a:extLst>
              <a:ext uri="{FF2B5EF4-FFF2-40B4-BE49-F238E27FC236}">
                <a16:creationId xmlns:a16="http://schemas.microsoft.com/office/drawing/2014/main" id="{90896C5C-8ABE-C8AC-1A94-309D0752D662}"/>
              </a:ext>
            </a:extLst>
          </p:cNvPr>
          <p:cNvSpPr/>
          <p:nvPr/>
        </p:nvSpPr>
        <p:spPr>
          <a:xfrm>
            <a:off x="1274232" y="5909732"/>
            <a:ext cx="1058334" cy="60960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1234</a:t>
            </a:r>
          </a:p>
        </p:txBody>
      </p:sp>
      <p:sp>
        <p:nvSpPr>
          <p:cNvPr id="46" name="Rectangle 45">
            <a:extLst>
              <a:ext uri="{FF2B5EF4-FFF2-40B4-BE49-F238E27FC236}">
                <a16:creationId xmlns:a16="http://schemas.microsoft.com/office/drawing/2014/main" id="{8BFBC430-C3C3-C82C-8C69-35D71A17DD69}"/>
              </a:ext>
            </a:extLst>
          </p:cNvPr>
          <p:cNvSpPr/>
          <p:nvPr/>
        </p:nvSpPr>
        <p:spPr>
          <a:xfrm>
            <a:off x="215898" y="1930400"/>
            <a:ext cx="3175002" cy="609600"/>
          </a:xfrm>
          <a:prstGeom prst="rect">
            <a:avLst/>
          </a:prstGeom>
          <a:no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Training Data</a:t>
            </a:r>
          </a:p>
        </p:txBody>
      </p:sp>
      <p:sp>
        <p:nvSpPr>
          <p:cNvPr id="48" name="Rectangle 47">
            <a:extLst>
              <a:ext uri="{FF2B5EF4-FFF2-40B4-BE49-F238E27FC236}">
                <a16:creationId xmlns:a16="http://schemas.microsoft.com/office/drawing/2014/main" id="{A5F7A7D1-81AE-993F-4F71-13A226FF53EA}"/>
              </a:ext>
            </a:extLst>
          </p:cNvPr>
          <p:cNvSpPr/>
          <p:nvPr/>
        </p:nvSpPr>
        <p:spPr>
          <a:xfrm>
            <a:off x="2332566" y="2542645"/>
            <a:ext cx="1058334" cy="609600"/>
          </a:xfrm>
          <a:prstGeom prst="rect">
            <a:avLst/>
          </a:prstGeom>
          <a:solidFill>
            <a:schemeClr val="accent2"/>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9081</a:t>
            </a:r>
          </a:p>
        </p:txBody>
      </p:sp>
      <p:sp>
        <p:nvSpPr>
          <p:cNvPr id="49" name="Rectangle 48">
            <a:extLst>
              <a:ext uri="{FF2B5EF4-FFF2-40B4-BE49-F238E27FC236}">
                <a16:creationId xmlns:a16="http://schemas.microsoft.com/office/drawing/2014/main" id="{E182D824-63BF-8426-0FE3-0642BC7D375B}"/>
              </a:ext>
            </a:extLst>
          </p:cNvPr>
          <p:cNvSpPr/>
          <p:nvPr/>
        </p:nvSpPr>
        <p:spPr>
          <a:xfrm>
            <a:off x="2332566" y="3389312"/>
            <a:ext cx="1058334" cy="609600"/>
          </a:xfrm>
          <a:prstGeom prst="rect">
            <a:avLst/>
          </a:prstGeom>
          <a:solidFill>
            <a:schemeClr val="accent2"/>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8291</a:t>
            </a:r>
          </a:p>
        </p:txBody>
      </p:sp>
      <p:sp>
        <p:nvSpPr>
          <p:cNvPr id="52" name="Rectangle 51">
            <a:extLst>
              <a:ext uri="{FF2B5EF4-FFF2-40B4-BE49-F238E27FC236}">
                <a16:creationId xmlns:a16="http://schemas.microsoft.com/office/drawing/2014/main" id="{D71FD951-A2AA-2211-0A95-A46E0513970E}"/>
              </a:ext>
            </a:extLst>
          </p:cNvPr>
          <p:cNvSpPr/>
          <p:nvPr/>
        </p:nvSpPr>
        <p:spPr>
          <a:xfrm>
            <a:off x="2332566" y="4238624"/>
            <a:ext cx="1058334" cy="609600"/>
          </a:xfrm>
          <a:prstGeom prst="rect">
            <a:avLst/>
          </a:prstGeom>
          <a:solidFill>
            <a:schemeClr val="accent2"/>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1234</a:t>
            </a:r>
          </a:p>
        </p:txBody>
      </p:sp>
      <p:sp>
        <p:nvSpPr>
          <p:cNvPr id="53" name="Rectangle 52">
            <a:extLst>
              <a:ext uri="{FF2B5EF4-FFF2-40B4-BE49-F238E27FC236}">
                <a16:creationId xmlns:a16="http://schemas.microsoft.com/office/drawing/2014/main" id="{588BD1D8-9C2E-7DB3-453A-F30E42A61F00}"/>
              </a:ext>
            </a:extLst>
          </p:cNvPr>
          <p:cNvSpPr/>
          <p:nvPr/>
        </p:nvSpPr>
        <p:spPr>
          <a:xfrm>
            <a:off x="2332566" y="5087936"/>
            <a:ext cx="1058334" cy="609600"/>
          </a:xfrm>
          <a:prstGeom prst="rect">
            <a:avLst/>
          </a:prstGeom>
          <a:solidFill>
            <a:schemeClr val="accent2"/>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1234</a:t>
            </a:r>
          </a:p>
        </p:txBody>
      </p:sp>
      <p:sp>
        <p:nvSpPr>
          <p:cNvPr id="54" name="Rectangle 53">
            <a:extLst>
              <a:ext uri="{FF2B5EF4-FFF2-40B4-BE49-F238E27FC236}">
                <a16:creationId xmlns:a16="http://schemas.microsoft.com/office/drawing/2014/main" id="{AFB40A2B-6705-23F0-8E4A-A9685050581A}"/>
              </a:ext>
            </a:extLst>
          </p:cNvPr>
          <p:cNvSpPr/>
          <p:nvPr/>
        </p:nvSpPr>
        <p:spPr>
          <a:xfrm>
            <a:off x="2332566" y="5909732"/>
            <a:ext cx="1058334" cy="609600"/>
          </a:xfrm>
          <a:prstGeom prst="rect">
            <a:avLst/>
          </a:prstGeom>
          <a:solidFill>
            <a:schemeClr val="accent2"/>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Helvetica Neue Medium" panose="02000503000000020004" pitchFamily="2" charset="0"/>
                <a:ea typeface="Helvetica Neue Medium" panose="02000503000000020004" pitchFamily="2" charset="0"/>
                <a:cs typeface="Helvetica Neue Medium" panose="02000503000000020004" pitchFamily="2" charset="0"/>
              </a:rPr>
              <a:t>9081</a:t>
            </a:r>
          </a:p>
        </p:txBody>
      </p:sp>
    </p:spTree>
    <p:extLst>
      <p:ext uri="{BB962C8B-B14F-4D97-AF65-F5344CB8AC3E}">
        <p14:creationId xmlns:p14="http://schemas.microsoft.com/office/powerpoint/2010/main" val="2325540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42" presetClass="path" presetSubtype="0" accel="50000" decel="50000" fill="hold" grpId="1" nodeType="clickEffect">
                                  <p:stCondLst>
                                    <p:cond delay="0"/>
                                  </p:stCondLst>
                                  <p:childTnLst>
                                    <p:animMotion origin="layout" path="M -4.16667E-7 4.44444E-6 L 0.08685 0.1625 " pathEditMode="relative" rAng="0" ptsTypes="AA">
                                      <p:cBhvr>
                                        <p:cTn id="42" dur="2000" fill="hold"/>
                                        <p:tgtEl>
                                          <p:spTgt spid="25"/>
                                        </p:tgtEl>
                                        <p:attrNameLst>
                                          <p:attrName>ppt_x</p:attrName>
                                          <p:attrName>ppt_y</p:attrName>
                                        </p:attrNameLst>
                                      </p:cBhvr>
                                      <p:rCtr x="4336" y="8125"/>
                                    </p:animMotion>
                                  </p:childTnLst>
                                </p:cTn>
                              </p:par>
                            </p:childTnLst>
                          </p:cTn>
                        </p:par>
                      </p:childTnLst>
                    </p:cTn>
                  </p:par>
                  <p:par>
                    <p:cTn id="43" fill="hold">
                      <p:stCondLst>
                        <p:cond delay="indefinite"/>
                      </p:stCondLst>
                      <p:childTnLst>
                        <p:par>
                          <p:cTn id="44" fill="hold">
                            <p:stCondLst>
                              <p:cond delay="0"/>
                            </p:stCondLst>
                            <p:childTnLst>
                              <p:par>
                                <p:cTn id="45" presetID="0" presetClass="path" presetSubtype="0" accel="50000" decel="50000" fill="hold" grpId="1" nodeType="clickEffect">
                                  <p:stCondLst>
                                    <p:cond delay="0"/>
                                  </p:stCondLst>
                                  <p:childTnLst>
                                    <p:animMotion origin="layout" path="M -4.16667E-7 4.07407E-6 L 0.05495 -0.14399 " pathEditMode="relative" rAng="0" ptsTypes="AA">
                                      <p:cBhvr>
                                        <p:cTn id="46" dur="2000" fill="hold"/>
                                        <p:tgtEl>
                                          <p:spTgt spid="27"/>
                                        </p:tgtEl>
                                        <p:attrNameLst>
                                          <p:attrName>ppt_x</p:attrName>
                                          <p:attrName>ppt_y</p:attrName>
                                        </p:attrNameLst>
                                      </p:cBhvr>
                                      <p:rCtr x="2747" y="-7199"/>
                                    </p:animMotion>
                                  </p:childTnLst>
                                </p:cTn>
                              </p:par>
                            </p:childTnLst>
                          </p:cTn>
                        </p:par>
                      </p:childTnLst>
                    </p:cTn>
                  </p:par>
                  <p:par>
                    <p:cTn id="47" fill="hold">
                      <p:stCondLst>
                        <p:cond delay="indefinite"/>
                      </p:stCondLst>
                      <p:childTnLst>
                        <p:par>
                          <p:cTn id="48" fill="hold">
                            <p:stCondLst>
                              <p:cond delay="0"/>
                            </p:stCondLst>
                            <p:childTnLst>
                              <p:par>
                                <p:cTn id="49" presetID="0" presetClass="path" presetSubtype="0" accel="50000" decel="50000" fill="hold" grpId="1" nodeType="clickEffect">
                                  <p:stCondLst>
                                    <p:cond delay="0"/>
                                  </p:stCondLst>
                                  <p:childTnLst>
                                    <p:animMotion origin="layout" path="M -1.66667E-6 4.44444E-6 L -0.11706 0.03865 " pathEditMode="relative" rAng="0" ptsTypes="AA">
                                      <p:cBhvr>
                                        <p:cTn id="50" dur="2000" fill="hold"/>
                                        <p:tgtEl>
                                          <p:spTgt spid="28"/>
                                        </p:tgtEl>
                                        <p:attrNameLst>
                                          <p:attrName>ppt_x</p:attrName>
                                          <p:attrName>ppt_y</p:attrName>
                                        </p:attrNameLst>
                                      </p:cBhvr>
                                      <p:rCtr x="-5859" y="1921"/>
                                    </p:animMotion>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0" presetClass="path" presetSubtype="0" accel="50000" decel="50000" fill="hold" grpId="2" nodeType="clickEffect">
                                  <p:stCondLst>
                                    <p:cond delay="0"/>
                                  </p:stCondLst>
                                  <p:childTnLst>
                                    <p:animMotion origin="layout" path="M 0.08685 0.1625 L 0.1418 0.07777 " pathEditMode="relative" rAng="0" ptsTypes="AA">
                                      <p:cBhvr>
                                        <p:cTn id="66" dur="2000" fill="hold"/>
                                        <p:tgtEl>
                                          <p:spTgt spid="25"/>
                                        </p:tgtEl>
                                        <p:attrNameLst>
                                          <p:attrName>ppt_x</p:attrName>
                                          <p:attrName>ppt_y</p:attrName>
                                        </p:attrNameLst>
                                      </p:cBhvr>
                                      <p:rCtr x="2747" y="-4236"/>
                                    </p:animMotion>
                                  </p:childTnLst>
                                </p:cTn>
                              </p:par>
                            </p:childTnLst>
                          </p:cTn>
                        </p:par>
                      </p:childTnLst>
                    </p:cTn>
                  </p:par>
                  <p:par>
                    <p:cTn id="67" fill="hold">
                      <p:stCondLst>
                        <p:cond delay="indefinite"/>
                      </p:stCondLst>
                      <p:childTnLst>
                        <p:par>
                          <p:cTn id="68" fill="hold">
                            <p:stCondLst>
                              <p:cond delay="0"/>
                            </p:stCondLst>
                            <p:childTnLst>
                              <p:par>
                                <p:cTn id="69" presetID="42" presetClass="path" presetSubtype="0" accel="50000" decel="50000" fill="hold" grpId="2" nodeType="clickEffect">
                                  <p:stCondLst>
                                    <p:cond delay="0"/>
                                  </p:stCondLst>
                                  <p:childTnLst>
                                    <p:animMotion origin="layout" path="M -0.11706 0.03865 L -0.16706 0.03865 " pathEditMode="relative" rAng="0" ptsTypes="AA">
                                      <p:cBhvr>
                                        <p:cTn id="70" dur="2000" fill="hold"/>
                                        <p:tgtEl>
                                          <p:spTgt spid="28"/>
                                        </p:tgtEl>
                                        <p:attrNameLst>
                                          <p:attrName>ppt_x</p:attrName>
                                          <p:attrName>ppt_y</p:attrName>
                                        </p:attrNameLst>
                                      </p:cBhvr>
                                      <p:rCtr x="-2500" y="0"/>
                                    </p:animMotion>
                                  </p:childTnLst>
                                </p:cTn>
                              </p:par>
                            </p:childTnLst>
                          </p:cTn>
                        </p:par>
                      </p:childTnLst>
                    </p:cTn>
                  </p:par>
                  <p:par>
                    <p:cTn id="71" fill="hold">
                      <p:stCondLst>
                        <p:cond delay="indefinite"/>
                      </p:stCondLst>
                      <p:childTnLst>
                        <p:par>
                          <p:cTn id="72" fill="hold">
                            <p:stCondLst>
                              <p:cond delay="0"/>
                            </p:stCondLst>
                            <p:childTnLst>
                              <p:par>
                                <p:cTn id="73" presetID="0" presetClass="path" presetSubtype="0" accel="50000" decel="50000" fill="hold" grpId="1" nodeType="clickEffect">
                                  <p:stCondLst>
                                    <p:cond delay="0"/>
                                  </p:stCondLst>
                                  <p:childTnLst>
                                    <p:animMotion origin="layout" path="M 0 0 L -0.04336 -0.14931 " pathEditMode="relative" ptsTypes="AA">
                                      <p:cBhvr>
                                        <p:cTn id="74" dur="2000" fill="hold"/>
                                        <p:tgtEl>
                                          <p:spTgt spid="26"/>
                                        </p:tgtEl>
                                        <p:attrNameLst>
                                          <p:attrName>ppt_x</p:attrName>
                                          <p:attrName>ppt_y</p:attrName>
                                        </p:attrNameLst>
                                      </p:cBhvr>
                                    </p:animMotion>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7"/>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2"/>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3"/>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4"/>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3"/>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54"/>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0" presetClass="path" presetSubtype="0" accel="50000" decel="50000" fill="hold" grpId="2" nodeType="clickEffect">
                                  <p:stCondLst>
                                    <p:cond delay="0"/>
                                  </p:stCondLst>
                                  <p:childTnLst>
                                    <p:animMotion origin="layout" path="M -0.04336 -0.14931 L -0.13021 -0.22709 " pathEditMode="relative" rAng="0" ptsTypes="AA">
                                      <p:cBhvr>
                                        <p:cTn id="98" dur="2000" fill="hold"/>
                                        <p:tgtEl>
                                          <p:spTgt spid="26"/>
                                        </p:tgtEl>
                                        <p:attrNameLst>
                                          <p:attrName>ppt_x</p:attrName>
                                          <p:attrName>ppt_y</p:attrName>
                                        </p:attrNameLst>
                                      </p:cBhvr>
                                      <p:rCtr x="-4349" y="-3889"/>
                                    </p:animMotion>
                                  </p:childTnLst>
                                </p:cTn>
                              </p:par>
                            </p:childTnLst>
                          </p:cTn>
                        </p:par>
                      </p:childTnLst>
                    </p:cTn>
                  </p:par>
                  <p:par>
                    <p:cTn id="99" fill="hold">
                      <p:stCondLst>
                        <p:cond delay="indefinite"/>
                      </p:stCondLst>
                      <p:childTnLst>
                        <p:par>
                          <p:cTn id="100" fill="hold">
                            <p:stCondLst>
                              <p:cond delay="0"/>
                            </p:stCondLst>
                            <p:childTnLst>
                              <p:par>
                                <p:cTn id="101" presetID="0" presetClass="path" presetSubtype="0" accel="50000" decel="50000" fill="hold" grpId="2" nodeType="clickEffect">
                                  <p:stCondLst>
                                    <p:cond delay="0"/>
                                  </p:stCondLst>
                                  <p:childTnLst>
                                    <p:animMotion origin="layout" path="M 0.05495 -0.14399 L 0.16758 -0.14399 " pathEditMode="relative" rAng="0" ptsTypes="AA">
                                      <p:cBhvr>
                                        <p:cTn id="102" dur="2000" fill="hold"/>
                                        <p:tgtEl>
                                          <p:spTgt spid="27"/>
                                        </p:tgtEl>
                                        <p:attrNameLst>
                                          <p:attrName>ppt_x</p:attrName>
                                          <p:attrName>ppt_y</p:attrName>
                                        </p:attrNameLst>
                                      </p:cBhvr>
                                      <p:rCtr x="562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5" grpId="1" animBg="1"/>
      <p:bldP spid="25" grpId="2" animBg="1"/>
      <p:bldP spid="26" grpId="0" animBg="1"/>
      <p:bldP spid="26" grpId="1" animBg="1"/>
      <p:bldP spid="26" grpId="2" animBg="1"/>
      <p:bldP spid="27" grpId="0" animBg="1"/>
      <p:bldP spid="27" grpId="1" animBg="1"/>
      <p:bldP spid="27" grpId="2" animBg="1"/>
      <p:bldP spid="28" grpId="0" animBg="1"/>
      <p:bldP spid="28" grpId="1" animBg="1"/>
      <p:bldP spid="28" grpId="2" animBg="1"/>
      <p:bldP spid="29" grpId="0" animBg="1"/>
      <p:bldP spid="30" grpId="0" animBg="1"/>
      <p:bldP spid="33" grpId="0" animBg="1"/>
      <p:bldP spid="34" grpId="0" animBg="1"/>
      <p:bldP spid="35" grpId="0" animBg="1"/>
      <p:bldP spid="36" grpId="0" animBg="1"/>
      <p:bldP spid="37" grpId="0" animBg="1"/>
      <p:bldP spid="38" grpId="0" animBg="1"/>
      <p:bldP spid="40" grpId="0" animBg="1"/>
      <p:bldP spid="41" grpId="0" animBg="1"/>
      <p:bldP spid="43" grpId="0" animBg="1"/>
      <p:bldP spid="44" grpId="0" animBg="1"/>
      <p:bldP spid="46" grpId="0"/>
      <p:bldP spid="48" grpId="0" animBg="1"/>
      <p:bldP spid="49" grpId="0" animBg="1"/>
      <p:bldP spid="52" grpId="0" animBg="1"/>
      <p:bldP spid="53" grpId="0" animBg="1"/>
      <p:bldP spid="5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2D7F-824E-F032-BEEB-16DB4B6FBB25}"/>
              </a:ext>
            </a:extLst>
          </p:cNvPr>
          <p:cNvSpPr>
            <a:spLocks noGrp="1"/>
          </p:cNvSpPr>
          <p:nvPr>
            <p:ph type="title"/>
          </p:nvPr>
        </p:nvSpPr>
        <p:spPr/>
        <p:txBody>
          <a:bodyPr/>
          <a:lstStyle/>
          <a:p>
            <a:r>
              <a:rPr lang="en-US" dirty="0"/>
              <a:t>How Big is this Computation?</a:t>
            </a:r>
          </a:p>
        </p:txBody>
      </p:sp>
      <p:sp>
        <p:nvSpPr>
          <p:cNvPr id="3" name="Content Placeholder 2">
            <a:extLst>
              <a:ext uri="{FF2B5EF4-FFF2-40B4-BE49-F238E27FC236}">
                <a16:creationId xmlns:a16="http://schemas.microsoft.com/office/drawing/2014/main" id="{CBF05DDE-8432-8E43-9237-0CF143BBEB20}"/>
              </a:ext>
            </a:extLst>
          </p:cNvPr>
          <p:cNvSpPr>
            <a:spLocks noGrp="1"/>
          </p:cNvSpPr>
          <p:nvPr>
            <p:ph idx="1"/>
          </p:nvPr>
        </p:nvSpPr>
        <p:spPr/>
        <p:txBody>
          <a:bodyPr/>
          <a:lstStyle/>
          <a:p>
            <a:r>
              <a:rPr lang="en-US" dirty="0"/>
              <a:t>DeepSeek-V3:</a:t>
            </a:r>
          </a:p>
          <a:p>
            <a:pPr lvl="1"/>
            <a:r>
              <a:rPr lang="en-US" dirty="0"/>
              <a:t>Model has 671 billion parameters</a:t>
            </a:r>
          </a:p>
          <a:p>
            <a:pPr lvl="1"/>
            <a:r>
              <a:rPr lang="en-US" dirty="0"/>
              <a:t>Trained on 12.8 trillion tokens</a:t>
            </a:r>
          </a:p>
          <a:p>
            <a:pPr lvl="1"/>
            <a:endParaRPr lang="en-US" dirty="0"/>
          </a:p>
          <a:p>
            <a:pPr lvl="1"/>
            <a:endParaRPr lang="en-US" dirty="0"/>
          </a:p>
          <a:p>
            <a:r>
              <a:rPr lang="en-US" dirty="0"/>
              <a:t>Training a 4k parameter model on my laptop (</a:t>
            </a:r>
            <a:r>
              <a:rPr lang="en-US" dirty="0" err="1"/>
              <a:t>microgpt</a:t>
            </a:r>
            <a:r>
              <a:rPr lang="en-US" dirty="0"/>
              <a:t>)</a:t>
            </a:r>
          </a:p>
          <a:p>
            <a:pPr lvl="1"/>
            <a:r>
              <a:rPr lang="en-US" dirty="0"/>
              <a:t>1000 tokens takes 40 seconds</a:t>
            </a:r>
          </a:p>
          <a:p>
            <a:pPr lvl="1"/>
            <a:endParaRPr lang="en-US" dirty="0"/>
          </a:p>
          <a:p>
            <a:r>
              <a:rPr lang="en-US" dirty="0"/>
              <a:t>Training DeepSeek-V3 on my laptop would take longer than:</a:t>
            </a:r>
          </a:p>
          <a:p>
            <a:pPr lvl="1"/>
            <a:r>
              <a:rPr lang="en-US" dirty="0"/>
              <a:t>1.28*10</a:t>
            </a:r>
            <a:r>
              <a:rPr lang="en-US" baseline="30000" dirty="0"/>
              <a:t>13</a:t>
            </a:r>
            <a:r>
              <a:rPr lang="en-US" dirty="0"/>
              <a:t> tokens * 40s/1000 tokens = 5.12*10</a:t>
            </a:r>
            <a:r>
              <a:rPr lang="en-US" baseline="30000" dirty="0"/>
              <a:t>11</a:t>
            </a:r>
            <a:r>
              <a:rPr lang="en-US" dirty="0"/>
              <a:t>s = 16224 years</a:t>
            </a:r>
          </a:p>
          <a:p>
            <a:pPr lvl="1"/>
            <a:endParaRPr lang="en-US" dirty="0"/>
          </a:p>
        </p:txBody>
      </p:sp>
    </p:spTree>
    <p:extLst>
      <p:ext uri="{BB962C8B-B14F-4D97-AF65-F5344CB8AC3E}">
        <p14:creationId xmlns:p14="http://schemas.microsoft.com/office/powerpoint/2010/main" val="3609612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75AC4-709B-F739-6DD1-E5168F9AFCE9}"/>
              </a:ext>
            </a:extLst>
          </p:cNvPr>
          <p:cNvSpPr>
            <a:spLocks noGrp="1"/>
          </p:cNvSpPr>
          <p:nvPr>
            <p:ph type="title"/>
          </p:nvPr>
        </p:nvSpPr>
        <p:spPr/>
        <p:txBody>
          <a:bodyPr/>
          <a:lstStyle/>
          <a:p>
            <a:r>
              <a:rPr lang="en-US" dirty="0"/>
              <a:t>Let’s Make This Faster</a:t>
            </a:r>
          </a:p>
        </p:txBody>
      </p:sp>
      <p:sp>
        <p:nvSpPr>
          <p:cNvPr id="3" name="Content Placeholder 2">
            <a:extLst>
              <a:ext uri="{FF2B5EF4-FFF2-40B4-BE49-F238E27FC236}">
                <a16:creationId xmlns:a16="http://schemas.microsoft.com/office/drawing/2014/main" id="{96045F09-A365-B3F2-1A76-C0BDF305AEF2}"/>
              </a:ext>
            </a:extLst>
          </p:cNvPr>
          <p:cNvSpPr>
            <a:spLocks noGrp="1"/>
          </p:cNvSpPr>
          <p:nvPr>
            <p:ph idx="1"/>
          </p:nvPr>
        </p:nvSpPr>
        <p:spPr/>
        <p:txBody>
          <a:bodyPr/>
          <a:lstStyle/>
          <a:p>
            <a:r>
              <a:rPr lang="en-US" dirty="0"/>
              <a:t>Training on dedicated GPU clusters instead of my wimpy laptop</a:t>
            </a:r>
          </a:p>
          <a:p>
            <a:endParaRPr lang="en-US" dirty="0"/>
          </a:p>
          <a:p>
            <a:r>
              <a:rPr lang="en-US" dirty="0"/>
              <a:t>Llama3 was trained on:</a:t>
            </a:r>
          </a:p>
          <a:p>
            <a:pPr lvl="1"/>
            <a:r>
              <a:rPr lang="en-US" dirty="0"/>
              <a:t>24,576 H100 GPUs</a:t>
            </a:r>
          </a:p>
          <a:p>
            <a:pPr lvl="2"/>
            <a:r>
              <a:rPr lang="en-US" dirty="0"/>
              <a:t>8 GPUs/server</a:t>
            </a:r>
          </a:p>
          <a:p>
            <a:pPr lvl="2"/>
            <a:r>
              <a:rPr lang="en-US" dirty="0"/>
              <a:t>2 servers/rack</a:t>
            </a:r>
          </a:p>
          <a:p>
            <a:pPr lvl="2"/>
            <a:r>
              <a:rPr lang="en-US" dirty="0"/>
              <a:t>192 racks/pod</a:t>
            </a:r>
          </a:p>
          <a:p>
            <a:pPr lvl="2"/>
            <a:r>
              <a:rPr lang="en-US" dirty="0"/>
              <a:t>8 pods</a:t>
            </a:r>
          </a:p>
        </p:txBody>
      </p:sp>
    </p:spTree>
    <p:extLst>
      <p:ext uri="{BB962C8B-B14F-4D97-AF65-F5344CB8AC3E}">
        <p14:creationId xmlns:p14="http://schemas.microsoft.com/office/powerpoint/2010/main" val="3823806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6004F-9225-A431-004D-08949D576C14}"/>
              </a:ext>
            </a:extLst>
          </p:cNvPr>
          <p:cNvSpPr>
            <a:spLocks noGrp="1"/>
          </p:cNvSpPr>
          <p:nvPr>
            <p:ph type="title"/>
          </p:nvPr>
        </p:nvSpPr>
        <p:spPr/>
        <p:txBody>
          <a:bodyPr/>
          <a:lstStyle/>
          <a:p>
            <a:r>
              <a:rPr lang="en-US" dirty="0"/>
              <a:t>How Do We Used 24K GPUs?!</a:t>
            </a:r>
          </a:p>
        </p:txBody>
      </p:sp>
      <p:sp>
        <p:nvSpPr>
          <p:cNvPr id="3" name="Content Placeholder 2">
            <a:extLst>
              <a:ext uri="{FF2B5EF4-FFF2-40B4-BE49-F238E27FC236}">
                <a16:creationId xmlns:a16="http://schemas.microsoft.com/office/drawing/2014/main" id="{90FFF22B-192A-95EA-E148-0432C0A6D9AE}"/>
              </a:ext>
            </a:extLst>
          </p:cNvPr>
          <p:cNvSpPr>
            <a:spLocks noGrp="1"/>
          </p:cNvSpPr>
          <p:nvPr>
            <p:ph idx="1"/>
          </p:nvPr>
        </p:nvSpPr>
        <p:spPr/>
        <p:txBody>
          <a:bodyPr/>
          <a:lstStyle/>
          <a:p>
            <a:r>
              <a:rPr lang="en-US" dirty="0"/>
              <a:t>Data Parallelism</a:t>
            </a:r>
          </a:p>
          <a:p>
            <a:r>
              <a:rPr lang="en-US" dirty="0"/>
              <a:t>Expert Parallelism</a:t>
            </a:r>
          </a:p>
          <a:p>
            <a:r>
              <a:rPr lang="en-US" dirty="0"/>
              <a:t>Pipeline Parallelism</a:t>
            </a:r>
          </a:p>
          <a:p>
            <a:r>
              <a:rPr lang="en-US" dirty="0">
                <a:solidFill>
                  <a:schemeClr val="tx1">
                    <a:lumMod val="50000"/>
                    <a:lumOff val="50000"/>
                  </a:schemeClr>
                </a:solidFill>
              </a:rPr>
              <a:t>Context Parallelism</a:t>
            </a:r>
          </a:p>
          <a:p>
            <a:r>
              <a:rPr lang="en-US" dirty="0">
                <a:solidFill>
                  <a:schemeClr val="tx1">
                    <a:lumMod val="50000"/>
                    <a:lumOff val="50000"/>
                  </a:schemeClr>
                </a:solidFill>
              </a:rPr>
              <a:t>Tensor Parallelism</a:t>
            </a:r>
          </a:p>
          <a:p>
            <a:endParaRPr lang="en-US" dirty="0"/>
          </a:p>
        </p:txBody>
      </p:sp>
    </p:spTree>
    <p:extLst>
      <p:ext uri="{BB962C8B-B14F-4D97-AF65-F5344CB8AC3E}">
        <p14:creationId xmlns:p14="http://schemas.microsoft.com/office/powerpoint/2010/main" val="993633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50AE8-A699-A2E6-6DB9-21DD013C949B}"/>
              </a:ext>
            </a:extLst>
          </p:cNvPr>
          <p:cNvSpPr>
            <a:spLocks noGrp="1"/>
          </p:cNvSpPr>
          <p:nvPr>
            <p:ph type="title"/>
          </p:nvPr>
        </p:nvSpPr>
        <p:spPr/>
        <p:txBody>
          <a:bodyPr/>
          <a:lstStyle/>
          <a:p>
            <a:r>
              <a:rPr lang="en-US" dirty="0"/>
              <a:t>Data Parallelism</a:t>
            </a:r>
          </a:p>
        </p:txBody>
      </p:sp>
      <p:sp>
        <p:nvSpPr>
          <p:cNvPr id="3" name="Content Placeholder 2">
            <a:extLst>
              <a:ext uri="{FF2B5EF4-FFF2-40B4-BE49-F238E27FC236}">
                <a16:creationId xmlns:a16="http://schemas.microsoft.com/office/drawing/2014/main" id="{95461C49-B769-2FCE-ED35-52A1D419CB35}"/>
              </a:ext>
            </a:extLst>
          </p:cNvPr>
          <p:cNvSpPr>
            <a:spLocks noGrp="1"/>
          </p:cNvSpPr>
          <p:nvPr>
            <p:ph idx="1"/>
          </p:nvPr>
        </p:nvSpPr>
        <p:spPr/>
        <p:txBody>
          <a:bodyPr>
            <a:normAutofit fontScale="85000" lnSpcReduction="10000"/>
          </a:bodyPr>
          <a:lstStyle/>
          <a:p>
            <a:r>
              <a:rPr lang="en-US" dirty="0"/>
              <a:t>Loss / gradients are typically calculated over minibatches</a:t>
            </a:r>
          </a:p>
          <a:p>
            <a:endParaRPr lang="en-US" dirty="0"/>
          </a:p>
          <a:p>
            <a:r>
              <a:rPr lang="en-US" dirty="0"/>
              <a:t>Use a minibatch size &gt; number of GPUs</a:t>
            </a:r>
          </a:p>
          <a:p>
            <a:endParaRPr lang="en-US" dirty="0"/>
          </a:p>
          <a:p>
            <a:r>
              <a:rPr lang="en-US" dirty="0"/>
              <a:t>Calculate parameter updates in parallel</a:t>
            </a:r>
          </a:p>
          <a:p>
            <a:pPr lvl="1"/>
            <a:r>
              <a:rPr lang="en-US" dirty="0"/>
              <a:t>GPU 1 processes documents 1-10</a:t>
            </a:r>
          </a:p>
          <a:p>
            <a:pPr lvl="1"/>
            <a:r>
              <a:rPr lang="en-US" dirty="0"/>
              <a:t>GPU 2 processes documents 11-20</a:t>
            </a:r>
          </a:p>
          <a:p>
            <a:pPr lvl="1"/>
            <a:r>
              <a:rPr lang="en-US" dirty="0"/>
              <a:t>GPU 3 processes documents 21-30</a:t>
            </a:r>
          </a:p>
          <a:p>
            <a:pPr lvl="1"/>
            <a:r>
              <a:rPr lang="en-US" dirty="0"/>
              <a:t>…</a:t>
            </a:r>
          </a:p>
          <a:p>
            <a:pPr lvl="1"/>
            <a:endParaRPr lang="en-US" dirty="0"/>
          </a:p>
          <a:p>
            <a:r>
              <a:rPr lang="en-US" dirty="0"/>
              <a:t>Average the parameter updates from all GPU models and continue</a:t>
            </a:r>
          </a:p>
          <a:p>
            <a:pPr lvl="1"/>
            <a:r>
              <a:rPr lang="en-US" dirty="0">
                <a:solidFill>
                  <a:schemeClr val="tx1">
                    <a:lumMod val="50000"/>
                    <a:lumOff val="50000"/>
                  </a:schemeClr>
                </a:solidFill>
              </a:rPr>
              <a:t>(The math works out for this)</a:t>
            </a:r>
          </a:p>
        </p:txBody>
      </p:sp>
    </p:spTree>
    <p:extLst>
      <p:ext uri="{BB962C8B-B14F-4D97-AF65-F5344CB8AC3E}">
        <p14:creationId xmlns:p14="http://schemas.microsoft.com/office/powerpoint/2010/main" val="1658230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E0DA-D107-CA10-85F4-D609465212EF}"/>
              </a:ext>
            </a:extLst>
          </p:cNvPr>
          <p:cNvSpPr>
            <a:spLocks noGrp="1"/>
          </p:cNvSpPr>
          <p:nvPr>
            <p:ph type="title"/>
          </p:nvPr>
        </p:nvSpPr>
        <p:spPr/>
        <p:txBody>
          <a:bodyPr/>
          <a:lstStyle/>
          <a:p>
            <a:r>
              <a:rPr lang="en-US" dirty="0"/>
              <a:t>Memory Problems</a:t>
            </a:r>
          </a:p>
        </p:txBody>
      </p:sp>
      <p:sp>
        <p:nvSpPr>
          <p:cNvPr id="3" name="Content Placeholder 2">
            <a:extLst>
              <a:ext uri="{FF2B5EF4-FFF2-40B4-BE49-F238E27FC236}">
                <a16:creationId xmlns:a16="http://schemas.microsoft.com/office/drawing/2014/main" id="{1BAEA054-5DC2-8E41-B003-3A29EBFEBAB9}"/>
              </a:ext>
            </a:extLst>
          </p:cNvPr>
          <p:cNvSpPr>
            <a:spLocks noGrp="1"/>
          </p:cNvSpPr>
          <p:nvPr>
            <p:ph idx="1"/>
          </p:nvPr>
        </p:nvSpPr>
        <p:spPr/>
        <p:txBody>
          <a:bodyPr/>
          <a:lstStyle/>
          <a:p>
            <a:r>
              <a:rPr lang="en-US" dirty="0"/>
              <a:t>Each parameter requires 8 bytes</a:t>
            </a:r>
          </a:p>
          <a:p>
            <a:pPr lvl="1"/>
            <a:r>
              <a:rPr lang="en-US" dirty="0"/>
              <a:t>10 billion parameters requires 80 GB of memory</a:t>
            </a:r>
          </a:p>
          <a:p>
            <a:pPr lvl="1"/>
            <a:r>
              <a:rPr lang="en-US" dirty="0"/>
              <a:t>H100s have 80 GB of memory</a:t>
            </a:r>
          </a:p>
          <a:p>
            <a:pPr lvl="1"/>
            <a:endParaRPr lang="en-US" dirty="0"/>
          </a:p>
          <a:p>
            <a:r>
              <a:rPr lang="en-US" dirty="0"/>
              <a:t>We can’t fit a 671 billion parameter model in there!</a:t>
            </a:r>
          </a:p>
          <a:p>
            <a:pPr lvl="1"/>
            <a:r>
              <a:rPr lang="en-US" dirty="0"/>
              <a:t>Expert parallelism </a:t>
            </a:r>
            <a:r>
              <a:rPr lang="en-US" dirty="0">
                <a:sym typeface="Wingdings" pitchFamily="2" charset="2"/>
              </a:rPr>
              <a:t> ~37 billion parameters per expert</a:t>
            </a:r>
          </a:p>
          <a:p>
            <a:pPr lvl="1"/>
            <a:r>
              <a:rPr lang="en-US" dirty="0">
                <a:sym typeface="Wingdings" pitchFamily="2" charset="2"/>
              </a:rPr>
              <a:t>Still doesn’t fit</a:t>
            </a:r>
            <a:endParaRPr lang="en-US" dirty="0"/>
          </a:p>
        </p:txBody>
      </p:sp>
    </p:spTree>
    <p:extLst>
      <p:ext uri="{BB962C8B-B14F-4D97-AF65-F5344CB8AC3E}">
        <p14:creationId xmlns:p14="http://schemas.microsoft.com/office/powerpoint/2010/main" val="346043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7846C-41F7-0CE6-8CAE-ECCACAD231E6}"/>
              </a:ext>
            </a:extLst>
          </p:cNvPr>
          <p:cNvSpPr>
            <a:spLocks noGrp="1"/>
          </p:cNvSpPr>
          <p:nvPr>
            <p:ph type="title"/>
          </p:nvPr>
        </p:nvSpPr>
        <p:spPr/>
        <p:txBody>
          <a:bodyPr/>
          <a:lstStyle/>
          <a:p>
            <a:r>
              <a:rPr lang="en-US" dirty="0"/>
              <a:t>Shard the model across GPUs</a:t>
            </a:r>
          </a:p>
        </p:txBody>
      </p:sp>
      <p:sp>
        <p:nvSpPr>
          <p:cNvPr id="3" name="Content Placeholder 2">
            <a:extLst>
              <a:ext uri="{FF2B5EF4-FFF2-40B4-BE49-F238E27FC236}">
                <a16:creationId xmlns:a16="http://schemas.microsoft.com/office/drawing/2014/main" id="{EFA00423-92E4-277F-FC2D-50BB1A941BE6}"/>
              </a:ext>
            </a:extLst>
          </p:cNvPr>
          <p:cNvSpPr>
            <a:spLocks noGrp="1"/>
          </p:cNvSpPr>
          <p:nvPr>
            <p:ph idx="1"/>
          </p:nvPr>
        </p:nvSpPr>
        <p:spPr/>
        <p:txBody>
          <a:bodyPr/>
          <a:lstStyle/>
          <a:p>
            <a:r>
              <a:rPr lang="en-US" dirty="0"/>
              <a:t>Several ways to do this:</a:t>
            </a:r>
          </a:p>
          <a:p>
            <a:pPr lvl="1"/>
            <a:r>
              <a:rPr lang="en-US" dirty="0">
                <a:solidFill>
                  <a:schemeClr val="tx1">
                    <a:lumMod val="50000"/>
                    <a:lumOff val="50000"/>
                  </a:schemeClr>
                </a:solidFill>
              </a:rPr>
              <a:t>Fully sharded data parallelism</a:t>
            </a:r>
          </a:p>
          <a:p>
            <a:pPr lvl="1"/>
            <a:r>
              <a:rPr lang="en-US" dirty="0">
                <a:solidFill>
                  <a:schemeClr val="tx1">
                    <a:lumMod val="50000"/>
                    <a:lumOff val="50000"/>
                  </a:schemeClr>
                </a:solidFill>
              </a:rPr>
              <a:t>Hybrid sharded data parallelism</a:t>
            </a:r>
          </a:p>
          <a:p>
            <a:pPr lvl="1"/>
            <a:r>
              <a:rPr lang="en-US" dirty="0"/>
              <a:t>Pipeline parallelism</a:t>
            </a:r>
          </a:p>
        </p:txBody>
      </p:sp>
    </p:spTree>
    <p:extLst>
      <p:ext uri="{BB962C8B-B14F-4D97-AF65-F5344CB8AC3E}">
        <p14:creationId xmlns:p14="http://schemas.microsoft.com/office/powerpoint/2010/main" val="1278117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ff60116-7431-425d-b5af-077d7791bda4}" enabled="0" method="" siteId="{2ff60116-7431-425d-b5af-077d7791bda4}" removed="1"/>
</clbl:labelList>
</file>

<file path=docProps/app.xml><?xml version="1.0" encoding="utf-8"?>
<Properties xmlns="http://schemas.openxmlformats.org/officeDocument/2006/extended-properties" xmlns:vt="http://schemas.openxmlformats.org/officeDocument/2006/docPropsVTypes">
  <TotalTime>27248</TotalTime>
  <Words>1308</Words>
  <Application>Microsoft Macintosh PowerPoint</Application>
  <PresentationFormat>Widescreen</PresentationFormat>
  <Paragraphs>291</Paragraphs>
  <Slides>26</Slides>
  <Notes>11</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vt:lpstr>
      <vt:lpstr>Arial</vt:lpstr>
      <vt:lpstr>Calibri</vt:lpstr>
      <vt:lpstr>Helvetica Neue</vt:lpstr>
      <vt:lpstr>Helvetica Neue Medium</vt:lpstr>
      <vt:lpstr>Wingdings</vt:lpstr>
      <vt:lpstr>Office Theme</vt:lpstr>
      <vt:lpstr>Systems for ML: Training</vt:lpstr>
      <vt:lpstr>Training a Big LLM Challenges</vt:lpstr>
      <vt:lpstr>How does the Model Learn?</vt:lpstr>
      <vt:lpstr>How Big is this Computation?</vt:lpstr>
      <vt:lpstr>Let’s Make This Faster</vt:lpstr>
      <vt:lpstr>How Do We Used 24K GPUs?!</vt:lpstr>
      <vt:lpstr>Data Parallelism</vt:lpstr>
      <vt:lpstr>Memory Problems</vt:lpstr>
      <vt:lpstr>Shard the model across GPUs</vt:lpstr>
      <vt:lpstr>Shard the model across GPUs</vt:lpstr>
      <vt:lpstr>Pipeline Parallelism</vt:lpstr>
      <vt:lpstr>Pipeline Parallelism</vt:lpstr>
      <vt:lpstr>Parallelism in Practice</vt:lpstr>
      <vt:lpstr>Training a Big LLM Challenges</vt:lpstr>
      <vt:lpstr>Failures are inevitable</vt:lpstr>
      <vt:lpstr>Failures are inevitable</vt:lpstr>
      <vt:lpstr>Fault Tolerance</vt:lpstr>
      <vt:lpstr>Fault Tolerance w/ Checkpoints</vt:lpstr>
      <vt:lpstr>Who Does the Restart?</vt:lpstr>
      <vt:lpstr>Training a Big LLM Challenges</vt:lpstr>
      <vt:lpstr>How to Store and Access all this data?</vt:lpstr>
      <vt:lpstr>Tectonic Design </vt:lpstr>
      <vt:lpstr>Fault Tolerance for Tectonic</vt:lpstr>
      <vt:lpstr>Fault Tolerance for Tectonic’s Chunk Store</vt:lpstr>
      <vt:lpstr>Training a Big LLM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Nicolaas M. Kaashoek</dc:creator>
  <cp:lastModifiedBy>Wyatt A. Lloyd</cp:lastModifiedBy>
  <cp:revision>13</cp:revision>
  <cp:lastPrinted>2026-02-25T01:04:36Z</cp:lastPrinted>
  <dcterms:created xsi:type="dcterms:W3CDTF">2026-02-04T19:00:28Z</dcterms:created>
  <dcterms:modified xsi:type="dcterms:W3CDTF">2026-04-16T14:38:32Z</dcterms:modified>
</cp:coreProperties>
</file>