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sldIdLst>
    <p:sldId id="256" r:id="rId2"/>
    <p:sldId id="258" r:id="rId3"/>
    <p:sldId id="281" r:id="rId4"/>
    <p:sldId id="263" r:id="rId5"/>
    <p:sldId id="267" r:id="rId6"/>
    <p:sldId id="279" r:id="rId7"/>
    <p:sldId id="280" r:id="rId8"/>
    <p:sldId id="268" r:id="rId9"/>
    <p:sldId id="289" r:id="rId10"/>
    <p:sldId id="290" r:id="rId11"/>
    <p:sldId id="291" r:id="rId12"/>
    <p:sldId id="301" r:id="rId13"/>
    <p:sldId id="302" r:id="rId14"/>
    <p:sldId id="292" r:id="rId15"/>
    <p:sldId id="293" r:id="rId16"/>
    <p:sldId id="294" r:id="rId17"/>
    <p:sldId id="295" r:id="rId18"/>
    <p:sldId id="296" r:id="rId19"/>
    <p:sldId id="288" r:id="rId20"/>
    <p:sldId id="271" r:id="rId21"/>
    <p:sldId id="303" r:id="rId22"/>
    <p:sldId id="304" r:id="rId23"/>
    <p:sldId id="273" r:id="rId24"/>
    <p:sldId id="274" r:id="rId25"/>
    <p:sldId id="276" r:id="rId26"/>
    <p:sldId id="275" r:id="rId27"/>
    <p:sldId id="297" r:id="rId28"/>
    <p:sldId id="299" r:id="rId29"/>
    <p:sldId id="257"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8206E"/>
    <a:srgbClr val="47D45A"/>
    <a:srgbClr val="D86ECC"/>
    <a:srgbClr val="0B76A0"/>
    <a:srgbClr val="467886"/>
    <a:srgbClr val="83CB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19"/>
    <p:restoredTop sz="87895"/>
  </p:normalViewPr>
  <p:slideViewPr>
    <p:cSldViewPr snapToGrid="0">
      <p:cViewPr varScale="1">
        <p:scale>
          <a:sx n="94" d="100"/>
          <a:sy n="94" d="100"/>
        </p:scale>
        <p:origin x="200" y="664"/>
      </p:cViewPr>
      <p:guideLst/>
    </p:cSldViewPr>
  </p:slideViewPr>
  <p:notesTextViewPr>
    <p:cViewPr>
      <p:scale>
        <a:sx n="114" d="100"/>
        <a:sy n="114"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DD107379-1170-074C-802A-A1A163B1DB12}" type="datetimeFigureOut">
              <a:rPr lang="en-US" smtClean="0"/>
              <a:t>4/13/26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057A17-63E2-1A48-902D-820BEE20866B}" type="slidenum">
              <a:rPr lang="en-US" smtClean="0"/>
              <a:t>‹#›</a:t>
            </a:fld>
            <a:endParaRPr lang="en-US"/>
          </a:p>
        </p:txBody>
      </p:sp>
    </p:spTree>
    <p:extLst>
      <p:ext uri="{BB962C8B-B14F-4D97-AF65-F5344CB8AC3E}">
        <p14:creationId xmlns:p14="http://schemas.microsoft.com/office/powerpoint/2010/main" val="3347763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057A17-63E2-1A48-902D-820BEE20866B}" type="slidenum">
              <a:rPr lang="en-US" smtClean="0"/>
              <a:t>1</a:t>
            </a:fld>
            <a:endParaRPr lang="en-US"/>
          </a:p>
        </p:txBody>
      </p:sp>
    </p:spTree>
    <p:extLst>
      <p:ext uri="{BB962C8B-B14F-4D97-AF65-F5344CB8AC3E}">
        <p14:creationId xmlns:p14="http://schemas.microsoft.com/office/powerpoint/2010/main" val="4604147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057A17-63E2-1A48-902D-820BEE20866B}" type="slidenum">
              <a:rPr lang="en-US" smtClean="0"/>
              <a:t>19</a:t>
            </a:fld>
            <a:endParaRPr lang="en-US"/>
          </a:p>
        </p:txBody>
      </p:sp>
    </p:spTree>
    <p:extLst>
      <p:ext uri="{BB962C8B-B14F-4D97-AF65-F5344CB8AC3E}">
        <p14:creationId xmlns:p14="http://schemas.microsoft.com/office/powerpoint/2010/main" val="17182110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057A17-63E2-1A48-902D-820BEE20866B}" type="slidenum">
              <a:rPr lang="en-US" smtClean="0"/>
              <a:t>20</a:t>
            </a:fld>
            <a:endParaRPr lang="en-US"/>
          </a:p>
        </p:txBody>
      </p:sp>
    </p:spTree>
    <p:extLst>
      <p:ext uri="{BB962C8B-B14F-4D97-AF65-F5344CB8AC3E}">
        <p14:creationId xmlns:p14="http://schemas.microsoft.com/office/powerpoint/2010/main" val="1382985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414EFA-BB61-65FC-E479-8AF7FF49F6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62967A-75FF-93A9-8C87-FAB2ABBB92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533923-B0D2-DA24-8E79-D9E0DB00555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9FDEC91-77E9-4AF7-D6E9-18D594D62B8F}"/>
              </a:ext>
            </a:extLst>
          </p:cNvPr>
          <p:cNvSpPr>
            <a:spLocks noGrp="1"/>
          </p:cNvSpPr>
          <p:nvPr>
            <p:ph type="sldNum" sz="quarter" idx="5"/>
          </p:nvPr>
        </p:nvSpPr>
        <p:spPr/>
        <p:txBody>
          <a:bodyPr/>
          <a:lstStyle/>
          <a:p>
            <a:fld id="{28057A17-63E2-1A48-902D-820BEE20866B}" type="slidenum">
              <a:rPr lang="en-US" smtClean="0"/>
              <a:t>21</a:t>
            </a:fld>
            <a:endParaRPr lang="en-US"/>
          </a:p>
        </p:txBody>
      </p:sp>
    </p:spTree>
    <p:extLst>
      <p:ext uri="{BB962C8B-B14F-4D97-AF65-F5344CB8AC3E}">
        <p14:creationId xmlns:p14="http://schemas.microsoft.com/office/powerpoint/2010/main" val="39405989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A4CB84-35D6-CB0E-995C-D8882275CA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76BA9E-E132-7E32-53DC-A3FF9D6DDC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8796A0-FDC7-CC5E-E21C-0A0EDFF4A75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4AA7922-06F1-9604-7F6F-B993E723F152}"/>
              </a:ext>
            </a:extLst>
          </p:cNvPr>
          <p:cNvSpPr>
            <a:spLocks noGrp="1"/>
          </p:cNvSpPr>
          <p:nvPr>
            <p:ph type="sldNum" sz="quarter" idx="5"/>
          </p:nvPr>
        </p:nvSpPr>
        <p:spPr/>
        <p:txBody>
          <a:bodyPr/>
          <a:lstStyle/>
          <a:p>
            <a:fld id="{28057A17-63E2-1A48-902D-820BEE20866B}" type="slidenum">
              <a:rPr lang="en-US" smtClean="0"/>
              <a:t>22</a:t>
            </a:fld>
            <a:endParaRPr lang="en-US"/>
          </a:p>
        </p:txBody>
      </p:sp>
    </p:spTree>
    <p:extLst>
      <p:ext uri="{BB962C8B-B14F-4D97-AF65-F5344CB8AC3E}">
        <p14:creationId xmlns:p14="http://schemas.microsoft.com/office/powerpoint/2010/main" val="22759157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057A17-63E2-1A48-902D-820BEE20866B}" type="slidenum">
              <a:rPr lang="en-US" smtClean="0"/>
              <a:t>2</a:t>
            </a:fld>
            <a:endParaRPr lang="en-US"/>
          </a:p>
        </p:txBody>
      </p:sp>
    </p:spTree>
    <p:extLst>
      <p:ext uri="{BB962C8B-B14F-4D97-AF65-F5344CB8AC3E}">
        <p14:creationId xmlns:p14="http://schemas.microsoft.com/office/powerpoint/2010/main" val="36142401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057A17-63E2-1A48-902D-820BEE20866B}" type="slidenum">
              <a:rPr lang="en-US" smtClean="0"/>
              <a:t>3</a:t>
            </a:fld>
            <a:endParaRPr lang="en-US"/>
          </a:p>
        </p:txBody>
      </p:sp>
    </p:spTree>
    <p:extLst>
      <p:ext uri="{BB962C8B-B14F-4D97-AF65-F5344CB8AC3E}">
        <p14:creationId xmlns:p14="http://schemas.microsoft.com/office/powerpoint/2010/main" val="17371723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057A17-63E2-1A48-902D-820BEE20866B}" type="slidenum">
              <a:rPr lang="en-US" smtClean="0"/>
              <a:t>4</a:t>
            </a:fld>
            <a:endParaRPr lang="en-US"/>
          </a:p>
        </p:txBody>
      </p:sp>
    </p:spTree>
    <p:extLst>
      <p:ext uri="{BB962C8B-B14F-4D97-AF65-F5344CB8AC3E}">
        <p14:creationId xmlns:p14="http://schemas.microsoft.com/office/powerpoint/2010/main" val="36533220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057A17-63E2-1A48-902D-820BEE20866B}" type="slidenum">
              <a:rPr lang="en-US" smtClean="0"/>
              <a:t>7</a:t>
            </a:fld>
            <a:endParaRPr lang="en-US"/>
          </a:p>
        </p:txBody>
      </p:sp>
    </p:spTree>
    <p:extLst>
      <p:ext uri="{BB962C8B-B14F-4D97-AF65-F5344CB8AC3E}">
        <p14:creationId xmlns:p14="http://schemas.microsoft.com/office/powerpoint/2010/main" val="26064002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5"/>
          </p:nvPr>
        </p:nvSpPr>
        <p:spPr/>
        <p:txBody>
          <a:bodyPr/>
          <a:lstStyle/>
          <a:p>
            <a:fld id="{28057A17-63E2-1A48-902D-820BEE20866B}" type="slidenum">
              <a:rPr lang="en-US" smtClean="0"/>
              <a:t>9</a:t>
            </a:fld>
            <a:endParaRPr lang="en-US"/>
          </a:p>
        </p:txBody>
      </p:sp>
    </p:spTree>
    <p:extLst>
      <p:ext uri="{BB962C8B-B14F-4D97-AF65-F5344CB8AC3E}">
        <p14:creationId xmlns:p14="http://schemas.microsoft.com/office/powerpoint/2010/main" val="35438608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28057A17-63E2-1A48-902D-820BEE20866B}" type="slidenum">
              <a:rPr lang="en-US" smtClean="0"/>
              <a:t>13</a:t>
            </a:fld>
            <a:endParaRPr lang="en-US"/>
          </a:p>
        </p:txBody>
      </p:sp>
    </p:spTree>
    <p:extLst>
      <p:ext uri="{BB962C8B-B14F-4D97-AF65-F5344CB8AC3E}">
        <p14:creationId xmlns:p14="http://schemas.microsoft.com/office/powerpoint/2010/main" val="2177432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057A17-63E2-1A48-902D-820BEE20866B}" type="slidenum">
              <a:rPr lang="en-US" smtClean="0"/>
              <a:t>14</a:t>
            </a:fld>
            <a:endParaRPr lang="en-US"/>
          </a:p>
        </p:txBody>
      </p:sp>
    </p:spTree>
    <p:extLst>
      <p:ext uri="{BB962C8B-B14F-4D97-AF65-F5344CB8AC3E}">
        <p14:creationId xmlns:p14="http://schemas.microsoft.com/office/powerpoint/2010/main" val="16436917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057A17-63E2-1A48-902D-820BEE20866B}" type="slidenum">
              <a:rPr lang="en-US" smtClean="0"/>
              <a:t>15</a:t>
            </a:fld>
            <a:endParaRPr lang="en-US"/>
          </a:p>
        </p:txBody>
      </p:sp>
    </p:spTree>
    <p:extLst>
      <p:ext uri="{BB962C8B-B14F-4D97-AF65-F5344CB8AC3E}">
        <p14:creationId xmlns:p14="http://schemas.microsoft.com/office/powerpoint/2010/main" val="22751535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ACD53-5D8C-9F38-29B3-63FDE29C5711}"/>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4A484188-B88E-11F5-105A-99CA7B870738}"/>
              </a:ext>
            </a:extLst>
          </p:cNvPr>
          <p:cNvSpPr>
            <a:spLocks noGrp="1"/>
          </p:cNvSpPr>
          <p:nvPr>
            <p:ph type="subTitle" idx="1"/>
          </p:nvPr>
        </p:nvSpPr>
        <p:spPr>
          <a:xfrm>
            <a:off x="1524000" y="3602038"/>
            <a:ext cx="9144000" cy="1655762"/>
          </a:xfrm>
        </p:spPr>
        <p:txBody>
          <a:bodyPr/>
          <a:lstStyle>
            <a:lvl1pPr marL="0" indent="0" algn="ctr">
              <a:buNone/>
              <a:defRPr sz="2400" b="0" i="0">
                <a:latin typeface="Helvetica Neue Medium" panose="02000503000000020004" pitchFamily="2" charset="0"/>
                <a:ea typeface="Helvetica Neue Medium" panose="02000503000000020004" pitchFamily="2" charset="0"/>
                <a:cs typeface="Helvetica Neue Medium"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73C4AE46-064A-268B-E23C-8240EE3EB70C}"/>
              </a:ext>
            </a:extLst>
          </p:cNvPr>
          <p:cNvSpPr>
            <a:spLocks noGrp="1"/>
          </p:cNvSpPr>
          <p:nvPr>
            <p:ph type="dt" sz="half" idx="10"/>
          </p:nvPr>
        </p:nvSpPr>
        <p:spPr/>
        <p:txBody>
          <a:bodyPr/>
          <a:lstStyle/>
          <a:p>
            <a:fld id="{51F63739-B2AF-834F-9C84-68A647F9AEE9}" type="datetimeFigureOut">
              <a:rPr lang="en-US" smtClean="0"/>
              <a:t>4/13/26</a:t>
            </a:fld>
            <a:endParaRPr lang="en-US"/>
          </a:p>
        </p:txBody>
      </p:sp>
      <p:sp>
        <p:nvSpPr>
          <p:cNvPr id="5" name="Footer Placeholder 4">
            <a:extLst>
              <a:ext uri="{FF2B5EF4-FFF2-40B4-BE49-F238E27FC236}">
                <a16:creationId xmlns:a16="http://schemas.microsoft.com/office/drawing/2014/main" id="{EF88AB8D-D4AE-9DD0-750B-2521DD621A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5703A9-381D-736B-B94B-172F28B70202}"/>
              </a:ext>
            </a:extLst>
          </p:cNvPr>
          <p:cNvSpPr>
            <a:spLocks noGrp="1"/>
          </p:cNvSpPr>
          <p:nvPr>
            <p:ph type="sldNum" sz="quarter" idx="12"/>
          </p:nvPr>
        </p:nvSpPr>
        <p:spPr/>
        <p:txBody>
          <a:bodyPr/>
          <a:lstStyle/>
          <a:p>
            <a:fld id="{33509299-96CE-BD4C-88EE-98A1D2AA7E4B}" type="slidenum">
              <a:rPr lang="en-US" smtClean="0"/>
              <a:t>‹#›</a:t>
            </a:fld>
            <a:endParaRPr lang="en-US"/>
          </a:p>
        </p:txBody>
      </p:sp>
    </p:spTree>
    <p:extLst>
      <p:ext uri="{BB962C8B-B14F-4D97-AF65-F5344CB8AC3E}">
        <p14:creationId xmlns:p14="http://schemas.microsoft.com/office/powerpoint/2010/main" val="21565541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00342-32F1-B759-6B3A-B194469D610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E3007DD-CE1E-14DB-3A14-8FDA3E581279}"/>
              </a:ext>
            </a:extLst>
          </p:cNvPr>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6BB292F-F5A0-3EEE-A3C8-48FB3599D73E}"/>
              </a:ext>
            </a:extLst>
          </p:cNvPr>
          <p:cNvSpPr>
            <a:spLocks noGrp="1"/>
          </p:cNvSpPr>
          <p:nvPr>
            <p:ph type="dt" sz="half" idx="10"/>
          </p:nvPr>
        </p:nvSpPr>
        <p:spPr/>
        <p:txBody>
          <a:bodyPr/>
          <a:lstStyle/>
          <a:p>
            <a:fld id="{51F63739-B2AF-834F-9C84-68A647F9AEE9}" type="datetimeFigureOut">
              <a:rPr lang="en-US" smtClean="0"/>
              <a:t>4/13/26</a:t>
            </a:fld>
            <a:endParaRPr lang="en-US"/>
          </a:p>
        </p:txBody>
      </p:sp>
      <p:sp>
        <p:nvSpPr>
          <p:cNvPr id="5" name="Footer Placeholder 4">
            <a:extLst>
              <a:ext uri="{FF2B5EF4-FFF2-40B4-BE49-F238E27FC236}">
                <a16:creationId xmlns:a16="http://schemas.microsoft.com/office/drawing/2014/main" id="{ABF65349-308D-E820-6373-1B42D7E00D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E71415-6248-1E9A-018F-05D594ECDD61}"/>
              </a:ext>
            </a:extLst>
          </p:cNvPr>
          <p:cNvSpPr>
            <a:spLocks noGrp="1"/>
          </p:cNvSpPr>
          <p:nvPr>
            <p:ph type="sldNum" sz="quarter" idx="12"/>
          </p:nvPr>
        </p:nvSpPr>
        <p:spPr/>
        <p:txBody>
          <a:bodyPr/>
          <a:lstStyle/>
          <a:p>
            <a:fld id="{33509299-96CE-BD4C-88EE-98A1D2AA7E4B}" type="slidenum">
              <a:rPr lang="en-US" smtClean="0"/>
              <a:t>‹#›</a:t>
            </a:fld>
            <a:endParaRPr lang="en-US"/>
          </a:p>
        </p:txBody>
      </p:sp>
    </p:spTree>
    <p:extLst>
      <p:ext uri="{BB962C8B-B14F-4D97-AF65-F5344CB8AC3E}">
        <p14:creationId xmlns:p14="http://schemas.microsoft.com/office/powerpoint/2010/main" val="22696894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DB4896B-2EC7-0B77-2BF3-8ED2D4D25F6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2FB3BD0-EE4F-3BD1-7998-CF0CAFBE0BF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D9911E-F775-F4CA-C05D-6882ADF703A5}"/>
              </a:ext>
            </a:extLst>
          </p:cNvPr>
          <p:cNvSpPr>
            <a:spLocks noGrp="1"/>
          </p:cNvSpPr>
          <p:nvPr>
            <p:ph type="dt" sz="half" idx="10"/>
          </p:nvPr>
        </p:nvSpPr>
        <p:spPr/>
        <p:txBody>
          <a:bodyPr/>
          <a:lstStyle/>
          <a:p>
            <a:fld id="{51F63739-B2AF-834F-9C84-68A647F9AEE9}" type="datetimeFigureOut">
              <a:rPr lang="en-US" smtClean="0"/>
              <a:t>4/13/26</a:t>
            </a:fld>
            <a:endParaRPr lang="en-US"/>
          </a:p>
        </p:txBody>
      </p:sp>
      <p:sp>
        <p:nvSpPr>
          <p:cNvPr id="5" name="Footer Placeholder 4">
            <a:extLst>
              <a:ext uri="{FF2B5EF4-FFF2-40B4-BE49-F238E27FC236}">
                <a16:creationId xmlns:a16="http://schemas.microsoft.com/office/drawing/2014/main" id="{57D1ED07-C7D8-BE14-5798-122CBB0A69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08B667-503D-AE01-5A69-F9A0A67702D3}"/>
              </a:ext>
            </a:extLst>
          </p:cNvPr>
          <p:cNvSpPr>
            <a:spLocks noGrp="1"/>
          </p:cNvSpPr>
          <p:nvPr>
            <p:ph type="sldNum" sz="quarter" idx="12"/>
          </p:nvPr>
        </p:nvSpPr>
        <p:spPr/>
        <p:txBody>
          <a:bodyPr/>
          <a:lstStyle/>
          <a:p>
            <a:fld id="{33509299-96CE-BD4C-88EE-98A1D2AA7E4B}" type="slidenum">
              <a:rPr lang="en-US" smtClean="0"/>
              <a:t>‹#›</a:t>
            </a:fld>
            <a:endParaRPr lang="en-US"/>
          </a:p>
        </p:txBody>
      </p:sp>
    </p:spTree>
    <p:extLst>
      <p:ext uri="{BB962C8B-B14F-4D97-AF65-F5344CB8AC3E}">
        <p14:creationId xmlns:p14="http://schemas.microsoft.com/office/powerpoint/2010/main" val="32230536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2928F-26C7-BD69-833C-77284B590740}"/>
              </a:ext>
            </a:extLst>
          </p:cNvPr>
          <p:cNvSpPr>
            <a:spLocks noGrp="1"/>
          </p:cNvSpPr>
          <p:nvPr>
            <p:ph type="title"/>
          </p:nvPr>
        </p:nvSpPr>
        <p:spPr/>
        <p:txBody>
          <a:bodyPr/>
          <a:lstStyle>
            <a:lvl1pPr>
              <a:defRPr b="0" i="0">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8825579A-287E-AC63-AAE6-E6712BF1C29A}"/>
              </a:ext>
            </a:extLst>
          </p:cNvPr>
          <p:cNvSpPr>
            <a:spLocks noGrp="1"/>
          </p:cNvSpPr>
          <p:nvPr>
            <p:ph idx="1"/>
          </p:nvPr>
        </p:nvSpPr>
        <p:spPr/>
        <p:txBody>
          <a:bodyPr/>
          <a:lstStyle>
            <a:lvl1pPr>
              <a:defRPr b="0" i="0">
                <a:latin typeface="Helvetica Neue Medium" panose="02000503000000020004" pitchFamily="2" charset="0"/>
                <a:ea typeface="Helvetica Neue Medium" panose="02000503000000020004" pitchFamily="2" charset="0"/>
                <a:cs typeface="Helvetica Neue Medium" panose="02000503000000020004" pitchFamily="2" charset="0"/>
              </a:defRPr>
            </a:lvl1pPr>
            <a:lvl2pPr>
              <a:defRPr b="0" i="0">
                <a:latin typeface="Helvetica Neue Medium" panose="02000503000000020004" pitchFamily="2" charset="0"/>
                <a:ea typeface="Helvetica Neue Medium" panose="02000503000000020004" pitchFamily="2" charset="0"/>
                <a:cs typeface="Helvetica Neue Medium" panose="02000503000000020004" pitchFamily="2" charset="0"/>
              </a:defRPr>
            </a:lvl2pPr>
            <a:lvl3pPr>
              <a:defRPr b="0" i="0">
                <a:latin typeface="Helvetica Neue Medium" panose="02000503000000020004" pitchFamily="2" charset="0"/>
                <a:ea typeface="Helvetica Neue Medium" panose="02000503000000020004" pitchFamily="2" charset="0"/>
                <a:cs typeface="Helvetica Neue Medium" panose="02000503000000020004" pitchFamily="2" charset="0"/>
              </a:defRPr>
            </a:lvl3pPr>
            <a:lvl4pPr>
              <a:defRPr b="0" i="0">
                <a:latin typeface="Helvetica Neue Medium" panose="02000503000000020004" pitchFamily="2" charset="0"/>
                <a:ea typeface="Helvetica Neue Medium" panose="02000503000000020004" pitchFamily="2" charset="0"/>
                <a:cs typeface="Helvetica Neue Medium" panose="02000503000000020004" pitchFamily="2" charset="0"/>
              </a:defRPr>
            </a:lvl4pPr>
            <a:lvl5pPr>
              <a:defRPr b="0" i="0">
                <a:latin typeface="Helvetica Neue Medium" panose="02000503000000020004" pitchFamily="2" charset="0"/>
                <a:ea typeface="Helvetica Neue Medium" panose="02000503000000020004" pitchFamily="2" charset="0"/>
                <a:cs typeface="Helvetica Neue Medium" panose="02000503000000020004"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11DCB7A-A9C1-7897-7E0B-B59A5266DC49}"/>
              </a:ext>
            </a:extLst>
          </p:cNvPr>
          <p:cNvSpPr>
            <a:spLocks noGrp="1"/>
          </p:cNvSpPr>
          <p:nvPr>
            <p:ph type="dt" sz="half" idx="10"/>
          </p:nvPr>
        </p:nvSpPr>
        <p:spPr/>
        <p:txBody>
          <a:bodyPr/>
          <a:lstStyle/>
          <a:p>
            <a:fld id="{51F63739-B2AF-834F-9C84-68A647F9AEE9}" type="datetimeFigureOut">
              <a:rPr lang="en-US" smtClean="0"/>
              <a:t>4/13/26</a:t>
            </a:fld>
            <a:endParaRPr lang="en-US"/>
          </a:p>
        </p:txBody>
      </p:sp>
      <p:sp>
        <p:nvSpPr>
          <p:cNvPr id="5" name="Footer Placeholder 4">
            <a:extLst>
              <a:ext uri="{FF2B5EF4-FFF2-40B4-BE49-F238E27FC236}">
                <a16:creationId xmlns:a16="http://schemas.microsoft.com/office/drawing/2014/main" id="{FC2A0018-4A14-C88F-54F6-B399A742CA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1D3D35-1087-B342-DCD9-A892B936F776}"/>
              </a:ext>
            </a:extLst>
          </p:cNvPr>
          <p:cNvSpPr>
            <a:spLocks noGrp="1"/>
          </p:cNvSpPr>
          <p:nvPr>
            <p:ph type="sldNum" sz="quarter" idx="12"/>
          </p:nvPr>
        </p:nvSpPr>
        <p:spPr/>
        <p:txBody>
          <a:bodyPr/>
          <a:lstStyle/>
          <a:p>
            <a:fld id="{33509299-96CE-BD4C-88EE-98A1D2AA7E4B}" type="slidenum">
              <a:rPr lang="en-US" smtClean="0"/>
              <a:t>‹#›</a:t>
            </a:fld>
            <a:endParaRPr lang="en-US"/>
          </a:p>
        </p:txBody>
      </p:sp>
    </p:spTree>
    <p:extLst>
      <p:ext uri="{BB962C8B-B14F-4D97-AF65-F5344CB8AC3E}">
        <p14:creationId xmlns:p14="http://schemas.microsoft.com/office/powerpoint/2010/main" val="1197228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59721-3A5E-2E1A-8589-A5DC5DEFB65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212247C-443A-94AE-47D5-42AD083A0CB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7C5CAD7-8302-FF66-00AF-3C2A47CB4AA9}"/>
              </a:ext>
            </a:extLst>
          </p:cNvPr>
          <p:cNvSpPr>
            <a:spLocks noGrp="1"/>
          </p:cNvSpPr>
          <p:nvPr>
            <p:ph type="dt" sz="half" idx="10"/>
          </p:nvPr>
        </p:nvSpPr>
        <p:spPr/>
        <p:txBody>
          <a:bodyPr/>
          <a:lstStyle/>
          <a:p>
            <a:fld id="{51F63739-B2AF-834F-9C84-68A647F9AEE9}" type="datetimeFigureOut">
              <a:rPr lang="en-US" smtClean="0"/>
              <a:t>4/13/26</a:t>
            </a:fld>
            <a:endParaRPr lang="en-US"/>
          </a:p>
        </p:txBody>
      </p:sp>
      <p:sp>
        <p:nvSpPr>
          <p:cNvPr id="5" name="Footer Placeholder 4">
            <a:extLst>
              <a:ext uri="{FF2B5EF4-FFF2-40B4-BE49-F238E27FC236}">
                <a16:creationId xmlns:a16="http://schemas.microsoft.com/office/drawing/2014/main" id="{F0786023-749F-7CE7-355A-0A4A5C1A7D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DB4AC5-E601-A8C4-815D-9A969F07E69B}"/>
              </a:ext>
            </a:extLst>
          </p:cNvPr>
          <p:cNvSpPr>
            <a:spLocks noGrp="1"/>
          </p:cNvSpPr>
          <p:nvPr>
            <p:ph type="sldNum" sz="quarter" idx="12"/>
          </p:nvPr>
        </p:nvSpPr>
        <p:spPr/>
        <p:txBody>
          <a:bodyPr/>
          <a:lstStyle/>
          <a:p>
            <a:fld id="{33509299-96CE-BD4C-88EE-98A1D2AA7E4B}" type="slidenum">
              <a:rPr lang="en-US" smtClean="0"/>
              <a:t>‹#›</a:t>
            </a:fld>
            <a:endParaRPr lang="en-US"/>
          </a:p>
        </p:txBody>
      </p:sp>
    </p:spTree>
    <p:extLst>
      <p:ext uri="{BB962C8B-B14F-4D97-AF65-F5344CB8AC3E}">
        <p14:creationId xmlns:p14="http://schemas.microsoft.com/office/powerpoint/2010/main" val="34639331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099AB-24F3-0860-56BA-1147191CC4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28C9C4A-CEA3-A67A-64D2-CF91A40BF9B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0819A15-6F0E-D9CD-4EE7-BD955AD3BF5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A35208D-D2E6-DD7B-1F3C-644EED904A0D}"/>
              </a:ext>
            </a:extLst>
          </p:cNvPr>
          <p:cNvSpPr>
            <a:spLocks noGrp="1"/>
          </p:cNvSpPr>
          <p:nvPr>
            <p:ph type="dt" sz="half" idx="10"/>
          </p:nvPr>
        </p:nvSpPr>
        <p:spPr/>
        <p:txBody>
          <a:bodyPr/>
          <a:lstStyle/>
          <a:p>
            <a:fld id="{51F63739-B2AF-834F-9C84-68A647F9AEE9}" type="datetimeFigureOut">
              <a:rPr lang="en-US" smtClean="0"/>
              <a:t>4/13/26</a:t>
            </a:fld>
            <a:endParaRPr lang="en-US"/>
          </a:p>
        </p:txBody>
      </p:sp>
      <p:sp>
        <p:nvSpPr>
          <p:cNvPr id="6" name="Footer Placeholder 5">
            <a:extLst>
              <a:ext uri="{FF2B5EF4-FFF2-40B4-BE49-F238E27FC236}">
                <a16:creationId xmlns:a16="http://schemas.microsoft.com/office/drawing/2014/main" id="{C2F65344-AD2F-EE8E-FBDB-EA6706D6639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45D8D6-1719-479E-FF2D-AA8317FE1325}"/>
              </a:ext>
            </a:extLst>
          </p:cNvPr>
          <p:cNvSpPr>
            <a:spLocks noGrp="1"/>
          </p:cNvSpPr>
          <p:nvPr>
            <p:ph type="sldNum" sz="quarter" idx="12"/>
          </p:nvPr>
        </p:nvSpPr>
        <p:spPr/>
        <p:txBody>
          <a:bodyPr/>
          <a:lstStyle/>
          <a:p>
            <a:fld id="{33509299-96CE-BD4C-88EE-98A1D2AA7E4B}" type="slidenum">
              <a:rPr lang="en-US" smtClean="0"/>
              <a:t>‹#›</a:t>
            </a:fld>
            <a:endParaRPr lang="en-US"/>
          </a:p>
        </p:txBody>
      </p:sp>
    </p:spTree>
    <p:extLst>
      <p:ext uri="{BB962C8B-B14F-4D97-AF65-F5344CB8AC3E}">
        <p14:creationId xmlns:p14="http://schemas.microsoft.com/office/powerpoint/2010/main" val="29605685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279C3-F12E-6340-0F34-6DD488FB38E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7BC859E-EC56-03E6-4154-B6FB0C856FF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C1E8210-BD5E-B37D-1CD8-25923B140F9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148274B-3BB4-01A9-A40B-C78EB4902B9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E344E7E-3DF5-0A7E-6B76-71C4B8F7F80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E144EF0-B001-69EC-0C26-7C621967D026}"/>
              </a:ext>
            </a:extLst>
          </p:cNvPr>
          <p:cNvSpPr>
            <a:spLocks noGrp="1"/>
          </p:cNvSpPr>
          <p:nvPr>
            <p:ph type="dt" sz="half" idx="10"/>
          </p:nvPr>
        </p:nvSpPr>
        <p:spPr/>
        <p:txBody>
          <a:bodyPr/>
          <a:lstStyle/>
          <a:p>
            <a:fld id="{51F63739-B2AF-834F-9C84-68A647F9AEE9}" type="datetimeFigureOut">
              <a:rPr lang="en-US" smtClean="0"/>
              <a:t>4/13/26</a:t>
            </a:fld>
            <a:endParaRPr lang="en-US"/>
          </a:p>
        </p:txBody>
      </p:sp>
      <p:sp>
        <p:nvSpPr>
          <p:cNvPr id="8" name="Footer Placeholder 7">
            <a:extLst>
              <a:ext uri="{FF2B5EF4-FFF2-40B4-BE49-F238E27FC236}">
                <a16:creationId xmlns:a16="http://schemas.microsoft.com/office/drawing/2014/main" id="{EC1ACF85-32E0-8C2A-8663-9A7B67FF786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5A72072-D6A0-C7CC-5300-40F7A3195E33}"/>
              </a:ext>
            </a:extLst>
          </p:cNvPr>
          <p:cNvSpPr>
            <a:spLocks noGrp="1"/>
          </p:cNvSpPr>
          <p:nvPr>
            <p:ph type="sldNum" sz="quarter" idx="12"/>
          </p:nvPr>
        </p:nvSpPr>
        <p:spPr/>
        <p:txBody>
          <a:bodyPr/>
          <a:lstStyle/>
          <a:p>
            <a:fld id="{33509299-96CE-BD4C-88EE-98A1D2AA7E4B}" type="slidenum">
              <a:rPr lang="en-US" smtClean="0"/>
              <a:t>‹#›</a:t>
            </a:fld>
            <a:endParaRPr lang="en-US"/>
          </a:p>
        </p:txBody>
      </p:sp>
    </p:spTree>
    <p:extLst>
      <p:ext uri="{BB962C8B-B14F-4D97-AF65-F5344CB8AC3E}">
        <p14:creationId xmlns:p14="http://schemas.microsoft.com/office/powerpoint/2010/main" val="20832444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CEC6E-E2FB-A52E-32A5-B3CA0B901A7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E4D77E0-1BF0-5BCA-9DA3-1A2FC6366CEE}"/>
              </a:ext>
            </a:extLst>
          </p:cNvPr>
          <p:cNvSpPr>
            <a:spLocks noGrp="1"/>
          </p:cNvSpPr>
          <p:nvPr>
            <p:ph type="dt" sz="half" idx="10"/>
          </p:nvPr>
        </p:nvSpPr>
        <p:spPr/>
        <p:txBody>
          <a:bodyPr/>
          <a:lstStyle/>
          <a:p>
            <a:fld id="{51F63739-B2AF-834F-9C84-68A647F9AEE9}" type="datetimeFigureOut">
              <a:rPr lang="en-US" smtClean="0"/>
              <a:t>4/13/26</a:t>
            </a:fld>
            <a:endParaRPr lang="en-US"/>
          </a:p>
        </p:txBody>
      </p:sp>
      <p:sp>
        <p:nvSpPr>
          <p:cNvPr id="4" name="Footer Placeholder 3">
            <a:extLst>
              <a:ext uri="{FF2B5EF4-FFF2-40B4-BE49-F238E27FC236}">
                <a16:creationId xmlns:a16="http://schemas.microsoft.com/office/drawing/2014/main" id="{962EA7D2-BFAE-CA4A-A272-99E069C5446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CEBD42-2EE4-06ED-E45B-BE0AE456AA98}"/>
              </a:ext>
            </a:extLst>
          </p:cNvPr>
          <p:cNvSpPr>
            <a:spLocks noGrp="1"/>
          </p:cNvSpPr>
          <p:nvPr>
            <p:ph type="sldNum" sz="quarter" idx="12"/>
          </p:nvPr>
        </p:nvSpPr>
        <p:spPr/>
        <p:txBody>
          <a:bodyPr/>
          <a:lstStyle/>
          <a:p>
            <a:fld id="{33509299-96CE-BD4C-88EE-98A1D2AA7E4B}" type="slidenum">
              <a:rPr lang="en-US" smtClean="0"/>
              <a:t>‹#›</a:t>
            </a:fld>
            <a:endParaRPr lang="en-US"/>
          </a:p>
        </p:txBody>
      </p:sp>
    </p:spTree>
    <p:extLst>
      <p:ext uri="{BB962C8B-B14F-4D97-AF65-F5344CB8AC3E}">
        <p14:creationId xmlns:p14="http://schemas.microsoft.com/office/powerpoint/2010/main" val="26017088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519BA7C-4472-419D-0A2E-3B107EEC5B06}"/>
              </a:ext>
            </a:extLst>
          </p:cNvPr>
          <p:cNvSpPr>
            <a:spLocks noGrp="1"/>
          </p:cNvSpPr>
          <p:nvPr>
            <p:ph type="dt" sz="half" idx="10"/>
          </p:nvPr>
        </p:nvSpPr>
        <p:spPr/>
        <p:txBody>
          <a:bodyPr/>
          <a:lstStyle/>
          <a:p>
            <a:fld id="{51F63739-B2AF-834F-9C84-68A647F9AEE9}" type="datetimeFigureOut">
              <a:rPr lang="en-US" smtClean="0"/>
              <a:t>4/13/26</a:t>
            </a:fld>
            <a:endParaRPr lang="en-US"/>
          </a:p>
        </p:txBody>
      </p:sp>
      <p:sp>
        <p:nvSpPr>
          <p:cNvPr id="3" name="Footer Placeholder 2">
            <a:extLst>
              <a:ext uri="{FF2B5EF4-FFF2-40B4-BE49-F238E27FC236}">
                <a16:creationId xmlns:a16="http://schemas.microsoft.com/office/drawing/2014/main" id="{000CCF08-9415-9DDD-FCCB-1E4FC4A9075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45E2B45-69B6-4C07-3CAD-F15B3CFA653E}"/>
              </a:ext>
            </a:extLst>
          </p:cNvPr>
          <p:cNvSpPr>
            <a:spLocks noGrp="1"/>
          </p:cNvSpPr>
          <p:nvPr>
            <p:ph type="sldNum" sz="quarter" idx="12"/>
          </p:nvPr>
        </p:nvSpPr>
        <p:spPr/>
        <p:txBody>
          <a:bodyPr/>
          <a:lstStyle/>
          <a:p>
            <a:fld id="{33509299-96CE-BD4C-88EE-98A1D2AA7E4B}" type="slidenum">
              <a:rPr lang="en-US" smtClean="0"/>
              <a:t>‹#›</a:t>
            </a:fld>
            <a:endParaRPr lang="en-US"/>
          </a:p>
        </p:txBody>
      </p:sp>
    </p:spTree>
    <p:extLst>
      <p:ext uri="{BB962C8B-B14F-4D97-AF65-F5344CB8AC3E}">
        <p14:creationId xmlns:p14="http://schemas.microsoft.com/office/powerpoint/2010/main" val="41869339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043B8-7B39-BC1E-759D-2B25B7FF11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A7864F-2AFF-DFBF-B547-4E7B3958F1C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AD6AEE6-71C2-C345-8639-D702C0B67B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DDED5CE-8207-2141-1700-97C1051F792D}"/>
              </a:ext>
            </a:extLst>
          </p:cNvPr>
          <p:cNvSpPr>
            <a:spLocks noGrp="1"/>
          </p:cNvSpPr>
          <p:nvPr>
            <p:ph type="dt" sz="half" idx="10"/>
          </p:nvPr>
        </p:nvSpPr>
        <p:spPr/>
        <p:txBody>
          <a:bodyPr/>
          <a:lstStyle/>
          <a:p>
            <a:fld id="{51F63739-B2AF-834F-9C84-68A647F9AEE9}" type="datetimeFigureOut">
              <a:rPr lang="en-US" smtClean="0"/>
              <a:t>4/13/26</a:t>
            </a:fld>
            <a:endParaRPr lang="en-US"/>
          </a:p>
        </p:txBody>
      </p:sp>
      <p:sp>
        <p:nvSpPr>
          <p:cNvPr id="6" name="Footer Placeholder 5">
            <a:extLst>
              <a:ext uri="{FF2B5EF4-FFF2-40B4-BE49-F238E27FC236}">
                <a16:creationId xmlns:a16="http://schemas.microsoft.com/office/drawing/2014/main" id="{1EA95AA0-AEEF-8299-D9B3-B5B0744BC7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431CA92-2091-6D63-139E-A3D38DF89DC4}"/>
              </a:ext>
            </a:extLst>
          </p:cNvPr>
          <p:cNvSpPr>
            <a:spLocks noGrp="1"/>
          </p:cNvSpPr>
          <p:nvPr>
            <p:ph type="sldNum" sz="quarter" idx="12"/>
          </p:nvPr>
        </p:nvSpPr>
        <p:spPr/>
        <p:txBody>
          <a:bodyPr/>
          <a:lstStyle/>
          <a:p>
            <a:fld id="{33509299-96CE-BD4C-88EE-98A1D2AA7E4B}" type="slidenum">
              <a:rPr lang="en-US" smtClean="0"/>
              <a:t>‹#›</a:t>
            </a:fld>
            <a:endParaRPr lang="en-US"/>
          </a:p>
        </p:txBody>
      </p:sp>
    </p:spTree>
    <p:extLst>
      <p:ext uri="{BB962C8B-B14F-4D97-AF65-F5344CB8AC3E}">
        <p14:creationId xmlns:p14="http://schemas.microsoft.com/office/powerpoint/2010/main" val="8947880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85827-0615-0051-DAD1-869A971562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0FCBC5C-3AF5-551B-CF18-15B4665680F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9BD3B13-0384-94A0-2A2A-AF41BED130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06D39328-2381-BF67-1B2B-BBB153C2A884}"/>
              </a:ext>
            </a:extLst>
          </p:cNvPr>
          <p:cNvSpPr>
            <a:spLocks noGrp="1"/>
          </p:cNvSpPr>
          <p:nvPr>
            <p:ph type="dt" sz="half" idx="10"/>
          </p:nvPr>
        </p:nvSpPr>
        <p:spPr/>
        <p:txBody>
          <a:bodyPr/>
          <a:lstStyle/>
          <a:p>
            <a:fld id="{51F63739-B2AF-834F-9C84-68A647F9AEE9}" type="datetimeFigureOut">
              <a:rPr lang="en-US" smtClean="0"/>
              <a:t>4/13/26</a:t>
            </a:fld>
            <a:endParaRPr lang="en-US"/>
          </a:p>
        </p:txBody>
      </p:sp>
      <p:sp>
        <p:nvSpPr>
          <p:cNvPr id="6" name="Footer Placeholder 5">
            <a:extLst>
              <a:ext uri="{FF2B5EF4-FFF2-40B4-BE49-F238E27FC236}">
                <a16:creationId xmlns:a16="http://schemas.microsoft.com/office/drawing/2014/main" id="{696AA1F4-0908-13D8-1AEC-192FB47A1EE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A56D47-88CC-0AE7-0DC4-287CCFC31DB9}"/>
              </a:ext>
            </a:extLst>
          </p:cNvPr>
          <p:cNvSpPr>
            <a:spLocks noGrp="1"/>
          </p:cNvSpPr>
          <p:nvPr>
            <p:ph type="sldNum" sz="quarter" idx="12"/>
          </p:nvPr>
        </p:nvSpPr>
        <p:spPr/>
        <p:txBody>
          <a:bodyPr/>
          <a:lstStyle/>
          <a:p>
            <a:fld id="{33509299-96CE-BD4C-88EE-98A1D2AA7E4B}" type="slidenum">
              <a:rPr lang="en-US" smtClean="0"/>
              <a:t>‹#›</a:t>
            </a:fld>
            <a:endParaRPr lang="en-US"/>
          </a:p>
        </p:txBody>
      </p:sp>
    </p:spTree>
    <p:extLst>
      <p:ext uri="{BB962C8B-B14F-4D97-AF65-F5344CB8AC3E}">
        <p14:creationId xmlns:p14="http://schemas.microsoft.com/office/powerpoint/2010/main" val="33916623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13CF423-4036-3773-692F-F3745D4E11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A89CDE3-D816-34D0-2C64-20560A4C70B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FBC9076-6E05-61B6-A64D-9DA321CEA7B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1F63739-B2AF-834F-9C84-68A647F9AEE9}" type="datetimeFigureOut">
              <a:rPr lang="en-US" smtClean="0"/>
              <a:t>4/13/26</a:t>
            </a:fld>
            <a:endParaRPr lang="en-US"/>
          </a:p>
        </p:txBody>
      </p:sp>
      <p:sp>
        <p:nvSpPr>
          <p:cNvPr id="5" name="Footer Placeholder 4">
            <a:extLst>
              <a:ext uri="{FF2B5EF4-FFF2-40B4-BE49-F238E27FC236}">
                <a16:creationId xmlns:a16="http://schemas.microsoft.com/office/drawing/2014/main" id="{932B02D1-2094-6190-1A7D-B251C93E193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8AA66E56-22F7-283A-AC3B-0AAF03983EB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509299-96CE-BD4C-88EE-98A1D2AA7E4B}" type="slidenum">
              <a:rPr lang="en-US" smtClean="0"/>
              <a:t>‹#›</a:t>
            </a:fld>
            <a:endParaRPr lang="en-US"/>
          </a:p>
        </p:txBody>
      </p:sp>
    </p:spTree>
    <p:extLst>
      <p:ext uri="{BB962C8B-B14F-4D97-AF65-F5344CB8AC3E}">
        <p14:creationId xmlns:p14="http://schemas.microsoft.com/office/powerpoint/2010/main" val="25065622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0" i="0" kern="1200">
          <a:solidFill>
            <a:schemeClr val="tx1"/>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Helvetica Neue Medium" panose="02000503000000020004" pitchFamily="2" charset="0"/>
          <a:ea typeface="Helvetica Neue Medium" panose="02000503000000020004" pitchFamily="2" charset="0"/>
          <a:cs typeface="Helvetica Neue Medium" panose="02000503000000020004"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Helvetica Neue Medium" panose="02000503000000020004" pitchFamily="2" charset="0"/>
          <a:ea typeface="Helvetica Neue Medium" panose="02000503000000020004" pitchFamily="2" charset="0"/>
          <a:cs typeface="Helvetica Neue Medium" panose="02000503000000020004"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elvetica Neue Medium" panose="02000503000000020004" pitchFamily="2" charset="0"/>
          <a:ea typeface="Helvetica Neue Medium" panose="02000503000000020004" pitchFamily="2" charset="0"/>
          <a:cs typeface="Helvetica Neue Medium" panose="02000503000000020004"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elvetica Neue Medium" panose="02000503000000020004" pitchFamily="2" charset="0"/>
          <a:ea typeface="Helvetica Neue Medium" panose="02000503000000020004" pitchFamily="2" charset="0"/>
          <a:cs typeface="Helvetica Neue Medium"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github.com/deepseek-ai/3fs"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06288-3A78-A7E9-EA63-CCEA2C1437B2}"/>
              </a:ext>
            </a:extLst>
          </p:cNvPr>
          <p:cNvSpPr>
            <a:spLocks noGrp="1"/>
          </p:cNvSpPr>
          <p:nvPr>
            <p:ph type="ctrTitle"/>
          </p:nvPr>
        </p:nvSpPr>
        <p:spPr>
          <a:xfrm>
            <a:off x="1473551" y="151711"/>
            <a:ext cx="9144000" cy="2387600"/>
          </a:xfrm>
        </p:spPr>
        <p:txBody>
          <a:bodyPr>
            <a:normAutofit/>
          </a:bodyPr>
          <a:lstStyle/>
          <a:p>
            <a:r>
              <a:rPr lang="en-US" sz="4400" dirty="0"/>
              <a:t>Systems Meets AI</a:t>
            </a:r>
          </a:p>
        </p:txBody>
      </p:sp>
      <p:sp>
        <p:nvSpPr>
          <p:cNvPr id="3" name="Subtitle 2">
            <a:extLst>
              <a:ext uri="{FF2B5EF4-FFF2-40B4-BE49-F238E27FC236}">
                <a16:creationId xmlns:a16="http://schemas.microsoft.com/office/drawing/2014/main" id="{C526A6AB-7187-03F7-2726-0139C0CC4864}"/>
              </a:ext>
            </a:extLst>
          </p:cNvPr>
          <p:cNvSpPr>
            <a:spLocks noGrp="1"/>
          </p:cNvSpPr>
          <p:nvPr>
            <p:ph type="subTitle" idx="1"/>
          </p:nvPr>
        </p:nvSpPr>
        <p:spPr>
          <a:xfrm>
            <a:off x="1524000" y="4318690"/>
            <a:ext cx="9144000" cy="1655762"/>
          </a:xfrm>
        </p:spPr>
        <p:txBody>
          <a:bodyPr>
            <a:normAutofit fontScale="85000" lnSpcReduction="20000"/>
          </a:bodyPr>
          <a:lstStyle/>
          <a:p>
            <a:pPr marL="12700" marR="5080">
              <a:lnSpc>
                <a:spcPct val="120600"/>
              </a:lnSpc>
              <a:spcBef>
                <a:spcPts val="95"/>
              </a:spcBef>
            </a:pPr>
            <a:r>
              <a:rPr lang="en-US" sz="2800" dirty="0">
                <a:latin typeface="Helvetica Neue Medium" panose="02000503000000020004" pitchFamily="2" charset="0"/>
                <a:cs typeface="Helvetica Neue Medium" panose="02000503000000020004" pitchFamily="2" charset="0"/>
              </a:rPr>
              <a:t>COS</a:t>
            </a:r>
            <a:r>
              <a:rPr lang="en-US" sz="2800" spc="-55" dirty="0">
                <a:latin typeface="Helvetica Neue Medium" panose="02000503000000020004" pitchFamily="2" charset="0"/>
                <a:cs typeface="Helvetica Neue Medium" panose="02000503000000020004" pitchFamily="2" charset="0"/>
              </a:rPr>
              <a:t> </a:t>
            </a:r>
            <a:r>
              <a:rPr lang="en-US" sz="2800" dirty="0">
                <a:latin typeface="Helvetica Neue Medium" panose="02000503000000020004" pitchFamily="2" charset="0"/>
                <a:cs typeface="Helvetica Neue Medium" panose="02000503000000020004" pitchFamily="2" charset="0"/>
              </a:rPr>
              <a:t>316:</a:t>
            </a:r>
            <a:r>
              <a:rPr lang="en-US" sz="2800" spc="45" dirty="0">
                <a:latin typeface="Helvetica Neue Medium" panose="02000503000000020004" pitchFamily="2" charset="0"/>
                <a:cs typeface="Helvetica Neue Medium" panose="02000503000000020004" pitchFamily="2" charset="0"/>
              </a:rPr>
              <a:t> </a:t>
            </a:r>
            <a:r>
              <a:rPr lang="en-US" sz="2800" dirty="0">
                <a:latin typeface="Helvetica Neue Medium" panose="02000503000000020004" pitchFamily="2" charset="0"/>
                <a:cs typeface="Helvetica Neue Medium" panose="02000503000000020004" pitchFamily="2" charset="0"/>
              </a:rPr>
              <a:t>Principles</a:t>
            </a:r>
            <a:r>
              <a:rPr lang="en-US" sz="2800" spc="220" dirty="0">
                <a:latin typeface="Helvetica Neue Medium" panose="02000503000000020004" pitchFamily="2" charset="0"/>
                <a:cs typeface="Helvetica Neue Medium" panose="02000503000000020004" pitchFamily="2" charset="0"/>
              </a:rPr>
              <a:t> </a:t>
            </a:r>
            <a:r>
              <a:rPr lang="en-US" sz="2800" dirty="0">
                <a:latin typeface="Helvetica Neue Medium" panose="02000503000000020004" pitchFamily="2" charset="0"/>
                <a:cs typeface="Helvetica Neue Medium" panose="02000503000000020004" pitchFamily="2" charset="0"/>
              </a:rPr>
              <a:t>of</a:t>
            </a:r>
            <a:r>
              <a:rPr lang="en-US" sz="2800" spc="15" dirty="0">
                <a:latin typeface="Helvetica Neue Medium" panose="02000503000000020004" pitchFamily="2" charset="0"/>
                <a:cs typeface="Helvetica Neue Medium" panose="02000503000000020004" pitchFamily="2" charset="0"/>
              </a:rPr>
              <a:t> </a:t>
            </a:r>
            <a:r>
              <a:rPr lang="en-US" sz="2800" dirty="0">
                <a:latin typeface="Helvetica Neue Medium" panose="02000503000000020004" pitchFamily="2" charset="0"/>
                <a:cs typeface="Helvetica Neue Medium" panose="02000503000000020004" pitchFamily="2" charset="0"/>
              </a:rPr>
              <a:t>Computer</a:t>
            </a:r>
            <a:r>
              <a:rPr lang="en-US" sz="2800" spc="114" dirty="0">
                <a:latin typeface="Helvetica Neue Medium" panose="02000503000000020004" pitchFamily="2" charset="0"/>
                <a:cs typeface="Helvetica Neue Medium" panose="02000503000000020004" pitchFamily="2" charset="0"/>
              </a:rPr>
              <a:t> </a:t>
            </a:r>
            <a:r>
              <a:rPr lang="en-US" sz="2800" dirty="0">
                <a:latin typeface="Helvetica Neue Medium" panose="02000503000000020004" pitchFamily="2" charset="0"/>
                <a:cs typeface="Helvetica Neue Medium" panose="02000503000000020004" pitchFamily="2" charset="0"/>
              </a:rPr>
              <a:t>System</a:t>
            </a:r>
            <a:r>
              <a:rPr lang="en-US" sz="2800" spc="135" dirty="0">
                <a:latin typeface="Helvetica Neue Medium" panose="02000503000000020004" pitchFamily="2" charset="0"/>
                <a:cs typeface="Helvetica Neue Medium" panose="02000503000000020004" pitchFamily="2" charset="0"/>
              </a:rPr>
              <a:t> </a:t>
            </a:r>
            <a:r>
              <a:rPr lang="en-US" sz="2800" spc="-10" dirty="0">
                <a:latin typeface="Helvetica Neue Medium" panose="02000503000000020004" pitchFamily="2" charset="0"/>
                <a:cs typeface="Helvetica Neue Medium" panose="02000503000000020004" pitchFamily="2" charset="0"/>
              </a:rPr>
              <a:t>Design</a:t>
            </a:r>
          </a:p>
          <a:p>
            <a:pPr marL="12700" marR="5080">
              <a:lnSpc>
                <a:spcPct val="120600"/>
              </a:lnSpc>
              <a:spcBef>
                <a:spcPts val="95"/>
              </a:spcBef>
            </a:pPr>
            <a:r>
              <a:rPr lang="en-US" sz="2800" dirty="0">
                <a:latin typeface="Helvetica Neue Medium" panose="02000503000000020004" pitchFamily="2" charset="0"/>
                <a:cs typeface="Helvetica Neue Medium" panose="02000503000000020004" pitchFamily="2" charset="0"/>
              </a:rPr>
              <a:t>Lecture</a:t>
            </a:r>
            <a:r>
              <a:rPr lang="en-US" sz="2800" spc="95" dirty="0">
                <a:latin typeface="Helvetica Neue Medium" panose="02000503000000020004" pitchFamily="2" charset="0"/>
                <a:cs typeface="Helvetica Neue Medium" panose="02000503000000020004" pitchFamily="2" charset="0"/>
              </a:rPr>
              <a:t> </a:t>
            </a:r>
            <a:r>
              <a:rPr lang="en-US" sz="2800" spc="-50" dirty="0"/>
              <a:t>17</a:t>
            </a:r>
            <a:endParaRPr lang="en-US" sz="2800" dirty="0">
              <a:latin typeface="Helvetica Neue Medium" panose="02000503000000020004" pitchFamily="2" charset="0"/>
              <a:cs typeface="Helvetica Neue Medium" panose="02000503000000020004" pitchFamily="2" charset="0"/>
            </a:endParaRPr>
          </a:p>
          <a:p>
            <a:pPr>
              <a:lnSpc>
                <a:spcPct val="100000"/>
              </a:lnSpc>
              <a:spcBef>
                <a:spcPts val="1375"/>
              </a:spcBef>
            </a:pPr>
            <a:endParaRPr lang="en-US" sz="2800" u="sng" dirty="0">
              <a:latin typeface="Helvetica Neue Medium" panose="02000503000000020004" pitchFamily="2" charset="0"/>
              <a:cs typeface="Helvetica Neue Medium" panose="02000503000000020004" pitchFamily="2" charset="0"/>
            </a:endParaRPr>
          </a:p>
          <a:p>
            <a:pPr>
              <a:lnSpc>
                <a:spcPct val="100000"/>
              </a:lnSpc>
              <a:spcBef>
                <a:spcPts val="5"/>
              </a:spcBef>
            </a:pPr>
            <a:r>
              <a:rPr lang="en-US" sz="2800" dirty="0">
                <a:uFill>
                  <a:solidFill>
                    <a:srgbClr val="000000"/>
                  </a:solidFill>
                </a:uFill>
                <a:latin typeface="Helvetica Neue Medium" panose="02000503000000020004" pitchFamily="2" charset="0"/>
                <a:cs typeface="Helvetica Neue Medium" panose="02000503000000020004" pitchFamily="2" charset="0"/>
              </a:rPr>
              <a:t>Nicolaas Kaashoek</a:t>
            </a:r>
            <a:endParaRPr lang="en-US" sz="2800" dirty="0">
              <a:latin typeface="Helvetica Neue Medium" panose="02000503000000020004" pitchFamily="2" charset="0"/>
              <a:cs typeface="Helvetica Neue Medium" panose="02000503000000020004" pitchFamily="2" charset="0"/>
            </a:endParaRPr>
          </a:p>
        </p:txBody>
      </p:sp>
      <p:pic>
        <p:nvPicPr>
          <p:cNvPr id="4" name="object 4">
            <a:extLst>
              <a:ext uri="{FF2B5EF4-FFF2-40B4-BE49-F238E27FC236}">
                <a16:creationId xmlns:a16="http://schemas.microsoft.com/office/drawing/2014/main" id="{77BB928F-AEC9-0A27-4E1E-9BB93153D2B7}"/>
              </a:ext>
            </a:extLst>
          </p:cNvPr>
          <p:cNvPicPr/>
          <p:nvPr/>
        </p:nvPicPr>
        <p:blipFill>
          <a:blip r:embed="rId3" cstate="print"/>
          <a:stretch>
            <a:fillRect/>
          </a:stretch>
        </p:blipFill>
        <p:spPr>
          <a:xfrm>
            <a:off x="5612163" y="2881312"/>
            <a:ext cx="866775" cy="1095375"/>
          </a:xfrm>
          <a:prstGeom prst="rect">
            <a:avLst/>
          </a:prstGeom>
        </p:spPr>
      </p:pic>
    </p:spTree>
    <p:extLst>
      <p:ext uri="{BB962C8B-B14F-4D97-AF65-F5344CB8AC3E}">
        <p14:creationId xmlns:p14="http://schemas.microsoft.com/office/powerpoint/2010/main" val="1540205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39BF0-10EF-BE0B-C129-7A3C09E6DA00}"/>
              </a:ext>
            </a:extLst>
          </p:cNvPr>
          <p:cNvSpPr>
            <a:spLocks noGrp="1"/>
          </p:cNvSpPr>
          <p:nvPr>
            <p:ph type="title"/>
          </p:nvPr>
        </p:nvSpPr>
        <p:spPr/>
        <p:txBody>
          <a:bodyPr/>
          <a:lstStyle/>
          <a:p>
            <a:r>
              <a:rPr lang="en-US" dirty="0"/>
              <a:t>Task: Prediction</a:t>
            </a:r>
          </a:p>
        </p:txBody>
      </p:sp>
      <p:sp>
        <p:nvSpPr>
          <p:cNvPr id="3" name="Content Placeholder 2">
            <a:extLst>
              <a:ext uri="{FF2B5EF4-FFF2-40B4-BE49-F238E27FC236}">
                <a16:creationId xmlns:a16="http://schemas.microsoft.com/office/drawing/2014/main" id="{5F35BCB6-9618-9D44-035A-9D7A14855DA6}"/>
              </a:ext>
            </a:extLst>
          </p:cNvPr>
          <p:cNvSpPr>
            <a:spLocks noGrp="1"/>
          </p:cNvSpPr>
          <p:nvPr>
            <p:ph idx="1"/>
          </p:nvPr>
        </p:nvSpPr>
        <p:spPr>
          <a:xfrm>
            <a:off x="838200" y="1825624"/>
            <a:ext cx="10515600" cy="5032375"/>
          </a:xfrm>
        </p:spPr>
        <p:txBody>
          <a:bodyPr>
            <a:normAutofit/>
          </a:bodyPr>
          <a:lstStyle/>
          <a:p>
            <a:pPr marL="0" indent="0">
              <a:buNone/>
            </a:pPr>
            <a:r>
              <a:rPr lang="en-US" dirty="0"/>
              <a:t>LLMs are prediction models</a:t>
            </a:r>
          </a:p>
          <a:p>
            <a:pPr>
              <a:buFontTx/>
              <a:buChar char="-"/>
            </a:pPr>
            <a:r>
              <a:rPr lang="en-US" dirty="0"/>
              <a:t>Task: Predict next item based on the input</a:t>
            </a:r>
          </a:p>
          <a:p>
            <a:pPr marL="0" indent="0">
              <a:buNone/>
            </a:pPr>
            <a:endParaRPr lang="en-US" dirty="0"/>
          </a:p>
          <a:p>
            <a:pPr marL="0" indent="0">
              <a:buNone/>
            </a:pPr>
            <a:r>
              <a:rPr lang="en-US" dirty="0"/>
              <a:t>Example: “Today is Tuesday, tomorrow will be ___”</a:t>
            </a:r>
          </a:p>
          <a:p>
            <a:pPr marL="0" indent="0">
              <a:buNone/>
            </a:pPr>
            <a:endParaRPr lang="en-US" dirty="0"/>
          </a:p>
          <a:p>
            <a:pPr marL="0" indent="0">
              <a:buNone/>
            </a:pPr>
            <a:endParaRPr lang="en-US" dirty="0"/>
          </a:p>
          <a:p>
            <a:pPr marL="0" indent="0">
              <a:buNone/>
            </a:pPr>
            <a:r>
              <a:rPr lang="en-US" dirty="0"/>
              <a:t>ChatGPT predicts the right answer based on the question/prompt</a:t>
            </a:r>
          </a:p>
        </p:txBody>
      </p:sp>
    </p:spTree>
    <p:extLst>
      <p:ext uri="{BB962C8B-B14F-4D97-AF65-F5344CB8AC3E}">
        <p14:creationId xmlns:p14="http://schemas.microsoft.com/office/powerpoint/2010/main" val="1071730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A9F4C-98D2-299B-8649-0C05FC71C870}"/>
              </a:ext>
            </a:extLst>
          </p:cNvPr>
          <p:cNvSpPr>
            <a:spLocks noGrp="1"/>
          </p:cNvSpPr>
          <p:nvPr>
            <p:ph type="title"/>
          </p:nvPr>
        </p:nvSpPr>
        <p:spPr/>
        <p:txBody>
          <a:bodyPr/>
          <a:lstStyle/>
          <a:p>
            <a:r>
              <a:rPr lang="en-US" dirty="0"/>
              <a:t>Prediction Challenges</a:t>
            </a:r>
          </a:p>
        </p:txBody>
      </p:sp>
      <p:sp>
        <p:nvSpPr>
          <p:cNvPr id="3" name="Content Placeholder 2">
            <a:extLst>
              <a:ext uri="{FF2B5EF4-FFF2-40B4-BE49-F238E27FC236}">
                <a16:creationId xmlns:a16="http://schemas.microsoft.com/office/drawing/2014/main" id="{E46C60D3-6814-4F2B-9823-ECD51D567190}"/>
              </a:ext>
            </a:extLst>
          </p:cNvPr>
          <p:cNvSpPr>
            <a:spLocks noGrp="1"/>
          </p:cNvSpPr>
          <p:nvPr>
            <p:ph idx="1"/>
          </p:nvPr>
        </p:nvSpPr>
        <p:spPr>
          <a:xfrm>
            <a:off x="838200" y="1825624"/>
            <a:ext cx="10515600" cy="5032375"/>
          </a:xfrm>
        </p:spPr>
        <p:txBody>
          <a:bodyPr>
            <a:normAutofit/>
          </a:bodyPr>
          <a:lstStyle/>
          <a:p>
            <a:pPr marL="0" indent="0">
              <a:buNone/>
            </a:pPr>
            <a:r>
              <a:rPr lang="en-US" dirty="0"/>
              <a:t>Models find and encode patterns in training data, need some way to represent this</a:t>
            </a:r>
          </a:p>
          <a:p>
            <a:pPr marL="0" indent="0">
              <a:buNone/>
            </a:pPr>
            <a:endParaRPr lang="en-US" dirty="0"/>
          </a:p>
          <a:p>
            <a:pPr marL="0" indent="0">
              <a:buNone/>
            </a:pPr>
            <a:r>
              <a:rPr lang="en-US" dirty="0"/>
              <a:t>Internally a high dimensional space, determined by two things</a:t>
            </a:r>
          </a:p>
          <a:p>
            <a:pPr>
              <a:buFontTx/>
              <a:buChar char="-"/>
            </a:pPr>
            <a:r>
              <a:rPr lang="en-US" dirty="0"/>
              <a:t>Vocabulary (keys)</a:t>
            </a:r>
          </a:p>
          <a:p>
            <a:pPr>
              <a:buFontTx/>
              <a:buChar char="-"/>
            </a:pPr>
            <a:r>
              <a:rPr lang="en-US" dirty="0"/>
              <a:t>Features (values)</a:t>
            </a:r>
          </a:p>
          <a:p>
            <a:pPr>
              <a:buFontTx/>
              <a:buChar char="-"/>
            </a:pPr>
            <a:endParaRPr lang="en-US" i="1" dirty="0"/>
          </a:p>
          <a:p>
            <a:pPr marL="0" indent="0">
              <a:buNone/>
            </a:pPr>
            <a:r>
              <a:rPr lang="en-US" dirty="0"/>
              <a:t>If space gets too big, then the model becomes unusable!</a:t>
            </a:r>
          </a:p>
          <a:p>
            <a:pPr marL="0" indent="0">
              <a:buNone/>
            </a:pPr>
            <a:r>
              <a:rPr lang="en-US" dirty="0"/>
              <a:t>If space is too small, then the vocabulary is not expressive enough, or there’s not enough meaning</a:t>
            </a:r>
          </a:p>
        </p:txBody>
      </p:sp>
    </p:spTree>
    <p:extLst>
      <p:ext uri="{BB962C8B-B14F-4D97-AF65-F5344CB8AC3E}">
        <p14:creationId xmlns:p14="http://schemas.microsoft.com/office/powerpoint/2010/main" val="484819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6D66E-313C-CBDF-C506-2C781D3D54E2}"/>
              </a:ext>
            </a:extLst>
          </p:cNvPr>
          <p:cNvSpPr>
            <a:spLocks noGrp="1"/>
          </p:cNvSpPr>
          <p:nvPr>
            <p:ph type="title"/>
          </p:nvPr>
        </p:nvSpPr>
        <p:spPr/>
        <p:txBody>
          <a:bodyPr/>
          <a:lstStyle/>
          <a:p>
            <a:r>
              <a:rPr lang="en-US" dirty="0"/>
              <a:t>Tokenization</a:t>
            </a:r>
          </a:p>
        </p:txBody>
      </p:sp>
      <p:sp>
        <p:nvSpPr>
          <p:cNvPr id="4" name="Content Placeholder 2">
            <a:extLst>
              <a:ext uri="{FF2B5EF4-FFF2-40B4-BE49-F238E27FC236}">
                <a16:creationId xmlns:a16="http://schemas.microsoft.com/office/drawing/2014/main" id="{622916A9-1E41-B820-5E5A-6A5B2489B91E}"/>
              </a:ext>
            </a:extLst>
          </p:cNvPr>
          <p:cNvSpPr>
            <a:spLocks noGrp="1"/>
          </p:cNvSpPr>
          <p:nvPr>
            <p:ph idx="1"/>
          </p:nvPr>
        </p:nvSpPr>
        <p:spPr>
          <a:xfrm>
            <a:off x="838200" y="1825624"/>
            <a:ext cx="10515600" cy="5032375"/>
          </a:xfrm>
        </p:spPr>
        <p:txBody>
          <a:bodyPr>
            <a:normAutofit/>
          </a:bodyPr>
          <a:lstStyle/>
          <a:p>
            <a:pPr marL="0" indent="0">
              <a:buNone/>
            </a:pPr>
            <a:r>
              <a:rPr lang="en-US" dirty="0"/>
              <a:t>How can LLMs encode the whole language without state space exploding?</a:t>
            </a:r>
          </a:p>
          <a:p>
            <a:pPr>
              <a:buFontTx/>
              <a:buChar char="-"/>
            </a:pPr>
            <a:r>
              <a:rPr lang="en-US" dirty="0"/>
              <a:t>Words would result in massive state space</a:t>
            </a:r>
          </a:p>
          <a:p>
            <a:pPr>
              <a:buFontTx/>
              <a:buChar char="-"/>
            </a:pPr>
            <a:r>
              <a:rPr lang="en-US" dirty="0"/>
              <a:t>Characters are missing meaning /context</a:t>
            </a:r>
          </a:p>
          <a:p>
            <a:pPr marL="0" indent="0">
              <a:buNone/>
            </a:pPr>
            <a:endParaRPr lang="en-US" dirty="0"/>
          </a:p>
          <a:p>
            <a:pPr marL="0" indent="0">
              <a:buNone/>
            </a:pPr>
            <a:endParaRPr lang="en-US" dirty="0"/>
          </a:p>
          <a:p>
            <a:pPr marL="0" indent="0">
              <a:buNone/>
            </a:pPr>
            <a:r>
              <a:rPr lang="en-US" dirty="0"/>
              <a:t>Solution: Tokens</a:t>
            </a:r>
          </a:p>
        </p:txBody>
      </p:sp>
    </p:spTree>
    <p:extLst>
      <p:ext uri="{BB962C8B-B14F-4D97-AF65-F5344CB8AC3E}">
        <p14:creationId xmlns:p14="http://schemas.microsoft.com/office/powerpoint/2010/main" val="945553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2B827-15ED-157B-F79F-556C7DF40DFF}"/>
              </a:ext>
            </a:extLst>
          </p:cNvPr>
          <p:cNvSpPr>
            <a:spLocks noGrp="1"/>
          </p:cNvSpPr>
          <p:nvPr>
            <p:ph type="title"/>
          </p:nvPr>
        </p:nvSpPr>
        <p:spPr/>
        <p:txBody>
          <a:bodyPr/>
          <a:lstStyle/>
          <a:p>
            <a:r>
              <a:rPr lang="en-US" dirty="0"/>
              <a:t>Tokenization 2</a:t>
            </a:r>
          </a:p>
        </p:txBody>
      </p:sp>
      <p:sp>
        <p:nvSpPr>
          <p:cNvPr id="4" name="Rounded Rectangle 3">
            <a:extLst>
              <a:ext uri="{FF2B5EF4-FFF2-40B4-BE49-F238E27FC236}">
                <a16:creationId xmlns:a16="http://schemas.microsoft.com/office/drawing/2014/main" id="{3614699B-D51D-4F0C-0233-B5583A2F2C03}"/>
              </a:ext>
            </a:extLst>
          </p:cNvPr>
          <p:cNvSpPr/>
          <p:nvPr/>
        </p:nvSpPr>
        <p:spPr>
          <a:xfrm>
            <a:off x="838200" y="1690688"/>
            <a:ext cx="3253352" cy="2323373"/>
          </a:xfrm>
          <a:prstGeom prst="roundRect">
            <a:avLst/>
          </a:prstGeom>
          <a:solidFill>
            <a:schemeClr val="bg1"/>
          </a:solidFill>
          <a:ln>
            <a:noFill/>
          </a:ln>
          <a:effectLst>
            <a:outerShdw blurRad="63500" algn="ctr" rotWithShape="0">
              <a:prstClr val="black">
                <a:alpha val="21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Helvetica Neue Medium" panose="02000503000000020004" pitchFamily="2" charset="0"/>
                <a:ea typeface="Helvetica Neue Medium" panose="02000503000000020004" pitchFamily="2" charset="0"/>
                <a:cs typeface="Helvetica Neue Medium" panose="02000503000000020004" pitchFamily="2" charset="0"/>
              </a:rPr>
              <a:t>the quick brown fox jumps over the lazy dog</a:t>
            </a:r>
          </a:p>
        </p:txBody>
      </p:sp>
      <p:sp>
        <p:nvSpPr>
          <p:cNvPr id="5" name="Rounded Rectangle 4">
            <a:extLst>
              <a:ext uri="{FF2B5EF4-FFF2-40B4-BE49-F238E27FC236}">
                <a16:creationId xmlns:a16="http://schemas.microsoft.com/office/drawing/2014/main" id="{12D95E55-C3E4-8F91-3CB4-67FFF178DFC4}"/>
              </a:ext>
            </a:extLst>
          </p:cNvPr>
          <p:cNvSpPr/>
          <p:nvPr/>
        </p:nvSpPr>
        <p:spPr>
          <a:xfrm>
            <a:off x="4847098" y="1690688"/>
            <a:ext cx="3253352" cy="2323373"/>
          </a:xfrm>
          <a:prstGeom prst="roundRect">
            <a:avLst/>
          </a:prstGeom>
          <a:solidFill>
            <a:schemeClr val="bg1"/>
          </a:solidFill>
          <a:ln>
            <a:noFill/>
          </a:ln>
          <a:effectLst>
            <a:outerShdw blurRad="63500" algn="ctr" rotWithShape="0">
              <a:prstClr val="black">
                <a:alpha val="21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latin typeface="Helvetica Neue Medium" panose="02000503000000020004" pitchFamily="2" charset="0"/>
                <a:ea typeface="Helvetica Neue Medium" panose="02000503000000020004" pitchFamily="2" charset="0"/>
                <a:cs typeface="Helvetica Neue Medium" panose="02000503000000020004" pitchFamily="2" charset="0"/>
              </a:rPr>
              <a:t>01110100011010000110010100100000011100010111010101101001011000110110101100100000011000100111001001101111011101110110111000100000011001100110111101111000001000000110101001110101011011010111000001110011001000000110111101110110011001010111001000100000011101000110100001100101001000000110110001100001011110100111100100100000011001000110111101100111</a:t>
            </a:r>
          </a:p>
        </p:txBody>
      </p:sp>
      <p:sp>
        <p:nvSpPr>
          <p:cNvPr id="6" name="Rounded Rectangle 5">
            <a:extLst>
              <a:ext uri="{FF2B5EF4-FFF2-40B4-BE49-F238E27FC236}">
                <a16:creationId xmlns:a16="http://schemas.microsoft.com/office/drawing/2014/main" id="{9AFB8363-D72B-BC60-1EA4-DF4003996FA1}"/>
              </a:ext>
            </a:extLst>
          </p:cNvPr>
          <p:cNvSpPr/>
          <p:nvPr/>
        </p:nvSpPr>
        <p:spPr>
          <a:xfrm>
            <a:off x="8478221" y="1690687"/>
            <a:ext cx="3253352" cy="2323373"/>
          </a:xfrm>
          <a:prstGeom prst="roundRect">
            <a:avLst/>
          </a:prstGeom>
          <a:solidFill>
            <a:schemeClr val="bg1"/>
          </a:solidFill>
          <a:ln>
            <a:noFill/>
          </a:ln>
          <a:effectLst>
            <a:outerShdw blurRad="63500" algn="ctr" rotWithShape="0">
              <a:prstClr val="black">
                <a:alpha val="21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latin typeface="Helvetica Neue Medium" panose="02000503000000020004" pitchFamily="2" charset="0"/>
                <a:ea typeface="Helvetica Neue Medium" panose="02000503000000020004" pitchFamily="2" charset="0"/>
                <a:cs typeface="Helvetica Neue Medium" panose="02000503000000020004" pitchFamily="2" charset="0"/>
              </a:rPr>
              <a:t>01110100 01101000 01100101 00100000 01110001 01110101 01101001 01100011 01101011 00100000 01100010 01110010 01101111 01110111 01101110 00100000 01100110 01101111 01111000 00100000 01101010 01110101 01101101 01110000 01110011 00100000 01101111 01110110 01100101 01110010 00100000 01110100 01101000 01100101 00100000 01101100 01100001 01111010 01111001 00100000 01100100 01101111 01100111</a:t>
            </a:r>
          </a:p>
        </p:txBody>
      </p:sp>
      <p:sp>
        <p:nvSpPr>
          <p:cNvPr id="7" name="Rounded Rectangle 6">
            <a:extLst>
              <a:ext uri="{FF2B5EF4-FFF2-40B4-BE49-F238E27FC236}">
                <a16:creationId xmlns:a16="http://schemas.microsoft.com/office/drawing/2014/main" id="{F078BE29-78B5-08A3-5FC8-D15DD0DFE529}"/>
              </a:ext>
            </a:extLst>
          </p:cNvPr>
          <p:cNvSpPr/>
          <p:nvPr/>
        </p:nvSpPr>
        <p:spPr>
          <a:xfrm>
            <a:off x="838200" y="4519128"/>
            <a:ext cx="3253352" cy="2323373"/>
          </a:xfrm>
          <a:prstGeom prst="roundRect">
            <a:avLst/>
          </a:prstGeom>
          <a:solidFill>
            <a:schemeClr val="bg1"/>
          </a:solidFill>
          <a:ln>
            <a:noFill/>
          </a:ln>
          <a:effectLst>
            <a:outerShdw blurRad="63500" algn="ctr" rotWithShape="0">
              <a:prstClr val="black">
                <a:alpha val="21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accent2"/>
                </a:solidFill>
                <a:highlight>
                  <a:srgbClr val="78206E"/>
                </a:highlight>
                <a:latin typeface="Helvetica Neue Medium" panose="02000503000000020004" pitchFamily="2" charset="0"/>
                <a:ea typeface="Helvetica Neue Medium" panose="02000503000000020004" pitchFamily="2" charset="0"/>
                <a:cs typeface="Helvetica Neue Medium" panose="02000503000000020004" pitchFamily="2" charset="0"/>
              </a:rPr>
              <a:t>01110100 01101000 01100101 00100000</a:t>
            </a:r>
            <a:r>
              <a:rPr lang="en-US" sz="1100" dirty="0">
                <a:solidFill>
                  <a:schemeClr val="tx1"/>
                </a:solidFill>
                <a:latin typeface="Helvetica Neue Medium" panose="02000503000000020004" pitchFamily="2" charset="0"/>
                <a:ea typeface="Helvetica Neue Medium" panose="02000503000000020004" pitchFamily="2" charset="0"/>
                <a:cs typeface="Helvetica Neue Medium" panose="02000503000000020004" pitchFamily="2" charset="0"/>
              </a:rPr>
              <a:t> 01110001 01110101 01101001 01100011 01101011 00100000 01100010 01110010 01101111 01110111 01101110 00100000 01100110 01101111 01111000 00100000 01101010 01110101 01101101 01110000 01110011 00100000 01101111 01110110 01100101 01110010 00100000 </a:t>
            </a:r>
            <a:r>
              <a:rPr lang="en-US" sz="1100" dirty="0">
                <a:solidFill>
                  <a:schemeClr val="accent2"/>
                </a:solidFill>
                <a:highlight>
                  <a:srgbClr val="78206E"/>
                </a:highlight>
                <a:latin typeface="Helvetica Neue Medium" panose="02000503000000020004" pitchFamily="2" charset="0"/>
                <a:ea typeface="Helvetica Neue Medium" panose="02000503000000020004" pitchFamily="2" charset="0"/>
                <a:cs typeface="Helvetica Neue Medium" panose="02000503000000020004" pitchFamily="2" charset="0"/>
              </a:rPr>
              <a:t>01110100 01101000 01100101 00100000</a:t>
            </a:r>
            <a:r>
              <a:rPr lang="en-US" sz="1100" dirty="0">
                <a:solidFill>
                  <a:schemeClr val="tx1"/>
                </a:solidFill>
                <a:latin typeface="Helvetica Neue Medium" panose="02000503000000020004" pitchFamily="2" charset="0"/>
                <a:ea typeface="Helvetica Neue Medium" panose="02000503000000020004" pitchFamily="2" charset="0"/>
                <a:cs typeface="Helvetica Neue Medium" panose="02000503000000020004" pitchFamily="2" charset="0"/>
              </a:rPr>
              <a:t> 01101100 01100001 01111010 01111001 00100000 01100100 01101111 01100111</a:t>
            </a:r>
          </a:p>
        </p:txBody>
      </p:sp>
      <p:sp>
        <p:nvSpPr>
          <p:cNvPr id="8" name="Rounded Rectangle 7">
            <a:extLst>
              <a:ext uri="{FF2B5EF4-FFF2-40B4-BE49-F238E27FC236}">
                <a16:creationId xmlns:a16="http://schemas.microsoft.com/office/drawing/2014/main" id="{766D2EEA-7C79-BB03-10E6-1399E6F3CBAB}"/>
              </a:ext>
            </a:extLst>
          </p:cNvPr>
          <p:cNvSpPr/>
          <p:nvPr/>
        </p:nvSpPr>
        <p:spPr>
          <a:xfrm>
            <a:off x="4847098" y="4534627"/>
            <a:ext cx="3253352" cy="2323373"/>
          </a:xfrm>
          <a:prstGeom prst="roundRect">
            <a:avLst/>
          </a:prstGeom>
          <a:solidFill>
            <a:schemeClr val="bg1"/>
          </a:solidFill>
          <a:ln>
            <a:noFill/>
          </a:ln>
          <a:effectLst>
            <a:outerShdw blurRad="63500" algn="ctr" rotWithShape="0">
              <a:prstClr val="black">
                <a:alpha val="21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accent2"/>
                </a:solidFill>
                <a:highlight>
                  <a:srgbClr val="78206E"/>
                </a:highlight>
                <a:latin typeface="Helvetica Neue Medium" panose="02000503000000020004" pitchFamily="2" charset="0"/>
                <a:ea typeface="Helvetica Neue Medium" panose="02000503000000020004" pitchFamily="2" charset="0"/>
                <a:cs typeface="Helvetica Neue Medium" panose="02000503000000020004" pitchFamily="2" charset="0"/>
              </a:rPr>
              <a:t>0x1</a:t>
            </a:r>
            <a:r>
              <a:rPr lang="en-US" sz="1100" dirty="0">
                <a:solidFill>
                  <a:schemeClr val="accent2"/>
                </a:solidFill>
                <a:latin typeface="Helvetica Neue Medium" panose="02000503000000020004" pitchFamily="2" charset="0"/>
                <a:ea typeface="Helvetica Neue Medium" panose="02000503000000020004" pitchFamily="2" charset="0"/>
                <a:cs typeface="Helvetica Neue Medium" panose="02000503000000020004" pitchFamily="2" charset="0"/>
              </a:rPr>
              <a:t> </a:t>
            </a:r>
            <a:r>
              <a:rPr lang="en-US" sz="1100" dirty="0">
                <a:solidFill>
                  <a:schemeClr val="tx1"/>
                </a:solidFill>
                <a:latin typeface="Helvetica Neue Medium" panose="02000503000000020004" pitchFamily="2" charset="0"/>
                <a:ea typeface="Helvetica Neue Medium" panose="02000503000000020004" pitchFamily="2" charset="0"/>
                <a:cs typeface="Helvetica Neue Medium" panose="02000503000000020004" pitchFamily="2" charset="0"/>
              </a:rPr>
              <a:t>01110001 01110101 01101001 01100011 01101011 00100000 01100010 01110010 01101111 01110111 01101110 00100000 01100110 01101111 01111000 00100000 01101010 01110101 01101101 01110000 01110011 00100000 01101111 01110110 01100101 01110010 00100000 </a:t>
            </a:r>
            <a:r>
              <a:rPr lang="en-US" sz="1100" dirty="0">
                <a:solidFill>
                  <a:schemeClr val="accent2"/>
                </a:solidFill>
                <a:highlight>
                  <a:srgbClr val="78206E"/>
                </a:highlight>
                <a:latin typeface="Helvetica Neue Medium" panose="02000503000000020004" pitchFamily="2" charset="0"/>
                <a:ea typeface="Helvetica Neue Medium" panose="02000503000000020004" pitchFamily="2" charset="0"/>
                <a:cs typeface="Helvetica Neue Medium" panose="02000503000000020004" pitchFamily="2" charset="0"/>
              </a:rPr>
              <a:t>0x1</a:t>
            </a:r>
            <a:r>
              <a:rPr lang="en-US" sz="1100" dirty="0">
                <a:solidFill>
                  <a:schemeClr val="accent2"/>
                </a:solidFill>
                <a:latin typeface="Helvetica Neue Medium" panose="02000503000000020004" pitchFamily="2" charset="0"/>
                <a:ea typeface="Helvetica Neue Medium" panose="02000503000000020004" pitchFamily="2" charset="0"/>
                <a:cs typeface="Helvetica Neue Medium" panose="02000503000000020004" pitchFamily="2" charset="0"/>
              </a:rPr>
              <a:t> </a:t>
            </a:r>
            <a:r>
              <a:rPr lang="en-US" sz="1100" dirty="0">
                <a:solidFill>
                  <a:schemeClr val="tx1"/>
                </a:solidFill>
                <a:latin typeface="Helvetica Neue Medium" panose="02000503000000020004" pitchFamily="2" charset="0"/>
                <a:ea typeface="Helvetica Neue Medium" panose="02000503000000020004" pitchFamily="2" charset="0"/>
                <a:cs typeface="Helvetica Neue Medium" panose="02000503000000020004" pitchFamily="2" charset="0"/>
              </a:rPr>
              <a:t>01101100 01100001 01111010 01111001 00100000 01100100 01101111 01100111</a:t>
            </a:r>
          </a:p>
        </p:txBody>
      </p:sp>
      <p:sp>
        <p:nvSpPr>
          <p:cNvPr id="9" name="Rounded Rectangle 8">
            <a:extLst>
              <a:ext uri="{FF2B5EF4-FFF2-40B4-BE49-F238E27FC236}">
                <a16:creationId xmlns:a16="http://schemas.microsoft.com/office/drawing/2014/main" id="{5C9C6613-1AC9-346B-2F3A-B36DD98BE3EB}"/>
              </a:ext>
            </a:extLst>
          </p:cNvPr>
          <p:cNvSpPr/>
          <p:nvPr/>
        </p:nvSpPr>
        <p:spPr>
          <a:xfrm>
            <a:off x="8478221" y="4519127"/>
            <a:ext cx="3253352" cy="2323373"/>
          </a:xfrm>
          <a:prstGeom prst="roundRect">
            <a:avLst/>
          </a:prstGeom>
          <a:solidFill>
            <a:schemeClr val="bg1"/>
          </a:solidFill>
          <a:ln>
            <a:noFill/>
          </a:ln>
          <a:effectLst>
            <a:outerShdw blurRad="63500" algn="ctr" rotWithShape="0">
              <a:prstClr val="black">
                <a:alpha val="21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800" dirty="0">
                <a:solidFill>
                  <a:schemeClr val="tx1"/>
                </a:solidFill>
                <a:latin typeface="Helvetica Neue Medium" panose="02000503000000020004" pitchFamily="2" charset="0"/>
                <a:ea typeface="Helvetica Neue Medium" panose="02000503000000020004" pitchFamily="2" charset="0"/>
                <a:cs typeface="Helvetica Neue Medium" panose="02000503000000020004" pitchFamily="2" charset="0"/>
              </a:rPr>
              <a:t>3086, 4853, 19705, 68347, 65613, 1072, 290, 29082, 6446</a:t>
            </a:r>
          </a:p>
        </p:txBody>
      </p:sp>
      <p:pic>
        <p:nvPicPr>
          <p:cNvPr id="13" name="Picture 12">
            <a:extLst>
              <a:ext uri="{FF2B5EF4-FFF2-40B4-BE49-F238E27FC236}">
                <a16:creationId xmlns:a16="http://schemas.microsoft.com/office/drawing/2014/main" id="{932D1FD8-3EDC-0EFF-DD59-CCEC015CB6CD}"/>
              </a:ext>
            </a:extLst>
          </p:cNvPr>
          <p:cNvPicPr>
            <a:picLocks noChangeAspect="1"/>
          </p:cNvPicPr>
          <p:nvPr/>
        </p:nvPicPr>
        <p:blipFill>
          <a:blip r:embed="rId3"/>
          <a:stretch>
            <a:fillRect/>
          </a:stretch>
        </p:blipFill>
        <p:spPr>
          <a:xfrm>
            <a:off x="3651754" y="1690686"/>
            <a:ext cx="5283200" cy="1625600"/>
          </a:xfrm>
          <a:prstGeom prst="rect">
            <a:avLst/>
          </a:prstGeom>
        </p:spPr>
      </p:pic>
      <p:sp>
        <p:nvSpPr>
          <p:cNvPr id="14" name="Rounded Rectangle 13">
            <a:extLst>
              <a:ext uri="{FF2B5EF4-FFF2-40B4-BE49-F238E27FC236}">
                <a16:creationId xmlns:a16="http://schemas.microsoft.com/office/drawing/2014/main" id="{30B6F491-A451-0083-71D2-30370C557191}"/>
              </a:ext>
            </a:extLst>
          </p:cNvPr>
          <p:cNvSpPr/>
          <p:nvPr/>
        </p:nvSpPr>
        <p:spPr>
          <a:xfrm>
            <a:off x="2622751" y="4005625"/>
            <a:ext cx="7702046" cy="2323373"/>
          </a:xfrm>
          <a:prstGeom prst="roundRect">
            <a:avLst/>
          </a:prstGeom>
          <a:solidFill>
            <a:schemeClr val="bg1"/>
          </a:solidFill>
          <a:ln>
            <a:noFill/>
          </a:ln>
          <a:effectLst>
            <a:outerShdw blurRad="63500" algn="ctr" rotWithShape="0">
              <a:prstClr val="black">
                <a:alpha val="21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Helvetica Neue Medium" panose="02000503000000020004" pitchFamily="2" charset="0"/>
                <a:ea typeface="Helvetica Neue Medium" panose="02000503000000020004" pitchFamily="2" charset="0"/>
                <a:cs typeface="Helvetica Neue Medium" panose="02000503000000020004" pitchFamily="2" charset="0"/>
              </a:rPr>
              <a:t>Tokenization establishes a common vocabulary without exploding in size</a:t>
            </a:r>
          </a:p>
        </p:txBody>
      </p:sp>
    </p:spTree>
    <p:extLst>
      <p:ext uri="{BB962C8B-B14F-4D97-AF65-F5344CB8AC3E}">
        <p14:creationId xmlns:p14="http://schemas.microsoft.com/office/powerpoint/2010/main" val="76620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D9F459-492B-C412-5951-4BB042F22291}"/>
              </a:ext>
            </a:extLst>
          </p:cNvPr>
          <p:cNvSpPr>
            <a:spLocks noGrp="1"/>
          </p:cNvSpPr>
          <p:nvPr>
            <p:ph type="title"/>
          </p:nvPr>
        </p:nvSpPr>
        <p:spPr/>
        <p:txBody>
          <a:bodyPr/>
          <a:lstStyle/>
          <a:p>
            <a:r>
              <a:rPr lang="en-US" dirty="0"/>
              <a:t>Tokens Become Vectors</a:t>
            </a:r>
          </a:p>
        </p:txBody>
      </p:sp>
      <p:sp>
        <p:nvSpPr>
          <p:cNvPr id="3" name="Content Placeholder 2">
            <a:extLst>
              <a:ext uri="{FF2B5EF4-FFF2-40B4-BE49-F238E27FC236}">
                <a16:creationId xmlns:a16="http://schemas.microsoft.com/office/drawing/2014/main" id="{9ECCED03-E252-940D-96C7-81A2FC2C5BB2}"/>
              </a:ext>
            </a:extLst>
          </p:cNvPr>
          <p:cNvSpPr>
            <a:spLocks noGrp="1"/>
          </p:cNvSpPr>
          <p:nvPr>
            <p:ph idx="1"/>
          </p:nvPr>
        </p:nvSpPr>
        <p:spPr>
          <a:xfrm>
            <a:off x="838200" y="1825624"/>
            <a:ext cx="10515600" cy="5032375"/>
          </a:xfrm>
        </p:spPr>
        <p:txBody>
          <a:bodyPr/>
          <a:lstStyle/>
          <a:p>
            <a:pPr marL="0" indent="0">
              <a:buNone/>
            </a:pPr>
            <a:r>
              <a:rPr lang="en-US" dirty="0"/>
              <a:t>Tokens are our keys in the internals of the model</a:t>
            </a:r>
          </a:p>
          <a:p>
            <a:pPr marL="0" indent="0">
              <a:buNone/>
            </a:pPr>
            <a:r>
              <a:rPr lang="en-US" dirty="0"/>
              <a:t>Our values are </a:t>
            </a:r>
            <a:r>
              <a:rPr lang="en-US" i="1" dirty="0"/>
              <a:t>parameters</a:t>
            </a:r>
            <a:endParaRPr lang="en-US" dirty="0"/>
          </a:p>
          <a:p>
            <a:pPr>
              <a:buFontTx/>
              <a:buChar char="-"/>
            </a:pPr>
            <a:r>
              <a:rPr lang="en-US" dirty="0"/>
              <a:t>Each token maps to a vector, each element in the vector is a parameter</a:t>
            </a:r>
          </a:p>
          <a:p>
            <a:pPr marL="0" indent="0">
              <a:buNone/>
            </a:pPr>
            <a:r>
              <a:rPr lang="en-US" dirty="0"/>
              <a:t>Modern LLMs: Multiple models each with 10</a:t>
            </a:r>
            <a:r>
              <a:rPr lang="en-US" baseline="30000" dirty="0"/>
              <a:t>11</a:t>
            </a:r>
            <a:r>
              <a:rPr lang="en-US" dirty="0"/>
              <a:t> parameters</a:t>
            </a:r>
          </a:p>
        </p:txBody>
      </p:sp>
      <p:pic>
        <p:nvPicPr>
          <p:cNvPr id="5" name="Picture 4">
            <a:extLst>
              <a:ext uri="{FF2B5EF4-FFF2-40B4-BE49-F238E27FC236}">
                <a16:creationId xmlns:a16="http://schemas.microsoft.com/office/drawing/2014/main" id="{DD703E83-0301-3514-08CF-209F913D61EB}"/>
              </a:ext>
            </a:extLst>
          </p:cNvPr>
          <p:cNvPicPr>
            <a:picLocks noChangeAspect="1"/>
          </p:cNvPicPr>
          <p:nvPr/>
        </p:nvPicPr>
        <p:blipFill>
          <a:blip r:embed="rId3"/>
          <a:stretch>
            <a:fillRect/>
          </a:stretch>
        </p:blipFill>
        <p:spPr>
          <a:xfrm>
            <a:off x="838200" y="4241389"/>
            <a:ext cx="9771043" cy="2616611"/>
          </a:xfrm>
          <a:prstGeom prst="rect">
            <a:avLst/>
          </a:prstGeom>
        </p:spPr>
      </p:pic>
    </p:spTree>
    <p:extLst>
      <p:ext uri="{BB962C8B-B14F-4D97-AF65-F5344CB8AC3E}">
        <p14:creationId xmlns:p14="http://schemas.microsoft.com/office/powerpoint/2010/main" val="3858030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DEFCB-6B3E-6408-07E5-C597DA060ADA}"/>
              </a:ext>
            </a:extLst>
          </p:cNvPr>
          <p:cNvSpPr>
            <a:spLocks noGrp="1"/>
          </p:cNvSpPr>
          <p:nvPr>
            <p:ph type="title"/>
          </p:nvPr>
        </p:nvSpPr>
        <p:spPr/>
        <p:txBody>
          <a:bodyPr/>
          <a:lstStyle/>
          <a:p>
            <a:r>
              <a:rPr lang="en-US" dirty="0"/>
              <a:t>Vectors: Space = Semantics</a:t>
            </a:r>
          </a:p>
        </p:txBody>
      </p:sp>
      <p:sp>
        <p:nvSpPr>
          <p:cNvPr id="3" name="Content Placeholder 2">
            <a:extLst>
              <a:ext uri="{FF2B5EF4-FFF2-40B4-BE49-F238E27FC236}">
                <a16:creationId xmlns:a16="http://schemas.microsoft.com/office/drawing/2014/main" id="{C1866380-F1B5-992F-4617-3E097997E8F8}"/>
              </a:ext>
            </a:extLst>
          </p:cNvPr>
          <p:cNvSpPr>
            <a:spLocks noGrp="1"/>
          </p:cNvSpPr>
          <p:nvPr>
            <p:ph idx="1"/>
          </p:nvPr>
        </p:nvSpPr>
        <p:spPr>
          <a:xfrm>
            <a:off x="838200" y="1825624"/>
            <a:ext cx="10515600" cy="5032375"/>
          </a:xfrm>
        </p:spPr>
        <p:txBody>
          <a:bodyPr>
            <a:normAutofit/>
          </a:bodyPr>
          <a:lstStyle/>
          <a:p>
            <a:pPr marL="0" indent="0">
              <a:buNone/>
            </a:pPr>
            <a:r>
              <a:rPr lang="en-US" dirty="0"/>
              <a:t>What do the parameters mean?</a:t>
            </a:r>
          </a:p>
          <a:p>
            <a:pPr>
              <a:buFontTx/>
              <a:buChar char="-"/>
            </a:pPr>
            <a:r>
              <a:rPr lang="en-US" dirty="0"/>
              <a:t>Random values at start of training, learned over time</a:t>
            </a:r>
          </a:p>
          <a:p>
            <a:pPr>
              <a:buFontTx/>
              <a:buChar char="-"/>
            </a:pPr>
            <a:endParaRPr lang="en-US" dirty="0"/>
          </a:p>
          <a:p>
            <a:pPr marL="0" indent="0">
              <a:buNone/>
            </a:pPr>
            <a:r>
              <a:rPr lang="en-US" dirty="0"/>
              <a:t>Parameters assign point in space. Proximity to other points captures the pattern in the training data</a:t>
            </a:r>
          </a:p>
          <a:p>
            <a:pPr marL="0" indent="0">
              <a:buNone/>
            </a:pPr>
            <a:endParaRPr lang="en-US" dirty="0"/>
          </a:p>
          <a:p>
            <a:pPr marL="0" indent="0">
              <a:buNone/>
            </a:pPr>
            <a:r>
              <a:rPr lang="en-US" dirty="0"/>
              <a:t>Meaning manifests spatially, and enables vector math:</a:t>
            </a:r>
          </a:p>
          <a:p>
            <a:pPr marL="0" indent="0">
              <a:buNone/>
            </a:pPr>
            <a:r>
              <a:rPr lang="en-US" dirty="0"/>
              <a:t>- King – Man + Woman </a:t>
            </a:r>
            <a:r>
              <a:rPr lang="en-US" b="1" dirty="0"/>
              <a:t>≈</a:t>
            </a:r>
            <a:r>
              <a:rPr lang="en-US" dirty="0"/>
              <a:t> Queen</a:t>
            </a:r>
          </a:p>
        </p:txBody>
      </p:sp>
    </p:spTree>
    <p:extLst>
      <p:ext uri="{BB962C8B-B14F-4D97-AF65-F5344CB8AC3E}">
        <p14:creationId xmlns:p14="http://schemas.microsoft.com/office/powerpoint/2010/main" val="299820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3E96A-0F26-9CCE-6EBB-9458384E299A}"/>
              </a:ext>
            </a:extLst>
          </p:cNvPr>
          <p:cNvSpPr>
            <a:spLocks noGrp="1"/>
          </p:cNvSpPr>
          <p:nvPr>
            <p:ph type="title"/>
          </p:nvPr>
        </p:nvSpPr>
        <p:spPr/>
        <p:txBody>
          <a:bodyPr/>
          <a:lstStyle/>
          <a:p>
            <a:r>
              <a:rPr lang="en-US" dirty="0"/>
              <a:t>Output is Probabilistic/Non-det.</a:t>
            </a:r>
          </a:p>
        </p:txBody>
      </p:sp>
      <p:sp>
        <p:nvSpPr>
          <p:cNvPr id="3" name="Content Placeholder 2">
            <a:extLst>
              <a:ext uri="{FF2B5EF4-FFF2-40B4-BE49-F238E27FC236}">
                <a16:creationId xmlns:a16="http://schemas.microsoft.com/office/drawing/2014/main" id="{7C89A31B-1958-B8C2-CDF9-C0409E93F2C6}"/>
              </a:ext>
            </a:extLst>
          </p:cNvPr>
          <p:cNvSpPr>
            <a:spLocks noGrp="1"/>
          </p:cNvSpPr>
          <p:nvPr>
            <p:ph idx="1"/>
          </p:nvPr>
        </p:nvSpPr>
        <p:spPr/>
        <p:txBody>
          <a:bodyPr/>
          <a:lstStyle/>
          <a:p>
            <a:pPr marL="0" indent="0">
              <a:buNone/>
            </a:pPr>
            <a:r>
              <a:rPr lang="en-US" dirty="0"/>
              <a:t>Models are inherently probabilistic</a:t>
            </a:r>
          </a:p>
          <a:p>
            <a:pPr>
              <a:buFontTx/>
              <a:buChar char="-"/>
            </a:pPr>
            <a:r>
              <a:rPr lang="en-US" dirty="0"/>
              <a:t>King – Man + Woman is </a:t>
            </a:r>
            <a:r>
              <a:rPr lang="en-US" i="1" dirty="0"/>
              <a:t>close to </a:t>
            </a:r>
            <a:r>
              <a:rPr lang="en-US" dirty="0"/>
              <a:t>Queen</a:t>
            </a:r>
          </a:p>
          <a:p>
            <a:pPr>
              <a:buFontTx/>
              <a:buChar char="-"/>
            </a:pPr>
            <a:r>
              <a:rPr lang="en-US" dirty="0"/>
              <a:t>Probably also close to Princess, Empress, etc.</a:t>
            </a:r>
          </a:p>
          <a:p>
            <a:pPr>
              <a:buFontTx/>
              <a:buChar char="-"/>
            </a:pPr>
            <a:endParaRPr lang="en-US" dirty="0"/>
          </a:p>
          <a:p>
            <a:pPr marL="0" indent="0">
              <a:buNone/>
            </a:pPr>
            <a:r>
              <a:rPr lang="en-US" dirty="0"/>
              <a:t>The output is selected based on a probability</a:t>
            </a:r>
          </a:p>
          <a:p>
            <a:pPr marL="0" indent="0">
              <a:buNone/>
            </a:pPr>
            <a:endParaRPr lang="en-US" dirty="0"/>
          </a:p>
          <a:p>
            <a:pPr marL="0" indent="0">
              <a:buNone/>
            </a:pPr>
            <a:r>
              <a:rPr lang="en-US" dirty="0"/>
              <a:t>This process is </a:t>
            </a:r>
            <a:r>
              <a:rPr lang="en-US" i="1" dirty="0"/>
              <a:t>non-deterministic</a:t>
            </a:r>
            <a:r>
              <a:rPr lang="en-US" dirty="0"/>
              <a:t>: asking ChatGPT the same thing twice will get different results</a:t>
            </a:r>
          </a:p>
        </p:txBody>
      </p:sp>
    </p:spTree>
    <p:extLst>
      <p:ext uri="{BB962C8B-B14F-4D97-AF65-F5344CB8AC3E}">
        <p14:creationId xmlns:p14="http://schemas.microsoft.com/office/powerpoint/2010/main" val="2295230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3818E-8E06-B267-7E1E-21D62F621D14}"/>
              </a:ext>
            </a:extLst>
          </p:cNvPr>
          <p:cNvSpPr>
            <a:spLocks noGrp="1"/>
          </p:cNvSpPr>
          <p:nvPr>
            <p:ph type="title"/>
          </p:nvPr>
        </p:nvSpPr>
        <p:spPr/>
        <p:txBody>
          <a:bodyPr/>
          <a:lstStyle/>
          <a:p>
            <a:r>
              <a:rPr lang="en-US" dirty="0"/>
              <a:t>How does the Model Learn?</a:t>
            </a:r>
          </a:p>
        </p:txBody>
      </p:sp>
      <p:sp>
        <p:nvSpPr>
          <p:cNvPr id="23" name="Rectangle 22">
            <a:extLst>
              <a:ext uri="{FF2B5EF4-FFF2-40B4-BE49-F238E27FC236}">
                <a16:creationId xmlns:a16="http://schemas.microsoft.com/office/drawing/2014/main" id="{46FD883E-F8A1-BC3B-397F-A963337C7849}"/>
              </a:ext>
            </a:extLst>
          </p:cNvPr>
          <p:cNvSpPr/>
          <p:nvPr/>
        </p:nvSpPr>
        <p:spPr>
          <a:xfrm rot="16200000">
            <a:off x="2307698" y="4211638"/>
            <a:ext cx="3952874" cy="609600"/>
          </a:xfrm>
          <a:prstGeom prst="rect">
            <a:avLst/>
          </a:prstGeom>
          <a:solidFill>
            <a:schemeClr val="tx1"/>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solidFill>
                <a:latin typeface="Helvetica Neue Medium" panose="02000503000000020004" pitchFamily="2" charset="0"/>
                <a:ea typeface="Helvetica Neue Medium" panose="02000503000000020004" pitchFamily="2" charset="0"/>
                <a:cs typeface="Helvetica Neue Medium" panose="02000503000000020004" pitchFamily="2" charset="0"/>
              </a:rPr>
              <a:t>Model</a:t>
            </a:r>
            <a:endParaRPr lang="en-US" dirty="0">
              <a:solidFill>
                <a:schemeClr val="bg2"/>
              </a:solidFill>
              <a:latin typeface="Helvetica Neue Medium" panose="02000503000000020004" pitchFamily="2" charset="0"/>
              <a:ea typeface="Helvetica Neue Medium" panose="02000503000000020004" pitchFamily="2" charset="0"/>
              <a:cs typeface="Helvetica Neue Medium" panose="02000503000000020004" pitchFamily="2" charset="0"/>
            </a:endParaRPr>
          </a:p>
        </p:txBody>
      </p:sp>
      <p:sp>
        <p:nvSpPr>
          <p:cNvPr id="24" name="Rectangular Callout 23">
            <a:extLst>
              <a:ext uri="{FF2B5EF4-FFF2-40B4-BE49-F238E27FC236}">
                <a16:creationId xmlns:a16="http://schemas.microsoft.com/office/drawing/2014/main" id="{A2726CA6-E2F4-BD3B-FB8D-A62E40DB16BE}"/>
              </a:ext>
            </a:extLst>
          </p:cNvPr>
          <p:cNvSpPr/>
          <p:nvPr/>
        </p:nvSpPr>
        <p:spPr>
          <a:xfrm>
            <a:off x="4775200" y="2540000"/>
            <a:ext cx="6578600" cy="3952875"/>
          </a:xfrm>
          <a:prstGeom prst="wedgeRectCallout">
            <a:avLst>
              <a:gd name="adj1" fmla="val -52493"/>
              <a:gd name="adj2" fmla="val -18464"/>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9611B437-C9EF-6CFC-6859-22E71533F5DF}"/>
              </a:ext>
            </a:extLst>
          </p:cNvPr>
          <p:cNvSpPr/>
          <p:nvPr/>
        </p:nvSpPr>
        <p:spPr>
          <a:xfrm>
            <a:off x="5037667" y="2819400"/>
            <a:ext cx="1058334" cy="609600"/>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Helvetica Neue Medium" panose="02000503000000020004" pitchFamily="2" charset="0"/>
                <a:ea typeface="Helvetica Neue Medium" panose="02000503000000020004" pitchFamily="2" charset="0"/>
                <a:cs typeface="Helvetica Neue Medium" panose="02000503000000020004" pitchFamily="2" charset="0"/>
              </a:rPr>
              <a:t>9111</a:t>
            </a:r>
          </a:p>
        </p:txBody>
      </p:sp>
      <p:sp>
        <p:nvSpPr>
          <p:cNvPr id="26" name="Rectangle 25">
            <a:extLst>
              <a:ext uri="{FF2B5EF4-FFF2-40B4-BE49-F238E27FC236}">
                <a16:creationId xmlns:a16="http://schemas.microsoft.com/office/drawing/2014/main" id="{A7AFD97C-313C-5218-7F4E-80F8C8CB6822}"/>
              </a:ext>
            </a:extLst>
          </p:cNvPr>
          <p:cNvSpPr/>
          <p:nvPr/>
        </p:nvSpPr>
        <p:spPr>
          <a:xfrm>
            <a:off x="9922935" y="5531378"/>
            <a:ext cx="1058334" cy="609600"/>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Helvetica Neue Medium" panose="02000503000000020004" pitchFamily="2" charset="0"/>
                <a:ea typeface="Helvetica Neue Medium" panose="02000503000000020004" pitchFamily="2" charset="0"/>
                <a:cs typeface="Helvetica Neue Medium" panose="02000503000000020004" pitchFamily="2" charset="0"/>
              </a:rPr>
              <a:t>8291</a:t>
            </a:r>
          </a:p>
        </p:txBody>
      </p:sp>
      <p:sp>
        <p:nvSpPr>
          <p:cNvPr id="27" name="Rectangle 26">
            <a:extLst>
              <a:ext uri="{FF2B5EF4-FFF2-40B4-BE49-F238E27FC236}">
                <a16:creationId xmlns:a16="http://schemas.microsoft.com/office/drawing/2014/main" id="{CF5EE0F4-1AE5-51F2-0FB7-5DA51B3DEFF0}"/>
              </a:ext>
            </a:extLst>
          </p:cNvPr>
          <p:cNvSpPr/>
          <p:nvPr/>
        </p:nvSpPr>
        <p:spPr>
          <a:xfrm>
            <a:off x="5037667" y="5531378"/>
            <a:ext cx="1058334" cy="609600"/>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Helvetica Neue Medium" panose="02000503000000020004" pitchFamily="2" charset="0"/>
                <a:ea typeface="Helvetica Neue Medium" panose="02000503000000020004" pitchFamily="2" charset="0"/>
                <a:cs typeface="Helvetica Neue Medium" panose="02000503000000020004" pitchFamily="2" charset="0"/>
              </a:rPr>
              <a:t>9081</a:t>
            </a:r>
          </a:p>
        </p:txBody>
      </p:sp>
      <p:sp>
        <p:nvSpPr>
          <p:cNvPr id="28" name="Rectangle 27">
            <a:extLst>
              <a:ext uri="{FF2B5EF4-FFF2-40B4-BE49-F238E27FC236}">
                <a16:creationId xmlns:a16="http://schemas.microsoft.com/office/drawing/2014/main" id="{74C64EEB-7189-C4D3-5D6C-A8B47AD2D147}"/>
              </a:ext>
            </a:extLst>
          </p:cNvPr>
          <p:cNvSpPr/>
          <p:nvPr/>
        </p:nvSpPr>
        <p:spPr>
          <a:xfrm>
            <a:off x="9922935" y="2819400"/>
            <a:ext cx="1058334" cy="609600"/>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Helvetica Neue Medium" panose="02000503000000020004" pitchFamily="2" charset="0"/>
                <a:ea typeface="Helvetica Neue Medium" panose="02000503000000020004" pitchFamily="2" charset="0"/>
                <a:cs typeface="Helvetica Neue Medium" panose="02000503000000020004" pitchFamily="2" charset="0"/>
              </a:rPr>
              <a:t>1234</a:t>
            </a:r>
          </a:p>
        </p:txBody>
      </p:sp>
      <p:sp>
        <p:nvSpPr>
          <p:cNvPr id="29" name="Rectangle 28">
            <a:extLst>
              <a:ext uri="{FF2B5EF4-FFF2-40B4-BE49-F238E27FC236}">
                <a16:creationId xmlns:a16="http://schemas.microsoft.com/office/drawing/2014/main" id="{E7EE81FE-D59C-E6E6-CB44-7B3A7F49BCA6}"/>
              </a:ext>
            </a:extLst>
          </p:cNvPr>
          <p:cNvSpPr/>
          <p:nvPr/>
        </p:nvSpPr>
        <p:spPr>
          <a:xfrm>
            <a:off x="215898" y="2540000"/>
            <a:ext cx="1058334" cy="609600"/>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Helvetica Neue Medium" panose="02000503000000020004" pitchFamily="2" charset="0"/>
                <a:ea typeface="Helvetica Neue Medium" panose="02000503000000020004" pitchFamily="2" charset="0"/>
                <a:cs typeface="Helvetica Neue Medium" panose="02000503000000020004" pitchFamily="2" charset="0"/>
              </a:rPr>
              <a:t>9111</a:t>
            </a:r>
          </a:p>
        </p:txBody>
      </p:sp>
      <p:sp>
        <p:nvSpPr>
          <p:cNvPr id="30" name="Rectangle 29">
            <a:extLst>
              <a:ext uri="{FF2B5EF4-FFF2-40B4-BE49-F238E27FC236}">
                <a16:creationId xmlns:a16="http://schemas.microsoft.com/office/drawing/2014/main" id="{E49F027A-BF18-02F6-DDE6-4A1E6AD82515}"/>
              </a:ext>
            </a:extLst>
          </p:cNvPr>
          <p:cNvSpPr/>
          <p:nvPr/>
        </p:nvSpPr>
        <p:spPr>
          <a:xfrm>
            <a:off x="1274232" y="2540000"/>
            <a:ext cx="1058334" cy="609600"/>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Helvetica Neue Medium" panose="02000503000000020004" pitchFamily="2" charset="0"/>
                <a:ea typeface="Helvetica Neue Medium" panose="02000503000000020004" pitchFamily="2" charset="0"/>
                <a:cs typeface="Helvetica Neue Medium" panose="02000503000000020004" pitchFamily="2" charset="0"/>
              </a:rPr>
              <a:t>1234</a:t>
            </a:r>
          </a:p>
        </p:txBody>
      </p:sp>
      <p:sp>
        <p:nvSpPr>
          <p:cNvPr id="33" name="Rectangle 32">
            <a:extLst>
              <a:ext uri="{FF2B5EF4-FFF2-40B4-BE49-F238E27FC236}">
                <a16:creationId xmlns:a16="http://schemas.microsoft.com/office/drawing/2014/main" id="{44CF7C82-5752-9F9D-A309-58F485BC317A}"/>
              </a:ext>
            </a:extLst>
          </p:cNvPr>
          <p:cNvSpPr/>
          <p:nvPr/>
        </p:nvSpPr>
        <p:spPr>
          <a:xfrm>
            <a:off x="2332566" y="2540000"/>
            <a:ext cx="1058334" cy="609600"/>
          </a:xfrm>
          <a:prstGeom prst="rect">
            <a:avLst/>
          </a:prstGeom>
          <a:solidFill>
            <a:schemeClr val="accent1"/>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Helvetica Neue Medium" panose="02000503000000020004" pitchFamily="2" charset="0"/>
                <a:ea typeface="Helvetica Neue Medium" panose="02000503000000020004" pitchFamily="2" charset="0"/>
                <a:cs typeface="Helvetica Neue Medium" panose="02000503000000020004" pitchFamily="2" charset="0"/>
              </a:rPr>
              <a:t>????</a:t>
            </a:r>
          </a:p>
        </p:txBody>
      </p:sp>
      <p:sp>
        <p:nvSpPr>
          <p:cNvPr id="34" name="Rectangle 33">
            <a:extLst>
              <a:ext uri="{FF2B5EF4-FFF2-40B4-BE49-F238E27FC236}">
                <a16:creationId xmlns:a16="http://schemas.microsoft.com/office/drawing/2014/main" id="{CCCF4D02-26A0-3720-E8B4-741408C13A18}"/>
              </a:ext>
            </a:extLst>
          </p:cNvPr>
          <p:cNvSpPr/>
          <p:nvPr/>
        </p:nvSpPr>
        <p:spPr>
          <a:xfrm>
            <a:off x="215898" y="3389312"/>
            <a:ext cx="1058334" cy="609600"/>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Helvetica Neue Medium" panose="02000503000000020004" pitchFamily="2" charset="0"/>
                <a:ea typeface="Helvetica Neue Medium" panose="02000503000000020004" pitchFamily="2" charset="0"/>
                <a:cs typeface="Helvetica Neue Medium" panose="02000503000000020004" pitchFamily="2" charset="0"/>
              </a:rPr>
              <a:t>9111</a:t>
            </a:r>
          </a:p>
        </p:txBody>
      </p:sp>
      <p:sp>
        <p:nvSpPr>
          <p:cNvPr id="35" name="Rectangle 34">
            <a:extLst>
              <a:ext uri="{FF2B5EF4-FFF2-40B4-BE49-F238E27FC236}">
                <a16:creationId xmlns:a16="http://schemas.microsoft.com/office/drawing/2014/main" id="{B26E36ED-42CF-B7A2-110F-5FCB1869417C}"/>
              </a:ext>
            </a:extLst>
          </p:cNvPr>
          <p:cNvSpPr/>
          <p:nvPr/>
        </p:nvSpPr>
        <p:spPr>
          <a:xfrm>
            <a:off x="1274232" y="3389312"/>
            <a:ext cx="1058334" cy="609600"/>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Helvetica Neue Medium" panose="02000503000000020004" pitchFamily="2" charset="0"/>
                <a:ea typeface="Helvetica Neue Medium" panose="02000503000000020004" pitchFamily="2" charset="0"/>
                <a:cs typeface="Helvetica Neue Medium" panose="02000503000000020004" pitchFamily="2" charset="0"/>
              </a:rPr>
              <a:t>1234</a:t>
            </a:r>
          </a:p>
        </p:txBody>
      </p:sp>
      <p:sp>
        <p:nvSpPr>
          <p:cNvPr id="36" name="Rectangle 35">
            <a:extLst>
              <a:ext uri="{FF2B5EF4-FFF2-40B4-BE49-F238E27FC236}">
                <a16:creationId xmlns:a16="http://schemas.microsoft.com/office/drawing/2014/main" id="{00826B65-DBC2-973B-B479-55A5A09DA22D}"/>
              </a:ext>
            </a:extLst>
          </p:cNvPr>
          <p:cNvSpPr/>
          <p:nvPr/>
        </p:nvSpPr>
        <p:spPr>
          <a:xfrm>
            <a:off x="2332566" y="3389312"/>
            <a:ext cx="1058334" cy="609600"/>
          </a:xfrm>
          <a:prstGeom prst="rect">
            <a:avLst/>
          </a:prstGeom>
          <a:solidFill>
            <a:schemeClr val="accent1"/>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Helvetica Neue Medium" panose="02000503000000020004" pitchFamily="2" charset="0"/>
                <a:ea typeface="Helvetica Neue Medium" panose="02000503000000020004" pitchFamily="2" charset="0"/>
                <a:cs typeface="Helvetica Neue Medium" panose="02000503000000020004" pitchFamily="2" charset="0"/>
              </a:rPr>
              <a:t>????</a:t>
            </a:r>
          </a:p>
        </p:txBody>
      </p:sp>
      <p:sp>
        <p:nvSpPr>
          <p:cNvPr id="37" name="Rectangle 36">
            <a:extLst>
              <a:ext uri="{FF2B5EF4-FFF2-40B4-BE49-F238E27FC236}">
                <a16:creationId xmlns:a16="http://schemas.microsoft.com/office/drawing/2014/main" id="{D73114F5-AB1F-B6C0-A5E4-69B2C910EC6B}"/>
              </a:ext>
            </a:extLst>
          </p:cNvPr>
          <p:cNvSpPr/>
          <p:nvPr/>
        </p:nvSpPr>
        <p:spPr>
          <a:xfrm>
            <a:off x="215898" y="4238624"/>
            <a:ext cx="1058334" cy="609600"/>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Helvetica Neue Medium" panose="02000503000000020004" pitchFamily="2" charset="0"/>
                <a:ea typeface="Helvetica Neue Medium" panose="02000503000000020004" pitchFamily="2" charset="0"/>
                <a:cs typeface="Helvetica Neue Medium" panose="02000503000000020004" pitchFamily="2" charset="0"/>
              </a:rPr>
              <a:t>9081</a:t>
            </a:r>
          </a:p>
        </p:txBody>
      </p:sp>
      <p:sp>
        <p:nvSpPr>
          <p:cNvPr id="38" name="Rectangle 37">
            <a:extLst>
              <a:ext uri="{FF2B5EF4-FFF2-40B4-BE49-F238E27FC236}">
                <a16:creationId xmlns:a16="http://schemas.microsoft.com/office/drawing/2014/main" id="{6BF025A0-55EB-D44E-463E-51EA6B06B7BC}"/>
              </a:ext>
            </a:extLst>
          </p:cNvPr>
          <p:cNvSpPr/>
          <p:nvPr/>
        </p:nvSpPr>
        <p:spPr>
          <a:xfrm>
            <a:off x="1274232" y="4238624"/>
            <a:ext cx="1058334" cy="609600"/>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Helvetica Neue Medium" panose="02000503000000020004" pitchFamily="2" charset="0"/>
                <a:ea typeface="Helvetica Neue Medium" panose="02000503000000020004" pitchFamily="2" charset="0"/>
                <a:cs typeface="Helvetica Neue Medium" panose="02000503000000020004" pitchFamily="2" charset="0"/>
              </a:rPr>
              <a:t>8291</a:t>
            </a:r>
          </a:p>
        </p:txBody>
      </p:sp>
      <p:sp>
        <p:nvSpPr>
          <p:cNvPr id="40" name="Rectangle 39">
            <a:extLst>
              <a:ext uri="{FF2B5EF4-FFF2-40B4-BE49-F238E27FC236}">
                <a16:creationId xmlns:a16="http://schemas.microsoft.com/office/drawing/2014/main" id="{C39F2154-A46B-B486-3362-143D9D5CC166}"/>
              </a:ext>
            </a:extLst>
          </p:cNvPr>
          <p:cNvSpPr/>
          <p:nvPr/>
        </p:nvSpPr>
        <p:spPr>
          <a:xfrm>
            <a:off x="215898" y="5087936"/>
            <a:ext cx="1058334" cy="609600"/>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Helvetica Neue Medium" panose="02000503000000020004" pitchFamily="2" charset="0"/>
                <a:ea typeface="Helvetica Neue Medium" panose="02000503000000020004" pitchFamily="2" charset="0"/>
                <a:cs typeface="Helvetica Neue Medium" panose="02000503000000020004" pitchFamily="2" charset="0"/>
              </a:rPr>
              <a:t>9111</a:t>
            </a:r>
          </a:p>
        </p:txBody>
      </p:sp>
      <p:sp>
        <p:nvSpPr>
          <p:cNvPr id="41" name="Rectangle 40">
            <a:extLst>
              <a:ext uri="{FF2B5EF4-FFF2-40B4-BE49-F238E27FC236}">
                <a16:creationId xmlns:a16="http://schemas.microsoft.com/office/drawing/2014/main" id="{E60ADD65-3F87-3EBC-F842-314F2DC52393}"/>
              </a:ext>
            </a:extLst>
          </p:cNvPr>
          <p:cNvSpPr/>
          <p:nvPr/>
        </p:nvSpPr>
        <p:spPr>
          <a:xfrm>
            <a:off x="1274232" y="5087936"/>
            <a:ext cx="1058334" cy="609600"/>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Helvetica Neue Medium" panose="02000503000000020004" pitchFamily="2" charset="0"/>
                <a:ea typeface="Helvetica Neue Medium" panose="02000503000000020004" pitchFamily="2" charset="0"/>
                <a:cs typeface="Helvetica Neue Medium" panose="02000503000000020004" pitchFamily="2" charset="0"/>
              </a:rPr>
              <a:t>8291</a:t>
            </a:r>
          </a:p>
        </p:txBody>
      </p:sp>
      <p:sp>
        <p:nvSpPr>
          <p:cNvPr id="43" name="Rectangle 42">
            <a:extLst>
              <a:ext uri="{FF2B5EF4-FFF2-40B4-BE49-F238E27FC236}">
                <a16:creationId xmlns:a16="http://schemas.microsoft.com/office/drawing/2014/main" id="{5256625D-FA85-6FA7-97BC-E876EB6EE2B8}"/>
              </a:ext>
            </a:extLst>
          </p:cNvPr>
          <p:cNvSpPr/>
          <p:nvPr/>
        </p:nvSpPr>
        <p:spPr>
          <a:xfrm>
            <a:off x="215898" y="5909732"/>
            <a:ext cx="1058334" cy="609600"/>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Helvetica Neue Medium" panose="02000503000000020004" pitchFamily="2" charset="0"/>
                <a:ea typeface="Helvetica Neue Medium" panose="02000503000000020004" pitchFamily="2" charset="0"/>
                <a:cs typeface="Helvetica Neue Medium" panose="02000503000000020004" pitchFamily="2" charset="0"/>
              </a:rPr>
              <a:t>1234</a:t>
            </a:r>
          </a:p>
        </p:txBody>
      </p:sp>
      <p:sp>
        <p:nvSpPr>
          <p:cNvPr id="44" name="Rectangle 43">
            <a:extLst>
              <a:ext uri="{FF2B5EF4-FFF2-40B4-BE49-F238E27FC236}">
                <a16:creationId xmlns:a16="http://schemas.microsoft.com/office/drawing/2014/main" id="{90896C5C-8ABE-C8AC-1A94-309D0752D662}"/>
              </a:ext>
            </a:extLst>
          </p:cNvPr>
          <p:cNvSpPr/>
          <p:nvPr/>
        </p:nvSpPr>
        <p:spPr>
          <a:xfrm>
            <a:off x="1274232" y="5909732"/>
            <a:ext cx="1058334" cy="609600"/>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Helvetica Neue Medium" panose="02000503000000020004" pitchFamily="2" charset="0"/>
                <a:ea typeface="Helvetica Neue Medium" panose="02000503000000020004" pitchFamily="2" charset="0"/>
                <a:cs typeface="Helvetica Neue Medium" panose="02000503000000020004" pitchFamily="2" charset="0"/>
              </a:rPr>
              <a:t>1234</a:t>
            </a:r>
          </a:p>
        </p:txBody>
      </p:sp>
      <p:sp>
        <p:nvSpPr>
          <p:cNvPr id="46" name="Rectangle 45">
            <a:extLst>
              <a:ext uri="{FF2B5EF4-FFF2-40B4-BE49-F238E27FC236}">
                <a16:creationId xmlns:a16="http://schemas.microsoft.com/office/drawing/2014/main" id="{8BFBC430-C3C3-C82C-8C69-35D71A17DD69}"/>
              </a:ext>
            </a:extLst>
          </p:cNvPr>
          <p:cNvSpPr/>
          <p:nvPr/>
        </p:nvSpPr>
        <p:spPr>
          <a:xfrm>
            <a:off x="215898" y="1930400"/>
            <a:ext cx="3175002" cy="609600"/>
          </a:xfrm>
          <a:prstGeom prst="rect">
            <a:avLst/>
          </a:prstGeom>
          <a:no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Helvetica Neue Medium" panose="02000503000000020004" pitchFamily="2" charset="0"/>
                <a:ea typeface="Helvetica Neue Medium" panose="02000503000000020004" pitchFamily="2" charset="0"/>
                <a:cs typeface="Helvetica Neue Medium" panose="02000503000000020004" pitchFamily="2" charset="0"/>
              </a:rPr>
              <a:t>Training Data</a:t>
            </a:r>
          </a:p>
        </p:txBody>
      </p:sp>
      <p:sp>
        <p:nvSpPr>
          <p:cNvPr id="48" name="Rectangle 47">
            <a:extLst>
              <a:ext uri="{FF2B5EF4-FFF2-40B4-BE49-F238E27FC236}">
                <a16:creationId xmlns:a16="http://schemas.microsoft.com/office/drawing/2014/main" id="{A5F7A7D1-81AE-993F-4F71-13A226FF53EA}"/>
              </a:ext>
            </a:extLst>
          </p:cNvPr>
          <p:cNvSpPr/>
          <p:nvPr/>
        </p:nvSpPr>
        <p:spPr>
          <a:xfrm>
            <a:off x="2332566" y="2542645"/>
            <a:ext cx="1058334" cy="609600"/>
          </a:xfrm>
          <a:prstGeom prst="rect">
            <a:avLst/>
          </a:prstGeom>
          <a:solidFill>
            <a:schemeClr val="accent2"/>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Helvetica Neue Medium" panose="02000503000000020004" pitchFamily="2" charset="0"/>
                <a:ea typeface="Helvetica Neue Medium" panose="02000503000000020004" pitchFamily="2" charset="0"/>
                <a:cs typeface="Helvetica Neue Medium" panose="02000503000000020004" pitchFamily="2" charset="0"/>
              </a:rPr>
              <a:t>9081</a:t>
            </a:r>
          </a:p>
        </p:txBody>
      </p:sp>
      <p:sp>
        <p:nvSpPr>
          <p:cNvPr id="49" name="Rectangle 48">
            <a:extLst>
              <a:ext uri="{FF2B5EF4-FFF2-40B4-BE49-F238E27FC236}">
                <a16:creationId xmlns:a16="http://schemas.microsoft.com/office/drawing/2014/main" id="{E182D824-63BF-8426-0FE3-0642BC7D375B}"/>
              </a:ext>
            </a:extLst>
          </p:cNvPr>
          <p:cNvSpPr/>
          <p:nvPr/>
        </p:nvSpPr>
        <p:spPr>
          <a:xfrm>
            <a:off x="2332566" y="3389312"/>
            <a:ext cx="1058334" cy="609600"/>
          </a:xfrm>
          <a:prstGeom prst="rect">
            <a:avLst/>
          </a:prstGeom>
          <a:solidFill>
            <a:schemeClr val="accent2"/>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Helvetica Neue Medium" panose="02000503000000020004" pitchFamily="2" charset="0"/>
                <a:ea typeface="Helvetica Neue Medium" panose="02000503000000020004" pitchFamily="2" charset="0"/>
                <a:cs typeface="Helvetica Neue Medium" panose="02000503000000020004" pitchFamily="2" charset="0"/>
              </a:rPr>
              <a:t>8291</a:t>
            </a:r>
          </a:p>
        </p:txBody>
      </p:sp>
      <p:sp>
        <p:nvSpPr>
          <p:cNvPr id="52" name="Rectangle 51">
            <a:extLst>
              <a:ext uri="{FF2B5EF4-FFF2-40B4-BE49-F238E27FC236}">
                <a16:creationId xmlns:a16="http://schemas.microsoft.com/office/drawing/2014/main" id="{D71FD951-A2AA-2211-0A95-A46E0513970E}"/>
              </a:ext>
            </a:extLst>
          </p:cNvPr>
          <p:cNvSpPr/>
          <p:nvPr/>
        </p:nvSpPr>
        <p:spPr>
          <a:xfrm>
            <a:off x="2332566" y="4238624"/>
            <a:ext cx="1058334" cy="609600"/>
          </a:xfrm>
          <a:prstGeom prst="rect">
            <a:avLst/>
          </a:prstGeom>
          <a:solidFill>
            <a:schemeClr val="accent2"/>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Helvetica Neue Medium" panose="02000503000000020004" pitchFamily="2" charset="0"/>
                <a:ea typeface="Helvetica Neue Medium" panose="02000503000000020004" pitchFamily="2" charset="0"/>
                <a:cs typeface="Helvetica Neue Medium" panose="02000503000000020004" pitchFamily="2" charset="0"/>
              </a:rPr>
              <a:t>1234</a:t>
            </a:r>
          </a:p>
        </p:txBody>
      </p:sp>
      <p:sp>
        <p:nvSpPr>
          <p:cNvPr id="53" name="Rectangle 52">
            <a:extLst>
              <a:ext uri="{FF2B5EF4-FFF2-40B4-BE49-F238E27FC236}">
                <a16:creationId xmlns:a16="http://schemas.microsoft.com/office/drawing/2014/main" id="{588BD1D8-9C2E-7DB3-453A-F30E42A61F00}"/>
              </a:ext>
            </a:extLst>
          </p:cNvPr>
          <p:cNvSpPr/>
          <p:nvPr/>
        </p:nvSpPr>
        <p:spPr>
          <a:xfrm>
            <a:off x="2332566" y="5087936"/>
            <a:ext cx="1058334" cy="609600"/>
          </a:xfrm>
          <a:prstGeom prst="rect">
            <a:avLst/>
          </a:prstGeom>
          <a:solidFill>
            <a:schemeClr val="accent2"/>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Helvetica Neue Medium" panose="02000503000000020004" pitchFamily="2" charset="0"/>
                <a:ea typeface="Helvetica Neue Medium" panose="02000503000000020004" pitchFamily="2" charset="0"/>
                <a:cs typeface="Helvetica Neue Medium" panose="02000503000000020004" pitchFamily="2" charset="0"/>
              </a:rPr>
              <a:t>1234</a:t>
            </a:r>
          </a:p>
        </p:txBody>
      </p:sp>
      <p:sp>
        <p:nvSpPr>
          <p:cNvPr id="54" name="Rectangle 53">
            <a:extLst>
              <a:ext uri="{FF2B5EF4-FFF2-40B4-BE49-F238E27FC236}">
                <a16:creationId xmlns:a16="http://schemas.microsoft.com/office/drawing/2014/main" id="{AFB40A2B-6705-23F0-8E4A-A9685050581A}"/>
              </a:ext>
            </a:extLst>
          </p:cNvPr>
          <p:cNvSpPr/>
          <p:nvPr/>
        </p:nvSpPr>
        <p:spPr>
          <a:xfrm>
            <a:off x="2332566" y="5909732"/>
            <a:ext cx="1058334" cy="609600"/>
          </a:xfrm>
          <a:prstGeom prst="rect">
            <a:avLst/>
          </a:prstGeom>
          <a:solidFill>
            <a:schemeClr val="accent2"/>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Helvetica Neue Medium" panose="02000503000000020004" pitchFamily="2" charset="0"/>
                <a:ea typeface="Helvetica Neue Medium" panose="02000503000000020004" pitchFamily="2" charset="0"/>
                <a:cs typeface="Helvetica Neue Medium" panose="02000503000000020004" pitchFamily="2" charset="0"/>
              </a:rPr>
              <a:t>9081</a:t>
            </a:r>
          </a:p>
        </p:txBody>
      </p:sp>
    </p:spTree>
    <p:extLst>
      <p:ext uri="{BB962C8B-B14F-4D97-AF65-F5344CB8AC3E}">
        <p14:creationId xmlns:p14="http://schemas.microsoft.com/office/powerpoint/2010/main" val="2325540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42" presetClass="path" presetSubtype="0" accel="50000" decel="50000" fill="hold" grpId="1" nodeType="clickEffect">
                                  <p:stCondLst>
                                    <p:cond delay="0"/>
                                  </p:stCondLst>
                                  <p:childTnLst>
                                    <p:animMotion origin="layout" path="M -4.16667E-7 4.44444E-6 L 0.08685 0.1625 " pathEditMode="relative" rAng="0" ptsTypes="AA">
                                      <p:cBhvr>
                                        <p:cTn id="42" dur="2000" fill="hold"/>
                                        <p:tgtEl>
                                          <p:spTgt spid="25"/>
                                        </p:tgtEl>
                                        <p:attrNameLst>
                                          <p:attrName>ppt_x</p:attrName>
                                          <p:attrName>ppt_y</p:attrName>
                                        </p:attrNameLst>
                                      </p:cBhvr>
                                      <p:rCtr x="4336" y="8125"/>
                                    </p:animMotion>
                                  </p:childTnLst>
                                </p:cTn>
                              </p:par>
                            </p:childTnLst>
                          </p:cTn>
                        </p:par>
                      </p:childTnLst>
                    </p:cTn>
                  </p:par>
                  <p:par>
                    <p:cTn id="43" fill="hold">
                      <p:stCondLst>
                        <p:cond delay="indefinite"/>
                      </p:stCondLst>
                      <p:childTnLst>
                        <p:par>
                          <p:cTn id="44" fill="hold">
                            <p:stCondLst>
                              <p:cond delay="0"/>
                            </p:stCondLst>
                            <p:childTnLst>
                              <p:par>
                                <p:cTn id="45" presetID="0" presetClass="path" presetSubtype="0" accel="50000" decel="50000" fill="hold" grpId="1" nodeType="clickEffect">
                                  <p:stCondLst>
                                    <p:cond delay="0"/>
                                  </p:stCondLst>
                                  <p:childTnLst>
                                    <p:animMotion origin="layout" path="M -4.16667E-7 4.07407E-6 L 0.05495 -0.14399 " pathEditMode="relative" rAng="0" ptsTypes="AA">
                                      <p:cBhvr>
                                        <p:cTn id="46" dur="2000" fill="hold"/>
                                        <p:tgtEl>
                                          <p:spTgt spid="27"/>
                                        </p:tgtEl>
                                        <p:attrNameLst>
                                          <p:attrName>ppt_x</p:attrName>
                                          <p:attrName>ppt_y</p:attrName>
                                        </p:attrNameLst>
                                      </p:cBhvr>
                                      <p:rCtr x="2747" y="-7199"/>
                                    </p:animMotion>
                                  </p:childTnLst>
                                </p:cTn>
                              </p:par>
                            </p:childTnLst>
                          </p:cTn>
                        </p:par>
                      </p:childTnLst>
                    </p:cTn>
                  </p:par>
                  <p:par>
                    <p:cTn id="47" fill="hold">
                      <p:stCondLst>
                        <p:cond delay="indefinite"/>
                      </p:stCondLst>
                      <p:childTnLst>
                        <p:par>
                          <p:cTn id="48" fill="hold">
                            <p:stCondLst>
                              <p:cond delay="0"/>
                            </p:stCondLst>
                            <p:childTnLst>
                              <p:par>
                                <p:cTn id="49" presetID="0" presetClass="path" presetSubtype="0" accel="50000" decel="50000" fill="hold" grpId="1" nodeType="clickEffect">
                                  <p:stCondLst>
                                    <p:cond delay="0"/>
                                  </p:stCondLst>
                                  <p:childTnLst>
                                    <p:animMotion origin="layout" path="M -1.66667E-6 4.44444E-6 L -0.11706 0.03865 " pathEditMode="relative" rAng="0" ptsTypes="AA">
                                      <p:cBhvr>
                                        <p:cTn id="50" dur="2000" fill="hold"/>
                                        <p:tgtEl>
                                          <p:spTgt spid="28"/>
                                        </p:tgtEl>
                                        <p:attrNameLst>
                                          <p:attrName>ppt_x</p:attrName>
                                          <p:attrName>ppt_y</p:attrName>
                                        </p:attrNameLst>
                                      </p:cBhvr>
                                      <p:rCtr x="-5859" y="1921"/>
                                    </p:animMotion>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4"/>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5"/>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4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0" presetClass="path" presetSubtype="0" accel="50000" decel="50000" fill="hold" grpId="2" nodeType="clickEffect">
                                  <p:stCondLst>
                                    <p:cond delay="0"/>
                                  </p:stCondLst>
                                  <p:childTnLst>
                                    <p:animMotion origin="layout" path="M 0.08685 0.1625 L 0.1418 0.07777 " pathEditMode="relative" rAng="0" ptsTypes="AA">
                                      <p:cBhvr>
                                        <p:cTn id="66" dur="2000" fill="hold"/>
                                        <p:tgtEl>
                                          <p:spTgt spid="25"/>
                                        </p:tgtEl>
                                        <p:attrNameLst>
                                          <p:attrName>ppt_x</p:attrName>
                                          <p:attrName>ppt_y</p:attrName>
                                        </p:attrNameLst>
                                      </p:cBhvr>
                                      <p:rCtr x="2747" y="-4236"/>
                                    </p:animMotion>
                                  </p:childTnLst>
                                </p:cTn>
                              </p:par>
                            </p:childTnLst>
                          </p:cTn>
                        </p:par>
                      </p:childTnLst>
                    </p:cTn>
                  </p:par>
                  <p:par>
                    <p:cTn id="67" fill="hold">
                      <p:stCondLst>
                        <p:cond delay="indefinite"/>
                      </p:stCondLst>
                      <p:childTnLst>
                        <p:par>
                          <p:cTn id="68" fill="hold">
                            <p:stCondLst>
                              <p:cond delay="0"/>
                            </p:stCondLst>
                            <p:childTnLst>
                              <p:par>
                                <p:cTn id="69" presetID="42" presetClass="path" presetSubtype="0" accel="50000" decel="50000" fill="hold" grpId="2" nodeType="clickEffect">
                                  <p:stCondLst>
                                    <p:cond delay="0"/>
                                  </p:stCondLst>
                                  <p:childTnLst>
                                    <p:animMotion origin="layout" path="M -0.11706 0.03865 L -0.16706 0.03865 " pathEditMode="relative" rAng="0" ptsTypes="AA">
                                      <p:cBhvr>
                                        <p:cTn id="70" dur="2000" fill="hold"/>
                                        <p:tgtEl>
                                          <p:spTgt spid="28"/>
                                        </p:tgtEl>
                                        <p:attrNameLst>
                                          <p:attrName>ppt_x</p:attrName>
                                          <p:attrName>ppt_y</p:attrName>
                                        </p:attrNameLst>
                                      </p:cBhvr>
                                      <p:rCtr x="-2500" y="0"/>
                                    </p:animMotion>
                                  </p:childTnLst>
                                </p:cTn>
                              </p:par>
                            </p:childTnLst>
                          </p:cTn>
                        </p:par>
                      </p:childTnLst>
                    </p:cTn>
                  </p:par>
                  <p:par>
                    <p:cTn id="71" fill="hold">
                      <p:stCondLst>
                        <p:cond delay="indefinite"/>
                      </p:stCondLst>
                      <p:childTnLst>
                        <p:par>
                          <p:cTn id="72" fill="hold">
                            <p:stCondLst>
                              <p:cond delay="0"/>
                            </p:stCondLst>
                            <p:childTnLst>
                              <p:par>
                                <p:cTn id="73" presetID="0" presetClass="path" presetSubtype="0" accel="50000" decel="50000" fill="hold" grpId="1" nodeType="clickEffect">
                                  <p:stCondLst>
                                    <p:cond delay="0"/>
                                  </p:stCondLst>
                                  <p:childTnLst>
                                    <p:animMotion origin="layout" path="M 0 0 L -0.04336 -0.14931 " pathEditMode="relative" ptsTypes="AA">
                                      <p:cBhvr>
                                        <p:cTn id="74" dur="2000" fill="hold"/>
                                        <p:tgtEl>
                                          <p:spTgt spid="26"/>
                                        </p:tgtEl>
                                        <p:attrNameLst>
                                          <p:attrName>ppt_x</p:attrName>
                                          <p:attrName>ppt_y</p:attrName>
                                        </p:attrNameLst>
                                      </p:cBhvr>
                                    </p:animMotion>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37"/>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52"/>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40"/>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38"/>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41"/>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53"/>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44"/>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43"/>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54"/>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0" presetClass="path" presetSubtype="0" accel="50000" decel="50000" fill="hold" grpId="2" nodeType="clickEffect">
                                  <p:stCondLst>
                                    <p:cond delay="0"/>
                                  </p:stCondLst>
                                  <p:childTnLst>
                                    <p:animMotion origin="layout" path="M -0.04336 -0.14931 L -0.13021 -0.22709 " pathEditMode="relative" rAng="0" ptsTypes="AA">
                                      <p:cBhvr>
                                        <p:cTn id="98" dur="2000" fill="hold"/>
                                        <p:tgtEl>
                                          <p:spTgt spid="26"/>
                                        </p:tgtEl>
                                        <p:attrNameLst>
                                          <p:attrName>ppt_x</p:attrName>
                                          <p:attrName>ppt_y</p:attrName>
                                        </p:attrNameLst>
                                      </p:cBhvr>
                                      <p:rCtr x="-4349" y="-3889"/>
                                    </p:animMotion>
                                  </p:childTnLst>
                                </p:cTn>
                              </p:par>
                            </p:childTnLst>
                          </p:cTn>
                        </p:par>
                      </p:childTnLst>
                    </p:cTn>
                  </p:par>
                  <p:par>
                    <p:cTn id="99" fill="hold">
                      <p:stCondLst>
                        <p:cond delay="indefinite"/>
                      </p:stCondLst>
                      <p:childTnLst>
                        <p:par>
                          <p:cTn id="100" fill="hold">
                            <p:stCondLst>
                              <p:cond delay="0"/>
                            </p:stCondLst>
                            <p:childTnLst>
                              <p:par>
                                <p:cTn id="101" presetID="0" presetClass="path" presetSubtype="0" accel="50000" decel="50000" fill="hold" grpId="2" nodeType="clickEffect">
                                  <p:stCondLst>
                                    <p:cond delay="0"/>
                                  </p:stCondLst>
                                  <p:childTnLst>
                                    <p:animMotion origin="layout" path="M 0.05495 -0.14399 L 0.16758 -0.14399 " pathEditMode="relative" rAng="0" ptsTypes="AA">
                                      <p:cBhvr>
                                        <p:cTn id="102" dur="2000" fill="hold"/>
                                        <p:tgtEl>
                                          <p:spTgt spid="27"/>
                                        </p:tgtEl>
                                        <p:attrNameLst>
                                          <p:attrName>ppt_x</p:attrName>
                                          <p:attrName>ppt_y</p:attrName>
                                        </p:attrNameLst>
                                      </p:cBhvr>
                                      <p:rCtr x="5625"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5" grpId="1" animBg="1"/>
      <p:bldP spid="25" grpId="2" animBg="1"/>
      <p:bldP spid="26" grpId="0" animBg="1"/>
      <p:bldP spid="26" grpId="1" animBg="1"/>
      <p:bldP spid="26" grpId="2" animBg="1"/>
      <p:bldP spid="27" grpId="0" animBg="1"/>
      <p:bldP spid="27" grpId="1" animBg="1"/>
      <p:bldP spid="27" grpId="2" animBg="1"/>
      <p:bldP spid="28" grpId="0" animBg="1"/>
      <p:bldP spid="28" grpId="1" animBg="1"/>
      <p:bldP spid="28" grpId="2" animBg="1"/>
      <p:bldP spid="29" grpId="0" animBg="1"/>
      <p:bldP spid="30" grpId="0" animBg="1"/>
      <p:bldP spid="33" grpId="0" animBg="1"/>
      <p:bldP spid="34" grpId="0" animBg="1"/>
      <p:bldP spid="35" grpId="0" animBg="1"/>
      <p:bldP spid="36" grpId="0" animBg="1"/>
      <p:bldP spid="37" grpId="0" animBg="1"/>
      <p:bldP spid="38" grpId="0" animBg="1"/>
      <p:bldP spid="40" grpId="0" animBg="1"/>
      <p:bldP spid="41" grpId="0" animBg="1"/>
      <p:bldP spid="43" grpId="0" animBg="1"/>
      <p:bldP spid="44" grpId="0" animBg="1"/>
      <p:bldP spid="46" grpId="0"/>
      <p:bldP spid="48" grpId="0" animBg="1"/>
      <p:bldP spid="49" grpId="0" animBg="1"/>
      <p:bldP spid="52" grpId="0" animBg="1"/>
      <p:bldP spid="53" grpId="0" animBg="1"/>
      <p:bldP spid="5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78FBE-4618-9653-1095-2A8F3FE7697D}"/>
              </a:ext>
            </a:extLst>
          </p:cNvPr>
          <p:cNvSpPr>
            <a:spLocks noGrp="1"/>
          </p:cNvSpPr>
          <p:nvPr>
            <p:ph type="title"/>
          </p:nvPr>
        </p:nvSpPr>
        <p:spPr/>
        <p:txBody>
          <a:bodyPr/>
          <a:lstStyle/>
          <a:p>
            <a:r>
              <a:rPr lang="en-US" dirty="0"/>
              <a:t>LLMs Are Highly Parallel</a:t>
            </a:r>
          </a:p>
        </p:txBody>
      </p:sp>
      <p:sp>
        <p:nvSpPr>
          <p:cNvPr id="4" name="Rectangle 3">
            <a:extLst>
              <a:ext uri="{FF2B5EF4-FFF2-40B4-BE49-F238E27FC236}">
                <a16:creationId xmlns:a16="http://schemas.microsoft.com/office/drawing/2014/main" id="{48C82C92-4EA0-8D1B-0AFF-A56E3712405F}"/>
              </a:ext>
            </a:extLst>
          </p:cNvPr>
          <p:cNvSpPr/>
          <p:nvPr/>
        </p:nvSpPr>
        <p:spPr>
          <a:xfrm>
            <a:off x="634998" y="1811867"/>
            <a:ext cx="1786467" cy="609600"/>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Helvetica Neue Medium" panose="02000503000000020004" pitchFamily="2" charset="0"/>
                <a:ea typeface="Helvetica Neue Medium" panose="02000503000000020004" pitchFamily="2" charset="0"/>
                <a:cs typeface="Helvetica Neue Medium" panose="02000503000000020004" pitchFamily="2" charset="0"/>
              </a:rPr>
              <a:t>Sherlock</a:t>
            </a:r>
            <a:endParaRPr lang="en-US" dirty="0">
              <a:solidFill>
                <a:schemeClr val="tx1"/>
              </a:solidFill>
              <a:latin typeface="Helvetica Neue Medium" panose="02000503000000020004" pitchFamily="2" charset="0"/>
              <a:ea typeface="Helvetica Neue Medium" panose="02000503000000020004" pitchFamily="2" charset="0"/>
              <a:cs typeface="Helvetica Neue Medium" panose="02000503000000020004" pitchFamily="2" charset="0"/>
            </a:endParaRPr>
          </a:p>
        </p:txBody>
      </p:sp>
      <p:sp>
        <p:nvSpPr>
          <p:cNvPr id="6" name="Rectangle 5">
            <a:extLst>
              <a:ext uri="{FF2B5EF4-FFF2-40B4-BE49-F238E27FC236}">
                <a16:creationId xmlns:a16="http://schemas.microsoft.com/office/drawing/2014/main" id="{F529B995-DFC3-0267-0BB9-0289FE661462}"/>
              </a:ext>
            </a:extLst>
          </p:cNvPr>
          <p:cNvSpPr/>
          <p:nvPr/>
        </p:nvSpPr>
        <p:spPr>
          <a:xfrm>
            <a:off x="2421465" y="1811867"/>
            <a:ext cx="1786467" cy="609600"/>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Helvetica Neue Medium" panose="02000503000000020004" pitchFamily="2" charset="0"/>
                <a:ea typeface="Helvetica Neue Medium" panose="02000503000000020004" pitchFamily="2" charset="0"/>
                <a:cs typeface="Helvetica Neue Medium" panose="02000503000000020004" pitchFamily="2" charset="0"/>
              </a:rPr>
              <a:t>Holmes</a:t>
            </a:r>
            <a:endParaRPr lang="en-US" dirty="0">
              <a:solidFill>
                <a:schemeClr val="tx1"/>
              </a:solidFill>
              <a:latin typeface="Helvetica Neue Medium" panose="02000503000000020004" pitchFamily="2" charset="0"/>
              <a:ea typeface="Helvetica Neue Medium" panose="02000503000000020004" pitchFamily="2" charset="0"/>
              <a:cs typeface="Helvetica Neue Medium" panose="02000503000000020004" pitchFamily="2" charset="0"/>
            </a:endParaRPr>
          </a:p>
        </p:txBody>
      </p:sp>
      <p:sp>
        <p:nvSpPr>
          <p:cNvPr id="7" name="Rectangle 6">
            <a:extLst>
              <a:ext uri="{FF2B5EF4-FFF2-40B4-BE49-F238E27FC236}">
                <a16:creationId xmlns:a16="http://schemas.microsoft.com/office/drawing/2014/main" id="{70BCEB36-3576-9F0A-897E-32C182013F63}"/>
              </a:ext>
            </a:extLst>
          </p:cNvPr>
          <p:cNvSpPr/>
          <p:nvPr/>
        </p:nvSpPr>
        <p:spPr>
          <a:xfrm>
            <a:off x="4207932" y="1811867"/>
            <a:ext cx="1786467" cy="609600"/>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Helvetica Neue Medium" panose="02000503000000020004" pitchFamily="2" charset="0"/>
                <a:ea typeface="Helvetica Neue Medium" panose="02000503000000020004" pitchFamily="2" charset="0"/>
                <a:cs typeface="Helvetica Neue Medium" panose="02000503000000020004" pitchFamily="2" charset="0"/>
              </a:rPr>
              <a:t>Solved</a:t>
            </a:r>
            <a:endParaRPr lang="en-US" dirty="0">
              <a:solidFill>
                <a:schemeClr val="tx1"/>
              </a:solidFill>
              <a:latin typeface="Helvetica Neue Medium" panose="02000503000000020004" pitchFamily="2" charset="0"/>
              <a:ea typeface="Helvetica Neue Medium" panose="02000503000000020004" pitchFamily="2" charset="0"/>
              <a:cs typeface="Helvetica Neue Medium" panose="02000503000000020004" pitchFamily="2" charset="0"/>
            </a:endParaRPr>
          </a:p>
        </p:txBody>
      </p:sp>
      <p:sp>
        <p:nvSpPr>
          <p:cNvPr id="8" name="Rectangle 7">
            <a:extLst>
              <a:ext uri="{FF2B5EF4-FFF2-40B4-BE49-F238E27FC236}">
                <a16:creationId xmlns:a16="http://schemas.microsoft.com/office/drawing/2014/main" id="{C4720625-A72D-96EE-3D74-12C1AA2BB8B1}"/>
              </a:ext>
            </a:extLst>
          </p:cNvPr>
          <p:cNvSpPr/>
          <p:nvPr/>
        </p:nvSpPr>
        <p:spPr>
          <a:xfrm>
            <a:off x="5994399" y="1811867"/>
            <a:ext cx="1786467" cy="609600"/>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Helvetica Neue Medium" panose="02000503000000020004" pitchFamily="2" charset="0"/>
                <a:ea typeface="Helvetica Neue Medium" panose="02000503000000020004" pitchFamily="2" charset="0"/>
                <a:cs typeface="Helvetica Neue Medium" panose="02000503000000020004" pitchFamily="2" charset="0"/>
              </a:rPr>
              <a:t>A</a:t>
            </a:r>
            <a:endParaRPr lang="en-US" dirty="0">
              <a:solidFill>
                <a:schemeClr val="tx1"/>
              </a:solidFill>
              <a:latin typeface="Helvetica Neue Medium" panose="02000503000000020004" pitchFamily="2" charset="0"/>
              <a:ea typeface="Helvetica Neue Medium" panose="02000503000000020004" pitchFamily="2" charset="0"/>
              <a:cs typeface="Helvetica Neue Medium" panose="02000503000000020004" pitchFamily="2" charset="0"/>
            </a:endParaRPr>
          </a:p>
        </p:txBody>
      </p:sp>
      <p:sp>
        <p:nvSpPr>
          <p:cNvPr id="9" name="Rectangle 8">
            <a:extLst>
              <a:ext uri="{FF2B5EF4-FFF2-40B4-BE49-F238E27FC236}">
                <a16:creationId xmlns:a16="http://schemas.microsoft.com/office/drawing/2014/main" id="{1A89CDF3-0939-3793-FCDE-75864CDF002E}"/>
              </a:ext>
            </a:extLst>
          </p:cNvPr>
          <p:cNvSpPr/>
          <p:nvPr/>
        </p:nvSpPr>
        <p:spPr>
          <a:xfrm>
            <a:off x="7780866" y="1811867"/>
            <a:ext cx="1786467" cy="609600"/>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Helvetica Neue Medium" panose="02000503000000020004" pitchFamily="2" charset="0"/>
                <a:ea typeface="Helvetica Neue Medium" panose="02000503000000020004" pitchFamily="2" charset="0"/>
                <a:cs typeface="Helvetica Neue Medium" panose="02000503000000020004" pitchFamily="2" charset="0"/>
              </a:rPr>
              <a:t>New</a:t>
            </a:r>
            <a:endParaRPr lang="en-US" dirty="0">
              <a:solidFill>
                <a:schemeClr val="tx1"/>
              </a:solidFill>
              <a:latin typeface="Helvetica Neue Medium" panose="02000503000000020004" pitchFamily="2" charset="0"/>
              <a:ea typeface="Helvetica Neue Medium" panose="02000503000000020004" pitchFamily="2" charset="0"/>
              <a:cs typeface="Helvetica Neue Medium" panose="02000503000000020004" pitchFamily="2" charset="0"/>
            </a:endParaRPr>
          </a:p>
        </p:txBody>
      </p:sp>
      <p:sp>
        <p:nvSpPr>
          <p:cNvPr id="10" name="Rectangle 9">
            <a:extLst>
              <a:ext uri="{FF2B5EF4-FFF2-40B4-BE49-F238E27FC236}">
                <a16:creationId xmlns:a16="http://schemas.microsoft.com/office/drawing/2014/main" id="{EAF18300-271E-39E5-5B32-4F633636A485}"/>
              </a:ext>
            </a:extLst>
          </p:cNvPr>
          <p:cNvSpPr/>
          <p:nvPr/>
        </p:nvSpPr>
        <p:spPr>
          <a:xfrm>
            <a:off x="9567333" y="1811867"/>
            <a:ext cx="1786467" cy="609600"/>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Helvetica Neue Medium" panose="02000503000000020004" pitchFamily="2" charset="0"/>
                <a:ea typeface="Helvetica Neue Medium" panose="02000503000000020004" pitchFamily="2" charset="0"/>
                <a:cs typeface="Helvetica Neue Medium" panose="02000503000000020004" pitchFamily="2" charset="0"/>
              </a:rPr>
              <a:t>Case</a:t>
            </a:r>
            <a:endParaRPr lang="en-US" dirty="0">
              <a:solidFill>
                <a:schemeClr val="tx1"/>
              </a:solidFill>
              <a:latin typeface="Helvetica Neue Medium" panose="02000503000000020004" pitchFamily="2" charset="0"/>
              <a:ea typeface="Helvetica Neue Medium" panose="02000503000000020004" pitchFamily="2" charset="0"/>
              <a:cs typeface="Helvetica Neue Medium" panose="02000503000000020004" pitchFamily="2" charset="0"/>
            </a:endParaRPr>
          </a:p>
        </p:txBody>
      </p:sp>
      <p:sp>
        <p:nvSpPr>
          <p:cNvPr id="11" name="Rectangle 10">
            <a:extLst>
              <a:ext uri="{FF2B5EF4-FFF2-40B4-BE49-F238E27FC236}">
                <a16:creationId xmlns:a16="http://schemas.microsoft.com/office/drawing/2014/main" id="{CA0AAA0A-A9E2-F24A-CDC1-F3B32C551734}"/>
              </a:ext>
            </a:extLst>
          </p:cNvPr>
          <p:cNvSpPr/>
          <p:nvPr/>
        </p:nvSpPr>
        <p:spPr>
          <a:xfrm>
            <a:off x="634998" y="3124200"/>
            <a:ext cx="10718802" cy="609600"/>
          </a:xfrm>
          <a:prstGeom prst="rect">
            <a:avLst/>
          </a:prstGeom>
          <a:solidFill>
            <a:schemeClr val="tx1"/>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solidFill>
                <a:latin typeface="Helvetica Neue Medium" panose="02000503000000020004" pitchFamily="2" charset="0"/>
                <a:ea typeface="Helvetica Neue Medium" panose="02000503000000020004" pitchFamily="2" charset="0"/>
                <a:cs typeface="Helvetica Neue Medium" panose="02000503000000020004" pitchFamily="2" charset="0"/>
              </a:rPr>
              <a:t>Model</a:t>
            </a:r>
            <a:endParaRPr lang="en-US" dirty="0">
              <a:solidFill>
                <a:schemeClr val="bg2"/>
              </a:solidFill>
              <a:latin typeface="Helvetica Neue Medium" panose="02000503000000020004" pitchFamily="2" charset="0"/>
              <a:ea typeface="Helvetica Neue Medium" panose="02000503000000020004" pitchFamily="2" charset="0"/>
              <a:cs typeface="Helvetica Neue Medium" panose="02000503000000020004" pitchFamily="2" charset="0"/>
            </a:endParaRPr>
          </a:p>
        </p:txBody>
      </p:sp>
      <p:cxnSp>
        <p:nvCxnSpPr>
          <p:cNvPr id="13" name="Straight Arrow Connector 12">
            <a:extLst>
              <a:ext uri="{FF2B5EF4-FFF2-40B4-BE49-F238E27FC236}">
                <a16:creationId xmlns:a16="http://schemas.microsoft.com/office/drawing/2014/main" id="{B0BC0383-2C23-D54C-5D35-036B14C5C11C}"/>
              </a:ext>
            </a:extLst>
          </p:cNvPr>
          <p:cNvCxnSpPr>
            <a:stCxn id="4" idx="2"/>
          </p:cNvCxnSpPr>
          <p:nvPr/>
        </p:nvCxnSpPr>
        <p:spPr>
          <a:xfrm flipH="1">
            <a:off x="1528231" y="2421467"/>
            <a:ext cx="1" cy="702733"/>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B420E2FE-5638-AB6E-CEB1-C751E5C76EB1}"/>
              </a:ext>
            </a:extLst>
          </p:cNvPr>
          <p:cNvCxnSpPr/>
          <p:nvPr/>
        </p:nvCxnSpPr>
        <p:spPr>
          <a:xfrm flipH="1">
            <a:off x="3314698" y="2421467"/>
            <a:ext cx="1" cy="702733"/>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75F4D713-877B-D6A4-C9EF-624D394B87CE}"/>
              </a:ext>
            </a:extLst>
          </p:cNvPr>
          <p:cNvCxnSpPr/>
          <p:nvPr/>
        </p:nvCxnSpPr>
        <p:spPr>
          <a:xfrm flipH="1">
            <a:off x="5101165" y="2421466"/>
            <a:ext cx="1" cy="702733"/>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CA795FA7-D47D-AFEF-57ED-3A9B111FF704}"/>
              </a:ext>
            </a:extLst>
          </p:cNvPr>
          <p:cNvCxnSpPr/>
          <p:nvPr/>
        </p:nvCxnSpPr>
        <p:spPr>
          <a:xfrm flipH="1">
            <a:off x="6887632" y="2421466"/>
            <a:ext cx="1" cy="702733"/>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CCBDA988-5137-5BD5-EB86-11F9F73BD16F}"/>
              </a:ext>
            </a:extLst>
          </p:cNvPr>
          <p:cNvCxnSpPr/>
          <p:nvPr/>
        </p:nvCxnSpPr>
        <p:spPr>
          <a:xfrm flipH="1">
            <a:off x="8674099" y="2421466"/>
            <a:ext cx="1" cy="702733"/>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2604F58B-AE0C-94BA-FE16-4A521C7F7D03}"/>
              </a:ext>
            </a:extLst>
          </p:cNvPr>
          <p:cNvCxnSpPr/>
          <p:nvPr/>
        </p:nvCxnSpPr>
        <p:spPr>
          <a:xfrm flipH="1">
            <a:off x="10460565" y="2441649"/>
            <a:ext cx="1" cy="702733"/>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9" name="Rectangle 18">
            <a:extLst>
              <a:ext uri="{FF2B5EF4-FFF2-40B4-BE49-F238E27FC236}">
                <a16:creationId xmlns:a16="http://schemas.microsoft.com/office/drawing/2014/main" id="{516772DC-0380-B69C-511F-CEFBD5C5A0E5}"/>
              </a:ext>
            </a:extLst>
          </p:cNvPr>
          <p:cNvSpPr/>
          <p:nvPr/>
        </p:nvSpPr>
        <p:spPr>
          <a:xfrm>
            <a:off x="634998" y="4943019"/>
            <a:ext cx="10718802" cy="609600"/>
          </a:xfrm>
          <a:prstGeom prst="rect">
            <a:avLst/>
          </a:prstGeom>
          <a:solidFill>
            <a:schemeClr val="accent2"/>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Helvetica Neue Medium" panose="02000503000000020004" pitchFamily="2" charset="0"/>
                <a:ea typeface="Helvetica Neue Medium" panose="02000503000000020004" pitchFamily="2" charset="0"/>
                <a:cs typeface="Helvetica Neue Medium" panose="02000503000000020004" pitchFamily="2" charset="0"/>
              </a:rPr>
              <a:t>Attention</a:t>
            </a:r>
            <a:endParaRPr lang="en-US" dirty="0">
              <a:solidFill>
                <a:schemeClr val="tx1"/>
              </a:solidFill>
              <a:latin typeface="Helvetica Neue Medium" panose="02000503000000020004" pitchFamily="2" charset="0"/>
              <a:ea typeface="Helvetica Neue Medium" panose="02000503000000020004" pitchFamily="2" charset="0"/>
              <a:cs typeface="Helvetica Neue Medium" panose="02000503000000020004" pitchFamily="2" charset="0"/>
            </a:endParaRPr>
          </a:p>
        </p:txBody>
      </p:sp>
      <p:sp>
        <p:nvSpPr>
          <p:cNvPr id="21" name="Rounded Rectangle 20">
            <a:extLst>
              <a:ext uri="{FF2B5EF4-FFF2-40B4-BE49-F238E27FC236}">
                <a16:creationId xmlns:a16="http://schemas.microsoft.com/office/drawing/2014/main" id="{AB046A92-465B-64BA-9FB0-3CC1335D32D8}"/>
              </a:ext>
            </a:extLst>
          </p:cNvPr>
          <p:cNvSpPr/>
          <p:nvPr/>
        </p:nvSpPr>
        <p:spPr>
          <a:xfrm>
            <a:off x="634998" y="5532437"/>
            <a:ext cx="10718802" cy="1325563"/>
          </a:xfrm>
          <a:prstGeom prst="roundRect">
            <a:avLst/>
          </a:prstGeom>
          <a:solidFill>
            <a:schemeClr val="bg1"/>
          </a:solidFill>
          <a:ln>
            <a:noFill/>
          </a:ln>
          <a:effectLst>
            <a:outerShdw blurRad="63500" algn="ctr" rotWithShape="0">
              <a:prstClr val="black">
                <a:alpha val="21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Helvetica Neue Medium" panose="02000503000000020004" pitchFamily="2" charset="0"/>
                <a:ea typeface="Helvetica Neue Medium" panose="02000503000000020004" pitchFamily="2" charset="0"/>
                <a:cs typeface="Helvetica Neue Medium" panose="02000503000000020004" pitchFamily="2" charset="0"/>
              </a:rPr>
              <a:t>Prior models were </a:t>
            </a:r>
            <a:r>
              <a:rPr lang="en-US" sz="2800" i="1" dirty="0">
                <a:solidFill>
                  <a:schemeClr val="tx1"/>
                </a:solidFill>
                <a:latin typeface="Helvetica Neue Medium" panose="02000503000000020004" pitchFamily="2" charset="0"/>
                <a:ea typeface="Helvetica Neue Medium" panose="02000503000000020004" pitchFamily="2" charset="0"/>
                <a:cs typeface="Helvetica Neue Medium" panose="02000503000000020004" pitchFamily="2" charset="0"/>
              </a:rPr>
              <a:t>recursive</a:t>
            </a:r>
            <a:r>
              <a:rPr lang="en-US" sz="2800" dirty="0">
                <a:solidFill>
                  <a:schemeClr val="tx1"/>
                </a:solidFill>
                <a:latin typeface="Helvetica Neue Medium" panose="02000503000000020004" pitchFamily="2" charset="0"/>
                <a:ea typeface="Helvetica Neue Medium" panose="02000503000000020004" pitchFamily="2" charset="0"/>
                <a:cs typeface="Helvetica Neue Medium" panose="02000503000000020004" pitchFamily="2" charset="0"/>
              </a:rPr>
              <a:t>. Transformer parallelism reinforces the Bitter Lesson: Allows them to process more data!</a:t>
            </a:r>
          </a:p>
        </p:txBody>
      </p:sp>
      <p:sp>
        <p:nvSpPr>
          <p:cNvPr id="22" name="Rectangle 21">
            <a:extLst>
              <a:ext uri="{FF2B5EF4-FFF2-40B4-BE49-F238E27FC236}">
                <a16:creationId xmlns:a16="http://schemas.microsoft.com/office/drawing/2014/main" id="{D5C71EBC-D1F8-0262-2191-AA898D3E9859}"/>
              </a:ext>
            </a:extLst>
          </p:cNvPr>
          <p:cNvSpPr/>
          <p:nvPr/>
        </p:nvSpPr>
        <p:spPr>
          <a:xfrm>
            <a:off x="634998" y="3753982"/>
            <a:ext cx="1786467" cy="609600"/>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Helvetica Neue Medium" panose="02000503000000020004" pitchFamily="2" charset="0"/>
                <a:ea typeface="Helvetica Neue Medium" panose="02000503000000020004" pitchFamily="2" charset="0"/>
                <a:cs typeface="Helvetica Neue Medium" panose="02000503000000020004" pitchFamily="2" charset="0"/>
              </a:rPr>
              <a:t>K/V 1</a:t>
            </a:r>
            <a:endParaRPr lang="en-US" dirty="0">
              <a:solidFill>
                <a:schemeClr val="tx1"/>
              </a:solidFill>
              <a:latin typeface="Helvetica Neue Medium" panose="02000503000000020004" pitchFamily="2" charset="0"/>
              <a:ea typeface="Helvetica Neue Medium" panose="02000503000000020004" pitchFamily="2" charset="0"/>
              <a:cs typeface="Helvetica Neue Medium" panose="02000503000000020004" pitchFamily="2" charset="0"/>
            </a:endParaRPr>
          </a:p>
        </p:txBody>
      </p:sp>
      <p:sp>
        <p:nvSpPr>
          <p:cNvPr id="23" name="Rectangle 22">
            <a:extLst>
              <a:ext uri="{FF2B5EF4-FFF2-40B4-BE49-F238E27FC236}">
                <a16:creationId xmlns:a16="http://schemas.microsoft.com/office/drawing/2014/main" id="{A6AFF779-4222-AC67-B209-82F24BAFD143}"/>
              </a:ext>
            </a:extLst>
          </p:cNvPr>
          <p:cNvSpPr/>
          <p:nvPr/>
        </p:nvSpPr>
        <p:spPr>
          <a:xfrm>
            <a:off x="2421465" y="3753982"/>
            <a:ext cx="1786467" cy="609600"/>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Helvetica Neue Medium" panose="02000503000000020004" pitchFamily="2" charset="0"/>
                <a:ea typeface="Helvetica Neue Medium" panose="02000503000000020004" pitchFamily="2" charset="0"/>
                <a:cs typeface="Helvetica Neue Medium" panose="02000503000000020004" pitchFamily="2" charset="0"/>
              </a:rPr>
              <a:t>K/V 2</a:t>
            </a:r>
            <a:endParaRPr lang="en-US" dirty="0">
              <a:solidFill>
                <a:schemeClr val="tx1"/>
              </a:solidFill>
              <a:latin typeface="Helvetica Neue Medium" panose="02000503000000020004" pitchFamily="2" charset="0"/>
              <a:ea typeface="Helvetica Neue Medium" panose="02000503000000020004" pitchFamily="2" charset="0"/>
              <a:cs typeface="Helvetica Neue Medium" panose="02000503000000020004" pitchFamily="2" charset="0"/>
            </a:endParaRPr>
          </a:p>
        </p:txBody>
      </p:sp>
      <p:sp>
        <p:nvSpPr>
          <p:cNvPr id="24" name="Rectangle 23">
            <a:extLst>
              <a:ext uri="{FF2B5EF4-FFF2-40B4-BE49-F238E27FC236}">
                <a16:creationId xmlns:a16="http://schemas.microsoft.com/office/drawing/2014/main" id="{CEBCD805-D2A4-A712-7B5B-A00CA33F5A15}"/>
              </a:ext>
            </a:extLst>
          </p:cNvPr>
          <p:cNvSpPr/>
          <p:nvPr/>
        </p:nvSpPr>
        <p:spPr>
          <a:xfrm>
            <a:off x="4207932" y="3753982"/>
            <a:ext cx="1786467" cy="609600"/>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Helvetica Neue Medium" panose="02000503000000020004" pitchFamily="2" charset="0"/>
                <a:ea typeface="Helvetica Neue Medium" panose="02000503000000020004" pitchFamily="2" charset="0"/>
                <a:cs typeface="Helvetica Neue Medium" panose="02000503000000020004" pitchFamily="2" charset="0"/>
              </a:rPr>
              <a:t>K/V 3</a:t>
            </a:r>
            <a:endParaRPr lang="en-US" dirty="0">
              <a:solidFill>
                <a:schemeClr val="tx1"/>
              </a:solidFill>
              <a:latin typeface="Helvetica Neue Medium" panose="02000503000000020004" pitchFamily="2" charset="0"/>
              <a:ea typeface="Helvetica Neue Medium" panose="02000503000000020004" pitchFamily="2" charset="0"/>
              <a:cs typeface="Helvetica Neue Medium" panose="02000503000000020004" pitchFamily="2" charset="0"/>
            </a:endParaRPr>
          </a:p>
        </p:txBody>
      </p:sp>
      <p:sp>
        <p:nvSpPr>
          <p:cNvPr id="25" name="Rectangle 24">
            <a:extLst>
              <a:ext uri="{FF2B5EF4-FFF2-40B4-BE49-F238E27FC236}">
                <a16:creationId xmlns:a16="http://schemas.microsoft.com/office/drawing/2014/main" id="{D50F16A3-E8B2-A722-3F06-FAD479B1AAC9}"/>
              </a:ext>
            </a:extLst>
          </p:cNvPr>
          <p:cNvSpPr/>
          <p:nvPr/>
        </p:nvSpPr>
        <p:spPr>
          <a:xfrm>
            <a:off x="5994399" y="3753982"/>
            <a:ext cx="1786467" cy="609600"/>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Helvetica Neue Medium" panose="02000503000000020004" pitchFamily="2" charset="0"/>
                <a:ea typeface="Helvetica Neue Medium" panose="02000503000000020004" pitchFamily="2" charset="0"/>
                <a:cs typeface="Helvetica Neue Medium" panose="02000503000000020004" pitchFamily="2" charset="0"/>
              </a:rPr>
              <a:t>K/V 4</a:t>
            </a:r>
            <a:endParaRPr lang="en-US" dirty="0">
              <a:solidFill>
                <a:schemeClr val="tx1"/>
              </a:solidFill>
              <a:latin typeface="Helvetica Neue Medium" panose="02000503000000020004" pitchFamily="2" charset="0"/>
              <a:ea typeface="Helvetica Neue Medium" panose="02000503000000020004" pitchFamily="2" charset="0"/>
              <a:cs typeface="Helvetica Neue Medium" panose="02000503000000020004" pitchFamily="2" charset="0"/>
            </a:endParaRPr>
          </a:p>
        </p:txBody>
      </p:sp>
      <p:sp>
        <p:nvSpPr>
          <p:cNvPr id="26" name="Rectangle 25">
            <a:extLst>
              <a:ext uri="{FF2B5EF4-FFF2-40B4-BE49-F238E27FC236}">
                <a16:creationId xmlns:a16="http://schemas.microsoft.com/office/drawing/2014/main" id="{502F9E0F-705E-CBCD-A065-8B03B4C9B2EF}"/>
              </a:ext>
            </a:extLst>
          </p:cNvPr>
          <p:cNvSpPr/>
          <p:nvPr/>
        </p:nvSpPr>
        <p:spPr>
          <a:xfrm>
            <a:off x="7780866" y="3753982"/>
            <a:ext cx="1786467" cy="609600"/>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Helvetica Neue Medium" panose="02000503000000020004" pitchFamily="2" charset="0"/>
                <a:ea typeface="Helvetica Neue Medium" panose="02000503000000020004" pitchFamily="2" charset="0"/>
                <a:cs typeface="Helvetica Neue Medium" panose="02000503000000020004" pitchFamily="2" charset="0"/>
              </a:rPr>
              <a:t>K/V 5</a:t>
            </a:r>
            <a:endParaRPr lang="en-US" dirty="0">
              <a:solidFill>
                <a:schemeClr val="tx1"/>
              </a:solidFill>
              <a:latin typeface="Helvetica Neue Medium" panose="02000503000000020004" pitchFamily="2" charset="0"/>
              <a:ea typeface="Helvetica Neue Medium" panose="02000503000000020004" pitchFamily="2" charset="0"/>
              <a:cs typeface="Helvetica Neue Medium" panose="02000503000000020004" pitchFamily="2" charset="0"/>
            </a:endParaRPr>
          </a:p>
        </p:txBody>
      </p:sp>
      <p:sp>
        <p:nvSpPr>
          <p:cNvPr id="27" name="Rectangle 26">
            <a:extLst>
              <a:ext uri="{FF2B5EF4-FFF2-40B4-BE49-F238E27FC236}">
                <a16:creationId xmlns:a16="http://schemas.microsoft.com/office/drawing/2014/main" id="{4662245A-838B-117D-CB6F-887E01D4D596}"/>
              </a:ext>
            </a:extLst>
          </p:cNvPr>
          <p:cNvSpPr/>
          <p:nvPr/>
        </p:nvSpPr>
        <p:spPr>
          <a:xfrm>
            <a:off x="9567333" y="3753982"/>
            <a:ext cx="1786467" cy="609600"/>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Helvetica Neue Medium" panose="02000503000000020004" pitchFamily="2" charset="0"/>
                <a:ea typeface="Helvetica Neue Medium" panose="02000503000000020004" pitchFamily="2" charset="0"/>
                <a:cs typeface="Helvetica Neue Medium" panose="02000503000000020004" pitchFamily="2" charset="0"/>
              </a:rPr>
              <a:t>K/V 6</a:t>
            </a:r>
            <a:endParaRPr lang="en-US" dirty="0">
              <a:solidFill>
                <a:schemeClr val="tx1"/>
              </a:solidFill>
              <a:latin typeface="Helvetica Neue Medium" panose="02000503000000020004" pitchFamily="2" charset="0"/>
              <a:ea typeface="Helvetica Neue Medium" panose="02000503000000020004" pitchFamily="2" charset="0"/>
              <a:cs typeface="Helvetica Neue Medium" panose="02000503000000020004" pitchFamily="2" charset="0"/>
            </a:endParaRPr>
          </a:p>
        </p:txBody>
      </p:sp>
      <p:cxnSp>
        <p:nvCxnSpPr>
          <p:cNvPr id="28" name="Straight Arrow Connector 27">
            <a:extLst>
              <a:ext uri="{FF2B5EF4-FFF2-40B4-BE49-F238E27FC236}">
                <a16:creationId xmlns:a16="http://schemas.microsoft.com/office/drawing/2014/main" id="{AF5C7719-B16D-5C21-2F82-10C329086CD0}"/>
              </a:ext>
            </a:extLst>
          </p:cNvPr>
          <p:cNvCxnSpPr>
            <a:cxnSpLocks/>
          </p:cNvCxnSpPr>
          <p:nvPr/>
        </p:nvCxnSpPr>
        <p:spPr>
          <a:xfrm>
            <a:off x="1528231" y="4363583"/>
            <a:ext cx="0" cy="46612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9" name="Straight Arrow Connector 28">
            <a:extLst>
              <a:ext uri="{FF2B5EF4-FFF2-40B4-BE49-F238E27FC236}">
                <a16:creationId xmlns:a16="http://schemas.microsoft.com/office/drawing/2014/main" id="{54D6E7B8-831F-E1DB-7C42-C0887D057FC3}"/>
              </a:ext>
            </a:extLst>
          </p:cNvPr>
          <p:cNvCxnSpPr>
            <a:cxnSpLocks/>
          </p:cNvCxnSpPr>
          <p:nvPr/>
        </p:nvCxnSpPr>
        <p:spPr>
          <a:xfrm>
            <a:off x="3314698" y="4363583"/>
            <a:ext cx="0" cy="46612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0" name="Straight Arrow Connector 29">
            <a:extLst>
              <a:ext uri="{FF2B5EF4-FFF2-40B4-BE49-F238E27FC236}">
                <a16:creationId xmlns:a16="http://schemas.microsoft.com/office/drawing/2014/main" id="{F05B7019-B121-681A-51AE-48E1F766BB9C}"/>
              </a:ext>
            </a:extLst>
          </p:cNvPr>
          <p:cNvCxnSpPr>
            <a:cxnSpLocks/>
          </p:cNvCxnSpPr>
          <p:nvPr/>
        </p:nvCxnSpPr>
        <p:spPr>
          <a:xfrm>
            <a:off x="5101165" y="4363582"/>
            <a:ext cx="0" cy="466121"/>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1" name="Straight Arrow Connector 30">
            <a:extLst>
              <a:ext uri="{FF2B5EF4-FFF2-40B4-BE49-F238E27FC236}">
                <a16:creationId xmlns:a16="http://schemas.microsoft.com/office/drawing/2014/main" id="{64FFE250-65F0-052A-4BA7-DD155BAAD0F7}"/>
              </a:ext>
            </a:extLst>
          </p:cNvPr>
          <p:cNvCxnSpPr>
            <a:cxnSpLocks/>
          </p:cNvCxnSpPr>
          <p:nvPr/>
        </p:nvCxnSpPr>
        <p:spPr>
          <a:xfrm>
            <a:off x="6887632" y="4363582"/>
            <a:ext cx="0" cy="512688"/>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2" name="Straight Arrow Connector 31">
            <a:extLst>
              <a:ext uri="{FF2B5EF4-FFF2-40B4-BE49-F238E27FC236}">
                <a16:creationId xmlns:a16="http://schemas.microsoft.com/office/drawing/2014/main" id="{8F7CA07E-19CF-37DB-772A-D4A62FAD443D}"/>
              </a:ext>
            </a:extLst>
          </p:cNvPr>
          <p:cNvCxnSpPr>
            <a:cxnSpLocks/>
          </p:cNvCxnSpPr>
          <p:nvPr/>
        </p:nvCxnSpPr>
        <p:spPr>
          <a:xfrm>
            <a:off x="8674099" y="4363582"/>
            <a:ext cx="0" cy="512688"/>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3" name="Straight Arrow Connector 32">
            <a:extLst>
              <a:ext uri="{FF2B5EF4-FFF2-40B4-BE49-F238E27FC236}">
                <a16:creationId xmlns:a16="http://schemas.microsoft.com/office/drawing/2014/main" id="{C1870934-6939-D8E4-A813-11FD3084545E}"/>
              </a:ext>
            </a:extLst>
          </p:cNvPr>
          <p:cNvCxnSpPr>
            <a:cxnSpLocks/>
          </p:cNvCxnSpPr>
          <p:nvPr/>
        </p:nvCxnSpPr>
        <p:spPr>
          <a:xfrm>
            <a:off x="10460565" y="4383765"/>
            <a:ext cx="0" cy="502597"/>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46" name="Elbow Connector 45">
            <a:extLst>
              <a:ext uri="{FF2B5EF4-FFF2-40B4-BE49-F238E27FC236}">
                <a16:creationId xmlns:a16="http://schemas.microsoft.com/office/drawing/2014/main" id="{287AD9A3-D15F-D570-9638-371516BD73F1}"/>
              </a:ext>
            </a:extLst>
          </p:cNvPr>
          <p:cNvCxnSpPr>
            <a:stCxn id="19" idx="3"/>
            <a:endCxn id="27" idx="3"/>
          </p:cNvCxnSpPr>
          <p:nvPr/>
        </p:nvCxnSpPr>
        <p:spPr>
          <a:xfrm flipV="1">
            <a:off x="11353800" y="4058782"/>
            <a:ext cx="12700" cy="1189037"/>
          </a:xfrm>
          <a:prstGeom prst="bentConnector3">
            <a:avLst>
              <a:gd name="adj1" fmla="val 1800000"/>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70069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9"/>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28"/>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29"/>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30"/>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31"/>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32"/>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33"/>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46"/>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P spid="10" grpId="0" animBg="1"/>
      <p:bldP spid="11" grpId="0" animBg="1"/>
      <p:bldP spid="19" grpId="0" animBg="1"/>
      <p:bldP spid="21" grpId="0" animBg="1"/>
      <p:bldP spid="22" grpId="0" animBg="1"/>
      <p:bldP spid="23" grpId="0" animBg="1"/>
      <p:bldP spid="24" grpId="0" animBg="1"/>
      <p:bldP spid="25" grpId="0" animBg="1"/>
      <p:bldP spid="26" grpId="0" animBg="1"/>
      <p:bldP spid="2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0CA75-A924-4698-F3A4-ED8411729C12}"/>
              </a:ext>
            </a:extLst>
          </p:cNvPr>
          <p:cNvSpPr>
            <a:spLocks noGrp="1"/>
          </p:cNvSpPr>
          <p:nvPr>
            <p:ph type="title"/>
          </p:nvPr>
        </p:nvSpPr>
        <p:spPr/>
        <p:txBody>
          <a:bodyPr/>
          <a:lstStyle/>
          <a:p>
            <a:r>
              <a:rPr lang="en-US" dirty="0"/>
              <a:t>More Data = Better Results</a:t>
            </a:r>
          </a:p>
        </p:txBody>
      </p:sp>
      <p:sp>
        <p:nvSpPr>
          <p:cNvPr id="3" name="Content Placeholder 2">
            <a:extLst>
              <a:ext uri="{FF2B5EF4-FFF2-40B4-BE49-F238E27FC236}">
                <a16:creationId xmlns:a16="http://schemas.microsoft.com/office/drawing/2014/main" id="{2E87A497-DEBA-1AFA-1032-EA49BAFB95A6}"/>
              </a:ext>
            </a:extLst>
          </p:cNvPr>
          <p:cNvSpPr>
            <a:spLocks noGrp="1"/>
          </p:cNvSpPr>
          <p:nvPr>
            <p:ph idx="1"/>
          </p:nvPr>
        </p:nvSpPr>
        <p:spPr>
          <a:xfrm>
            <a:off x="838200" y="1825624"/>
            <a:ext cx="10515600" cy="5032375"/>
          </a:xfrm>
        </p:spPr>
        <p:txBody>
          <a:bodyPr>
            <a:normAutofit/>
          </a:bodyPr>
          <a:lstStyle/>
          <a:p>
            <a:pPr marL="0" indent="0">
              <a:buNone/>
            </a:pPr>
            <a:r>
              <a:rPr lang="en-US" dirty="0"/>
              <a:t>How much data?</a:t>
            </a:r>
          </a:p>
          <a:p>
            <a:pPr>
              <a:buFontTx/>
              <a:buChar char="-"/>
            </a:pPr>
            <a:r>
              <a:rPr lang="en-US" dirty="0"/>
              <a:t>As much data as can possibly be fed into the model</a:t>
            </a:r>
          </a:p>
          <a:p>
            <a:pPr>
              <a:buFontTx/>
              <a:buChar char="-"/>
            </a:pPr>
            <a:endParaRPr lang="en-US" dirty="0"/>
          </a:p>
          <a:p>
            <a:pPr marL="0" indent="0">
              <a:buNone/>
            </a:pPr>
            <a:r>
              <a:rPr lang="en-US" dirty="0"/>
              <a:t>Estimates:</a:t>
            </a:r>
          </a:p>
          <a:p>
            <a:pPr marL="0" indent="0">
              <a:buNone/>
            </a:pPr>
            <a:r>
              <a:rPr lang="en-US" dirty="0"/>
              <a:t>- Total training data: Petabytes (Internet++)</a:t>
            </a:r>
          </a:p>
          <a:p>
            <a:pPr>
              <a:buFontTx/>
              <a:buChar char="-"/>
            </a:pPr>
            <a:r>
              <a:rPr lang="en-US" dirty="0"/>
              <a:t>Training time: Months</a:t>
            </a:r>
          </a:p>
          <a:p>
            <a:pPr>
              <a:buFontTx/>
              <a:buChar char="-"/>
            </a:pPr>
            <a:r>
              <a:rPr lang="en-US" dirty="0"/>
              <a:t>Training cost: $ Millions</a:t>
            </a:r>
          </a:p>
          <a:p>
            <a:pPr>
              <a:buFontTx/>
              <a:buChar char="-"/>
            </a:pPr>
            <a:r>
              <a:rPr lang="en-US" dirty="0"/>
              <a:t>Final model parameter count: Multiple 100s of billions</a:t>
            </a:r>
          </a:p>
        </p:txBody>
      </p:sp>
    </p:spTree>
    <p:extLst>
      <p:ext uri="{BB962C8B-B14F-4D97-AF65-F5344CB8AC3E}">
        <p14:creationId xmlns:p14="http://schemas.microsoft.com/office/powerpoint/2010/main" val="3271952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9E5A4-6CFE-D55D-4104-B927D110D2AD}"/>
              </a:ext>
            </a:extLst>
          </p:cNvPr>
          <p:cNvSpPr>
            <a:spLocks noGrp="1"/>
          </p:cNvSpPr>
          <p:nvPr>
            <p:ph type="title"/>
          </p:nvPr>
        </p:nvSpPr>
        <p:spPr/>
        <p:txBody>
          <a:bodyPr/>
          <a:lstStyle/>
          <a:p>
            <a:r>
              <a:rPr lang="en-US" dirty="0">
                <a:latin typeface="Helvetica Neue Medium"/>
                <a:ea typeface="Calibri"/>
                <a:cs typeface="Calibri"/>
              </a:rPr>
              <a:t>AI is a Big Deal</a:t>
            </a:r>
          </a:p>
        </p:txBody>
      </p:sp>
      <p:sp>
        <p:nvSpPr>
          <p:cNvPr id="3" name="Content Placeholder 2">
            <a:extLst>
              <a:ext uri="{FF2B5EF4-FFF2-40B4-BE49-F238E27FC236}">
                <a16:creationId xmlns:a16="http://schemas.microsoft.com/office/drawing/2014/main" id="{6C0EBC09-4BCC-504B-80F9-A15ABBE024F9}"/>
              </a:ext>
            </a:extLst>
          </p:cNvPr>
          <p:cNvSpPr>
            <a:spLocks noGrp="1"/>
          </p:cNvSpPr>
          <p:nvPr>
            <p:ph idx="1"/>
          </p:nvPr>
        </p:nvSpPr>
        <p:spPr>
          <a:xfrm>
            <a:off x="838200" y="1825624"/>
            <a:ext cx="10515600" cy="5032375"/>
          </a:xfrm>
        </p:spPr>
        <p:txBody>
          <a:bodyPr vert="horz" lIns="91440" tIns="45720" rIns="91440" bIns="45720" rtlCol="0" anchor="t">
            <a:normAutofit/>
          </a:bodyPr>
          <a:lstStyle/>
          <a:p>
            <a:pPr marL="0" indent="0">
              <a:buNone/>
            </a:pPr>
            <a:r>
              <a:rPr lang="en-US" dirty="0">
                <a:latin typeface="Helvetica Neue Medium"/>
                <a:ea typeface="Calibri"/>
                <a:cs typeface="Calibri"/>
              </a:rPr>
              <a:t>Recent advances have seen massive growth in AI space:</a:t>
            </a:r>
          </a:p>
          <a:p>
            <a:pPr>
              <a:buFont typeface="Calibri" panose="020B0604020202020204" pitchFamily="34" charset="0"/>
              <a:buChar char="-"/>
            </a:pPr>
            <a:r>
              <a:rPr lang="en-US" dirty="0">
                <a:latin typeface="Helvetica Neue Medium"/>
                <a:ea typeface="Calibri"/>
                <a:cs typeface="Calibri"/>
              </a:rPr>
              <a:t>ChatGPT</a:t>
            </a:r>
          </a:p>
          <a:p>
            <a:pPr>
              <a:buFont typeface="Calibri" panose="020B0604020202020204" pitchFamily="34" charset="0"/>
              <a:buChar char="-"/>
            </a:pPr>
            <a:r>
              <a:rPr lang="en-US" dirty="0">
                <a:latin typeface="Helvetica Neue Medium"/>
                <a:ea typeface="Calibri"/>
                <a:cs typeface="Calibri"/>
              </a:rPr>
              <a:t>Google/Microsoft/Amazon/</a:t>
            </a:r>
            <a:r>
              <a:rPr lang="en-US" dirty="0" err="1">
                <a:latin typeface="Helvetica Neue Medium"/>
                <a:ea typeface="Calibri"/>
                <a:cs typeface="Calibri"/>
              </a:rPr>
              <a:t>etc</a:t>
            </a:r>
            <a:r>
              <a:rPr lang="en-US" dirty="0">
                <a:latin typeface="Helvetica Neue Medium"/>
                <a:ea typeface="Calibri"/>
                <a:cs typeface="Calibri"/>
              </a:rPr>
              <a:t> all building around AI</a:t>
            </a:r>
          </a:p>
          <a:p>
            <a:pPr>
              <a:buFont typeface="Calibri" panose="020B0604020202020204" pitchFamily="34" charset="0"/>
              <a:buChar char="-"/>
            </a:pPr>
            <a:r>
              <a:rPr lang="en-US" dirty="0">
                <a:latin typeface="Helvetica Neue Medium"/>
                <a:ea typeface="Calibri"/>
                <a:cs typeface="Calibri"/>
              </a:rPr>
              <a:t>Non-tech companies trying to use AI</a:t>
            </a:r>
          </a:p>
          <a:p>
            <a:pPr>
              <a:buFont typeface="Calibri" panose="020B0604020202020204" pitchFamily="34" charset="0"/>
              <a:buChar char="-"/>
            </a:pPr>
            <a:r>
              <a:rPr lang="en-US" dirty="0">
                <a:latin typeface="Helvetica Neue Medium"/>
                <a:ea typeface="Calibri"/>
                <a:cs typeface="Calibri"/>
              </a:rPr>
              <a:t>$ Billions, Millions of users</a:t>
            </a:r>
          </a:p>
          <a:p>
            <a:pPr>
              <a:buFont typeface="Calibri" panose="020B0604020202020204" pitchFamily="34" charset="0"/>
              <a:buChar char="-"/>
            </a:pPr>
            <a:endParaRPr lang="en-US" dirty="0">
              <a:latin typeface="Helvetica Neue Medium"/>
              <a:ea typeface="Calibri"/>
              <a:cs typeface="Calibri"/>
            </a:endParaRPr>
          </a:p>
          <a:p>
            <a:pPr marL="0" indent="0">
              <a:buNone/>
            </a:pPr>
            <a:r>
              <a:rPr lang="en-US" dirty="0">
                <a:latin typeface="Helvetica Neue Medium"/>
                <a:ea typeface="Calibri"/>
                <a:cs typeface="Calibri"/>
              </a:rPr>
              <a:t>Built on Large Language Models (LLMs)</a:t>
            </a:r>
          </a:p>
          <a:p>
            <a:pPr marL="0" indent="0">
              <a:buNone/>
            </a:pPr>
            <a:endParaRPr lang="en-US" dirty="0">
              <a:latin typeface="Helvetica Neue Medium"/>
              <a:ea typeface="Calibri"/>
              <a:cs typeface="Calibri"/>
            </a:endParaRPr>
          </a:p>
        </p:txBody>
      </p:sp>
    </p:spTree>
    <p:extLst>
      <p:ext uri="{BB962C8B-B14F-4D97-AF65-F5344CB8AC3E}">
        <p14:creationId xmlns:p14="http://schemas.microsoft.com/office/powerpoint/2010/main" val="919048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C9752-5E9F-F023-2D4A-FB7FFFA1F54A}"/>
              </a:ext>
            </a:extLst>
          </p:cNvPr>
          <p:cNvSpPr>
            <a:spLocks noGrp="1"/>
          </p:cNvSpPr>
          <p:nvPr>
            <p:ph type="title"/>
          </p:nvPr>
        </p:nvSpPr>
        <p:spPr/>
        <p:txBody>
          <a:bodyPr/>
          <a:lstStyle/>
          <a:p>
            <a:r>
              <a:rPr lang="en-US">
                <a:latin typeface="Helvetica Neue Medium"/>
              </a:rPr>
              <a:t>LLMs are a New Application</a:t>
            </a:r>
            <a:endParaRPr lang="en-US"/>
          </a:p>
        </p:txBody>
      </p:sp>
      <p:sp>
        <p:nvSpPr>
          <p:cNvPr id="3" name="Content Placeholder 2">
            <a:extLst>
              <a:ext uri="{FF2B5EF4-FFF2-40B4-BE49-F238E27FC236}">
                <a16:creationId xmlns:a16="http://schemas.microsoft.com/office/drawing/2014/main" id="{94D0F969-4247-B404-411D-E03C5301A532}"/>
              </a:ext>
            </a:extLst>
          </p:cNvPr>
          <p:cNvSpPr>
            <a:spLocks noGrp="1"/>
          </p:cNvSpPr>
          <p:nvPr>
            <p:ph idx="1"/>
          </p:nvPr>
        </p:nvSpPr>
        <p:spPr/>
        <p:txBody>
          <a:bodyPr>
            <a:normAutofit/>
          </a:bodyPr>
          <a:lstStyle/>
          <a:p>
            <a:pPr marL="0" indent="0">
              <a:buNone/>
            </a:pPr>
            <a:r>
              <a:rPr lang="en-US" dirty="0"/>
              <a:t>LLMs and Machine Learning at scale are totally new apps</a:t>
            </a:r>
          </a:p>
          <a:p>
            <a:pPr marL="0" indent="0">
              <a:buNone/>
            </a:pPr>
            <a:endParaRPr lang="en-US" dirty="0"/>
          </a:p>
          <a:p>
            <a:pPr marL="0" indent="0">
              <a:buNone/>
            </a:pPr>
            <a:r>
              <a:rPr lang="en-US" dirty="0"/>
              <a:t>New applications create new systems problems:</a:t>
            </a:r>
          </a:p>
          <a:p>
            <a:pPr>
              <a:buFontTx/>
              <a:buChar char="-"/>
            </a:pPr>
            <a:r>
              <a:rPr lang="en-US" dirty="0"/>
              <a:t>Computer graphics accelerated by GPUs</a:t>
            </a:r>
          </a:p>
          <a:p>
            <a:pPr>
              <a:buFontTx/>
              <a:buChar char="-"/>
            </a:pPr>
            <a:r>
              <a:rPr lang="en-US" dirty="0"/>
              <a:t>Smartphones: Battery power, touchscreens</a:t>
            </a:r>
          </a:p>
          <a:p>
            <a:pPr>
              <a:buFontTx/>
              <a:buChar char="-"/>
            </a:pPr>
            <a:r>
              <a:rPr lang="en-US" dirty="0"/>
              <a:t>Cloud computing: Storage, Sharding, RPC, Fault Tolerance</a:t>
            </a:r>
          </a:p>
          <a:p>
            <a:pPr>
              <a:buFontTx/>
              <a:buChar char="-"/>
            </a:pPr>
            <a:endParaRPr lang="en-US" dirty="0"/>
          </a:p>
          <a:p>
            <a:pPr marL="0" indent="0">
              <a:buNone/>
            </a:pPr>
            <a:r>
              <a:rPr lang="en-US" dirty="0"/>
              <a:t>LLMs are no different</a:t>
            </a:r>
          </a:p>
        </p:txBody>
      </p:sp>
    </p:spTree>
    <p:extLst>
      <p:ext uri="{BB962C8B-B14F-4D97-AF65-F5344CB8AC3E}">
        <p14:creationId xmlns:p14="http://schemas.microsoft.com/office/powerpoint/2010/main" val="1621453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610D27-BFCF-24B9-611F-3F5DC4BC4FE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11EC694-9803-A91D-FB57-BEFB4925E5E2}"/>
              </a:ext>
            </a:extLst>
          </p:cNvPr>
          <p:cNvSpPr>
            <a:spLocks noGrp="1"/>
          </p:cNvSpPr>
          <p:nvPr>
            <p:ph type="title"/>
          </p:nvPr>
        </p:nvSpPr>
        <p:spPr/>
        <p:txBody>
          <a:bodyPr/>
          <a:lstStyle/>
          <a:p>
            <a:r>
              <a:rPr lang="en-US" dirty="0">
                <a:latin typeface="Helvetica Neue Medium"/>
              </a:rPr>
              <a:t>Bypassing the OS for Speed</a:t>
            </a:r>
            <a:endParaRPr lang="en-US" dirty="0"/>
          </a:p>
        </p:txBody>
      </p:sp>
      <p:sp>
        <p:nvSpPr>
          <p:cNvPr id="4" name="Rectangle 3">
            <a:extLst>
              <a:ext uri="{FF2B5EF4-FFF2-40B4-BE49-F238E27FC236}">
                <a16:creationId xmlns:a16="http://schemas.microsoft.com/office/drawing/2014/main" id="{FFB281BB-4B5E-F7E8-3C11-FDB9BC399F70}"/>
              </a:ext>
            </a:extLst>
          </p:cNvPr>
          <p:cNvSpPr/>
          <p:nvPr/>
        </p:nvSpPr>
        <p:spPr>
          <a:xfrm>
            <a:off x="634998" y="3124200"/>
            <a:ext cx="10718802" cy="609600"/>
          </a:xfrm>
          <a:prstGeom prst="rect">
            <a:avLst/>
          </a:prstGeom>
          <a:solidFill>
            <a:schemeClr val="accent1"/>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solidFill>
                <a:latin typeface="Helvetica Neue Medium" panose="02000503000000020004" pitchFamily="2" charset="0"/>
                <a:ea typeface="Helvetica Neue Medium" panose="02000503000000020004" pitchFamily="2" charset="0"/>
                <a:cs typeface="Helvetica Neue Medium" panose="02000503000000020004" pitchFamily="2" charset="0"/>
              </a:rPr>
              <a:t>Operating System</a:t>
            </a:r>
            <a:endParaRPr lang="en-US" dirty="0">
              <a:solidFill>
                <a:schemeClr val="bg2"/>
              </a:solidFill>
              <a:latin typeface="Helvetica Neue Medium" panose="02000503000000020004" pitchFamily="2" charset="0"/>
              <a:ea typeface="Helvetica Neue Medium" panose="02000503000000020004" pitchFamily="2" charset="0"/>
              <a:cs typeface="Helvetica Neue Medium" panose="02000503000000020004" pitchFamily="2" charset="0"/>
            </a:endParaRPr>
          </a:p>
        </p:txBody>
      </p:sp>
      <p:sp>
        <p:nvSpPr>
          <p:cNvPr id="5" name="Rectangle 4">
            <a:extLst>
              <a:ext uri="{FF2B5EF4-FFF2-40B4-BE49-F238E27FC236}">
                <a16:creationId xmlns:a16="http://schemas.microsoft.com/office/drawing/2014/main" id="{F33D8245-E1E8-854B-3ECD-D8F42AF5EEF7}"/>
              </a:ext>
            </a:extLst>
          </p:cNvPr>
          <p:cNvSpPr/>
          <p:nvPr/>
        </p:nvSpPr>
        <p:spPr>
          <a:xfrm>
            <a:off x="634998" y="3948112"/>
            <a:ext cx="5461002" cy="609600"/>
          </a:xfrm>
          <a:prstGeom prst="rect">
            <a:avLst/>
          </a:prstGeom>
          <a:solidFill>
            <a:schemeClr val="accent5"/>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solidFill>
                <a:latin typeface="Helvetica Neue Medium" panose="02000503000000020004" pitchFamily="2" charset="0"/>
                <a:ea typeface="Helvetica Neue Medium" panose="02000503000000020004" pitchFamily="2" charset="0"/>
                <a:cs typeface="Helvetica Neue Medium" panose="02000503000000020004" pitchFamily="2" charset="0"/>
              </a:rPr>
              <a:t>Training Data</a:t>
            </a:r>
            <a:endParaRPr lang="en-US" dirty="0">
              <a:solidFill>
                <a:schemeClr val="bg2"/>
              </a:solidFill>
              <a:latin typeface="Helvetica Neue Medium" panose="02000503000000020004" pitchFamily="2" charset="0"/>
              <a:ea typeface="Helvetica Neue Medium" panose="02000503000000020004" pitchFamily="2" charset="0"/>
              <a:cs typeface="Helvetica Neue Medium" panose="02000503000000020004" pitchFamily="2" charset="0"/>
            </a:endParaRPr>
          </a:p>
        </p:txBody>
      </p:sp>
      <p:sp>
        <p:nvSpPr>
          <p:cNvPr id="6" name="Rectangle 5">
            <a:extLst>
              <a:ext uri="{FF2B5EF4-FFF2-40B4-BE49-F238E27FC236}">
                <a16:creationId xmlns:a16="http://schemas.microsoft.com/office/drawing/2014/main" id="{E0148815-AD97-D2EB-40B2-91459ACCF121}"/>
              </a:ext>
            </a:extLst>
          </p:cNvPr>
          <p:cNvSpPr/>
          <p:nvPr/>
        </p:nvSpPr>
        <p:spPr>
          <a:xfrm>
            <a:off x="6096000" y="3948112"/>
            <a:ext cx="5257800" cy="609600"/>
          </a:xfrm>
          <a:prstGeom prst="rect">
            <a:avLst/>
          </a:prstGeom>
          <a:solidFill>
            <a:schemeClr val="accent3"/>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solidFill>
                <a:latin typeface="Helvetica Neue Medium" panose="02000503000000020004" pitchFamily="2" charset="0"/>
                <a:ea typeface="Helvetica Neue Medium" panose="02000503000000020004" pitchFamily="2" charset="0"/>
                <a:cs typeface="Helvetica Neue Medium" panose="02000503000000020004" pitchFamily="2" charset="0"/>
              </a:rPr>
              <a:t>GPU</a:t>
            </a:r>
          </a:p>
        </p:txBody>
      </p:sp>
      <p:sp>
        <p:nvSpPr>
          <p:cNvPr id="7" name="Rectangle 6">
            <a:extLst>
              <a:ext uri="{FF2B5EF4-FFF2-40B4-BE49-F238E27FC236}">
                <a16:creationId xmlns:a16="http://schemas.microsoft.com/office/drawing/2014/main" id="{D49B5CA7-E8EC-AF7B-96F4-426D281E69D4}"/>
              </a:ext>
            </a:extLst>
          </p:cNvPr>
          <p:cNvSpPr/>
          <p:nvPr/>
        </p:nvSpPr>
        <p:spPr>
          <a:xfrm>
            <a:off x="634998" y="2300288"/>
            <a:ext cx="10718802" cy="609600"/>
          </a:xfrm>
          <a:prstGeom prst="rect">
            <a:avLst/>
          </a:prstGeom>
          <a:solidFill>
            <a:schemeClr val="accent2"/>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solidFill>
                <a:latin typeface="Helvetica Neue Medium" panose="02000503000000020004" pitchFamily="2" charset="0"/>
                <a:ea typeface="Helvetica Neue Medium" panose="02000503000000020004" pitchFamily="2" charset="0"/>
                <a:cs typeface="Helvetica Neue Medium" panose="02000503000000020004" pitchFamily="2" charset="0"/>
              </a:rPr>
              <a:t>LLM</a:t>
            </a:r>
            <a:endParaRPr lang="en-US" dirty="0">
              <a:solidFill>
                <a:schemeClr val="bg2"/>
              </a:solidFill>
              <a:latin typeface="Helvetica Neue Medium" panose="02000503000000020004" pitchFamily="2" charset="0"/>
              <a:ea typeface="Helvetica Neue Medium" panose="02000503000000020004" pitchFamily="2" charset="0"/>
              <a:cs typeface="Helvetica Neue Medium" panose="02000503000000020004" pitchFamily="2" charset="0"/>
            </a:endParaRPr>
          </a:p>
        </p:txBody>
      </p:sp>
      <p:cxnSp>
        <p:nvCxnSpPr>
          <p:cNvPr id="11" name="Curved Connector 10">
            <a:extLst>
              <a:ext uri="{FF2B5EF4-FFF2-40B4-BE49-F238E27FC236}">
                <a16:creationId xmlns:a16="http://schemas.microsoft.com/office/drawing/2014/main" id="{BDD07751-2B65-5122-7896-4CC854045ABD}"/>
              </a:ext>
            </a:extLst>
          </p:cNvPr>
          <p:cNvCxnSpPr>
            <a:stCxn id="7" idx="1"/>
            <a:endCxn id="4" idx="1"/>
          </p:cNvCxnSpPr>
          <p:nvPr/>
        </p:nvCxnSpPr>
        <p:spPr>
          <a:xfrm rot="10800000" flipV="1">
            <a:off x="634998" y="2605088"/>
            <a:ext cx="12700" cy="823912"/>
          </a:xfrm>
          <a:prstGeom prst="curvedConnector3">
            <a:avLst>
              <a:gd name="adj1" fmla="val 1800000"/>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2" name="Curved Connector 11">
            <a:extLst>
              <a:ext uri="{FF2B5EF4-FFF2-40B4-BE49-F238E27FC236}">
                <a16:creationId xmlns:a16="http://schemas.microsoft.com/office/drawing/2014/main" id="{3330E0A7-49AF-04DC-4FE7-398FD5B6299C}"/>
              </a:ext>
            </a:extLst>
          </p:cNvPr>
          <p:cNvCxnSpPr/>
          <p:nvPr/>
        </p:nvCxnSpPr>
        <p:spPr>
          <a:xfrm rot="10800000" flipV="1">
            <a:off x="641349" y="3429000"/>
            <a:ext cx="12700" cy="823912"/>
          </a:xfrm>
          <a:prstGeom prst="curvedConnector3">
            <a:avLst>
              <a:gd name="adj1" fmla="val 1800000"/>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3" name="Curved Connector 12">
            <a:extLst>
              <a:ext uri="{FF2B5EF4-FFF2-40B4-BE49-F238E27FC236}">
                <a16:creationId xmlns:a16="http://schemas.microsoft.com/office/drawing/2014/main" id="{073D871E-E631-414E-8800-8C985B93959D}"/>
              </a:ext>
            </a:extLst>
          </p:cNvPr>
          <p:cNvCxnSpPr>
            <a:cxnSpLocks/>
          </p:cNvCxnSpPr>
          <p:nvPr/>
        </p:nvCxnSpPr>
        <p:spPr>
          <a:xfrm rot="10800000" flipH="1" flipV="1">
            <a:off x="11360151" y="2605088"/>
            <a:ext cx="12700" cy="823912"/>
          </a:xfrm>
          <a:prstGeom prst="curvedConnector3">
            <a:avLst>
              <a:gd name="adj1" fmla="val 1800000"/>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4" name="Curved Connector 13">
            <a:extLst>
              <a:ext uri="{FF2B5EF4-FFF2-40B4-BE49-F238E27FC236}">
                <a16:creationId xmlns:a16="http://schemas.microsoft.com/office/drawing/2014/main" id="{030244CF-214D-C462-B76D-EE59C3BCDF6E}"/>
              </a:ext>
            </a:extLst>
          </p:cNvPr>
          <p:cNvCxnSpPr>
            <a:cxnSpLocks/>
          </p:cNvCxnSpPr>
          <p:nvPr/>
        </p:nvCxnSpPr>
        <p:spPr>
          <a:xfrm rot="10800000" flipH="1" flipV="1">
            <a:off x="11366502" y="3429000"/>
            <a:ext cx="12700" cy="823912"/>
          </a:xfrm>
          <a:prstGeom prst="curvedConnector3">
            <a:avLst>
              <a:gd name="adj1" fmla="val 1800000"/>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5" name="Rounded Rectangle 14">
            <a:extLst>
              <a:ext uri="{FF2B5EF4-FFF2-40B4-BE49-F238E27FC236}">
                <a16:creationId xmlns:a16="http://schemas.microsoft.com/office/drawing/2014/main" id="{A822A967-6748-9BDD-FE59-5AFC3849B2CD}"/>
              </a:ext>
            </a:extLst>
          </p:cNvPr>
          <p:cNvSpPr/>
          <p:nvPr/>
        </p:nvSpPr>
        <p:spPr>
          <a:xfrm>
            <a:off x="1025289" y="5167312"/>
            <a:ext cx="9938219" cy="1325563"/>
          </a:xfrm>
          <a:prstGeom prst="roundRect">
            <a:avLst/>
          </a:prstGeom>
          <a:solidFill>
            <a:schemeClr val="bg1"/>
          </a:solidFill>
          <a:ln>
            <a:noFill/>
          </a:ln>
          <a:effectLst>
            <a:outerShdw blurRad="63500" algn="ctr" rotWithShape="0">
              <a:prstClr val="black">
                <a:alpha val="21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Helvetica Neue Medium" panose="02000503000000020004" pitchFamily="2" charset="0"/>
                <a:ea typeface="Helvetica Neue Medium" panose="02000503000000020004" pitchFamily="2" charset="0"/>
                <a:cs typeface="Helvetica Neue Medium" panose="02000503000000020004" pitchFamily="2" charset="0"/>
              </a:rPr>
              <a:t>Having to go through the OS every time is inefficient</a:t>
            </a:r>
          </a:p>
        </p:txBody>
      </p:sp>
    </p:spTree>
    <p:extLst>
      <p:ext uri="{BB962C8B-B14F-4D97-AF65-F5344CB8AC3E}">
        <p14:creationId xmlns:p14="http://schemas.microsoft.com/office/powerpoint/2010/main" val="1001841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E884FA-F7C8-9CD2-0F72-C60A83AAB41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A788CFC-2C7D-3852-BA0E-062056A28891}"/>
              </a:ext>
            </a:extLst>
          </p:cNvPr>
          <p:cNvSpPr>
            <a:spLocks noGrp="1"/>
          </p:cNvSpPr>
          <p:nvPr>
            <p:ph type="title"/>
          </p:nvPr>
        </p:nvSpPr>
        <p:spPr/>
        <p:txBody>
          <a:bodyPr/>
          <a:lstStyle/>
          <a:p>
            <a:r>
              <a:rPr lang="en-US" dirty="0">
                <a:latin typeface="Helvetica Neue Medium"/>
              </a:rPr>
              <a:t>Bypassing the OS for Speed</a:t>
            </a:r>
            <a:endParaRPr lang="en-US" dirty="0"/>
          </a:p>
        </p:txBody>
      </p:sp>
      <p:sp>
        <p:nvSpPr>
          <p:cNvPr id="4" name="Rectangle 3">
            <a:extLst>
              <a:ext uri="{FF2B5EF4-FFF2-40B4-BE49-F238E27FC236}">
                <a16:creationId xmlns:a16="http://schemas.microsoft.com/office/drawing/2014/main" id="{65EED3AA-8F19-AD3C-8DE3-A3FF26A95965}"/>
              </a:ext>
            </a:extLst>
          </p:cNvPr>
          <p:cNvSpPr/>
          <p:nvPr/>
        </p:nvSpPr>
        <p:spPr>
          <a:xfrm>
            <a:off x="634998" y="3124200"/>
            <a:ext cx="2075151" cy="609600"/>
          </a:xfrm>
          <a:prstGeom prst="rect">
            <a:avLst/>
          </a:prstGeom>
          <a:solidFill>
            <a:schemeClr val="accent1"/>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solidFill>
                <a:latin typeface="Helvetica Neue Medium" panose="02000503000000020004" pitchFamily="2" charset="0"/>
                <a:ea typeface="Helvetica Neue Medium" panose="02000503000000020004" pitchFamily="2" charset="0"/>
                <a:cs typeface="Helvetica Neue Medium" panose="02000503000000020004" pitchFamily="2" charset="0"/>
              </a:rPr>
              <a:t>OS</a:t>
            </a:r>
            <a:endParaRPr lang="en-US" dirty="0">
              <a:solidFill>
                <a:schemeClr val="bg2"/>
              </a:solidFill>
              <a:latin typeface="Helvetica Neue Medium" panose="02000503000000020004" pitchFamily="2" charset="0"/>
              <a:ea typeface="Helvetica Neue Medium" panose="02000503000000020004" pitchFamily="2" charset="0"/>
              <a:cs typeface="Helvetica Neue Medium" panose="02000503000000020004" pitchFamily="2" charset="0"/>
            </a:endParaRPr>
          </a:p>
        </p:txBody>
      </p:sp>
      <p:sp>
        <p:nvSpPr>
          <p:cNvPr id="5" name="Rectangle 4">
            <a:extLst>
              <a:ext uri="{FF2B5EF4-FFF2-40B4-BE49-F238E27FC236}">
                <a16:creationId xmlns:a16="http://schemas.microsoft.com/office/drawing/2014/main" id="{20653DD3-190B-C737-A676-AB89DE78FFAB}"/>
              </a:ext>
            </a:extLst>
          </p:cNvPr>
          <p:cNvSpPr/>
          <p:nvPr/>
        </p:nvSpPr>
        <p:spPr>
          <a:xfrm>
            <a:off x="634998" y="3948112"/>
            <a:ext cx="4300559" cy="609600"/>
          </a:xfrm>
          <a:prstGeom prst="rect">
            <a:avLst/>
          </a:prstGeom>
          <a:solidFill>
            <a:schemeClr val="accent5"/>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solidFill>
                <a:latin typeface="Helvetica Neue Medium" panose="02000503000000020004" pitchFamily="2" charset="0"/>
                <a:ea typeface="Helvetica Neue Medium" panose="02000503000000020004" pitchFamily="2" charset="0"/>
                <a:cs typeface="Helvetica Neue Medium" panose="02000503000000020004" pitchFamily="2" charset="0"/>
              </a:rPr>
              <a:t>Training Data</a:t>
            </a:r>
            <a:endParaRPr lang="en-US" dirty="0">
              <a:solidFill>
                <a:schemeClr val="bg2"/>
              </a:solidFill>
              <a:latin typeface="Helvetica Neue Medium" panose="02000503000000020004" pitchFamily="2" charset="0"/>
              <a:ea typeface="Helvetica Neue Medium" panose="02000503000000020004" pitchFamily="2" charset="0"/>
              <a:cs typeface="Helvetica Neue Medium" panose="02000503000000020004" pitchFamily="2" charset="0"/>
            </a:endParaRPr>
          </a:p>
        </p:txBody>
      </p:sp>
      <p:sp>
        <p:nvSpPr>
          <p:cNvPr id="6" name="Rectangle 5">
            <a:extLst>
              <a:ext uri="{FF2B5EF4-FFF2-40B4-BE49-F238E27FC236}">
                <a16:creationId xmlns:a16="http://schemas.microsoft.com/office/drawing/2014/main" id="{4B5A95EE-B66F-F01C-89CD-75106A9AB2F6}"/>
              </a:ext>
            </a:extLst>
          </p:cNvPr>
          <p:cNvSpPr/>
          <p:nvPr/>
        </p:nvSpPr>
        <p:spPr>
          <a:xfrm>
            <a:off x="6452214" y="3948112"/>
            <a:ext cx="4901586" cy="609600"/>
          </a:xfrm>
          <a:prstGeom prst="rect">
            <a:avLst/>
          </a:prstGeom>
          <a:solidFill>
            <a:schemeClr val="accent3"/>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solidFill>
                <a:latin typeface="Helvetica Neue Medium" panose="02000503000000020004" pitchFamily="2" charset="0"/>
                <a:ea typeface="Helvetica Neue Medium" panose="02000503000000020004" pitchFamily="2" charset="0"/>
                <a:cs typeface="Helvetica Neue Medium" panose="02000503000000020004" pitchFamily="2" charset="0"/>
              </a:rPr>
              <a:t>GPU</a:t>
            </a:r>
          </a:p>
        </p:txBody>
      </p:sp>
      <p:sp>
        <p:nvSpPr>
          <p:cNvPr id="7" name="Rectangle 6">
            <a:extLst>
              <a:ext uri="{FF2B5EF4-FFF2-40B4-BE49-F238E27FC236}">
                <a16:creationId xmlns:a16="http://schemas.microsoft.com/office/drawing/2014/main" id="{4398AC08-9F31-8DA4-0AAE-2628983C1F7E}"/>
              </a:ext>
            </a:extLst>
          </p:cNvPr>
          <p:cNvSpPr/>
          <p:nvPr/>
        </p:nvSpPr>
        <p:spPr>
          <a:xfrm>
            <a:off x="634998" y="2300288"/>
            <a:ext cx="10718802" cy="609600"/>
          </a:xfrm>
          <a:prstGeom prst="rect">
            <a:avLst/>
          </a:prstGeom>
          <a:solidFill>
            <a:schemeClr val="accent2"/>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solidFill>
                <a:latin typeface="Helvetica Neue Medium" panose="02000503000000020004" pitchFamily="2" charset="0"/>
                <a:ea typeface="Helvetica Neue Medium" panose="02000503000000020004" pitchFamily="2" charset="0"/>
                <a:cs typeface="Helvetica Neue Medium" panose="02000503000000020004" pitchFamily="2" charset="0"/>
              </a:rPr>
              <a:t>LLM</a:t>
            </a:r>
            <a:endParaRPr lang="en-US" dirty="0">
              <a:solidFill>
                <a:schemeClr val="bg2"/>
              </a:solidFill>
              <a:latin typeface="Helvetica Neue Medium" panose="02000503000000020004" pitchFamily="2" charset="0"/>
              <a:ea typeface="Helvetica Neue Medium" panose="02000503000000020004" pitchFamily="2" charset="0"/>
              <a:cs typeface="Helvetica Neue Medium" panose="02000503000000020004" pitchFamily="2" charset="0"/>
            </a:endParaRPr>
          </a:p>
        </p:txBody>
      </p:sp>
      <p:cxnSp>
        <p:nvCxnSpPr>
          <p:cNvPr id="8" name="Straight Arrow Connector 7">
            <a:extLst>
              <a:ext uri="{FF2B5EF4-FFF2-40B4-BE49-F238E27FC236}">
                <a16:creationId xmlns:a16="http://schemas.microsoft.com/office/drawing/2014/main" id="{B0B5E33A-963C-0ECB-6CC8-6E6838D9EB76}"/>
              </a:ext>
            </a:extLst>
          </p:cNvPr>
          <p:cNvCxnSpPr>
            <a:cxnSpLocks/>
            <a:endCxn id="5" idx="0"/>
          </p:cNvCxnSpPr>
          <p:nvPr/>
        </p:nvCxnSpPr>
        <p:spPr>
          <a:xfrm>
            <a:off x="2785278" y="2909888"/>
            <a:ext cx="0" cy="1038224"/>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0" name="Straight Arrow Connector 9">
            <a:extLst>
              <a:ext uri="{FF2B5EF4-FFF2-40B4-BE49-F238E27FC236}">
                <a16:creationId xmlns:a16="http://schemas.microsoft.com/office/drawing/2014/main" id="{96261F61-82F2-3254-AE5F-D4BF3D33596D}"/>
              </a:ext>
            </a:extLst>
          </p:cNvPr>
          <p:cNvCxnSpPr>
            <a:cxnSpLocks/>
          </p:cNvCxnSpPr>
          <p:nvPr/>
        </p:nvCxnSpPr>
        <p:spPr>
          <a:xfrm flipH="1" flipV="1">
            <a:off x="3074156" y="2909888"/>
            <a:ext cx="0" cy="1038224"/>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id="{151FB96C-27DE-4CA0-0B0E-9F557D115FDA}"/>
              </a:ext>
            </a:extLst>
          </p:cNvPr>
          <p:cNvCxnSpPr>
            <a:cxnSpLocks/>
          </p:cNvCxnSpPr>
          <p:nvPr/>
        </p:nvCxnSpPr>
        <p:spPr>
          <a:xfrm>
            <a:off x="8847158" y="2909888"/>
            <a:ext cx="0" cy="1038224"/>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C6F4A235-E8F4-A688-86AD-6F133317DF35}"/>
              </a:ext>
            </a:extLst>
          </p:cNvPr>
          <p:cNvCxnSpPr>
            <a:cxnSpLocks/>
          </p:cNvCxnSpPr>
          <p:nvPr/>
        </p:nvCxnSpPr>
        <p:spPr>
          <a:xfrm flipH="1" flipV="1">
            <a:off x="9136036" y="2909888"/>
            <a:ext cx="0" cy="1038224"/>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3" name="Curved Connector 12">
            <a:extLst>
              <a:ext uri="{FF2B5EF4-FFF2-40B4-BE49-F238E27FC236}">
                <a16:creationId xmlns:a16="http://schemas.microsoft.com/office/drawing/2014/main" id="{B7B4B008-0988-D612-AF94-8878E9DCBEBB}"/>
              </a:ext>
            </a:extLst>
          </p:cNvPr>
          <p:cNvCxnSpPr>
            <a:cxnSpLocks/>
          </p:cNvCxnSpPr>
          <p:nvPr/>
        </p:nvCxnSpPr>
        <p:spPr>
          <a:xfrm rot="10800000">
            <a:off x="634998" y="2605088"/>
            <a:ext cx="12700" cy="823912"/>
          </a:xfrm>
          <a:prstGeom prst="curvedConnector3">
            <a:avLst>
              <a:gd name="adj1" fmla="val 1800000"/>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4" name="Rounded Rectangle 13">
            <a:extLst>
              <a:ext uri="{FF2B5EF4-FFF2-40B4-BE49-F238E27FC236}">
                <a16:creationId xmlns:a16="http://schemas.microsoft.com/office/drawing/2014/main" id="{F31E900D-6A91-DFFE-14D9-7D3CACCFAB28}"/>
              </a:ext>
            </a:extLst>
          </p:cNvPr>
          <p:cNvSpPr/>
          <p:nvPr/>
        </p:nvSpPr>
        <p:spPr>
          <a:xfrm>
            <a:off x="1025289" y="5167312"/>
            <a:ext cx="9938219" cy="1325563"/>
          </a:xfrm>
          <a:prstGeom prst="roundRect">
            <a:avLst/>
          </a:prstGeom>
          <a:solidFill>
            <a:schemeClr val="bg1"/>
          </a:solidFill>
          <a:ln>
            <a:noFill/>
          </a:ln>
          <a:effectLst>
            <a:outerShdw blurRad="63500" algn="ctr" rotWithShape="0">
              <a:prstClr val="black">
                <a:alpha val="21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Helvetica Neue Medium" panose="02000503000000020004" pitchFamily="2" charset="0"/>
                <a:ea typeface="Helvetica Neue Medium" panose="02000503000000020004" pitchFamily="2" charset="0"/>
                <a:cs typeface="Helvetica Neue Medium" panose="02000503000000020004" pitchFamily="2" charset="0"/>
              </a:rPr>
              <a:t>Better to use the OS as a control plane, and keep data plane separate for speed</a:t>
            </a:r>
          </a:p>
        </p:txBody>
      </p:sp>
    </p:spTree>
    <p:extLst>
      <p:ext uri="{BB962C8B-B14F-4D97-AF65-F5344CB8AC3E}">
        <p14:creationId xmlns:p14="http://schemas.microsoft.com/office/powerpoint/2010/main" val="1941182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751B7-F45C-92D1-04EF-A461066A457C}"/>
              </a:ext>
            </a:extLst>
          </p:cNvPr>
          <p:cNvSpPr>
            <a:spLocks noGrp="1"/>
          </p:cNvSpPr>
          <p:nvPr>
            <p:ph type="title"/>
          </p:nvPr>
        </p:nvSpPr>
        <p:spPr/>
        <p:txBody>
          <a:bodyPr/>
          <a:lstStyle/>
          <a:p>
            <a:r>
              <a:rPr lang="en-US" dirty="0">
                <a:latin typeface="Helvetica Neue Medium"/>
              </a:rPr>
              <a:t>New Networks to Move Data Quickly</a:t>
            </a:r>
            <a:endParaRPr lang="en-US" dirty="0"/>
          </a:p>
        </p:txBody>
      </p:sp>
      <p:sp>
        <p:nvSpPr>
          <p:cNvPr id="3" name="Content Placeholder 2">
            <a:extLst>
              <a:ext uri="{FF2B5EF4-FFF2-40B4-BE49-F238E27FC236}">
                <a16:creationId xmlns:a16="http://schemas.microsoft.com/office/drawing/2014/main" id="{00AE36DC-AB8D-7E3B-D7C6-70F457542FA1}"/>
              </a:ext>
            </a:extLst>
          </p:cNvPr>
          <p:cNvSpPr>
            <a:spLocks noGrp="1"/>
          </p:cNvSpPr>
          <p:nvPr>
            <p:ph idx="1"/>
          </p:nvPr>
        </p:nvSpPr>
        <p:spPr>
          <a:xfrm>
            <a:off x="838200" y="1825624"/>
            <a:ext cx="10515600" cy="5032375"/>
          </a:xfrm>
        </p:spPr>
        <p:txBody>
          <a:bodyPr>
            <a:normAutofit/>
          </a:bodyPr>
          <a:lstStyle/>
          <a:p>
            <a:pPr marL="0" indent="0">
              <a:buNone/>
            </a:pPr>
            <a:r>
              <a:rPr lang="en-US" dirty="0"/>
              <a:t>During the training process, huge amounts of data moved</a:t>
            </a:r>
          </a:p>
          <a:p>
            <a:pPr>
              <a:buFontTx/>
              <a:buChar char="-"/>
            </a:pPr>
            <a:r>
              <a:rPr lang="en-US" dirty="0"/>
              <a:t>Not just training data: intermediate steps as well</a:t>
            </a:r>
          </a:p>
          <a:p>
            <a:pPr>
              <a:buFontTx/>
              <a:buChar char="-"/>
            </a:pPr>
            <a:endParaRPr lang="en-US" dirty="0"/>
          </a:p>
          <a:p>
            <a:pPr marL="0" indent="0">
              <a:buNone/>
            </a:pPr>
            <a:r>
              <a:rPr lang="en-US" dirty="0"/>
              <a:t>Petabytes of data being moved </a:t>
            </a:r>
            <a:r>
              <a:rPr lang="en-US" i="1" dirty="0"/>
              <a:t>often</a:t>
            </a:r>
            <a:r>
              <a:rPr lang="en-US" dirty="0"/>
              <a:t>!</a:t>
            </a:r>
          </a:p>
          <a:p>
            <a:pPr marL="0" indent="0">
              <a:buNone/>
            </a:pPr>
            <a:endParaRPr lang="en-US" dirty="0"/>
          </a:p>
          <a:p>
            <a:pPr marL="0" indent="0">
              <a:buNone/>
            </a:pPr>
            <a:r>
              <a:rPr lang="en-US" dirty="0"/>
              <a:t>Workload closer to High-Performance computing than cloud:</a:t>
            </a:r>
          </a:p>
          <a:p>
            <a:pPr>
              <a:buFontTx/>
              <a:buChar char="-"/>
            </a:pPr>
            <a:r>
              <a:rPr lang="en-US" dirty="0"/>
              <a:t>Driven by single provider, no need for TCP-style congestion control</a:t>
            </a:r>
          </a:p>
          <a:p>
            <a:pPr marL="0" indent="0">
              <a:buNone/>
            </a:pPr>
            <a:endParaRPr lang="en-US" dirty="0"/>
          </a:p>
          <a:p>
            <a:pPr marL="0" indent="0">
              <a:buNone/>
            </a:pPr>
            <a:r>
              <a:rPr lang="en-US" dirty="0"/>
              <a:t>Result: </a:t>
            </a:r>
            <a:r>
              <a:rPr lang="en-US" dirty="0" err="1"/>
              <a:t>Infiniband</a:t>
            </a:r>
            <a:endParaRPr lang="en-US" dirty="0"/>
          </a:p>
          <a:p>
            <a:pPr>
              <a:buFontTx/>
              <a:buChar char="-"/>
            </a:pPr>
            <a:endParaRPr lang="en-US" dirty="0"/>
          </a:p>
          <a:p>
            <a:pPr marL="0" indent="0">
              <a:buNone/>
            </a:pPr>
            <a:endParaRPr lang="en-US" dirty="0"/>
          </a:p>
        </p:txBody>
      </p:sp>
    </p:spTree>
    <p:extLst>
      <p:ext uri="{BB962C8B-B14F-4D97-AF65-F5344CB8AC3E}">
        <p14:creationId xmlns:p14="http://schemas.microsoft.com/office/powerpoint/2010/main" val="1459816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0A192-3198-9D7C-89D5-5CB3141339FA}"/>
              </a:ext>
            </a:extLst>
          </p:cNvPr>
          <p:cNvSpPr>
            <a:spLocks noGrp="1"/>
          </p:cNvSpPr>
          <p:nvPr>
            <p:ph type="title"/>
          </p:nvPr>
        </p:nvSpPr>
        <p:spPr/>
        <p:txBody>
          <a:bodyPr/>
          <a:lstStyle/>
          <a:p>
            <a:r>
              <a:rPr lang="en-US" dirty="0">
                <a:latin typeface="Helvetica Neue Medium"/>
              </a:rPr>
              <a:t>Scalable Storage for Training Data</a:t>
            </a:r>
            <a:endParaRPr lang="en-US" dirty="0"/>
          </a:p>
        </p:txBody>
      </p:sp>
      <p:sp>
        <p:nvSpPr>
          <p:cNvPr id="3" name="Content Placeholder 2">
            <a:extLst>
              <a:ext uri="{FF2B5EF4-FFF2-40B4-BE49-F238E27FC236}">
                <a16:creationId xmlns:a16="http://schemas.microsoft.com/office/drawing/2014/main" id="{82466671-55C4-01B0-7330-C03028F63679}"/>
              </a:ext>
            </a:extLst>
          </p:cNvPr>
          <p:cNvSpPr>
            <a:spLocks noGrp="1"/>
          </p:cNvSpPr>
          <p:nvPr>
            <p:ph idx="1"/>
          </p:nvPr>
        </p:nvSpPr>
        <p:spPr/>
        <p:txBody>
          <a:bodyPr/>
          <a:lstStyle/>
          <a:p>
            <a:pPr marL="0" indent="0">
              <a:buNone/>
            </a:pPr>
            <a:r>
              <a:rPr lang="en-US" dirty="0"/>
              <a:t>Need distributed storage systems to manage and move all the training data</a:t>
            </a:r>
          </a:p>
          <a:p>
            <a:pPr marL="0" indent="0">
              <a:buNone/>
            </a:pPr>
            <a:endParaRPr lang="en-US" dirty="0"/>
          </a:p>
          <a:p>
            <a:pPr marL="0" indent="0">
              <a:buNone/>
            </a:pPr>
            <a:r>
              <a:rPr lang="en-US" dirty="0"/>
              <a:t>Existing systems aren’t fast enough</a:t>
            </a:r>
          </a:p>
          <a:p>
            <a:pPr marL="0" indent="0">
              <a:buNone/>
            </a:pPr>
            <a:endParaRPr lang="en-US" dirty="0"/>
          </a:p>
          <a:p>
            <a:pPr marL="0" indent="0">
              <a:buNone/>
            </a:pPr>
            <a:r>
              <a:rPr lang="en-US" dirty="0"/>
              <a:t>Example: DeepSeek Fire-Flyer File System (3FS) - </a:t>
            </a:r>
            <a:r>
              <a:rPr lang="en-US" dirty="0">
                <a:hlinkClick r:id="rId2"/>
              </a:rPr>
              <a:t>https://github.com/deepseek-ai/3fs</a:t>
            </a:r>
            <a:endParaRPr lang="en-US" dirty="0"/>
          </a:p>
          <a:p>
            <a:pPr marL="0" indent="0">
              <a:buNone/>
            </a:pPr>
            <a:endParaRPr lang="en-US" dirty="0"/>
          </a:p>
        </p:txBody>
      </p:sp>
    </p:spTree>
    <p:extLst>
      <p:ext uri="{BB962C8B-B14F-4D97-AF65-F5344CB8AC3E}">
        <p14:creationId xmlns:p14="http://schemas.microsoft.com/office/powerpoint/2010/main" val="1291788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C15CA-1AA0-7610-FE64-B7D7CE256BB5}"/>
              </a:ext>
            </a:extLst>
          </p:cNvPr>
          <p:cNvSpPr>
            <a:spLocks noGrp="1"/>
          </p:cNvSpPr>
          <p:nvPr>
            <p:ph type="title"/>
          </p:nvPr>
        </p:nvSpPr>
        <p:spPr/>
        <p:txBody>
          <a:bodyPr/>
          <a:lstStyle/>
          <a:p>
            <a:r>
              <a:rPr lang="en-US" dirty="0">
                <a:latin typeface="Helvetica Neue Medium"/>
              </a:rPr>
              <a:t>LLMs Create New Security Problems</a:t>
            </a:r>
            <a:endParaRPr lang="en-US" dirty="0"/>
          </a:p>
        </p:txBody>
      </p:sp>
      <p:sp>
        <p:nvSpPr>
          <p:cNvPr id="3" name="Content Placeholder 2">
            <a:extLst>
              <a:ext uri="{FF2B5EF4-FFF2-40B4-BE49-F238E27FC236}">
                <a16:creationId xmlns:a16="http://schemas.microsoft.com/office/drawing/2014/main" id="{D7CBA4EB-3761-440E-050F-5F2D73D9D22B}"/>
              </a:ext>
            </a:extLst>
          </p:cNvPr>
          <p:cNvSpPr>
            <a:spLocks noGrp="1"/>
          </p:cNvSpPr>
          <p:nvPr>
            <p:ph idx="1"/>
          </p:nvPr>
        </p:nvSpPr>
        <p:spPr/>
        <p:txBody>
          <a:bodyPr/>
          <a:lstStyle/>
          <a:p>
            <a:pPr marL="0" indent="0">
              <a:buNone/>
            </a:pPr>
            <a:r>
              <a:rPr lang="en-US" dirty="0"/>
              <a:t>LLMs also introduce new security concerns</a:t>
            </a:r>
          </a:p>
          <a:p>
            <a:pPr marL="0" indent="0">
              <a:buNone/>
            </a:pPr>
            <a:endParaRPr lang="en-US" dirty="0"/>
          </a:p>
          <a:p>
            <a:pPr marL="0" indent="0">
              <a:buNone/>
            </a:pPr>
            <a:r>
              <a:rPr lang="en-US" dirty="0"/>
              <a:t>Access control: LLMs are trained on massive amount of data, some sensitive. Users shouldn’t have access to it!</a:t>
            </a:r>
          </a:p>
          <a:p>
            <a:pPr>
              <a:buFontTx/>
              <a:buChar char="-"/>
            </a:pPr>
            <a:r>
              <a:rPr lang="en-US" dirty="0"/>
              <a:t>Example: Backing out training data</a:t>
            </a:r>
          </a:p>
          <a:p>
            <a:pPr>
              <a:buFontTx/>
              <a:buChar char="-"/>
            </a:pPr>
            <a:r>
              <a:rPr lang="en-US" dirty="0"/>
              <a:t>Example: Exposing API keys</a:t>
            </a:r>
          </a:p>
          <a:p>
            <a:pPr>
              <a:buFontTx/>
              <a:buChar char="-"/>
            </a:pPr>
            <a:endParaRPr lang="en-US" dirty="0"/>
          </a:p>
          <a:p>
            <a:pPr marL="0" indent="0">
              <a:buNone/>
            </a:pPr>
            <a:r>
              <a:rPr lang="en-US" dirty="0"/>
              <a:t>Solution: Guardrails</a:t>
            </a:r>
          </a:p>
        </p:txBody>
      </p:sp>
    </p:spTree>
    <p:extLst>
      <p:ext uri="{BB962C8B-B14F-4D97-AF65-F5344CB8AC3E}">
        <p14:creationId xmlns:p14="http://schemas.microsoft.com/office/powerpoint/2010/main" val="906456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85311-01E1-8F6E-1FCE-CA3B8A0EF607}"/>
              </a:ext>
            </a:extLst>
          </p:cNvPr>
          <p:cNvSpPr>
            <a:spLocks noGrp="1"/>
          </p:cNvSpPr>
          <p:nvPr>
            <p:ph type="title"/>
          </p:nvPr>
        </p:nvSpPr>
        <p:spPr/>
        <p:txBody>
          <a:bodyPr/>
          <a:lstStyle/>
          <a:p>
            <a:r>
              <a:rPr lang="en-US" dirty="0">
                <a:latin typeface="Helvetica Neue Medium"/>
              </a:rPr>
              <a:t>LLMs Improve Systems Security</a:t>
            </a:r>
            <a:endParaRPr lang="en-US" dirty="0"/>
          </a:p>
        </p:txBody>
      </p:sp>
      <p:sp>
        <p:nvSpPr>
          <p:cNvPr id="3" name="Content Placeholder 2">
            <a:extLst>
              <a:ext uri="{FF2B5EF4-FFF2-40B4-BE49-F238E27FC236}">
                <a16:creationId xmlns:a16="http://schemas.microsoft.com/office/drawing/2014/main" id="{F00410A1-782D-EA11-AE63-3D9A6621200B}"/>
              </a:ext>
            </a:extLst>
          </p:cNvPr>
          <p:cNvSpPr>
            <a:spLocks noGrp="1"/>
          </p:cNvSpPr>
          <p:nvPr>
            <p:ph idx="1"/>
          </p:nvPr>
        </p:nvSpPr>
        <p:spPr/>
        <p:txBody>
          <a:bodyPr/>
          <a:lstStyle/>
          <a:p>
            <a:pPr marL="0" indent="0">
              <a:buNone/>
            </a:pPr>
            <a:r>
              <a:rPr lang="en-US" dirty="0"/>
              <a:t>LLMs ingest and analyze data at a rate that’s never existed before, enabling them to find subtle and complex bugs in existing code</a:t>
            </a:r>
          </a:p>
          <a:p>
            <a:pPr marL="0" indent="0">
              <a:buNone/>
            </a:pPr>
            <a:endParaRPr lang="en-US" dirty="0"/>
          </a:p>
          <a:p>
            <a:pPr marL="0" indent="0">
              <a:buNone/>
            </a:pPr>
            <a:r>
              <a:rPr lang="en-US" dirty="0"/>
              <a:t>Recent news: Claude Mythos Preview</a:t>
            </a:r>
          </a:p>
          <a:p>
            <a:pPr marL="0" indent="0">
              <a:buNone/>
            </a:pPr>
            <a:endParaRPr lang="en-US" dirty="0"/>
          </a:p>
          <a:p>
            <a:pPr marL="0" indent="0">
              <a:buNone/>
            </a:pPr>
            <a:r>
              <a:rPr lang="en-US" dirty="0"/>
              <a:t>Anthropic reports 1000s of existing security flaws in the Linux kernel and other widely used OSS</a:t>
            </a:r>
          </a:p>
        </p:txBody>
      </p:sp>
    </p:spTree>
    <p:extLst>
      <p:ext uri="{BB962C8B-B14F-4D97-AF65-F5344CB8AC3E}">
        <p14:creationId xmlns:p14="http://schemas.microsoft.com/office/powerpoint/2010/main" val="3471416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A51E2-12B8-8D99-8EC3-3BF879212907}"/>
              </a:ext>
            </a:extLst>
          </p:cNvPr>
          <p:cNvSpPr>
            <a:spLocks noGrp="1"/>
          </p:cNvSpPr>
          <p:nvPr>
            <p:ph type="title"/>
          </p:nvPr>
        </p:nvSpPr>
        <p:spPr/>
        <p:txBody>
          <a:bodyPr/>
          <a:lstStyle/>
          <a:p>
            <a:r>
              <a:rPr lang="en-US" dirty="0"/>
              <a:t>LLMs Make it Easier to Build Systems</a:t>
            </a:r>
          </a:p>
        </p:txBody>
      </p:sp>
      <p:sp>
        <p:nvSpPr>
          <p:cNvPr id="3" name="Content Placeholder 2">
            <a:extLst>
              <a:ext uri="{FF2B5EF4-FFF2-40B4-BE49-F238E27FC236}">
                <a16:creationId xmlns:a16="http://schemas.microsoft.com/office/drawing/2014/main" id="{16846015-53AD-4FCE-8CE1-B119B5BA17F7}"/>
              </a:ext>
            </a:extLst>
          </p:cNvPr>
          <p:cNvSpPr>
            <a:spLocks noGrp="1"/>
          </p:cNvSpPr>
          <p:nvPr>
            <p:ph idx="1"/>
          </p:nvPr>
        </p:nvSpPr>
        <p:spPr/>
        <p:txBody>
          <a:bodyPr/>
          <a:lstStyle/>
          <a:p>
            <a:pPr marL="0" indent="0">
              <a:buNone/>
            </a:pPr>
            <a:r>
              <a:rPr lang="en-US" dirty="0"/>
              <a:t>Systems are complex and hard to implement</a:t>
            </a:r>
          </a:p>
          <a:p>
            <a:pPr marL="0" indent="0">
              <a:buNone/>
            </a:pPr>
            <a:endParaRPr lang="en-US" dirty="0"/>
          </a:p>
          <a:p>
            <a:pPr marL="0" indent="0">
              <a:buNone/>
            </a:pPr>
            <a:r>
              <a:rPr lang="en-US" dirty="0"/>
              <a:t>Coding agents, at the very least, streamline this process</a:t>
            </a:r>
          </a:p>
          <a:p>
            <a:pPr marL="0" indent="0">
              <a:buNone/>
            </a:pPr>
            <a:endParaRPr lang="en-US" dirty="0"/>
          </a:p>
          <a:p>
            <a:pPr marL="0" indent="0">
              <a:buNone/>
            </a:pPr>
            <a:r>
              <a:rPr lang="en-US" dirty="0"/>
              <a:t>Developers can build entire systems, end-to-end, quickly</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688893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82DC0-2DBA-503A-6535-23DE57ED4D5D}"/>
              </a:ext>
            </a:extLst>
          </p:cNvPr>
          <p:cNvSpPr>
            <a:spLocks noGrp="1"/>
          </p:cNvSpPr>
          <p:nvPr>
            <p:ph type="title"/>
          </p:nvPr>
        </p:nvSpPr>
        <p:spPr/>
        <p:txBody>
          <a:bodyPr/>
          <a:lstStyle/>
          <a:p>
            <a:r>
              <a:rPr lang="en-US" dirty="0"/>
              <a:t>LLMs Accelerate Research</a:t>
            </a:r>
          </a:p>
        </p:txBody>
      </p:sp>
      <p:sp>
        <p:nvSpPr>
          <p:cNvPr id="3" name="Content Placeholder 2">
            <a:extLst>
              <a:ext uri="{FF2B5EF4-FFF2-40B4-BE49-F238E27FC236}">
                <a16:creationId xmlns:a16="http://schemas.microsoft.com/office/drawing/2014/main" id="{97EBC3E5-0C96-DE5F-A46C-FF60728ACC92}"/>
              </a:ext>
            </a:extLst>
          </p:cNvPr>
          <p:cNvSpPr>
            <a:spLocks noGrp="1"/>
          </p:cNvSpPr>
          <p:nvPr>
            <p:ph idx="1"/>
          </p:nvPr>
        </p:nvSpPr>
        <p:spPr/>
        <p:txBody>
          <a:bodyPr/>
          <a:lstStyle/>
          <a:p>
            <a:pPr marL="0" indent="0">
              <a:buNone/>
            </a:pPr>
            <a:r>
              <a:rPr lang="en-US" dirty="0"/>
              <a:t>Barbarians at the Gate: Paper from UC Berkeley</a:t>
            </a:r>
          </a:p>
          <a:p>
            <a:pPr marL="0" indent="0">
              <a:buNone/>
            </a:pPr>
            <a:endParaRPr lang="en-US" dirty="0"/>
          </a:p>
          <a:p>
            <a:pPr marL="0" indent="0">
              <a:buNone/>
            </a:pPr>
            <a:r>
              <a:rPr lang="en-US" dirty="0"/>
              <a:t>Key result: Give a coding agent a simulator and evaluation tool, let it iterate on a problem ad nauseum and it’ll produce interesting results</a:t>
            </a:r>
          </a:p>
          <a:p>
            <a:pPr marL="0" indent="0">
              <a:buNone/>
            </a:pPr>
            <a:endParaRPr lang="en-US" dirty="0"/>
          </a:p>
          <a:p>
            <a:pPr marL="0" indent="0">
              <a:buNone/>
            </a:pPr>
            <a:r>
              <a:rPr lang="en-US" dirty="0"/>
              <a:t>Concrete example: Congestion control algorithms</a:t>
            </a:r>
          </a:p>
        </p:txBody>
      </p:sp>
    </p:spTree>
    <p:extLst>
      <p:ext uri="{BB962C8B-B14F-4D97-AF65-F5344CB8AC3E}">
        <p14:creationId xmlns:p14="http://schemas.microsoft.com/office/powerpoint/2010/main" val="3998503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1DE20-5BBB-1F50-1BB9-2E753C1E6F30}"/>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3F9578E7-669C-9812-F0DA-33A09835E869}"/>
              </a:ext>
            </a:extLst>
          </p:cNvPr>
          <p:cNvSpPr>
            <a:spLocks noGrp="1"/>
          </p:cNvSpPr>
          <p:nvPr>
            <p:ph idx="1"/>
          </p:nvPr>
        </p:nvSpPr>
        <p:spPr>
          <a:xfrm>
            <a:off x="838200" y="1825624"/>
            <a:ext cx="10515600" cy="5032375"/>
          </a:xfrm>
        </p:spPr>
        <p:txBody>
          <a:bodyPr>
            <a:normAutofit/>
          </a:bodyPr>
          <a:lstStyle/>
          <a:p>
            <a:pPr marL="0" indent="0">
              <a:buNone/>
            </a:pPr>
            <a:r>
              <a:rPr lang="en-US" dirty="0"/>
              <a:t>The Bitter Lesson</a:t>
            </a:r>
          </a:p>
          <a:p>
            <a:pPr marL="0" indent="0">
              <a:buNone/>
            </a:pPr>
            <a:endParaRPr lang="en-US" dirty="0"/>
          </a:p>
          <a:p>
            <a:pPr marL="0" indent="0">
              <a:buNone/>
            </a:pPr>
            <a:r>
              <a:rPr lang="en-US" dirty="0"/>
              <a:t>Modern machine learning tasks are dominated by matrix multiplication and vector operations, GPUs rock at these</a:t>
            </a:r>
          </a:p>
          <a:p>
            <a:pPr marL="0" indent="0">
              <a:buNone/>
            </a:pPr>
            <a:endParaRPr lang="en-US" dirty="0"/>
          </a:p>
          <a:p>
            <a:pPr marL="0" indent="0">
              <a:buNone/>
            </a:pPr>
            <a:r>
              <a:rPr lang="en-US" dirty="0"/>
              <a:t>Transformer models further exploit parallelism to ingest data at super high scales</a:t>
            </a:r>
          </a:p>
          <a:p>
            <a:pPr marL="0" indent="0">
              <a:buNone/>
            </a:pPr>
            <a:endParaRPr lang="en-US" dirty="0"/>
          </a:p>
          <a:p>
            <a:pPr marL="0" indent="0">
              <a:buNone/>
            </a:pPr>
            <a:r>
              <a:rPr lang="en-US" dirty="0"/>
              <a:t>LLMs are a new application, and new applications need new systems</a:t>
            </a:r>
          </a:p>
        </p:txBody>
      </p:sp>
    </p:spTree>
    <p:extLst>
      <p:ext uri="{BB962C8B-B14F-4D97-AF65-F5344CB8AC3E}">
        <p14:creationId xmlns:p14="http://schemas.microsoft.com/office/powerpoint/2010/main" val="271758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0AC5A-E627-24DD-BAAC-1247257D36EA}"/>
              </a:ext>
            </a:extLst>
          </p:cNvPr>
          <p:cNvSpPr>
            <a:spLocks noGrp="1"/>
          </p:cNvSpPr>
          <p:nvPr>
            <p:ph type="title"/>
          </p:nvPr>
        </p:nvSpPr>
        <p:spPr/>
        <p:txBody>
          <a:bodyPr/>
          <a:lstStyle/>
          <a:p>
            <a:r>
              <a:rPr lang="en-US">
                <a:latin typeface="Helvetica Neue Medium"/>
              </a:rPr>
              <a:t>The Bitter Lesson</a:t>
            </a:r>
            <a:endParaRPr lang="en-US"/>
          </a:p>
        </p:txBody>
      </p:sp>
      <p:sp>
        <p:nvSpPr>
          <p:cNvPr id="3" name="Content Placeholder 2">
            <a:extLst>
              <a:ext uri="{FF2B5EF4-FFF2-40B4-BE49-F238E27FC236}">
                <a16:creationId xmlns:a16="http://schemas.microsoft.com/office/drawing/2014/main" id="{B97C0C21-BC2F-5360-C9C6-E28C4C7B03A0}"/>
              </a:ext>
            </a:extLst>
          </p:cNvPr>
          <p:cNvSpPr>
            <a:spLocks noGrp="1"/>
          </p:cNvSpPr>
          <p:nvPr>
            <p:ph idx="1"/>
          </p:nvPr>
        </p:nvSpPr>
        <p:spPr>
          <a:xfrm>
            <a:off x="838200" y="1825624"/>
            <a:ext cx="10515600" cy="5032375"/>
          </a:xfrm>
        </p:spPr>
        <p:txBody>
          <a:bodyPr vert="horz" lIns="91440" tIns="45720" rIns="91440" bIns="45720" rtlCol="0" anchor="t">
            <a:normAutofit/>
          </a:bodyPr>
          <a:lstStyle/>
          <a:p>
            <a:pPr marL="0" indent="0">
              <a:buNone/>
            </a:pPr>
            <a:r>
              <a:rPr lang="en-US" dirty="0">
                <a:latin typeface="Helvetica Neue Medium"/>
              </a:rPr>
              <a:t>Rich Sutton, 2019</a:t>
            </a:r>
          </a:p>
          <a:p>
            <a:pPr marL="0" indent="0">
              <a:buNone/>
            </a:pPr>
            <a:r>
              <a:rPr lang="en-US" b="1" i="1" dirty="0">
                <a:latin typeface="Helvetica Neue Medium"/>
              </a:rPr>
              <a:t>"The biggest lesson that can be read from 70 years of AI research is that general methods that leverage computation are ultimately the most effective, and by a large margin"</a:t>
            </a:r>
          </a:p>
          <a:p>
            <a:pPr>
              <a:buFontTx/>
              <a:buChar char="-"/>
            </a:pPr>
            <a:r>
              <a:rPr lang="en-US" dirty="0" err="1">
                <a:latin typeface="Helvetica Neue Medium"/>
              </a:rPr>
              <a:t>DeepBlue</a:t>
            </a:r>
            <a:r>
              <a:rPr lang="en-US" dirty="0">
                <a:latin typeface="Helvetica Neue Medium"/>
              </a:rPr>
              <a:t> (1996)</a:t>
            </a:r>
          </a:p>
          <a:p>
            <a:pPr>
              <a:buFontTx/>
              <a:buChar char="-"/>
            </a:pPr>
            <a:r>
              <a:rPr lang="en-US" dirty="0">
                <a:latin typeface="Helvetica Neue Medium"/>
              </a:rPr>
              <a:t>AlphaGo (2015)</a:t>
            </a:r>
          </a:p>
          <a:p>
            <a:pPr>
              <a:buFontTx/>
              <a:buChar char="-"/>
            </a:pPr>
            <a:r>
              <a:rPr lang="en-US" dirty="0">
                <a:latin typeface="Helvetica Neue Medium"/>
              </a:rPr>
              <a:t>ChatGPT (2022)!</a:t>
            </a:r>
          </a:p>
          <a:p>
            <a:pPr>
              <a:buFontTx/>
              <a:buChar char="-"/>
            </a:pPr>
            <a:endParaRPr lang="en-US" dirty="0">
              <a:latin typeface="Helvetica Neue Medium"/>
            </a:endParaRPr>
          </a:p>
          <a:p>
            <a:pPr marL="0" indent="0">
              <a:buNone/>
            </a:pPr>
            <a:r>
              <a:rPr lang="en-US" dirty="0">
                <a:latin typeface="Helvetica Neue Medium"/>
              </a:rPr>
              <a:t>It’s “all” big data + matrix multiplication + parallelism</a:t>
            </a:r>
          </a:p>
          <a:p>
            <a:pPr marL="0" indent="0">
              <a:buNone/>
            </a:pPr>
            <a:endParaRPr lang="en-US" dirty="0">
              <a:latin typeface="Helvetica Neue Medium"/>
            </a:endParaRPr>
          </a:p>
        </p:txBody>
      </p:sp>
    </p:spTree>
    <p:extLst>
      <p:ext uri="{BB962C8B-B14F-4D97-AF65-F5344CB8AC3E}">
        <p14:creationId xmlns:p14="http://schemas.microsoft.com/office/powerpoint/2010/main" val="3122926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51E88-9937-413A-8FED-DC4A491D93B4}"/>
              </a:ext>
            </a:extLst>
          </p:cNvPr>
          <p:cNvSpPr>
            <a:spLocks noGrp="1"/>
          </p:cNvSpPr>
          <p:nvPr>
            <p:ph type="title"/>
          </p:nvPr>
        </p:nvSpPr>
        <p:spPr/>
        <p:txBody>
          <a:bodyPr/>
          <a:lstStyle/>
          <a:p>
            <a:r>
              <a:rPr lang="en-US">
                <a:latin typeface="Helvetica Neue Medium"/>
              </a:rPr>
              <a:t>GPUs Power Modern Machine Learning</a:t>
            </a:r>
            <a:endParaRPr lang="en-US"/>
          </a:p>
        </p:txBody>
      </p:sp>
      <p:sp>
        <p:nvSpPr>
          <p:cNvPr id="3" name="Content Placeholder 2">
            <a:extLst>
              <a:ext uri="{FF2B5EF4-FFF2-40B4-BE49-F238E27FC236}">
                <a16:creationId xmlns:a16="http://schemas.microsoft.com/office/drawing/2014/main" id="{3FBCA879-C765-5796-7B83-8D323082D5F9}"/>
              </a:ext>
            </a:extLst>
          </p:cNvPr>
          <p:cNvSpPr>
            <a:spLocks noGrp="1"/>
          </p:cNvSpPr>
          <p:nvPr>
            <p:ph idx="1"/>
          </p:nvPr>
        </p:nvSpPr>
        <p:spPr>
          <a:xfrm>
            <a:off x="838200" y="1825624"/>
            <a:ext cx="10515600" cy="5032375"/>
          </a:xfrm>
        </p:spPr>
        <p:txBody>
          <a:bodyPr vert="horz" lIns="91440" tIns="45720" rIns="91440" bIns="45720" rtlCol="0" anchor="t">
            <a:normAutofit/>
          </a:bodyPr>
          <a:lstStyle/>
          <a:p>
            <a:pPr marL="0" indent="0">
              <a:buNone/>
            </a:pPr>
            <a:r>
              <a:rPr lang="en-US" dirty="0">
                <a:latin typeface="Helvetica Neue Medium"/>
              </a:rPr>
              <a:t>GPUs are the foundation of all modern machine learning</a:t>
            </a:r>
          </a:p>
          <a:p>
            <a:pPr marL="0" indent="0">
              <a:buNone/>
            </a:pPr>
            <a:endParaRPr lang="en-US" dirty="0">
              <a:latin typeface="Helvetica Neue Medium"/>
            </a:endParaRPr>
          </a:p>
          <a:p>
            <a:pPr marL="0" indent="0">
              <a:buNone/>
            </a:pPr>
            <a:endParaRPr lang="en-US" dirty="0">
              <a:latin typeface="Helvetica Neue Medium"/>
            </a:endParaRPr>
          </a:p>
          <a:p>
            <a:pPr marL="0" indent="0">
              <a:buNone/>
            </a:pPr>
            <a:endParaRPr lang="en-US" dirty="0">
              <a:latin typeface="Helvetica Neue Medium"/>
            </a:endParaRPr>
          </a:p>
          <a:p>
            <a:pPr marL="0" indent="0">
              <a:buNone/>
            </a:pPr>
            <a:endParaRPr lang="en-US" dirty="0">
              <a:latin typeface="Helvetica Neue Medium"/>
            </a:endParaRPr>
          </a:p>
          <a:p>
            <a:pPr marL="0" indent="0">
              <a:buNone/>
            </a:pPr>
            <a:endParaRPr lang="en-US" dirty="0">
              <a:latin typeface="Helvetica Neue Medium"/>
            </a:endParaRPr>
          </a:p>
          <a:p>
            <a:pPr marL="0" indent="0">
              <a:buNone/>
            </a:pPr>
            <a:endParaRPr lang="en-US" dirty="0">
              <a:latin typeface="Helvetica Neue Medium"/>
            </a:endParaRPr>
          </a:p>
          <a:p>
            <a:pPr marL="0" indent="0">
              <a:buNone/>
            </a:pPr>
            <a:endParaRPr lang="en-US" dirty="0">
              <a:latin typeface="Helvetica Neue Medium"/>
            </a:endParaRPr>
          </a:p>
          <a:p>
            <a:pPr marL="0" indent="0">
              <a:buNone/>
            </a:pPr>
            <a:r>
              <a:rPr lang="en-US" dirty="0">
                <a:latin typeface="Helvetica Neue Medium"/>
              </a:rPr>
              <a:t>Key feature: GPUs accelerate linear algebra</a:t>
            </a:r>
          </a:p>
          <a:p>
            <a:pPr marL="0" indent="0">
              <a:buNone/>
            </a:pPr>
            <a:endParaRPr lang="en-US" dirty="0">
              <a:latin typeface="Helvetica Neue Medium"/>
            </a:endParaRPr>
          </a:p>
          <a:p>
            <a:pPr marL="0" indent="0">
              <a:buNone/>
            </a:pPr>
            <a:endParaRPr lang="en-US" dirty="0">
              <a:latin typeface="Helvetica Neue Medium"/>
            </a:endParaRPr>
          </a:p>
        </p:txBody>
      </p:sp>
      <p:pic>
        <p:nvPicPr>
          <p:cNvPr id="4" name="Picture 3" descr="A close up of a fan&#10;&#10;AI-generated content may be incorrect.">
            <a:extLst>
              <a:ext uri="{FF2B5EF4-FFF2-40B4-BE49-F238E27FC236}">
                <a16:creationId xmlns:a16="http://schemas.microsoft.com/office/drawing/2014/main" id="{AF558CE5-E39B-48F6-3556-9FBA25726935}"/>
              </a:ext>
            </a:extLst>
          </p:cNvPr>
          <p:cNvPicPr>
            <a:picLocks noChangeAspect="1"/>
          </p:cNvPicPr>
          <p:nvPr/>
        </p:nvPicPr>
        <p:blipFill>
          <a:blip r:embed="rId3"/>
          <a:stretch>
            <a:fillRect/>
          </a:stretch>
        </p:blipFill>
        <p:spPr>
          <a:xfrm>
            <a:off x="839611" y="2643785"/>
            <a:ext cx="4811889" cy="2713430"/>
          </a:xfrm>
          <a:prstGeom prst="rect">
            <a:avLst/>
          </a:prstGeom>
        </p:spPr>
      </p:pic>
      <p:pic>
        <p:nvPicPr>
          <p:cNvPr id="5" name="Picture 4" descr="A close up of a computer&#10;&#10;AI-generated content may be incorrect.">
            <a:extLst>
              <a:ext uri="{FF2B5EF4-FFF2-40B4-BE49-F238E27FC236}">
                <a16:creationId xmlns:a16="http://schemas.microsoft.com/office/drawing/2014/main" id="{46F5A3D6-95A5-E06B-5665-0658CF0AD9D7}"/>
              </a:ext>
            </a:extLst>
          </p:cNvPr>
          <p:cNvPicPr>
            <a:picLocks noChangeAspect="1"/>
          </p:cNvPicPr>
          <p:nvPr/>
        </p:nvPicPr>
        <p:blipFill>
          <a:blip r:embed="rId4"/>
          <a:stretch>
            <a:fillRect/>
          </a:stretch>
        </p:blipFill>
        <p:spPr>
          <a:xfrm>
            <a:off x="7376164" y="2589389"/>
            <a:ext cx="3966061" cy="2709334"/>
          </a:xfrm>
          <a:prstGeom prst="rect">
            <a:avLst/>
          </a:prstGeom>
        </p:spPr>
      </p:pic>
      <p:sp>
        <p:nvSpPr>
          <p:cNvPr id="6" name="TextBox 5">
            <a:extLst>
              <a:ext uri="{FF2B5EF4-FFF2-40B4-BE49-F238E27FC236}">
                <a16:creationId xmlns:a16="http://schemas.microsoft.com/office/drawing/2014/main" id="{463BDB2B-F86C-5453-00EF-F3A3570D38DF}"/>
              </a:ext>
            </a:extLst>
          </p:cNvPr>
          <p:cNvSpPr txBox="1"/>
          <p:nvPr/>
        </p:nvSpPr>
        <p:spPr>
          <a:xfrm>
            <a:off x="832555" y="5418666"/>
            <a:ext cx="47624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Consumer GPUs: Primarily used for graphics</a:t>
            </a:r>
          </a:p>
        </p:txBody>
      </p:sp>
      <p:sp>
        <p:nvSpPr>
          <p:cNvPr id="7" name="TextBox 6">
            <a:extLst>
              <a:ext uri="{FF2B5EF4-FFF2-40B4-BE49-F238E27FC236}">
                <a16:creationId xmlns:a16="http://schemas.microsoft.com/office/drawing/2014/main" id="{D2ED38D5-EB7E-FAA9-5E31-9535C0655763}"/>
              </a:ext>
            </a:extLst>
          </p:cNvPr>
          <p:cNvSpPr txBox="1"/>
          <p:nvPr/>
        </p:nvSpPr>
        <p:spPr>
          <a:xfrm>
            <a:off x="7373055" y="5355166"/>
            <a:ext cx="47624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Datacenter GPUs: Primarily used for ML</a:t>
            </a:r>
          </a:p>
        </p:txBody>
      </p:sp>
    </p:spTree>
    <p:extLst>
      <p:ext uri="{BB962C8B-B14F-4D97-AF65-F5344CB8AC3E}">
        <p14:creationId xmlns:p14="http://schemas.microsoft.com/office/powerpoint/2010/main" val="273773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9B045-4349-9E9F-C43F-103A720EC2AF}"/>
              </a:ext>
            </a:extLst>
          </p:cNvPr>
          <p:cNvSpPr>
            <a:spLocks noGrp="1"/>
          </p:cNvSpPr>
          <p:nvPr>
            <p:ph type="title"/>
          </p:nvPr>
        </p:nvSpPr>
        <p:spPr/>
        <p:txBody>
          <a:bodyPr/>
          <a:lstStyle/>
          <a:p>
            <a:r>
              <a:rPr lang="en-US" dirty="0">
                <a:latin typeface="Helvetica Neue Medium"/>
              </a:rPr>
              <a:t>GPUs and Matrices</a:t>
            </a:r>
            <a:endParaRPr lang="en-US" dirty="0"/>
          </a:p>
        </p:txBody>
      </p:sp>
      <p:sp>
        <p:nvSpPr>
          <p:cNvPr id="3" name="Content Placeholder 2">
            <a:extLst>
              <a:ext uri="{FF2B5EF4-FFF2-40B4-BE49-F238E27FC236}">
                <a16:creationId xmlns:a16="http://schemas.microsoft.com/office/drawing/2014/main" id="{4B285ADB-2E83-DC50-7B65-47BBFDAEEE55}"/>
              </a:ext>
            </a:extLst>
          </p:cNvPr>
          <p:cNvSpPr>
            <a:spLocks noGrp="1"/>
          </p:cNvSpPr>
          <p:nvPr>
            <p:ph idx="1"/>
          </p:nvPr>
        </p:nvSpPr>
        <p:spPr>
          <a:xfrm>
            <a:off x="838200" y="1825625"/>
            <a:ext cx="10515600" cy="5035726"/>
          </a:xfrm>
        </p:spPr>
        <p:txBody>
          <a:bodyPr vert="horz" lIns="91440" tIns="45720" rIns="91440" bIns="45720" rtlCol="0" anchor="t">
            <a:normAutofit/>
          </a:bodyPr>
          <a:lstStyle/>
          <a:p>
            <a:pPr marL="0" indent="0">
              <a:buNone/>
            </a:pPr>
            <a:r>
              <a:rPr lang="en-US" dirty="0">
                <a:latin typeface="Helvetica Neue Medium"/>
              </a:rPr>
              <a:t>Turns out lots of things are matrix-based!</a:t>
            </a:r>
          </a:p>
          <a:p>
            <a:pPr marL="0" indent="0">
              <a:buNone/>
            </a:pPr>
            <a:endParaRPr lang="en-US" dirty="0">
              <a:latin typeface="Helvetica Neue Medium"/>
            </a:endParaRPr>
          </a:p>
          <a:p>
            <a:pPr marL="0" indent="0">
              <a:buNone/>
            </a:pPr>
            <a:r>
              <a:rPr lang="en-US" dirty="0">
                <a:latin typeface="Helvetica Neue Medium"/>
              </a:rPr>
              <a:t>Examples:</a:t>
            </a:r>
            <a:endParaRPr lang="en-US" dirty="0"/>
          </a:p>
          <a:p>
            <a:pPr marL="457200" indent="-457200">
              <a:buFont typeface="Calibri" panose="020B0604020202020204" pitchFamily="34" charset="0"/>
              <a:buChar char="-"/>
            </a:pPr>
            <a:r>
              <a:rPr lang="en-US" dirty="0">
                <a:latin typeface="Helvetica Neue Medium"/>
              </a:rPr>
              <a:t>Rotating an image is a transform on a matrix</a:t>
            </a:r>
            <a:endParaRPr lang="en-US" dirty="0"/>
          </a:p>
          <a:p>
            <a:pPr marL="457200" indent="-457200">
              <a:buFont typeface="Calibri" panose="020B0604020202020204" pitchFamily="34" charset="0"/>
              <a:buChar char="-"/>
            </a:pPr>
            <a:r>
              <a:rPr lang="en-US" dirty="0">
                <a:latin typeface="Helvetica Neue Medium"/>
              </a:rPr>
              <a:t>Applying shaders in a video game is matrix multiplication</a:t>
            </a:r>
            <a:endParaRPr lang="en-US" dirty="0"/>
          </a:p>
          <a:p>
            <a:pPr marL="457200" indent="-457200">
              <a:buFont typeface="Calibri" panose="020B0604020202020204" pitchFamily="34" charset="0"/>
              <a:buChar char="-"/>
            </a:pPr>
            <a:r>
              <a:rPr lang="en-US" dirty="0">
                <a:latin typeface="Helvetica Neue Medium"/>
              </a:rPr>
              <a:t>Most machine learning boils down to repeated matrix multiplication</a:t>
            </a:r>
          </a:p>
          <a:p>
            <a:pPr marL="0" indent="0">
              <a:buNone/>
            </a:pPr>
            <a:endParaRPr lang="en-US" dirty="0">
              <a:latin typeface="Helvetica Neue Medium"/>
            </a:endParaRPr>
          </a:p>
        </p:txBody>
      </p:sp>
      <p:sp>
        <p:nvSpPr>
          <p:cNvPr id="4" name="TextBox 3">
            <a:extLst>
              <a:ext uri="{FF2B5EF4-FFF2-40B4-BE49-F238E27FC236}">
                <a16:creationId xmlns:a16="http://schemas.microsoft.com/office/drawing/2014/main" id="{8F6C2509-6100-57DB-E5D4-E147624FF50E}"/>
              </a:ext>
            </a:extLst>
          </p:cNvPr>
          <p:cNvSpPr txBox="1"/>
          <p:nvPr/>
        </p:nvSpPr>
        <p:spPr>
          <a:xfrm>
            <a:off x="6825343" y="623751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821207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19404-8E8B-7B50-1388-1F3DE2986085}"/>
              </a:ext>
            </a:extLst>
          </p:cNvPr>
          <p:cNvSpPr>
            <a:spLocks noGrp="1"/>
          </p:cNvSpPr>
          <p:nvPr>
            <p:ph type="title"/>
          </p:nvPr>
        </p:nvSpPr>
        <p:spPr/>
        <p:txBody>
          <a:bodyPr/>
          <a:lstStyle/>
          <a:p>
            <a:r>
              <a:rPr lang="en-US">
                <a:latin typeface="Helvetica Neue Medium"/>
              </a:rPr>
              <a:t>GPU Parallelism</a:t>
            </a:r>
            <a:endParaRPr lang="en-US"/>
          </a:p>
        </p:txBody>
      </p:sp>
      <p:sp>
        <p:nvSpPr>
          <p:cNvPr id="3" name="Content Placeholder 2">
            <a:extLst>
              <a:ext uri="{FF2B5EF4-FFF2-40B4-BE49-F238E27FC236}">
                <a16:creationId xmlns:a16="http://schemas.microsoft.com/office/drawing/2014/main" id="{46F00473-FA76-7BC4-FCB9-117FF4A07014}"/>
              </a:ext>
            </a:extLst>
          </p:cNvPr>
          <p:cNvSpPr>
            <a:spLocks noGrp="1"/>
          </p:cNvSpPr>
          <p:nvPr>
            <p:ph idx="1"/>
          </p:nvPr>
        </p:nvSpPr>
        <p:spPr>
          <a:xfrm>
            <a:off x="838200" y="1825624"/>
            <a:ext cx="10515600" cy="5032375"/>
          </a:xfrm>
        </p:spPr>
        <p:txBody>
          <a:bodyPr vert="horz" lIns="91440" tIns="45720" rIns="91440" bIns="45720" rtlCol="0" anchor="t">
            <a:normAutofit/>
          </a:bodyPr>
          <a:lstStyle/>
          <a:p>
            <a:pPr marL="0" indent="0">
              <a:buNone/>
            </a:pPr>
            <a:r>
              <a:rPr lang="en-US" dirty="0">
                <a:latin typeface="Helvetica Neue Medium"/>
              </a:rPr>
              <a:t>Unlike CPUs, which have a few, beefy cores, GPUs have many, many wimpy ones</a:t>
            </a:r>
          </a:p>
          <a:p>
            <a:pPr marL="457200" indent="-457200">
              <a:buFont typeface="Calibri" panose="020B0604020202020204" pitchFamily="34" charset="0"/>
              <a:buChar char="-"/>
            </a:pPr>
            <a:r>
              <a:rPr lang="en-US" dirty="0">
                <a:latin typeface="Helvetica Neue Medium"/>
              </a:rPr>
              <a:t>8/16/32/</a:t>
            </a:r>
            <a:r>
              <a:rPr lang="en-US" dirty="0" err="1">
                <a:latin typeface="Helvetica Neue Medium"/>
              </a:rPr>
              <a:t>etc</a:t>
            </a:r>
            <a:r>
              <a:rPr lang="en-US" dirty="0">
                <a:latin typeface="Helvetica Neue Medium"/>
              </a:rPr>
              <a:t> vs. 1000s</a:t>
            </a:r>
          </a:p>
          <a:p>
            <a:pPr marL="457200" indent="-457200">
              <a:buFont typeface="Calibri" panose="020B0604020202020204" pitchFamily="34" charset="0"/>
              <a:buChar char="-"/>
            </a:pPr>
            <a:r>
              <a:rPr lang="en-US" dirty="0">
                <a:latin typeface="Helvetica Neue Medium"/>
              </a:rPr>
              <a:t>H100: </a:t>
            </a:r>
            <a:r>
              <a:rPr lang="en-US" dirty="0"/>
              <a:t>18,432 CUDA/640 Tensor cores!</a:t>
            </a:r>
          </a:p>
          <a:p>
            <a:pPr marL="0" indent="0">
              <a:buNone/>
            </a:pPr>
            <a:endParaRPr lang="en-US" dirty="0"/>
          </a:p>
          <a:p>
            <a:pPr marL="0" indent="0">
              <a:buNone/>
            </a:pPr>
            <a:r>
              <a:rPr lang="en-US" dirty="0"/>
              <a:t>Each of the GPU cores can act independently </a:t>
            </a:r>
          </a:p>
          <a:p>
            <a:pPr>
              <a:buFontTx/>
              <a:buChar char="-"/>
            </a:pPr>
            <a:r>
              <a:rPr lang="en-US" dirty="0"/>
              <a:t>Programming to take advantage of this is not trivial</a:t>
            </a:r>
          </a:p>
          <a:p>
            <a:pPr>
              <a:buFontTx/>
              <a:buChar char="-"/>
            </a:pPr>
            <a:endParaRPr lang="en-US" dirty="0"/>
          </a:p>
          <a:p>
            <a:pPr marL="0" indent="0">
              <a:buNone/>
            </a:pPr>
            <a:r>
              <a:rPr lang="en-US" dirty="0"/>
              <a:t>Concrete example: See demo</a:t>
            </a:r>
          </a:p>
        </p:txBody>
      </p:sp>
    </p:spTree>
    <p:extLst>
      <p:ext uri="{BB962C8B-B14F-4D97-AF65-F5344CB8AC3E}">
        <p14:creationId xmlns:p14="http://schemas.microsoft.com/office/powerpoint/2010/main" val="1140040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949FA-D614-3693-D710-0EE0E534E53B}"/>
              </a:ext>
            </a:extLst>
          </p:cNvPr>
          <p:cNvSpPr>
            <a:spLocks noGrp="1"/>
          </p:cNvSpPr>
          <p:nvPr>
            <p:ph type="title"/>
          </p:nvPr>
        </p:nvSpPr>
        <p:spPr/>
        <p:txBody>
          <a:bodyPr/>
          <a:lstStyle/>
          <a:p>
            <a:r>
              <a:rPr lang="en-US">
                <a:latin typeface="Helvetica Neue Medium"/>
              </a:rPr>
              <a:t>GPU Parallelism: Independent Ops</a:t>
            </a:r>
            <a:endParaRPr lang="en-US"/>
          </a:p>
        </p:txBody>
      </p:sp>
      <p:grpSp>
        <p:nvGrpSpPr>
          <p:cNvPr id="33" name="Group 32">
            <a:extLst>
              <a:ext uri="{FF2B5EF4-FFF2-40B4-BE49-F238E27FC236}">
                <a16:creationId xmlns:a16="http://schemas.microsoft.com/office/drawing/2014/main" id="{4DC81E88-4D83-B27A-0503-2F13CD5DC909}"/>
              </a:ext>
            </a:extLst>
          </p:cNvPr>
          <p:cNvGrpSpPr/>
          <p:nvPr/>
        </p:nvGrpSpPr>
        <p:grpSpPr>
          <a:xfrm>
            <a:off x="4944291" y="2301612"/>
            <a:ext cx="2010007" cy="3175538"/>
            <a:chOff x="782051" y="2364862"/>
            <a:chExt cx="2010007" cy="3175538"/>
          </a:xfrm>
        </p:grpSpPr>
        <p:sp>
          <p:nvSpPr>
            <p:cNvPr id="8" name="Rounded Rectangle 7">
              <a:extLst>
                <a:ext uri="{FF2B5EF4-FFF2-40B4-BE49-F238E27FC236}">
                  <a16:creationId xmlns:a16="http://schemas.microsoft.com/office/drawing/2014/main" id="{D05D91B8-0CA9-EDB6-5450-69C81D0E1C50}"/>
                </a:ext>
              </a:extLst>
            </p:cNvPr>
            <p:cNvSpPr/>
            <p:nvPr/>
          </p:nvSpPr>
          <p:spPr>
            <a:xfrm>
              <a:off x="782051" y="2364862"/>
              <a:ext cx="968298" cy="959004"/>
            </a:xfrm>
            <a:prstGeom prst="round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Helvetica Neue Medium" panose="02000503000000020004" pitchFamily="2" charset="0"/>
                  <a:ea typeface="Helvetica Neue Medium" panose="02000503000000020004" pitchFamily="2" charset="0"/>
                  <a:cs typeface="Helvetica Neue Medium" panose="02000503000000020004" pitchFamily="2" charset="0"/>
                </a:rPr>
                <a:t>A</a:t>
              </a:r>
            </a:p>
          </p:txBody>
        </p:sp>
        <p:sp>
          <p:nvSpPr>
            <p:cNvPr id="9" name="Rounded Rectangle 8">
              <a:extLst>
                <a:ext uri="{FF2B5EF4-FFF2-40B4-BE49-F238E27FC236}">
                  <a16:creationId xmlns:a16="http://schemas.microsoft.com/office/drawing/2014/main" id="{BE770624-C291-25ED-AFC8-785434C585E1}"/>
                </a:ext>
              </a:extLst>
            </p:cNvPr>
            <p:cNvSpPr/>
            <p:nvPr/>
          </p:nvSpPr>
          <p:spPr>
            <a:xfrm>
              <a:off x="1821901" y="2364862"/>
              <a:ext cx="968298" cy="959004"/>
            </a:xfrm>
            <a:prstGeom prst="round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Helvetica Neue Medium" panose="02000503000000020004" pitchFamily="2" charset="0"/>
                  <a:ea typeface="Helvetica Neue Medium" panose="02000503000000020004" pitchFamily="2" charset="0"/>
                  <a:cs typeface="Helvetica Neue Medium" panose="02000503000000020004" pitchFamily="2" charset="0"/>
                </a:rPr>
                <a:t>B</a:t>
              </a:r>
            </a:p>
          </p:txBody>
        </p:sp>
        <p:sp>
          <p:nvSpPr>
            <p:cNvPr id="10" name="Rounded Rectangle 9">
              <a:extLst>
                <a:ext uri="{FF2B5EF4-FFF2-40B4-BE49-F238E27FC236}">
                  <a16:creationId xmlns:a16="http://schemas.microsoft.com/office/drawing/2014/main" id="{E9EE0DB3-4E2D-8CE8-D495-E0BB8B9FB149}"/>
                </a:ext>
              </a:extLst>
            </p:cNvPr>
            <p:cNvSpPr/>
            <p:nvPr/>
          </p:nvSpPr>
          <p:spPr>
            <a:xfrm>
              <a:off x="1823760" y="3473129"/>
              <a:ext cx="968298" cy="959004"/>
            </a:xfrm>
            <a:prstGeom prst="round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Helvetica Neue Medium" panose="02000503000000020004" pitchFamily="2" charset="0"/>
                  <a:ea typeface="Helvetica Neue Medium" panose="02000503000000020004" pitchFamily="2" charset="0"/>
                  <a:cs typeface="Helvetica Neue Medium" panose="02000503000000020004" pitchFamily="2" charset="0"/>
                </a:rPr>
                <a:t>D</a:t>
              </a:r>
            </a:p>
          </p:txBody>
        </p:sp>
        <p:sp>
          <p:nvSpPr>
            <p:cNvPr id="11" name="Rounded Rectangle 10">
              <a:extLst>
                <a:ext uri="{FF2B5EF4-FFF2-40B4-BE49-F238E27FC236}">
                  <a16:creationId xmlns:a16="http://schemas.microsoft.com/office/drawing/2014/main" id="{5D2721AB-2E9D-DEEA-D05F-CD08349589FD}"/>
                </a:ext>
              </a:extLst>
            </p:cNvPr>
            <p:cNvSpPr/>
            <p:nvPr/>
          </p:nvSpPr>
          <p:spPr>
            <a:xfrm>
              <a:off x="1821901" y="4581396"/>
              <a:ext cx="968298" cy="959004"/>
            </a:xfrm>
            <a:prstGeom prst="round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Helvetica Neue Medium" panose="02000503000000020004" pitchFamily="2" charset="0"/>
                  <a:ea typeface="Helvetica Neue Medium" panose="02000503000000020004" pitchFamily="2" charset="0"/>
                  <a:cs typeface="Helvetica Neue Medium" panose="02000503000000020004" pitchFamily="2" charset="0"/>
                </a:rPr>
                <a:t>F</a:t>
              </a:r>
            </a:p>
          </p:txBody>
        </p:sp>
        <p:sp>
          <p:nvSpPr>
            <p:cNvPr id="12" name="Rounded Rectangle 11">
              <a:extLst>
                <a:ext uri="{FF2B5EF4-FFF2-40B4-BE49-F238E27FC236}">
                  <a16:creationId xmlns:a16="http://schemas.microsoft.com/office/drawing/2014/main" id="{8F7C2ED1-76DE-09A7-DB29-41F17D02D78C}"/>
                </a:ext>
              </a:extLst>
            </p:cNvPr>
            <p:cNvSpPr/>
            <p:nvPr/>
          </p:nvSpPr>
          <p:spPr>
            <a:xfrm>
              <a:off x="782051" y="4581396"/>
              <a:ext cx="968298" cy="959004"/>
            </a:xfrm>
            <a:prstGeom prst="round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Helvetica Neue Medium" panose="02000503000000020004" pitchFamily="2" charset="0"/>
                  <a:ea typeface="Helvetica Neue Medium" panose="02000503000000020004" pitchFamily="2" charset="0"/>
                  <a:cs typeface="Helvetica Neue Medium" panose="02000503000000020004" pitchFamily="2" charset="0"/>
                </a:rPr>
                <a:t>E</a:t>
              </a:r>
            </a:p>
          </p:txBody>
        </p:sp>
        <p:sp>
          <p:nvSpPr>
            <p:cNvPr id="13" name="Rounded Rectangle 12">
              <a:extLst>
                <a:ext uri="{FF2B5EF4-FFF2-40B4-BE49-F238E27FC236}">
                  <a16:creationId xmlns:a16="http://schemas.microsoft.com/office/drawing/2014/main" id="{3945E354-A69A-2957-132E-196DF5EE1B58}"/>
                </a:ext>
              </a:extLst>
            </p:cNvPr>
            <p:cNvSpPr/>
            <p:nvPr/>
          </p:nvSpPr>
          <p:spPr>
            <a:xfrm>
              <a:off x="782051" y="3473129"/>
              <a:ext cx="968298" cy="959004"/>
            </a:xfrm>
            <a:prstGeom prst="round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Helvetica Neue Medium" panose="02000503000000020004" pitchFamily="2" charset="0"/>
                  <a:ea typeface="Helvetica Neue Medium" panose="02000503000000020004" pitchFamily="2" charset="0"/>
                  <a:cs typeface="Helvetica Neue Medium" panose="02000503000000020004" pitchFamily="2" charset="0"/>
                </a:rPr>
                <a:t>C</a:t>
              </a:r>
            </a:p>
          </p:txBody>
        </p:sp>
      </p:grpSp>
      <p:grpSp>
        <p:nvGrpSpPr>
          <p:cNvPr id="32" name="Group 31">
            <a:extLst>
              <a:ext uri="{FF2B5EF4-FFF2-40B4-BE49-F238E27FC236}">
                <a16:creationId xmlns:a16="http://schemas.microsoft.com/office/drawing/2014/main" id="{3DC9B43E-CC74-22CE-E925-5CCA46A5E7DD}"/>
              </a:ext>
            </a:extLst>
          </p:cNvPr>
          <p:cNvGrpSpPr/>
          <p:nvPr/>
        </p:nvGrpSpPr>
        <p:grpSpPr>
          <a:xfrm>
            <a:off x="631966" y="3088724"/>
            <a:ext cx="3184832" cy="2000713"/>
            <a:chOff x="3980133" y="2976245"/>
            <a:chExt cx="3184832" cy="2000713"/>
          </a:xfrm>
        </p:grpSpPr>
        <p:sp>
          <p:nvSpPr>
            <p:cNvPr id="14" name="Rounded Rectangle 13">
              <a:extLst>
                <a:ext uri="{FF2B5EF4-FFF2-40B4-BE49-F238E27FC236}">
                  <a16:creationId xmlns:a16="http://schemas.microsoft.com/office/drawing/2014/main" id="{DDF84BC6-A64C-A571-B6A4-A0AA4DC5AAE1}"/>
                </a:ext>
              </a:extLst>
            </p:cNvPr>
            <p:cNvSpPr/>
            <p:nvPr/>
          </p:nvSpPr>
          <p:spPr>
            <a:xfrm>
              <a:off x="6196667" y="2976245"/>
              <a:ext cx="968298" cy="959004"/>
            </a:xfrm>
            <a:prstGeom prst="round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Helvetica Neue Medium" panose="02000503000000020004" pitchFamily="2" charset="0"/>
                  <a:ea typeface="Helvetica Neue Medium" panose="02000503000000020004" pitchFamily="2" charset="0"/>
                  <a:cs typeface="Helvetica Neue Medium" panose="02000503000000020004" pitchFamily="2" charset="0"/>
                </a:rPr>
                <a:t>I</a:t>
              </a:r>
            </a:p>
          </p:txBody>
        </p:sp>
        <p:sp>
          <p:nvSpPr>
            <p:cNvPr id="15" name="Rounded Rectangle 14">
              <a:extLst>
                <a:ext uri="{FF2B5EF4-FFF2-40B4-BE49-F238E27FC236}">
                  <a16:creationId xmlns:a16="http://schemas.microsoft.com/office/drawing/2014/main" id="{02806853-5D41-DCD2-37A5-1C149F2E07CB}"/>
                </a:ext>
              </a:extLst>
            </p:cNvPr>
            <p:cNvSpPr/>
            <p:nvPr/>
          </p:nvSpPr>
          <p:spPr>
            <a:xfrm>
              <a:off x="6196667" y="4016095"/>
              <a:ext cx="968298" cy="959004"/>
            </a:xfrm>
            <a:prstGeom prst="round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Helvetica Neue Medium" panose="02000503000000020004" pitchFamily="2" charset="0"/>
                  <a:ea typeface="Helvetica Neue Medium" panose="02000503000000020004" pitchFamily="2" charset="0"/>
                  <a:cs typeface="Helvetica Neue Medium" panose="02000503000000020004" pitchFamily="2" charset="0"/>
                </a:rPr>
                <a:t>L</a:t>
              </a:r>
            </a:p>
          </p:txBody>
        </p:sp>
        <p:sp>
          <p:nvSpPr>
            <p:cNvPr id="16" name="Rounded Rectangle 15">
              <a:extLst>
                <a:ext uri="{FF2B5EF4-FFF2-40B4-BE49-F238E27FC236}">
                  <a16:creationId xmlns:a16="http://schemas.microsoft.com/office/drawing/2014/main" id="{6C1B3298-EB92-F226-5758-60B559E12713}"/>
                </a:ext>
              </a:extLst>
            </p:cNvPr>
            <p:cNvSpPr/>
            <p:nvPr/>
          </p:nvSpPr>
          <p:spPr>
            <a:xfrm>
              <a:off x="5088400" y="4017954"/>
              <a:ext cx="968298" cy="959004"/>
            </a:xfrm>
            <a:prstGeom prst="round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Helvetica Neue Medium" panose="02000503000000020004" pitchFamily="2" charset="0"/>
                  <a:ea typeface="Helvetica Neue Medium" panose="02000503000000020004" pitchFamily="2" charset="0"/>
                  <a:cs typeface="Helvetica Neue Medium" panose="02000503000000020004" pitchFamily="2" charset="0"/>
                </a:rPr>
                <a:t>K</a:t>
              </a:r>
            </a:p>
          </p:txBody>
        </p:sp>
        <p:sp>
          <p:nvSpPr>
            <p:cNvPr id="17" name="Rounded Rectangle 16">
              <a:extLst>
                <a:ext uri="{FF2B5EF4-FFF2-40B4-BE49-F238E27FC236}">
                  <a16:creationId xmlns:a16="http://schemas.microsoft.com/office/drawing/2014/main" id="{0B0F1001-03E3-722C-2EA0-89D79FA264B3}"/>
                </a:ext>
              </a:extLst>
            </p:cNvPr>
            <p:cNvSpPr/>
            <p:nvPr/>
          </p:nvSpPr>
          <p:spPr>
            <a:xfrm>
              <a:off x="3980133" y="4016095"/>
              <a:ext cx="968298" cy="959004"/>
            </a:xfrm>
            <a:prstGeom prst="round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Helvetica Neue Medium" panose="02000503000000020004" pitchFamily="2" charset="0"/>
                  <a:ea typeface="Helvetica Neue Medium" panose="02000503000000020004" pitchFamily="2" charset="0"/>
                  <a:cs typeface="Helvetica Neue Medium" panose="02000503000000020004" pitchFamily="2" charset="0"/>
                </a:rPr>
                <a:t>J</a:t>
              </a:r>
            </a:p>
          </p:txBody>
        </p:sp>
        <p:sp>
          <p:nvSpPr>
            <p:cNvPr id="18" name="Rounded Rectangle 17">
              <a:extLst>
                <a:ext uri="{FF2B5EF4-FFF2-40B4-BE49-F238E27FC236}">
                  <a16:creationId xmlns:a16="http://schemas.microsoft.com/office/drawing/2014/main" id="{536F9480-F3CB-35B9-D3AD-EA413ED21C6E}"/>
                </a:ext>
              </a:extLst>
            </p:cNvPr>
            <p:cNvSpPr/>
            <p:nvPr/>
          </p:nvSpPr>
          <p:spPr>
            <a:xfrm>
              <a:off x="3980133" y="2976245"/>
              <a:ext cx="968298" cy="959004"/>
            </a:xfrm>
            <a:prstGeom prst="round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Helvetica Neue Medium" panose="02000503000000020004" pitchFamily="2" charset="0"/>
                  <a:ea typeface="Helvetica Neue Medium" panose="02000503000000020004" pitchFamily="2" charset="0"/>
                  <a:cs typeface="Helvetica Neue Medium" panose="02000503000000020004" pitchFamily="2" charset="0"/>
                </a:rPr>
                <a:t>G</a:t>
              </a:r>
            </a:p>
          </p:txBody>
        </p:sp>
        <p:sp>
          <p:nvSpPr>
            <p:cNvPr id="19" name="Rounded Rectangle 18">
              <a:extLst>
                <a:ext uri="{FF2B5EF4-FFF2-40B4-BE49-F238E27FC236}">
                  <a16:creationId xmlns:a16="http://schemas.microsoft.com/office/drawing/2014/main" id="{EB10C544-96A8-AB0F-2D25-74BAF2FF095E}"/>
                </a:ext>
              </a:extLst>
            </p:cNvPr>
            <p:cNvSpPr/>
            <p:nvPr/>
          </p:nvSpPr>
          <p:spPr>
            <a:xfrm>
              <a:off x="5088400" y="2976245"/>
              <a:ext cx="968298" cy="959004"/>
            </a:xfrm>
            <a:prstGeom prst="round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Helvetica Neue Medium" panose="02000503000000020004" pitchFamily="2" charset="0"/>
                  <a:ea typeface="Helvetica Neue Medium" panose="02000503000000020004" pitchFamily="2" charset="0"/>
                  <a:cs typeface="Helvetica Neue Medium" panose="02000503000000020004" pitchFamily="2" charset="0"/>
                </a:rPr>
                <a:t>H</a:t>
              </a:r>
            </a:p>
          </p:txBody>
        </p:sp>
      </p:grpSp>
      <p:sp>
        <p:nvSpPr>
          <p:cNvPr id="21" name="Rounded Rectangle 20">
            <a:extLst>
              <a:ext uri="{FF2B5EF4-FFF2-40B4-BE49-F238E27FC236}">
                <a16:creationId xmlns:a16="http://schemas.microsoft.com/office/drawing/2014/main" id="{1078445C-F12B-17C5-5EA3-CEEC17BF0917}"/>
              </a:ext>
            </a:extLst>
          </p:cNvPr>
          <p:cNvSpPr/>
          <p:nvPr/>
        </p:nvSpPr>
        <p:spPr>
          <a:xfrm>
            <a:off x="9751973" y="3049232"/>
            <a:ext cx="968298" cy="959004"/>
          </a:xfrm>
          <a:prstGeom prst="round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Helvetica Neue Medium" panose="02000503000000020004" pitchFamily="2" charset="0"/>
              <a:ea typeface="Helvetica Neue Medium" panose="02000503000000020004" pitchFamily="2" charset="0"/>
              <a:cs typeface="Helvetica Neue Medium" panose="02000503000000020004" pitchFamily="2" charset="0"/>
            </a:endParaRPr>
          </a:p>
        </p:txBody>
      </p:sp>
      <p:sp>
        <p:nvSpPr>
          <p:cNvPr id="22" name="Rounded Rectangle 21">
            <a:extLst>
              <a:ext uri="{FF2B5EF4-FFF2-40B4-BE49-F238E27FC236}">
                <a16:creationId xmlns:a16="http://schemas.microsoft.com/office/drawing/2014/main" id="{E852DB96-CDFD-B713-9003-2E6E53290B26}"/>
              </a:ext>
            </a:extLst>
          </p:cNvPr>
          <p:cNvSpPr/>
          <p:nvPr/>
        </p:nvSpPr>
        <p:spPr>
          <a:xfrm>
            <a:off x="9751973" y="4089082"/>
            <a:ext cx="968298" cy="959004"/>
          </a:xfrm>
          <a:prstGeom prst="round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Helvetica Neue Medium" panose="02000503000000020004" pitchFamily="2" charset="0"/>
              <a:ea typeface="Helvetica Neue Medium" panose="02000503000000020004" pitchFamily="2" charset="0"/>
              <a:cs typeface="Helvetica Neue Medium" panose="02000503000000020004" pitchFamily="2" charset="0"/>
            </a:endParaRPr>
          </a:p>
        </p:txBody>
      </p:sp>
      <p:sp>
        <p:nvSpPr>
          <p:cNvPr id="23" name="Rounded Rectangle 22">
            <a:extLst>
              <a:ext uri="{FF2B5EF4-FFF2-40B4-BE49-F238E27FC236}">
                <a16:creationId xmlns:a16="http://schemas.microsoft.com/office/drawing/2014/main" id="{6F3F51B9-A497-A804-26B9-C71265D2526C}"/>
              </a:ext>
            </a:extLst>
          </p:cNvPr>
          <p:cNvSpPr/>
          <p:nvPr/>
        </p:nvSpPr>
        <p:spPr>
          <a:xfrm>
            <a:off x="8643706" y="4090941"/>
            <a:ext cx="968298" cy="959004"/>
          </a:xfrm>
          <a:prstGeom prst="round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Helvetica Neue Medium" panose="02000503000000020004" pitchFamily="2" charset="0"/>
              <a:ea typeface="Helvetica Neue Medium" panose="02000503000000020004" pitchFamily="2" charset="0"/>
              <a:cs typeface="Helvetica Neue Medium" panose="02000503000000020004" pitchFamily="2" charset="0"/>
            </a:endParaRPr>
          </a:p>
        </p:txBody>
      </p:sp>
      <p:sp>
        <p:nvSpPr>
          <p:cNvPr id="24" name="Rounded Rectangle 23">
            <a:extLst>
              <a:ext uri="{FF2B5EF4-FFF2-40B4-BE49-F238E27FC236}">
                <a16:creationId xmlns:a16="http://schemas.microsoft.com/office/drawing/2014/main" id="{D00285B6-FA80-E610-E59E-93EA40E1A07F}"/>
              </a:ext>
            </a:extLst>
          </p:cNvPr>
          <p:cNvSpPr/>
          <p:nvPr/>
        </p:nvSpPr>
        <p:spPr>
          <a:xfrm>
            <a:off x="8643706" y="3049232"/>
            <a:ext cx="968298" cy="959004"/>
          </a:xfrm>
          <a:prstGeom prst="round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Helvetica Neue Medium" panose="02000503000000020004" pitchFamily="2" charset="0"/>
              <a:ea typeface="Helvetica Neue Medium" panose="02000503000000020004" pitchFamily="2" charset="0"/>
              <a:cs typeface="Helvetica Neue Medium" panose="02000503000000020004" pitchFamily="2" charset="0"/>
            </a:endParaRPr>
          </a:p>
        </p:txBody>
      </p:sp>
      <p:sp>
        <p:nvSpPr>
          <p:cNvPr id="27" name="TextBox 26">
            <a:extLst>
              <a:ext uri="{FF2B5EF4-FFF2-40B4-BE49-F238E27FC236}">
                <a16:creationId xmlns:a16="http://schemas.microsoft.com/office/drawing/2014/main" id="{6E6F0A41-0EE4-F9F4-5E2C-CC72979147E9}"/>
              </a:ext>
            </a:extLst>
          </p:cNvPr>
          <p:cNvSpPr txBox="1"/>
          <p:nvPr/>
        </p:nvSpPr>
        <p:spPr>
          <a:xfrm>
            <a:off x="4162808" y="3685070"/>
            <a:ext cx="390292" cy="646331"/>
          </a:xfrm>
          <a:prstGeom prst="rect">
            <a:avLst/>
          </a:prstGeom>
          <a:noFill/>
        </p:spPr>
        <p:txBody>
          <a:bodyPr wrap="square" rtlCol="0">
            <a:spAutoFit/>
          </a:bodyPr>
          <a:lstStyle/>
          <a:p>
            <a:r>
              <a:rPr lang="en-US" sz="3600" dirty="0">
                <a:latin typeface="Helvetica Neue Medium" panose="02000503000000020004" pitchFamily="2" charset="0"/>
                <a:ea typeface="Helvetica Neue Medium" panose="02000503000000020004" pitchFamily="2" charset="0"/>
                <a:cs typeface="Helvetica Neue Medium" panose="02000503000000020004" pitchFamily="2" charset="0"/>
              </a:rPr>
              <a:t>X</a:t>
            </a:r>
          </a:p>
        </p:txBody>
      </p:sp>
      <p:sp>
        <p:nvSpPr>
          <p:cNvPr id="28" name="TextBox 27">
            <a:extLst>
              <a:ext uri="{FF2B5EF4-FFF2-40B4-BE49-F238E27FC236}">
                <a16:creationId xmlns:a16="http://schemas.microsoft.com/office/drawing/2014/main" id="{735026EE-02C1-ADFF-97B5-DC83565F7C19}"/>
              </a:ext>
            </a:extLst>
          </p:cNvPr>
          <p:cNvSpPr txBox="1"/>
          <p:nvPr/>
        </p:nvSpPr>
        <p:spPr>
          <a:xfrm>
            <a:off x="7603856" y="3612082"/>
            <a:ext cx="390292" cy="646331"/>
          </a:xfrm>
          <a:prstGeom prst="rect">
            <a:avLst/>
          </a:prstGeom>
          <a:noFill/>
        </p:spPr>
        <p:txBody>
          <a:bodyPr wrap="square" rtlCol="0">
            <a:spAutoFit/>
          </a:bodyPr>
          <a:lstStyle/>
          <a:p>
            <a:r>
              <a:rPr lang="en-US" sz="3600" dirty="0">
                <a:latin typeface="Helvetica Neue Medium" panose="02000503000000020004" pitchFamily="2" charset="0"/>
                <a:ea typeface="Helvetica Neue Medium" panose="02000503000000020004" pitchFamily="2" charset="0"/>
                <a:cs typeface="Helvetica Neue Medium" panose="02000503000000020004" pitchFamily="2" charset="0"/>
              </a:rPr>
              <a:t>=</a:t>
            </a:r>
          </a:p>
        </p:txBody>
      </p:sp>
      <p:sp>
        <p:nvSpPr>
          <p:cNvPr id="30" name="Rounded Rectangle 29">
            <a:extLst>
              <a:ext uri="{FF2B5EF4-FFF2-40B4-BE49-F238E27FC236}">
                <a16:creationId xmlns:a16="http://schemas.microsoft.com/office/drawing/2014/main" id="{11A50D6D-E633-0DAC-28BD-7F0D66C1F210}"/>
              </a:ext>
            </a:extLst>
          </p:cNvPr>
          <p:cNvSpPr/>
          <p:nvPr/>
        </p:nvSpPr>
        <p:spPr>
          <a:xfrm>
            <a:off x="4768440" y="1966962"/>
            <a:ext cx="1189935" cy="3936569"/>
          </a:xfrm>
          <a:prstGeom prst="roundRect">
            <a:avLst/>
          </a:pr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a:extLst>
              <a:ext uri="{FF2B5EF4-FFF2-40B4-BE49-F238E27FC236}">
                <a16:creationId xmlns:a16="http://schemas.microsoft.com/office/drawing/2014/main" id="{62ACD809-4CB4-421A-214E-32C3FF1C9E5D}"/>
              </a:ext>
            </a:extLst>
          </p:cNvPr>
          <p:cNvSpPr/>
          <p:nvPr/>
        </p:nvSpPr>
        <p:spPr>
          <a:xfrm rot="16200000">
            <a:off x="1599556" y="1553313"/>
            <a:ext cx="1189935" cy="3936569"/>
          </a:xfrm>
          <a:prstGeom prst="roundRect">
            <a:avLst/>
          </a:pr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ed Rectangle 33">
            <a:extLst>
              <a:ext uri="{FF2B5EF4-FFF2-40B4-BE49-F238E27FC236}">
                <a16:creationId xmlns:a16="http://schemas.microsoft.com/office/drawing/2014/main" id="{7D43046D-6776-042D-29BF-939CCFB8F154}"/>
              </a:ext>
            </a:extLst>
          </p:cNvPr>
          <p:cNvSpPr/>
          <p:nvPr/>
        </p:nvSpPr>
        <p:spPr>
          <a:xfrm>
            <a:off x="5925709" y="1966961"/>
            <a:ext cx="1189935" cy="3936569"/>
          </a:xfrm>
          <a:prstGeom prst="round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34">
            <a:extLst>
              <a:ext uri="{FF2B5EF4-FFF2-40B4-BE49-F238E27FC236}">
                <a16:creationId xmlns:a16="http://schemas.microsoft.com/office/drawing/2014/main" id="{BDCF251B-0990-1828-C43D-1A609EF1DF35}"/>
              </a:ext>
            </a:extLst>
          </p:cNvPr>
          <p:cNvSpPr/>
          <p:nvPr/>
        </p:nvSpPr>
        <p:spPr>
          <a:xfrm rot="16200000">
            <a:off x="1599555" y="1556260"/>
            <a:ext cx="1189935" cy="3936569"/>
          </a:xfrm>
          <a:prstGeom prst="round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 name="Straight Arrow Connector 38">
            <a:extLst>
              <a:ext uri="{FF2B5EF4-FFF2-40B4-BE49-F238E27FC236}">
                <a16:creationId xmlns:a16="http://schemas.microsoft.com/office/drawing/2014/main" id="{EC583F5F-18E3-22F5-C89E-51A6FF2A1EF4}"/>
              </a:ext>
            </a:extLst>
          </p:cNvPr>
          <p:cNvCxnSpPr>
            <a:cxnSpLocks/>
          </p:cNvCxnSpPr>
          <p:nvPr/>
        </p:nvCxnSpPr>
        <p:spPr>
          <a:xfrm>
            <a:off x="8643706" y="2448732"/>
            <a:ext cx="482845" cy="116335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42" name="Straight Arrow Connector 41">
            <a:extLst>
              <a:ext uri="{FF2B5EF4-FFF2-40B4-BE49-F238E27FC236}">
                <a16:creationId xmlns:a16="http://schemas.microsoft.com/office/drawing/2014/main" id="{20214F70-D46B-28DA-70C5-328B856EAE16}"/>
              </a:ext>
            </a:extLst>
          </p:cNvPr>
          <p:cNvCxnSpPr>
            <a:cxnSpLocks/>
          </p:cNvCxnSpPr>
          <p:nvPr/>
        </p:nvCxnSpPr>
        <p:spPr>
          <a:xfrm>
            <a:off x="8643705" y="2448732"/>
            <a:ext cx="1617857" cy="1119494"/>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45" name="TextBox 44">
            <a:extLst>
              <a:ext uri="{FF2B5EF4-FFF2-40B4-BE49-F238E27FC236}">
                <a16:creationId xmlns:a16="http://schemas.microsoft.com/office/drawing/2014/main" id="{B0EEC2F9-0CCE-DFF0-8B03-D457022ADABD}"/>
              </a:ext>
            </a:extLst>
          </p:cNvPr>
          <p:cNvSpPr txBox="1"/>
          <p:nvPr/>
        </p:nvSpPr>
        <p:spPr>
          <a:xfrm>
            <a:off x="7200153" y="1926017"/>
            <a:ext cx="3852795" cy="523220"/>
          </a:xfrm>
          <a:prstGeom prst="rect">
            <a:avLst/>
          </a:prstGeom>
          <a:noFill/>
        </p:spPr>
        <p:txBody>
          <a:bodyPr wrap="square" rtlCol="0">
            <a:spAutoFit/>
          </a:bodyPr>
          <a:lstStyle/>
          <a:p>
            <a:r>
              <a:rPr lang="en-US" sz="2800" dirty="0">
                <a:latin typeface="Helvetica Neue Medium" panose="02000503000000020004" pitchFamily="2" charset="0"/>
                <a:ea typeface="Helvetica Neue Medium" panose="02000503000000020004" pitchFamily="2" charset="0"/>
                <a:cs typeface="Helvetica Neue Medium" panose="02000503000000020004" pitchFamily="2" charset="0"/>
              </a:rPr>
              <a:t>Tiles are independent!</a:t>
            </a:r>
          </a:p>
        </p:txBody>
      </p:sp>
      <p:sp>
        <p:nvSpPr>
          <p:cNvPr id="29" name="Rounded Rectangle 28">
            <a:extLst>
              <a:ext uri="{FF2B5EF4-FFF2-40B4-BE49-F238E27FC236}">
                <a16:creationId xmlns:a16="http://schemas.microsoft.com/office/drawing/2014/main" id="{D3C02ACF-2351-E14D-5797-62BA04C80B4A}"/>
              </a:ext>
            </a:extLst>
          </p:cNvPr>
          <p:cNvSpPr/>
          <p:nvPr/>
        </p:nvSpPr>
        <p:spPr>
          <a:xfrm>
            <a:off x="782051" y="5472367"/>
            <a:ext cx="9938219" cy="1325563"/>
          </a:xfrm>
          <a:prstGeom prst="roundRect">
            <a:avLst/>
          </a:prstGeom>
          <a:solidFill>
            <a:schemeClr val="bg1"/>
          </a:solidFill>
          <a:ln>
            <a:noFill/>
          </a:ln>
          <a:effectLst>
            <a:outerShdw blurRad="63500" algn="ctr" rotWithShape="0">
              <a:prstClr val="black">
                <a:alpha val="21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Helvetica Neue Medium" panose="02000503000000020004" pitchFamily="2" charset="0"/>
                <a:ea typeface="Helvetica Neue Medium" panose="02000503000000020004" pitchFamily="2" charset="0"/>
                <a:cs typeface="Helvetica Neue Medium" panose="02000503000000020004" pitchFamily="2" charset="0"/>
              </a:rPr>
              <a:t>GPUs are awesome when you can split jobs into independent </a:t>
            </a:r>
            <a:r>
              <a:rPr lang="en-US" sz="2800" i="1" dirty="0">
                <a:solidFill>
                  <a:schemeClr val="tx1"/>
                </a:solidFill>
                <a:latin typeface="Helvetica Neue Medium" panose="02000503000000020004" pitchFamily="2" charset="0"/>
                <a:ea typeface="Helvetica Neue Medium" panose="02000503000000020004" pitchFamily="2" charset="0"/>
                <a:cs typeface="Helvetica Neue Medium" panose="02000503000000020004" pitchFamily="2" charset="0"/>
              </a:rPr>
              <a:t>tiles!</a:t>
            </a:r>
            <a:endParaRPr lang="en-US" sz="2800" dirty="0">
              <a:solidFill>
                <a:schemeClr val="tx1"/>
              </a:solidFill>
              <a:latin typeface="Helvetica Neue Medium" panose="02000503000000020004" pitchFamily="2" charset="0"/>
              <a:ea typeface="Helvetica Neue Medium" panose="02000503000000020004" pitchFamily="2" charset="0"/>
              <a:cs typeface="Helvetica Neue Medium" panose="02000503000000020004" pitchFamily="2" charset="0"/>
            </a:endParaRPr>
          </a:p>
        </p:txBody>
      </p:sp>
    </p:spTree>
    <p:extLst>
      <p:ext uri="{BB962C8B-B14F-4D97-AF65-F5344CB8AC3E}">
        <p14:creationId xmlns:p14="http://schemas.microsoft.com/office/powerpoint/2010/main" val="284712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mph" presetSubtype="2" fill="hold" nodeType="clickEffect">
                                  <p:stCondLst>
                                    <p:cond delay="0"/>
                                  </p:stCondLst>
                                  <p:childTnLst>
                                    <p:animClr clrSpc="rgb" dir="cw">
                                      <p:cBhvr>
                                        <p:cTn id="18" dur="500" fill="hold"/>
                                        <p:tgtEl>
                                          <p:spTgt spid="24"/>
                                        </p:tgtEl>
                                        <p:attrNameLst>
                                          <p:attrName>fillcolor</p:attrName>
                                        </p:attrNameLst>
                                      </p:cBhvr>
                                      <p:to>
                                        <a:schemeClr val="accent2"/>
                                      </p:to>
                                    </p:animClr>
                                    <p:set>
                                      <p:cBhvr>
                                        <p:cTn id="19" dur="500" fill="hold"/>
                                        <p:tgtEl>
                                          <p:spTgt spid="24"/>
                                        </p:tgtEl>
                                        <p:attrNameLst>
                                          <p:attrName>fill.type</p:attrName>
                                        </p:attrNameLst>
                                      </p:cBhvr>
                                      <p:to>
                                        <p:strVal val="solid"/>
                                      </p:to>
                                    </p:set>
                                    <p:set>
                                      <p:cBhvr>
                                        <p:cTn id="20" dur="500" fill="hold"/>
                                        <p:tgtEl>
                                          <p:spTgt spid="24"/>
                                        </p:tgtEl>
                                        <p:attrNameLst>
                                          <p:attrName>fill.on</p:attrName>
                                        </p:attrNameLst>
                                      </p:cBhvr>
                                      <p:to>
                                        <p:strVal val="tru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mph" presetSubtype="2" fill="hold" nodeType="clickEffect">
                                  <p:stCondLst>
                                    <p:cond delay="0"/>
                                  </p:stCondLst>
                                  <p:childTnLst>
                                    <p:animClr clrSpc="rgb" dir="cw">
                                      <p:cBhvr>
                                        <p:cTn id="30" dur="500" fill="hold"/>
                                        <p:tgtEl>
                                          <p:spTgt spid="21"/>
                                        </p:tgtEl>
                                        <p:attrNameLst>
                                          <p:attrName>fillcolor</p:attrName>
                                        </p:attrNameLst>
                                      </p:cBhvr>
                                      <p:to>
                                        <a:schemeClr val="accent1"/>
                                      </p:to>
                                    </p:animClr>
                                    <p:set>
                                      <p:cBhvr>
                                        <p:cTn id="31" dur="500" fill="hold"/>
                                        <p:tgtEl>
                                          <p:spTgt spid="21"/>
                                        </p:tgtEl>
                                        <p:attrNameLst>
                                          <p:attrName>fill.type</p:attrName>
                                        </p:attrNameLst>
                                      </p:cBhvr>
                                      <p:to>
                                        <p:strVal val="solid"/>
                                      </p:to>
                                    </p:set>
                                    <p:set>
                                      <p:cBhvr>
                                        <p:cTn id="32" dur="500" fill="hold"/>
                                        <p:tgtEl>
                                          <p:spTgt spid="21"/>
                                        </p:tgtEl>
                                        <p:attrNameLst>
                                          <p:attrName>fill.on</p:attrName>
                                        </p:attrNameLst>
                                      </p:cBhvr>
                                      <p:to>
                                        <p:strVal val="tru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5"/>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2"/>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8" grpId="0"/>
      <p:bldP spid="30" grpId="0" animBg="1"/>
      <p:bldP spid="31" grpId="0" animBg="1"/>
      <p:bldP spid="34" grpId="0" animBg="1"/>
      <p:bldP spid="35" grpId="0" animBg="1"/>
      <p:bldP spid="45" grpId="0"/>
      <p:bldP spid="2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BD39B-86BE-823C-A471-E6647F881A82}"/>
              </a:ext>
            </a:extLst>
          </p:cNvPr>
          <p:cNvSpPr>
            <a:spLocks noGrp="1"/>
          </p:cNvSpPr>
          <p:nvPr>
            <p:ph type="title"/>
          </p:nvPr>
        </p:nvSpPr>
        <p:spPr/>
        <p:txBody>
          <a:bodyPr/>
          <a:lstStyle/>
          <a:p>
            <a:r>
              <a:rPr lang="en-US">
                <a:latin typeface="Helvetica Neue Medium"/>
              </a:rPr>
              <a:t>General Machine Learning Pipeline</a:t>
            </a:r>
            <a:endParaRPr lang="en-US"/>
          </a:p>
        </p:txBody>
      </p:sp>
      <p:sp>
        <p:nvSpPr>
          <p:cNvPr id="3" name="Content Placeholder 2">
            <a:extLst>
              <a:ext uri="{FF2B5EF4-FFF2-40B4-BE49-F238E27FC236}">
                <a16:creationId xmlns:a16="http://schemas.microsoft.com/office/drawing/2014/main" id="{2E545A3E-CA3A-6409-3D70-CB8823D2011D}"/>
              </a:ext>
            </a:extLst>
          </p:cNvPr>
          <p:cNvSpPr>
            <a:spLocks noGrp="1"/>
          </p:cNvSpPr>
          <p:nvPr>
            <p:ph idx="1"/>
          </p:nvPr>
        </p:nvSpPr>
        <p:spPr>
          <a:xfrm>
            <a:off x="838200" y="1825625"/>
            <a:ext cx="10515600" cy="5035726"/>
          </a:xfrm>
        </p:spPr>
        <p:txBody>
          <a:bodyPr vert="horz" lIns="91440" tIns="45720" rIns="91440" bIns="45720" rtlCol="0" anchor="t">
            <a:normAutofit/>
          </a:bodyPr>
          <a:lstStyle/>
          <a:p>
            <a:pPr marL="0" indent="0">
              <a:buNone/>
            </a:pPr>
            <a:r>
              <a:rPr lang="en-US" dirty="0">
                <a:latin typeface="Helvetica Neue Medium"/>
              </a:rPr>
              <a:t>Low-level: lots of matrix multiplication</a:t>
            </a:r>
            <a:endParaRPr lang="en-US" dirty="0"/>
          </a:p>
          <a:p>
            <a:pPr marL="0" indent="0">
              <a:buNone/>
            </a:pPr>
            <a:r>
              <a:rPr lang="en-US" dirty="0">
                <a:latin typeface="Helvetica Neue Medium"/>
              </a:rPr>
              <a:t>High-level: Create a </a:t>
            </a:r>
            <a:r>
              <a:rPr lang="en-US" i="1" dirty="0">
                <a:latin typeface="Helvetica Neue Medium"/>
              </a:rPr>
              <a:t>model</a:t>
            </a:r>
            <a:r>
              <a:rPr lang="en-US" dirty="0">
                <a:latin typeface="Helvetica Neue Medium"/>
              </a:rPr>
              <a:t> that learns a task. </a:t>
            </a:r>
          </a:p>
          <a:p>
            <a:pPr>
              <a:buFontTx/>
              <a:buChar char="-"/>
            </a:pPr>
            <a:r>
              <a:rPr lang="en-US" dirty="0">
                <a:latin typeface="Helvetica Neue Medium"/>
              </a:rPr>
              <a:t>Models are effectively doing very complex pattern matching</a:t>
            </a:r>
          </a:p>
          <a:p>
            <a:pPr>
              <a:buFontTx/>
              <a:buChar char="-"/>
            </a:pPr>
            <a:r>
              <a:rPr lang="en-US" dirty="0">
                <a:latin typeface="Helvetica Neue Medium"/>
              </a:rPr>
              <a:t>Two parts: Training and inference</a:t>
            </a:r>
            <a:endParaRPr lang="en-US" dirty="0"/>
          </a:p>
        </p:txBody>
      </p:sp>
    </p:spTree>
    <p:extLst>
      <p:ext uri="{BB962C8B-B14F-4D97-AF65-F5344CB8AC3E}">
        <p14:creationId xmlns:p14="http://schemas.microsoft.com/office/powerpoint/2010/main" val="301443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E074C-2ABF-A2CB-7A97-F7F98BA4EDFE}"/>
              </a:ext>
            </a:extLst>
          </p:cNvPr>
          <p:cNvSpPr>
            <a:spLocks noGrp="1"/>
          </p:cNvSpPr>
          <p:nvPr>
            <p:ph type="title"/>
          </p:nvPr>
        </p:nvSpPr>
        <p:spPr/>
        <p:txBody>
          <a:bodyPr/>
          <a:lstStyle/>
          <a:p>
            <a:r>
              <a:rPr lang="en-US" dirty="0"/>
              <a:t>Everything is Matrix Multiplication</a:t>
            </a:r>
          </a:p>
        </p:txBody>
      </p:sp>
      <p:sp>
        <p:nvSpPr>
          <p:cNvPr id="3" name="Content Placeholder 2">
            <a:extLst>
              <a:ext uri="{FF2B5EF4-FFF2-40B4-BE49-F238E27FC236}">
                <a16:creationId xmlns:a16="http://schemas.microsoft.com/office/drawing/2014/main" id="{BF020304-100B-3C80-E0EC-E1079DF626D2}"/>
              </a:ext>
            </a:extLst>
          </p:cNvPr>
          <p:cNvSpPr>
            <a:spLocks noGrp="1"/>
          </p:cNvSpPr>
          <p:nvPr>
            <p:ph idx="1"/>
          </p:nvPr>
        </p:nvSpPr>
        <p:spPr/>
        <p:txBody>
          <a:bodyPr/>
          <a:lstStyle/>
          <a:p>
            <a:pPr marL="0" indent="0">
              <a:buNone/>
            </a:pPr>
            <a:r>
              <a:rPr lang="en-US" dirty="0"/>
              <a:t>Both training and inference consist of mostly operations on vectors and matrices</a:t>
            </a:r>
          </a:p>
          <a:p>
            <a:pPr marL="0" indent="0">
              <a:buNone/>
            </a:pPr>
            <a:endParaRPr lang="en-US" dirty="0"/>
          </a:p>
          <a:p>
            <a:pPr marL="0" indent="0">
              <a:buNone/>
            </a:pPr>
            <a:r>
              <a:rPr lang="en-US" dirty="0"/>
              <a:t>Training: Repeated matrix multiplication to learn </a:t>
            </a:r>
            <a:r>
              <a:rPr lang="en-US" i="1" dirty="0"/>
              <a:t>weights</a:t>
            </a:r>
          </a:p>
          <a:p>
            <a:pPr marL="0" indent="0">
              <a:buNone/>
            </a:pPr>
            <a:r>
              <a:rPr lang="en-US" i="1" dirty="0"/>
              <a:t>- </a:t>
            </a:r>
            <a:r>
              <a:rPr lang="en-US" dirty="0"/>
              <a:t>Learning the pattern</a:t>
            </a:r>
          </a:p>
          <a:p>
            <a:pPr marL="0" indent="0">
              <a:buNone/>
            </a:pPr>
            <a:endParaRPr lang="en-US" dirty="0"/>
          </a:p>
          <a:p>
            <a:pPr marL="0" indent="0">
              <a:buNone/>
            </a:pPr>
            <a:r>
              <a:rPr lang="en-US" dirty="0"/>
              <a:t>Inference: Passing input data through a pipeline of matrix transformations and queries to get output</a:t>
            </a:r>
          </a:p>
          <a:p>
            <a:pPr>
              <a:buFontTx/>
              <a:buChar char="-"/>
            </a:pPr>
            <a:r>
              <a:rPr lang="en-US" dirty="0"/>
              <a:t>Matching the pattern</a:t>
            </a:r>
          </a:p>
        </p:txBody>
      </p:sp>
    </p:spTree>
    <p:extLst>
      <p:ext uri="{BB962C8B-B14F-4D97-AF65-F5344CB8AC3E}">
        <p14:creationId xmlns:p14="http://schemas.microsoft.com/office/powerpoint/2010/main" val="552304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2ff60116-7431-425d-b5af-077d7791bda4}" enabled="0" method="" siteId="{2ff60116-7431-425d-b5af-077d7791bda4}" removed="1"/>
</clbl:labelList>
</file>

<file path=docProps/app.xml><?xml version="1.0" encoding="utf-8"?>
<Properties xmlns="http://schemas.openxmlformats.org/officeDocument/2006/extended-properties" xmlns:vt="http://schemas.openxmlformats.org/officeDocument/2006/docPropsVTypes">
  <TotalTime>26114</TotalTime>
  <Words>1373</Words>
  <Application>Microsoft Macintosh PowerPoint</Application>
  <PresentationFormat>Widescreen</PresentationFormat>
  <Paragraphs>265</Paragraphs>
  <Slides>29</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Aptos</vt:lpstr>
      <vt:lpstr>Arial</vt:lpstr>
      <vt:lpstr>Calibri</vt:lpstr>
      <vt:lpstr>Helvetica Neue Medium</vt:lpstr>
      <vt:lpstr>Office Theme</vt:lpstr>
      <vt:lpstr>Systems Meets AI</vt:lpstr>
      <vt:lpstr>AI is a Big Deal</vt:lpstr>
      <vt:lpstr>The Bitter Lesson</vt:lpstr>
      <vt:lpstr>GPUs Power Modern Machine Learning</vt:lpstr>
      <vt:lpstr>GPUs and Matrices</vt:lpstr>
      <vt:lpstr>GPU Parallelism</vt:lpstr>
      <vt:lpstr>GPU Parallelism: Independent Ops</vt:lpstr>
      <vt:lpstr>General Machine Learning Pipeline</vt:lpstr>
      <vt:lpstr>Everything is Matrix Multiplication</vt:lpstr>
      <vt:lpstr>Task: Prediction</vt:lpstr>
      <vt:lpstr>Prediction Challenges</vt:lpstr>
      <vt:lpstr>Tokenization</vt:lpstr>
      <vt:lpstr>Tokenization 2</vt:lpstr>
      <vt:lpstr>Tokens Become Vectors</vt:lpstr>
      <vt:lpstr>Vectors: Space = Semantics</vt:lpstr>
      <vt:lpstr>Output is Probabilistic/Non-det.</vt:lpstr>
      <vt:lpstr>How does the Model Learn?</vt:lpstr>
      <vt:lpstr>LLMs Are Highly Parallel</vt:lpstr>
      <vt:lpstr>More Data = Better Results</vt:lpstr>
      <vt:lpstr>LLMs are a New Application</vt:lpstr>
      <vt:lpstr>Bypassing the OS for Speed</vt:lpstr>
      <vt:lpstr>Bypassing the OS for Speed</vt:lpstr>
      <vt:lpstr>New Networks to Move Data Quickly</vt:lpstr>
      <vt:lpstr>Scalable Storage for Training Data</vt:lpstr>
      <vt:lpstr>LLMs Create New Security Problems</vt:lpstr>
      <vt:lpstr>LLMs Improve Systems Security</vt:lpstr>
      <vt:lpstr>LLMs Make it Easier to Build Systems</vt:lpstr>
      <vt:lpstr>LLMs Accelerate Research</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Nicolaas M. Kaashoek</dc:creator>
  <cp:lastModifiedBy>Nicolaas M. Kaashoek</cp:lastModifiedBy>
  <cp:revision>9</cp:revision>
  <cp:lastPrinted>2026-02-25T01:04:36Z</cp:lastPrinted>
  <dcterms:created xsi:type="dcterms:W3CDTF">2026-02-04T19:00:28Z</dcterms:created>
  <dcterms:modified xsi:type="dcterms:W3CDTF">2026-04-14T12:22:15Z</dcterms:modified>
</cp:coreProperties>
</file>