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88" r:id="rId2"/>
    <p:sldId id="257" r:id="rId3"/>
    <p:sldId id="258" r:id="rId4"/>
    <p:sldId id="259" r:id="rId5"/>
    <p:sldId id="260" r:id="rId6"/>
    <p:sldId id="323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32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77500"/>
    <a:srgbClr val="7F7F7F"/>
    <a:srgbClr val="4372C4"/>
    <a:srgbClr val="949494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75"/>
    <p:restoredTop sz="67740"/>
  </p:normalViewPr>
  <p:slideViewPr>
    <p:cSldViewPr snapToGrid="0" snapToObjects="1">
      <p:cViewPr varScale="1">
        <p:scale>
          <a:sx n="84" d="100"/>
          <a:sy n="84" d="100"/>
        </p:scale>
        <p:origin x="1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1E2B5B95-98CA-D746-BAC7-F8C15C6FCBF1}" type="datetimeFigureOut">
              <a:rPr lang="en-US" smtClean="0"/>
              <a:pPr/>
              <a:t>4/9/26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511F164F-55BC-E34C-BA70-4579787DC0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3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8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10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01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Tries are ideal for longest prefix matching, which is what IP routing uses. Tries are not a perfect fit for highest-priority rule wins, but provide a nice intuition here.</a:t>
            </a:r>
          </a:p>
          <a:p>
            <a:endParaRPr lang="en-US" dirty="0"/>
          </a:p>
          <a:p>
            <a:r>
              <a:rPr lang="en-US" dirty="0"/>
              <a:t>Students: I want you to know how to look things up in a </a:t>
            </a:r>
            <a:r>
              <a:rPr lang="en-US" dirty="0" err="1"/>
              <a:t>trie</a:t>
            </a:r>
            <a:r>
              <a:rPr lang="en-US" dirty="0"/>
              <a:t>, but I do not expect you to know how to construct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0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even more complex to construct, so I definitely don’t expect you to know how to construct them!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1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7584" y="1781556"/>
            <a:ext cx="5427345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829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8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9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CA18A88C-26E7-424E-A5AB-FE8334E59880}" type="datetimeFigureOut">
              <a:rPr lang="en-US" smtClean="0"/>
              <a:pPr/>
              <a:t>4/9/26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8230415B-9F55-D441-A23C-69BEFA1EA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9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57250"/>
            <a:ext cx="12192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 Neue Medium" panose="02000503000000020004" pitchFamily="2" charset="0"/>
              </a:rPr>
              <a:t>Network Access Control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07768" y="4137260"/>
            <a:ext cx="8245099" cy="220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Lecture 16</a:t>
            </a:r>
          </a:p>
          <a:p>
            <a:pPr marL="0" indent="0" algn="ctr">
              <a:buNone/>
            </a:pPr>
            <a:endParaRPr lang="en-US" dirty="0">
              <a:latin typeface="Helvetica Neue Medium" panose="02000503000000020004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Wyatt Lloyd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35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4290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Simple</a:t>
            </a:r>
            <a:r>
              <a:rPr spc="-10" dirty="0"/>
              <a:t> </a:t>
            </a:r>
            <a:r>
              <a:rPr spc="-45" dirty="0"/>
              <a:t>Packet</a:t>
            </a:r>
            <a:r>
              <a:rPr dirty="0"/>
              <a:t> </a:t>
            </a:r>
            <a:r>
              <a:rPr spc="-10" dirty="0"/>
              <a:t>Classification</a:t>
            </a:r>
            <a:r>
              <a:rPr spc="-5" dirty="0"/>
              <a:t> 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0755"/>
            <a:ext cx="11679388" cy="4457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421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Classification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problem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560"/>
              </a:lnSpc>
              <a:buFont typeface="Arial MT"/>
              <a:buChar char="•"/>
              <a:tabLst>
                <a:tab pos="6985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Given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</a:t>
            </a: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(e.g.,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Src=1000,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Dest=1011)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550"/>
              </a:lnSpc>
              <a:buFont typeface="Arial MT"/>
              <a:buChar char="•"/>
              <a:tabLst>
                <a:tab pos="698500" algn="l"/>
              </a:tabLst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Access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Control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List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720"/>
              </a:lnSpc>
              <a:buFont typeface="Arial MT"/>
              <a:buChar char="•"/>
              <a:tabLst>
                <a:tab pos="698500" algn="l"/>
              </a:tabLst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Find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highest-priority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matching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rule</a:t>
            </a: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295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422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Simple</a:t>
            </a:r>
            <a:r>
              <a:rPr sz="36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algorithm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620"/>
              </a:lnSpc>
              <a:buFont typeface="Arial MT"/>
              <a:buChar char="•"/>
              <a:tabLst>
                <a:tab pos="6985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Scan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rules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priority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order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720"/>
              </a:lnSpc>
              <a:buFont typeface="Arial MT"/>
              <a:buChar char="•"/>
              <a:tabLst>
                <a:tab pos="6985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Stop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after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first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match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3600" i="1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What is running time?</a:t>
            </a:r>
            <a:endParaRPr sz="3600" i="1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536113"/>
              </p:ext>
            </p:extLst>
          </p:nvPr>
        </p:nvGraphicFramePr>
        <p:xfrm>
          <a:off x="6756633" y="4171459"/>
          <a:ext cx="509905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Pri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spc="-1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Match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Action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spc="-1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Src=1***,</a:t>
                      </a:r>
                      <a:r>
                        <a:rPr sz="2400" b="0" i="0" spc="-2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400" b="0" i="0" spc="-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Dest=1***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spc="-1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Permit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2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spc="-1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Src=****,</a:t>
                      </a:r>
                      <a:r>
                        <a:rPr sz="2400" b="0" i="0" spc="-2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4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Dest=10**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spc="-1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3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spc="-1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Src=****,</a:t>
                      </a:r>
                      <a:r>
                        <a:rPr sz="2400" b="0" i="0" spc="-2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400" b="0" i="0" spc="-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Dest=****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spc="-1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Permit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770" y="382474"/>
            <a:ext cx="10515600" cy="1325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Special</a:t>
            </a:r>
            <a:r>
              <a:rPr spc="20" dirty="0"/>
              <a:t> </a:t>
            </a:r>
            <a:r>
              <a:rPr spc="-5" dirty="0"/>
              <a:t>Case:</a:t>
            </a:r>
            <a:r>
              <a:rPr spc="10" dirty="0"/>
              <a:t> </a:t>
            </a:r>
            <a:r>
              <a:rPr spc="-5" dirty="0"/>
              <a:t>One-Dimensional</a:t>
            </a:r>
            <a:r>
              <a:rPr spc="20" dirty="0"/>
              <a:t> </a:t>
            </a:r>
            <a:r>
              <a:rPr spc="-30" dirty="0"/>
              <a:t>Prefix</a:t>
            </a:r>
            <a:r>
              <a:rPr spc="10" dirty="0"/>
              <a:t> </a:t>
            </a:r>
            <a:r>
              <a:rPr spc="-15" dirty="0"/>
              <a:t>Matching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86229" y="2733675"/>
          <a:ext cx="380492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Pri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1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Match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Action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1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Dest=110*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1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2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1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Dest=0100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1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Permit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3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Dest=1***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1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Permit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4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Dest=****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1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8545532" y="1671637"/>
            <a:ext cx="2497455" cy="2726055"/>
            <a:chOff x="8545532" y="1671637"/>
            <a:chExt cx="2497455" cy="2726055"/>
          </a:xfrm>
        </p:grpSpPr>
        <p:sp>
          <p:nvSpPr>
            <p:cNvPr id="5" name="object 5"/>
            <p:cNvSpPr/>
            <p:nvPr/>
          </p:nvSpPr>
          <p:spPr>
            <a:xfrm>
              <a:off x="9016339" y="1690687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314695" y="0"/>
                  </a:moveTo>
                  <a:lnTo>
                    <a:pt x="268192" y="3476"/>
                  </a:lnTo>
                  <a:lnTo>
                    <a:pt x="223807" y="13575"/>
                  </a:lnTo>
                  <a:lnTo>
                    <a:pt x="182027" y="29800"/>
                  </a:lnTo>
                  <a:lnTo>
                    <a:pt x="143340" y="51656"/>
                  </a:lnTo>
                  <a:lnTo>
                    <a:pt x="108232" y="78646"/>
                  </a:lnTo>
                  <a:lnTo>
                    <a:pt x="77189" y="110274"/>
                  </a:lnTo>
                  <a:lnTo>
                    <a:pt x="50699" y="146045"/>
                  </a:lnTo>
                  <a:lnTo>
                    <a:pt x="29248" y="185463"/>
                  </a:lnTo>
                  <a:lnTo>
                    <a:pt x="13323" y="228031"/>
                  </a:lnTo>
                  <a:lnTo>
                    <a:pt x="3412" y="273253"/>
                  </a:lnTo>
                  <a:lnTo>
                    <a:pt x="0" y="320634"/>
                  </a:lnTo>
                  <a:lnTo>
                    <a:pt x="3412" y="368015"/>
                  </a:lnTo>
                  <a:lnTo>
                    <a:pt x="13323" y="413237"/>
                  </a:lnTo>
                  <a:lnTo>
                    <a:pt x="29248" y="455805"/>
                  </a:lnTo>
                  <a:lnTo>
                    <a:pt x="50699" y="495222"/>
                  </a:lnTo>
                  <a:lnTo>
                    <a:pt x="77189" y="530993"/>
                  </a:lnTo>
                  <a:lnTo>
                    <a:pt x="108232" y="562622"/>
                  </a:lnTo>
                  <a:lnTo>
                    <a:pt x="143340" y="589612"/>
                  </a:lnTo>
                  <a:lnTo>
                    <a:pt x="182027" y="611468"/>
                  </a:lnTo>
                  <a:lnTo>
                    <a:pt x="223807" y="627693"/>
                  </a:lnTo>
                  <a:lnTo>
                    <a:pt x="268192" y="637792"/>
                  </a:lnTo>
                  <a:lnTo>
                    <a:pt x="314695" y="641268"/>
                  </a:lnTo>
                  <a:lnTo>
                    <a:pt x="361199" y="637792"/>
                  </a:lnTo>
                  <a:lnTo>
                    <a:pt x="405584" y="627693"/>
                  </a:lnTo>
                  <a:lnTo>
                    <a:pt x="447363" y="611468"/>
                  </a:lnTo>
                  <a:lnTo>
                    <a:pt x="486051" y="589612"/>
                  </a:lnTo>
                  <a:lnTo>
                    <a:pt x="521159" y="562622"/>
                  </a:lnTo>
                  <a:lnTo>
                    <a:pt x="552202" y="530993"/>
                  </a:lnTo>
                  <a:lnTo>
                    <a:pt x="578692" y="495222"/>
                  </a:lnTo>
                  <a:lnTo>
                    <a:pt x="600143" y="455805"/>
                  </a:lnTo>
                  <a:lnTo>
                    <a:pt x="616067" y="413237"/>
                  </a:lnTo>
                  <a:lnTo>
                    <a:pt x="625979" y="368015"/>
                  </a:lnTo>
                  <a:lnTo>
                    <a:pt x="629391" y="320634"/>
                  </a:lnTo>
                  <a:lnTo>
                    <a:pt x="625979" y="273253"/>
                  </a:lnTo>
                  <a:lnTo>
                    <a:pt x="616067" y="228031"/>
                  </a:lnTo>
                  <a:lnTo>
                    <a:pt x="600143" y="185463"/>
                  </a:lnTo>
                  <a:lnTo>
                    <a:pt x="578692" y="146045"/>
                  </a:lnTo>
                  <a:lnTo>
                    <a:pt x="552202" y="110274"/>
                  </a:lnTo>
                  <a:lnTo>
                    <a:pt x="521159" y="78646"/>
                  </a:lnTo>
                  <a:lnTo>
                    <a:pt x="486051" y="51656"/>
                  </a:lnTo>
                  <a:lnTo>
                    <a:pt x="447363" y="29800"/>
                  </a:lnTo>
                  <a:lnTo>
                    <a:pt x="405584" y="13575"/>
                  </a:lnTo>
                  <a:lnTo>
                    <a:pt x="361199" y="3476"/>
                  </a:lnTo>
                  <a:lnTo>
                    <a:pt x="3146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016339" y="1690687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564582" y="2716306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879277" y="2238043"/>
              <a:ext cx="229235" cy="478790"/>
            </a:xfrm>
            <a:custGeom>
              <a:avLst/>
              <a:gdLst/>
              <a:ahLst/>
              <a:cxnLst/>
              <a:rect l="l" t="t" r="r" b="b"/>
              <a:pathLst>
                <a:path w="229234" h="478789">
                  <a:moveTo>
                    <a:pt x="229233" y="0"/>
                  </a:moveTo>
                  <a:lnTo>
                    <a:pt x="0" y="478262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645732" y="2716306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314695" y="0"/>
                  </a:moveTo>
                  <a:lnTo>
                    <a:pt x="268192" y="3476"/>
                  </a:lnTo>
                  <a:lnTo>
                    <a:pt x="223807" y="13575"/>
                  </a:lnTo>
                  <a:lnTo>
                    <a:pt x="182027" y="29800"/>
                  </a:lnTo>
                  <a:lnTo>
                    <a:pt x="143340" y="51655"/>
                  </a:lnTo>
                  <a:lnTo>
                    <a:pt x="108232" y="78645"/>
                  </a:lnTo>
                  <a:lnTo>
                    <a:pt x="77189" y="110274"/>
                  </a:lnTo>
                  <a:lnTo>
                    <a:pt x="50699" y="146044"/>
                  </a:lnTo>
                  <a:lnTo>
                    <a:pt x="29248" y="185462"/>
                  </a:lnTo>
                  <a:lnTo>
                    <a:pt x="13323" y="228029"/>
                  </a:lnTo>
                  <a:lnTo>
                    <a:pt x="3412" y="273252"/>
                  </a:lnTo>
                  <a:lnTo>
                    <a:pt x="0" y="320633"/>
                  </a:lnTo>
                  <a:lnTo>
                    <a:pt x="3412" y="368014"/>
                  </a:lnTo>
                  <a:lnTo>
                    <a:pt x="13323" y="413236"/>
                  </a:lnTo>
                  <a:lnTo>
                    <a:pt x="29248" y="455804"/>
                  </a:lnTo>
                  <a:lnTo>
                    <a:pt x="50699" y="495221"/>
                  </a:lnTo>
                  <a:lnTo>
                    <a:pt x="77189" y="530992"/>
                  </a:lnTo>
                  <a:lnTo>
                    <a:pt x="108232" y="562621"/>
                  </a:lnTo>
                  <a:lnTo>
                    <a:pt x="143340" y="589611"/>
                  </a:lnTo>
                  <a:lnTo>
                    <a:pt x="182027" y="611466"/>
                  </a:lnTo>
                  <a:lnTo>
                    <a:pt x="223807" y="627692"/>
                  </a:lnTo>
                  <a:lnTo>
                    <a:pt x="268192" y="637790"/>
                  </a:lnTo>
                  <a:lnTo>
                    <a:pt x="314695" y="641267"/>
                  </a:lnTo>
                  <a:lnTo>
                    <a:pt x="361199" y="637790"/>
                  </a:lnTo>
                  <a:lnTo>
                    <a:pt x="405584" y="627692"/>
                  </a:lnTo>
                  <a:lnTo>
                    <a:pt x="447363" y="611466"/>
                  </a:lnTo>
                  <a:lnTo>
                    <a:pt x="486051" y="589611"/>
                  </a:lnTo>
                  <a:lnTo>
                    <a:pt x="521159" y="562621"/>
                  </a:lnTo>
                  <a:lnTo>
                    <a:pt x="552202" y="530992"/>
                  </a:lnTo>
                  <a:lnTo>
                    <a:pt x="578692" y="495221"/>
                  </a:lnTo>
                  <a:lnTo>
                    <a:pt x="600143" y="455804"/>
                  </a:lnTo>
                  <a:lnTo>
                    <a:pt x="616067" y="413236"/>
                  </a:lnTo>
                  <a:lnTo>
                    <a:pt x="625979" y="368014"/>
                  </a:lnTo>
                  <a:lnTo>
                    <a:pt x="629391" y="320633"/>
                  </a:lnTo>
                  <a:lnTo>
                    <a:pt x="625979" y="273252"/>
                  </a:lnTo>
                  <a:lnTo>
                    <a:pt x="616067" y="228029"/>
                  </a:lnTo>
                  <a:lnTo>
                    <a:pt x="600143" y="185462"/>
                  </a:lnTo>
                  <a:lnTo>
                    <a:pt x="578692" y="146044"/>
                  </a:lnTo>
                  <a:lnTo>
                    <a:pt x="552202" y="110274"/>
                  </a:lnTo>
                  <a:lnTo>
                    <a:pt x="521159" y="78645"/>
                  </a:lnTo>
                  <a:lnTo>
                    <a:pt x="486051" y="51655"/>
                  </a:lnTo>
                  <a:lnTo>
                    <a:pt x="447363" y="29800"/>
                  </a:lnTo>
                  <a:lnTo>
                    <a:pt x="405584" y="13575"/>
                  </a:lnTo>
                  <a:lnTo>
                    <a:pt x="361199" y="3476"/>
                  </a:lnTo>
                  <a:lnTo>
                    <a:pt x="314695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645732" y="2716306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9553559" y="2238043"/>
              <a:ext cx="407034" cy="478790"/>
            </a:xfrm>
            <a:custGeom>
              <a:avLst/>
              <a:gdLst/>
              <a:ahLst/>
              <a:cxnLst/>
              <a:rect l="l" t="t" r="r" b="b"/>
              <a:pathLst>
                <a:path w="407034" h="478789">
                  <a:moveTo>
                    <a:pt x="0" y="0"/>
                  </a:moveTo>
                  <a:lnTo>
                    <a:pt x="406868" y="478262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394371" y="3720611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935685" y="3736939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705226" y="2082291"/>
            <a:ext cx="205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855464" y="2079243"/>
            <a:ext cx="205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16" name="object 16"/>
          <p:cNvSpPr/>
          <p:nvPr/>
        </p:nvSpPr>
        <p:spPr>
          <a:xfrm>
            <a:off x="10190938" y="3241183"/>
            <a:ext cx="407034" cy="478790"/>
          </a:xfrm>
          <a:custGeom>
            <a:avLst/>
            <a:gdLst/>
            <a:ahLst/>
            <a:cxnLst/>
            <a:rect l="l" t="t" r="r" b="b"/>
            <a:pathLst>
              <a:path w="407034" h="478789">
                <a:moveTo>
                  <a:pt x="0" y="0"/>
                </a:moveTo>
                <a:lnTo>
                  <a:pt x="406868" y="478262"/>
                </a:lnTo>
              </a:path>
            </a:pathLst>
          </a:custGeom>
          <a:ln w="254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36631" y="3094227"/>
            <a:ext cx="205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9902713" y="4241374"/>
            <a:ext cx="668020" cy="1151890"/>
            <a:chOff x="9902713" y="4241374"/>
            <a:chExt cx="668020" cy="1151890"/>
          </a:xfrm>
        </p:grpSpPr>
        <p:sp>
          <p:nvSpPr>
            <p:cNvPr id="19" name="object 19"/>
            <p:cNvSpPr/>
            <p:nvPr/>
          </p:nvSpPr>
          <p:spPr>
            <a:xfrm>
              <a:off x="9921763" y="4732337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314695" y="0"/>
                  </a:moveTo>
                  <a:lnTo>
                    <a:pt x="268192" y="3476"/>
                  </a:lnTo>
                  <a:lnTo>
                    <a:pt x="223807" y="13575"/>
                  </a:lnTo>
                  <a:lnTo>
                    <a:pt x="182027" y="29800"/>
                  </a:lnTo>
                  <a:lnTo>
                    <a:pt x="143340" y="51655"/>
                  </a:lnTo>
                  <a:lnTo>
                    <a:pt x="108232" y="78645"/>
                  </a:lnTo>
                  <a:lnTo>
                    <a:pt x="77189" y="110274"/>
                  </a:lnTo>
                  <a:lnTo>
                    <a:pt x="50699" y="146044"/>
                  </a:lnTo>
                  <a:lnTo>
                    <a:pt x="29248" y="185462"/>
                  </a:lnTo>
                  <a:lnTo>
                    <a:pt x="13323" y="228029"/>
                  </a:lnTo>
                  <a:lnTo>
                    <a:pt x="3412" y="273252"/>
                  </a:lnTo>
                  <a:lnTo>
                    <a:pt x="0" y="320633"/>
                  </a:lnTo>
                  <a:lnTo>
                    <a:pt x="3412" y="368014"/>
                  </a:lnTo>
                  <a:lnTo>
                    <a:pt x="13323" y="413236"/>
                  </a:lnTo>
                  <a:lnTo>
                    <a:pt x="29248" y="455804"/>
                  </a:lnTo>
                  <a:lnTo>
                    <a:pt x="50699" y="495221"/>
                  </a:lnTo>
                  <a:lnTo>
                    <a:pt x="77189" y="530992"/>
                  </a:lnTo>
                  <a:lnTo>
                    <a:pt x="108232" y="562621"/>
                  </a:lnTo>
                  <a:lnTo>
                    <a:pt x="143340" y="589611"/>
                  </a:lnTo>
                  <a:lnTo>
                    <a:pt x="182027" y="611466"/>
                  </a:lnTo>
                  <a:lnTo>
                    <a:pt x="223807" y="627692"/>
                  </a:lnTo>
                  <a:lnTo>
                    <a:pt x="268192" y="637790"/>
                  </a:lnTo>
                  <a:lnTo>
                    <a:pt x="314695" y="641267"/>
                  </a:lnTo>
                  <a:lnTo>
                    <a:pt x="361199" y="637790"/>
                  </a:lnTo>
                  <a:lnTo>
                    <a:pt x="405584" y="627692"/>
                  </a:lnTo>
                  <a:lnTo>
                    <a:pt x="447363" y="611466"/>
                  </a:lnTo>
                  <a:lnTo>
                    <a:pt x="486051" y="589611"/>
                  </a:lnTo>
                  <a:lnTo>
                    <a:pt x="521159" y="562621"/>
                  </a:lnTo>
                  <a:lnTo>
                    <a:pt x="552202" y="530992"/>
                  </a:lnTo>
                  <a:lnTo>
                    <a:pt x="578692" y="495221"/>
                  </a:lnTo>
                  <a:lnTo>
                    <a:pt x="600143" y="455804"/>
                  </a:lnTo>
                  <a:lnTo>
                    <a:pt x="616067" y="413236"/>
                  </a:lnTo>
                  <a:lnTo>
                    <a:pt x="625979" y="368014"/>
                  </a:lnTo>
                  <a:lnTo>
                    <a:pt x="629391" y="320633"/>
                  </a:lnTo>
                  <a:lnTo>
                    <a:pt x="625979" y="273252"/>
                  </a:lnTo>
                  <a:lnTo>
                    <a:pt x="616067" y="228029"/>
                  </a:lnTo>
                  <a:lnTo>
                    <a:pt x="600143" y="185462"/>
                  </a:lnTo>
                  <a:lnTo>
                    <a:pt x="578692" y="146044"/>
                  </a:lnTo>
                  <a:lnTo>
                    <a:pt x="552202" y="110274"/>
                  </a:lnTo>
                  <a:lnTo>
                    <a:pt x="521159" y="78645"/>
                  </a:lnTo>
                  <a:lnTo>
                    <a:pt x="486051" y="51655"/>
                  </a:lnTo>
                  <a:lnTo>
                    <a:pt x="447363" y="29800"/>
                  </a:lnTo>
                  <a:lnTo>
                    <a:pt x="405584" y="13575"/>
                  </a:lnTo>
                  <a:lnTo>
                    <a:pt x="361199" y="3476"/>
                  </a:lnTo>
                  <a:lnTo>
                    <a:pt x="3146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9921763" y="4732337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0236458" y="4254074"/>
              <a:ext cx="229235" cy="478790"/>
            </a:xfrm>
            <a:custGeom>
              <a:avLst/>
              <a:gdLst/>
              <a:ahLst/>
              <a:cxnLst/>
              <a:rect l="l" t="t" r="r" b="b"/>
              <a:pathLst>
                <a:path w="229234" h="478789">
                  <a:moveTo>
                    <a:pt x="229233" y="0"/>
                  </a:moveTo>
                  <a:lnTo>
                    <a:pt x="0" y="478262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062406" y="4100067"/>
            <a:ext cx="205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23" name="object 23"/>
          <p:cNvSpPr/>
          <p:nvPr/>
        </p:nvSpPr>
        <p:spPr>
          <a:xfrm>
            <a:off x="9062983" y="3248404"/>
            <a:ext cx="187960" cy="488950"/>
          </a:xfrm>
          <a:custGeom>
            <a:avLst/>
            <a:gdLst/>
            <a:ahLst/>
            <a:cxnLst/>
            <a:rect l="l" t="t" r="r" b="b"/>
            <a:pathLst>
              <a:path w="187959" h="488950">
                <a:moveTo>
                  <a:pt x="0" y="0"/>
                </a:moveTo>
                <a:lnTo>
                  <a:pt x="187399" y="488535"/>
                </a:lnTo>
              </a:path>
            </a:pathLst>
          </a:custGeom>
          <a:ln w="254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58018" y="3292347"/>
            <a:ext cx="205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8454063" y="4266612"/>
            <a:ext cx="668020" cy="1151890"/>
            <a:chOff x="8454063" y="4266612"/>
            <a:chExt cx="668020" cy="1151890"/>
          </a:xfrm>
        </p:grpSpPr>
        <p:sp>
          <p:nvSpPr>
            <p:cNvPr id="26" name="object 26"/>
            <p:cNvSpPr/>
            <p:nvPr/>
          </p:nvSpPr>
          <p:spPr>
            <a:xfrm>
              <a:off x="8473113" y="4757573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8787809" y="4279312"/>
              <a:ext cx="229235" cy="478790"/>
            </a:xfrm>
            <a:custGeom>
              <a:avLst/>
              <a:gdLst/>
              <a:ahLst/>
              <a:cxnLst/>
              <a:rect l="l" t="t" r="r" b="b"/>
              <a:pathLst>
                <a:path w="229234" h="478789">
                  <a:moveTo>
                    <a:pt x="229233" y="0"/>
                  </a:moveTo>
                  <a:lnTo>
                    <a:pt x="0" y="478262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613757" y="4124451"/>
            <a:ext cx="205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7978044" y="5292229"/>
            <a:ext cx="668020" cy="1151890"/>
            <a:chOff x="7978044" y="5292229"/>
            <a:chExt cx="668020" cy="1151890"/>
          </a:xfrm>
        </p:grpSpPr>
        <p:sp>
          <p:nvSpPr>
            <p:cNvPr id="30" name="object 30"/>
            <p:cNvSpPr/>
            <p:nvPr/>
          </p:nvSpPr>
          <p:spPr>
            <a:xfrm>
              <a:off x="7997094" y="5783191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314695" y="0"/>
                  </a:moveTo>
                  <a:lnTo>
                    <a:pt x="268192" y="3476"/>
                  </a:lnTo>
                  <a:lnTo>
                    <a:pt x="223807" y="13575"/>
                  </a:lnTo>
                  <a:lnTo>
                    <a:pt x="182027" y="29800"/>
                  </a:lnTo>
                  <a:lnTo>
                    <a:pt x="143340" y="51656"/>
                  </a:lnTo>
                  <a:lnTo>
                    <a:pt x="108232" y="78646"/>
                  </a:lnTo>
                  <a:lnTo>
                    <a:pt x="77189" y="110274"/>
                  </a:lnTo>
                  <a:lnTo>
                    <a:pt x="50699" y="146045"/>
                  </a:lnTo>
                  <a:lnTo>
                    <a:pt x="29248" y="185462"/>
                  </a:lnTo>
                  <a:lnTo>
                    <a:pt x="13323" y="228030"/>
                  </a:lnTo>
                  <a:lnTo>
                    <a:pt x="3412" y="273253"/>
                  </a:lnTo>
                  <a:lnTo>
                    <a:pt x="0" y="320633"/>
                  </a:lnTo>
                  <a:lnTo>
                    <a:pt x="3412" y="368014"/>
                  </a:lnTo>
                  <a:lnTo>
                    <a:pt x="13323" y="413237"/>
                  </a:lnTo>
                  <a:lnTo>
                    <a:pt x="29248" y="455805"/>
                  </a:lnTo>
                  <a:lnTo>
                    <a:pt x="50699" y="495222"/>
                  </a:lnTo>
                  <a:lnTo>
                    <a:pt x="77189" y="530993"/>
                  </a:lnTo>
                  <a:lnTo>
                    <a:pt x="108232" y="562621"/>
                  </a:lnTo>
                  <a:lnTo>
                    <a:pt x="143340" y="589611"/>
                  </a:lnTo>
                  <a:lnTo>
                    <a:pt x="182027" y="611467"/>
                  </a:lnTo>
                  <a:lnTo>
                    <a:pt x="223807" y="627692"/>
                  </a:lnTo>
                  <a:lnTo>
                    <a:pt x="268192" y="637791"/>
                  </a:lnTo>
                  <a:lnTo>
                    <a:pt x="314695" y="641267"/>
                  </a:lnTo>
                  <a:lnTo>
                    <a:pt x="361199" y="637791"/>
                  </a:lnTo>
                  <a:lnTo>
                    <a:pt x="405584" y="627692"/>
                  </a:lnTo>
                  <a:lnTo>
                    <a:pt x="447363" y="611467"/>
                  </a:lnTo>
                  <a:lnTo>
                    <a:pt x="486051" y="589611"/>
                  </a:lnTo>
                  <a:lnTo>
                    <a:pt x="521159" y="562621"/>
                  </a:lnTo>
                  <a:lnTo>
                    <a:pt x="552202" y="530993"/>
                  </a:lnTo>
                  <a:lnTo>
                    <a:pt x="578692" y="495222"/>
                  </a:lnTo>
                  <a:lnTo>
                    <a:pt x="600143" y="455805"/>
                  </a:lnTo>
                  <a:lnTo>
                    <a:pt x="616067" y="413237"/>
                  </a:lnTo>
                  <a:lnTo>
                    <a:pt x="625979" y="368014"/>
                  </a:lnTo>
                  <a:lnTo>
                    <a:pt x="629391" y="320633"/>
                  </a:lnTo>
                  <a:lnTo>
                    <a:pt x="625979" y="273253"/>
                  </a:lnTo>
                  <a:lnTo>
                    <a:pt x="616067" y="228030"/>
                  </a:lnTo>
                  <a:lnTo>
                    <a:pt x="600143" y="185462"/>
                  </a:lnTo>
                  <a:lnTo>
                    <a:pt x="578692" y="146045"/>
                  </a:lnTo>
                  <a:lnTo>
                    <a:pt x="552202" y="110274"/>
                  </a:lnTo>
                  <a:lnTo>
                    <a:pt x="521159" y="78646"/>
                  </a:lnTo>
                  <a:lnTo>
                    <a:pt x="486051" y="51656"/>
                  </a:lnTo>
                  <a:lnTo>
                    <a:pt x="447363" y="29800"/>
                  </a:lnTo>
                  <a:lnTo>
                    <a:pt x="405584" y="13575"/>
                  </a:lnTo>
                  <a:lnTo>
                    <a:pt x="361199" y="3476"/>
                  </a:lnTo>
                  <a:lnTo>
                    <a:pt x="314695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997094" y="5783191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8311791" y="5304929"/>
              <a:ext cx="229235" cy="478790"/>
            </a:xfrm>
            <a:custGeom>
              <a:avLst/>
              <a:gdLst/>
              <a:ahLst/>
              <a:cxnLst/>
              <a:rect l="l" t="t" r="r" b="b"/>
              <a:pathLst>
                <a:path w="229234" h="478789">
                  <a:moveTo>
                    <a:pt x="229233" y="0"/>
                  </a:moveTo>
                  <a:lnTo>
                    <a:pt x="0" y="478262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137738" y="5148579"/>
            <a:ext cx="205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102570" y="3616452"/>
            <a:ext cx="17792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Binary</a:t>
            </a:r>
            <a:r>
              <a:rPr sz="32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Trie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618947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</a:t>
            </a:r>
            <a:r>
              <a:rPr spc="-30" dirty="0"/>
              <a:t> </a:t>
            </a:r>
            <a:r>
              <a:rPr spc="-10" dirty="0"/>
              <a:t>Classification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073947" y="2519381"/>
          <a:ext cx="3252470" cy="27132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2F528F"/>
                      </a:solidFill>
                      <a:prstDash val="solid"/>
                    </a:lnL>
                    <a:lnT w="76200">
                      <a:solidFill>
                        <a:srgbClr val="2F528F"/>
                      </a:solidFill>
                      <a:prstDash val="soli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2F528F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2F528F"/>
                      </a:solidFill>
                      <a:prstDash val="solid"/>
                    </a:lnR>
                    <a:lnT w="76200">
                      <a:solidFill>
                        <a:srgbClr val="2F528F"/>
                      </a:solidFill>
                      <a:prstDash val="solid"/>
                    </a:lnT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9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2F528F"/>
                      </a:solidFill>
                      <a:prstDash val="soli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2F528F"/>
                      </a:solidFill>
                      <a:prstDash val="soli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2F528F"/>
                      </a:solidFill>
                      <a:prstDash val="solid"/>
                    </a:lnL>
                    <a:lnB w="76200">
                      <a:solidFill>
                        <a:srgbClr val="2F528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2F528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2F528F"/>
                      </a:solidFill>
                      <a:prstDash val="solid"/>
                    </a:lnR>
                    <a:lnB w="76200">
                      <a:solidFill>
                        <a:srgbClr val="2F528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926839" y="3451860"/>
            <a:ext cx="72509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spc="-5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24683" y="1287328"/>
            <a:ext cx="1783746" cy="1182375"/>
          </a:xfrm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2120"/>
              </a:spcBef>
            </a:pP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32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32809" y="2175764"/>
            <a:ext cx="4824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51931" y="2675635"/>
            <a:ext cx="4220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36431" y="4169155"/>
            <a:ext cx="448066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008429" y="2175764"/>
            <a:ext cx="4824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11</a:t>
            </a:r>
          </a:p>
        </p:txBody>
      </p:sp>
      <p:sp>
        <p:nvSpPr>
          <p:cNvPr id="10" name="object 10"/>
          <p:cNvSpPr/>
          <p:nvPr/>
        </p:nvSpPr>
        <p:spPr>
          <a:xfrm>
            <a:off x="10467242" y="4497678"/>
            <a:ext cx="897890" cy="762000"/>
          </a:xfrm>
          <a:custGeom>
            <a:avLst/>
            <a:gdLst/>
            <a:ahLst/>
            <a:cxnLst/>
            <a:rect l="l" t="t" r="r" b="b"/>
            <a:pathLst>
              <a:path w="897890" h="762000">
                <a:moveTo>
                  <a:pt x="897394" y="0"/>
                </a:moveTo>
                <a:lnTo>
                  <a:pt x="0" y="0"/>
                </a:lnTo>
                <a:lnTo>
                  <a:pt x="0" y="761908"/>
                </a:lnTo>
                <a:lnTo>
                  <a:pt x="897394" y="761908"/>
                </a:lnTo>
                <a:lnTo>
                  <a:pt x="8973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51931" y="3404107"/>
            <a:ext cx="4220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116556" y="2175764"/>
            <a:ext cx="4824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</a:t>
            </a: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866710" y="2420819"/>
          <a:ext cx="5444490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Pri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1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Match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Action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Src=01,</a:t>
                      </a:r>
                      <a:r>
                        <a:rPr sz="2800" b="0" i="0" spc="-3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8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Dest=**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1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2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Src=**,</a:t>
                      </a:r>
                      <a:r>
                        <a:rPr sz="2800" b="0" i="0" spc="-3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8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Dest=01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1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3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Src=11,</a:t>
                      </a:r>
                      <a:r>
                        <a:rPr sz="2800" b="0" i="0" spc="-3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8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Dest=11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1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4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Src=**,</a:t>
                      </a:r>
                      <a:r>
                        <a:rPr sz="2800" b="0" i="0" spc="-3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800" b="0" i="0" spc="-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Dest=**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1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Permit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9095956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</a:t>
            </a:r>
            <a:r>
              <a:rPr spc="-30" dirty="0"/>
              <a:t> </a:t>
            </a:r>
            <a:r>
              <a:rPr spc="-10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6694" y="1392428"/>
            <a:ext cx="6602940" cy="1084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Build</a:t>
            </a:r>
            <a:r>
              <a:rPr sz="3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36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compact</a:t>
            </a:r>
            <a:r>
              <a:rPr sz="3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classifier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By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finding small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“cuts”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38667" y="2707584"/>
            <a:ext cx="3112135" cy="2840990"/>
            <a:chOff x="2638667" y="2707584"/>
            <a:chExt cx="3112135" cy="2840990"/>
          </a:xfrm>
        </p:grpSpPr>
        <p:sp>
          <p:nvSpPr>
            <p:cNvPr id="5" name="object 5"/>
            <p:cNvSpPr/>
            <p:nvPr/>
          </p:nvSpPr>
          <p:spPr>
            <a:xfrm>
              <a:off x="3682911" y="2726634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314695" y="0"/>
                  </a:moveTo>
                  <a:lnTo>
                    <a:pt x="268192" y="3476"/>
                  </a:lnTo>
                  <a:lnTo>
                    <a:pt x="223807" y="13575"/>
                  </a:lnTo>
                  <a:lnTo>
                    <a:pt x="182027" y="29800"/>
                  </a:lnTo>
                  <a:lnTo>
                    <a:pt x="143340" y="51655"/>
                  </a:lnTo>
                  <a:lnTo>
                    <a:pt x="108232" y="78645"/>
                  </a:lnTo>
                  <a:lnTo>
                    <a:pt x="77189" y="110274"/>
                  </a:lnTo>
                  <a:lnTo>
                    <a:pt x="50699" y="146045"/>
                  </a:lnTo>
                  <a:lnTo>
                    <a:pt x="29248" y="185462"/>
                  </a:lnTo>
                  <a:lnTo>
                    <a:pt x="13323" y="228030"/>
                  </a:lnTo>
                  <a:lnTo>
                    <a:pt x="3412" y="273253"/>
                  </a:lnTo>
                  <a:lnTo>
                    <a:pt x="0" y="320634"/>
                  </a:lnTo>
                  <a:lnTo>
                    <a:pt x="3412" y="368015"/>
                  </a:lnTo>
                  <a:lnTo>
                    <a:pt x="13323" y="413237"/>
                  </a:lnTo>
                  <a:lnTo>
                    <a:pt x="29248" y="455805"/>
                  </a:lnTo>
                  <a:lnTo>
                    <a:pt x="50699" y="495222"/>
                  </a:lnTo>
                  <a:lnTo>
                    <a:pt x="77189" y="530993"/>
                  </a:lnTo>
                  <a:lnTo>
                    <a:pt x="108232" y="562621"/>
                  </a:lnTo>
                  <a:lnTo>
                    <a:pt x="143340" y="589611"/>
                  </a:lnTo>
                  <a:lnTo>
                    <a:pt x="182027" y="611467"/>
                  </a:lnTo>
                  <a:lnTo>
                    <a:pt x="223807" y="627692"/>
                  </a:lnTo>
                  <a:lnTo>
                    <a:pt x="268192" y="637790"/>
                  </a:lnTo>
                  <a:lnTo>
                    <a:pt x="314695" y="641267"/>
                  </a:lnTo>
                  <a:lnTo>
                    <a:pt x="361199" y="637790"/>
                  </a:lnTo>
                  <a:lnTo>
                    <a:pt x="405584" y="627692"/>
                  </a:lnTo>
                  <a:lnTo>
                    <a:pt x="447363" y="611467"/>
                  </a:lnTo>
                  <a:lnTo>
                    <a:pt x="486051" y="589611"/>
                  </a:lnTo>
                  <a:lnTo>
                    <a:pt x="521159" y="562621"/>
                  </a:lnTo>
                  <a:lnTo>
                    <a:pt x="552202" y="530993"/>
                  </a:lnTo>
                  <a:lnTo>
                    <a:pt x="578692" y="495222"/>
                  </a:lnTo>
                  <a:lnTo>
                    <a:pt x="600143" y="455805"/>
                  </a:lnTo>
                  <a:lnTo>
                    <a:pt x="616067" y="413237"/>
                  </a:lnTo>
                  <a:lnTo>
                    <a:pt x="625979" y="368015"/>
                  </a:lnTo>
                  <a:lnTo>
                    <a:pt x="629391" y="320634"/>
                  </a:lnTo>
                  <a:lnTo>
                    <a:pt x="625979" y="273253"/>
                  </a:lnTo>
                  <a:lnTo>
                    <a:pt x="616067" y="228030"/>
                  </a:lnTo>
                  <a:lnTo>
                    <a:pt x="600143" y="185462"/>
                  </a:lnTo>
                  <a:lnTo>
                    <a:pt x="578692" y="146045"/>
                  </a:lnTo>
                  <a:lnTo>
                    <a:pt x="552202" y="110274"/>
                  </a:lnTo>
                  <a:lnTo>
                    <a:pt x="521159" y="78645"/>
                  </a:lnTo>
                  <a:lnTo>
                    <a:pt x="486051" y="51655"/>
                  </a:lnTo>
                  <a:lnTo>
                    <a:pt x="447363" y="29800"/>
                  </a:lnTo>
                  <a:lnTo>
                    <a:pt x="405584" y="13575"/>
                  </a:lnTo>
                  <a:lnTo>
                    <a:pt x="361199" y="3476"/>
                  </a:lnTo>
                  <a:lnTo>
                    <a:pt x="314695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682911" y="2726634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657717" y="3752251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972412" y="3273990"/>
              <a:ext cx="803275" cy="478790"/>
            </a:xfrm>
            <a:custGeom>
              <a:avLst/>
              <a:gdLst/>
              <a:ahLst/>
              <a:cxnLst/>
              <a:rect l="l" t="t" r="r" b="b"/>
              <a:pathLst>
                <a:path w="803275" h="478789">
                  <a:moveTo>
                    <a:pt x="802670" y="0"/>
                  </a:moveTo>
                  <a:lnTo>
                    <a:pt x="0" y="478262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102143" y="3752251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220131" y="3273990"/>
              <a:ext cx="1196975" cy="478790"/>
            </a:xfrm>
            <a:custGeom>
              <a:avLst/>
              <a:gdLst/>
              <a:ahLst/>
              <a:cxnLst/>
              <a:rect l="l" t="t" r="r" b="b"/>
              <a:pathLst>
                <a:path w="1196975" h="478789">
                  <a:moveTo>
                    <a:pt x="0" y="0"/>
                  </a:moveTo>
                  <a:lnTo>
                    <a:pt x="1196709" y="478262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47003" y="4887883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314697" y="0"/>
                  </a:moveTo>
                  <a:lnTo>
                    <a:pt x="268193" y="3476"/>
                  </a:lnTo>
                  <a:lnTo>
                    <a:pt x="223808" y="13575"/>
                  </a:lnTo>
                  <a:lnTo>
                    <a:pt x="182028" y="29800"/>
                  </a:lnTo>
                  <a:lnTo>
                    <a:pt x="143341" y="51656"/>
                  </a:lnTo>
                  <a:lnTo>
                    <a:pt x="108232" y="78646"/>
                  </a:lnTo>
                  <a:lnTo>
                    <a:pt x="77190" y="110274"/>
                  </a:lnTo>
                  <a:lnTo>
                    <a:pt x="50699" y="146045"/>
                  </a:lnTo>
                  <a:lnTo>
                    <a:pt x="29248" y="185463"/>
                  </a:lnTo>
                  <a:lnTo>
                    <a:pt x="13324" y="228031"/>
                  </a:lnTo>
                  <a:lnTo>
                    <a:pt x="3412" y="273253"/>
                  </a:lnTo>
                  <a:lnTo>
                    <a:pt x="0" y="320634"/>
                  </a:lnTo>
                  <a:lnTo>
                    <a:pt x="3412" y="368015"/>
                  </a:lnTo>
                  <a:lnTo>
                    <a:pt x="13324" y="413237"/>
                  </a:lnTo>
                  <a:lnTo>
                    <a:pt x="29248" y="455805"/>
                  </a:lnTo>
                  <a:lnTo>
                    <a:pt x="50699" y="495222"/>
                  </a:lnTo>
                  <a:lnTo>
                    <a:pt x="77190" y="530993"/>
                  </a:lnTo>
                  <a:lnTo>
                    <a:pt x="108232" y="562622"/>
                  </a:lnTo>
                  <a:lnTo>
                    <a:pt x="143341" y="589612"/>
                  </a:lnTo>
                  <a:lnTo>
                    <a:pt x="182028" y="611468"/>
                  </a:lnTo>
                  <a:lnTo>
                    <a:pt x="223808" y="627693"/>
                  </a:lnTo>
                  <a:lnTo>
                    <a:pt x="268193" y="637792"/>
                  </a:lnTo>
                  <a:lnTo>
                    <a:pt x="314697" y="641268"/>
                  </a:lnTo>
                  <a:lnTo>
                    <a:pt x="361200" y="637792"/>
                  </a:lnTo>
                  <a:lnTo>
                    <a:pt x="405585" y="627693"/>
                  </a:lnTo>
                  <a:lnTo>
                    <a:pt x="447364" y="611468"/>
                  </a:lnTo>
                  <a:lnTo>
                    <a:pt x="486051" y="589612"/>
                  </a:lnTo>
                  <a:lnTo>
                    <a:pt x="521160" y="562622"/>
                  </a:lnTo>
                  <a:lnTo>
                    <a:pt x="552203" y="530993"/>
                  </a:lnTo>
                  <a:lnTo>
                    <a:pt x="578693" y="495222"/>
                  </a:lnTo>
                  <a:lnTo>
                    <a:pt x="600144" y="455805"/>
                  </a:lnTo>
                  <a:lnTo>
                    <a:pt x="616068" y="413237"/>
                  </a:lnTo>
                  <a:lnTo>
                    <a:pt x="625980" y="368015"/>
                  </a:lnTo>
                  <a:lnTo>
                    <a:pt x="629392" y="320634"/>
                  </a:lnTo>
                  <a:lnTo>
                    <a:pt x="625980" y="273253"/>
                  </a:lnTo>
                  <a:lnTo>
                    <a:pt x="616068" y="228031"/>
                  </a:lnTo>
                  <a:lnTo>
                    <a:pt x="600144" y="185463"/>
                  </a:lnTo>
                  <a:lnTo>
                    <a:pt x="578693" y="146045"/>
                  </a:lnTo>
                  <a:lnTo>
                    <a:pt x="552203" y="110274"/>
                  </a:lnTo>
                  <a:lnTo>
                    <a:pt x="521160" y="78646"/>
                  </a:lnTo>
                  <a:lnTo>
                    <a:pt x="486051" y="51656"/>
                  </a:lnTo>
                  <a:lnTo>
                    <a:pt x="447364" y="29800"/>
                  </a:lnTo>
                  <a:lnTo>
                    <a:pt x="405585" y="13575"/>
                  </a:lnTo>
                  <a:lnTo>
                    <a:pt x="361200" y="3476"/>
                  </a:lnTo>
                  <a:lnTo>
                    <a:pt x="3146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47003" y="4887883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33820" y="3011931"/>
            <a:ext cx="11258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(**,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0*)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46350" y="2984499"/>
            <a:ext cx="1044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**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,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1*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)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1750684" y="4286907"/>
            <a:ext cx="2023745" cy="1261745"/>
            <a:chOff x="1750684" y="4286907"/>
            <a:chExt cx="2023745" cy="1261745"/>
          </a:xfrm>
        </p:grpSpPr>
        <p:sp>
          <p:nvSpPr>
            <p:cNvPr id="16" name="object 16"/>
            <p:cNvSpPr/>
            <p:nvPr/>
          </p:nvSpPr>
          <p:spPr>
            <a:xfrm>
              <a:off x="3194936" y="4299607"/>
              <a:ext cx="567055" cy="588645"/>
            </a:xfrm>
            <a:custGeom>
              <a:avLst/>
              <a:gdLst/>
              <a:ahLst/>
              <a:cxnLst/>
              <a:rect l="l" t="t" r="r" b="b"/>
              <a:pathLst>
                <a:path w="567054" h="588645">
                  <a:moveTo>
                    <a:pt x="0" y="0"/>
                  </a:moveTo>
                  <a:lnTo>
                    <a:pt x="566763" y="588276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769734" y="4887883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19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306955" y="4299607"/>
              <a:ext cx="443230" cy="682625"/>
            </a:xfrm>
            <a:custGeom>
              <a:avLst/>
              <a:gdLst/>
              <a:ahLst/>
              <a:cxnLst/>
              <a:rect l="l" t="t" r="r" b="b"/>
              <a:pathLst>
                <a:path w="443230" h="682625">
                  <a:moveTo>
                    <a:pt x="442934" y="0"/>
                  </a:moveTo>
                  <a:lnTo>
                    <a:pt x="0" y="682188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073947" y="2135673"/>
            <a:ext cx="3307079" cy="3804920"/>
            <a:chOff x="8073947" y="2135673"/>
            <a:chExt cx="3307079" cy="3804920"/>
          </a:xfrm>
        </p:grpSpPr>
        <p:sp>
          <p:nvSpPr>
            <p:cNvPr id="20" name="object 20"/>
            <p:cNvSpPr/>
            <p:nvPr/>
          </p:nvSpPr>
          <p:spPr>
            <a:xfrm>
              <a:off x="8100923" y="2546375"/>
              <a:ext cx="3253104" cy="2713355"/>
            </a:xfrm>
            <a:custGeom>
              <a:avLst/>
              <a:gdLst/>
              <a:ahLst/>
              <a:cxnLst/>
              <a:rect l="l" t="t" r="r" b="b"/>
              <a:pathLst>
                <a:path w="3253104" h="2713354">
                  <a:moveTo>
                    <a:pt x="769264" y="1440192"/>
                  </a:moveTo>
                  <a:lnTo>
                    <a:pt x="0" y="1440192"/>
                  </a:lnTo>
                  <a:lnTo>
                    <a:pt x="0" y="2713215"/>
                  </a:lnTo>
                  <a:lnTo>
                    <a:pt x="769264" y="2713215"/>
                  </a:lnTo>
                  <a:lnTo>
                    <a:pt x="769264" y="1440192"/>
                  </a:lnTo>
                  <a:close/>
                </a:path>
                <a:path w="3253104" h="2713354">
                  <a:moveTo>
                    <a:pt x="769264" y="0"/>
                  </a:moveTo>
                  <a:lnTo>
                    <a:pt x="0" y="0"/>
                  </a:lnTo>
                  <a:lnTo>
                    <a:pt x="0" y="33934"/>
                  </a:lnTo>
                  <a:lnTo>
                    <a:pt x="0" y="678281"/>
                  </a:lnTo>
                  <a:lnTo>
                    <a:pt x="769264" y="678281"/>
                  </a:lnTo>
                  <a:lnTo>
                    <a:pt x="769264" y="33934"/>
                  </a:lnTo>
                  <a:lnTo>
                    <a:pt x="769264" y="0"/>
                  </a:lnTo>
                  <a:close/>
                </a:path>
                <a:path w="3253104" h="2713354">
                  <a:moveTo>
                    <a:pt x="1580464" y="1440192"/>
                  </a:moveTo>
                  <a:lnTo>
                    <a:pt x="861339" y="1440192"/>
                  </a:lnTo>
                  <a:lnTo>
                    <a:pt x="861339" y="2713215"/>
                  </a:lnTo>
                  <a:lnTo>
                    <a:pt x="1580464" y="2713215"/>
                  </a:lnTo>
                  <a:lnTo>
                    <a:pt x="1580464" y="1440192"/>
                  </a:lnTo>
                  <a:close/>
                </a:path>
                <a:path w="3253104" h="2713354">
                  <a:moveTo>
                    <a:pt x="1580464" y="0"/>
                  </a:moveTo>
                  <a:lnTo>
                    <a:pt x="861339" y="0"/>
                  </a:lnTo>
                  <a:lnTo>
                    <a:pt x="861339" y="33934"/>
                  </a:lnTo>
                  <a:lnTo>
                    <a:pt x="861339" y="678281"/>
                  </a:lnTo>
                  <a:lnTo>
                    <a:pt x="1580464" y="678281"/>
                  </a:lnTo>
                  <a:lnTo>
                    <a:pt x="1580464" y="33934"/>
                  </a:lnTo>
                  <a:lnTo>
                    <a:pt x="1580464" y="0"/>
                  </a:lnTo>
                  <a:close/>
                </a:path>
                <a:path w="3253104" h="2713354">
                  <a:moveTo>
                    <a:pt x="3252876" y="1440192"/>
                  </a:moveTo>
                  <a:lnTo>
                    <a:pt x="1672551" y="1440192"/>
                  </a:lnTo>
                  <a:lnTo>
                    <a:pt x="1672551" y="2713215"/>
                  </a:lnTo>
                  <a:lnTo>
                    <a:pt x="3252876" y="2713215"/>
                  </a:lnTo>
                  <a:lnTo>
                    <a:pt x="3252876" y="1440192"/>
                  </a:lnTo>
                  <a:close/>
                </a:path>
                <a:path w="3253104" h="2713354">
                  <a:moveTo>
                    <a:pt x="3252876" y="0"/>
                  </a:moveTo>
                  <a:lnTo>
                    <a:pt x="1672551" y="0"/>
                  </a:lnTo>
                  <a:lnTo>
                    <a:pt x="1672551" y="33934"/>
                  </a:lnTo>
                  <a:lnTo>
                    <a:pt x="1672551" y="678281"/>
                  </a:lnTo>
                  <a:lnTo>
                    <a:pt x="3252876" y="678281"/>
                  </a:lnTo>
                  <a:lnTo>
                    <a:pt x="3252876" y="33934"/>
                  </a:lnTo>
                  <a:lnTo>
                    <a:pt x="3252876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100934" y="2546369"/>
              <a:ext cx="3253104" cy="2713355"/>
            </a:xfrm>
            <a:custGeom>
              <a:avLst/>
              <a:gdLst/>
              <a:ahLst/>
              <a:cxnLst/>
              <a:rect l="l" t="t" r="r" b="b"/>
              <a:pathLst>
                <a:path w="3253104" h="2713354">
                  <a:moveTo>
                    <a:pt x="0" y="0"/>
                  </a:moveTo>
                  <a:lnTo>
                    <a:pt x="3252865" y="0"/>
                  </a:lnTo>
                  <a:lnTo>
                    <a:pt x="3252865" y="2713219"/>
                  </a:lnTo>
                  <a:lnTo>
                    <a:pt x="0" y="2713219"/>
                  </a:lnTo>
                  <a:lnTo>
                    <a:pt x="0" y="0"/>
                  </a:lnTo>
                  <a:close/>
                </a:path>
              </a:pathLst>
            </a:custGeom>
            <a:ln w="53975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100923" y="2580309"/>
              <a:ext cx="3263900" cy="2703830"/>
            </a:xfrm>
            <a:custGeom>
              <a:avLst/>
              <a:gdLst/>
              <a:ahLst/>
              <a:cxnLst/>
              <a:rect l="l" t="t" r="r" b="b"/>
              <a:pathLst>
                <a:path w="3263900" h="2703829">
                  <a:moveTo>
                    <a:pt x="769264" y="644347"/>
                  </a:moveTo>
                  <a:lnTo>
                    <a:pt x="0" y="644347"/>
                  </a:lnTo>
                  <a:lnTo>
                    <a:pt x="0" y="1406258"/>
                  </a:lnTo>
                  <a:lnTo>
                    <a:pt x="769264" y="1406258"/>
                  </a:lnTo>
                  <a:lnTo>
                    <a:pt x="769264" y="644347"/>
                  </a:lnTo>
                  <a:close/>
                </a:path>
                <a:path w="3263900" h="2703829">
                  <a:moveTo>
                    <a:pt x="1580464" y="644347"/>
                  </a:moveTo>
                  <a:lnTo>
                    <a:pt x="1550238" y="644347"/>
                  </a:lnTo>
                  <a:lnTo>
                    <a:pt x="1550238" y="0"/>
                  </a:lnTo>
                  <a:lnTo>
                    <a:pt x="861339" y="0"/>
                  </a:lnTo>
                  <a:lnTo>
                    <a:pt x="861339" y="644347"/>
                  </a:lnTo>
                  <a:lnTo>
                    <a:pt x="861339" y="1406258"/>
                  </a:lnTo>
                  <a:lnTo>
                    <a:pt x="861339" y="2703233"/>
                  </a:lnTo>
                  <a:lnTo>
                    <a:pt x="1550238" y="2703233"/>
                  </a:lnTo>
                  <a:lnTo>
                    <a:pt x="1550238" y="1406258"/>
                  </a:lnTo>
                  <a:lnTo>
                    <a:pt x="1580464" y="1406258"/>
                  </a:lnTo>
                  <a:lnTo>
                    <a:pt x="1580464" y="644347"/>
                  </a:lnTo>
                  <a:close/>
                </a:path>
                <a:path w="3263900" h="2703829">
                  <a:moveTo>
                    <a:pt x="3252876" y="644347"/>
                  </a:moveTo>
                  <a:lnTo>
                    <a:pt x="1672551" y="644347"/>
                  </a:lnTo>
                  <a:lnTo>
                    <a:pt x="1672551" y="1406258"/>
                  </a:lnTo>
                  <a:lnTo>
                    <a:pt x="3252876" y="1406258"/>
                  </a:lnTo>
                  <a:lnTo>
                    <a:pt x="3252876" y="644347"/>
                  </a:lnTo>
                  <a:close/>
                </a:path>
                <a:path w="3263900" h="2703829">
                  <a:moveTo>
                    <a:pt x="3263709" y="1917369"/>
                  </a:moveTo>
                  <a:lnTo>
                    <a:pt x="2366314" y="1917369"/>
                  </a:lnTo>
                  <a:lnTo>
                    <a:pt x="2366314" y="2679281"/>
                  </a:lnTo>
                  <a:lnTo>
                    <a:pt x="3263709" y="2679281"/>
                  </a:lnTo>
                  <a:lnTo>
                    <a:pt x="3263709" y="191736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9727438" y="2135673"/>
              <a:ext cx="0" cy="3785235"/>
            </a:xfrm>
            <a:custGeom>
              <a:avLst/>
              <a:gdLst/>
              <a:ahLst/>
              <a:cxnLst/>
              <a:rect l="l" t="t" r="r" b="b"/>
              <a:pathLst>
                <a:path h="3785235">
                  <a:moveTo>
                    <a:pt x="0" y="0"/>
                  </a:moveTo>
                  <a:lnTo>
                    <a:pt x="1" y="3784781"/>
                  </a:lnTo>
                </a:path>
              </a:pathLst>
            </a:custGeom>
            <a:ln w="920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916234" y="2155370"/>
              <a:ext cx="0" cy="3785235"/>
            </a:xfrm>
            <a:custGeom>
              <a:avLst/>
              <a:gdLst/>
              <a:ahLst/>
              <a:cxnLst/>
              <a:rect l="l" t="t" r="r" b="b"/>
              <a:pathLst>
                <a:path h="3785235">
                  <a:moveTo>
                    <a:pt x="0" y="0"/>
                  </a:moveTo>
                  <a:lnTo>
                    <a:pt x="1" y="3784781"/>
                  </a:lnTo>
                </a:path>
              </a:pathLst>
            </a:custGeom>
            <a:ln w="920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926839" y="3451860"/>
            <a:ext cx="9198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spc="-5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244546" y="1543812"/>
            <a:ext cx="1000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32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332809" y="2175764"/>
            <a:ext cx="3348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651931" y="2675635"/>
            <a:ext cx="4548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636431" y="4912867"/>
            <a:ext cx="4548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1008429" y="2175764"/>
            <a:ext cx="3348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651931" y="3404107"/>
            <a:ext cx="4548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651931" y="4169155"/>
            <a:ext cx="4548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224683" y="2175764"/>
            <a:ext cx="3348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116556" y="2175764"/>
            <a:ext cx="3348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861282" y="6123939"/>
            <a:ext cx="433071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(two-bit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Src, two-bit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Dest)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08408" y="4264659"/>
            <a:ext cx="1129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(**,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00)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596665" y="4261611"/>
            <a:ext cx="1129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(**,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01)</a:t>
            </a:r>
          </a:p>
        </p:txBody>
      </p:sp>
      <p:grpSp>
        <p:nvGrpSpPr>
          <p:cNvPr id="38" name="object 38"/>
          <p:cNvGrpSpPr/>
          <p:nvPr/>
        </p:nvGrpSpPr>
        <p:grpSpPr>
          <a:xfrm>
            <a:off x="1596094" y="4176899"/>
            <a:ext cx="4522470" cy="2011680"/>
            <a:chOff x="1596094" y="4176899"/>
            <a:chExt cx="4522470" cy="2011680"/>
          </a:xfrm>
        </p:grpSpPr>
        <p:sp>
          <p:nvSpPr>
            <p:cNvPr id="39" name="object 39"/>
            <p:cNvSpPr/>
            <p:nvPr/>
          </p:nvSpPr>
          <p:spPr>
            <a:xfrm>
              <a:off x="1608794" y="5435239"/>
              <a:ext cx="253365" cy="741045"/>
            </a:xfrm>
            <a:custGeom>
              <a:avLst/>
              <a:gdLst/>
              <a:ahLst/>
              <a:cxnLst/>
              <a:rect l="l" t="t" r="r" b="b"/>
              <a:pathLst>
                <a:path w="253364" h="741045">
                  <a:moveTo>
                    <a:pt x="253112" y="0"/>
                  </a:moveTo>
                  <a:lnTo>
                    <a:pt x="0" y="740503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306954" y="5435239"/>
              <a:ext cx="407034" cy="661035"/>
            </a:xfrm>
            <a:custGeom>
              <a:avLst/>
              <a:gdLst/>
              <a:ahLst/>
              <a:cxnLst/>
              <a:rect l="l" t="t" r="r" b="b"/>
              <a:pathLst>
                <a:path w="407035" h="661035">
                  <a:moveTo>
                    <a:pt x="406868" y="66054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909556" y="4223494"/>
              <a:ext cx="253365" cy="741045"/>
            </a:xfrm>
            <a:custGeom>
              <a:avLst/>
              <a:gdLst/>
              <a:ahLst/>
              <a:cxnLst/>
              <a:rect l="l" t="t" r="r" b="b"/>
              <a:pathLst>
                <a:path w="253364" h="741045">
                  <a:moveTo>
                    <a:pt x="253112" y="0"/>
                  </a:moveTo>
                  <a:lnTo>
                    <a:pt x="0" y="740503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5698743" y="4189599"/>
              <a:ext cx="407034" cy="661035"/>
            </a:xfrm>
            <a:custGeom>
              <a:avLst/>
              <a:gdLst/>
              <a:ahLst/>
              <a:cxnLst/>
              <a:rect l="l" t="t" r="r" b="b"/>
              <a:pathLst>
                <a:path w="407035" h="661035">
                  <a:moveTo>
                    <a:pt x="406868" y="66054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906813" y="5925819"/>
            <a:ext cx="376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253714" y="4731003"/>
            <a:ext cx="376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95484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</a:t>
            </a:r>
            <a:r>
              <a:rPr spc="-30" dirty="0"/>
              <a:t> </a:t>
            </a:r>
            <a:r>
              <a:rPr spc="-10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6694" y="1348014"/>
            <a:ext cx="5969701" cy="10810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Classify</a:t>
            </a:r>
            <a:r>
              <a:rPr sz="36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36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7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By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traversing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trie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38667" y="2707584"/>
            <a:ext cx="3112135" cy="2840990"/>
            <a:chOff x="2638667" y="2707584"/>
            <a:chExt cx="3112135" cy="2840990"/>
          </a:xfrm>
        </p:grpSpPr>
        <p:sp>
          <p:nvSpPr>
            <p:cNvPr id="5" name="object 5"/>
            <p:cNvSpPr/>
            <p:nvPr/>
          </p:nvSpPr>
          <p:spPr>
            <a:xfrm>
              <a:off x="3682911" y="2726634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314695" y="0"/>
                  </a:moveTo>
                  <a:lnTo>
                    <a:pt x="268192" y="3476"/>
                  </a:lnTo>
                  <a:lnTo>
                    <a:pt x="223807" y="13575"/>
                  </a:lnTo>
                  <a:lnTo>
                    <a:pt x="182027" y="29800"/>
                  </a:lnTo>
                  <a:lnTo>
                    <a:pt x="143340" y="51655"/>
                  </a:lnTo>
                  <a:lnTo>
                    <a:pt x="108232" y="78645"/>
                  </a:lnTo>
                  <a:lnTo>
                    <a:pt x="77189" y="110274"/>
                  </a:lnTo>
                  <a:lnTo>
                    <a:pt x="50699" y="146045"/>
                  </a:lnTo>
                  <a:lnTo>
                    <a:pt x="29248" y="185462"/>
                  </a:lnTo>
                  <a:lnTo>
                    <a:pt x="13323" y="228030"/>
                  </a:lnTo>
                  <a:lnTo>
                    <a:pt x="3412" y="273253"/>
                  </a:lnTo>
                  <a:lnTo>
                    <a:pt x="0" y="320634"/>
                  </a:lnTo>
                  <a:lnTo>
                    <a:pt x="3412" y="368015"/>
                  </a:lnTo>
                  <a:lnTo>
                    <a:pt x="13323" y="413237"/>
                  </a:lnTo>
                  <a:lnTo>
                    <a:pt x="29248" y="455805"/>
                  </a:lnTo>
                  <a:lnTo>
                    <a:pt x="50699" y="495222"/>
                  </a:lnTo>
                  <a:lnTo>
                    <a:pt x="77189" y="530993"/>
                  </a:lnTo>
                  <a:lnTo>
                    <a:pt x="108232" y="562621"/>
                  </a:lnTo>
                  <a:lnTo>
                    <a:pt x="143340" y="589611"/>
                  </a:lnTo>
                  <a:lnTo>
                    <a:pt x="182027" y="611467"/>
                  </a:lnTo>
                  <a:lnTo>
                    <a:pt x="223807" y="627692"/>
                  </a:lnTo>
                  <a:lnTo>
                    <a:pt x="268192" y="637790"/>
                  </a:lnTo>
                  <a:lnTo>
                    <a:pt x="314695" y="641267"/>
                  </a:lnTo>
                  <a:lnTo>
                    <a:pt x="361199" y="637790"/>
                  </a:lnTo>
                  <a:lnTo>
                    <a:pt x="405584" y="627692"/>
                  </a:lnTo>
                  <a:lnTo>
                    <a:pt x="447363" y="611467"/>
                  </a:lnTo>
                  <a:lnTo>
                    <a:pt x="486051" y="589611"/>
                  </a:lnTo>
                  <a:lnTo>
                    <a:pt x="521159" y="562621"/>
                  </a:lnTo>
                  <a:lnTo>
                    <a:pt x="552202" y="530993"/>
                  </a:lnTo>
                  <a:lnTo>
                    <a:pt x="578692" y="495222"/>
                  </a:lnTo>
                  <a:lnTo>
                    <a:pt x="600143" y="455805"/>
                  </a:lnTo>
                  <a:lnTo>
                    <a:pt x="616067" y="413237"/>
                  </a:lnTo>
                  <a:lnTo>
                    <a:pt x="625979" y="368015"/>
                  </a:lnTo>
                  <a:lnTo>
                    <a:pt x="629391" y="320634"/>
                  </a:lnTo>
                  <a:lnTo>
                    <a:pt x="625979" y="273253"/>
                  </a:lnTo>
                  <a:lnTo>
                    <a:pt x="616067" y="228030"/>
                  </a:lnTo>
                  <a:lnTo>
                    <a:pt x="600143" y="185462"/>
                  </a:lnTo>
                  <a:lnTo>
                    <a:pt x="578692" y="146045"/>
                  </a:lnTo>
                  <a:lnTo>
                    <a:pt x="552202" y="110274"/>
                  </a:lnTo>
                  <a:lnTo>
                    <a:pt x="521159" y="78645"/>
                  </a:lnTo>
                  <a:lnTo>
                    <a:pt x="486051" y="51655"/>
                  </a:lnTo>
                  <a:lnTo>
                    <a:pt x="447363" y="29800"/>
                  </a:lnTo>
                  <a:lnTo>
                    <a:pt x="405584" y="13575"/>
                  </a:lnTo>
                  <a:lnTo>
                    <a:pt x="361199" y="3476"/>
                  </a:lnTo>
                  <a:lnTo>
                    <a:pt x="314695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682911" y="2726634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657717" y="3752251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972412" y="3273990"/>
              <a:ext cx="803275" cy="478790"/>
            </a:xfrm>
            <a:custGeom>
              <a:avLst/>
              <a:gdLst/>
              <a:ahLst/>
              <a:cxnLst/>
              <a:rect l="l" t="t" r="r" b="b"/>
              <a:pathLst>
                <a:path w="803275" h="478789">
                  <a:moveTo>
                    <a:pt x="802670" y="0"/>
                  </a:moveTo>
                  <a:lnTo>
                    <a:pt x="0" y="478262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102143" y="3752251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220131" y="3273990"/>
              <a:ext cx="1196975" cy="478790"/>
            </a:xfrm>
            <a:custGeom>
              <a:avLst/>
              <a:gdLst/>
              <a:ahLst/>
              <a:cxnLst/>
              <a:rect l="l" t="t" r="r" b="b"/>
              <a:pathLst>
                <a:path w="1196975" h="478789">
                  <a:moveTo>
                    <a:pt x="0" y="0"/>
                  </a:moveTo>
                  <a:lnTo>
                    <a:pt x="1196709" y="478262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47003" y="4887883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314697" y="0"/>
                  </a:moveTo>
                  <a:lnTo>
                    <a:pt x="268193" y="3476"/>
                  </a:lnTo>
                  <a:lnTo>
                    <a:pt x="223808" y="13575"/>
                  </a:lnTo>
                  <a:lnTo>
                    <a:pt x="182028" y="29800"/>
                  </a:lnTo>
                  <a:lnTo>
                    <a:pt x="143341" y="51656"/>
                  </a:lnTo>
                  <a:lnTo>
                    <a:pt x="108232" y="78646"/>
                  </a:lnTo>
                  <a:lnTo>
                    <a:pt x="77190" y="110274"/>
                  </a:lnTo>
                  <a:lnTo>
                    <a:pt x="50699" y="146045"/>
                  </a:lnTo>
                  <a:lnTo>
                    <a:pt x="29248" y="185463"/>
                  </a:lnTo>
                  <a:lnTo>
                    <a:pt x="13324" y="228031"/>
                  </a:lnTo>
                  <a:lnTo>
                    <a:pt x="3412" y="273253"/>
                  </a:lnTo>
                  <a:lnTo>
                    <a:pt x="0" y="320634"/>
                  </a:lnTo>
                  <a:lnTo>
                    <a:pt x="3412" y="368015"/>
                  </a:lnTo>
                  <a:lnTo>
                    <a:pt x="13324" y="413237"/>
                  </a:lnTo>
                  <a:lnTo>
                    <a:pt x="29248" y="455805"/>
                  </a:lnTo>
                  <a:lnTo>
                    <a:pt x="50699" y="495222"/>
                  </a:lnTo>
                  <a:lnTo>
                    <a:pt x="77190" y="530993"/>
                  </a:lnTo>
                  <a:lnTo>
                    <a:pt x="108232" y="562622"/>
                  </a:lnTo>
                  <a:lnTo>
                    <a:pt x="143341" y="589612"/>
                  </a:lnTo>
                  <a:lnTo>
                    <a:pt x="182028" y="611468"/>
                  </a:lnTo>
                  <a:lnTo>
                    <a:pt x="223808" y="627693"/>
                  </a:lnTo>
                  <a:lnTo>
                    <a:pt x="268193" y="637792"/>
                  </a:lnTo>
                  <a:lnTo>
                    <a:pt x="314697" y="641268"/>
                  </a:lnTo>
                  <a:lnTo>
                    <a:pt x="361200" y="637792"/>
                  </a:lnTo>
                  <a:lnTo>
                    <a:pt x="405585" y="627693"/>
                  </a:lnTo>
                  <a:lnTo>
                    <a:pt x="447364" y="611468"/>
                  </a:lnTo>
                  <a:lnTo>
                    <a:pt x="486051" y="589612"/>
                  </a:lnTo>
                  <a:lnTo>
                    <a:pt x="521160" y="562622"/>
                  </a:lnTo>
                  <a:lnTo>
                    <a:pt x="552203" y="530993"/>
                  </a:lnTo>
                  <a:lnTo>
                    <a:pt x="578693" y="495222"/>
                  </a:lnTo>
                  <a:lnTo>
                    <a:pt x="600144" y="455805"/>
                  </a:lnTo>
                  <a:lnTo>
                    <a:pt x="616068" y="413237"/>
                  </a:lnTo>
                  <a:lnTo>
                    <a:pt x="625980" y="368015"/>
                  </a:lnTo>
                  <a:lnTo>
                    <a:pt x="629392" y="320634"/>
                  </a:lnTo>
                  <a:lnTo>
                    <a:pt x="625980" y="273253"/>
                  </a:lnTo>
                  <a:lnTo>
                    <a:pt x="616068" y="228031"/>
                  </a:lnTo>
                  <a:lnTo>
                    <a:pt x="600144" y="185463"/>
                  </a:lnTo>
                  <a:lnTo>
                    <a:pt x="578693" y="146045"/>
                  </a:lnTo>
                  <a:lnTo>
                    <a:pt x="552203" y="110274"/>
                  </a:lnTo>
                  <a:lnTo>
                    <a:pt x="521160" y="78646"/>
                  </a:lnTo>
                  <a:lnTo>
                    <a:pt x="486051" y="51656"/>
                  </a:lnTo>
                  <a:lnTo>
                    <a:pt x="447364" y="29800"/>
                  </a:lnTo>
                  <a:lnTo>
                    <a:pt x="405585" y="13575"/>
                  </a:lnTo>
                  <a:lnTo>
                    <a:pt x="361200" y="3476"/>
                  </a:lnTo>
                  <a:lnTo>
                    <a:pt x="3146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47003" y="4887883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33820" y="3011931"/>
            <a:ext cx="11258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(**,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0*)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46350" y="2984499"/>
            <a:ext cx="1044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**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,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1*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)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1750684" y="4286907"/>
            <a:ext cx="2023745" cy="1261745"/>
            <a:chOff x="1750684" y="4286907"/>
            <a:chExt cx="2023745" cy="1261745"/>
          </a:xfrm>
        </p:grpSpPr>
        <p:sp>
          <p:nvSpPr>
            <p:cNvPr id="16" name="object 16"/>
            <p:cNvSpPr/>
            <p:nvPr/>
          </p:nvSpPr>
          <p:spPr>
            <a:xfrm>
              <a:off x="3194936" y="4299607"/>
              <a:ext cx="567055" cy="588645"/>
            </a:xfrm>
            <a:custGeom>
              <a:avLst/>
              <a:gdLst/>
              <a:ahLst/>
              <a:cxnLst/>
              <a:rect l="l" t="t" r="r" b="b"/>
              <a:pathLst>
                <a:path w="567054" h="588645">
                  <a:moveTo>
                    <a:pt x="0" y="0"/>
                  </a:moveTo>
                  <a:lnTo>
                    <a:pt x="566763" y="588276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769734" y="4887883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19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306955" y="4299607"/>
              <a:ext cx="443230" cy="682625"/>
            </a:xfrm>
            <a:custGeom>
              <a:avLst/>
              <a:gdLst/>
              <a:ahLst/>
              <a:cxnLst/>
              <a:rect l="l" t="t" r="r" b="b"/>
              <a:pathLst>
                <a:path w="443230" h="682625">
                  <a:moveTo>
                    <a:pt x="442934" y="0"/>
                  </a:moveTo>
                  <a:lnTo>
                    <a:pt x="0" y="682188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073947" y="2135673"/>
            <a:ext cx="3307079" cy="3804920"/>
            <a:chOff x="8073947" y="2135673"/>
            <a:chExt cx="3307079" cy="3804920"/>
          </a:xfrm>
        </p:grpSpPr>
        <p:sp>
          <p:nvSpPr>
            <p:cNvPr id="20" name="object 20"/>
            <p:cNvSpPr/>
            <p:nvPr/>
          </p:nvSpPr>
          <p:spPr>
            <a:xfrm>
              <a:off x="8100923" y="2546375"/>
              <a:ext cx="3253104" cy="2713355"/>
            </a:xfrm>
            <a:custGeom>
              <a:avLst/>
              <a:gdLst/>
              <a:ahLst/>
              <a:cxnLst/>
              <a:rect l="l" t="t" r="r" b="b"/>
              <a:pathLst>
                <a:path w="3253104" h="2713354">
                  <a:moveTo>
                    <a:pt x="769264" y="1440192"/>
                  </a:moveTo>
                  <a:lnTo>
                    <a:pt x="0" y="1440192"/>
                  </a:lnTo>
                  <a:lnTo>
                    <a:pt x="0" y="2713215"/>
                  </a:lnTo>
                  <a:lnTo>
                    <a:pt x="769264" y="2713215"/>
                  </a:lnTo>
                  <a:lnTo>
                    <a:pt x="769264" y="1440192"/>
                  </a:lnTo>
                  <a:close/>
                </a:path>
                <a:path w="3253104" h="2713354">
                  <a:moveTo>
                    <a:pt x="769264" y="0"/>
                  </a:moveTo>
                  <a:lnTo>
                    <a:pt x="0" y="0"/>
                  </a:lnTo>
                  <a:lnTo>
                    <a:pt x="0" y="33934"/>
                  </a:lnTo>
                  <a:lnTo>
                    <a:pt x="0" y="678281"/>
                  </a:lnTo>
                  <a:lnTo>
                    <a:pt x="769264" y="678281"/>
                  </a:lnTo>
                  <a:lnTo>
                    <a:pt x="769264" y="33934"/>
                  </a:lnTo>
                  <a:lnTo>
                    <a:pt x="769264" y="0"/>
                  </a:lnTo>
                  <a:close/>
                </a:path>
                <a:path w="3253104" h="2713354">
                  <a:moveTo>
                    <a:pt x="1580464" y="1440192"/>
                  </a:moveTo>
                  <a:lnTo>
                    <a:pt x="861339" y="1440192"/>
                  </a:lnTo>
                  <a:lnTo>
                    <a:pt x="861339" y="2713215"/>
                  </a:lnTo>
                  <a:lnTo>
                    <a:pt x="1580464" y="2713215"/>
                  </a:lnTo>
                  <a:lnTo>
                    <a:pt x="1580464" y="1440192"/>
                  </a:lnTo>
                  <a:close/>
                </a:path>
                <a:path w="3253104" h="2713354">
                  <a:moveTo>
                    <a:pt x="1580464" y="0"/>
                  </a:moveTo>
                  <a:lnTo>
                    <a:pt x="861339" y="0"/>
                  </a:lnTo>
                  <a:lnTo>
                    <a:pt x="861339" y="33934"/>
                  </a:lnTo>
                  <a:lnTo>
                    <a:pt x="861339" y="678281"/>
                  </a:lnTo>
                  <a:lnTo>
                    <a:pt x="1580464" y="678281"/>
                  </a:lnTo>
                  <a:lnTo>
                    <a:pt x="1580464" y="33934"/>
                  </a:lnTo>
                  <a:lnTo>
                    <a:pt x="1580464" y="0"/>
                  </a:lnTo>
                  <a:close/>
                </a:path>
                <a:path w="3253104" h="2713354">
                  <a:moveTo>
                    <a:pt x="3252876" y="1440192"/>
                  </a:moveTo>
                  <a:lnTo>
                    <a:pt x="1672551" y="1440192"/>
                  </a:lnTo>
                  <a:lnTo>
                    <a:pt x="1672551" y="2713215"/>
                  </a:lnTo>
                  <a:lnTo>
                    <a:pt x="3252876" y="2713215"/>
                  </a:lnTo>
                  <a:lnTo>
                    <a:pt x="3252876" y="1440192"/>
                  </a:lnTo>
                  <a:close/>
                </a:path>
                <a:path w="3253104" h="2713354">
                  <a:moveTo>
                    <a:pt x="3252876" y="0"/>
                  </a:moveTo>
                  <a:lnTo>
                    <a:pt x="1672551" y="0"/>
                  </a:lnTo>
                  <a:lnTo>
                    <a:pt x="1672551" y="33934"/>
                  </a:lnTo>
                  <a:lnTo>
                    <a:pt x="1672551" y="678281"/>
                  </a:lnTo>
                  <a:lnTo>
                    <a:pt x="3252876" y="678281"/>
                  </a:lnTo>
                  <a:lnTo>
                    <a:pt x="3252876" y="33934"/>
                  </a:lnTo>
                  <a:lnTo>
                    <a:pt x="3252876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100934" y="2546369"/>
              <a:ext cx="3253104" cy="2713355"/>
            </a:xfrm>
            <a:custGeom>
              <a:avLst/>
              <a:gdLst/>
              <a:ahLst/>
              <a:cxnLst/>
              <a:rect l="l" t="t" r="r" b="b"/>
              <a:pathLst>
                <a:path w="3253104" h="2713354">
                  <a:moveTo>
                    <a:pt x="0" y="0"/>
                  </a:moveTo>
                  <a:lnTo>
                    <a:pt x="3252865" y="0"/>
                  </a:lnTo>
                  <a:lnTo>
                    <a:pt x="3252865" y="2713219"/>
                  </a:lnTo>
                  <a:lnTo>
                    <a:pt x="0" y="2713219"/>
                  </a:lnTo>
                  <a:lnTo>
                    <a:pt x="0" y="0"/>
                  </a:lnTo>
                  <a:close/>
                </a:path>
              </a:pathLst>
            </a:custGeom>
            <a:ln w="53975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100923" y="2580309"/>
              <a:ext cx="3263900" cy="2703830"/>
            </a:xfrm>
            <a:custGeom>
              <a:avLst/>
              <a:gdLst/>
              <a:ahLst/>
              <a:cxnLst/>
              <a:rect l="l" t="t" r="r" b="b"/>
              <a:pathLst>
                <a:path w="3263900" h="2703829">
                  <a:moveTo>
                    <a:pt x="769264" y="644347"/>
                  </a:moveTo>
                  <a:lnTo>
                    <a:pt x="0" y="644347"/>
                  </a:lnTo>
                  <a:lnTo>
                    <a:pt x="0" y="1406258"/>
                  </a:lnTo>
                  <a:lnTo>
                    <a:pt x="769264" y="1406258"/>
                  </a:lnTo>
                  <a:lnTo>
                    <a:pt x="769264" y="644347"/>
                  </a:lnTo>
                  <a:close/>
                </a:path>
                <a:path w="3263900" h="2703829">
                  <a:moveTo>
                    <a:pt x="1580464" y="644347"/>
                  </a:moveTo>
                  <a:lnTo>
                    <a:pt x="1550238" y="644347"/>
                  </a:lnTo>
                  <a:lnTo>
                    <a:pt x="1550238" y="0"/>
                  </a:lnTo>
                  <a:lnTo>
                    <a:pt x="861339" y="0"/>
                  </a:lnTo>
                  <a:lnTo>
                    <a:pt x="861339" y="644347"/>
                  </a:lnTo>
                  <a:lnTo>
                    <a:pt x="861339" y="1406258"/>
                  </a:lnTo>
                  <a:lnTo>
                    <a:pt x="861339" y="2703233"/>
                  </a:lnTo>
                  <a:lnTo>
                    <a:pt x="1550238" y="2703233"/>
                  </a:lnTo>
                  <a:lnTo>
                    <a:pt x="1550238" y="1406258"/>
                  </a:lnTo>
                  <a:lnTo>
                    <a:pt x="1580464" y="1406258"/>
                  </a:lnTo>
                  <a:lnTo>
                    <a:pt x="1580464" y="644347"/>
                  </a:lnTo>
                  <a:close/>
                </a:path>
                <a:path w="3263900" h="2703829">
                  <a:moveTo>
                    <a:pt x="3252876" y="644347"/>
                  </a:moveTo>
                  <a:lnTo>
                    <a:pt x="1672551" y="644347"/>
                  </a:lnTo>
                  <a:lnTo>
                    <a:pt x="1672551" y="1406258"/>
                  </a:lnTo>
                  <a:lnTo>
                    <a:pt x="3252876" y="1406258"/>
                  </a:lnTo>
                  <a:lnTo>
                    <a:pt x="3252876" y="644347"/>
                  </a:lnTo>
                  <a:close/>
                </a:path>
                <a:path w="3263900" h="2703829">
                  <a:moveTo>
                    <a:pt x="3263709" y="1917369"/>
                  </a:moveTo>
                  <a:lnTo>
                    <a:pt x="2366314" y="1917369"/>
                  </a:lnTo>
                  <a:lnTo>
                    <a:pt x="2366314" y="2679281"/>
                  </a:lnTo>
                  <a:lnTo>
                    <a:pt x="3263709" y="2679281"/>
                  </a:lnTo>
                  <a:lnTo>
                    <a:pt x="3263709" y="191736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9727438" y="2135673"/>
              <a:ext cx="0" cy="3785235"/>
            </a:xfrm>
            <a:custGeom>
              <a:avLst/>
              <a:gdLst/>
              <a:ahLst/>
              <a:cxnLst/>
              <a:rect l="l" t="t" r="r" b="b"/>
              <a:pathLst>
                <a:path h="3785235">
                  <a:moveTo>
                    <a:pt x="0" y="0"/>
                  </a:moveTo>
                  <a:lnTo>
                    <a:pt x="1" y="3784781"/>
                  </a:lnTo>
                </a:path>
              </a:pathLst>
            </a:custGeom>
            <a:ln w="920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916234" y="2155370"/>
              <a:ext cx="0" cy="3785235"/>
            </a:xfrm>
            <a:custGeom>
              <a:avLst/>
              <a:gdLst/>
              <a:ahLst/>
              <a:cxnLst/>
              <a:rect l="l" t="t" r="r" b="b"/>
              <a:pathLst>
                <a:path h="3785235">
                  <a:moveTo>
                    <a:pt x="0" y="0"/>
                  </a:moveTo>
                  <a:lnTo>
                    <a:pt x="1" y="3784781"/>
                  </a:lnTo>
                </a:path>
              </a:pathLst>
            </a:custGeom>
            <a:ln w="920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8941141" y="4019086"/>
              <a:ext cx="663575" cy="539115"/>
            </a:xfrm>
            <a:custGeom>
              <a:avLst/>
              <a:gdLst/>
              <a:ahLst/>
              <a:cxnLst/>
              <a:rect l="l" t="t" r="r" b="b"/>
              <a:pathLst>
                <a:path w="663575" h="539114">
                  <a:moveTo>
                    <a:pt x="0" y="0"/>
                  </a:moveTo>
                  <a:lnTo>
                    <a:pt x="663530" y="0"/>
                  </a:lnTo>
                  <a:lnTo>
                    <a:pt x="663530" y="538495"/>
                  </a:lnTo>
                  <a:lnTo>
                    <a:pt x="0" y="538495"/>
                  </a:lnTo>
                  <a:lnTo>
                    <a:pt x="0" y="0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926839" y="3451860"/>
            <a:ext cx="64608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spc="-5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244546" y="1543812"/>
            <a:ext cx="168416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32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332809" y="2175764"/>
            <a:ext cx="5637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651931" y="2675635"/>
            <a:ext cx="3194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636431" y="4912867"/>
            <a:ext cx="3194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008429" y="2175764"/>
            <a:ext cx="5637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651931" y="3404107"/>
            <a:ext cx="3194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651931" y="4169155"/>
            <a:ext cx="3194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224683" y="2175764"/>
            <a:ext cx="5637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116556" y="2175764"/>
            <a:ext cx="5637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308408" y="4264659"/>
            <a:ext cx="1129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(**,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00)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596665" y="4261611"/>
            <a:ext cx="1129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(**,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01)</a:t>
            </a:r>
          </a:p>
        </p:txBody>
      </p:sp>
      <p:grpSp>
        <p:nvGrpSpPr>
          <p:cNvPr id="38" name="object 38"/>
          <p:cNvGrpSpPr/>
          <p:nvPr/>
        </p:nvGrpSpPr>
        <p:grpSpPr>
          <a:xfrm>
            <a:off x="1596094" y="4176899"/>
            <a:ext cx="4522470" cy="2011680"/>
            <a:chOff x="1596094" y="4176899"/>
            <a:chExt cx="4522470" cy="2011680"/>
          </a:xfrm>
        </p:grpSpPr>
        <p:sp>
          <p:nvSpPr>
            <p:cNvPr id="39" name="object 39"/>
            <p:cNvSpPr/>
            <p:nvPr/>
          </p:nvSpPr>
          <p:spPr>
            <a:xfrm>
              <a:off x="1608794" y="5435239"/>
              <a:ext cx="253365" cy="741045"/>
            </a:xfrm>
            <a:custGeom>
              <a:avLst/>
              <a:gdLst/>
              <a:ahLst/>
              <a:cxnLst/>
              <a:rect l="l" t="t" r="r" b="b"/>
              <a:pathLst>
                <a:path w="253364" h="741045">
                  <a:moveTo>
                    <a:pt x="253112" y="0"/>
                  </a:moveTo>
                  <a:lnTo>
                    <a:pt x="0" y="740503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306954" y="5435239"/>
              <a:ext cx="407034" cy="661035"/>
            </a:xfrm>
            <a:custGeom>
              <a:avLst/>
              <a:gdLst/>
              <a:ahLst/>
              <a:cxnLst/>
              <a:rect l="l" t="t" r="r" b="b"/>
              <a:pathLst>
                <a:path w="407035" h="661035">
                  <a:moveTo>
                    <a:pt x="406868" y="66054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909556" y="4223494"/>
              <a:ext cx="253365" cy="741045"/>
            </a:xfrm>
            <a:custGeom>
              <a:avLst/>
              <a:gdLst/>
              <a:ahLst/>
              <a:cxnLst/>
              <a:rect l="l" t="t" r="r" b="b"/>
              <a:pathLst>
                <a:path w="253364" h="741045">
                  <a:moveTo>
                    <a:pt x="253112" y="0"/>
                  </a:moveTo>
                  <a:lnTo>
                    <a:pt x="0" y="740503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5698743" y="4189599"/>
              <a:ext cx="407034" cy="661035"/>
            </a:xfrm>
            <a:custGeom>
              <a:avLst/>
              <a:gdLst/>
              <a:ahLst/>
              <a:cxnLst/>
              <a:rect l="l" t="t" r="r" b="b"/>
              <a:pathLst>
                <a:path w="407035" h="661035">
                  <a:moveTo>
                    <a:pt x="406868" y="66054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906813" y="5925819"/>
            <a:ext cx="376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253714" y="4731003"/>
            <a:ext cx="376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287756" y="6029451"/>
            <a:ext cx="356211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with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(10,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01)</a:t>
            </a:r>
          </a:p>
        </p:txBody>
      </p:sp>
      <p:grpSp>
        <p:nvGrpSpPr>
          <p:cNvPr id="46" name="object 46"/>
          <p:cNvGrpSpPr/>
          <p:nvPr/>
        </p:nvGrpSpPr>
        <p:grpSpPr>
          <a:xfrm>
            <a:off x="2389917" y="3563232"/>
            <a:ext cx="1946275" cy="2155825"/>
            <a:chOff x="2389917" y="3563232"/>
            <a:chExt cx="1946275" cy="2155825"/>
          </a:xfrm>
        </p:grpSpPr>
        <p:sp>
          <p:nvSpPr>
            <p:cNvPr id="47" name="object 47"/>
            <p:cNvSpPr/>
            <p:nvPr/>
          </p:nvSpPr>
          <p:spPr>
            <a:xfrm>
              <a:off x="3194936" y="4734709"/>
              <a:ext cx="1117600" cy="960119"/>
            </a:xfrm>
            <a:custGeom>
              <a:avLst/>
              <a:gdLst/>
              <a:ahLst/>
              <a:cxnLst/>
              <a:rect l="l" t="t" r="r" b="b"/>
              <a:pathLst>
                <a:path w="1117600" h="960120">
                  <a:moveTo>
                    <a:pt x="0" y="480047"/>
                  </a:moveTo>
                  <a:lnTo>
                    <a:pt x="2283" y="436353"/>
                  </a:lnTo>
                  <a:lnTo>
                    <a:pt x="9001" y="393758"/>
                  </a:lnTo>
                  <a:lnTo>
                    <a:pt x="19956" y="352431"/>
                  </a:lnTo>
                  <a:lnTo>
                    <a:pt x="34952" y="312543"/>
                  </a:lnTo>
                  <a:lnTo>
                    <a:pt x="53791" y="274262"/>
                  </a:lnTo>
                  <a:lnTo>
                    <a:pt x="76276" y="237758"/>
                  </a:lnTo>
                  <a:lnTo>
                    <a:pt x="102210" y="203200"/>
                  </a:lnTo>
                  <a:lnTo>
                    <a:pt x="131395" y="170759"/>
                  </a:lnTo>
                  <a:lnTo>
                    <a:pt x="163634" y="140602"/>
                  </a:lnTo>
                  <a:lnTo>
                    <a:pt x="198730" y="112901"/>
                  </a:lnTo>
                  <a:lnTo>
                    <a:pt x="236486" y="87823"/>
                  </a:lnTo>
                  <a:lnTo>
                    <a:pt x="276704" y="65540"/>
                  </a:lnTo>
                  <a:lnTo>
                    <a:pt x="319188" y="46220"/>
                  </a:lnTo>
                  <a:lnTo>
                    <a:pt x="363740" y="30032"/>
                  </a:lnTo>
                  <a:lnTo>
                    <a:pt x="410162" y="17147"/>
                  </a:lnTo>
                  <a:lnTo>
                    <a:pt x="458259" y="7734"/>
                  </a:lnTo>
                  <a:lnTo>
                    <a:pt x="507831" y="1961"/>
                  </a:lnTo>
                  <a:lnTo>
                    <a:pt x="558683" y="0"/>
                  </a:lnTo>
                  <a:lnTo>
                    <a:pt x="609534" y="1961"/>
                  </a:lnTo>
                  <a:lnTo>
                    <a:pt x="659106" y="7734"/>
                  </a:lnTo>
                  <a:lnTo>
                    <a:pt x="707203" y="17147"/>
                  </a:lnTo>
                  <a:lnTo>
                    <a:pt x="753625" y="30032"/>
                  </a:lnTo>
                  <a:lnTo>
                    <a:pt x="798177" y="46220"/>
                  </a:lnTo>
                  <a:lnTo>
                    <a:pt x="840660" y="65540"/>
                  </a:lnTo>
                  <a:lnTo>
                    <a:pt x="880879" y="87823"/>
                  </a:lnTo>
                  <a:lnTo>
                    <a:pt x="918635" y="112901"/>
                  </a:lnTo>
                  <a:lnTo>
                    <a:pt x="953731" y="140602"/>
                  </a:lnTo>
                  <a:lnTo>
                    <a:pt x="985970" y="170759"/>
                  </a:lnTo>
                  <a:lnTo>
                    <a:pt x="1015155" y="203200"/>
                  </a:lnTo>
                  <a:lnTo>
                    <a:pt x="1041089" y="237758"/>
                  </a:lnTo>
                  <a:lnTo>
                    <a:pt x="1063574" y="274262"/>
                  </a:lnTo>
                  <a:lnTo>
                    <a:pt x="1082413" y="312543"/>
                  </a:lnTo>
                  <a:lnTo>
                    <a:pt x="1097409" y="352431"/>
                  </a:lnTo>
                  <a:lnTo>
                    <a:pt x="1108364" y="393758"/>
                  </a:lnTo>
                  <a:lnTo>
                    <a:pt x="1115082" y="436353"/>
                  </a:lnTo>
                  <a:lnTo>
                    <a:pt x="1117366" y="480047"/>
                  </a:lnTo>
                  <a:lnTo>
                    <a:pt x="1115082" y="523741"/>
                  </a:lnTo>
                  <a:lnTo>
                    <a:pt x="1108364" y="566336"/>
                  </a:lnTo>
                  <a:lnTo>
                    <a:pt x="1097409" y="607663"/>
                  </a:lnTo>
                  <a:lnTo>
                    <a:pt x="1082413" y="647551"/>
                  </a:lnTo>
                  <a:lnTo>
                    <a:pt x="1063574" y="685832"/>
                  </a:lnTo>
                  <a:lnTo>
                    <a:pt x="1041089" y="722336"/>
                  </a:lnTo>
                  <a:lnTo>
                    <a:pt x="1015155" y="756894"/>
                  </a:lnTo>
                  <a:lnTo>
                    <a:pt x="985970" y="789336"/>
                  </a:lnTo>
                  <a:lnTo>
                    <a:pt x="953731" y="819492"/>
                  </a:lnTo>
                  <a:lnTo>
                    <a:pt x="918635" y="847193"/>
                  </a:lnTo>
                  <a:lnTo>
                    <a:pt x="880879" y="872271"/>
                  </a:lnTo>
                  <a:lnTo>
                    <a:pt x="840660" y="894554"/>
                  </a:lnTo>
                  <a:lnTo>
                    <a:pt x="798177" y="913874"/>
                  </a:lnTo>
                  <a:lnTo>
                    <a:pt x="753625" y="930062"/>
                  </a:lnTo>
                  <a:lnTo>
                    <a:pt x="707203" y="942947"/>
                  </a:lnTo>
                  <a:lnTo>
                    <a:pt x="659106" y="952360"/>
                  </a:lnTo>
                  <a:lnTo>
                    <a:pt x="609534" y="958133"/>
                  </a:lnTo>
                  <a:lnTo>
                    <a:pt x="558683" y="960095"/>
                  </a:lnTo>
                  <a:lnTo>
                    <a:pt x="507831" y="958133"/>
                  </a:lnTo>
                  <a:lnTo>
                    <a:pt x="458259" y="952360"/>
                  </a:lnTo>
                  <a:lnTo>
                    <a:pt x="410162" y="942947"/>
                  </a:lnTo>
                  <a:lnTo>
                    <a:pt x="363740" y="930062"/>
                  </a:lnTo>
                  <a:lnTo>
                    <a:pt x="319188" y="913874"/>
                  </a:lnTo>
                  <a:lnTo>
                    <a:pt x="276704" y="894554"/>
                  </a:lnTo>
                  <a:lnTo>
                    <a:pt x="236486" y="872271"/>
                  </a:lnTo>
                  <a:lnTo>
                    <a:pt x="198730" y="847193"/>
                  </a:lnTo>
                  <a:lnTo>
                    <a:pt x="163634" y="819492"/>
                  </a:lnTo>
                  <a:lnTo>
                    <a:pt x="131395" y="789336"/>
                  </a:lnTo>
                  <a:lnTo>
                    <a:pt x="102210" y="756894"/>
                  </a:lnTo>
                  <a:lnTo>
                    <a:pt x="76276" y="722336"/>
                  </a:lnTo>
                  <a:lnTo>
                    <a:pt x="53791" y="685832"/>
                  </a:lnTo>
                  <a:lnTo>
                    <a:pt x="34952" y="647551"/>
                  </a:lnTo>
                  <a:lnTo>
                    <a:pt x="19956" y="607663"/>
                  </a:lnTo>
                  <a:lnTo>
                    <a:pt x="9001" y="566336"/>
                  </a:lnTo>
                  <a:lnTo>
                    <a:pt x="2283" y="523741"/>
                  </a:lnTo>
                  <a:lnTo>
                    <a:pt x="0" y="480047"/>
                  </a:lnTo>
                  <a:close/>
                </a:path>
              </a:pathLst>
            </a:custGeom>
            <a:ln w="47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2413730" y="3587045"/>
              <a:ext cx="1117600" cy="960119"/>
            </a:xfrm>
            <a:custGeom>
              <a:avLst/>
              <a:gdLst/>
              <a:ahLst/>
              <a:cxnLst/>
              <a:rect l="l" t="t" r="r" b="b"/>
              <a:pathLst>
                <a:path w="1117600" h="960120">
                  <a:moveTo>
                    <a:pt x="0" y="480047"/>
                  </a:moveTo>
                  <a:lnTo>
                    <a:pt x="2283" y="436353"/>
                  </a:lnTo>
                  <a:lnTo>
                    <a:pt x="9001" y="393758"/>
                  </a:lnTo>
                  <a:lnTo>
                    <a:pt x="19956" y="352431"/>
                  </a:lnTo>
                  <a:lnTo>
                    <a:pt x="34952" y="312543"/>
                  </a:lnTo>
                  <a:lnTo>
                    <a:pt x="53791" y="274262"/>
                  </a:lnTo>
                  <a:lnTo>
                    <a:pt x="76276" y="237758"/>
                  </a:lnTo>
                  <a:lnTo>
                    <a:pt x="102210" y="203200"/>
                  </a:lnTo>
                  <a:lnTo>
                    <a:pt x="131395" y="170759"/>
                  </a:lnTo>
                  <a:lnTo>
                    <a:pt x="163634" y="140602"/>
                  </a:lnTo>
                  <a:lnTo>
                    <a:pt x="198730" y="112901"/>
                  </a:lnTo>
                  <a:lnTo>
                    <a:pt x="236486" y="87823"/>
                  </a:lnTo>
                  <a:lnTo>
                    <a:pt x="276704" y="65540"/>
                  </a:lnTo>
                  <a:lnTo>
                    <a:pt x="319188" y="46220"/>
                  </a:lnTo>
                  <a:lnTo>
                    <a:pt x="363740" y="30032"/>
                  </a:lnTo>
                  <a:lnTo>
                    <a:pt x="410162" y="17147"/>
                  </a:lnTo>
                  <a:lnTo>
                    <a:pt x="458259" y="7734"/>
                  </a:lnTo>
                  <a:lnTo>
                    <a:pt x="507831" y="1961"/>
                  </a:lnTo>
                  <a:lnTo>
                    <a:pt x="558683" y="0"/>
                  </a:lnTo>
                  <a:lnTo>
                    <a:pt x="609534" y="1961"/>
                  </a:lnTo>
                  <a:lnTo>
                    <a:pt x="659106" y="7734"/>
                  </a:lnTo>
                  <a:lnTo>
                    <a:pt x="707203" y="17147"/>
                  </a:lnTo>
                  <a:lnTo>
                    <a:pt x="753625" y="30032"/>
                  </a:lnTo>
                  <a:lnTo>
                    <a:pt x="798177" y="46220"/>
                  </a:lnTo>
                  <a:lnTo>
                    <a:pt x="840660" y="65540"/>
                  </a:lnTo>
                  <a:lnTo>
                    <a:pt x="880879" y="87823"/>
                  </a:lnTo>
                  <a:lnTo>
                    <a:pt x="918635" y="112901"/>
                  </a:lnTo>
                  <a:lnTo>
                    <a:pt x="953731" y="140602"/>
                  </a:lnTo>
                  <a:lnTo>
                    <a:pt x="985970" y="170759"/>
                  </a:lnTo>
                  <a:lnTo>
                    <a:pt x="1015155" y="203200"/>
                  </a:lnTo>
                  <a:lnTo>
                    <a:pt x="1041089" y="237758"/>
                  </a:lnTo>
                  <a:lnTo>
                    <a:pt x="1063574" y="274262"/>
                  </a:lnTo>
                  <a:lnTo>
                    <a:pt x="1082413" y="312543"/>
                  </a:lnTo>
                  <a:lnTo>
                    <a:pt x="1097409" y="352431"/>
                  </a:lnTo>
                  <a:lnTo>
                    <a:pt x="1108364" y="393758"/>
                  </a:lnTo>
                  <a:lnTo>
                    <a:pt x="1115082" y="436353"/>
                  </a:lnTo>
                  <a:lnTo>
                    <a:pt x="1117366" y="480047"/>
                  </a:lnTo>
                  <a:lnTo>
                    <a:pt x="1115082" y="523741"/>
                  </a:lnTo>
                  <a:lnTo>
                    <a:pt x="1108364" y="566336"/>
                  </a:lnTo>
                  <a:lnTo>
                    <a:pt x="1097409" y="607663"/>
                  </a:lnTo>
                  <a:lnTo>
                    <a:pt x="1082413" y="647551"/>
                  </a:lnTo>
                  <a:lnTo>
                    <a:pt x="1063574" y="685832"/>
                  </a:lnTo>
                  <a:lnTo>
                    <a:pt x="1041089" y="722336"/>
                  </a:lnTo>
                  <a:lnTo>
                    <a:pt x="1015155" y="756894"/>
                  </a:lnTo>
                  <a:lnTo>
                    <a:pt x="985970" y="789336"/>
                  </a:lnTo>
                  <a:lnTo>
                    <a:pt x="953731" y="819492"/>
                  </a:lnTo>
                  <a:lnTo>
                    <a:pt x="918635" y="847193"/>
                  </a:lnTo>
                  <a:lnTo>
                    <a:pt x="880879" y="872271"/>
                  </a:lnTo>
                  <a:lnTo>
                    <a:pt x="840660" y="894554"/>
                  </a:lnTo>
                  <a:lnTo>
                    <a:pt x="798177" y="913874"/>
                  </a:lnTo>
                  <a:lnTo>
                    <a:pt x="753625" y="930062"/>
                  </a:lnTo>
                  <a:lnTo>
                    <a:pt x="707203" y="942947"/>
                  </a:lnTo>
                  <a:lnTo>
                    <a:pt x="659106" y="952360"/>
                  </a:lnTo>
                  <a:lnTo>
                    <a:pt x="609534" y="958133"/>
                  </a:lnTo>
                  <a:lnTo>
                    <a:pt x="558683" y="960095"/>
                  </a:lnTo>
                  <a:lnTo>
                    <a:pt x="507831" y="958133"/>
                  </a:lnTo>
                  <a:lnTo>
                    <a:pt x="458259" y="952360"/>
                  </a:lnTo>
                  <a:lnTo>
                    <a:pt x="410162" y="942947"/>
                  </a:lnTo>
                  <a:lnTo>
                    <a:pt x="363740" y="930062"/>
                  </a:lnTo>
                  <a:lnTo>
                    <a:pt x="319188" y="913874"/>
                  </a:lnTo>
                  <a:lnTo>
                    <a:pt x="276704" y="894554"/>
                  </a:lnTo>
                  <a:lnTo>
                    <a:pt x="236486" y="872271"/>
                  </a:lnTo>
                  <a:lnTo>
                    <a:pt x="198730" y="847193"/>
                  </a:lnTo>
                  <a:lnTo>
                    <a:pt x="163634" y="819492"/>
                  </a:lnTo>
                  <a:lnTo>
                    <a:pt x="131395" y="789336"/>
                  </a:lnTo>
                  <a:lnTo>
                    <a:pt x="102210" y="756894"/>
                  </a:lnTo>
                  <a:lnTo>
                    <a:pt x="76276" y="722336"/>
                  </a:lnTo>
                  <a:lnTo>
                    <a:pt x="53791" y="685832"/>
                  </a:lnTo>
                  <a:lnTo>
                    <a:pt x="34952" y="647551"/>
                  </a:lnTo>
                  <a:lnTo>
                    <a:pt x="19956" y="607663"/>
                  </a:lnTo>
                  <a:lnTo>
                    <a:pt x="9001" y="566336"/>
                  </a:lnTo>
                  <a:lnTo>
                    <a:pt x="2283" y="523741"/>
                  </a:lnTo>
                  <a:lnTo>
                    <a:pt x="0" y="480047"/>
                  </a:lnTo>
                  <a:close/>
                </a:path>
              </a:pathLst>
            </a:custGeom>
            <a:ln w="47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99625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Packet</a:t>
            </a:r>
            <a:r>
              <a:rPr spc="5" dirty="0"/>
              <a:t> </a:t>
            </a:r>
            <a:r>
              <a:rPr spc="-10" dirty="0"/>
              <a:t>Classification:</a:t>
            </a:r>
            <a:r>
              <a:rPr spc="-5" dirty="0"/>
              <a:t> CAM </a:t>
            </a:r>
            <a:r>
              <a:rPr spc="-30" dirty="0"/>
              <a:t>Hardware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617584" y="1781556"/>
            <a:ext cx="5478416" cy="405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109601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28600" algn="l"/>
              </a:tabLst>
            </a:pPr>
            <a:r>
              <a:rPr sz="2800" dirty="0"/>
              <a:t>Random</a:t>
            </a:r>
            <a:r>
              <a:rPr sz="2800" spc="-15" dirty="0"/>
              <a:t> </a:t>
            </a:r>
            <a:r>
              <a:rPr sz="2800" spc="-5" dirty="0"/>
              <a:t>Access</a:t>
            </a:r>
            <a:r>
              <a:rPr sz="2800" spc="-20" dirty="0"/>
              <a:t> </a:t>
            </a:r>
            <a:r>
              <a:rPr sz="2800" dirty="0"/>
              <a:t>Memory</a:t>
            </a:r>
            <a:endParaRPr lang="en-US" sz="2800" dirty="0"/>
          </a:p>
          <a:p>
            <a:pPr marR="1096010" lvl="1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28600" algn="l"/>
              </a:tabLst>
            </a:pPr>
            <a:r>
              <a:rPr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Given</a:t>
            </a:r>
            <a:r>
              <a:rPr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memory</a:t>
            </a:r>
            <a:r>
              <a:rPr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</a:t>
            </a:r>
            <a:endParaRPr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7865" marR="5080" lvl="1" indent="-228600">
              <a:lnSpc>
                <a:spcPts val="3000"/>
              </a:lnSpc>
              <a:spcBef>
                <a:spcPts val="64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  <a:r>
              <a:rPr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return</a:t>
            </a:r>
            <a:r>
              <a:rPr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  <a:r>
              <a:rPr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word</a:t>
            </a:r>
            <a:r>
              <a:rPr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stored</a:t>
            </a:r>
            <a:r>
              <a:rPr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 </a:t>
            </a:r>
            <a:r>
              <a:rPr spc="-6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that</a:t>
            </a:r>
            <a:r>
              <a:rPr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</a:t>
            </a:r>
            <a:endParaRPr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 marL="1010920" indent="0">
              <a:lnSpc>
                <a:spcPts val="2760"/>
              </a:lnSpc>
              <a:spcBef>
                <a:spcPts val="2785"/>
              </a:spcBef>
              <a:buNone/>
            </a:pPr>
            <a:r>
              <a:rPr sz="2000" spc="-5" dirty="0"/>
              <a:t>00</a:t>
            </a:r>
            <a:br>
              <a:rPr lang="en-US" sz="2000" dirty="0"/>
            </a:br>
            <a:r>
              <a:rPr sz="2000" spc="-5" dirty="0"/>
              <a:t>01</a:t>
            </a:r>
            <a:br>
              <a:rPr lang="en-US" sz="2000" dirty="0"/>
            </a:br>
            <a:r>
              <a:rPr sz="2000" spc="-5" dirty="0"/>
              <a:t>10</a:t>
            </a:r>
            <a:br>
              <a:rPr lang="en-US" sz="2000" dirty="0"/>
            </a:br>
            <a:r>
              <a:rPr sz="2000" spc="-5" dirty="0"/>
              <a:t>11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6250940" y="1781556"/>
            <a:ext cx="5220335" cy="1656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Content-Addressable</a:t>
            </a:r>
            <a:r>
              <a:rPr sz="2800" spc="-4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Memory</a:t>
            </a: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Given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some</a:t>
            </a: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key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marR="435609" lvl="1" indent="-228600">
              <a:lnSpc>
                <a:spcPts val="3000"/>
              </a:lnSpc>
              <a:spcBef>
                <a:spcPts val="640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find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 word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(if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any) </a:t>
            </a:r>
            <a:r>
              <a:rPr sz="2400" spc="-6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associated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with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key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41195" y="4472197"/>
          <a:ext cx="1682114" cy="1350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382">
                <a:tc>
                  <a:txBody>
                    <a:bodyPr/>
                    <a:lstStyle/>
                    <a:p>
                      <a:pPr marL="728980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b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83">
                <a:tc>
                  <a:txBody>
                    <a:bodyPr/>
                    <a:lstStyle/>
                    <a:p>
                      <a:pPr marL="737870">
                        <a:lnSpc>
                          <a:spcPts val="260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361">
                <a:tc>
                  <a:txBody>
                    <a:bodyPr/>
                    <a:lstStyle/>
                    <a:p>
                      <a:pPr marL="728980">
                        <a:lnSpc>
                          <a:spcPts val="2255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83">
                <a:tc>
                  <a:txBody>
                    <a:bodyPr/>
                    <a:lstStyle/>
                    <a:p>
                      <a:pPr marL="747395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c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034017" y="4465715"/>
          <a:ext cx="3375660" cy="1350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383">
                <a:tc>
                  <a:txBody>
                    <a:bodyPr/>
                    <a:lstStyle/>
                    <a:p>
                      <a:pPr marL="457200">
                        <a:lnSpc>
                          <a:spcPts val="2660"/>
                        </a:lnSpc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1010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b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83">
                <a:tc>
                  <a:txBody>
                    <a:bodyPr/>
                    <a:lstStyle/>
                    <a:p>
                      <a:pPr marL="457200">
                        <a:lnSpc>
                          <a:spcPts val="2660"/>
                        </a:lnSpc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0110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360">
                <a:tc>
                  <a:txBody>
                    <a:bodyPr/>
                    <a:lstStyle/>
                    <a:p>
                      <a:pPr marL="457200">
                        <a:lnSpc>
                          <a:spcPts val="2255"/>
                        </a:lnSpc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1110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2255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83">
                <a:tc>
                  <a:txBody>
                    <a:bodyPr/>
                    <a:lstStyle/>
                    <a:p>
                      <a:pPr marL="457200">
                        <a:lnSpc>
                          <a:spcPts val="2635"/>
                        </a:lnSpc>
                        <a:spcBef>
                          <a:spcPts val="20"/>
                        </a:spcBef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0001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54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c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4916"/>
            <a:ext cx="1127506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5" dirty="0"/>
              <a:t>Packet</a:t>
            </a:r>
            <a:r>
              <a:rPr sz="4000" spc="10" dirty="0"/>
              <a:t> </a:t>
            </a:r>
            <a:r>
              <a:rPr sz="4000" spc="-10" dirty="0"/>
              <a:t>Classification:</a:t>
            </a:r>
            <a:r>
              <a:rPr sz="4000" spc="5" dirty="0"/>
              <a:t> </a:t>
            </a:r>
            <a:r>
              <a:rPr sz="4000" spc="-60" dirty="0"/>
              <a:t>Ternary</a:t>
            </a:r>
            <a:r>
              <a:rPr sz="4000" spc="10" dirty="0"/>
              <a:t> </a:t>
            </a:r>
            <a:r>
              <a:rPr sz="4000" spc="-5" dirty="0"/>
              <a:t>CAM</a:t>
            </a:r>
            <a:r>
              <a:rPr sz="4000" dirty="0"/>
              <a:t> </a:t>
            </a:r>
            <a:r>
              <a:rPr sz="4000" spc="-30" dirty="0"/>
              <a:t>Hardware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0379"/>
            <a:ext cx="10111845" cy="209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5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Ternary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Content-Addressable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Memory</a:t>
            </a:r>
            <a:r>
              <a:rPr sz="3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(TCAM)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Ternary: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0,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1,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*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(wildcard)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Matching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pattern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can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have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wildcards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7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Entries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 the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TCAM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priority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order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17289" y="4661658"/>
          <a:ext cx="3375660" cy="1350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382">
                <a:tc>
                  <a:txBody>
                    <a:bodyPr/>
                    <a:lstStyle/>
                    <a:p>
                      <a:pPr marL="457200">
                        <a:lnSpc>
                          <a:spcPts val="2660"/>
                        </a:lnSpc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110*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43585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b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83">
                <a:tc>
                  <a:txBody>
                    <a:bodyPr/>
                    <a:lstStyle/>
                    <a:p>
                      <a:pPr marL="457200">
                        <a:lnSpc>
                          <a:spcPts val="2660"/>
                        </a:lnSpc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0100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52475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360">
                <a:tc>
                  <a:txBody>
                    <a:bodyPr/>
                    <a:lstStyle/>
                    <a:p>
                      <a:pPr marL="457200">
                        <a:lnSpc>
                          <a:spcPts val="2255"/>
                        </a:lnSpc>
                      </a:pPr>
                      <a:r>
                        <a:rPr sz="24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1***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43585">
                        <a:lnSpc>
                          <a:spcPts val="2255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83">
                <a:tc>
                  <a:txBody>
                    <a:bodyPr/>
                    <a:lstStyle/>
                    <a:p>
                      <a:pPr marL="457200">
                        <a:lnSpc>
                          <a:spcPts val="2645"/>
                        </a:lnSpc>
                        <a:spcBef>
                          <a:spcPts val="15"/>
                        </a:spcBef>
                      </a:pPr>
                      <a:r>
                        <a:rPr sz="24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****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c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582493" y="4656836"/>
            <a:ext cx="141605" cy="13512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4916"/>
            <a:ext cx="1127506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5" dirty="0"/>
              <a:t>Packet</a:t>
            </a:r>
            <a:r>
              <a:rPr sz="4000" spc="10" dirty="0"/>
              <a:t> </a:t>
            </a:r>
            <a:r>
              <a:rPr sz="4000" spc="-10" dirty="0"/>
              <a:t>Classification:</a:t>
            </a:r>
            <a:r>
              <a:rPr sz="4000" spc="5" dirty="0"/>
              <a:t> </a:t>
            </a:r>
            <a:r>
              <a:rPr sz="4000" spc="-60" dirty="0"/>
              <a:t>Ternary</a:t>
            </a:r>
            <a:r>
              <a:rPr sz="4000" spc="10" dirty="0"/>
              <a:t> </a:t>
            </a:r>
            <a:r>
              <a:rPr sz="4000" spc="-5" dirty="0"/>
              <a:t>CAM</a:t>
            </a:r>
            <a:r>
              <a:rPr sz="4000" dirty="0"/>
              <a:t> </a:t>
            </a:r>
            <a:r>
              <a:rPr sz="4000" spc="-30" dirty="0"/>
              <a:t>Hardware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0379"/>
            <a:ext cx="10391763" cy="209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5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Ternary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Content-Addressable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Memory</a:t>
            </a:r>
            <a:r>
              <a:rPr sz="3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(TCAM)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Ternary: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0,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1,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*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(wildcard)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Matching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pattern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can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have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wildcards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7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Entries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 the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TCAM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priority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order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17289" y="4661658"/>
          <a:ext cx="3375660" cy="1350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382">
                <a:tc>
                  <a:txBody>
                    <a:bodyPr/>
                    <a:lstStyle/>
                    <a:p>
                      <a:pPr marL="457200">
                        <a:lnSpc>
                          <a:spcPts val="2660"/>
                        </a:lnSpc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110*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43585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b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83">
                <a:tc>
                  <a:txBody>
                    <a:bodyPr/>
                    <a:lstStyle/>
                    <a:p>
                      <a:pPr marL="457200">
                        <a:lnSpc>
                          <a:spcPts val="2660"/>
                        </a:lnSpc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0100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52475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360">
                <a:tc>
                  <a:txBody>
                    <a:bodyPr/>
                    <a:lstStyle/>
                    <a:p>
                      <a:pPr marL="457200">
                        <a:lnSpc>
                          <a:spcPts val="2255"/>
                        </a:lnSpc>
                      </a:pPr>
                      <a:r>
                        <a:rPr sz="24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1***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43585">
                        <a:lnSpc>
                          <a:spcPts val="2255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83">
                <a:tc>
                  <a:txBody>
                    <a:bodyPr/>
                    <a:lstStyle/>
                    <a:p>
                      <a:pPr marL="457200">
                        <a:lnSpc>
                          <a:spcPts val="2645"/>
                        </a:lnSpc>
                        <a:spcBef>
                          <a:spcPts val="15"/>
                        </a:spcBef>
                      </a:pPr>
                      <a:r>
                        <a:rPr sz="24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****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c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582493" y="4656836"/>
            <a:ext cx="141605" cy="6718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82493" y="5354828"/>
            <a:ext cx="141605" cy="6534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7" name="object 7"/>
          <p:cNvSpPr/>
          <p:nvPr/>
        </p:nvSpPr>
        <p:spPr>
          <a:xfrm>
            <a:off x="1796143" y="5202268"/>
            <a:ext cx="1492885" cy="254000"/>
          </a:xfrm>
          <a:custGeom>
            <a:avLst/>
            <a:gdLst/>
            <a:ahLst/>
            <a:cxnLst/>
            <a:rect l="l" t="t" r="r" b="b"/>
            <a:pathLst>
              <a:path w="1492885" h="254000">
                <a:moveTo>
                  <a:pt x="1238744" y="152399"/>
                </a:moveTo>
                <a:lnTo>
                  <a:pt x="1238744" y="254000"/>
                </a:lnTo>
                <a:lnTo>
                  <a:pt x="1441944" y="152400"/>
                </a:lnTo>
                <a:lnTo>
                  <a:pt x="1238744" y="152399"/>
                </a:lnTo>
                <a:close/>
              </a:path>
              <a:path w="1492885" h="254000">
                <a:moveTo>
                  <a:pt x="1238744" y="101599"/>
                </a:moveTo>
                <a:lnTo>
                  <a:pt x="1238744" y="152399"/>
                </a:lnTo>
                <a:lnTo>
                  <a:pt x="1264144" y="152400"/>
                </a:lnTo>
                <a:lnTo>
                  <a:pt x="1264144" y="101600"/>
                </a:lnTo>
                <a:lnTo>
                  <a:pt x="1238744" y="101599"/>
                </a:lnTo>
                <a:close/>
              </a:path>
              <a:path w="1492885" h="254000">
                <a:moveTo>
                  <a:pt x="1238744" y="0"/>
                </a:moveTo>
                <a:lnTo>
                  <a:pt x="1238744" y="101599"/>
                </a:lnTo>
                <a:lnTo>
                  <a:pt x="1264144" y="101600"/>
                </a:lnTo>
                <a:lnTo>
                  <a:pt x="1264144" y="152400"/>
                </a:lnTo>
                <a:lnTo>
                  <a:pt x="1441946" y="152398"/>
                </a:lnTo>
                <a:lnTo>
                  <a:pt x="1492744" y="127000"/>
                </a:lnTo>
                <a:lnTo>
                  <a:pt x="1238744" y="0"/>
                </a:lnTo>
                <a:close/>
              </a:path>
              <a:path w="1492885" h="254000">
                <a:moveTo>
                  <a:pt x="0" y="101598"/>
                </a:moveTo>
                <a:lnTo>
                  <a:pt x="0" y="152398"/>
                </a:lnTo>
                <a:lnTo>
                  <a:pt x="1238744" y="152399"/>
                </a:lnTo>
                <a:lnTo>
                  <a:pt x="1238744" y="101599"/>
                </a:lnTo>
                <a:lnTo>
                  <a:pt x="0" y="10159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90072" y="4750308"/>
            <a:ext cx="98031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C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1010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18165" y="5271169"/>
            <a:ext cx="2180590" cy="1015365"/>
          </a:xfrm>
          <a:custGeom>
            <a:avLst/>
            <a:gdLst/>
            <a:ahLst/>
            <a:cxnLst/>
            <a:rect l="l" t="t" r="r" b="b"/>
            <a:pathLst>
              <a:path w="2180590" h="1015364">
                <a:moveTo>
                  <a:pt x="0" y="0"/>
                </a:moveTo>
                <a:lnTo>
                  <a:pt x="2180505" y="0"/>
                </a:lnTo>
                <a:lnTo>
                  <a:pt x="2180505" y="1015331"/>
                </a:lnTo>
                <a:lnTo>
                  <a:pt x="0" y="1015331"/>
                </a:lnTo>
                <a:lnTo>
                  <a:pt x="0" y="0"/>
                </a:lnTo>
                <a:close/>
              </a:path>
            </a:pathLst>
          </a:custGeom>
          <a:ln w="857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215983" y="4846476"/>
            <a:ext cx="2124075" cy="1009015"/>
            <a:chOff x="7215983" y="4846476"/>
            <a:chExt cx="2124075" cy="1009015"/>
          </a:xfrm>
        </p:grpSpPr>
        <p:sp>
          <p:nvSpPr>
            <p:cNvPr id="11" name="object 11"/>
            <p:cNvSpPr/>
            <p:nvPr/>
          </p:nvSpPr>
          <p:spPr>
            <a:xfrm>
              <a:off x="7805056" y="4852826"/>
              <a:ext cx="738505" cy="996315"/>
            </a:xfrm>
            <a:custGeom>
              <a:avLst/>
              <a:gdLst/>
              <a:ahLst/>
              <a:cxnLst/>
              <a:rect l="l" t="t" r="r" b="b"/>
              <a:pathLst>
                <a:path w="738504" h="996314">
                  <a:moveTo>
                    <a:pt x="0" y="0"/>
                  </a:moveTo>
                  <a:lnTo>
                    <a:pt x="0" y="996042"/>
                  </a:lnTo>
                  <a:lnTo>
                    <a:pt x="738050" y="811530"/>
                  </a:lnTo>
                  <a:lnTo>
                    <a:pt x="738050" y="184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805055" y="4852826"/>
              <a:ext cx="738505" cy="996315"/>
            </a:xfrm>
            <a:custGeom>
              <a:avLst/>
              <a:gdLst/>
              <a:ahLst/>
              <a:cxnLst/>
              <a:rect l="l" t="t" r="r" b="b"/>
              <a:pathLst>
                <a:path w="738504" h="996314">
                  <a:moveTo>
                    <a:pt x="0" y="0"/>
                  </a:moveTo>
                  <a:lnTo>
                    <a:pt x="738051" y="184513"/>
                  </a:lnTo>
                  <a:lnTo>
                    <a:pt x="738051" y="811531"/>
                  </a:lnTo>
                  <a:lnTo>
                    <a:pt x="0" y="99604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215983" y="5253116"/>
              <a:ext cx="589280" cy="254000"/>
            </a:xfrm>
            <a:custGeom>
              <a:avLst/>
              <a:gdLst/>
              <a:ahLst/>
              <a:cxnLst/>
              <a:rect l="l" t="t" r="r" b="b"/>
              <a:pathLst>
                <a:path w="589279" h="254000">
                  <a:moveTo>
                    <a:pt x="544652" y="101116"/>
                  </a:moveTo>
                  <a:lnTo>
                    <a:pt x="360045" y="101116"/>
                  </a:lnTo>
                  <a:lnTo>
                    <a:pt x="360978" y="151907"/>
                  </a:lnTo>
                  <a:lnTo>
                    <a:pt x="335582" y="152373"/>
                  </a:lnTo>
                  <a:lnTo>
                    <a:pt x="337446" y="253956"/>
                  </a:lnTo>
                  <a:lnTo>
                    <a:pt x="589072" y="122316"/>
                  </a:lnTo>
                  <a:lnTo>
                    <a:pt x="544652" y="101116"/>
                  </a:lnTo>
                  <a:close/>
                </a:path>
                <a:path w="589279" h="254000">
                  <a:moveTo>
                    <a:pt x="334650" y="101582"/>
                  </a:moveTo>
                  <a:lnTo>
                    <a:pt x="0" y="107725"/>
                  </a:lnTo>
                  <a:lnTo>
                    <a:pt x="932" y="158516"/>
                  </a:lnTo>
                  <a:lnTo>
                    <a:pt x="335582" y="152373"/>
                  </a:lnTo>
                  <a:lnTo>
                    <a:pt x="334650" y="101582"/>
                  </a:lnTo>
                  <a:close/>
                </a:path>
                <a:path w="589279" h="254000">
                  <a:moveTo>
                    <a:pt x="360045" y="101116"/>
                  </a:moveTo>
                  <a:lnTo>
                    <a:pt x="334650" y="101582"/>
                  </a:lnTo>
                  <a:lnTo>
                    <a:pt x="335582" y="152373"/>
                  </a:lnTo>
                  <a:lnTo>
                    <a:pt x="360978" y="151907"/>
                  </a:lnTo>
                  <a:lnTo>
                    <a:pt x="360045" y="101116"/>
                  </a:lnTo>
                  <a:close/>
                </a:path>
                <a:path w="589279" h="254000">
                  <a:moveTo>
                    <a:pt x="332785" y="0"/>
                  </a:moveTo>
                  <a:lnTo>
                    <a:pt x="334650" y="101582"/>
                  </a:lnTo>
                  <a:lnTo>
                    <a:pt x="360045" y="101116"/>
                  </a:lnTo>
                  <a:lnTo>
                    <a:pt x="544652" y="101116"/>
                  </a:lnTo>
                  <a:lnTo>
                    <a:pt x="33278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542737" y="5204950"/>
              <a:ext cx="797560" cy="254000"/>
            </a:xfrm>
            <a:custGeom>
              <a:avLst/>
              <a:gdLst/>
              <a:ahLst/>
              <a:cxnLst/>
              <a:rect l="l" t="t" r="r" b="b"/>
              <a:pathLst>
                <a:path w="797559" h="254000">
                  <a:moveTo>
                    <a:pt x="751411" y="101220"/>
                  </a:moveTo>
                  <a:lnTo>
                    <a:pt x="568260" y="101220"/>
                  </a:lnTo>
                  <a:lnTo>
                    <a:pt x="568999" y="152013"/>
                  </a:lnTo>
                  <a:lnTo>
                    <a:pt x="543601" y="152383"/>
                  </a:lnTo>
                  <a:lnTo>
                    <a:pt x="545080" y="253973"/>
                  </a:lnTo>
                  <a:lnTo>
                    <a:pt x="797205" y="123290"/>
                  </a:lnTo>
                  <a:lnTo>
                    <a:pt x="751411" y="101220"/>
                  </a:lnTo>
                  <a:close/>
                </a:path>
                <a:path w="797559" h="254000">
                  <a:moveTo>
                    <a:pt x="542862" y="101589"/>
                  </a:moveTo>
                  <a:lnTo>
                    <a:pt x="0" y="109489"/>
                  </a:lnTo>
                  <a:lnTo>
                    <a:pt x="740" y="160284"/>
                  </a:lnTo>
                  <a:lnTo>
                    <a:pt x="543601" y="152383"/>
                  </a:lnTo>
                  <a:lnTo>
                    <a:pt x="542862" y="101589"/>
                  </a:lnTo>
                  <a:close/>
                </a:path>
                <a:path w="797559" h="254000">
                  <a:moveTo>
                    <a:pt x="568260" y="101220"/>
                  </a:moveTo>
                  <a:lnTo>
                    <a:pt x="542862" y="101589"/>
                  </a:lnTo>
                  <a:lnTo>
                    <a:pt x="543601" y="152383"/>
                  </a:lnTo>
                  <a:lnTo>
                    <a:pt x="568999" y="152013"/>
                  </a:lnTo>
                  <a:lnTo>
                    <a:pt x="568260" y="101220"/>
                  </a:lnTo>
                  <a:close/>
                </a:path>
                <a:path w="797559" h="254000">
                  <a:moveTo>
                    <a:pt x="541384" y="0"/>
                  </a:moveTo>
                  <a:lnTo>
                    <a:pt x="542862" y="101589"/>
                  </a:lnTo>
                  <a:lnTo>
                    <a:pt x="568260" y="101220"/>
                  </a:lnTo>
                  <a:lnTo>
                    <a:pt x="751411" y="101220"/>
                  </a:lnTo>
                  <a:lnTo>
                    <a:pt x="5413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747998" y="6010147"/>
            <a:ext cx="12951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C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priori</a:t>
            </a:r>
            <a:r>
              <a:rPr sz="2400" spc="5" dirty="0">
                <a:solidFill>
                  <a:srgbClr val="FFC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  <a:r>
              <a:rPr sz="2400" dirty="0">
                <a:solidFill>
                  <a:srgbClr val="FFC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y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99314" y="4710684"/>
            <a:ext cx="2438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C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d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130506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Packet</a:t>
            </a:r>
            <a:r>
              <a:rPr dirty="0"/>
              <a:t> </a:t>
            </a:r>
            <a:r>
              <a:rPr spc="-10" dirty="0"/>
              <a:t>Classification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spc="-20" dirty="0"/>
              <a:t>Practice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1556"/>
            <a:ext cx="11119551" cy="42139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Software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End-host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network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stack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software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switches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Using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algorithms</a:t>
            </a:r>
            <a:r>
              <a:rPr sz="2800" spc="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multi-dimensional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classification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With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optional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caching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of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“popular”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classification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results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335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Hardware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High-speed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switches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interface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cards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Using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Ternary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Addressable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Memory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(TCAM)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With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small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TCAMs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reduce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chip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area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and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power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consumption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5069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Dynamic</a:t>
            </a:r>
            <a:r>
              <a:rPr spc="-40" dirty="0"/>
              <a:t> </a:t>
            </a:r>
            <a:r>
              <a:rPr spc="-5" dirty="0"/>
              <a:t>Access</a:t>
            </a:r>
            <a:r>
              <a:rPr spc="-40" dirty="0"/>
              <a:t> </a:t>
            </a:r>
            <a:r>
              <a:rPr spc="-20" dirty="0"/>
              <a:t>Control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1556"/>
            <a:ext cx="11679388" cy="2887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3918585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28600" algn="l"/>
              </a:tabLst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9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far,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have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discussed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static</a:t>
            </a:r>
            <a:r>
              <a:rPr lang="en-US"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ACLs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28600" marR="3877945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2286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Configured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by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network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administrator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Based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administrator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knowledge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(in)valid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More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sophisticated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policies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are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dynamic</a:t>
            </a: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Adapted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ongoing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(e.g.,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stateful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firewall,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SYN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cookies)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Adapted</a:t>
            </a:r>
            <a:r>
              <a:rPr sz="2800" spc="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800" spc="-10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routing</a:t>
            </a:r>
            <a:r>
              <a:rPr sz="2800" spc="-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protocol</a:t>
            </a:r>
            <a:r>
              <a:rPr sz="2800" spc="-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(e.g.,</a:t>
            </a:r>
            <a:r>
              <a:rPr sz="2800" spc="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reverse</a:t>
            </a:r>
            <a:r>
              <a:rPr sz="2800" spc="-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path</a:t>
            </a:r>
            <a:r>
              <a:rPr sz="2800" spc="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forwarding)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03375" y="5032499"/>
            <a:ext cx="3737610" cy="1581150"/>
            <a:chOff x="1103375" y="5032499"/>
            <a:chExt cx="3737610" cy="15811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3375" y="5071871"/>
              <a:ext cx="1664208" cy="1466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1254" y="5032499"/>
              <a:ext cx="819149" cy="15811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55372" y="5988962"/>
              <a:ext cx="1878330" cy="0"/>
            </a:xfrm>
            <a:custGeom>
              <a:avLst/>
              <a:gdLst/>
              <a:ahLst/>
              <a:cxnLst/>
              <a:rect l="l" t="t" r="r" b="b"/>
              <a:pathLst>
                <a:path w="1878329">
                  <a:moveTo>
                    <a:pt x="1877786" y="0"/>
                  </a:moveTo>
                  <a:lnTo>
                    <a:pt x="0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417583" y="5022973"/>
            <a:ext cx="4102100" cy="1581150"/>
            <a:chOff x="7417583" y="5022973"/>
            <a:chExt cx="4102100" cy="15811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17583" y="5398376"/>
              <a:ext cx="1479448" cy="97458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00204" y="5022973"/>
              <a:ext cx="819149" cy="15811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897031" y="5887486"/>
              <a:ext cx="1878330" cy="0"/>
            </a:xfrm>
            <a:custGeom>
              <a:avLst/>
              <a:gdLst/>
              <a:ahLst/>
              <a:cxnLst/>
              <a:rect l="l" t="t" r="r" b="b"/>
              <a:pathLst>
                <a:path w="1878329">
                  <a:moveTo>
                    <a:pt x="1877786" y="0"/>
                  </a:moveTo>
                  <a:lnTo>
                    <a:pt x="0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76486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Controlling</a:t>
            </a:r>
            <a:r>
              <a:rPr dirty="0"/>
              <a:t> Which </a:t>
            </a:r>
            <a:r>
              <a:rPr spc="-40" dirty="0"/>
              <a:t>Packets</a:t>
            </a:r>
            <a:r>
              <a:rPr spc="-5" dirty="0"/>
              <a:t> </a:t>
            </a:r>
            <a:r>
              <a:rPr spc="-10" dirty="0"/>
              <a:t>Get</a:t>
            </a:r>
            <a:r>
              <a:rPr dirty="0"/>
              <a:t> </a:t>
            </a:r>
            <a:r>
              <a:rPr spc="-15" dirty="0"/>
              <a:t>Delivered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1404"/>
            <a:ext cx="9333966" cy="256352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Objects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: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things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being accessed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Services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(possibly) running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destination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host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machine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Identified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by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fields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headers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destination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port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number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305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Subjects: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entity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requesting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object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741407" y="1459991"/>
            <a:ext cx="1987550" cy="5020310"/>
            <a:chOff x="9741407" y="1459991"/>
            <a:chExt cx="1987550" cy="50203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8775" y="1459991"/>
              <a:ext cx="1664207" cy="14630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41407" y="3212591"/>
              <a:ext cx="1987296" cy="13594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87189" y="3237465"/>
              <a:ext cx="1894619" cy="126937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787189" y="3237464"/>
              <a:ext cx="1894839" cy="1269365"/>
            </a:xfrm>
            <a:custGeom>
              <a:avLst/>
              <a:gdLst/>
              <a:ahLst/>
              <a:cxnLst/>
              <a:rect l="l" t="t" r="r" b="b"/>
              <a:pathLst>
                <a:path w="1894840" h="1269364">
                  <a:moveTo>
                    <a:pt x="171057" y="422065"/>
                  </a:moveTo>
                  <a:lnTo>
                    <a:pt x="124638" y="431902"/>
                  </a:lnTo>
                  <a:lnTo>
                    <a:pt x="83511" y="451294"/>
                  </a:lnTo>
                  <a:lnTo>
                    <a:pt x="49080" y="478813"/>
                  </a:lnTo>
                  <a:lnTo>
                    <a:pt x="22749" y="513032"/>
                  </a:lnTo>
                  <a:lnTo>
                    <a:pt x="5921" y="552525"/>
                  </a:lnTo>
                  <a:lnTo>
                    <a:pt x="0" y="595864"/>
                  </a:lnTo>
                  <a:lnTo>
                    <a:pt x="6531" y="641174"/>
                  </a:lnTo>
                  <a:lnTo>
                    <a:pt x="25274" y="682748"/>
                  </a:lnTo>
                  <a:lnTo>
                    <a:pt x="54956" y="718570"/>
                  </a:lnTo>
                  <a:lnTo>
                    <a:pt x="94301" y="746622"/>
                  </a:lnTo>
                  <a:lnTo>
                    <a:pt x="55067" y="799616"/>
                  </a:lnTo>
                  <a:lnTo>
                    <a:pt x="41667" y="863468"/>
                  </a:lnTo>
                  <a:lnTo>
                    <a:pt x="48535" y="909722"/>
                  </a:lnTo>
                  <a:lnTo>
                    <a:pt x="67838" y="951282"/>
                  </a:lnTo>
                  <a:lnTo>
                    <a:pt x="97755" y="986492"/>
                  </a:lnTo>
                  <a:lnTo>
                    <a:pt x="136466" y="1013693"/>
                  </a:lnTo>
                  <a:lnTo>
                    <a:pt x="182150" y="1031229"/>
                  </a:lnTo>
                  <a:lnTo>
                    <a:pt x="232989" y="1037442"/>
                  </a:lnTo>
                  <a:lnTo>
                    <a:pt x="240358" y="1037442"/>
                  </a:lnTo>
                  <a:lnTo>
                    <a:pt x="247814" y="1037031"/>
                  </a:lnTo>
                  <a:lnTo>
                    <a:pt x="255270" y="1036208"/>
                  </a:lnTo>
                  <a:lnTo>
                    <a:pt x="254218" y="1037384"/>
                  </a:lnTo>
                  <a:lnTo>
                    <a:pt x="283128" y="1076344"/>
                  </a:lnTo>
                  <a:lnTo>
                    <a:pt x="317633" y="1110390"/>
                  </a:lnTo>
                  <a:lnTo>
                    <a:pt x="356990" y="1139129"/>
                  </a:lnTo>
                  <a:lnTo>
                    <a:pt x="400457" y="1162168"/>
                  </a:lnTo>
                  <a:lnTo>
                    <a:pt x="447290" y="1179111"/>
                  </a:lnTo>
                  <a:lnTo>
                    <a:pt x="496748" y="1189566"/>
                  </a:lnTo>
                  <a:lnTo>
                    <a:pt x="548086" y="1193138"/>
                  </a:lnTo>
                  <a:lnTo>
                    <a:pt x="593839" y="1190298"/>
                  </a:lnTo>
                  <a:lnTo>
                    <a:pt x="638571" y="1181876"/>
                  </a:lnTo>
                  <a:lnTo>
                    <a:pt x="681659" y="1168020"/>
                  </a:lnTo>
                  <a:lnTo>
                    <a:pt x="722477" y="1148880"/>
                  </a:lnTo>
                  <a:lnTo>
                    <a:pt x="752387" y="1184126"/>
                  </a:lnTo>
                  <a:lnTo>
                    <a:pt x="788207" y="1213703"/>
                  </a:lnTo>
                  <a:lnTo>
                    <a:pt x="828555" y="1237433"/>
                  </a:lnTo>
                  <a:lnTo>
                    <a:pt x="872573" y="1254898"/>
                  </a:lnTo>
                  <a:lnTo>
                    <a:pt x="919403" y="1265683"/>
                  </a:lnTo>
                  <a:lnTo>
                    <a:pt x="968187" y="1269370"/>
                  </a:lnTo>
                  <a:lnTo>
                    <a:pt x="1016266" y="1265791"/>
                  </a:lnTo>
                  <a:lnTo>
                    <a:pt x="1062186" y="1255381"/>
                  </a:lnTo>
                  <a:lnTo>
                    <a:pt x="1105220" y="1238633"/>
                  </a:lnTo>
                  <a:lnTo>
                    <a:pt x="1144639" y="1216039"/>
                  </a:lnTo>
                  <a:lnTo>
                    <a:pt x="1179717" y="1188092"/>
                  </a:lnTo>
                  <a:lnTo>
                    <a:pt x="1209724" y="1155284"/>
                  </a:lnTo>
                  <a:lnTo>
                    <a:pt x="1233933" y="1118109"/>
                  </a:lnTo>
                  <a:lnTo>
                    <a:pt x="1251616" y="1077057"/>
                  </a:lnTo>
                  <a:lnTo>
                    <a:pt x="1251879" y="1078585"/>
                  </a:lnTo>
                  <a:lnTo>
                    <a:pt x="1283215" y="1093729"/>
                  </a:lnTo>
                  <a:lnTo>
                    <a:pt x="1316377" y="1104696"/>
                  </a:lnTo>
                  <a:lnTo>
                    <a:pt x="1350887" y="1111365"/>
                  </a:lnTo>
                  <a:lnTo>
                    <a:pt x="1386269" y="1113615"/>
                  </a:lnTo>
                  <a:lnTo>
                    <a:pt x="1437122" y="1108970"/>
                  </a:lnTo>
                  <a:lnTo>
                    <a:pt x="1484529" y="1095643"/>
                  </a:lnTo>
                  <a:lnTo>
                    <a:pt x="1527478" y="1074543"/>
                  </a:lnTo>
                  <a:lnTo>
                    <a:pt x="1564959" y="1046582"/>
                  </a:lnTo>
                  <a:lnTo>
                    <a:pt x="1595959" y="1012670"/>
                  </a:lnTo>
                  <a:lnTo>
                    <a:pt x="1619467" y="973717"/>
                  </a:lnTo>
                  <a:lnTo>
                    <a:pt x="1634472" y="930635"/>
                  </a:lnTo>
                  <a:lnTo>
                    <a:pt x="1639961" y="884333"/>
                  </a:lnTo>
                  <a:lnTo>
                    <a:pt x="1639522" y="883745"/>
                  </a:lnTo>
                  <a:lnTo>
                    <a:pt x="1686808" y="873954"/>
                  </a:lnTo>
                  <a:lnTo>
                    <a:pt x="1730726" y="857725"/>
                  </a:lnTo>
                  <a:lnTo>
                    <a:pt x="1770690" y="835674"/>
                  </a:lnTo>
                  <a:lnTo>
                    <a:pt x="1806114" y="808415"/>
                  </a:lnTo>
                  <a:lnTo>
                    <a:pt x="1836412" y="776565"/>
                  </a:lnTo>
                  <a:lnTo>
                    <a:pt x="1860998" y="740738"/>
                  </a:lnTo>
                  <a:lnTo>
                    <a:pt x="1879285" y="701551"/>
                  </a:lnTo>
                  <a:lnTo>
                    <a:pt x="1890687" y="659617"/>
                  </a:lnTo>
                  <a:lnTo>
                    <a:pt x="1894618" y="615553"/>
                  </a:lnTo>
                  <a:lnTo>
                    <a:pt x="1890610" y="571226"/>
                  </a:lnTo>
                  <a:lnTo>
                    <a:pt x="1878806" y="528375"/>
                  </a:lnTo>
                  <a:lnTo>
                    <a:pt x="1859535" y="487838"/>
                  </a:lnTo>
                  <a:lnTo>
                    <a:pt x="1833125" y="450454"/>
                  </a:lnTo>
                  <a:lnTo>
                    <a:pt x="1832511" y="450336"/>
                  </a:lnTo>
                  <a:lnTo>
                    <a:pt x="1840727" y="430018"/>
                  </a:lnTo>
                  <a:lnTo>
                    <a:pt x="1846656" y="409105"/>
                  </a:lnTo>
                  <a:lnTo>
                    <a:pt x="1850250" y="387751"/>
                  </a:lnTo>
                  <a:lnTo>
                    <a:pt x="1851459" y="366111"/>
                  </a:lnTo>
                  <a:lnTo>
                    <a:pt x="1845751" y="319124"/>
                  </a:lnTo>
                  <a:lnTo>
                    <a:pt x="1829360" y="275429"/>
                  </a:lnTo>
                  <a:lnTo>
                    <a:pt x="1803387" y="236342"/>
                  </a:lnTo>
                  <a:lnTo>
                    <a:pt x="1768935" y="203177"/>
                  </a:lnTo>
                  <a:lnTo>
                    <a:pt x="1727105" y="177248"/>
                  </a:lnTo>
                  <a:lnTo>
                    <a:pt x="1678997" y="159868"/>
                  </a:lnTo>
                  <a:lnTo>
                    <a:pt x="1679787" y="159457"/>
                  </a:lnTo>
                  <a:lnTo>
                    <a:pt x="1665080" y="115605"/>
                  </a:lnTo>
                  <a:lnTo>
                    <a:pt x="1640228" y="77104"/>
                  </a:lnTo>
                  <a:lnTo>
                    <a:pt x="1606770" y="45124"/>
                  </a:lnTo>
                  <a:lnTo>
                    <a:pt x="1566243" y="20834"/>
                  </a:lnTo>
                  <a:lnTo>
                    <a:pt x="1520184" y="5403"/>
                  </a:lnTo>
                  <a:lnTo>
                    <a:pt x="1470131" y="0"/>
                  </a:lnTo>
                  <a:lnTo>
                    <a:pt x="1424009" y="4600"/>
                  </a:lnTo>
                  <a:lnTo>
                    <a:pt x="1380567" y="17977"/>
                  </a:lnTo>
                  <a:lnTo>
                    <a:pt x="1341271" y="39499"/>
                  </a:lnTo>
                  <a:lnTo>
                    <a:pt x="1307583" y="68532"/>
                  </a:lnTo>
                  <a:lnTo>
                    <a:pt x="1277306" y="39772"/>
                  </a:lnTo>
                  <a:lnTo>
                    <a:pt x="1240684" y="18146"/>
                  </a:lnTo>
                  <a:lnTo>
                    <a:pt x="1199637" y="4654"/>
                  </a:lnTo>
                  <a:lnTo>
                    <a:pt x="1155736" y="0"/>
                  </a:lnTo>
                  <a:lnTo>
                    <a:pt x="1102914" y="6784"/>
                  </a:lnTo>
                  <a:lnTo>
                    <a:pt x="1055009" y="26155"/>
                  </a:lnTo>
                  <a:lnTo>
                    <a:pt x="1014638" y="56633"/>
                  </a:lnTo>
                  <a:lnTo>
                    <a:pt x="984415" y="96744"/>
                  </a:lnTo>
                  <a:lnTo>
                    <a:pt x="985117" y="99624"/>
                  </a:lnTo>
                  <a:lnTo>
                    <a:pt x="949640" y="73414"/>
                  </a:lnTo>
                  <a:lnTo>
                    <a:pt x="909665" y="54146"/>
                  </a:lnTo>
                  <a:lnTo>
                    <a:pt x="866384" y="42263"/>
                  </a:lnTo>
                  <a:lnTo>
                    <a:pt x="820989" y="38203"/>
                  </a:lnTo>
                  <a:lnTo>
                    <a:pt x="770190" y="43297"/>
                  </a:lnTo>
                  <a:lnTo>
                    <a:pt x="722603" y="58020"/>
                  </a:lnTo>
                  <a:lnTo>
                    <a:pt x="679758" y="81533"/>
                  </a:lnTo>
                  <a:lnTo>
                    <a:pt x="643182" y="113000"/>
                  </a:lnTo>
                  <a:lnTo>
                    <a:pt x="614404" y="151581"/>
                  </a:lnTo>
                  <a:lnTo>
                    <a:pt x="613702" y="152992"/>
                  </a:lnTo>
                  <a:lnTo>
                    <a:pt x="578537" y="136956"/>
                  </a:lnTo>
                  <a:lnTo>
                    <a:pt x="541529" y="125345"/>
                  </a:lnTo>
                  <a:lnTo>
                    <a:pt x="503173" y="118286"/>
                  </a:lnTo>
                  <a:lnTo>
                    <a:pt x="463961" y="115904"/>
                  </a:lnTo>
                  <a:lnTo>
                    <a:pt x="415914" y="119455"/>
                  </a:lnTo>
                  <a:lnTo>
                    <a:pt x="370338" y="129700"/>
                  </a:lnTo>
                  <a:lnTo>
                    <a:pt x="327844" y="146085"/>
                  </a:lnTo>
                  <a:lnTo>
                    <a:pt x="289041" y="168055"/>
                  </a:lnTo>
                  <a:lnTo>
                    <a:pt x="254536" y="195053"/>
                  </a:lnTo>
                  <a:lnTo>
                    <a:pt x="224939" y="226524"/>
                  </a:lnTo>
                  <a:lnTo>
                    <a:pt x="200859" y="261914"/>
                  </a:lnTo>
                  <a:lnTo>
                    <a:pt x="182905" y="300666"/>
                  </a:lnTo>
                  <a:lnTo>
                    <a:pt x="171687" y="342225"/>
                  </a:lnTo>
                  <a:lnTo>
                    <a:pt x="167812" y="386036"/>
                  </a:lnTo>
                  <a:lnTo>
                    <a:pt x="167939" y="395159"/>
                  </a:lnTo>
                  <a:lnTo>
                    <a:pt x="168437" y="404271"/>
                  </a:lnTo>
                  <a:lnTo>
                    <a:pt x="169280" y="413361"/>
                  </a:lnTo>
                  <a:lnTo>
                    <a:pt x="170443" y="422418"/>
                  </a:lnTo>
                  <a:lnTo>
                    <a:pt x="171057" y="422065"/>
                  </a:lnTo>
                  <a:close/>
                </a:path>
                <a:path w="1894840" h="1269364">
                  <a:moveTo>
                    <a:pt x="94301" y="746622"/>
                  </a:moveTo>
                  <a:lnTo>
                    <a:pt x="116912" y="756981"/>
                  </a:lnTo>
                  <a:lnTo>
                    <a:pt x="140716" y="764468"/>
                  </a:lnTo>
                  <a:lnTo>
                    <a:pt x="165392" y="769013"/>
                  </a:lnTo>
                  <a:lnTo>
                    <a:pt x="190619" y="770544"/>
                  </a:lnTo>
                  <a:lnTo>
                    <a:pt x="195532" y="770544"/>
                  </a:lnTo>
                  <a:lnTo>
                    <a:pt x="200532" y="770426"/>
                  </a:lnTo>
                  <a:lnTo>
                    <a:pt x="205444" y="770074"/>
                  </a:lnTo>
                </a:path>
                <a:path w="1894840" h="1269364">
                  <a:moveTo>
                    <a:pt x="255270" y="1036208"/>
                  </a:moveTo>
                  <a:lnTo>
                    <a:pt x="267699" y="1034513"/>
                  </a:lnTo>
                  <a:lnTo>
                    <a:pt x="279964" y="1032079"/>
                  </a:lnTo>
                  <a:lnTo>
                    <a:pt x="292031" y="1028918"/>
                  </a:lnTo>
                  <a:lnTo>
                    <a:pt x="303868" y="1025041"/>
                  </a:lnTo>
                </a:path>
                <a:path w="1894840" h="1269364">
                  <a:moveTo>
                    <a:pt x="692652" y="1097981"/>
                  </a:moveTo>
                  <a:lnTo>
                    <a:pt x="698834" y="1111278"/>
                  </a:lnTo>
                  <a:lnTo>
                    <a:pt x="705788" y="1124254"/>
                  </a:lnTo>
                  <a:lnTo>
                    <a:pt x="713500" y="1136878"/>
                  </a:lnTo>
                  <a:lnTo>
                    <a:pt x="721951" y="1149116"/>
                  </a:lnTo>
                </a:path>
                <a:path w="1894840" h="1269364">
                  <a:moveTo>
                    <a:pt x="1251616" y="1077057"/>
                  </a:moveTo>
                  <a:lnTo>
                    <a:pt x="1255746" y="1063254"/>
                  </a:lnTo>
                  <a:lnTo>
                    <a:pt x="1259061" y="1049286"/>
                  </a:lnTo>
                  <a:lnTo>
                    <a:pt x="1261571" y="1035185"/>
                  </a:lnTo>
                  <a:lnTo>
                    <a:pt x="1263283" y="1020985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79841" y="3907325"/>
              <a:ext cx="152161" cy="21923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957633" y="3305996"/>
              <a:ext cx="1662430" cy="461009"/>
            </a:xfrm>
            <a:custGeom>
              <a:avLst/>
              <a:gdLst/>
              <a:ahLst/>
              <a:cxnLst/>
              <a:rect l="l" t="t" r="r" b="b"/>
              <a:pathLst>
                <a:path w="1662429" h="461010">
                  <a:moveTo>
                    <a:pt x="1598557" y="460445"/>
                  </a:moveTo>
                  <a:lnTo>
                    <a:pt x="1618090" y="443397"/>
                  </a:lnTo>
                  <a:lnTo>
                    <a:pt x="1635279" y="424475"/>
                  </a:lnTo>
                  <a:lnTo>
                    <a:pt x="1649985" y="403878"/>
                  </a:lnTo>
                  <a:lnTo>
                    <a:pt x="1662068" y="381804"/>
                  </a:lnTo>
                </a:path>
                <a:path w="1662429" h="461010">
                  <a:moveTo>
                    <a:pt x="1512677" y="128071"/>
                  </a:moveTo>
                  <a:lnTo>
                    <a:pt x="1512677" y="127131"/>
                  </a:lnTo>
                  <a:lnTo>
                    <a:pt x="1512765" y="126249"/>
                  </a:lnTo>
                  <a:lnTo>
                    <a:pt x="1512765" y="125308"/>
                  </a:lnTo>
                  <a:lnTo>
                    <a:pt x="1512551" y="116671"/>
                  </a:lnTo>
                  <a:lnTo>
                    <a:pt x="1511909" y="108051"/>
                  </a:lnTo>
                  <a:lnTo>
                    <a:pt x="1510840" y="99463"/>
                  </a:lnTo>
                  <a:lnTo>
                    <a:pt x="1509344" y="90925"/>
                  </a:lnTo>
                </a:path>
                <a:path w="1662429" h="461010">
                  <a:moveTo>
                    <a:pt x="1137140" y="0"/>
                  </a:moveTo>
                  <a:lnTo>
                    <a:pt x="1127639" y="11013"/>
                  </a:lnTo>
                  <a:lnTo>
                    <a:pt x="1119036" y="22606"/>
                  </a:lnTo>
                  <a:lnTo>
                    <a:pt x="1111369" y="34738"/>
                  </a:lnTo>
                  <a:lnTo>
                    <a:pt x="1104682" y="47372"/>
                  </a:lnTo>
                </a:path>
                <a:path w="1662429" h="461010">
                  <a:moveTo>
                    <a:pt x="813971" y="28212"/>
                  </a:moveTo>
                  <a:lnTo>
                    <a:pt x="808988" y="38082"/>
                  </a:lnTo>
                  <a:lnTo>
                    <a:pt x="804695" y="48195"/>
                  </a:lnTo>
                  <a:lnTo>
                    <a:pt x="801093" y="58529"/>
                  </a:lnTo>
                  <a:lnTo>
                    <a:pt x="798182" y="69061"/>
                  </a:lnTo>
                </a:path>
                <a:path w="1662429" h="461010">
                  <a:moveTo>
                    <a:pt x="500278" y="124074"/>
                  </a:moveTo>
                  <a:lnTo>
                    <a:pt x="487026" y="112991"/>
                  </a:lnTo>
                  <a:lnTo>
                    <a:pt x="473084" y="102680"/>
                  </a:lnTo>
                  <a:lnTo>
                    <a:pt x="458484" y="93162"/>
                  </a:lnTo>
                  <a:lnTo>
                    <a:pt x="443259" y="84460"/>
                  </a:lnTo>
                </a:path>
                <a:path w="1662429" h="461010">
                  <a:moveTo>
                    <a:pt x="0" y="353886"/>
                  </a:moveTo>
                  <a:lnTo>
                    <a:pt x="1809" y="364430"/>
                  </a:lnTo>
                  <a:lnTo>
                    <a:pt x="4079" y="374898"/>
                  </a:lnTo>
                  <a:lnTo>
                    <a:pt x="6809" y="385277"/>
                  </a:lnTo>
                  <a:lnTo>
                    <a:pt x="10000" y="39555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711541" y="2840976"/>
              <a:ext cx="0" cy="410209"/>
            </a:xfrm>
            <a:custGeom>
              <a:avLst/>
              <a:gdLst/>
              <a:ahLst/>
              <a:cxnLst/>
              <a:rect l="l" t="t" r="r" b="b"/>
              <a:pathLst>
                <a:path h="410210">
                  <a:moveTo>
                    <a:pt x="0" y="0"/>
                  </a:moveTo>
                  <a:lnTo>
                    <a:pt x="1" y="409739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9295" y="4899024"/>
              <a:ext cx="819149" cy="15811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734674" y="4507071"/>
              <a:ext cx="0" cy="410209"/>
            </a:xfrm>
            <a:custGeom>
              <a:avLst/>
              <a:gdLst/>
              <a:ahLst/>
              <a:cxnLst/>
              <a:rect l="l" t="t" r="r" b="b"/>
              <a:pathLst>
                <a:path h="410210">
                  <a:moveTo>
                    <a:pt x="0" y="0"/>
                  </a:moveTo>
                  <a:lnTo>
                    <a:pt x="1" y="409739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264383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Internet</a:t>
            </a:r>
            <a:r>
              <a:rPr spc="-10" dirty="0"/>
              <a:t> Clients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20" dirty="0"/>
              <a:t>Servers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54288" y="1633727"/>
            <a:ext cx="6083300" cy="1880870"/>
            <a:chOff x="3454288" y="1633727"/>
            <a:chExt cx="6083300" cy="18808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0544" y="1633727"/>
              <a:ext cx="2136648" cy="18806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4288" y="1918376"/>
              <a:ext cx="819149" cy="15811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45426" y="2689901"/>
              <a:ext cx="3919220" cy="0"/>
            </a:xfrm>
            <a:custGeom>
              <a:avLst/>
              <a:gdLst/>
              <a:ahLst/>
              <a:cxnLst/>
              <a:rect l="l" t="t" r="r" b="b"/>
              <a:pathLst>
                <a:path w="3919220">
                  <a:moveTo>
                    <a:pt x="3918856" y="0"/>
                  </a:moveTo>
                  <a:lnTo>
                    <a:pt x="0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583874" y="2131669"/>
              <a:ext cx="2990850" cy="1125220"/>
            </a:xfrm>
            <a:custGeom>
              <a:avLst/>
              <a:gdLst/>
              <a:ahLst/>
              <a:cxnLst/>
              <a:rect l="l" t="t" r="r" b="b"/>
              <a:pathLst>
                <a:path w="2990850" h="1125220">
                  <a:moveTo>
                    <a:pt x="2956953" y="127000"/>
                  </a:moveTo>
                  <a:lnTo>
                    <a:pt x="2702953" y="0"/>
                  </a:lnTo>
                  <a:lnTo>
                    <a:pt x="2702953" y="101600"/>
                  </a:lnTo>
                  <a:lnTo>
                    <a:pt x="0" y="101600"/>
                  </a:lnTo>
                  <a:lnTo>
                    <a:pt x="0" y="152400"/>
                  </a:lnTo>
                  <a:lnTo>
                    <a:pt x="2702953" y="152400"/>
                  </a:lnTo>
                  <a:lnTo>
                    <a:pt x="2702953" y="254000"/>
                  </a:lnTo>
                  <a:lnTo>
                    <a:pt x="2906153" y="152400"/>
                  </a:lnTo>
                  <a:lnTo>
                    <a:pt x="2956953" y="127000"/>
                  </a:lnTo>
                  <a:close/>
                </a:path>
                <a:path w="2990850" h="1125220">
                  <a:moveTo>
                    <a:pt x="2990596" y="972451"/>
                  </a:moveTo>
                  <a:lnTo>
                    <a:pt x="287642" y="972451"/>
                  </a:lnTo>
                  <a:lnTo>
                    <a:pt x="287642" y="870851"/>
                  </a:lnTo>
                  <a:lnTo>
                    <a:pt x="33642" y="997851"/>
                  </a:lnTo>
                  <a:lnTo>
                    <a:pt x="287642" y="1124851"/>
                  </a:lnTo>
                  <a:lnTo>
                    <a:pt x="287642" y="1023251"/>
                  </a:lnTo>
                  <a:lnTo>
                    <a:pt x="2990596" y="1023251"/>
                  </a:lnTo>
                  <a:lnTo>
                    <a:pt x="2990596" y="972451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6939" y="1707387"/>
            <a:ext cx="9475470" cy="2398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9295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sz="3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519295">
              <a:lnSpc>
                <a:spcPct val="100000"/>
              </a:lnSpc>
            </a:pPr>
            <a:r>
              <a:rPr lang="en-US"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esponse</a:t>
            </a:r>
            <a:endParaRPr lang="en-US"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137285" algn="ctr">
              <a:lnSpc>
                <a:spcPct val="100000"/>
              </a:lnSpc>
              <a:spcBef>
                <a:spcPts val="5"/>
              </a:spcBef>
              <a:tabLst>
                <a:tab pos="5739130" algn="l"/>
              </a:tabLst>
            </a:pPr>
            <a:r>
              <a:rPr lang="en-US"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	</a:t>
            </a:r>
            <a:r>
              <a:rPr lang="en-US"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lang="en-US"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675CA78B-BB3E-1F47-A9E3-822A99718080}"/>
              </a:ext>
            </a:extLst>
          </p:cNvPr>
          <p:cNvSpPr txBox="1"/>
          <p:nvPr/>
        </p:nvSpPr>
        <p:spPr>
          <a:xfrm>
            <a:off x="916939" y="1707387"/>
            <a:ext cx="11082228" cy="4573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9295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sz="3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519295">
              <a:lnSpc>
                <a:spcPct val="100000"/>
              </a:lnSpc>
            </a:pPr>
            <a:r>
              <a:rPr lang="en-US"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esponse</a:t>
            </a:r>
            <a:endParaRPr lang="en-US"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2980"/>
              </a:spcBef>
              <a:buFont typeface="Arial MT"/>
              <a:buChar char="•"/>
              <a:tabLst>
                <a:tab pos="241300" algn="l"/>
              </a:tabLst>
            </a:pPr>
            <a:endParaRPr lang="en-US" sz="3200" spc="-2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298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Request-response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protocols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initiates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communication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by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sending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spc="-4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message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 accepts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sends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response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message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4430" y="313725"/>
            <a:ext cx="9216106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Stateful</a:t>
            </a:r>
            <a:r>
              <a:rPr dirty="0"/>
              <a:t> </a:t>
            </a:r>
            <a:r>
              <a:rPr spc="-20" dirty="0"/>
              <a:t>Firewall:</a:t>
            </a:r>
            <a:r>
              <a:rPr spc="-10" dirty="0"/>
              <a:t> </a:t>
            </a:r>
            <a:r>
              <a:rPr spc="-20" dirty="0"/>
              <a:t>Protecting</a:t>
            </a:r>
            <a:r>
              <a:rPr spc="-5" dirty="0"/>
              <a:t> </a:t>
            </a:r>
            <a:r>
              <a:rPr spc="-10" dirty="0"/>
              <a:t>Clients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849" y="1405581"/>
            <a:ext cx="8358229" cy="4398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765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Most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user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devices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act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as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210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Sending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requests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look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up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domain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names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204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Sending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SYN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packets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start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connections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27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Sending 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HTTP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requests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retrieve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pages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3775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They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should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not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receive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unsolicited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210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They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should only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receive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response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27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from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requests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they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sent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recently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3765"/>
              </a:lnSpc>
              <a:spcBef>
                <a:spcPts val="2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Stateful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firewall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210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Remember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recent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290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permit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(only) the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associated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response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75776" y="954024"/>
            <a:ext cx="3237230" cy="4084320"/>
            <a:chOff x="8875776" y="954024"/>
            <a:chExt cx="3237230" cy="4084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5776" y="954024"/>
              <a:ext cx="1664207" cy="1466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12823" y="3060411"/>
              <a:ext cx="2308908" cy="149918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323285" y="4457699"/>
              <a:ext cx="0" cy="580390"/>
            </a:xfrm>
            <a:custGeom>
              <a:avLst/>
              <a:gdLst/>
              <a:ahLst/>
              <a:cxnLst/>
              <a:rect l="l" t="t" r="r" b="b"/>
              <a:pathLst>
                <a:path h="580389">
                  <a:moveTo>
                    <a:pt x="0" y="580369"/>
                  </a:moveTo>
                  <a:lnTo>
                    <a:pt x="1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707336" y="2212755"/>
              <a:ext cx="641350" cy="890269"/>
            </a:xfrm>
            <a:custGeom>
              <a:avLst/>
              <a:gdLst/>
              <a:ahLst/>
              <a:cxnLst/>
              <a:rect l="l" t="t" r="r" b="b"/>
              <a:pathLst>
                <a:path w="641350" h="890269">
                  <a:moveTo>
                    <a:pt x="641350" y="889673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56678" y="993864"/>
              <a:ext cx="1555770" cy="12188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538677" y="2077818"/>
              <a:ext cx="641350" cy="1024890"/>
            </a:xfrm>
            <a:custGeom>
              <a:avLst/>
              <a:gdLst/>
              <a:ahLst/>
              <a:cxnLst/>
              <a:rect l="l" t="t" r="r" b="b"/>
              <a:pathLst>
                <a:path w="641350" h="1024889">
                  <a:moveTo>
                    <a:pt x="0" y="1024610"/>
                  </a:moveTo>
                  <a:lnTo>
                    <a:pt x="641350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10536" y="5088868"/>
            <a:ext cx="819149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72760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Stateful</a:t>
            </a:r>
            <a:r>
              <a:rPr spc="-15" dirty="0"/>
              <a:t> </a:t>
            </a:r>
            <a:r>
              <a:rPr spc="-20" dirty="0"/>
              <a:t>Firewall: 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037" y="3533840"/>
            <a:ext cx="11610963" cy="259622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By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default,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firewall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denies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all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destined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1.2.3.4</a:t>
            </a: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Then,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open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connection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5.6.7.8</a:t>
            </a: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firewall,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seeing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packet,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new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“permit”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rule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allowing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return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from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5.6.7.8</a:t>
            </a:r>
            <a:r>
              <a:rPr sz="2800" spc="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1.2.3.4</a:t>
            </a: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(Removing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 rule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connection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ends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after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timeout)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14613" y="1584960"/>
            <a:ext cx="7856220" cy="1697989"/>
            <a:chOff x="2214613" y="1584960"/>
            <a:chExt cx="7856220" cy="169798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3023" y="1584960"/>
              <a:ext cx="1877568" cy="16520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4613" y="1701478"/>
              <a:ext cx="819149" cy="15811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2708" y="1662602"/>
              <a:ext cx="2308908" cy="149918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22813" y="2473003"/>
              <a:ext cx="2041525" cy="0"/>
            </a:xfrm>
            <a:custGeom>
              <a:avLst/>
              <a:gdLst/>
              <a:ahLst/>
              <a:cxnLst/>
              <a:rect l="l" t="t" r="r" b="b"/>
              <a:pathLst>
                <a:path w="2041525">
                  <a:moveTo>
                    <a:pt x="0" y="0"/>
                  </a:moveTo>
                  <a:lnTo>
                    <a:pt x="2041072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923313" y="2412196"/>
              <a:ext cx="1927225" cy="0"/>
            </a:xfrm>
            <a:custGeom>
              <a:avLst/>
              <a:gdLst/>
              <a:ahLst/>
              <a:cxnLst/>
              <a:rect l="l" t="t" r="r" b="b"/>
              <a:pathLst>
                <a:path w="1927225">
                  <a:moveTo>
                    <a:pt x="0" y="0"/>
                  </a:moveTo>
                  <a:lnTo>
                    <a:pt x="1926771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8039" y="1935274"/>
            <a:ext cx="2223833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15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IP:</a:t>
            </a:r>
            <a:r>
              <a:rPr sz="32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1.2.3.4</a:t>
            </a:r>
          </a:p>
          <a:p>
            <a:pPr marL="12700">
              <a:lnSpc>
                <a:spcPts val="3815"/>
              </a:lnSpc>
            </a:pP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Port</a:t>
            </a:r>
            <a:r>
              <a:rPr sz="3200" spc="-6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1024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110230" y="1796796"/>
            <a:ext cx="2081770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15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IP:</a:t>
            </a:r>
            <a:r>
              <a:rPr sz="32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5.6.7.8</a:t>
            </a:r>
          </a:p>
          <a:p>
            <a:pPr marL="12700">
              <a:lnSpc>
                <a:spcPts val="3815"/>
              </a:lnSpc>
            </a:pP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Port</a:t>
            </a:r>
            <a:r>
              <a:rPr sz="32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8730707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SYN</a:t>
            </a:r>
            <a:r>
              <a:rPr spc="10" dirty="0"/>
              <a:t> </a:t>
            </a:r>
            <a:r>
              <a:rPr spc="-5" dirty="0"/>
              <a:t>Cookies:</a:t>
            </a:r>
            <a:r>
              <a:rPr dirty="0"/>
              <a:t> </a:t>
            </a:r>
            <a:r>
              <a:rPr spc="-20" dirty="0"/>
              <a:t>Protecting</a:t>
            </a:r>
            <a:r>
              <a:rPr spc="5" dirty="0"/>
              <a:t> </a:t>
            </a:r>
            <a:r>
              <a:rPr spc="-20" dirty="0"/>
              <a:t>Servers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1556"/>
            <a:ext cx="8023601" cy="43704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Denial-of-service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attacks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on</a:t>
            </a:r>
            <a:r>
              <a:rPr sz="32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servers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Malicious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overloading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degrading performance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legit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Challenging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prevent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Servers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are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supposed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receive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traffic!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Adversary’s</a:t>
            </a:r>
            <a:r>
              <a:rPr sz="32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goal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Overwhelm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without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investing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much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effort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Idea: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asymmetric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attack!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47176" y="954024"/>
            <a:ext cx="3469004" cy="5758180"/>
            <a:chOff x="8647176" y="954024"/>
            <a:chExt cx="3469004" cy="57581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9592" y="954024"/>
              <a:ext cx="1664207" cy="1466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7176" y="3102863"/>
              <a:ext cx="3334512" cy="14691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94815" y="3129460"/>
              <a:ext cx="3240920" cy="13773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94814" y="3129460"/>
              <a:ext cx="3241040" cy="1377950"/>
            </a:xfrm>
            <a:custGeom>
              <a:avLst/>
              <a:gdLst/>
              <a:ahLst/>
              <a:cxnLst/>
              <a:rect l="l" t="t" r="r" b="b"/>
              <a:pathLst>
                <a:path w="3241040" h="1377950">
                  <a:moveTo>
                    <a:pt x="292610" y="457970"/>
                  </a:moveTo>
                  <a:lnTo>
                    <a:pt x="232301" y="464944"/>
                  </a:lnTo>
                  <a:lnTo>
                    <a:pt x="176747" y="477966"/>
                  </a:lnTo>
                  <a:lnTo>
                    <a:pt x="126961" y="496384"/>
                  </a:lnTo>
                  <a:lnTo>
                    <a:pt x="83956" y="519546"/>
                  </a:lnTo>
                  <a:lnTo>
                    <a:pt x="48744" y="546796"/>
                  </a:lnTo>
                  <a:lnTo>
                    <a:pt x="22339" y="577483"/>
                  </a:lnTo>
                  <a:lnTo>
                    <a:pt x="0" y="646554"/>
                  </a:lnTo>
                  <a:lnTo>
                    <a:pt x="7196" y="686140"/>
                  </a:lnTo>
                  <a:lnTo>
                    <a:pt x="28042" y="723412"/>
                  </a:lnTo>
                  <a:lnTo>
                    <a:pt x="61421" y="757249"/>
                  </a:lnTo>
                  <a:lnTo>
                    <a:pt x="106216" y="786531"/>
                  </a:lnTo>
                  <a:lnTo>
                    <a:pt x="161310" y="810138"/>
                  </a:lnTo>
                  <a:lnTo>
                    <a:pt x="121920" y="836163"/>
                  </a:lnTo>
                  <a:lnTo>
                    <a:pt x="94197" y="867640"/>
                  </a:lnTo>
                  <a:lnTo>
                    <a:pt x="71276" y="936923"/>
                  </a:lnTo>
                  <a:lnTo>
                    <a:pt x="91821" y="1002799"/>
                  </a:lnTo>
                  <a:lnTo>
                    <a:pt x="116043" y="1032209"/>
                  </a:lnTo>
                  <a:lnTo>
                    <a:pt x="148335" y="1058555"/>
                  </a:lnTo>
                  <a:lnTo>
                    <a:pt x="187774" y="1081306"/>
                  </a:lnTo>
                  <a:lnTo>
                    <a:pt x="233437" y="1099928"/>
                  </a:lnTo>
                  <a:lnTo>
                    <a:pt x="284403" y="1113890"/>
                  </a:lnTo>
                  <a:lnTo>
                    <a:pt x="339748" y="1122657"/>
                  </a:lnTo>
                  <a:lnTo>
                    <a:pt x="398550" y="1125698"/>
                  </a:lnTo>
                  <a:lnTo>
                    <a:pt x="408029" y="1125615"/>
                  </a:lnTo>
                  <a:lnTo>
                    <a:pt x="417551" y="1125364"/>
                  </a:lnTo>
                  <a:lnTo>
                    <a:pt x="427100" y="1124945"/>
                  </a:lnTo>
                  <a:lnTo>
                    <a:pt x="436664" y="1124359"/>
                  </a:lnTo>
                  <a:lnTo>
                    <a:pt x="434863" y="1125635"/>
                  </a:lnTo>
                  <a:lnTo>
                    <a:pt x="465160" y="1153131"/>
                  </a:lnTo>
                  <a:lnTo>
                    <a:pt x="499519" y="1178531"/>
                  </a:lnTo>
                  <a:lnTo>
                    <a:pt x="537614" y="1201725"/>
                  </a:lnTo>
                  <a:lnTo>
                    <a:pt x="579116" y="1222603"/>
                  </a:lnTo>
                  <a:lnTo>
                    <a:pt x="623699" y="1241054"/>
                  </a:lnTo>
                  <a:lnTo>
                    <a:pt x="671035" y="1256968"/>
                  </a:lnTo>
                  <a:lnTo>
                    <a:pt x="720797" y="1270236"/>
                  </a:lnTo>
                  <a:lnTo>
                    <a:pt x="772657" y="1280747"/>
                  </a:lnTo>
                  <a:lnTo>
                    <a:pt x="826288" y="1288392"/>
                  </a:lnTo>
                  <a:lnTo>
                    <a:pt x="881362" y="1293059"/>
                  </a:lnTo>
                  <a:lnTo>
                    <a:pt x="937553" y="1294639"/>
                  </a:lnTo>
                  <a:lnTo>
                    <a:pt x="989870" y="1293266"/>
                  </a:lnTo>
                  <a:lnTo>
                    <a:pt x="1041570" y="1289176"/>
                  </a:lnTo>
                  <a:lnTo>
                    <a:pt x="1092336" y="1282419"/>
                  </a:lnTo>
                  <a:lnTo>
                    <a:pt x="1141852" y="1273041"/>
                  </a:lnTo>
                  <a:lnTo>
                    <a:pt x="1189801" y="1261091"/>
                  </a:lnTo>
                  <a:lnTo>
                    <a:pt x="1235866" y="1246616"/>
                  </a:lnTo>
                  <a:lnTo>
                    <a:pt x="1268577" y="1272829"/>
                  </a:lnTo>
                  <a:lnTo>
                    <a:pt x="1306501" y="1296235"/>
                  </a:lnTo>
                  <a:lnTo>
                    <a:pt x="1348302" y="1316954"/>
                  </a:lnTo>
                  <a:lnTo>
                    <a:pt x="1393544" y="1334852"/>
                  </a:lnTo>
                  <a:lnTo>
                    <a:pt x="1441795" y="1349797"/>
                  </a:lnTo>
                  <a:lnTo>
                    <a:pt x="1492617" y="1361653"/>
                  </a:lnTo>
                  <a:lnTo>
                    <a:pt x="1545578" y="1370288"/>
                  </a:lnTo>
                  <a:lnTo>
                    <a:pt x="1600242" y="1375567"/>
                  </a:lnTo>
                  <a:lnTo>
                    <a:pt x="1656174" y="1377356"/>
                  </a:lnTo>
                  <a:lnTo>
                    <a:pt x="1716301" y="1375289"/>
                  </a:lnTo>
                  <a:lnTo>
                    <a:pt x="1774655" y="1369225"/>
                  </a:lnTo>
                  <a:lnTo>
                    <a:pt x="1830756" y="1359368"/>
                  </a:lnTo>
                  <a:lnTo>
                    <a:pt x="1884126" y="1345926"/>
                  </a:lnTo>
                  <a:lnTo>
                    <a:pt x="1934286" y="1329103"/>
                  </a:lnTo>
                  <a:lnTo>
                    <a:pt x="1980756" y="1309105"/>
                  </a:lnTo>
                  <a:lnTo>
                    <a:pt x="2023058" y="1286137"/>
                  </a:lnTo>
                  <a:lnTo>
                    <a:pt x="2060713" y="1260406"/>
                  </a:lnTo>
                  <a:lnTo>
                    <a:pt x="2093242" y="1232116"/>
                  </a:lnTo>
                  <a:lnTo>
                    <a:pt x="2120166" y="1201473"/>
                  </a:lnTo>
                  <a:lnTo>
                    <a:pt x="2141007" y="1168683"/>
                  </a:lnTo>
                  <a:lnTo>
                    <a:pt x="2141457" y="1170341"/>
                  </a:lnTo>
                  <a:lnTo>
                    <a:pt x="2184063" y="1183845"/>
                  </a:lnTo>
                  <a:lnTo>
                    <a:pt x="2228772" y="1194466"/>
                  </a:lnTo>
                  <a:lnTo>
                    <a:pt x="2275167" y="1202135"/>
                  </a:lnTo>
                  <a:lnTo>
                    <a:pt x="2322830" y="1206786"/>
                  </a:lnTo>
                  <a:lnTo>
                    <a:pt x="2371343" y="1208351"/>
                  </a:lnTo>
                  <a:lnTo>
                    <a:pt x="2429904" y="1206087"/>
                  </a:lnTo>
                  <a:lnTo>
                    <a:pt x="2486103" y="1199489"/>
                  </a:lnTo>
                  <a:lnTo>
                    <a:pt x="2539425" y="1188850"/>
                  </a:lnTo>
                  <a:lnTo>
                    <a:pt x="2589358" y="1174463"/>
                  </a:lnTo>
                  <a:lnTo>
                    <a:pt x="2635390" y="1156621"/>
                  </a:lnTo>
                  <a:lnTo>
                    <a:pt x="2677008" y="1135615"/>
                  </a:lnTo>
                  <a:lnTo>
                    <a:pt x="2713699" y="1111741"/>
                  </a:lnTo>
                  <a:lnTo>
                    <a:pt x="2744950" y="1085288"/>
                  </a:lnTo>
                  <a:lnTo>
                    <a:pt x="2770249" y="1056552"/>
                  </a:lnTo>
                  <a:lnTo>
                    <a:pt x="2800940" y="993397"/>
                  </a:lnTo>
                  <a:lnTo>
                    <a:pt x="2805307" y="959564"/>
                  </a:lnTo>
                  <a:lnTo>
                    <a:pt x="2804556" y="958926"/>
                  </a:lnTo>
                  <a:lnTo>
                    <a:pt x="2865721" y="951639"/>
                  </a:lnTo>
                  <a:lnTo>
                    <a:pt x="2923787" y="940328"/>
                  </a:lnTo>
                  <a:lnTo>
                    <a:pt x="2978331" y="925277"/>
                  </a:lnTo>
                  <a:lnTo>
                    <a:pt x="3028929" y="906765"/>
                  </a:lnTo>
                  <a:lnTo>
                    <a:pt x="3075160" y="885075"/>
                  </a:lnTo>
                  <a:lnTo>
                    <a:pt x="3116599" y="860489"/>
                  </a:lnTo>
                  <a:lnTo>
                    <a:pt x="3152823" y="833288"/>
                  </a:lnTo>
                  <a:lnTo>
                    <a:pt x="3183410" y="803753"/>
                  </a:lnTo>
                  <a:lnTo>
                    <a:pt x="3207936" y="772168"/>
                  </a:lnTo>
                  <a:lnTo>
                    <a:pt x="3237115" y="703969"/>
                  </a:lnTo>
                  <a:lnTo>
                    <a:pt x="3240921" y="667919"/>
                  </a:lnTo>
                  <a:lnTo>
                    <a:pt x="3234065" y="619820"/>
                  </a:lnTo>
                  <a:lnTo>
                    <a:pt x="3213873" y="573324"/>
                  </a:lnTo>
                  <a:lnTo>
                    <a:pt x="3180907" y="529339"/>
                  </a:lnTo>
                  <a:lnTo>
                    <a:pt x="3135731" y="488774"/>
                  </a:lnTo>
                  <a:lnTo>
                    <a:pt x="3134681" y="488646"/>
                  </a:lnTo>
                  <a:lnTo>
                    <a:pt x="3148734" y="466600"/>
                  </a:lnTo>
                  <a:lnTo>
                    <a:pt x="3158877" y="443908"/>
                  </a:lnTo>
                  <a:lnTo>
                    <a:pt x="3165025" y="420738"/>
                  </a:lnTo>
                  <a:lnTo>
                    <a:pt x="3167093" y="397256"/>
                  </a:lnTo>
                  <a:lnTo>
                    <a:pt x="3162706" y="362940"/>
                  </a:lnTo>
                  <a:lnTo>
                    <a:pt x="3129290" y="298860"/>
                  </a:lnTo>
                  <a:lnTo>
                    <a:pt x="3101376" y="269942"/>
                  </a:lnTo>
                  <a:lnTo>
                    <a:pt x="3066736" y="243668"/>
                  </a:lnTo>
                  <a:lnTo>
                    <a:pt x="3025929" y="220461"/>
                  </a:lnTo>
                  <a:lnTo>
                    <a:pt x="2979512" y="200744"/>
                  </a:lnTo>
                  <a:lnTo>
                    <a:pt x="2928043" y="184939"/>
                  </a:lnTo>
                  <a:lnTo>
                    <a:pt x="2872082" y="173468"/>
                  </a:lnTo>
                  <a:lnTo>
                    <a:pt x="2873432" y="173022"/>
                  </a:lnTo>
                  <a:lnTo>
                    <a:pt x="2835901" y="110806"/>
                  </a:lnTo>
                  <a:lnTo>
                    <a:pt x="2805762" y="83663"/>
                  </a:lnTo>
                  <a:lnTo>
                    <a:pt x="2769080" y="59665"/>
                  </a:lnTo>
                  <a:lnTo>
                    <a:pt x="2726634" y="39188"/>
                  </a:lnTo>
                  <a:lnTo>
                    <a:pt x="2679203" y="22607"/>
                  </a:lnTo>
                  <a:lnTo>
                    <a:pt x="2627567" y="10298"/>
                  </a:lnTo>
                  <a:lnTo>
                    <a:pt x="2572505" y="2637"/>
                  </a:lnTo>
                  <a:lnTo>
                    <a:pt x="2514797" y="0"/>
                  </a:lnTo>
                  <a:lnTo>
                    <a:pt x="2461813" y="2235"/>
                  </a:lnTo>
                  <a:lnTo>
                    <a:pt x="2410496" y="8805"/>
                  </a:lnTo>
                  <a:lnTo>
                    <a:pt x="2361589" y="19507"/>
                  </a:lnTo>
                  <a:lnTo>
                    <a:pt x="2315833" y="34136"/>
                  </a:lnTo>
                  <a:lnTo>
                    <a:pt x="2273970" y="52489"/>
                  </a:lnTo>
                  <a:lnTo>
                    <a:pt x="2236742" y="74362"/>
                  </a:lnTo>
                  <a:lnTo>
                    <a:pt x="2203688" y="52806"/>
                  </a:lnTo>
                  <a:lnTo>
                    <a:pt x="2165077" y="34400"/>
                  </a:lnTo>
                  <a:lnTo>
                    <a:pt x="2122305" y="19690"/>
                  </a:lnTo>
                  <a:lnTo>
                    <a:pt x="2076171" y="8902"/>
                  </a:lnTo>
                  <a:lnTo>
                    <a:pt x="2027468" y="2263"/>
                  </a:lnTo>
                  <a:lnTo>
                    <a:pt x="1976995" y="0"/>
                  </a:lnTo>
                  <a:lnTo>
                    <a:pt x="1916042" y="3311"/>
                  </a:lnTo>
                  <a:lnTo>
                    <a:pt x="1858166" y="12929"/>
                  </a:lnTo>
                  <a:lnTo>
                    <a:pt x="1804692" y="28380"/>
                  </a:lnTo>
                  <a:lnTo>
                    <a:pt x="1756945" y="49187"/>
                  </a:lnTo>
                  <a:lnTo>
                    <a:pt x="1716250" y="74877"/>
                  </a:lnTo>
                  <a:lnTo>
                    <a:pt x="1683934" y="104974"/>
                  </a:lnTo>
                  <a:lnTo>
                    <a:pt x="1685135" y="108099"/>
                  </a:lnTo>
                  <a:lnTo>
                    <a:pt x="1645633" y="88325"/>
                  </a:lnTo>
                  <a:lnTo>
                    <a:pt x="1602408" y="71829"/>
                  </a:lnTo>
                  <a:lnTo>
                    <a:pt x="1556067" y="58753"/>
                  </a:lnTo>
                  <a:lnTo>
                    <a:pt x="1507211" y="49236"/>
                  </a:lnTo>
                  <a:lnTo>
                    <a:pt x="1456447" y="43423"/>
                  </a:lnTo>
                  <a:lnTo>
                    <a:pt x="1404379" y="41453"/>
                  </a:lnTo>
                  <a:lnTo>
                    <a:pt x="1349564" y="43635"/>
                  </a:lnTo>
                  <a:lnTo>
                    <a:pt x="1296514" y="50030"/>
                  </a:lnTo>
                  <a:lnTo>
                    <a:pt x="1245865" y="60418"/>
                  </a:lnTo>
                  <a:lnTo>
                    <a:pt x="1198257" y="74577"/>
                  </a:lnTo>
                  <a:lnTo>
                    <a:pt x="1154328" y="92284"/>
                  </a:lnTo>
                  <a:lnTo>
                    <a:pt x="1114716" y="113317"/>
                  </a:lnTo>
                  <a:lnTo>
                    <a:pt x="1080059" y="137455"/>
                  </a:lnTo>
                  <a:lnTo>
                    <a:pt x="1050996" y="164476"/>
                  </a:lnTo>
                  <a:lnTo>
                    <a:pt x="1049795" y="166007"/>
                  </a:lnTo>
                  <a:lnTo>
                    <a:pt x="1001951" y="151707"/>
                  </a:lnTo>
                  <a:lnTo>
                    <a:pt x="951982" y="140463"/>
                  </a:lnTo>
                  <a:lnTo>
                    <a:pt x="900321" y="132344"/>
                  </a:lnTo>
                  <a:lnTo>
                    <a:pt x="847399" y="127421"/>
                  </a:lnTo>
                  <a:lnTo>
                    <a:pt x="793648" y="125765"/>
                  </a:lnTo>
                  <a:lnTo>
                    <a:pt x="734556" y="127749"/>
                  </a:lnTo>
                  <a:lnTo>
                    <a:pt x="677469" y="133527"/>
                  </a:lnTo>
                  <a:lnTo>
                    <a:pt x="622767" y="142880"/>
                  </a:lnTo>
                  <a:lnTo>
                    <a:pt x="570831" y="155588"/>
                  </a:lnTo>
                  <a:lnTo>
                    <a:pt x="522039" y="171431"/>
                  </a:lnTo>
                  <a:lnTo>
                    <a:pt x="476771" y="190191"/>
                  </a:lnTo>
                  <a:lnTo>
                    <a:pt x="435407" y="211646"/>
                  </a:lnTo>
                  <a:lnTo>
                    <a:pt x="398327" y="235578"/>
                  </a:lnTo>
                  <a:lnTo>
                    <a:pt x="365910" y="261767"/>
                  </a:lnTo>
                  <a:lnTo>
                    <a:pt x="338535" y="289993"/>
                  </a:lnTo>
                  <a:lnTo>
                    <a:pt x="300433" y="351678"/>
                  </a:lnTo>
                  <a:lnTo>
                    <a:pt x="287058" y="418876"/>
                  </a:lnTo>
                  <a:lnTo>
                    <a:pt x="287276" y="428775"/>
                  </a:lnTo>
                  <a:lnTo>
                    <a:pt x="288127" y="438662"/>
                  </a:lnTo>
                  <a:lnTo>
                    <a:pt x="289569" y="448526"/>
                  </a:lnTo>
                  <a:lnTo>
                    <a:pt x="291559" y="458353"/>
                  </a:lnTo>
                  <a:lnTo>
                    <a:pt x="292610" y="457970"/>
                  </a:lnTo>
                  <a:close/>
                </a:path>
                <a:path w="3241040" h="1377950">
                  <a:moveTo>
                    <a:pt x="161310" y="810138"/>
                  </a:moveTo>
                  <a:lnTo>
                    <a:pt x="199990" y="821377"/>
                  </a:lnTo>
                  <a:lnTo>
                    <a:pt x="240709" y="829502"/>
                  </a:lnTo>
                  <a:lnTo>
                    <a:pt x="282919" y="834433"/>
                  </a:lnTo>
                  <a:lnTo>
                    <a:pt x="326072" y="836095"/>
                  </a:lnTo>
                  <a:lnTo>
                    <a:pt x="334475" y="836095"/>
                  </a:lnTo>
                  <a:lnTo>
                    <a:pt x="343029" y="835967"/>
                  </a:lnTo>
                  <a:lnTo>
                    <a:pt x="351432" y="835584"/>
                  </a:lnTo>
                </a:path>
                <a:path w="3241040" h="1377950">
                  <a:moveTo>
                    <a:pt x="436664" y="1124359"/>
                  </a:moveTo>
                  <a:lnTo>
                    <a:pt x="457925" y="1122520"/>
                  </a:lnTo>
                  <a:lnTo>
                    <a:pt x="478905" y="1119879"/>
                  </a:lnTo>
                  <a:lnTo>
                    <a:pt x="499547" y="1116449"/>
                  </a:lnTo>
                  <a:lnTo>
                    <a:pt x="519795" y="1112242"/>
                  </a:lnTo>
                </a:path>
                <a:path w="3241040" h="1377950">
                  <a:moveTo>
                    <a:pt x="1184846" y="1191387"/>
                  </a:moveTo>
                  <a:lnTo>
                    <a:pt x="1195420" y="1205814"/>
                  </a:lnTo>
                  <a:lnTo>
                    <a:pt x="1207317" y="1219895"/>
                  </a:lnTo>
                  <a:lnTo>
                    <a:pt x="1220508" y="1233592"/>
                  </a:lnTo>
                  <a:lnTo>
                    <a:pt x="1234965" y="1246871"/>
                  </a:lnTo>
                </a:path>
                <a:path w="3241040" h="1377950">
                  <a:moveTo>
                    <a:pt x="2141007" y="1168683"/>
                  </a:moveTo>
                  <a:lnTo>
                    <a:pt x="2148071" y="1153706"/>
                  </a:lnTo>
                  <a:lnTo>
                    <a:pt x="2153742" y="1138550"/>
                  </a:lnTo>
                  <a:lnTo>
                    <a:pt x="2158035" y="1123249"/>
                  </a:lnTo>
                  <a:lnTo>
                    <a:pt x="2160964" y="1107841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51517" y="3856711"/>
              <a:ext cx="253517" cy="2370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986374" y="3203822"/>
              <a:ext cx="2843530" cy="499745"/>
            </a:xfrm>
            <a:custGeom>
              <a:avLst/>
              <a:gdLst/>
              <a:ahLst/>
              <a:cxnLst/>
              <a:rect l="l" t="t" r="r" b="b"/>
              <a:pathLst>
                <a:path w="2843529" h="499745">
                  <a:moveTo>
                    <a:pt x="2734480" y="499616"/>
                  </a:moveTo>
                  <a:lnTo>
                    <a:pt x="2767893" y="481117"/>
                  </a:lnTo>
                  <a:lnTo>
                    <a:pt x="2797297" y="460585"/>
                  </a:lnTo>
                  <a:lnTo>
                    <a:pt x="2822453" y="438236"/>
                  </a:lnTo>
                  <a:lnTo>
                    <a:pt x="2843121" y="414284"/>
                  </a:lnTo>
                </a:path>
                <a:path w="2843529" h="499745">
                  <a:moveTo>
                    <a:pt x="2587574" y="138966"/>
                  </a:moveTo>
                  <a:lnTo>
                    <a:pt x="2587574" y="137946"/>
                  </a:lnTo>
                  <a:lnTo>
                    <a:pt x="2587724" y="136989"/>
                  </a:lnTo>
                  <a:lnTo>
                    <a:pt x="2587724" y="135969"/>
                  </a:lnTo>
                  <a:lnTo>
                    <a:pt x="2587358" y="126597"/>
                  </a:lnTo>
                  <a:lnTo>
                    <a:pt x="2586261" y="117243"/>
                  </a:lnTo>
                  <a:lnTo>
                    <a:pt x="2584432" y="107924"/>
                  </a:lnTo>
                  <a:lnTo>
                    <a:pt x="2581872" y="98660"/>
                  </a:lnTo>
                </a:path>
                <a:path w="2843529" h="499745">
                  <a:moveTo>
                    <a:pt x="1945182" y="0"/>
                  </a:moveTo>
                  <a:lnTo>
                    <a:pt x="1928931" y="11950"/>
                  </a:lnTo>
                  <a:lnTo>
                    <a:pt x="1914214" y="24529"/>
                  </a:lnTo>
                  <a:lnTo>
                    <a:pt x="1901101" y="37694"/>
                  </a:lnTo>
                  <a:lnTo>
                    <a:pt x="1889662" y="51403"/>
                  </a:lnTo>
                </a:path>
                <a:path w="2843529" h="499745">
                  <a:moveTo>
                    <a:pt x="1392374" y="30612"/>
                  </a:moveTo>
                  <a:lnTo>
                    <a:pt x="1383849" y="41322"/>
                  </a:lnTo>
                  <a:lnTo>
                    <a:pt x="1376505" y="52295"/>
                  </a:lnTo>
                  <a:lnTo>
                    <a:pt x="1370344" y="63508"/>
                  </a:lnTo>
                  <a:lnTo>
                    <a:pt x="1365364" y="74936"/>
                  </a:lnTo>
                </a:path>
                <a:path w="2843529" h="499745">
                  <a:moveTo>
                    <a:pt x="855772" y="134629"/>
                  </a:moveTo>
                  <a:lnTo>
                    <a:pt x="833104" y="122604"/>
                  </a:lnTo>
                  <a:lnTo>
                    <a:pt x="809254" y="111415"/>
                  </a:lnTo>
                  <a:lnTo>
                    <a:pt x="784279" y="101087"/>
                  </a:lnTo>
                  <a:lnTo>
                    <a:pt x="758235" y="91645"/>
                  </a:lnTo>
                </a:path>
                <a:path w="2843529" h="499745">
                  <a:moveTo>
                    <a:pt x="0" y="383991"/>
                  </a:moveTo>
                  <a:lnTo>
                    <a:pt x="3094" y="395433"/>
                  </a:lnTo>
                  <a:lnTo>
                    <a:pt x="6977" y="406791"/>
                  </a:lnTo>
                  <a:lnTo>
                    <a:pt x="11648" y="418053"/>
                  </a:lnTo>
                  <a:lnTo>
                    <a:pt x="17106" y="429208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335985" y="2253342"/>
              <a:ext cx="0" cy="1012825"/>
            </a:xfrm>
            <a:custGeom>
              <a:avLst/>
              <a:gdLst/>
              <a:ahLst/>
              <a:cxnLst/>
              <a:rect l="l" t="t" r="r" b="b"/>
              <a:pathLst>
                <a:path h="1012825">
                  <a:moveTo>
                    <a:pt x="0" y="1012371"/>
                  </a:moveTo>
                  <a:lnTo>
                    <a:pt x="1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98164" y="5130694"/>
              <a:ext cx="819149" cy="158114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307286" y="4348842"/>
              <a:ext cx="340360" cy="883285"/>
            </a:xfrm>
            <a:custGeom>
              <a:avLst/>
              <a:gdLst/>
              <a:ahLst/>
              <a:cxnLst/>
              <a:rect l="l" t="t" r="r" b="b"/>
              <a:pathLst>
                <a:path w="340359" h="883285">
                  <a:moveTo>
                    <a:pt x="0" y="883020"/>
                  </a:moveTo>
                  <a:lnTo>
                    <a:pt x="340289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0025" y="5231862"/>
              <a:ext cx="1555770" cy="121889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879475" y="4281374"/>
              <a:ext cx="443865" cy="950594"/>
            </a:xfrm>
            <a:custGeom>
              <a:avLst/>
              <a:gdLst/>
              <a:ahLst/>
              <a:cxnLst/>
              <a:rect l="l" t="t" r="r" b="b"/>
              <a:pathLst>
                <a:path w="443865" h="950595">
                  <a:moveTo>
                    <a:pt x="443826" y="950487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9701298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SYN</a:t>
            </a:r>
            <a:r>
              <a:rPr spc="-5" dirty="0"/>
              <a:t> Cookies:</a:t>
            </a:r>
            <a:r>
              <a:rPr spc="-15" dirty="0"/>
              <a:t> </a:t>
            </a:r>
            <a:r>
              <a:rPr spc="-10" dirty="0"/>
              <a:t>SYN</a:t>
            </a:r>
            <a:r>
              <a:rPr dirty="0"/>
              <a:t> Flooding</a:t>
            </a:r>
            <a:r>
              <a:rPr spc="-10" dirty="0"/>
              <a:t> </a:t>
            </a:r>
            <a:r>
              <a:rPr spc="-40" dirty="0"/>
              <a:t>Attacks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87536" y="1499616"/>
            <a:ext cx="5720715" cy="1652270"/>
            <a:chOff x="3487536" y="1499616"/>
            <a:chExt cx="5720715" cy="16522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0439" y="1499616"/>
              <a:ext cx="1877568" cy="16520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7536" y="1555746"/>
              <a:ext cx="819149" cy="15811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69228" y="2327271"/>
              <a:ext cx="3864610" cy="0"/>
            </a:xfrm>
            <a:custGeom>
              <a:avLst/>
              <a:gdLst/>
              <a:ahLst/>
              <a:cxnLst/>
              <a:rect l="l" t="t" r="r" b="b"/>
              <a:pathLst>
                <a:path w="3864609">
                  <a:moveTo>
                    <a:pt x="0" y="0"/>
                  </a:moveTo>
                  <a:lnTo>
                    <a:pt x="3864428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516234" y="1870417"/>
              <a:ext cx="2957195" cy="880110"/>
            </a:xfrm>
            <a:custGeom>
              <a:avLst/>
              <a:gdLst/>
              <a:ahLst/>
              <a:cxnLst/>
              <a:rect l="l" t="t" r="r" b="b"/>
              <a:pathLst>
                <a:path w="2957195" h="880110">
                  <a:moveTo>
                    <a:pt x="2956953" y="727519"/>
                  </a:moveTo>
                  <a:lnTo>
                    <a:pt x="254000" y="727519"/>
                  </a:lnTo>
                  <a:lnTo>
                    <a:pt x="254000" y="625919"/>
                  </a:lnTo>
                  <a:lnTo>
                    <a:pt x="0" y="752919"/>
                  </a:lnTo>
                  <a:lnTo>
                    <a:pt x="254000" y="879919"/>
                  </a:lnTo>
                  <a:lnTo>
                    <a:pt x="254000" y="778319"/>
                  </a:lnTo>
                  <a:lnTo>
                    <a:pt x="2956953" y="778319"/>
                  </a:lnTo>
                  <a:lnTo>
                    <a:pt x="2956953" y="727519"/>
                  </a:lnTo>
                  <a:close/>
                </a:path>
                <a:path w="2957195" h="880110">
                  <a:moveTo>
                    <a:pt x="2956953" y="127000"/>
                  </a:moveTo>
                  <a:lnTo>
                    <a:pt x="2702953" y="0"/>
                  </a:lnTo>
                  <a:lnTo>
                    <a:pt x="2702953" y="101600"/>
                  </a:lnTo>
                  <a:lnTo>
                    <a:pt x="0" y="101600"/>
                  </a:lnTo>
                  <a:lnTo>
                    <a:pt x="0" y="152400"/>
                  </a:lnTo>
                  <a:lnTo>
                    <a:pt x="2702953" y="152400"/>
                  </a:lnTo>
                  <a:lnTo>
                    <a:pt x="2702953" y="254000"/>
                  </a:lnTo>
                  <a:lnTo>
                    <a:pt x="2906153" y="152400"/>
                  </a:lnTo>
                  <a:lnTo>
                    <a:pt x="2956953" y="12700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96748" y="1423923"/>
            <a:ext cx="112148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YN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5292" y="2710179"/>
            <a:ext cx="10521413" cy="31111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735"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SYN-ACK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36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handshake</a:t>
            </a:r>
            <a:r>
              <a:rPr sz="3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start</a:t>
            </a:r>
            <a:r>
              <a:rPr sz="3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connection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sends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small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SYN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allocates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resources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sends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SYN-ACK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4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(supposedly)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continues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communication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5427" y="1871248"/>
            <a:ext cx="2221279" cy="760465"/>
          </a:xfrm>
          <a:prstGeom prst="rect">
            <a:avLst/>
          </a:prstGeom>
          <a:solidFill>
            <a:srgbClr val="B4C7E7"/>
          </a:solidFill>
        </p:spPr>
        <p:txBody>
          <a:bodyPr vert="horz" wrap="square" lIns="0" tIns="21590" rIns="0" bIns="0" rtlCol="0">
            <a:spAutoFit/>
          </a:bodyPr>
          <a:lstStyle/>
          <a:p>
            <a:pPr marL="90805" marR="200660">
              <a:lnSpc>
                <a:spcPct val="100000"/>
              </a:lnSpc>
              <a:spcBef>
                <a:spcPts val="170"/>
              </a:spcBef>
            </a:pP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Transmission </a:t>
            </a:r>
            <a:r>
              <a:rPr sz="2400" spc="-5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r>
              <a:rPr sz="24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Block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9533347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SYN</a:t>
            </a:r>
            <a:r>
              <a:rPr spc="-5" dirty="0"/>
              <a:t> Cookies:</a:t>
            </a:r>
            <a:r>
              <a:rPr spc="-15" dirty="0"/>
              <a:t> </a:t>
            </a:r>
            <a:r>
              <a:rPr spc="-10" dirty="0"/>
              <a:t>SYN</a:t>
            </a:r>
            <a:r>
              <a:rPr dirty="0"/>
              <a:t> Flooding</a:t>
            </a:r>
            <a:r>
              <a:rPr spc="-10" dirty="0"/>
              <a:t> </a:t>
            </a:r>
            <a:r>
              <a:rPr spc="-40" dirty="0"/>
              <a:t>Attacks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87536" y="1499616"/>
            <a:ext cx="5720715" cy="1652270"/>
            <a:chOff x="3487536" y="1499616"/>
            <a:chExt cx="5720715" cy="16522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0439" y="1499616"/>
              <a:ext cx="1877568" cy="16520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7536" y="1555746"/>
              <a:ext cx="819149" cy="15811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69228" y="2327271"/>
              <a:ext cx="3864610" cy="0"/>
            </a:xfrm>
            <a:custGeom>
              <a:avLst/>
              <a:gdLst/>
              <a:ahLst/>
              <a:cxnLst/>
              <a:rect l="l" t="t" r="r" b="b"/>
              <a:pathLst>
                <a:path w="3864609">
                  <a:moveTo>
                    <a:pt x="0" y="0"/>
                  </a:moveTo>
                  <a:lnTo>
                    <a:pt x="3864428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516234" y="1870417"/>
              <a:ext cx="2957195" cy="880110"/>
            </a:xfrm>
            <a:custGeom>
              <a:avLst/>
              <a:gdLst/>
              <a:ahLst/>
              <a:cxnLst/>
              <a:rect l="l" t="t" r="r" b="b"/>
              <a:pathLst>
                <a:path w="2957195" h="880110">
                  <a:moveTo>
                    <a:pt x="2956953" y="727519"/>
                  </a:moveTo>
                  <a:lnTo>
                    <a:pt x="254000" y="727519"/>
                  </a:lnTo>
                  <a:lnTo>
                    <a:pt x="254000" y="625919"/>
                  </a:lnTo>
                  <a:lnTo>
                    <a:pt x="0" y="752919"/>
                  </a:lnTo>
                  <a:lnTo>
                    <a:pt x="254000" y="879919"/>
                  </a:lnTo>
                  <a:lnTo>
                    <a:pt x="254000" y="778319"/>
                  </a:lnTo>
                  <a:lnTo>
                    <a:pt x="2956953" y="778319"/>
                  </a:lnTo>
                  <a:lnTo>
                    <a:pt x="2956953" y="727519"/>
                  </a:lnTo>
                  <a:close/>
                </a:path>
                <a:path w="2957195" h="880110">
                  <a:moveTo>
                    <a:pt x="2956953" y="127000"/>
                  </a:moveTo>
                  <a:lnTo>
                    <a:pt x="2702953" y="0"/>
                  </a:lnTo>
                  <a:lnTo>
                    <a:pt x="2702953" y="101600"/>
                  </a:lnTo>
                  <a:lnTo>
                    <a:pt x="0" y="101600"/>
                  </a:lnTo>
                  <a:lnTo>
                    <a:pt x="0" y="152400"/>
                  </a:lnTo>
                  <a:lnTo>
                    <a:pt x="2702953" y="152400"/>
                  </a:lnTo>
                  <a:lnTo>
                    <a:pt x="2702953" y="254000"/>
                  </a:lnTo>
                  <a:lnTo>
                    <a:pt x="2906153" y="152400"/>
                  </a:lnTo>
                  <a:lnTo>
                    <a:pt x="2956953" y="12700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96748" y="1423923"/>
            <a:ext cx="107328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YN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5553" y="2710179"/>
            <a:ext cx="11675500" cy="3639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SYN-ACK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238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Asymmetric</a:t>
            </a:r>
            <a:r>
              <a:rPr sz="32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attack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sends a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40-byte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does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lot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work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Crafty</a:t>
            </a:r>
            <a:r>
              <a:rPr sz="32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adversary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from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spoofed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source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IP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(hard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trace!)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from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compromised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hosts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(very little overhead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adversary!)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5427" y="1871248"/>
            <a:ext cx="2341019" cy="760465"/>
          </a:xfrm>
          <a:prstGeom prst="rect">
            <a:avLst/>
          </a:prstGeom>
          <a:solidFill>
            <a:srgbClr val="B4C7E7"/>
          </a:solidFill>
        </p:spPr>
        <p:txBody>
          <a:bodyPr vert="horz" wrap="square" lIns="0" tIns="21590" rIns="0" bIns="0" rtlCol="0">
            <a:spAutoFit/>
          </a:bodyPr>
          <a:lstStyle/>
          <a:p>
            <a:pPr marL="90805" marR="200660">
              <a:lnSpc>
                <a:spcPct val="100000"/>
              </a:lnSpc>
              <a:spcBef>
                <a:spcPts val="170"/>
              </a:spcBef>
            </a:pP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Transmission </a:t>
            </a:r>
            <a:r>
              <a:rPr sz="2400" spc="-5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r>
              <a:rPr sz="24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Block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1850" y="3138717"/>
            <a:ext cx="504933" cy="51019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87536" y="1825751"/>
            <a:ext cx="5720715" cy="1652270"/>
            <a:chOff x="3487536" y="1825751"/>
            <a:chExt cx="5720715" cy="16522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3631" y="2478663"/>
              <a:ext cx="504933" cy="5101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0439" y="1825751"/>
              <a:ext cx="1877568" cy="1652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7536" y="1882325"/>
              <a:ext cx="819149" cy="15811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69228" y="2425245"/>
              <a:ext cx="3864610" cy="0"/>
            </a:xfrm>
            <a:custGeom>
              <a:avLst/>
              <a:gdLst/>
              <a:ahLst/>
              <a:cxnLst/>
              <a:rect l="l" t="t" r="r" b="b"/>
              <a:pathLst>
                <a:path w="3864609">
                  <a:moveTo>
                    <a:pt x="0" y="0"/>
                  </a:moveTo>
                  <a:lnTo>
                    <a:pt x="3864428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516234" y="1968385"/>
              <a:ext cx="2957195" cy="1182370"/>
            </a:xfrm>
            <a:custGeom>
              <a:avLst/>
              <a:gdLst/>
              <a:ahLst/>
              <a:cxnLst/>
              <a:rect l="l" t="t" r="r" b="b"/>
              <a:pathLst>
                <a:path w="2957195" h="1182370">
                  <a:moveTo>
                    <a:pt x="2956953" y="1029474"/>
                  </a:moveTo>
                  <a:lnTo>
                    <a:pt x="254000" y="1029474"/>
                  </a:lnTo>
                  <a:lnTo>
                    <a:pt x="254000" y="927874"/>
                  </a:lnTo>
                  <a:lnTo>
                    <a:pt x="0" y="1054874"/>
                  </a:lnTo>
                  <a:lnTo>
                    <a:pt x="254000" y="1181874"/>
                  </a:lnTo>
                  <a:lnTo>
                    <a:pt x="254000" y="1080274"/>
                  </a:lnTo>
                  <a:lnTo>
                    <a:pt x="2956953" y="1080274"/>
                  </a:lnTo>
                  <a:lnTo>
                    <a:pt x="2956953" y="1029474"/>
                  </a:lnTo>
                  <a:close/>
                </a:path>
                <a:path w="2957195" h="1182370">
                  <a:moveTo>
                    <a:pt x="2956953" y="127000"/>
                  </a:moveTo>
                  <a:lnTo>
                    <a:pt x="2702953" y="0"/>
                  </a:lnTo>
                  <a:lnTo>
                    <a:pt x="2702953" y="101600"/>
                  </a:lnTo>
                  <a:lnTo>
                    <a:pt x="0" y="101600"/>
                  </a:lnTo>
                  <a:lnTo>
                    <a:pt x="0" y="152400"/>
                  </a:lnTo>
                  <a:lnTo>
                    <a:pt x="2702953" y="152400"/>
                  </a:lnTo>
                  <a:lnTo>
                    <a:pt x="2702953" y="254000"/>
                  </a:lnTo>
                  <a:lnTo>
                    <a:pt x="2906153" y="152400"/>
                  </a:lnTo>
                  <a:lnTo>
                    <a:pt x="2956953" y="12700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8769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SYN</a:t>
            </a:r>
            <a:r>
              <a:rPr dirty="0"/>
              <a:t> </a:t>
            </a:r>
            <a:r>
              <a:rPr spc="-5" dirty="0"/>
              <a:t>Cookies: </a:t>
            </a:r>
            <a:r>
              <a:rPr spc="-10" dirty="0"/>
              <a:t>Push</a:t>
            </a:r>
            <a:r>
              <a:rPr dirty="0"/>
              <a:t> the </a:t>
            </a:r>
            <a:r>
              <a:rPr spc="-50" dirty="0"/>
              <a:t>Work</a:t>
            </a:r>
            <a:r>
              <a:rPr dirty="0"/>
              <a:t> </a:t>
            </a:r>
            <a:r>
              <a:rPr spc="-20" dirty="0"/>
              <a:t>to</a:t>
            </a:r>
            <a:r>
              <a:rPr spc="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spc="-10" dirty="0"/>
              <a:t>Client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6939" y="4232148"/>
            <a:ext cx="10709004" cy="2262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775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ensures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client</a:t>
            </a: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has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some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“skin</a:t>
            </a: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game”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210"/>
              </a:lnSpc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 puts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cryptographic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“SYN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cookie”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SYN-ACK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190"/>
              </a:lnSpc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must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return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cookie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in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its</a:t>
            </a:r>
            <a:r>
              <a:rPr sz="2800" spc="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ACK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275"/>
              </a:lnSpc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verifies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cookie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before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dedicating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resources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5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Deny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any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ACK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packets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that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fail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cookie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check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6748" y="1524508"/>
            <a:ext cx="81914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YN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35428" y="2197827"/>
            <a:ext cx="2266580" cy="738023"/>
          </a:xfrm>
          <a:prstGeom prst="rect">
            <a:avLst/>
          </a:prstGeom>
          <a:solidFill>
            <a:srgbClr val="B4C7E7"/>
          </a:solidFill>
        </p:spPr>
        <p:txBody>
          <a:bodyPr vert="horz" wrap="square" lIns="0" tIns="17780" rIns="0" bIns="0" rtlCol="0">
            <a:spAutoFit/>
          </a:bodyPr>
          <a:lstStyle/>
          <a:p>
            <a:pPr marL="90805" marR="200660">
              <a:lnSpc>
                <a:spcPct val="100800"/>
              </a:lnSpc>
              <a:spcBef>
                <a:spcPts val="140"/>
              </a:spcBef>
            </a:pP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Transmission </a:t>
            </a:r>
            <a:r>
              <a:rPr sz="2400" spc="-5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r>
              <a:rPr sz="24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Block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16235" y="3555883"/>
            <a:ext cx="2957195" cy="254000"/>
          </a:xfrm>
          <a:custGeom>
            <a:avLst/>
            <a:gdLst/>
            <a:ahLst/>
            <a:cxnLst/>
            <a:rect l="l" t="t" r="r" b="b"/>
            <a:pathLst>
              <a:path w="2957195" h="254000">
                <a:moveTo>
                  <a:pt x="2702956" y="152399"/>
                </a:moveTo>
                <a:lnTo>
                  <a:pt x="2702956" y="254000"/>
                </a:lnTo>
                <a:lnTo>
                  <a:pt x="2906156" y="152400"/>
                </a:lnTo>
                <a:lnTo>
                  <a:pt x="2702956" y="152399"/>
                </a:lnTo>
                <a:close/>
              </a:path>
              <a:path w="2957195" h="254000">
                <a:moveTo>
                  <a:pt x="2702956" y="101599"/>
                </a:moveTo>
                <a:lnTo>
                  <a:pt x="2702956" y="152399"/>
                </a:lnTo>
                <a:lnTo>
                  <a:pt x="2728356" y="152400"/>
                </a:lnTo>
                <a:lnTo>
                  <a:pt x="2728356" y="101600"/>
                </a:lnTo>
                <a:lnTo>
                  <a:pt x="2702956" y="101599"/>
                </a:lnTo>
                <a:close/>
              </a:path>
              <a:path w="2957195" h="254000">
                <a:moveTo>
                  <a:pt x="2702956" y="0"/>
                </a:moveTo>
                <a:lnTo>
                  <a:pt x="2702956" y="101599"/>
                </a:lnTo>
                <a:lnTo>
                  <a:pt x="2728356" y="101600"/>
                </a:lnTo>
                <a:lnTo>
                  <a:pt x="2728356" y="152400"/>
                </a:lnTo>
                <a:lnTo>
                  <a:pt x="2906158" y="152398"/>
                </a:lnTo>
                <a:lnTo>
                  <a:pt x="2956956" y="127000"/>
                </a:lnTo>
                <a:lnTo>
                  <a:pt x="2702956" y="0"/>
                </a:lnTo>
                <a:close/>
              </a:path>
              <a:path w="2957195" h="254000">
                <a:moveTo>
                  <a:pt x="0" y="101598"/>
                </a:moveTo>
                <a:lnTo>
                  <a:pt x="0" y="152398"/>
                </a:lnTo>
                <a:lnTo>
                  <a:pt x="2702956" y="152399"/>
                </a:lnTo>
                <a:lnTo>
                  <a:pt x="2702956" y="101599"/>
                </a:lnTo>
                <a:lnTo>
                  <a:pt x="0" y="101598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60642" y="2298607"/>
            <a:ext cx="1668377" cy="12750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 marR="5080" indent="-53975">
              <a:lnSpc>
                <a:spcPct val="157100"/>
              </a:lnSpc>
              <a:spcBef>
                <a:spcPts val="100"/>
              </a:spcBef>
            </a:pPr>
            <a:r>
              <a:rPr sz="2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Y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-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 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ACK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1043686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Denial-of-Service</a:t>
            </a:r>
            <a:r>
              <a:rPr spc="-5" dirty="0"/>
              <a:t> </a:t>
            </a:r>
            <a:r>
              <a:rPr spc="-40" dirty="0"/>
              <a:t>Attacks</a:t>
            </a:r>
            <a:r>
              <a:rPr dirty="0"/>
              <a:t> </a:t>
            </a:r>
            <a:r>
              <a:rPr spc="-25" dirty="0"/>
              <a:t>are</a:t>
            </a:r>
            <a:r>
              <a:rPr dirty="0"/>
              <a:t> </a:t>
            </a:r>
            <a:r>
              <a:rPr spc="-5" dirty="0"/>
              <a:t>Common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8811" y="1504969"/>
            <a:ext cx="11847830" cy="5232400"/>
            <a:chOff x="218811" y="1504969"/>
            <a:chExt cx="11847830" cy="5232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960" y="3670261"/>
              <a:ext cx="8140700" cy="17970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7198" y="3570249"/>
              <a:ext cx="8150225" cy="1901825"/>
            </a:xfrm>
            <a:custGeom>
              <a:avLst/>
              <a:gdLst/>
              <a:ahLst/>
              <a:cxnLst/>
              <a:rect l="l" t="t" r="r" b="b"/>
              <a:pathLst>
                <a:path w="8150225" h="1901825">
                  <a:moveTo>
                    <a:pt x="0" y="0"/>
                  </a:moveTo>
                  <a:lnTo>
                    <a:pt x="8150225" y="0"/>
                  </a:lnTo>
                  <a:lnTo>
                    <a:pt x="8150225" y="1901825"/>
                  </a:lnTo>
                  <a:lnTo>
                    <a:pt x="0" y="19018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935" y="1565294"/>
              <a:ext cx="7924800" cy="1879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3573" y="1509731"/>
              <a:ext cx="8099425" cy="2041525"/>
            </a:xfrm>
            <a:custGeom>
              <a:avLst/>
              <a:gdLst/>
              <a:ahLst/>
              <a:cxnLst/>
              <a:rect l="l" t="t" r="r" b="b"/>
              <a:pathLst>
                <a:path w="8099425" h="2041525">
                  <a:moveTo>
                    <a:pt x="0" y="0"/>
                  </a:moveTo>
                  <a:lnTo>
                    <a:pt x="8099425" y="0"/>
                  </a:lnTo>
                  <a:lnTo>
                    <a:pt x="8099425" y="2041525"/>
                  </a:lnTo>
                  <a:lnTo>
                    <a:pt x="0" y="20415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1593" y="4949367"/>
              <a:ext cx="8115298" cy="1778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36831" y="4944605"/>
              <a:ext cx="8124825" cy="1787525"/>
            </a:xfrm>
            <a:custGeom>
              <a:avLst/>
              <a:gdLst/>
              <a:ahLst/>
              <a:cxnLst/>
              <a:rect l="l" t="t" r="r" b="b"/>
              <a:pathLst>
                <a:path w="8124825" h="1787525">
                  <a:moveTo>
                    <a:pt x="0" y="0"/>
                  </a:moveTo>
                  <a:lnTo>
                    <a:pt x="8124825" y="0"/>
                  </a:lnTo>
                  <a:lnTo>
                    <a:pt x="8124825" y="1787525"/>
                  </a:lnTo>
                  <a:lnTo>
                    <a:pt x="0" y="17875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0717" y="2587607"/>
              <a:ext cx="8115300" cy="21590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15955" y="2582844"/>
              <a:ext cx="8124825" cy="2168525"/>
            </a:xfrm>
            <a:custGeom>
              <a:avLst/>
              <a:gdLst/>
              <a:ahLst/>
              <a:cxnLst/>
              <a:rect l="l" t="t" r="r" b="b"/>
              <a:pathLst>
                <a:path w="8124825" h="2168525">
                  <a:moveTo>
                    <a:pt x="0" y="0"/>
                  </a:moveTo>
                  <a:lnTo>
                    <a:pt x="8124825" y="0"/>
                  </a:lnTo>
                  <a:lnTo>
                    <a:pt x="8124825" y="2168525"/>
                  </a:lnTo>
                  <a:lnTo>
                    <a:pt x="0" y="21685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3900" y="2014368"/>
              <a:ext cx="8089900" cy="167639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59137" y="2009606"/>
              <a:ext cx="8099425" cy="1685925"/>
            </a:xfrm>
            <a:custGeom>
              <a:avLst/>
              <a:gdLst/>
              <a:ahLst/>
              <a:cxnLst/>
              <a:rect l="l" t="t" r="r" b="b"/>
              <a:pathLst>
                <a:path w="8099425" h="1685925">
                  <a:moveTo>
                    <a:pt x="0" y="0"/>
                  </a:moveTo>
                  <a:lnTo>
                    <a:pt x="8099425" y="0"/>
                  </a:lnTo>
                  <a:lnTo>
                    <a:pt x="8099425" y="1685925"/>
                  </a:lnTo>
                  <a:lnTo>
                    <a:pt x="0" y="16859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1020515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Wider</a:t>
            </a:r>
            <a:r>
              <a:rPr spc="-15" dirty="0"/>
              <a:t> </a:t>
            </a:r>
            <a:r>
              <a:rPr spc="-10" dirty="0"/>
              <a:t>Range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0" dirty="0"/>
              <a:t>Detection</a:t>
            </a:r>
            <a:r>
              <a:rPr dirty="0"/>
              <a:t> </a:t>
            </a:r>
            <a:r>
              <a:rPr spc="-40" dirty="0"/>
              <a:t>Techniques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61404"/>
            <a:ext cx="10876955" cy="433323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measurement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Identify anomalous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destined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Identify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command-and-control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botnets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Known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suspicious</a:t>
            </a:r>
            <a:r>
              <a:rPr sz="2800" spc="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addresses</a:t>
            </a:r>
            <a:r>
              <a:rPr sz="2800" spc="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entire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Known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suspicious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other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header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fields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(ports,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Time-to-Live)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Tracing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attack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across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Internet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back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origin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Comparing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analysis</a:t>
            </a:r>
            <a:r>
              <a:rPr sz="2800" spc="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across</a:t>
            </a:r>
            <a:r>
              <a:rPr sz="2800" spc="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different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victims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75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Enforcement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all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comes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down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control!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6891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</a:t>
            </a:r>
            <a:r>
              <a:rPr spc="5" dirty="0"/>
              <a:t>o</a:t>
            </a:r>
            <a:r>
              <a:rPr dirty="0"/>
              <a:t>nc</a:t>
            </a:r>
            <a:r>
              <a:rPr spc="5" dirty="0"/>
              <a:t>l</a:t>
            </a:r>
            <a:r>
              <a:rPr dirty="0"/>
              <a:t>u</a:t>
            </a:r>
            <a:r>
              <a:rPr spc="-5" dirty="0"/>
              <a:t>s</a:t>
            </a:r>
            <a:r>
              <a:rPr spc="5" dirty="0"/>
              <a:t>io</a:t>
            </a:r>
            <a:r>
              <a:rPr dirty="0"/>
              <a:t>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155"/>
            <a:ext cx="10895616" cy="4226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329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Internet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security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challenging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1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Attackers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can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easily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unwanted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4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...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that can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compromise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 overwhelm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destination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computer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25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3329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crucial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defense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1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Blocking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unwanted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based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header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fields</a:t>
            </a:r>
          </a:p>
          <a:p>
            <a:pPr marL="698500" lvl="1" indent="-228600">
              <a:lnSpc>
                <a:spcPts val="284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Static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policy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when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possible, dynamic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when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necessary</a:t>
            </a: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55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332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Enforcing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access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lists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0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Software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algorithms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multi-dimensional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classification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4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Ternary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Addressable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Memory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(TCAMs)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70312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Controlling</a:t>
            </a:r>
            <a:r>
              <a:rPr dirty="0"/>
              <a:t> Which </a:t>
            </a:r>
            <a:r>
              <a:rPr spc="-40" dirty="0"/>
              <a:t>Packets</a:t>
            </a:r>
            <a:r>
              <a:rPr spc="-5" dirty="0"/>
              <a:t> </a:t>
            </a:r>
            <a:r>
              <a:rPr spc="-10" dirty="0"/>
              <a:t>Get</a:t>
            </a:r>
            <a:r>
              <a:rPr dirty="0"/>
              <a:t> </a:t>
            </a:r>
            <a:r>
              <a:rPr spc="-15" dirty="0"/>
              <a:t>Delivered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61404"/>
            <a:ext cx="10301157" cy="421012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Objects: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things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being accessed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Services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(possibly) running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destination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host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machine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Identified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by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fields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headers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destination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port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number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305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Subjects: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entity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requesting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object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source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host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machine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Identified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by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fields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headers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source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IP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address,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source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port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number,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41407" y="1459991"/>
            <a:ext cx="1987550" cy="5020310"/>
            <a:chOff x="9741407" y="1459991"/>
            <a:chExt cx="1987550" cy="50203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18775" y="1459991"/>
              <a:ext cx="1664207" cy="14630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1407" y="3212591"/>
              <a:ext cx="1987296" cy="13594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7189" y="3237465"/>
              <a:ext cx="1894619" cy="12693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87189" y="3237464"/>
              <a:ext cx="1894839" cy="1269365"/>
            </a:xfrm>
            <a:custGeom>
              <a:avLst/>
              <a:gdLst/>
              <a:ahLst/>
              <a:cxnLst/>
              <a:rect l="l" t="t" r="r" b="b"/>
              <a:pathLst>
                <a:path w="1894840" h="1269364">
                  <a:moveTo>
                    <a:pt x="171057" y="422065"/>
                  </a:moveTo>
                  <a:lnTo>
                    <a:pt x="124638" y="431902"/>
                  </a:lnTo>
                  <a:lnTo>
                    <a:pt x="83511" y="451294"/>
                  </a:lnTo>
                  <a:lnTo>
                    <a:pt x="49080" y="478813"/>
                  </a:lnTo>
                  <a:lnTo>
                    <a:pt x="22749" y="513032"/>
                  </a:lnTo>
                  <a:lnTo>
                    <a:pt x="5921" y="552525"/>
                  </a:lnTo>
                  <a:lnTo>
                    <a:pt x="0" y="595864"/>
                  </a:lnTo>
                  <a:lnTo>
                    <a:pt x="6531" y="641174"/>
                  </a:lnTo>
                  <a:lnTo>
                    <a:pt x="25274" y="682748"/>
                  </a:lnTo>
                  <a:lnTo>
                    <a:pt x="54956" y="718570"/>
                  </a:lnTo>
                  <a:lnTo>
                    <a:pt x="94301" y="746622"/>
                  </a:lnTo>
                  <a:lnTo>
                    <a:pt x="55067" y="799616"/>
                  </a:lnTo>
                  <a:lnTo>
                    <a:pt x="41667" y="863468"/>
                  </a:lnTo>
                  <a:lnTo>
                    <a:pt x="48535" y="909722"/>
                  </a:lnTo>
                  <a:lnTo>
                    <a:pt x="67838" y="951282"/>
                  </a:lnTo>
                  <a:lnTo>
                    <a:pt x="97755" y="986492"/>
                  </a:lnTo>
                  <a:lnTo>
                    <a:pt x="136466" y="1013693"/>
                  </a:lnTo>
                  <a:lnTo>
                    <a:pt x="182150" y="1031229"/>
                  </a:lnTo>
                  <a:lnTo>
                    <a:pt x="232989" y="1037442"/>
                  </a:lnTo>
                  <a:lnTo>
                    <a:pt x="240358" y="1037442"/>
                  </a:lnTo>
                  <a:lnTo>
                    <a:pt x="247814" y="1037031"/>
                  </a:lnTo>
                  <a:lnTo>
                    <a:pt x="255270" y="1036208"/>
                  </a:lnTo>
                  <a:lnTo>
                    <a:pt x="254218" y="1037384"/>
                  </a:lnTo>
                  <a:lnTo>
                    <a:pt x="283128" y="1076344"/>
                  </a:lnTo>
                  <a:lnTo>
                    <a:pt x="317633" y="1110390"/>
                  </a:lnTo>
                  <a:lnTo>
                    <a:pt x="356990" y="1139129"/>
                  </a:lnTo>
                  <a:lnTo>
                    <a:pt x="400457" y="1162168"/>
                  </a:lnTo>
                  <a:lnTo>
                    <a:pt x="447290" y="1179111"/>
                  </a:lnTo>
                  <a:lnTo>
                    <a:pt x="496748" y="1189566"/>
                  </a:lnTo>
                  <a:lnTo>
                    <a:pt x="548086" y="1193138"/>
                  </a:lnTo>
                  <a:lnTo>
                    <a:pt x="593839" y="1190298"/>
                  </a:lnTo>
                  <a:lnTo>
                    <a:pt x="638571" y="1181876"/>
                  </a:lnTo>
                  <a:lnTo>
                    <a:pt x="681659" y="1168020"/>
                  </a:lnTo>
                  <a:lnTo>
                    <a:pt x="722477" y="1148880"/>
                  </a:lnTo>
                  <a:lnTo>
                    <a:pt x="752387" y="1184126"/>
                  </a:lnTo>
                  <a:lnTo>
                    <a:pt x="788207" y="1213703"/>
                  </a:lnTo>
                  <a:lnTo>
                    <a:pt x="828555" y="1237433"/>
                  </a:lnTo>
                  <a:lnTo>
                    <a:pt x="872573" y="1254898"/>
                  </a:lnTo>
                  <a:lnTo>
                    <a:pt x="919403" y="1265683"/>
                  </a:lnTo>
                  <a:lnTo>
                    <a:pt x="968187" y="1269370"/>
                  </a:lnTo>
                  <a:lnTo>
                    <a:pt x="1016266" y="1265791"/>
                  </a:lnTo>
                  <a:lnTo>
                    <a:pt x="1062186" y="1255381"/>
                  </a:lnTo>
                  <a:lnTo>
                    <a:pt x="1105220" y="1238633"/>
                  </a:lnTo>
                  <a:lnTo>
                    <a:pt x="1144639" y="1216039"/>
                  </a:lnTo>
                  <a:lnTo>
                    <a:pt x="1179717" y="1188092"/>
                  </a:lnTo>
                  <a:lnTo>
                    <a:pt x="1209724" y="1155284"/>
                  </a:lnTo>
                  <a:lnTo>
                    <a:pt x="1233933" y="1118109"/>
                  </a:lnTo>
                  <a:lnTo>
                    <a:pt x="1251616" y="1077057"/>
                  </a:lnTo>
                  <a:lnTo>
                    <a:pt x="1251879" y="1078585"/>
                  </a:lnTo>
                  <a:lnTo>
                    <a:pt x="1283215" y="1093729"/>
                  </a:lnTo>
                  <a:lnTo>
                    <a:pt x="1316377" y="1104696"/>
                  </a:lnTo>
                  <a:lnTo>
                    <a:pt x="1350887" y="1111365"/>
                  </a:lnTo>
                  <a:lnTo>
                    <a:pt x="1386269" y="1113615"/>
                  </a:lnTo>
                  <a:lnTo>
                    <a:pt x="1437122" y="1108970"/>
                  </a:lnTo>
                  <a:lnTo>
                    <a:pt x="1484529" y="1095643"/>
                  </a:lnTo>
                  <a:lnTo>
                    <a:pt x="1527478" y="1074543"/>
                  </a:lnTo>
                  <a:lnTo>
                    <a:pt x="1564959" y="1046582"/>
                  </a:lnTo>
                  <a:lnTo>
                    <a:pt x="1595959" y="1012670"/>
                  </a:lnTo>
                  <a:lnTo>
                    <a:pt x="1619467" y="973717"/>
                  </a:lnTo>
                  <a:lnTo>
                    <a:pt x="1634472" y="930635"/>
                  </a:lnTo>
                  <a:lnTo>
                    <a:pt x="1639961" y="884333"/>
                  </a:lnTo>
                  <a:lnTo>
                    <a:pt x="1639522" y="883745"/>
                  </a:lnTo>
                  <a:lnTo>
                    <a:pt x="1686808" y="873954"/>
                  </a:lnTo>
                  <a:lnTo>
                    <a:pt x="1730726" y="857725"/>
                  </a:lnTo>
                  <a:lnTo>
                    <a:pt x="1770690" y="835674"/>
                  </a:lnTo>
                  <a:lnTo>
                    <a:pt x="1806114" y="808415"/>
                  </a:lnTo>
                  <a:lnTo>
                    <a:pt x="1836412" y="776565"/>
                  </a:lnTo>
                  <a:lnTo>
                    <a:pt x="1860998" y="740738"/>
                  </a:lnTo>
                  <a:lnTo>
                    <a:pt x="1879285" y="701551"/>
                  </a:lnTo>
                  <a:lnTo>
                    <a:pt x="1890687" y="659617"/>
                  </a:lnTo>
                  <a:lnTo>
                    <a:pt x="1894618" y="615553"/>
                  </a:lnTo>
                  <a:lnTo>
                    <a:pt x="1890610" y="571226"/>
                  </a:lnTo>
                  <a:lnTo>
                    <a:pt x="1878806" y="528375"/>
                  </a:lnTo>
                  <a:lnTo>
                    <a:pt x="1859535" y="487838"/>
                  </a:lnTo>
                  <a:lnTo>
                    <a:pt x="1833125" y="450454"/>
                  </a:lnTo>
                  <a:lnTo>
                    <a:pt x="1832511" y="450336"/>
                  </a:lnTo>
                  <a:lnTo>
                    <a:pt x="1840727" y="430018"/>
                  </a:lnTo>
                  <a:lnTo>
                    <a:pt x="1846656" y="409105"/>
                  </a:lnTo>
                  <a:lnTo>
                    <a:pt x="1850250" y="387751"/>
                  </a:lnTo>
                  <a:lnTo>
                    <a:pt x="1851459" y="366111"/>
                  </a:lnTo>
                  <a:lnTo>
                    <a:pt x="1845751" y="319124"/>
                  </a:lnTo>
                  <a:lnTo>
                    <a:pt x="1829360" y="275429"/>
                  </a:lnTo>
                  <a:lnTo>
                    <a:pt x="1803387" y="236342"/>
                  </a:lnTo>
                  <a:lnTo>
                    <a:pt x="1768935" y="203177"/>
                  </a:lnTo>
                  <a:lnTo>
                    <a:pt x="1727105" y="177248"/>
                  </a:lnTo>
                  <a:lnTo>
                    <a:pt x="1678997" y="159868"/>
                  </a:lnTo>
                  <a:lnTo>
                    <a:pt x="1679787" y="159457"/>
                  </a:lnTo>
                  <a:lnTo>
                    <a:pt x="1665080" y="115605"/>
                  </a:lnTo>
                  <a:lnTo>
                    <a:pt x="1640228" y="77104"/>
                  </a:lnTo>
                  <a:lnTo>
                    <a:pt x="1606770" y="45124"/>
                  </a:lnTo>
                  <a:lnTo>
                    <a:pt x="1566243" y="20834"/>
                  </a:lnTo>
                  <a:lnTo>
                    <a:pt x="1520184" y="5403"/>
                  </a:lnTo>
                  <a:lnTo>
                    <a:pt x="1470131" y="0"/>
                  </a:lnTo>
                  <a:lnTo>
                    <a:pt x="1424009" y="4600"/>
                  </a:lnTo>
                  <a:lnTo>
                    <a:pt x="1380567" y="17977"/>
                  </a:lnTo>
                  <a:lnTo>
                    <a:pt x="1341271" y="39499"/>
                  </a:lnTo>
                  <a:lnTo>
                    <a:pt x="1307583" y="68532"/>
                  </a:lnTo>
                  <a:lnTo>
                    <a:pt x="1277306" y="39772"/>
                  </a:lnTo>
                  <a:lnTo>
                    <a:pt x="1240684" y="18146"/>
                  </a:lnTo>
                  <a:lnTo>
                    <a:pt x="1199637" y="4654"/>
                  </a:lnTo>
                  <a:lnTo>
                    <a:pt x="1155736" y="0"/>
                  </a:lnTo>
                  <a:lnTo>
                    <a:pt x="1102914" y="6784"/>
                  </a:lnTo>
                  <a:lnTo>
                    <a:pt x="1055009" y="26155"/>
                  </a:lnTo>
                  <a:lnTo>
                    <a:pt x="1014638" y="56633"/>
                  </a:lnTo>
                  <a:lnTo>
                    <a:pt x="984415" y="96744"/>
                  </a:lnTo>
                  <a:lnTo>
                    <a:pt x="985117" y="99624"/>
                  </a:lnTo>
                  <a:lnTo>
                    <a:pt x="949640" y="73414"/>
                  </a:lnTo>
                  <a:lnTo>
                    <a:pt x="909665" y="54146"/>
                  </a:lnTo>
                  <a:lnTo>
                    <a:pt x="866384" y="42263"/>
                  </a:lnTo>
                  <a:lnTo>
                    <a:pt x="820989" y="38203"/>
                  </a:lnTo>
                  <a:lnTo>
                    <a:pt x="770190" y="43297"/>
                  </a:lnTo>
                  <a:lnTo>
                    <a:pt x="722603" y="58020"/>
                  </a:lnTo>
                  <a:lnTo>
                    <a:pt x="679758" y="81533"/>
                  </a:lnTo>
                  <a:lnTo>
                    <a:pt x="643182" y="113000"/>
                  </a:lnTo>
                  <a:lnTo>
                    <a:pt x="614404" y="151581"/>
                  </a:lnTo>
                  <a:lnTo>
                    <a:pt x="613702" y="152992"/>
                  </a:lnTo>
                  <a:lnTo>
                    <a:pt x="578537" y="136956"/>
                  </a:lnTo>
                  <a:lnTo>
                    <a:pt x="541529" y="125345"/>
                  </a:lnTo>
                  <a:lnTo>
                    <a:pt x="503173" y="118286"/>
                  </a:lnTo>
                  <a:lnTo>
                    <a:pt x="463961" y="115904"/>
                  </a:lnTo>
                  <a:lnTo>
                    <a:pt x="415914" y="119455"/>
                  </a:lnTo>
                  <a:lnTo>
                    <a:pt x="370338" y="129700"/>
                  </a:lnTo>
                  <a:lnTo>
                    <a:pt x="327844" y="146085"/>
                  </a:lnTo>
                  <a:lnTo>
                    <a:pt x="289041" y="168055"/>
                  </a:lnTo>
                  <a:lnTo>
                    <a:pt x="254536" y="195053"/>
                  </a:lnTo>
                  <a:lnTo>
                    <a:pt x="224939" y="226524"/>
                  </a:lnTo>
                  <a:lnTo>
                    <a:pt x="200859" y="261914"/>
                  </a:lnTo>
                  <a:lnTo>
                    <a:pt x="182905" y="300666"/>
                  </a:lnTo>
                  <a:lnTo>
                    <a:pt x="171687" y="342225"/>
                  </a:lnTo>
                  <a:lnTo>
                    <a:pt x="167812" y="386036"/>
                  </a:lnTo>
                  <a:lnTo>
                    <a:pt x="167939" y="395159"/>
                  </a:lnTo>
                  <a:lnTo>
                    <a:pt x="168437" y="404271"/>
                  </a:lnTo>
                  <a:lnTo>
                    <a:pt x="169280" y="413361"/>
                  </a:lnTo>
                  <a:lnTo>
                    <a:pt x="170443" y="422418"/>
                  </a:lnTo>
                  <a:lnTo>
                    <a:pt x="171057" y="422065"/>
                  </a:lnTo>
                  <a:close/>
                </a:path>
                <a:path w="1894840" h="1269364">
                  <a:moveTo>
                    <a:pt x="94301" y="746622"/>
                  </a:moveTo>
                  <a:lnTo>
                    <a:pt x="116912" y="756981"/>
                  </a:lnTo>
                  <a:lnTo>
                    <a:pt x="140716" y="764468"/>
                  </a:lnTo>
                  <a:lnTo>
                    <a:pt x="165392" y="769013"/>
                  </a:lnTo>
                  <a:lnTo>
                    <a:pt x="190619" y="770544"/>
                  </a:lnTo>
                  <a:lnTo>
                    <a:pt x="195532" y="770544"/>
                  </a:lnTo>
                  <a:lnTo>
                    <a:pt x="200532" y="770426"/>
                  </a:lnTo>
                  <a:lnTo>
                    <a:pt x="205444" y="770074"/>
                  </a:lnTo>
                </a:path>
                <a:path w="1894840" h="1269364">
                  <a:moveTo>
                    <a:pt x="255270" y="1036208"/>
                  </a:moveTo>
                  <a:lnTo>
                    <a:pt x="267699" y="1034513"/>
                  </a:lnTo>
                  <a:lnTo>
                    <a:pt x="279964" y="1032079"/>
                  </a:lnTo>
                  <a:lnTo>
                    <a:pt x="292031" y="1028918"/>
                  </a:lnTo>
                  <a:lnTo>
                    <a:pt x="303868" y="1025041"/>
                  </a:lnTo>
                </a:path>
                <a:path w="1894840" h="1269364">
                  <a:moveTo>
                    <a:pt x="692652" y="1097981"/>
                  </a:moveTo>
                  <a:lnTo>
                    <a:pt x="698834" y="1111278"/>
                  </a:lnTo>
                  <a:lnTo>
                    <a:pt x="705788" y="1124254"/>
                  </a:lnTo>
                  <a:lnTo>
                    <a:pt x="713500" y="1136878"/>
                  </a:lnTo>
                  <a:lnTo>
                    <a:pt x="721951" y="1149116"/>
                  </a:lnTo>
                </a:path>
                <a:path w="1894840" h="1269364">
                  <a:moveTo>
                    <a:pt x="1251616" y="1077057"/>
                  </a:moveTo>
                  <a:lnTo>
                    <a:pt x="1255746" y="1063254"/>
                  </a:lnTo>
                  <a:lnTo>
                    <a:pt x="1259061" y="1049286"/>
                  </a:lnTo>
                  <a:lnTo>
                    <a:pt x="1261571" y="1035185"/>
                  </a:lnTo>
                  <a:lnTo>
                    <a:pt x="1263283" y="1020985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79841" y="3907325"/>
              <a:ext cx="152161" cy="21923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957633" y="3305996"/>
              <a:ext cx="1662430" cy="461009"/>
            </a:xfrm>
            <a:custGeom>
              <a:avLst/>
              <a:gdLst/>
              <a:ahLst/>
              <a:cxnLst/>
              <a:rect l="l" t="t" r="r" b="b"/>
              <a:pathLst>
                <a:path w="1662429" h="461010">
                  <a:moveTo>
                    <a:pt x="1598557" y="460445"/>
                  </a:moveTo>
                  <a:lnTo>
                    <a:pt x="1618090" y="443397"/>
                  </a:lnTo>
                  <a:lnTo>
                    <a:pt x="1635279" y="424475"/>
                  </a:lnTo>
                  <a:lnTo>
                    <a:pt x="1649985" y="403878"/>
                  </a:lnTo>
                  <a:lnTo>
                    <a:pt x="1662068" y="381804"/>
                  </a:lnTo>
                </a:path>
                <a:path w="1662429" h="461010">
                  <a:moveTo>
                    <a:pt x="1512677" y="128071"/>
                  </a:moveTo>
                  <a:lnTo>
                    <a:pt x="1512677" y="127131"/>
                  </a:lnTo>
                  <a:lnTo>
                    <a:pt x="1512765" y="126249"/>
                  </a:lnTo>
                  <a:lnTo>
                    <a:pt x="1512765" y="125308"/>
                  </a:lnTo>
                  <a:lnTo>
                    <a:pt x="1512551" y="116671"/>
                  </a:lnTo>
                  <a:lnTo>
                    <a:pt x="1511909" y="108051"/>
                  </a:lnTo>
                  <a:lnTo>
                    <a:pt x="1510840" y="99463"/>
                  </a:lnTo>
                  <a:lnTo>
                    <a:pt x="1509344" y="90925"/>
                  </a:lnTo>
                </a:path>
                <a:path w="1662429" h="461010">
                  <a:moveTo>
                    <a:pt x="1137140" y="0"/>
                  </a:moveTo>
                  <a:lnTo>
                    <a:pt x="1127639" y="11013"/>
                  </a:lnTo>
                  <a:lnTo>
                    <a:pt x="1119036" y="22606"/>
                  </a:lnTo>
                  <a:lnTo>
                    <a:pt x="1111369" y="34738"/>
                  </a:lnTo>
                  <a:lnTo>
                    <a:pt x="1104682" y="47372"/>
                  </a:lnTo>
                </a:path>
                <a:path w="1662429" h="461010">
                  <a:moveTo>
                    <a:pt x="813971" y="28212"/>
                  </a:moveTo>
                  <a:lnTo>
                    <a:pt x="808988" y="38082"/>
                  </a:lnTo>
                  <a:lnTo>
                    <a:pt x="804695" y="48195"/>
                  </a:lnTo>
                  <a:lnTo>
                    <a:pt x="801093" y="58529"/>
                  </a:lnTo>
                  <a:lnTo>
                    <a:pt x="798182" y="69061"/>
                  </a:lnTo>
                </a:path>
                <a:path w="1662429" h="461010">
                  <a:moveTo>
                    <a:pt x="500278" y="124074"/>
                  </a:moveTo>
                  <a:lnTo>
                    <a:pt x="487026" y="112991"/>
                  </a:lnTo>
                  <a:lnTo>
                    <a:pt x="473084" y="102680"/>
                  </a:lnTo>
                  <a:lnTo>
                    <a:pt x="458484" y="93162"/>
                  </a:lnTo>
                  <a:lnTo>
                    <a:pt x="443259" y="84460"/>
                  </a:lnTo>
                </a:path>
                <a:path w="1662429" h="461010">
                  <a:moveTo>
                    <a:pt x="0" y="353886"/>
                  </a:moveTo>
                  <a:lnTo>
                    <a:pt x="1809" y="364430"/>
                  </a:lnTo>
                  <a:lnTo>
                    <a:pt x="4079" y="374898"/>
                  </a:lnTo>
                  <a:lnTo>
                    <a:pt x="6809" y="385277"/>
                  </a:lnTo>
                  <a:lnTo>
                    <a:pt x="10000" y="39555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1541" y="2840976"/>
              <a:ext cx="0" cy="410209"/>
            </a:xfrm>
            <a:custGeom>
              <a:avLst/>
              <a:gdLst/>
              <a:ahLst/>
              <a:cxnLst/>
              <a:rect l="l" t="t" r="r" b="b"/>
              <a:pathLst>
                <a:path h="410210">
                  <a:moveTo>
                    <a:pt x="0" y="0"/>
                  </a:moveTo>
                  <a:lnTo>
                    <a:pt x="1" y="409739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99295" y="4899024"/>
              <a:ext cx="819149" cy="15811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734674" y="4507071"/>
              <a:ext cx="0" cy="410209"/>
            </a:xfrm>
            <a:custGeom>
              <a:avLst/>
              <a:gdLst/>
              <a:ahLst/>
              <a:cxnLst/>
              <a:rect l="l" t="t" r="r" b="b"/>
              <a:pathLst>
                <a:path h="410210">
                  <a:moveTo>
                    <a:pt x="0" y="0"/>
                  </a:moveTo>
                  <a:lnTo>
                    <a:pt x="1" y="409739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755650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spc="-40" dirty="0"/>
              <a:t> </a:t>
            </a:r>
            <a:r>
              <a:rPr spc="-15" dirty="0"/>
              <a:t>Guard</a:t>
            </a:r>
            <a:r>
              <a:rPr spc="-35" dirty="0"/>
              <a:t> </a:t>
            </a:r>
            <a:r>
              <a:rPr dirty="0"/>
              <a:t>Model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87067" y="1936048"/>
            <a:ext cx="10294620" cy="4388485"/>
            <a:chOff x="1087067" y="1936048"/>
            <a:chExt cx="10294620" cy="43884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3976" y="2904743"/>
              <a:ext cx="1667255" cy="14660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8895" y="2072639"/>
              <a:ext cx="4718304" cy="31912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5345" y="2098131"/>
              <a:ext cx="4625677" cy="3098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05344" y="2097784"/>
              <a:ext cx="4625975" cy="3099435"/>
            </a:xfrm>
            <a:custGeom>
              <a:avLst/>
              <a:gdLst/>
              <a:ahLst/>
              <a:cxnLst/>
              <a:rect l="l" t="t" r="r" b="b"/>
              <a:pathLst>
                <a:path w="4625975" h="3099435">
                  <a:moveTo>
                    <a:pt x="417634" y="1030465"/>
                  </a:moveTo>
                  <a:lnTo>
                    <a:pt x="367701" y="1037678"/>
                  </a:lnTo>
                  <a:lnTo>
                    <a:pt x="319781" y="1049542"/>
                  </a:lnTo>
                  <a:lnTo>
                    <a:pt x="274144" y="1065782"/>
                  </a:lnTo>
                  <a:lnTo>
                    <a:pt x="231061" y="1086123"/>
                  </a:lnTo>
                  <a:lnTo>
                    <a:pt x="190801" y="1110291"/>
                  </a:lnTo>
                  <a:lnTo>
                    <a:pt x="153634" y="1138013"/>
                  </a:lnTo>
                  <a:lnTo>
                    <a:pt x="119829" y="1169013"/>
                  </a:lnTo>
                  <a:lnTo>
                    <a:pt x="89656" y="1203019"/>
                  </a:lnTo>
                  <a:lnTo>
                    <a:pt x="63385" y="1239754"/>
                  </a:lnTo>
                  <a:lnTo>
                    <a:pt x="41285" y="1278946"/>
                  </a:lnTo>
                  <a:lnTo>
                    <a:pt x="23627" y="1320320"/>
                  </a:lnTo>
                  <a:lnTo>
                    <a:pt x="10681" y="1363602"/>
                  </a:lnTo>
                  <a:lnTo>
                    <a:pt x="2715" y="1408517"/>
                  </a:lnTo>
                  <a:lnTo>
                    <a:pt x="0" y="1454792"/>
                  </a:lnTo>
                  <a:lnTo>
                    <a:pt x="3206" y="1504769"/>
                  </a:lnTo>
                  <a:lnTo>
                    <a:pt x="12644" y="1553485"/>
                  </a:lnTo>
                  <a:lnTo>
                    <a:pt x="28040" y="1600507"/>
                  </a:lnTo>
                  <a:lnTo>
                    <a:pt x="49121" y="1645403"/>
                  </a:lnTo>
                  <a:lnTo>
                    <a:pt x="75613" y="1687741"/>
                  </a:lnTo>
                  <a:lnTo>
                    <a:pt x="107244" y="1727089"/>
                  </a:lnTo>
                  <a:lnTo>
                    <a:pt x="143740" y="1763013"/>
                  </a:lnTo>
                  <a:lnTo>
                    <a:pt x="184828" y="1795083"/>
                  </a:lnTo>
                  <a:lnTo>
                    <a:pt x="230234" y="1822866"/>
                  </a:lnTo>
                  <a:lnTo>
                    <a:pt x="195400" y="1853218"/>
                  </a:lnTo>
                  <a:lnTo>
                    <a:pt x="167465" y="1891136"/>
                  </a:lnTo>
                  <a:lnTo>
                    <a:pt x="144241" y="1931375"/>
                  </a:lnTo>
                  <a:lnTo>
                    <a:pt x="125890" y="1973564"/>
                  </a:lnTo>
                  <a:lnTo>
                    <a:pt x="112578" y="2017334"/>
                  </a:lnTo>
                  <a:lnTo>
                    <a:pt x="104470" y="2062316"/>
                  </a:lnTo>
                  <a:lnTo>
                    <a:pt x="101731" y="2108142"/>
                  </a:lnTo>
                  <a:lnTo>
                    <a:pt x="104511" y="2154430"/>
                  </a:lnTo>
                  <a:lnTo>
                    <a:pt x="112574" y="2199273"/>
                  </a:lnTo>
                  <a:lnTo>
                    <a:pt x="125638" y="2242411"/>
                  </a:lnTo>
                  <a:lnTo>
                    <a:pt x="143416" y="2283587"/>
                  </a:lnTo>
                  <a:lnTo>
                    <a:pt x="165626" y="2322540"/>
                  </a:lnTo>
                  <a:lnTo>
                    <a:pt x="191981" y="2359013"/>
                  </a:lnTo>
                  <a:lnTo>
                    <a:pt x="222199" y="2392745"/>
                  </a:lnTo>
                  <a:lnTo>
                    <a:pt x="255994" y="2423479"/>
                  </a:lnTo>
                  <a:lnTo>
                    <a:pt x="293082" y="2450955"/>
                  </a:lnTo>
                  <a:lnTo>
                    <a:pt x="333179" y="2474915"/>
                  </a:lnTo>
                  <a:lnTo>
                    <a:pt x="376000" y="2495099"/>
                  </a:lnTo>
                  <a:lnTo>
                    <a:pt x="421261" y="2511248"/>
                  </a:lnTo>
                  <a:lnTo>
                    <a:pt x="468678" y="2523104"/>
                  </a:lnTo>
                  <a:lnTo>
                    <a:pt x="517965" y="2530407"/>
                  </a:lnTo>
                  <a:lnTo>
                    <a:pt x="568839" y="2532899"/>
                  </a:lnTo>
                  <a:lnTo>
                    <a:pt x="582369" y="2532711"/>
                  </a:lnTo>
                  <a:lnTo>
                    <a:pt x="595959" y="2532146"/>
                  </a:lnTo>
                  <a:lnTo>
                    <a:pt x="609589" y="2531204"/>
                  </a:lnTo>
                  <a:lnTo>
                    <a:pt x="623239" y="2529886"/>
                  </a:lnTo>
                  <a:lnTo>
                    <a:pt x="620669" y="2532756"/>
                  </a:lnTo>
                  <a:lnTo>
                    <a:pt x="647962" y="2573314"/>
                  </a:lnTo>
                  <a:lnTo>
                    <a:pt x="677753" y="2611934"/>
                  </a:lnTo>
                  <a:lnTo>
                    <a:pt x="709913" y="2648549"/>
                  </a:lnTo>
                  <a:lnTo>
                    <a:pt x="744318" y="2683092"/>
                  </a:lnTo>
                  <a:lnTo>
                    <a:pt x="780839" y="2715495"/>
                  </a:lnTo>
                  <a:lnTo>
                    <a:pt x="819351" y="2745692"/>
                  </a:lnTo>
                  <a:lnTo>
                    <a:pt x="859726" y="2773615"/>
                  </a:lnTo>
                  <a:lnTo>
                    <a:pt x="901839" y="2799197"/>
                  </a:lnTo>
                  <a:lnTo>
                    <a:pt x="945563" y="2822372"/>
                  </a:lnTo>
                  <a:lnTo>
                    <a:pt x="990770" y="2843071"/>
                  </a:lnTo>
                  <a:lnTo>
                    <a:pt x="1037336" y="2861228"/>
                  </a:lnTo>
                  <a:lnTo>
                    <a:pt x="1085132" y="2876776"/>
                  </a:lnTo>
                  <a:lnTo>
                    <a:pt x="1134032" y="2889648"/>
                  </a:lnTo>
                  <a:lnTo>
                    <a:pt x="1183910" y="2899776"/>
                  </a:lnTo>
                  <a:lnTo>
                    <a:pt x="1234639" y="2907094"/>
                  </a:lnTo>
                  <a:lnTo>
                    <a:pt x="1286092" y="2911533"/>
                  </a:lnTo>
                  <a:lnTo>
                    <a:pt x="1338144" y="2913028"/>
                  </a:lnTo>
                  <a:lnTo>
                    <a:pt x="1388000" y="2911652"/>
                  </a:lnTo>
                  <a:lnTo>
                    <a:pt x="1437531" y="2907543"/>
                  </a:lnTo>
                  <a:lnTo>
                    <a:pt x="1486604" y="2900735"/>
                  </a:lnTo>
                  <a:lnTo>
                    <a:pt x="1535085" y="2891259"/>
                  </a:lnTo>
                  <a:lnTo>
                    <a:pt x="1582840" y="2879146"/>
                  </a:lnTo>
                  <a:lnTo>
                    <a:pt x="1629734" y="2864430"/>
                  </a:lnTo>
                  <a:lnTo>
                    <a:pt x="1675635" y="2847141"/>
                  </a:lnTo>
                  <a:lnTo>
                    <a:pt x="1720407" y="2827311"/>
                  </a:lnTo>
                  <a:lnTo>
                    <a:pt x="1763917" y="2804973"/>
                  </a:lnTo>
                  <a:lnTo>
                    <a:pt x="1792734" y="2843738"/>
                  </a:lnTo>
                  <a:lnTo>
                    <a:pt x="1825470" y="2879600"/>
                  </a:lnTo>
                  <a:lnTo>
                    <a:pt x="1860677" y="2913053"/>
                  </a:lnTo>
                  <a:lnTo>
                    <a:pt x="1898188" y="2944016"/>
                  </a:lnTo>
                  <a:lnTo>
                    <a:pt x="1937840" y="2972411"/>
                  </a:lnTo>
                  <a:lnTo>
                    <a:pt x="1979467" y="2998156"/>
                  </a:lnTo>
                  <a:lnTo>
                    <a:pt x="2022904" y="3021172"/>
                  </a:lnTo>
                  <a:lnTo>
                    <a:pt x="2067987" y="3041379"/>
                  </a:lnTo>
                  <a:lnTo>
                    <a:pt x="2114551" y="3058697"/>
                  </a:lnTo>
                  <a:lnTo>
                    <a:pt x="2162430" y="3073045"/>
                  </a:lnTo>
                  <a:lnTo>
                    <a:pt x="2211461" y="3084344"/>
                  </a:lnTo>
                  <a:lnTo>
                    <a:pt x="2261478" y="3092514"/>
                  </a:lnTo>
                  <a:lnTo>
                    <a:pt x="2312317" y="3097475"/>
                  </a:lnTo>
                  <a:lnTo>
                    <a:pt x="2363812" y="3099146"/>
                  </a:lnTo>
                  <a:lnTo>
                    <a:pt x="2413765" y="3097576"/>
                  </a:lnTo>
                  <a:lnTo>
                    <a:pt x="2462967" y="3092926"/>
                  </a:lnTo>
                  <a:lnTo>
                    <a:pt x="2511283" y="3085286"/>
                  </a:lnTo>
                  <a:lnTo>
                    <a:pt x="2558583" y="3074746"/>
                  </a:lnTo>
                  <a:lnTo>
                    <a:pt x="2604732" y="3061395"/>
                  </a:lnTo>
                  <a:lnTo>
                    <a:pt x="2649599" y="3045323"/>
                  </a:lnTo>
                  <a:lnTo>
                    <a:pt x="2693051" y="3026619"/>
                  </a:lnTo>
                  <a:lnTo>
                    <a:pt x="2734954" y="3005375"/>
                  </a:lnTo>
                  <a:lnTo>
                    <a:pt x="2775178" y="2981678"/>
                  </a:lnTo>
                  <a:lnTo>
                    <a:pt x="2813588" y="2955620"/>
                  </a:lnTo>
                  <a:lnTo>
                    <a:pt x="2850052" y="2927289"/>
                  </a:lnTo>
                  <a:lnTo>
                    <a:pt x="2884438" y="2896776"/>
                  </a:lnTo>
                  <a:lnTo>
                    <a:pt x="2916613" y="2864171"/>
                  </a:lnTo>
                  <a:lnTo>
                    <a:pt x="2946444" y="2829562"/>
                  </a:lnTo>
                  <a:lnTo>
                    <a:pt x="2973799" y="2793041"/>
                  </a:lnTo>
                  <a:lnTo>
                    <a:pt x="2998544" y="2754695"/>
                  </a:lnTo>
                  <a:lnTo>
                    <a:pt x="3020548" y="2714617"/>
                  </a:lnTo>
                  <a:lnTo>
                    <a:pt x="3039678" y="2672894"/>
                  </a:lnTo>
                  <a:lnTo>
                    <a:pt x="3055801" y="2629617"/>
                  </a:lnTo>
                  <a:lnTo>
                    <a:pt x="3056443" y="2633348"/>
                  </a:lnTo>
                  <a:lnTo>
                    <a:pt x="3099547" y="2655707"/>
                  </a:lnTo>
                  <a:lnTo>
                    <a:pt x="3144269" y="2674778"/>
                  </a:lnTo>
                  <a:lnTo>
                    <a:pt x="3190393" y="2690505"/>
                  </a:lnTo>
                  <a:lnTo>
                    <a:pt x="3237701" y="2702834"/>
                  </a:lnTo>
                  <a:lnTo>
                    <a:pt x="3285975" y="2711708"/>
                  </a:lnTo>
                  <a:lnTo>
                    <a:pt x="3334998" y="2717073"/>
                  </a:lnTo>
                  <a:lnTo>
                    <a:pt x="3384554" y="2718874"/>
                  </a:lnTo>
                  <a:lnTo>
                    <a:pt x="3435068" y="2717024"/>
                  </a:lnTo>
                  <a:lnTo>
                    <a:pt x="3484472" y="2711569"/>
                  </a:lnTo>
                  <a:lnTo>
                    <a:pt x="3532610" y="2702651"/>
                  </a:lnTo>
                  <a:lnTo>
                    <a:pt x="3579323" y="2690412"/>
                  </a:lnTo>
                  <a:lnTo>
                    <a:pt x="3624452" y="2674995"/>
                  </a:lnTo>
                  <a:lnTo>
                    <a:pt x="3667841" y="2656541"/>
                  </a:lnTo>
                  <a:lnTo>
                    <a:pt x="3709330" y="2635194"/>
                  </a:lnTo>
                  <a:lnTo>
                    <a:pt x="3748762" y="2611096"/>
                  </a:lnTo>
                  <a:lnTo>
                    <a:pt x="3785978" y="2584388"/>
                  </a:lnTo>
                  <a:lnTo>
                    <a:pt x="3820821" y="2555213"/>
                  </a:lnTo>
                  <a:lnTo>
                    <a:pt x="3853132" y="2523714"/>
                  </a:lnTo>
                  <a:lnTo>
                    <a:pt x="3882754" y="2490032"/>
                  </a:lnTo>
                  <a:lnTo>
                    <a:pt x="3909529" y="2454310"/>
                  </a:lnTo>
                  <a:lnTo>
                    <a:pt x="3933297" y="2416690"/>
                  </a:lnTo>
                  <a:lnTo>
                    <a:pt x="3953902" y="2377315"/>
                  </a:lnTo>
                  <a:lnTo>
                    <a:pt x="3971185" y="2336326"/>
                  </a:lnTo>
                  <a:lnTo>
                    <a:pt x="3984988" y="2293866"/>
                  </a:lnTo>
                  <a:lnTo>
                    <a:pt x="3995153" y="2250078"/>
                  </a:lnTo>
                  <a:lnTo>
                    <a:pt x="4001523" y="2205103"/>
                  </a:lnTo>
                  <a:lnTo>
                    <a:pt x="4003938" y="2159084"/>
                  </a:lnTo>
                  <a:lnTo>
                    <a:pt x="4002867" y="2157649"/>
                  </a:lnTo>
                  <a:lnTo>
                    <a:pt x="4053259" y="2149425"/>
                  </a:lnTo>
                  <a:lnTo>
                    <a:pt x="4102290" y="2138156"/>
                  </a:lnTo>
                  <a:lnTo>
                    <a:pt x="4149850" y="2123961"/>
                  </a:lnTo>
                  <a:lnTo>
                    <a:pt x="4195824" y="2106958"/>
                  </a:lnTo>
                  <a:lnTo>
                    <a:pt x="4240101" y="2087265"/>
                  </a:lnTo>
                  <a:lnTo>
                    <a:pt x="4282566" y="2065001"/>
                  </a:lnTo>
                  <a:lnTo>
                    <a:pt x="4323109" y="2040283"/>
                  </a:lnTo>
                  <a:lnTo>
                    <a:pt x="4361616" y="2013230"/>
                  </a:lnTo>
                  <a:lnTo>
                    <a:pt x="4397974" y="1983961"/>
                  </a:lnTo>
                  <a:lnTo>
                    <a:pt x="4432071" y="1952593"/>
                  </a:lnTo>
                  <a:lnTo>
                    <a:pt x="4463795" y="1919244"/>
                  </a:lnTo>
                  <a:lnTo>
                    <a:pt x="4493031" y="1884034"/>
                  </a:lnTo>
                  <a:lnTo>
                    <a:pt x="4519669" y="1847080"/>
                  </a:lnTo>
                  <a:lnTo>
                    <a:pt x="4543595" y="1808501"/>
                  </a:lnTo>
                  <a:lnTo>
                    <a:pt x="4564696" y="1768414"/>
                  </a:lnTo>
                  <a:lnTo>
                    <a:pt x="4582860" y="1726938"/>
                  </a:lnTo>
                  <a:lnTo>
                    <a:pt x="4597974" y="1684192"/>
                  </a:lnTo>
                  <a:lnTo>
                    <a:pt x="4609925" y="1640293"/>
                  </a:lnTo>
                  <a:lnTo>
                    <a:pt x="4618602" y="1595360"/>
                  </a:lnTo>
                  <a:lnTo>
                    <a:pt x="4623890" y="1549511"/>
                  </a:lnTo>
                  <a:lnTo>
                    <a:pt x="4625678" y="1502864"/>
                  </a:lnTo>
                  <a:lnTo>
                    <a:pt x="4623730" y="1454450"/>
                  </a:lnTo>
                  <a:lnTo>
                    <a:pt x="4617935" y="1406523"/>
                  </a:lnTo>
                  <a:lnTo>
                    <a:pt x="4608362" y="1359264"/>
                  </a:lnTo>
                  <a:lnTo>
                    <a:pt x="4595082" y="1312851"/>
                  </a:lnTo>
                  <a:lnTo>
                    <a:pt x="4578165" y="1267465"/>
                  </a:lnTo>
                  <a:lnTo>
                    <a:pt x="4557682" y="1223285"/>
                  </a:lnTo>
                  <a:lnTo>
                    <a:pt x="4533704" y="1180490"/>
                  </a:lnTo>
                  <a:lnTo>
                    <a:pt x="4506301" y="1139260"/>
                  </a:lnTo>
                  <a:lnTo>
                    <a:pt x="4475544" y="1099775"/>
                  </a:lnTo>
                  <a:lnTo>
                    <a:pt x="4474045" y="1099488"/>
                  </a:lnTo>
                  <a:lnTo>
                    <a:pt x="4494104" y="1049882"/>
                  </a:lnTo>
                  <a:lnTo>
                    <a:pt x="4508580" y="998824"/>
                  </a:lnTo>
                  <a:lnTo>
                    <a:pt x="4517354" y="946689"/>
                  </a:lnTo>
                  <a:lnTo>
                    <a:pt x="4520306" y="893854"/>
                  </a:lnTo>
                  <a:lnTo>
                    <a:pt x="4518033" y="847207"/>
                  </a:lnTo>
                  <a:lnTo>
                    <a:pt x="4511329" y="801539"/>
                  </a:lnTo>
                  <a:lnTo>
                    <a:pt x="4500366" y="757054"/>
                  </a:lnTo>
                  <a:lnTo>
                    <a:pt x="4485315" y="713958"/>
                  </a:lnTo>
                  <a:lnTo>
                    <a:pt x="4466350" y="672457"/>
                  </a:lnTo>
                  <a:lnTo>
                    <a:pt x="4443643" y="632755"/>
                  </a:lnTo>
                  <a:lnTo>
                    <a:pt x="4417364" y="595059"/>
                  </a:lnTo>
                  <a:lnTo>
                    <a:pt x="4387687" y="559573"/>
                  </a:lnTo>
                  <a:lnTo>
                    <a:pt x="4354784" y="526503"/>
                  </a:lnTo>
                  <a:lnTo>
                    <a:pt x="4318826" y="496054"/>
                  </a:lnTo>
                  <a:lnTo>
                    <a:pt x="4279986" y="468432"/>
                  </a:lnTo>
                  <a:lnTo>
                    <a:pt x="4238436" y="443842"/>
                  </a:lnTo>
                  <a:lnTo>
                    <a:pt x="4194347" y="422489"/>
                  </a:lnTo>
                  <a:lnTo>
                    <a:pt x="4147893" y="404579"/>
                  </a:lnTo>
                  <a:lnTo>
                    <a:pt x="4099245" y="390317"/>
                  </a:lnTo>
                  <a:lnTo>
                    <a:pt x="4101172" y="389312"/>
                  </a:lnTo>
                  <a:lnTo>
                    <a:pt x="4090021" y="345101"/>
                  </a:lnTo>
                  <a:lnTo>
                    <a:pt x="4074546" y="302706"/>
                  </a:lnTo>
                  <a:lnTo>
                    <a:pt x="4054989" y="262311"/>
                  </a:lnTo>
                  <a:lnTo>
                    <a:pt x="4031590" y="224098"/>
                  </a:lnTo>
                  <a:lnTo>
                    <a:pt x="4004588" y="188249"/>
                  </a:lnTo>
                  <a:lnTo>
                    <a:pt x="3974225" y="154947"/>
                  </a:lnTo>
                  <a:lnTo>
                    <a:pt x="3940739" y="124376"/>
                  </a:lnTo>
                  <a:lnTo>
                    <a:pt x="3904372" y="96717"/>
                  </a:lnTo>
                  <a:lnTo>
                    <a:pt x="3865364" y="72153"/>
                  </a:lnTo>
                  <a:lnTo>
                    <a:pt x="3823955" y="50867"/>
                  </a:lnTo>
                  <a:lnTo>
                    <a:pt x="3780385" y="33042"/>
                  </a:lnTo>
                  <a:lnTo>
                    <a:pt x="3734894" y="18860"/>
                  </a:lnTo>
                  <a:lnTo>
                    <a:pt x="3687723" y="8504"/>
                  </a:lnTo>
                  <a:lnTo>
                    <a:pt x="3639112" y="2156"/>
                  </a:lnTo>
                  <a:lnTo>
                    <a:pt x="3589302" y="0"/>
                  </a:lnTo>
                  <a:lnTo>
                    <a:pt x="3538675" y="2246"/>
                  </a:lnTo>
                  <a:lnTo>
                    <a:pt x="3488948" y="8896"/>
                  </a:lnTo>
                  <a:lnTo>
                    <a:pt x="3440436" y="19813"/>
                  </a:lnTo>
                  <a:lnTo>
                    <a:pt x="3393453" y="34861"/>
                  </a:lnTo>
                  <a:lnTo>
                    <a:pt x="3348311" y="53905"/>
                  </a:lnTo>
                  <a:lnTo>
                    <a:pt x="3305326" y="76809"/>
                  </a:lnTo>
                  <a:lnTo>
                    <a:pt x="3264810" y="103436"/>
                  </a:lnTo>
                  <a:lnTo>
                    <a:pt x="3227077" y="133652"/>
                  </a:lnTo>
                  <a:lnTo>
                    <a:pt x="3192442" y="167319"/>
                  </a:lnTo>
                  <a:lnTo>
                    <a:pt x="3162117" y="134382"/>
                  </a:lnTo>
                  <a:lnTo>
                    <a:pt x="3127624" y="104121"/>
                  </a:lnTo>
                  <a:lnTo>
                    <a:pt x="3090155" y="77404"/>
                  </a:lnTo>
                  <a:lnTo>
                    <a:pt x="3050047" y="54382"/>
                  </a:lnTo>
                  <a:lnTo>
                    <a:pt x="3007638" y="35208"/>
                  </a:lnTo>
                  <a:lnTo>
                    <a:pt x="2963262" y="20031"/>
                  </a:lnTo>
                  <a:lnTo>
                    <a:pt x="2917258" y="9003"/>
                  </a:lnTo>
                  <a:lnTo>
                    <a:pt x="2869962" y="2276"/>
                  </a:lnTo>
                  <a:lnTo>
                    <a:pt x="2821711" y="0"/>
                  </a:lnTo>
                  <a:lnTo>
                    <a:pt x="2769093" y="2708"/>
                  </a:lnTo>
                  <a:lnTo>
                    <a:pt x="2717783" y="10678"/>
                  </a:lnTo>
                  <a:lnTo>
                    <a:pt x="2668189" y="23680"/>
                  </a:lnTo>
                  <a:lnTo>
                    <a:pt x="2620722" y="41483"/>
                  </a:lnTo>
                  <a:lnTo>
                    <a:pt x="2575788" y="63857"/>
                  </a:lnTo>
                  <a:lnTo>
                    <a:pt x="2533797" y="90569"/>
                  </a:lnTo>
                  <a:lnTo>
                    <a:pt x="2495158" y="121390"/>
                  </a:lnTo>
                  <a:lnTo>
                    <a:pt x="2460278" y="156090"/>
                  </a:lnTo>
                  <a:lnTo>
                    <a:pt x="2429567" y="194436"/>
                  </a:lnTo>
                  <a:lnTo>
                    <a:pt x="2403434" y="236199"/>
                  </a:lnTo>
                  <a:lnTo>
                    <a:pt x="2405147" y="243230"/>
                  </a:lnTo>
                  <a:lnTo>
                    <a:pt x="2368193" y="212766"/>
                  </a:lnTo>
                  <a:lnTo>
                    <a:pt x="2328750" y="185531"/>
                  </a:lnTo>
                  <a:lnTo>
                    <a:pt x="2287075" y="161622"/>
                  </a:lnTo>
                  <a:lnTo>
                    <a:pt x="2243421" y="141131"/>
                  </a:lnTo>
                  <a:lnTo>
                    <a:pt x="2198045" y="124155"/>
                  </a:lnTo>
                  <a:lnTo>
                    <a:pt x="2151203" y="110786"/>
                  </a:lnTo>
                  <a:lnTo>
                    <a:pt x="2103149" y="101120"/>
                  </a:lnTo>
                  <a:lnTo>
                    <a:pt x="2054140" y="95251"/>
                  </a:lnTo>
                  <a:lnTo>
                    <a:pt x="2004432" y="93274"/>
                  </a:lnTo>
                  <a:lnTo>
                    <a:pt x="1952040" y="95467"/>
                  </a:lnTo>
                  <a:lnTo>
                    <a:pt x="1900633" y="101950"/>
                  </a:lnTo>
                  <a:lnTo>
                    <a:pt x="1850479" y="112572"/>
                  </a:lnTo>
                  <a:lnTo>
                    <a:pt x="1801849" y="127187"/>
                  </a:lnTo>
                  <a:lnTo>
                    <a:pt x="1755013" y="145647"/>
                  </a:lnTo>
                  <a:lnTo>
                    <a:pt x="1710240" y="167804"/>
                  </a:lnTo>
                  <a:lnTo>
                    <a:pt x="1667801" y="193509"/>
                  </a:lnTo>
                  <a:lnTo>
                    <a:pt x="1627966" y="222614"/>
                  </a:lnTo>
                  <a:lnTo>
                    <a:pt x="1591003" y="254972"/>
                  </a:lnTo>
                  <a:lnTo>
                    <a:pt x="1557185" y="290435"/>
                  </a:lnTo>
                  <a:lnTo>
                    <a:pt x="1526780" y="328855"/>
                  </a:lnTo>
                  <a:lnTo>
                    <a:pt x="1500058" y="370083"/>
                  </a:lnTo>
                  <a:lnTo>
                    <a:pt x="1498344" y="373527"/>
                  </a:lnTo>
                  <a:lnTo>
                    <a:pt x="1456053" y="352621"/>
                  </a:lnTo>
                  <a:lnTo>
                    <a:pt x="1412488" y="334377"/>
                  </a:lnTo>
                  <a:lnTo>
                    <a:pt x="1367798" y="318833"/>
                  </a:lnTo>
                  <a:lnTo>
                    <a:pt x="1322134" y="306029"/>
                  </a:lnTo>
                  <a:lnTo>
                    <a:pt x="1275647" y="296003"/>
                  </a:lnTo>
                  <a:lnTo>
                    <a:pt x="1228488" y="288793"/>
                  </a:lnTo>
                  <a:lnTo>
                    <a:pt x="1180806" y="284439"/>
                  </a:lnTo>
                  <a:lnTo>
                    <a:pt x="1132753" y="282979"/>
                  </a:lnTo>
                  <a:lnTo>
                    <a:pt x="1083237" y="284518"/>
                  </a:lnTo>
                  <a:lnTo>
                    <a:pt x="1034618" y="289031"/>
                  </a:lnTo>
                  <a:lnTo>
                    <a:pt x="987004" y="296421"/>
                  </a:lnTo>
                  <a:lnTo>
                    <a:pt x="940503" y="306591"/>
                  </a:lnTo>
                  <a:lnTo>
                    <a:pt x="895222" y="319441"/>
                  </a:lnTo>
                  <a:lnTo>
                    <a:pt x="851268" y="334874"/>
                  </a:lnTo>
                  <a:lnTo>
                    <a:pt x="808749" y="352792"/>
                  </a:lnTo>
                  <a:lnTo>
                    <a:pt x="767773" y="373097"/>
                  </a:lnTo>
                  <a:lnTo>
                    <a:pt x="728447" y="395690"/>
                  </a:lnTo>
                  <a:lnTo>
                    <a:pt x="690878" y="420473"/>
                  </a:lnTo>
                  <a:lnTo>
                    <a:pt x="655175" y="447349"/>
                  </a:lnTo>
                  <a:lnTo>
                    <a:pt x="621445" y="476219"/>
                  </a:lnTo>
                  <a:lnTo>
                    <a:pt x="589795" y="506985"/>
                  </a:lnTo>
                  <a:lnTo>
                    <a:pt x="560333" y="539549"/>
                  </a:lnTo>
                  <a:lnTo>
                    <a:pt x="533167" y="573813"/>
                  </a:lnTo>
                  <a:lnTo>
                    <a:pt x="508403" y="609679"/>
                  </a:lnTo>
                  <a:lnTo>
                    <a:pt x="486150" y="647048"/>
                  </a:lnTo>
                  <a:lnTo>
                    <a:pt x="466515" y="685824"/>
                  </a:lnTo>
                  <a:lnTo>
                    <a:pt x="449606" y="725906"/>
                  </a:lnTo>
                  <a:lnTo>
                    <a:pt x="435530" y="767199"/>
                  </a:lnTo>
                  <a:lnTo>
                    <a:pt x="424395" y="809602"/>
                  </a:lnTo>
                  <a:lnTo>
                    <a:pt x="416308" y="853019"/>
                  </a:lnTo>
                  <a:lnTo>
                    <a:pt x="411377" y="897351"/>
                  </a:lnTo>
                  <a:lnTo>
                    <a:pt x="409710" y="942501"/>
                  </a:lnTo>
                  <a:lnTo>
                    <a:pt x="410021" y="964774"/>
                  </a:lnTo>
                  <a:lnTo>
                    <a:pt x="411236" y="987021"/>
                  </a:lnTo>
                  <a:lnTo>
                    <a:pt x="413294" y="1009214"/>
                  </a:lnTo>
                  <a:lnTo>
                    <a:pt x="416135" y="1031326"/>
                  </a:lnTo>
                  <a:lnTo>
                    <a:pt x="417634" y="1030465"/>
                  </a:lnTo>
                  <a:close/>
                </a:path>
                <a:path w="4625975" h="3099435">
                  <a:moveTo>
                    <a:pt x="230234" y="1822866"/>
                  </a:moveTo>
                  <a:lnTo>
                    <a:pt x="274141" y="1843653"/>
                  </a:lnTo>
                  <a:lnTo>
                    <a:pt x="320011" y="1859976"/>
                  </a:lnTo>
                  <a:lnTo>
                    <a:pt x="367444" y="1871747"/>
                  </a:lnTo>
                  <a:lnTo>
                    <a:pt x="416039" y="1878874"/>
                  </a:lnTo>
                  <a:lnTo>
                    <a:pt x="465394" y="1881270"/>
                  </a:lnTo>
                  <a:lnTo>
                    <a:pt x="474423" y="1881212"/>
                  </a:lnTo>
                  <a:lnTo>
                    <a:pt x="483492" y="1881019"/>
                  </a:lnTo>
                  <a:lnTo>
                    <a:pt x="492561" y="1880665"/>
                  </a:lnTo>
                  <a:lnTo>
                    <a:pt x="501589" y="1880122"/>
                  </a:lnTo>
                </a:path>
                <a:path w="4625975" h="3099435">
                  <a:moveTo>
                    <a:pt x="623239" y="2529886"/>
                  </a:moveTo>
                  <a:lnTo>
                    <a:pt x="653584" y="2525747"/>
                  </a:lnTo>
                  <a:lnTo>
                    <a:pt x="683528" y="2519805"/>
                  </a:lnTo>
                  <a:lnTo>
                    <a:pt x="712990" y="2512088"/>
                  </a:lnTo>
                  <a:lnTo>
                    <a:pt x="741890" y="2502621"/>
                  </a:lnTo>
                </a:path>
                <a:path w="4625975" h="3099435">
                  <a:moveTo>
                    <a:pt x="1691099" y="2680703"/>
                  </a:moveTo>
                  <a:lnTo>
                    <a:pt x="1706191" y="2713165"/>
                  </a:lnTo>
                  <a:lnTo>
                    <a:pt x="1723171" y="2744847"/>
                  </a:lnTo>
                  <a:lnTo>
                    <a:pt x="1741998" y="2775668"/>
                  </a:lnTo>
                  <a:lnTo>
                    <a:pt x="1762632" y="2805547"/>
                  </a:lnTo>
                </a:path>
                <a:path w="4625975" h="3099435">
                  <a:moveTo>
                    <a:pt x="3055801" y="2629617"/>
                  </a:moveTo>
                  <a:lnTo>
                    <a:pt x="3065883" y="2595917"/>
                  </a:lnTo>
                  <a:lnTo>
                    <a:pt x="3073978" y="2561814"/>
                  </a:lnTo>
                  <a:lnTo>
                    <a:pt x="3080105" y="2527388"/>
                  </a:lnTo>
                  <a:lnTo>
                    <a:pt x="3084285" y="2492719"/>
                  </a:lnTo>
                </a:path>
                <a:path w="4625975" h="3099435">
                  <a:moveTo>
                    <a:pt x="4003938" y="2159084"/>
                  </a:moveTo>
                  <a:lnTo>
                    <a:pt x="4003938" y="2157506"/>
                  </a:lnTo>
                  <a:lnTo>
                    <a:pt x="4004152" y="2156071"/>
                  </a:lnTo>
                  <a:lnTo>
                    <a:pt x="4004152" y="2154492"/>
                  </a:lnTo>
                  <a:lnTo>
                    <a:pt x="4002101" y="2108536"/>
                  </a:lnTo>
                  <a:lnTo>
                    <a:pt x="3996033" y="2063347"/>
                  </a:lnTo>
                  <a:lnTo>
                    <a:pt x="3986075" y="2019105"/>
                  </a:lnTo>
                  <a:lnTo>
                    <a:pt x="3972352" y="1975994"/>
                  </a:lnTo>
                  <a:lnTo>
                    <a:pt x="3954992" y="1934195"/>
                  </a:lnTo>
                  <a:lnTo>
                    <a:pt x="3934120" y="1893890"/>
                  </a:lnTo>
                  <a:lnTo>
                    <a:pt x="3909863" y="1855261"/>
                  </a:lnTo>
                  <a:lnTo>
                    <a:pt x="3882348" y="1818491"/>
                  </a:lnTo>
                  <a:lnTo>
                    <a:pt x="3851701" y="1783760"/>
                  </a:lnTo>
                  <a:lnTo>
                    <a:pt x="3818048" y="1751252"/>
                  </a:lnTo>
                  <a:lnTo>
                    <a:pt x="3781516" y="1721148"/>
                  </a:lnTo>
                  <a:lnTo>
                    <a:pt x="3742231" y="1693630"/>
                  </a:lnTo>
                  <a:lnTo>
                    <a:pt x="3700320" y="1668880"/>
                  </a:lnTo>
                  <a:lnTo>
                    <a:pt x="3655910" y="1647080"/>
                  </a:lnTo>
                </a:path>
                <a:path w="4625975" h="3099435">
                  <a:moveTo>
                    <a:pt x="4318984" y="1291490"/>
                  </a:moveTo>
                  <a:lnTo>
                    <a:pt x="4357583" y="1258572"/>
                  </a:lnTo>
                  <a:lnTo>
                    <a:pt x="4392563" y="1222665"/>
                  </a:lnTo>
                  <a:lnTo>
                    <a:pt x="4423750" y="1184017"/>
                  </a:lnTo>
                  <a:lnTo>
                    <a:pt x="4450969" y="1142875"/>
                  </a:lnTo>
                  <a:lnTo>
                    <a:pt x="4474045" y="1099488"/>
                  </a:lnTo>
                </a:path>
                <a:path w="4625975" h="3099435">
                  <a:moveTo>
                    <a:pt x="4109311" y="480003"/>
                  </a:moveTo>
                  <a:lnTo>
                    <a:pt x="4109311" y="477708"/>
                  </a:lnTo>
                  <a:lnTo>
                    <a:pt x="4109525" y="475555"/>
                  </a:lnTo>
                  <a:lnTo>
                    <a:pt x="4109525" y="473259"/>
                  </a:lnTo>
                  <a:lnTo>
                    <a:pt x="4109003" y="452171"/>
                  </a:lnTo>
                  <a:lnTo>
                    <a:pt x="4107437" y="431124"/>
                  </a:lnTo>
                  <a:lnTo>
                    <a:pt x="4104826" y="410158"/>
                  </a:lnTo>
                  <a:lnTo>
                    <a:pt x="4101172" y="389312"/>
                  </a:lnTo>
                </a:path>
                <a:path w="4625975" h="3099435">
                  <a:moveTo>
                    <a:pt x="3192442" y="167319"/>
                  </a:moveTo>
                  <a:lnTo>
                    <a:pt x="3169248" y="194210"/>
                  </a:lnTo>
                  <a:lnTo>
                    <a:pt x="3148242" y="222513"/>
                  </a:lnTo>
                  <a:lnTo>
                    <a:pt x="3129525" y="252134"/>
                  </a:lnTo>
                  <a:lnTo>
                    <a:pt x="3113198" y="282979"/>
                  </a:lnTo>
                </a:path>
                <a:path w="4625975" h="3099435">
                  <a:moveTo>
                    <a:pt x="2403434" y="236199"/>
                  </a:moveTo>
                  <a:lnTo>
                    <a:pt x="2391266" y="260298"/>
                  </a:lnTo>
                  <a:lnTo>
                    <a:pt x="2380785" y="284988"/>
                  </a:lnTo>
                  <a:lnTo>
                    <a:pt x="2371990" y="310217"/>
                  </a:lnTo>
                  <a:lnTo>
                    <a:pt x="2364883" y="335931"/>
                  </a:lnTo>
                </a:path>
                <a:path w="4625975" h="3099435">
                  <a:moveTo>
                    <a:pt x="1637556" y="470246"/>
                  </a:moveTo>
                  <a:lnTo>
                    <a:pt x="1605202" y="443187"/>
                  </a:lnTo>
                  <a:lnTo>
                    <a:pt x="1571162" y="418012"/>
                  </a:lnTo>
                  <a:lnTo>
                    <a:pt x="1535516" y="394774"/>
                  </a:lnTo>
                  <a:lnTo>
                    <a:pt x="1498344" y="373527"/>
                  </a:lnTo>
                </a:path>
                <a:path w="4625975" h="3099435">
                  <a:moveTo>
                    <a:pt x="416135" y="1031326"/>
                  </a:moveTo>
                  <a:lnTo>
                    <a:pt x="420552" y="1057071"/>
                  </a:lnTo>
                  <a:lnTo>
                    <a:pt x="426094" y="1082627"/>
                  </a:lnTo>
                  <a:lnTo>
                    <a:pt x="432760" y="1107968"/>
                  </a:lnTo>
                  <a:lnTo>
                    <a:pt x="440550" y="113306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344" y="1936048"/>
              <a:ext cx="819149" cy="15811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85543" y="2682912"/>
              <a:ext cx="8187055" cy="1079500"/>
            </a:xfrm>
            <a:custGeom>
              <a:avLst/>
              <a:gdLst/>
              <a:ahLst/>
              <a:cxnLst/>
              <a:rect l="l" t="t" r="r" b="b"/>
              <a:pathLst>
                <a:path w="8187055" h="1079500">
                  <a:moveTo>
                    <a:pt x="1805965" y="468020"/>
                  </a:moveTo>
                  <a:lnTo>
                    <a:pt x="1647977" y="314960"/>
                  </a:lnTo>
                  <a:lnTo>
                    <a:pt x="1639481" y="309511"/>
                  </a:lnTo>
                  <a:lnTo>
                    <a:pt x="1629905" y="307797"/>
                  </a:lnTo>
                  <a:lnTo>
                    <a:pt x="1620367" y="309816"/>
                  </a:lnTo>
                  <a:lnTo>
                    <a:pt x="1612061" y="315518"/>
                  </a:lnTo>
                  <a:lnTo>
                    <a:pt x="1606613" y="324015"/>
                  </a:lnTo>
                  <a:lnTo>
                    <a:pt x="1604899" y="333603"/>
                  </a:lnTo>
                  <a:lnTo>
                    <a:pt x="1606918" y="343128"/>
                  </a:lnTo>
                  <a:lnTo>
                    <a:pt x="1612633" y="351434"/>
                  </a:lnTo>
                  <a:lnTo>
                    <a:pt x="1671866" y="408838"/>
                  </a:lnTo>
                  <a:lnTo>
                    <a:pt x="12153" y="0"/>
                  </a:lnTo>
                  <a:lnTo>
                    <a:pt x="0" y="49326"/>
                  </a:lnTo>
                  <a:lnTo>
                    <a:pt x="1659712" y="458165"/>
                  </a:lnTo>
                  <a:lnTo>
                    <a:pt x="1580591" y="481469"/>
                  </a:lnTo>
                  <a:lnTo>
                    <a:pt x="1571675" y="486181"/>
                  </a:lnTo>
                  <a:lnTo>
                    <a:pt x="1565465" y="493687"/>
                  </a:lnTo>
                  <a:lnTo>
                    <a:pt x="1562531" y="502970"/>
                  </a:lnTo>
                  <a:lnTo>
                    <a:pt x="1563408" y="513016"/>
                  </a:lnTo>
                  <a:lnTo>
                    <a:pt x="1568119" y="521931"/>
                  </a:lnTo>
                  <a:lnTo>
                    <a:pt x="1575625" y="528142"/>
                  </a:lnTo>
                  <a:lnTo>
                    <a:pt x="1584909" y="531075"/>
                  </a:lnTo>
                  <a:lnTo>
                    <a:pt x="1594954" y="530199"/>
                  </a:lnTo>
                  <a:lnTo>
                    <a:pt x="1763179" y="480631"/>
                  </a:lnTo>
                  <a:lnTo>
                    <a:pt x="1805965" y="468020"/>
                  </a:lnTo>
                  <a:close/>
                </a:path>
                <a:path w="8187055" h="1079500">
                  <a:moveTo>
                    <a:pt x="8186725" y="964806"/>
                  </a:moveTo>
                  <a:lnTo>
                    <a:pt x="8143176" y="939406"/>
                  </a:lnTo>
                  <a:lnTo>
                    <a:pt x="7996707" y="853973"/>
                  </a:lnTo>
                  <a:lnTo>
                    <a:pt x="7987170" y="850709"/>
                  </a:lnTo>
                  <a:lnTo>
                    <a:pt x="7977454" y="851344"/>
                  </a:lnTo>
                  <a:lnTo>
                    <a:pt x="7968678" y="855573"/>
                  </a:lnTo>
                  <a:lnTo>
                    <a:pt x="7961973" y="863104"/>
                  </a:lnTo>
                  <a:lnTo>
                    <a:pt x="7958722" y="872655"/>
                  </a:lnTo>
                  <a:lnTo>
                    <a:pt x="7959344" y="882370"/>
                  </a:lnTo>
                  <a:lnTo>
                    <a:pt x="7963586" y="891146"/>
                  </a:lnTo>
                  <a:lnTo>
                    <a:pt x="7971117" y="897851"/>
                  </a:lnTo>
                  <a:lnTo>
                    <a:pt x="8042364" y="939406"/>
                  </a:lnTo>
                  <a:lnTo>
                    <a:pt x="5946114" y="939406"/>
                  </a:lnTo>
                  <a:lnTo>
                    <a:pt x="5946114" y="990206"/>
                  </a:lnTo>
                  <a:lnTo>
                    <a:pt x="8042364" y="990206"/>
                  </a:lnTo>
                  <a:lnTo>
                    <a:pt x="7971117" y="1031773"/>
                  </a:lnTo>
                  <a:lnTo>
                    <a:pt x="7963586" y="1038479"/>
                  </a:lnTo>
                  <a:lnTo>
                    <a:pt x="7959344" y="1047242"/>
                  </a:lnTo>
                  <a:lnTo>
                    <a:pt x="7958722" y="1056957"/>
                  </a:lnTo>
                  <a:lnTo>
                    <a:pt x="7961973" y="1066507"/>
                  </a:lnTo>
                  <a:lnTo>
                    <a:pt x="7968678" y="1074039"/>
                  </a:lnTo>
                  <a:lnTo>
                    <a:pt x="7977454" y="1078268"/>
                  </a:lnTo>
                  <a:lnTo>
                    <a:pt x="7987170" y="1078903"/>
                  </a:lnTo>
                  <a:lnTo>
                    <a:pt x="7996707" y="1075651"/>
                  </a:lnTo>
                  <a:lnTo>
                    <a:pt x="8186725" y="9648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8611" y="3042604"/>
              <a:ext cx="1479448" cy="9745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7067" y="4926097"/>
              <a:ext cx="1784234" cy="139788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15052" y="4547036"/>
              <a:ext cx="1582420" cy="1099185"/>
            </a:xfrm>
            <a:custGeom>
              <a:avLst/>
              <a:gdLst/>
              <a:ahLst/>
              <a:cxnLst/>
              <a:rect l="l" t="t" r="r" b="b"/>
              <a:pathLst>
                <a:path w="1582420" h="1099185">
                  <a:moveTo>
                    <a:pt x="1498958" y="57125"/>
                  </a:moveTo>
                  <a:lnTo>
                    <a:pt x="1448687" y="60869"/>
                  </a:lnTo>
                  <a:lnTo>
                    <a:pt x="0" y="1057073"/>
                  </a:lnTo>
                  <a:lnTo>
                    <a:pt x="28783" y="1098932"/>
                  </a:lnTo>
                  <a:lnTo>
                    <a:pt x="1477472" y="102726"/>
                  </a:lnTo>
                  <a:lnTo>
                    <a:pt x="1498958" y="57125"/>
                  </a:lnTo>
                  <a:close/>
                </a:path>
                <a:path w="1582420" h="1099185">
                  <a:moveTo>
                    <a:pt x="1578435" y="7631"/>
                  </a:moveTo>
                  <a:lnTo>
                    <a:pt x="1526105" y="7631"/>
                  </a:lnTo>
                  <a:lnTo>
                    <a:pt x="1554890" y="49489"/>
                  </a:lnTo>
                  <a:lnTo>
                    <a:pt x="1477472" y="102726"/>
                  </a:lnTo>
                  <a:lnTo>
                    <a:pt x="1442316" y="177340"/>
                  </a:lnTo>
                  <a:lnTo>
                    <a:pt x="1439907" y="187135"/>
                  </a:lnTo>
                  <a:lnTo>
                    <a:pt x="1441390" y="196759"/>
                  </a:lnTo>
                  <a:lnTo>
                    <a:pt x="1446373" y="205124"/>
                  </a:lnTo>
                  <a:lnTo>
                    <a:pt x="1454467" y="211143"/>
                  </a:lnTo>
                  <a:lnTo>
                    <a:pt x="1464261" y="213552"/>
                  </a:lnTo>
                  <a:lnTo>
                    <a:pt x="1473885" y="212069"/>
                  </a:lnTo>
                  <a:lnTo>
                    <a:pt x="1482250" y="207086"/>
                  </a:lnTo>
                  <a:lnTo>
                    <a:pt x="1488271" y="198993"/>
                  </a:lnTo>
                  <a:lnTo>
                    <a:pt x="1578435" y="7631"/>
                  </a:lnTo>
                  <a:close/>
                </a:path>
                <a:path w="1582420" h="1099185">
                  <a:moveTo>
                    <a:pt x="1533054" y="17736"/>
                  </a:moveTo>
                  <a:lnTo>
                    <a:pt x="1517517" y="17736"/>
                  </a:lnTo>
                  <a:lnTo>
                    <a:pt x="1542380" y="53892"/>
                  </a:lnTo>
                  <a:lnTo>
                    <a:pt x="1498958" y="57125"/>
                  </a:lnTo>
                  <a:lnTo>
                    <a:pt x="1477472" y="102726"/>
                  </a:lnTo>
                  <a:lnTo>
                    <a:pt x="1554890" y="49489"/>
                  </a:lnTo>
                  <a:lnTo>
                    <a:pt x="1533054" y="17736"/>
                  </a:lnTo>
                  <a:close/>
                </a:path>
                <a:path w="1582420" h="1099185">
                  <a:moveTo>
                    <a:pt x="1582031" y="0"/>
                  </a:moveTo>
                  <a:lnTo>
                    <a:pt x="1362661" y="16333"/>
                  </a:lnTo>
                  <a:lnTo>
                    <a:pt x="1339218" y="43549"/>
                  </a:lnTo>
                  <a:lnTo>
                    <a:pt x="1341943" y="53260"/>
                  </a:lnTo>
                  <a:lnTo>
                    <a:pt x="1347971" y="60908"/>
                  </a:lnTo>
                  <a:lnTo>
                    <a:pt x="1356426" y="65737"/>
                  </a:lnTo>
                  <a:lnTo>
                    <a:pt x="1366434" y="66993"/>
                  </a:lnTo>
                  <a:lnTo>
                    <a:pt x="1448687" y="60869"/>
                  </a:lnTo>
                  <a:lnTo>
                    <a:pt x="1526105" y="7631"/>
                  </a:lnTo>
                  <a:lnTo>
                    <a:pt x="1578435" y="7631"/>
                  </a:lnTo>
                  <a:lnTo>
                    <a:pt x="1582031" y="0"/>
                  </a:lnTo>
                  <a:close/>
                </a:path>
                <a:path w="1582420" h="1099185">
                  <a:moveTo>
                    <a:pt x="1526105" y="7631"/>
                  </a:moveTo>
                  <a:lnTo>
                    <a:pt x="1448687" y="60869"/>
                  </a:lnTo>
                  <a:lnTo>
                    <a:pt x="1498958" y="57125"/>
                  </a:lnTo>
                  <a:lnTo>
                    <a:pt x="1517517" y="17736"/>
                  </a:lnTo>
                  <a:lnTo>
                    <a:pt x="1533054" y="17736"/>
                  </a:lnTo>
                  <a:lnTo>
                    <a:pt x="1526105" y="7631"/>
                  </a:lnTo>
                  <a:close/>
                </a:path>
                <a:path w="1582420" h="1099185">
                  <a:moveTo>
                    <a:pt x="1517517" y="17736"/>
                  </a:moveTo>
                  <a:lnTo>
                    <a:pt x="1498958" y="57125"/>
                  </a:lnTo>
                  <a:lnTo>
                    <a:pt x="1542380" y="53892"/>
                  </a:lnTo>
                  <a:lnTo>
                    <a:pt x="1517517" y="17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058886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427511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1" y="498763"/>
                  </a:lnTo>
                  <a:lnTo>
                    <a:pt x="42751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058886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472616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427511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1" y="498763"/>
                  </a:lnTo>
                  <a:lnTo>
                    <a:pt x="42751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472616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923463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427511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1" y="498763"/>
                  </a:lnTo>
                  <a:lnTo>
                    <a:pt x="42751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923463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263879" y="3031134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90" h="499110">
                  <a:moveTo>
                    <a:pt x="427512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2" y="498763"/>
                  </a:lnTo>
                  <a:lnTo>
                    <a:pt x="42751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263879" y="3031134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90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880645" y="5442204"/>
            <a:ext cx="5162515" cy="1002197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1755" marR="5080" indent="-59690">
              <a:lnSpc>
                <a:spcPts val="3820"/>
              </a:lnSpc>
              <a:spcBef>
                <a:spcPts val="215"/>
              </a:spcBef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“Is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subject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allowed </a:t>
            </a:r>
            <a:r>
              <a:rPr sz="3200" spc="-7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object?”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95502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Network</a:t>
            </a:r>
            <a:r>
              <a:rPr spc="-10" dirty="0"/>
              <a:t> </a:t>
            </a:r>
            <a:r>
              <a:rPr spc="-20" dirty="0"/>
              <a:t>Administrator</a:t>
            </a:r>
            <a:r>
              <a:rPr spc="-5" dirty="0"/>
              <a:t> </a:t>
            </a:r>
            <a:r>
              <a:rPr spc="-10" dirty="0"/>
              <a:t>Sets</a:t>
            </a:r>
            <a:r>
              <a:rPr spc="-5" dirty="0"/>
              <a:t> </a:t>
            </a:r>
            <a:r>
              <a:rPr dirty="0"/>
              <a:t>the </a:t>
            </a:r>
            <a:r>
              <a:rPr spc="-20" dirty="0"/>
              <a:t>Policy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87067" y="1562340"/>
            <a:ext cx="10294620" cy="4761865"/>
            <a:chOff x="1087067" y="1562340"/>
            <a:chExt cx="10294620" cy="47618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3976" y="2904744"/>
              <a:ext cx="1667255" cy="14660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8895" y="2072639"/>
              <a:ext cx="4718304" cy="31912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5345" y="2098131"/>
              <a:ext cx="4625677" cy="3098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05344" y="2097784"/>
              <a:ext cx="4625975" cy="3099435"/>
            </a:xfrm>
            <a:custGeom>
              <a:avLst/>
              <a:gdLst/>
              <a:ahLst/>
              <a:cxnLst/>
              <a:rect l="l" t="t" r="r" b="b"/>
              <a:pathLst>
                <a:path w="4625975" h="3099435">
                  <a:moveTo>
                    <a:pt x="417634" y="1030465"/>
                  </a:moveTo>
                  <a:lnTo>
                    <a:pt x="367701" y="1037678"/>
                  </a:lnTo>
                  <a:lnTo>
                    <a:pt x="319781" y="1049542"/>
                  </a:lnTo>
                  <a:lnTo>
                    <a:pt x="274144" y="1065782"/>
                  </a:lnTo>
                  <a:lnTo>
                    <a:pt x="231061" y="1086123"/>
                  </a:lnTo>
                  <a:lnTo>
                    <a:pt x="190801" y="1110291"/>
                  </a:lnTo>
                  <a:lnTo>
                    <a:pt x="153634" y="1138013"/>
                  </a:lnTo>
                  <a:lnTo>
                    <a:pt x="119829" y="1169013"/>
                  </a:lnTo>
                  <a:lnTo>
                    <a:pt x="89656" y="1203019"/>
                  </a:lnTo>
                  <a:lnTo>
                    <a:pt x="63385" y="1239754"/>
                  </a:lnTo>
                  <a:lnTo>
                    <a:pt x="41285" y="1278946"/>
                  </a:lnTo>
                  <a:lnTo>
                    <a:pt x="23627" y="1320320"/>
                  </a:lnTo>
                  <a:lnTo>
                    <a:pt x="10681" y="1363602"/>
                  </a:lnTo>
                  <a:lnTo>
                    <a:pt x="2715" y="1408517"/>
                  </a:lnTo>
                  <a:lnTo>
                    <a:pt x="0" y="1454792"/>
                  </a:lnTo>
                  <a:lnTo>
                    <a:pt x="3206" y="1504769"/>
                  </a:lnTo>
                  <a:lnTo>
                    <a:pt x="12644" y="1553485"/>
                  </a:lnTo>
                  <a:lnTo>
                    <a:pt x="28040" y="1600507"/>
                  </a:lnTo>
                  <a:lnTo>
                    <a:pt x="49121" y="1645403"/>
                  </a:lnTo>
                  <a:lnTo>
                    <a:pt x="75613" y="1687741"/>
                  </a:lnTo>
                  <a:lnTo>
                    <a:pt x="107244" y="1727089"/>
                  </a:lnTo>
                  <a:lnTo>
                    <a:pt x="143740" y="1763013"/>
                  </a:lnTo>
                  <a:lnTo>
                    <a:pt x="184828" y="1795083"/>
                  </a:lnTo>
                  <a:lnTo>
                    <a:pt x="230234" y="1822866"/>
                  </a:lnTo>
                  <a:lnTo>
                    <a:pt x="195400" y="1853218"/>
                  </a:lnTo>
                  <a:lnTo>
                    <a:pt x="167465" y="1891136"/>
                  </a:lnTo>
                  <a:lnTo>
                    <a:pt x="144241" y="1931375"/>
                  </a:lnTo>
                  <a:lnTo>
                    <a:pt x="125890" y="1973564"/>
                  </a:lnTo>
                  <a:lnTo>
                    <a:pt x="112578" y="2017334"/>
                  </a:lnTo>
                  <a:lnTo>
                    <a:pt x="104470" y="2062316"/>
                  </a:lnTo>
                  <a:lnTo>
                    <a:pt x="101731" y="2108142"/>
                  </a:lnTo>
                  <a:lnTo>
                    <a:pt x="104511" y="2154430"/>
                  </a:lnTo>
                  <a:lnTo>
                    <a:pt x="112574" y="2199273"/>
                  </a:lnTo>
                  <a:lnTo>
                    <a:pt x="125638" y="2242411"/>
                  </a:lnTo>
                  <a:lnTo>
                    <a:pt x="143416" y="2283587"/>
                  </a:lnTo>
                  <a:lnTo>
                    <a:pt x="165626" y="2322540"/>
                  </a:lnTo>
                  <a:lnTo>
                    <a:pt x="191981" y="2359013"/>
                  </a:lnTo>
                  <a:lnTo>
                    <a:pt x="222199" y="2392745"/>
                  </a:lnTo>
                  <a:lnTo>
                    <a:pt x="255994" y="2423479"/>
                  </a:lnTo>
                  <a:lnTo>
                    <a:pt x="293082" y="2450955"/>
                  </a:lnTo>
                  <a:lnTo>
                    <a:pt x="333179" y="2474915"/>
                  </a:lnTo>
                  <a:lnTo>
                    <a:pt x="376000" y="2495099"/>
                  </a:lnTo>
                  <a:lnTo>
                    <a:pt x="421261" y="2511248"/>
                  </a:lnTo>
                  <a:lnTo>
                    <a:pt x="468678" y="2523104"/>
                  </a:lnTo>
                  <a:lnTo>
                    <a:pt x="517965" y="2530407"/>
                  </a:lnTo>
                  <a:lnTo>
                    <a:pt x="568839" y="2532899"/>
                  </a:lnTo>
                  <a:lnTo>
                    <a:pt x="582369" y="2532711"/>
                  </a:lnTo>
                  <a:lnTo>
                    <a:pt x="595959" y="2532146"/>
                  </a:lnTo>
                  <a:lnTo>
                    <a:pt x="609589" y="2531204"/>
                  </a:lnTo>
                  <a:lnTo>
                    <a:pt x="623239" y="2529886"/>
                  </a:lnTo>
                  <a:lnTo>
                    <a:pt x="620669" y="2532756"/>
                  </a:lnTo>
                  <a:lnTo>
                    <a:pt x="647962" y="2573314"/>
                  </a:lnTo>
                  <a:lnTo>
                    <a:pt x="677753" y="2611934"/>
                  </a:lnTo>
                  <a:lnTo>
                    <a:pt x="709913" y="2648549"/>
                  </a:lnTo>
                  <a:lnTo>
                    <a:pt x="744318" y="2683092"/>
                  </a:lnTo>
                  <a:lnTo>
                    <a:pt x="780839" y="2715495"/>
                  </a:lnTo>
                  <a:lnTo>
                    <a:pt x="819351" y="2745692"/>
                  </a:lnTo>
                  <a:lnTo>
                    <a:pt x="859726" y="2773615"/>
                  </a:lnTo>
                  <a:lnTo>
                    <a:pt x="901839" y="2799197"/>
                  </a:lnTo>
                  <a:lnTo>
                    <a:pt x="945563" y="2822372"/>
                  </a:lnTo>
                  <a:lnTo>
                    <a:pt x="990770" y="2843071"/>
                  </a:lnTo>
                  <a:lnTo>
                    <a:pt x="1037336" y="2861228"/>
                  </a:lnTo>
                  <a:lnTo>
                    <a:pt x="1085132" y="2876776"/>
                  </a:lnTo>
                  <a:lnTo>
                    <a:pt x="1134032" y="2889648"/>
                  </a:lnTo>
                  <a:lnTo>
                    <a:pt x="1183910" y="2899776"/>
                  </a:lnTo>
                  <a:lnTo>
                    <a:pt x="1234639" y="2907094"/>
                  </a:lnTo>
                  <a:lnTo>
                    <a:pt x="1286092" y="2911533"/>
                  </a:lnTo>
                  <a:lnTo>
                    <a:pt x="1338144" y="2913028"/>
                  </a:lnTo>
                  <a:lnTo>
                    <a:pt x="1388000" y="2911652"/>
                  </a:lnTo>
                  <a:lnTo>
                    <a:pt x="1437531" y="2907543"/>
                  </a:lnTo>
                  <a:lnTo>
                    <a:pt x="1486604" y="2900735"/>
                  </a:lnTo>
                  <a:lnTo>
                    <a:pt x="1535085" y="2891259"/>
                  </a:lnTo>
                  <a:lnTo>
                    <a:pt x="1582840" y="2879146"/>
                  </a:lnTo>
                  <a:lnTo>
                    <a:pt x="1629734" y="2864430"/>
                  </a:lnTo>
                  <a:lnTo>
                    <a:pt x="1675635" y="2847141"/>
                  </a:lnTo>
                  <a:lnTo>
                    <a:pt x="1720407" y="2827311"/>
                  </a:lnTo>
                  <a:lnTo>
                    <a:pt x="1763917" y="2804973"/>
                  </a:lnTo>
                  <a:lnTo>
                    <a:pt x="1792734" y="2843738"/>
                  </a:lnTo>
                  <a:lnTo>
                    <a:pt x="1825470" y="2879600"/>
                  </a:lnTo>
                  <a:lnTo>
                    <a:pt x="1860677" y="2913053"/>
                  </a:lnTo>
                  <a:lnTo>
                    <a:pt x="1898188" y="2944016"/>
                  </a:lnTo>
                  <a:lnTo>
                    <a:pt x="1937840" y="2972411"/>
                  </a:lnTo>
                  <a:lnTo>
                    <a:pt x="1979467" y="2998156"/>
                  </a:lnTo>
                  <a:lnTo>
                    <a:pt x="2022904" y="3021172"/>
                  </a:lnTo>
                  <a:lnTo>
                    <a:pt x="2067987" y="3041379"/>
                  </a:lnTo>
                  <a:lnTo>
                    <a:pt x="2114551" y="3058697"/>
                  </a:lnTo>
                  <a:lnTo>
                    <a:pt x="2162430" y="3073045"/>
                  </a:lnTo>
                  <a:lnTo>
                    <a:pt x="2211461" y="3084344"/>
                  </a:lnTo>
                  <a:lnTo>
                    <a:pt x="2261478" y="3092514"/>
                  </a:lnTo>
                  <a:lnTo>
                    <a:pt x="2312317" y="3097475"/>
                  </a:lnTo>
                  <a:lnTo>
                    <a:pt x="2363812" y="3099146"/>
                  </a:lnTo>
                  <a:lnTo>
                    <a:pt x="2413765" y="3097576"/>
                  </a:lnTo>
                  <a:lnTo>
                    <a:pt x="2462967" y="3092926"/>
                  </a:lnTo>
                  <a:lnTo>
                    <a:pt x="2511283" y="3085286"/>
                  </a:lnTo>
                  <a:lnTo>
                    <a:pt x="2558583" y="3074746"/>
                  </a:lnTo>
                  <a:lnTo>
                    <a:pt x="2604732" y="3061395"/>
                  </a:lnTo>
                  <a:lnTo>
                    <a:pt x="2649599" y="3045323"/>
                  </a:lnTo>
                  <a:lnTo>
                    <a:pt x="2693051" y="3026619"/>
                  </a:lnTo>
                  <a:lnTo>
                    <a:pt x="2734954" y="3005375"/>
                  </a:lnTo>
                  <a:lnTo>
                    <a:pt x="2775178" y="2981678"/>
                  </a:lnTo>
                  <a:lnTo>
                    <a:pt x="2813588" y="2955620"/>
                  </a:lnTo>
                  <a:lnTo>
                    <a:pt x="2850052" y="2927289"/>
                  </a:lnTo>
                  <a:lnTo>
                    <a:pt x="2884438" y="2896776"/>
                  </a:lnTo>
                  <a:lnTo>
                    <a:pt x="2916613" y="2864171"/>
                  </a:lnTo>
                  <a:lnTo>
                    <a:pt x="2946444" y="2829562"/>
                  </a:lnTo>
                  <a:lnTo>
                    <a:pt x="2973799" y="2793041"/>
                  </a:lnTo>
                  <a:lnTo>
                    <a:pt x="2998544" y="2754695"/>
                  </a:lnTo>
                  <a:lnTo>
                    <a:pt x="3020548" y="2714617"/>
                  </a:lnTo>
                  <a:lnTo>
                    <a:pt x="3039678" y="2672894"/>
                  </a:lnTo>
                  <a:lnTo>
                    <a:pt x="3055801" y="2629617"/>
                  </a:lnTo>
                  <a:lnTo>
                    <a:pt x="3056443" y="2633348"/>
                  </a:lnTo>
                  <a:lnTo>
                    <a:pt x="3099547" y="2655707"/>
                  </a:lnTo>
                  <a:lnTo>
                    <a:pt x="3144269" y="2674778"/>
                  </a:lnTo>
                  <a:lnTo>
                    <a:pt x="3190393" y="2690505"/>
                  </a:lnTo>
                  <a:lnTo>
                    <a:pt x="3237701" y="2702834"/>
                  </a:lnTo>
                  <a:lnTo>
                    <a:pt x="3285975" y="2711708"/>
                  </a:lnTo>
                  <a:lnTo>
                    <a:pt x="3334998" y="2717073"/>
                  </a:lnTo>
                  <a:lnTo>
                    <a:pt x="3384554" y="2718874"/>
                  </a:lnTo>
                  <a:lnTo>
                    <a:pt x="3435068" y="2717024"/>
                  </a:lnTo>
                  <a:lnTo>
                    <a:pt x="3484472" y="2711569"/>
                  </a:lnTo>
                  <a:lnTo>
                    <a:pt x="3532610" y="2702651"/>
                  </a:lnTo>
                  <a:lnTo>
                    <a:pt x="3579323" y="2690412"/>
                  </a:lnTo>
                  <a:lnTo>
                    <a:pt x="3624452" y="2674995"/>
                  </a:lnTo>
                  <a:lnTo>
                    <a:pt x="3667841" y="2656541"/>
                  </a:lnTo>
                  <a:lnTo>
                    <a:pt x="3709330" y="2635194"/>
                  </a:lnTo>
                  <a:lnTo>
                    <a:pt x="3748762" y="2611096"/>
                  </a:lnTo>
                  <a:lnTo>
                    <a:pt x="3785978" y="2584388"/>
                  </a:lnTo>
                  <a:lnTo>
                    <a:pt x="3820821" y="2555213"/>
                  </a:lnTo>
                  <a:lnTo>
                    <a:pt x="3853132" y="2523714"/>
                  </a:lnTo>
                  <a:lnTo>
                    <a:pt x="3882754" y="2490032"/>
                  </a:lnTo>
                  <a:lnTo>
                    <a:pt x="3909529" y="2454310"/>
                  </a:lnTo>
                  <a:lnTo>
                    <a:pt x="3933297" y="2416690"/>
                  </a:lnTo>
                  <a:lnTo>
                    <a:pt x="3953902" y="2377315"/>
                  </a:lnTo>
                  <a:lnTo>
                    <a:pt x="3971185" y="2336326"/>
                  </a:lnTo>
                  <a:lnTo>
                    <a:pt x="3984988" y="2293866"/>
                  </a:lnTo>
                  <a:lnTo>
                    <a:pt x="3995153" y="2250078"/>
                  </a:lnTo>
                  <a:lnTo>
                    <a:pt x="4001523" y="2205103"/>
                  </a:lnTo>
                  <a:lnTo>
                    <a:pt x="4003938" y="2159084"/>
                  </a:lnTo>
                  <a:lnTo>
                    <a:pt x="4002867" y="2157649"/>
                  </a:lnTo>
                  <a:lnTo>
                    <a:pt x="4053259" y="2149425"/>
                  </a:lnTo>
                  <a:lnTo>
                    <a:pt x="4102290" y="2138156"/>
                  </a:lnTo>
                  <a:lnTo>
                    <a:pt x="4149850" y="2123961"/>
                  </a:lnTo>
                  <a:lnTo>
                    <a:pt x="4195824" y="2106958"/>
                  </a:lnTo>
                  <a:lnTo>
                    <a:pt x="4240101" y="2087265"/>
                  </a:lnTo>
                  <a:lnTo>
                    <a:pt x="4282566" y="2065001"/>
                  </a:lnTo>
                  <a:lnTo>
                    <a:pt x="4323109" y="2040283"/>
                  </a:lnTo>
                  <a:lnTo>
                    <a:pt x="4361616" y="2013230"/>
                  </a:lnTo>
                  <a:lnTo>
                    <a:pt x="4397974" y="1983961"/>
                  </a:lnTo>
                  <a:lnTo>
                    <a:pt x="4432071" y="1952593"/>
                  </a:lnTo>
                  <a:lnTo>
                    <a:pt x="4463795" y="1919244"/>
                  </a:lnTo>
                  <a:lnTo>
                    <a:pt x="4493031" y="1884034"/>
                  </a:lnTo>
                  <a:lnTo>
                    <a:pt x="4519669" y="1847080"/>
                  </a:lnTo>
                  <a:lnTo>
                    <a:pt x="4543595" y="1808501"/>
                  </a:lnTo>
                  <a:lnTo>
                    <a:pt x="4564696" y="1768414"/>
                  </a:lnTo>
                  <a:lnTo>
                    <a:pt x="4582860" y="1726938"/>
                  </a:lnTo>
                  <a:lnTo>
                    <a:pt x="4597974" y="1684192"/>
                  </a:lnTo>
                  <a:lnTo>
                    <a:pt x="4609925" y="1640293"/>
                  </a:lnTo>
                  <a:lnTo>
                    <a:pt x="4618602" y="1595360"/>
                  </a:lnTo>
                  <a:lnTo>
                    <a:pt x="4623890" y="1549511"/>
                  </a:lnTo>
                  <a:lnTo>
                    <a:pt x="4625678" y="1502864"/>
                  </a:lnTo>
                  <a:lnTo>
                    <a:pt x="4623730" y="1454450"/>
                  </a:lnTo>
                  <a:lnTo>
                    <a:pt x="4617935" y="1406523"/>
                  </a:lnTo>
                  <a:lnTo>
                    <a:pt x="4608362" y="1359264"/>
                  </a:lnTo>
                  <a:lnTo>
                    <a:pt x="4595082" y="1312851"/>
                  </a:lnTo>
                  <a:lnTo>
                    <a:pt x="4578165" y="1267465"/>
                  </a:lnTo>
                  <a:lnTo>
                    <a:pt x="4557682" y="1223285"/>
                  </a:lnTo>
                  <a:lnTo>
                    <a:pt x="4533704" y="1180490"/>
                  </a:lnTo>
                  <a:lnTo>
                    <a:pt x="4506301" y="1139260"/>
                  </a:lnTo>
                  <a:lnTo>
                    <a:pt x="4475544" y="1099775"/>
                  </a:lnTo>
                  <a:lnTo>
                    <a:pt x="4474045" y="1099488"/>
                  </a:lnTo>
                  <a:lnTo>
                    <a:pt x="4494104" y="1049882"/>
                  </a:lnTo>
                  <a:lnTo>
                    <a:pt x="4508580" y="998824"/>
                  </a:lnTo>
                  <a:lnTo>
                    <a:pt x="4517354" y="946689"/>
                  </a:lnTo>
                  <a:lnTo>
                    <a:pt x="4520306" y="893854"/>
                  </a:lnTo>
                  <a:lnTo>
                    <a:pt x="4518033" y="847207"/>
                  </a:lnTo>
                  <a:lnTo>
                    <a:pt x="4511329" y="801539"/>
                  </a:lnTo>
                  <a:lnTo>
                    <a:pt x="4500366" y="757054"/>
                  </a:lnTo>
                  <a:lnTo>
                    <a:pt x="4485315" y="713958"/>
                  </a:lnTo>
                  <a:lnTo>
                    <a:pt x="4466350" y="672457"/>
                  </a:lnTo>
                  <a:lnTo>
                    <a:pt x="4443643" y="632755"/>
                  </a:lnTo>
                  <a:lnTo>
                    <a:pt x="4417364" y="595059"/>
                  </a:lnTo>
                  <a:lnTo>
                    <a:pt x="4387687" y="559573"/>
                  </a:lnTo>
                  <a:lnTo>
                    <a:pt x="4354784" y="526503"/>
                  </a:lnTo>
                  <a:lnTo>
                    <a:pt x="4318826" y="496054"/>
                  </a:lnTo>
                  <a:lnTo>
                    <a:pt x="4279986" y="468432"/>
                  </a:lnTo>
                  <a:lnTo>
                    <a:pt x="4238436" y="443842"/>
                  </a:lnTo>
                  <a:lnTo>
                    <a:pt x="4194347" y="422489"/>
                  </a:lnTo>
                  <a:lnTo>
                    <a:pt x="4147893" y="404579"/>
                  </a:lnTo>
                  <a:lnTo>
                    <a:pt x="4099245" y="390317"/>
                  </a:lnTo>
                  <a:lnTo>
                    <a:pt x="4101172" y="389312"/>
                  </a:lnTo>
                  <a:lnTo>
                    <a:pt x="4090021" y="345101"/>
                  </a:lnTo>
                  <a:lnTo>
                    <a:pt x="4074546" y="302706"/>
                  </a:lnTo>
                  <a:lnTo>
                    <a:pt x="4054989" y="262311"/>
                  </a:lnTo>
                  <a:lnTo>
                    <a:pt x="4031590" y="224098"/>
                  </a:lnTo>
                  <a:lnTo>
                    <a:pt x="4004588" y="188249"/>
                  </a:lnTo>
                  <a:lnTo>
                    <a:pt x="3974225" y="154947"/>
                  </a:lnTo>
                  <a:lnTo>
                    <a:pt x="3940739" y="124376"/>
                  </a:lnTo>
                  <a:lnTo>
                    <a:pt x="3904372" y="96717"/>
                  </a:lnTo>
                  <a:lnTo>
                    <a:pt x="3865364" y="72153"/>
                  </a:lnTo>
                  <a:lnTo>
                    <a:pt x="3823955" y="50867"/>
                  </a:lnTo>
                  <a:lnTo>
                    <a:pt x="3780385" y="33042"/>
                  </a:lnTo>
                  <a:lnTo>
                    <a:pt x="3734894" y="18860"/>
                  </a:lnTo>
                  <a:lnTo>
                    <a:pt x="3687723" y="8504"/>
                  </a:lnTo>
                  <a:lnTo>
                    <a:pt x="3639112" y="2156"/>
                  </a:lnTo>
                  <a:lnTo>
                    <a:pt x="3589302" y="0"/>
                  </a:lnTo>
                  <a:lnTo>
                    <a:pt x="3538675" y="2246"/>
                  </a:lnTo>
                  <a:lnTo>
                    <a:pt x="3488948" y="8896"/>
                  </a:lnTo>
                  <a:lnTo>
                    <a:pt x="3440436" y="19813"/>
                  </a:lnTo>
                  <a:lnTo>
                    <a:pt x="3393453" y="34861"/>
                  </a:lnTo>
                  <a:lnTo>
                    <a:pt x="3348311" y="53905"/>
                  </a:lnTo>
                  <a:lnTo>
                    <a:pt x="3305326" y="76809"/>
                  </a:lnTo>
                  <a:lnTo>
                    <a:pt x="3264810" y="103436"/>
                  </a:lnTo>
                  <a:lnTo>
                    <a:pt x="3227077" y="133652"/>
                  </a:lnTo>
                  <a:lnTo>
                    <a:pt x="3192442" y="167319"/>
                  </a:lnTo>
                  <a:lnTo>
                    <a:pt x="3162117" y="134382"/>
                  </a:lnTo>
                  <a:lnTo>
                    <a:pt x="3127624" y="104121"/>
                  </a:lnTo>
                  <a:lnTo>
                    <a:pt x="3090155" y="77404"/>
                  </a:lnTo>
                  <a:lnTo>
                    <a:pt x="3050047" y="54382"/>
                  </a:lnTo>
                  <a:lnTo>
                    <a:pt x="3007638" y="35208"/>
                  </a:lnTo>
                  <a:lnTo>
                    <a:pt x="2963262" y="20031"/>
                  </a:lnTo>
                  <a:lnTo>
                    <a:pt x="2917258" y="9003"/>
                  </a:lnTo>
                  <a:lnTo>
                    <a:pt x="2869962" y="2276"/>
                  </a:lnTo>
                  <a:lnTo>
                    <a:pt x="2821711" y="0"/>
                  </a:lnTo>
                  <a:lnTo>
                    <a:pt x="2769093" y="2708"/>
                  </a:lnTo>
                  <a:lnTo>
                    <a:pt x="2717783" y="10678"/>
                  </a:lnTo>
                  <a:lnTo>
                    <a:pt x="2668189" y="23680"/>
                  </a:lnTo>
                  <a:lnTo>
                    <a:pt x="2620722" y="41483"/>
                  </a:lnTo>
                  <a:lnTo>
                    <a:pt x="2575788" y="63857"/>
                  </a:lnTo>
                  <a:lnTo>
                    <a:pt x="2533797" y="90569"/>
                  </a:lnTo>
                  <a:lnTo>
                    <a:pt x="2495158" y="121390"/>
                  </a:lnTo>
                  <a:lnTo>
                    <a:pt x="2460278" y="156090"/>
                  </a:lnTo>
                  <a:lnTo>
                    <a:pt x="2429567" y="194436"/>
                  </a:lnTo>
                  <a:lnTo>
                    <a:pt x="2403434" y="236199"/>
                  </a:lnTo>
                  <a:lnTo>
                    <a:pt x="2405147" y="243230"/>
                  </a:lnTo>
                  <a:lnTo>
                    <a:pt x="2368193" y="212766"/>
                  </a:lnTo>
                  <a:lnTo>
                    <a:pt x="2328750" y="185531"/>
                  </a:lnTo>
                  <a:lnTo>
                    <a:pt x="2287075" y="161622"/>
                  </a:lnTo>
                  <a:lnTo>
                    <a:pt x="2243421" y="141131"/>
                  </a:lnTo>
                  <a:lnTo>
                    <a:pt x="2198045" y="124155"/>
                  </a:lnTo>
                  <a:lnTo>
                    <a:pt x="2151203" y="110786"/>
                  </a:lnTo>
                  <a:lnTo>
                    <a:pt x="2103149" y="101120"/>
                  </a:lnTo>
                  <a:lnTo>
                    <a:pt x="2054140" y="95251"/>
                  </a:lnTo>
                  <a:lnTo>
                    <a:pt x="2004432" y="93274"/>
                  </a:lnTo>
                  <a:lnTo>
                    <a:pt x="1952040" y="95467"/>
                  </a:lnTo>
                  <a:lnTo>
                    <a:pt x="1900633" y="101950"/>
                  </a:lnTo>
                  <a:lnTo>
                    <a:pt x="1850479" y="112572"/>
                  </a:lnTo>
                  <a:lnTo>
                    <a:pt x="1801849" y="127187"/>
                  </a:lnTo>
                  <a:lnTo>
                    <a:pt x="1755013" y="145647"/>
                  </a:lnTo>
                  <a:lnTo>
                    <a:pt x="1710240" y="167804"/>
                  </a:lnTo>
                  <a:lnTo>
                    <a:pt x="1667801" y="193509"/>
                  </a:lnTo>
                  <a:lnTo>
                    <a:pt x="1627966" y="222614"/>
                  </a:lnTo>
                  <a:lnTo>
                    <a:pt x="1591003" y="254972"/>
                  </a:lnTo>
                  <a:lnTo>
                    <a:pt x="1557185" y="290435"/>
                  </a:lnTo>
                  <a:lnTo>
                    <a:pt x="1526780" y="328855"/>
                  </a:lnTo>
                  <a:lnTo>
                    <a:pt x="1500058" y="370083"/>
                  </a:lnTo>
                  <a:lnTo>
                    <a:pt x="1498344" y="373527"/>
                  </a:lnTo>
                  <a:lnTo>
                    <a:pt x="1456053" y="352621"/>
                  </a:lnTo>
                  <a:lnTo>
                    <a:pt x="1412488" y="334377"/>
                  </a:lnTo>
                  <a:lnTo>
                    <a:pt x="1367798" y="318833"/>
                  </a:lnTo>
                  <a:lnTo>
                    <a:pt x="1322134" y="306029"/>
                  </a:lnTo>
                  <a:lnTo>
                    <a:pt x="1275647" y="296003"/>
                  </a:lnTo>
                  <a:lnTo>
                    <a:pt x="1228488" y="288793"/>
                  </a:lnTo>
                  <a:lnTo>
                    <a:pt x="1180806" y="284439"/>
                  </a:lnTo>
                  <a:lnTo>
                    <a:pt x="1132753" y="282979"/>
                  </a:lnTo>
                  <a:lnTo>
                    <a:pt x="1083237" y="284518"/>
                  </a:lnTo>
                  <a:lnTo>
                    <a:pt x="1034618" y="289031"/>
                  </a:lnTo>
                  <a:lnTo>
                    <a:pt x="987004" y="296421"/>
                  </a:lnTo>
                  <a:lnTo>
                    <a:pt x="940503" y="306591"/>
                  </a:lnTo>
                  <a:lnTo>
                    <a:pt x="895222" y="319441"/>
                  </a:lnTo>
                  <a:lnTo>
                    <a:pt x="851268" y="334874"/>
                  </a:lnTo>
                  <a:lnTo>
                    <a:pt x="808749" y="352792"/>
                  </a:lnTo>
                  <a:lnTo>
                    <a:pt x="767773" y="373097"/>
                  </a:lnTo>
                  <a:lnTo>
                    <a:pt x="728447" y="395690"/>
                  </a:lnTo>
                  <a:lnTo>
                    <a:pt x="690878" y="420473"/>
                  </a:lnTo>
                  <a:lnTo>
                    <a:pt x="655175" y="447349"/>
                  </a:lnTo>
                  <a:lnTo>
                    <a:pt x="621445" y="476219"/>
                  </a:lnTo>
                  <a:lnTo>
                    <a:pt x="589795" y="506985"/>
                  </a:lnTo>
                  <a:lnTo>
                    <a:pt x="560333" y="539549"/>
                  </a:lnTo>
                  <a:lnTo>
                    <a:pt x="533167" y="573813"/>
                  </a:lnTo>
                  <a:lnTo>
                    <a:pt x="508403" y="609679"/>
                  </a:lnTo>
                  <a:lnTo>
                    <a:pt x="486150" y="647048"/>
                  </a:lnTo>
                  <a:lnTo>
                    <a:pt x="466515" y="685824"/>
                  </a:lnTo>
                  <a:lnTo>
                    <a:pt x="449606" y="725906"/>
                  </a:lnTo>
                  <a:lnTo>
                    <a:pt x="435530" y="767199"/>
                  </a:lnTo>
                  <a:lnTo>
                    <a:pt x="424395" y="809602"/>
                  </a:lnTo>
                  <a:lnTo>
                    <a:pt x="416308" y="853019"/>
                  </a:lnTo>
                  <a:lnTo>
                    <a:pt x="411377" y="897351"/>
                  </a:lnTo>
                  <a:lnTo>
                    <a:pt x="409710" y="942501"/>
                  </a:lnTo>
                  <a:lnTo>
                    <a:pt x="410021" y="964774"/>
                  </a:lnTo>
                  <a:lnTo>
                    <a:pt x="411236" y="987021"/>
                  </a:lnTo>
                  <a:lnTo>
                    <a:pt x="413294" y="1009214"/>
                  </a:lnTo>
                  <a:lnTo>
                    <a:pt x="416135" y="1031326"/>
                  </a:lnTo>
                  <a:lnTo>
                    <a:pt x="417634" y="1030465"/>
                  </a:lnTo>
                  <a:close/>
                </a:path>
                <a:path w="4625975" h="3099435">
                  <a:moveTo>
                    <a:pt x="230234" y="1822866"/>
                  </a:moveTo>
                  <a:lnTo>
                    <a:pt x="274141" y="1843653"/>
                  </a:lnTo>
                  <a:lnTo>
                    <a:pt x="320011" y="1859976"/>
                  </a:lnTo>
                  <a:lnTo>
                    <a:pt x="367444" y="1871747"/>
                  </a:lnTo>
                  <a:lnTo>
                    <a:pt x="416039" y="1878874"/>
                  </a:lnTo>
                  <a:lnTo>
                    <a:pt x="465394" y="1881270"/>
                  </a:lnTo>
                  <a:lnTo>
                    <a:pt x="474423" y="1881212"/>
                  </a:lnTo>
                  <a:lnTo>
                    <a:pt x="483492" y="1881019"/>
                  </a:lnTo>
                  <a:lnTo>
                    <a:pt x="492561" y="1880665"/>
                  </a:lnTo>
                  <a:lnTo>
                    <a:pt x="501589" y="1880122"/>
                  </a:lnTo>
                </a:path>
                <a:path w="4625975" h="3099435">
                  <a:moveTo>
                    <a:pt x="623239" y="2529886"/>
                  </a:moveTo>
                  <a:lnTo>
                    <a:pt x="653584" y="2525747"/>
                  </a:lnTo>
                  <a:lnTo>
                    <a:pt x="683528" y="2519805"/>
                  </a:lnTo>
                  <a:lnTo>
                    <a:pt x="712990" y="2512088"/>
                  </a:lnTo>
                  <a:lnTo>
                    <a:pt x="741890" y="2502621"/>
                  </a:lnTo>
                </a:path>
                <a:path w="4625975" h="3099435">
                  <a:moveTo>
                    <a:pt x="1691099" y="2680703"/>
                  </a:moveTo>
                  <a:lnTo>
                    <a:pt x="1706191" y="2713165"/>
                  </a:lnTo>
                  <a:lnTo>
                    <a:pt x="1723171" y="2744847"/>
                  </a:lnTo>
                  <a:lnTo>
                    <a:pt x="1741998" y="2775668"/>
                  </a:lnTo>
                  <a:lnTo>
                    <a:pt x="1762632" y="2805547"/>
                  </a:lnTo>
                </a:path>
                <a:path w="4625975" h="3099435">
                  <a:moveTo>
                    <a:pt x="3055801" y="2629617"/>
                  </a:moveTo>
                  <a:lnTo>
                    <a:pt x="3065883" y="2595917"/>
                  </a:lnTo>
                  <a:lnTo>
                    <a:pt x="3073978" y="2561814"/>
                  </a:lnTo>
                  <a:lnTo>
                    <a:pt x="3080105" y="2527388"/>
                  </a:lnTo>
                  <a:lnTo>
                    <a:pt x="3084285" y="2492719"/>
                  </a:lnTo>
                </a:path>
                <a:path w="4625975" h="3099435">
                  <a:moveTo>
                    <a:pt x="4003938" y="2159084"/>
                  </a:moveTo>
                  <a:lnTo>
                    <a:pt x="4003938" y="2157506"/>
                  </a:lnTo>
                  <a:lnTo>
                    <a:pt x="4004152" y="2156071"/>
                  </a:lnTo>
                  <a:lnTo>
                    <a:pt x="4004152" y="2154492"/>
                  </a:lnTo>
                  <a:lnTo>
                    <a:pt x="4002101" y="2108536"/>
                  </a:lnTo>
                  <a:lnTo>
                    <a:pt x="3996033" y="2063347"/>
                  </a:lnTo>
                  <a:lnTo>
                    <a:pt x="3986075" y="2019105"/>
                  </a:lnTo>
                  <a:lnTo>
                    <a:pt x="3972352" y="1975994"/>
                  </a:lnTo>
                  <a:lnTo>
                    <a:pt x="3954992" y="1934195"/>
                  </a:lnTo>
                  <a:lnTo>
                    <a:pt x="3934120" y="1893890"/>
                  </a:lnTo>
                  <a:lnTo>
                    <a:pt x="3909863" y="1855261"/>
                  </a:lnTo>
                  <a:lnTo>
                    <a:pt x="3882348" y="1818491"/>
                  </a:lnTo>
                  <a:lnTo>
                    <a:pt x="3851701" y="1783760"/>
                  </a:lnTo>
                  <a:lnTo>
                    <a:pt x="3818048" y="1751252"/>
                  </a:lnTo>
                  <a:lnTo>
                    <a:pt x="3781516" y="1721148"/>
                  </a:lnTo>
                  <a:lnTo>
                    <a:pt x="3742231" y="1693630"/>
                  </a:lnTo>
                  <a:lnTo>
                    <a:pt x="3700320" y="1668880"/>
                  </a:lnTo>
                  <a:lnTo>
                    <a:pt x="3655910" y="1647080"/>
                  </a:lnTo>
                </a:path>
                <a:path w="4625975" h="3099435">
                  <a:moveTo>
                    <a:pt x="4318984" y="1291490"/>
                  </a:moveTo>
                  <a:lnTo>
                    <a:pt x="4357583" y="1258572"/>
                  </a:lnTo>
                  <a:lnTo>
                    <a:pt x="4392563" y="1222665"/>
                  </a:lnTo>
                  <a:lnTo>
                    <a:pt x="4423750" y="1184017"/>
                  </a:lnTo>
                  <a:lnTo>
                    <a:pt x="4450969" y="1142875"/>
                  </a:lnTo>
                  <a:lnTo>
                    <a:pt x="4474045" y="1099488"/>
                  </a:lnTo>
                </a:path>
                <a:path w="4625975" h="3099435">
                  <a:moveTo>
                    <a:pt x="4109311" y="480003"/>
                  </a:moveTo>
                  <a:lnTo>
                    <a:pt x="4109311" y="477708"/>
                  </a:lnTo>
                  <a:lnTo>
                    <a:pt x="4109525" y="475555"/>
                  </a:lnTo>
                  <a:lnTo>
                    <a:pt x="4109525" y="473259"/>
                  </a:lnTo>
                  <a:lnTo>
                    <a:pt x="4109003" y="452171"/>
                  </a:lnTo>
                  <a:lnTo>
                    <a:pt x="4107437" y="431124"/>
                  </a:lnTo>
                  <a:lnTo>
                    <a:pt x="4104826" y="410158"/>
                  </a:lnTo>
                  <a:lnTo>
                    <a:pt x="4101172" y="389312"/>
                  </a:lnTo>
                </a:path>
                <a:path w="4625975" h="3099435">
                  <a:moveTo>
                    <a:pt x="3192442" y="167319"/>
                  </a:moveTo>
                  <a:lnTo>
                    <a:pt x="3169248" y="194210"/>
                  </a:lnTo>
                  <a:lnTo>
                    <a:pt x="3148242" y="222513"/>
                  </a:lnTo>
                  <a:lnTo>
                    <a:pt x="3129525" y="252134"/>
                  </a:lnTo>
                  <a:lnTo>
                    <a:pt x="3113198" y="282979"/>
                  </a:lnTo>
                </a:path>
                <a:path w="4625975" h="3099435">
                  <a:moveTo>
                    <a:pt x="2403434" y="236199"/>
                  </a:moveTo>
                  <a:lnTo>
                    <a:pt x="2391266" y="260298"/>
                  </a:lnTo>
                  <a:lnTo>
                    <a:pt x="2380785" y="284988"/>
                  </a:lnTo>
                  <a:lnTo>
                    <a:pt x="2371990" y="310217"/>
                  </a:lnTo>
                  <a:lnTo>
                    <a:pt x="2364883" y="335931"/>
                  </a:lnTo>
                </a:path>
                <a:path w="4625975" h="3099435">
                  <a:moveTo>
                    <a:pt x="1637556" y="470246"/>
                  </a:moveTo>
                  <a:lnTo>
                    <a:pt x="1605202" y="443187"/>
                  </a:lnTo>
                  <a:lnTo>
                    <a:pt x="1571162" y="418012"/>
                  </a:lnTo>
                  <a:lnTo>
                    <a:pt x="1535516" y="394774"/>
                  </a:lnTo>
                  <a:lnTo>
                    <a:pt x="1498344" y="373527"/>
                  </a:lnTo>
                </a:path>
                <a:path w="4625975" h="3099435">
                  <a:moveTo>
                    <a:pt x="416135" y="1031326"/>
                  </a:moveTo>
                  <a:lnTo>
                    <a:pt x="420552" y="1057071"/>
                  </a:lnTo>
                  <a:lnTo>
                    <a:pt x="426094" y="1082627"/>
                  </a:lnTo>
                  <a:lnTo>
                    <a:pt x="432760" y="1107968"/>
                  </a:lnTo>
                  <a:lnTo>
                    <a:pt x="440550" y="113306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344" y="1936048"/>
              <a:ext cx="819149" cy="15811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91621" y="2707573"/>
              <a:ext cx="1800225" cy="443865"/>
            </a:xfrm>
            <a:custGeom>
              <a:avLst/>
              <a:gdLst/>
              <a:ahLst/>
              <a:cxnLst/>
              <a:rect l="l" t="t" r="r" b="b"/>
              <a:pathLst>
                <a:path w="1800225" h="443864">
                  <a:moveTo>
                    <a:pt x="0" y="0"/>
                  </a:moveTo>
                  <a:lnTo>
                    <a:pt x="1799775" y="44333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031666" y="3647715"/>
              <a:ext cx="2240915" cy="0"/>
            </a:xfrm>
            <a:custGeom>
              <a:avLst/>
              <a:gdLst/>
              <a:ahLst/>
              <a:cxnLst/>
              <a:rect l="l" t="t" r="r" b="b"/>
              <a:pathLst>
                <a:path w="2240915">
                  <a:moveTo>
                    <a:pt x="2240490" y="0"/>
                  </a:moveTo>
                  <a:lnTo>
                    <a:pt x="0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8611" y="3042604"/>
              <a:ext cx="1479448" cy="9745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7067" y="4926097"/>
              <a:ext cx="1784234" cy="13978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29443" y="4547102"/>
              <a:ext cx="1567815" cy="1078230"/>
            </a:xfrm>
            <a:custGeom>
              <a:avLst/>
              <a:gdLst/>
              <a:ahLst/>
              <a:cxnLst/>
              <a:rect l="l" t="t" r="r" b="b"/>
              <a:pathLst>
                <a:path w="1567814" h="1078229">
                  <a:moveTo>
                    <a:pt x="0" y="1077937"/>
                  </a:moveTo>
                  <a:lnTo>
                    <a:pt x="1567543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969789" y="2211271"/>
              <a:ext cx="1563370" cy="939800"/>
            </a:xfrm>
            <a:custGeom>
              <a:avLst/>
              <a:gdLst/>
              <a:ahLst/>
              <a:cxnLst/>
              <a:rect l="l" t="t" r="r" b="b"/>
              <a:pathLst>
                <a:path w="1563370" h="939800">
                  <a:moveTo>
                    <a:pt x="1529259" y="0"/>
                  </a:moveTo>
                  <a:lnTo>
                    <a:pt x="1069684" y="270751"/>
                  </a:lnTo>
                  <a:lnTo>
                    <a:pt x="1103527" y="328198"/>
                  </a:lnTo>
                  <a:lnTo>
                    <a:pt x="1563102" y="57445"/>
                  </a:lnTo>
                  <a:lnTo>
                    <a:pt x="1529259" y="0"/>
                  </a:lnTo>
                  <a:close/>
                </a:path>
                <a:path w="1563370" h="939800">
                  <a:moveTo>
                    <a:pt x="897342" y="372282"/>
                  </a:moveTo>
                  <a:lnTo>
                    <a:pt x="437767" y="643035"/>
                  </a:lnTo>
                  <a:lnTo>
                    <a:pt x="471611" y="700481"/>
                  </a:lnTo>
                  <a:lnTo>
                    <a:pt x="931186" y="429729"/>
                  </a:lnTo>
                  <a:lnTo>
                    <a:pt x="897342" y="372282"/>
                  </a:lnTo>
                  <a:close/>
                </a:path>
                <a:path w="1563370" h="939800">
                  <a:moveTo>
                    <a:pt x="121574" y="751930"/>
                  </a:moveTo>
                  <a:lnTo>
                    <a:pt x="0" y="939632"/>
                  </a:lnTo>
                  <a:lnTo>
                    <a:pt x="223107" y="924270"/>
                  </a:lnTo>
                  <a:lnTo>
                    <a:pt x="199231" y="883744"/>
                  </a:lnTo>
                  <a:lnTo>
                    <a:pt x="160540" y="883744"/>
                  </a:lnTo>
                  <a:lnTo>
                    <a:pt x="126696" y="826298"/>
                  </a:lnTo>
                  <a:lnTo>
                    <a:pt x="155418" y="809377"/>
                  </a:lnTo>
                  <a:lnTo>
                    <a:pt x="121574" y="751930"/>
                  </a:lnTo>
                  <a:close/>
                </a:path>
                <a:path w="1563370" h="939800">
                  <a:moveTo>
                    <a:pt x="155418" y="809377"/>
                  </a:moveTo>
                  <a:lnTo>
                    <a:pt x="126696" y="826298"/>
                  </a:lnTo>
                  <a:lnTo>
                    <a:pt x="160540" y="883744"/>
                  </a:lnTo>
                  <a:lnTo>
                    <a:pt x="189262" y="866823"/>
                  </a:lnTo>
                  <a:lnTo>
                    <a:pt x="155418" y="809377"/>
                  </a:lnTo>
                  <a:close/>
                </a:path>
                <a:path w="1563370" h="939800">
                  <a:moveTo>
                    <a:pt x="189262" y="866823"/>
                  </a:moveTo>
                  <a:lnTo>
                    <a:pt x="160540" y="883744"/>
                  </a:lnTo>
                  <a:lnTo>
                    <a:pt x="199231" y="883744"/>
                  </a:lnTo>
                  <a:lnTo>
                    <a:pt x="189262" y="866823"/>
                  </a:lnTo>
                  <a:close/>
                </a:path>
                <a:path w="1563370" h="939800">
                  <a:moveTo>
                    <a:pt x="265427" y="744566"/>
                  </a:moveTo>
                  <a:lnTo>
                    <a:pt x="155418" y="809377"/>
                  </a:lnTo>
                  <a:lnTo>
                    <a:pt x="189262" y="866823"/>
                  </a:lnTo>
                  <a:lnTo>
                    <a:pt x="299271" y="802013"/>
                  </a:lnTo>
                  <a:lnTo>
                    <a:pt x="265427" y="744566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15969" y="1562340"/>
              <a:ext cx="1214189" cy="15756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58886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427511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1" y="498763"/>
                  </a:lnTo>
                  <a:lnTo>
                    <a:pt x="42751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058886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472616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427511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1" y="498763"/>
                  </a:lnTo>
                  <a:lnTo>
                    <a:pt x="42751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472616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923463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427511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1" y="498763"/>
                  </a:lnTo>
                  <a:lnTo>
                    <a:pt x="42751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923463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98597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Policy</a:t>
            </a:r>
            <a:r>
              <a:rPr spc="-5" dirty="0"/>
              <a:t> </a:t>
            </a:r>
            <a:r>
              <a:rPr spc="-10" dirty="0"/>
              <a:t>Language: </a:t>
            </a:r>
            <a:r>
              <a:rPr dirty="0"/>
              <a:t>Access</a:t>
            </a:r>
            <a:r>
              <a:rPr spc="-5" dirty="0"/>
              <a:t> </a:t>
            </a:r>
            <a:r>
              <a:rPr spc="-20" dirty="0"/>
              <a:t>Control</a:t>
            </a:r>
            <a:r>
              <a:rPr dirty="0"/>
              <a:t> </a:t>
            </a:r>
            <a:r>
              <a:rPr spc="-5" dirty="0"/>
              <a:t>Rule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393906" y="3539208"/>
            <a:ext cx="3509010" cy="1230630"/>
            <a:chOff x="8393906" y="3539208"/>
            <a:chExt cx="3509010" cy="12306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8339" y="3794940"/>
              <a:ext cx="1479448" cy="97458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93900" y="4138917"/>
              <a:ext cx="3509010" cy="228600"/>
            </a:xfrm>
            <a:custGeom>
              <a:avLst/>
              <a:gdLst/>
              <a:ahLst/>
              <a:cxnLst/>
              <a:rect l="l" t="t" r="r" b="b"/>
              <a:pathLst>
                <a:path w="3509009" h="228600">
                  <a:moveTo>
                    <a:pt x="1209560" y="114096"/>
                  </a:moveTo>
                  <a:lnTo>
                    <a:pt x="1019556" y="3263"/>
                  </a:lnTo>
                  <a:lnTo>
                    <a:pt x="1010005" y="0"/>
                  </a:lnTo>
                  <a:lnTo>
                    <a:pt x="1000290" y="635"/>
                  </a:lnTo>
                  <a:lnTo>
                    <a:pt x="991514" y="4864"/>
                  </a:lnTo>
                  <a:lnTo>
                    <a:pt x="984808" y="12407"/>
                  </a:lnTo>
                  <a:lnTo>
                    <a:pt x="981557" y="21945"/>
                  </a:lnTo>
                  <a:lnTo>
                    <a:pt x="982192" y="31661"/>
                  </a:lnTo>
                  <a:lnTo>
                    <a:pt x="986421" y="40436"/>
                  </a:lnTo>
                  <a:lnTo>
                    <a:pt x="993952" y="47142"/>
                  </a:lnTo>
                  <a:lnTo>
                    <a:pt x="1065199" y="88696"/>
                  </a:lnTo>
                  <a:lnTo>
                    <a:pt x="0" y="88696"/>
                  </a:lnTo>
                  <a:lnTo>
                    <a:pt x="0" y="139496"/>
                  </a:lnTo>
                  <a:lnTo>
                    <a:pt x="1065199" y="139496"/>
                  </a:lnTo>
                  <a:lnTo>
                    <a:pt x="993952" y="181063"/>
                  </a:lnTo>
                  <a:lnTo>
                    <a:pt x="986421" y="187769"/>
                  </a:lnTo>
                  <a:lnTo>
                    <a:pt x="982192" y="196532"/>
                  </a:lnTo>
                  <a:lnTo>
                    <a:pt x="981557" y="206260"/>
                  </a:lnTo>
                  <a:lnTo>
                    <a:pt x="984808" y="215798"/>
                  </a:lnTo>
                  <a:lnTo>
                    <a:pt x="991514" y="223329"/>
                  </a:lnTo>
                  <a:lnTo>
                    <a:pt x="1000290" y="227571"/>
                  </a:lnTo>
                  <a:lnTo>
                    <a:pt x="1010005" y="228206"/>
                  </a:lnTo>
                  <a:lnTo>
                    <a:pt x="1019556" y="224942"/>
                  </a:lnTo>
                  <a:lnTo>
                    <a:pt x="1166012" y="139496"/>
                  </a:lnTo>
                  <a:lnTo>
                    <a:pt x="1209560" y="114096"/>
                  </a:lnTo>
                  <a:close/>
                </a:path>
                <a:path w="3509009" h="228600">
                  <a:moveTo>
                    <a:pt x="3508400" y="114096"/>
                  </a:moveTo>
                  <a:lnTo>
                    <a:pt x="3318395" y="3263"/>
                  </a:lnTo>
                  <a:lnTo>
                    <a:pt x="3308845" y="0"/>
                  </a:lnTo>
                  <a:lnTo>
                    <a:pt x="3299129" y="635"/>
                  </a:lnTo>
                  <a:lnTo>
                    <a:pt x="3290354" y="4864"/>
                  </a:lnTo>
                  <a:lnTo>
                    <a:pt x="3283648" y="12407"/>
                  </a:lnTo>
                  <a:lnTo>
                    <a:pt x="3280397" y="21945"/>
                  </a:lnTo>
                  <a:lnTo>
                    <a:pt x="3281032" y="31661"/>
                  </a:lnTo>
                  <a:lnTo>
                    <a:pt x="3285261" y="40436"/>
                  </a:lnTo>
                  <a:lnTo>
                    <a:pt x="3292792" y="47142"/>
                  </a:lnTo>
                  <a:lnTo>
                    <a:pt x="3364039" y="88696"/>
                  </a:lnTo>
                  <a:lnTo>
                    <a:pt x="2613850" y="88696"/>
                  </a:lnTo>
                  <a:lnTo>
                    <a:pt x="2613850" y="139496"/>
                  </a:lnTo>
                  <a:lnTo>
                    <a:pt x="3364039" y="139496"/>
                  </a:lnTo>
                  <a:lnTo>
                    <a:pt x="3292792" y="181063"/>
                  </a:lnTo>
                  <a:lnTo>
                    <a:pt x="3285261" y="187769"/>
                  </a:lnTo>
                  <a:lnTo>
                    <a:pt x="3281032" y="196532"/>
                  </a:lnTo>
                  <a:lnTo>
                    <a:pt x="3280397" y="206260"/>
                  </a:lnTo>
                  <a:lnTo>
                    <a:pt x="3283648" y="215798"/>
                  </a:lnTo>
                  <a:lnTo>
                    <a:pt x="3290354" y="223329"/>
                  </a:lnTo>
                  <a:lnTo>
                    <a:pt x="3299129" y="227571"/>
                  </a:lnTo>
                  <a:lnTo>
                    <a:pt x="3308845" y="228206"/>
                  </a:lnTo>
                  <a:lnTo>
                    <a:pt x="3318383" y="224942"/>
                  </a:lnTo>
                  <a:lnTo>
                    <a:pt x="3464852" y="139496"/>
                  </a:lnTo>
                  <a:lnTo>
                    <a:pt x="3508400" y="114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676046" y="3545558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90" h="499110">
                  <a:moveTo>
                    <a:pt x="427512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2" y="498763"/>
                  </a:lnTo>
                  <a:lnTo>
                    <a:pt x="42751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676046" y="3545558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90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7257" y="1513332"/>
            <a:ext cx="8828663" cy="506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rule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has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two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parts</a:t>
            </a: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Match: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pattern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header fields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location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Action: permit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(forward)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deny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(drop)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R="5080" algn="r">
              <a:lnSpc>
                <a:spcPct val="100000"/>
              </a:lnSpc>
              <a:spcBef>
                <a:spcPts val="1045"/>
              </a:spcBef>
            </a:pP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marR="1174750" indent="-241300">
              <a:lnSpc>
                <a:spcPct val="100000"/>
              </a:lnSpc>
              <a:spcBef>
                <a:spcPts val="11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Block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external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initiation of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connection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85800" marR="1148080" lvl="2" indent="-228600">
              <a:spcBef>
                <a:spcPts val="254"/>
              </a:spcBef>
              <a:buFont typeface="Arial MT"/>
              <a:buChar char="•"/>
              <a:tabLst>
                <a:tab pos="2286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Match: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external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link,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protocol,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SYN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flag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Action:</a:t>
            </a:r>
            <a:r>
              <a:rPr sz="24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deny</a:t>
            </a:r>
            <a:endParaRPr lang="en-US" sz="2400" spc="-15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endParaRPr lang="en-US" sz="2400" spc="-15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lang="en-US"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Allow</a:t>
            </a:r>
            <a:r>
              <a:rPr lang="en-US"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r>
              <a:rPr lang="en-US"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from</a:t>
            </a:r>
            <a:r>
              <a:rPr lang="en-US"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Princeton</a:t>
            </a:r>
            <a:r>
              <a:rPr lang="en-US"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clients</a:t>
            </a:r>
            <a:endParaRPr lang="en-US"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lang="en-US"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Match:</a:t>
            </a:r>
            <a:r>
              <a:rPr lang="en-US"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internal</a:t>
            </a:r>
            <a:r>
              <a:rPr lang="en-US"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link,</a:t>
            </a:r>
            <a:r>
              <a:rPr lang="en-US"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source</a:t>
            </a:r>
            <a:r>
              <a:rPr lang="en-US"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</a:t>
            </a:r>
            <a:r>
              <a:rPr lang="en-US"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lang="en-US" sz="24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128.112.*.*</a:t>
            </a: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lang="en-US"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Action:</a:t>
            </a:r>
            <a:r>
              <a:rPr lang="en-US"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permit</a:t>
            </a:r>
            <a:endParaRPr lang="en-US"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49114A-1321-B241-978F-C09E209C90D3}"/>
              </a:ext>
            </a:extLst>
          </p:cNvPr>
          <p:cNvSpPr txBox="1"/>
          <p:nvPr/>
        </p:nvSpPr>
        <p:spPr>
          <a:xfrm>
            <a:off x="8706743" y="31378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10" dirty="0">
                <a:solidFill>
                  <a:srgbClr val="C0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SYN</a:t>
            </a:r>
            <a:endParaRPr lang="en-US" dirty="0"/>
          </a:p>
        </p:txBody>
      </p:sp>
      <p:grpSp>
        <p:nvGrpSpPr>
          <p:cNvPr id="11" name="object 9">
            <a:extLst>
              <a:ext uri="{FF2B5EF4-FFF2-40B4-BE49-F238E27FC236}">
                <a16:creationId xmlns:a16="http://schemas.microsoft.com/office/drawing/2014/main" id="{73139D8B-13A0-A44E-93AD-838E813EB362}"/>
              </a:ext>
            </a:extLst>
          </p:cNvPr>
          <p:cNvGrpSpPr/>
          <p:nvPr/>
        </p:nvGrpSpPr>
        <p:grpSpPr>
          <a:xfrm>
            <a:off x="8413718" y="5294688"/>
            <a:ext cx="3509010" cy="1250950"/>
            <a:chOff x="8413718" y="5294688"/>
            <a:chExt cx="3509010" cy="1250950"/>
          </a:xfrm>
        </p:grpSpPr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id="{FD6EA111-A7F6-924A-8F52-6FCB653F6C1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8268" y="5570767"/>
              <a:ext cx="1479448" cy="974586"/>
            </a:xfrm>
            <a:prstGeom prst="rect">
              <a:avLst/>
            </a:prstGeom>
          </p:spPr>
        </p:pic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1FD7AE91-3AA6-7749-B82A-6844B34E54CB}"/>
                </a:ext>
              </a:extLst>
            </p:cNvPr>
            <p:cNvSpPr/>
            <p:nvPr/>
          </p:nvSpPr>
          <p:spPr>
            <a:xfrm>
              <a:off x="8413712" y="5914745"/>
              <a:ext cx="3509010" cy="228600"/>
            </a:xfrm>
            <a:custGeom>
              <a:avLst/>
              <a:gdLst/>
              <a:ahLst/>
              <a:cxnLst/>
              <a:rect l="l" t="t" r="r" b="b"/>
              <a:pathLst>
                <a:path w="3509009" h="228600">
                  <a:moveTo>
                    <a:pt x="1209560" y="88696"/>
                  </a:moveTo>
                  <a:lnTo>
                    <a:pt x="144360" y="88696"/>
                  </a:lnTo>
                  <a:lnTo>
                    <a:pt x="215607" y="47142"/>
                  </a:lnTo>
                  <a:lnTo>
                    <a:pt x="223139" y="40436"/>
                  </a:lnTo>
                  <a:lnTo>
                    <a:pt x="227368" y="31661"/>
                  </a:lnTo>
                  <a:lnTo>
                    <a:pt x="228003" y="21945"/>
                  </a:lnTo>
                  <a:lnTo>
                    <a:pt x="224751" y="12407"/>
                  </a:lnTo>
                  <a:lnTo>
                    <a:pt x="218046" y="4864"/>
                  </a:lnTo>
                  <a:lnTo>
                    <a:pt x="209270" y="635"/>
                  </a:lnTo>
                  <a:lnTo>
                    <a:pt x="199555" y="0"/>
                  </a:lnTo>
                  <a:lnTo>
                    <a:pt x="190017" y="3263"/>
                  </a:lnTo>
                  <a:lnTo>
                    <a:pt x="0" y="114096"/>
                  </a:lnTo>
                  <a:lnTo>
                    <a:pt x="190017" y="224942"/>
                  </a:lnTo>
                  <a:lnTo>
                    <a:pt x="199555" y="228193"/>
                  </a:lnTo>
                  <a:lnTo>
                    <a:pt x="209270" y="227558"/>
                  </a:lnTo>
                  <a:lnTo>
                    <a:pt x="218046" y="223329"/>
                  </a:lnTo>
                  <a:lnTo>
                    <a:pt x="224751" y="215798"/>
                  </a:lnTo>
                  <a:lnTo>
                    <a:pt x="228003" y="206248"/>
                  </a:lnTo>
                  <a:lnTo>
                    <a:pt x="227368" y="196532"/>
                  </a:lnTo>
                  <a:lnTo>
                    <a:pt x="223139" y="187769"/>
                  </a:lnTo>
                  <a:lnTo>
                    <a:pt x="215607" y="181063"/>
                  </a:lnTo>
                  <a:lnTo>
                    <a:pt x="144360" y="139496"/>
                  </a:lnTo>
                  <a:lnTo>
                    <a:pt x="1209560" y="139496"/>
                  </a:lnTo>
                  <a:lnTo>
                    <a:pt x="1209560" y="88696"/>
                  </a:lnTo>
                  <a:close/>
                </a:path>
                <a:path w="3509009" h="228600">
                  <a:moveTo>
                    <a:pt x="3508400" y="88696"/>
                  </a:moveTo>
                  <a:lnTo>
                    <a:pt x="2758211" y="88696"/>
                  </a:lnTo>
                  <a:lnTo>
                    <a:pt x="2829458" y="47142"/>
                  </a:lnTo>
                  <a:lnTo>
                    <a:pt x="2836989" y="40436"/>
                  </a:lnTo>
                  <a:lnTo>
                    <a:pt x="2841218" y="31661"/>
                  </a:lnTo>
                  <a:lnTo>
                    <a:pt x="2841853" y="21945"/>
                  </a:lnTo>
                  <a:lnTo>
                    <a:pt x="2838602" y="12407"/>
                  </a:lnTo>
                  <a:lnTo>
                    <a:pt x="2831884" y="4864"/>
                  </a:lnTo>
                  <a:lnTo>
                    <a:pt x="2823121" y="635"/>
                  </a:lnTo>
                  <a:lnTo>
                    <a:pt x="2813405" y="0"/>
                  </a:lnTo>
                  <a:lnTo>
                    <a:pt x="2803855" y="3263"/>
                  </a:lnTo>
                  <a:lnTo>
                    <a:pt x="2613850" y="114096"/>
                  </a:lnTo>
                  <a:lnTo>
                    <a:pt x="2803855" y="224942"/>
                  </a:lnTo>
                  <a:lnTo>
                    <a:pt x="2813405" y="228193"/>
                  </a:lnTo>
                  <a:lnTo>
                    <a:pt x="2823121" y="227558"/>
                  </a:lnTo>
                  <a:lnTo>
                    <a:pt x="2831884" y="223329"/>
                  </a:lnTo>
                  <a:lnTo>
                    <a:pt x="2838589" y="215798"/>
                  </a:lnTo>
                  <a:lnTo>
                    <a:pt x="2841853" y="206248"/>
                  </a:lnTo>
                  <a:lnTo>
                    <a:pt x="2841218" y="196532"/>
                  </a:lnTo>
                  <a:lnTo>
                    <a:pt x="2836989" y="187769"/>
                  </a:lnTo>
                  <a:lnTo>
                    <a:pt x="2829458" y="181063"/>
                  </a:lnTo>
                  <a:lnTo>
                    <a:pt x="2758211" y="139496"/>
                  </a:lnTo>
                  <a:lnTo>
                    <a:pt x="3508400" y="139496"/>
                  </a:lnTo>
                  <a:lnTo>
                    <a:pt x="3508400" y="886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8D03C83-F3B9-9240-8704-B34239226B72}"/>
                </a:ext>
              </a:extLst>
            </p:cNvPr>
            <p:cNvSpPr/>
            <p:nvPr/>
          </p:nvSpPr>
          <p:spPr>
            <a:xfrm>
              <a:off x="11410342" y="5301039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90" h="499110">
                  <a:moveTo>
                    <a:pt x="427511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1" y="498763"/>
                  </a:lnTo>
                  <a:lnTo>
                    <a:pt x="427511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6EA8E3AB-1073-094C-8A02-39DEA12B939C}"/>
                </a:ext>
              </a:extLst>
            </p:cNvPr>
            <p:cNvSpPr/>
            <p:nvPr/>
          </p:nvSpPr>
          <p:spPr>
            <a:xfrm>
              <a:off x="11410342" y="5301039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90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45B46A7D-525B-564F-9ECC-CCC20803998C}"/>
                </a:ext>
              </a:extLst>
            </p:cNvPr>
            <p:cNvSpPr/>
            <p:nvPr/>
          </p:nvSpPr>
          <p:spPr>
            <a:xfrm>
              <a:off x="8858171" y="5301038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90" h="499110">
                  <a:moveTo>
                    <a:pt x="427512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2" y="498763"/>
                  </a:lnTo>
                  <a:lnTo>
                    <a:pt x="427512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4F20F9B7-325D-524F-88FA-4CA064BF8A0B}"/>
                </a:ext>
              </a:extLst>
            </p:cNvPr>
            <p:cNvSpPr/>
            <p:nvPr/>
          </p:nvSpPr>
          <p:spPr>
            <a:xfrm>
              <a:off x="8858171" y="5301038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90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45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373102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Policy</a:t>
            </a:r>
            <a:r>
              <a:rPr spc="-10" dirty="0"/>
              <a:t> Language: </a:t>
            </a:r>
            <a:r>
              <a:rPr dirty="0"/>
              <a:t>Access</a:t>
            </a:r>
            <a:r>
              <a:rPr spc="-5" dirty="0"/>
              <a:t> </a:t>
            </a:r>
            <a:r>
              <a:rPr spc="-20" dirty="0"/>
              <a:t>Control</a:t>
            </a:r>
            <a:r>
              <a:rPr dirty="0"/>
              <a:t> </a:t>
            </a:r>
            <a:r>
              <a:rPr spc="-15" dirty="0"/>
              <a:t>Lists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1556"/>
            <a:ext cx="8339028" cy="24186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list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(ACL)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List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of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rules,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possibly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overlapping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Ordered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list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disambiguate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overlaps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3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Example: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99278" y="3422650"/>
          <a:ext cx="6980554" cy="3463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3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Priority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spc="-1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Match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Action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</a:t>
                      </a: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Src=1.2.3.4,</a:t>
                      </a:r>
                      <a:r>
                        <a:rPr sz="2800" b="0" i="0" spc="-1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800" b="0" i="0" spc="-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Dest=5.6.7.8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spc="-1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2</a:t>
                      </a: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Dest=1.2.3.8,</a:t>
                      </a:r>
                      <a:r>
                        <a:rPr sz="2800" b="0" i="0" spc="-3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Dport=53</a:t>
                      </a: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spc="-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Allow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3</a:t>
                      </a: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spc="-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Dest=1.2.3.*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spc="-1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4</a:t>
                      </a: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Src=1.2.3.7,</a:t>
                      </a:r>
                      <a:r>
                        <a:rPr sz="2800" b="0" i="0" spc="-3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Dport=100</a:t>
                      </a: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spc="-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Allow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5</a:t>
                      </a: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Dport=100</a:t>
                      </a: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spc="-1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7" y="644916"/>
            <a:ext cx="1104490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Geometric</a:t>
            </a:r>
            <a:r>
              <a:rPr sz="4000" spc="15" dirty="0"/>
              <a:t> </a:t>
            </a:r>
            <a:r>
              <a:rPr sz="4000" spc="-25" dirty="0"/>
              <a:t>Interpretation</a:t>
            </a:r>
            <a:r>
              <a:rPr sz="4000" spc="10" dirty="0"/>
              <a:t> </a:t>
            </a:r>
            <a:r>
              <a:rPr sz="4000" dirty="0"/>
              <a:t>of</a:t>
            </a:r>
            <a:r>
              <a:rPr sz="4000" spc="5" dirty="0"/>
              <a:t> </a:t>
            </a:r>
            <a:r>
              <a:rPr sz="4000" spc="-5" dirty="0"/>
              <a:t>Access</a:t>
            </a:r>
            <a:r>
              <a:rPr sz="4000" spc="10" dirty="0"/>
              <a:t> </a:t>
            </a:r>
            <a:r>
              <a:rPr sz="4000" spc="-20" dirty="0"/>
              <a:t>Control</a:t>
            </a:r>
            <a:r>
              <a:rPr sz="4000" spc="15" dirty="0"/>
              <a:t> </a:t>
            </a:r>
            <a:r>
              <a:rPr sz="4000" spc="-20" dirty="0"/>
              <a:t>List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0379"/>
            <a:ext cx="10462375" cy="1405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Overlapping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shapes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Rules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are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multi-dimensional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rectangles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Higher-priority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rules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top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lower-priority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3394964"/>
            <a:ext cx="66198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Example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with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4-bit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addresses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87622" y="3690573"/>
            <a:ext cx="3307079" cy="2767330"/>
            <a:chOff x="8187622" y="3690573"/>
            <a:chExt cx="3307079" cy="2767330"/>
          </a:xfrm>
        </p:grpSpPr>
        <p:sp>
          <p:nvSpPr>
            <p:cNvPr id="6" name="object 6"/>
            <p:cNvSpPr/>
            <p:nvPr/>
          </p:nvSpPr>
          <p:spPr>
            <a:xfrm>
              <a:off x="8214610" y="3717560"/>
              <a:ext cx="3253104" cy="2713355"/>
            </a:xfrm>
            <a:custGeom>
              <a:avLst/>
              <a:gdLst/>
              <a:ahLst/>
              <a:cxnLst/>
              <a:rect l="l" t="t" r="r" b="b"/>
              <a:pathLst>
                <a:path w="3253104" h="2713354">
                  <a:moveTo>
                    <a:pt x="0" y="0"/>
                  </a:moveTo>
                  <a:lnTo>
                    <a:pt x="3252865" y="0"/>
                  </a:lnTo>
                  <a:lnTo>
                    <a:pt x="3252865" y="2713219"/>
                  </a:lnTo>
                  <a:lnTo>
                    <a:pt x="0" y="2713219"/>
                  </a:lnTo>
                  <a:lnTo>
                    <a:pt x="0" y="0"/>
                  </a:lnTo>
                  <a:close/>
                </a:path>
              </a:pathLst>
            </a:custGeom>
            <a:ln w="53975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833546" y="3727550"/>
              <a:ext cx="819150" cy="2703830"/>
            </a:xfrm>
            <a:custGeom>
              <a:avLst/>
              <a:gdLst/>
              <a:ahLst/>
              <a:cxnLst/>
              <a:rect l="l" t="t" r="r" b="b"/>
              <a:pathLst>
                <a:path w="819150" h="2703829">
                  <a:moveTo>
                    <a:pt x="818550" y="0"/>
                  </a:moveTo>
                  <a:lnTo>
                    <a:pt x="0" y="0"/>
                  </a:lnTo>
                  <a:lnTo>
                    <a:pt x="0" y="2703229"/>
                  </a:lnTo>
                  <a:lnTo>
                    <a:pt x="818550" y="2703229"/>
                  </a:lnTo>
                  <a:lnTo>
                    <a:pt x="8185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833546" y="5051685"/>
              <a:ext cx="1618615" cy="1393825"/>
            </a:xfrm>
            <a:custGeom>
              <a:avLst/>
              <a:gdLst/>
              <a:ahLst/>
              <a:cxnLst/>
              <a:rect l="l" t="t" r="r" b="b"/>
              <a:pathLst>
                <a:path w="1618615" h="1393825">
                  <a:moveTo>
                    <a:pt x="1617996" y="0"/>
                  </a:moveTo>
                  <a:lnTo>
                    <a:pt x="0" y="0"/>
                  </a:lnTo>
                  <a:lnTo>
                    <a:pt x="0" y="1393722"/>
                  </a:lnTo>
                  <a:lnTo>
                    <a:pt x="1617996" y="1393722"/>
                  </a:lnTo>
                  <a:lnTo>
                    <a:pt x="1617996" y="0"/>
                  </a:lnTo>
                  <a:close/>
                </a:path>
              </a:pathLst>
            </a:custGeom>
            <a:solidFill>
              <a:srgbClr val="00B050">
                <a:alpha val="7215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496089" y="4640579"/>
            <a:ext cx="76727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spc="-5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376047" y="3083052"/>
            <a:ext cx="148478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32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63368" y="3343147"/>
            <a:ext cx="39286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70835" algn="l"/>
              </a:tabLst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	15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47634" y="374853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73625" y="6150355"/>
            <a:ext cx="64929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15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92886" y="4476616"/>
          <a:ext cx="6459854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5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Pri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0" i="0" spc="-2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Match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Action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0" i="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0" i="0" spc="-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Src=1***,</a:t>
                      </a:r>
                      <a:r>
                        <a:rPr sz="3200" b="0" i="0" spc="-3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3200" b="0" i="0" spc="-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Dest=1***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0" i="0" spc="-1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Permit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0" i="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2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Src=****,</a:t>
                      </a:r>
                      <a:r>
                        <a:rPr sz="3200" b="0" i="0" spc="-3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32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Dest=10**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0" i="0" spc="-2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100635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Applying</a:t>
            </a:r>
            <a:r>
              <a:rPr spc="-10" dirty="0"/>
              <a:t> </a:t>
            </a:r>
            <a:r>
              <a:rPr dirty="0"/>
              <a:t>an</a:t>
            </a:r>
            <a:r>
              <a:rPr spc="-10" dirty="0"/>
              <a:t> </a:t>
            </a:r>
            <a:r>
              <a:rPr dirty="0"/>
              <a:t>Access</a:t>
            </a:r>
            <a:r>
              <a:rPr spc="-5" dirty="0"/>
              <a:t> </a:t>
            </a:r>
            <a:r>
              <a:rPr spc="-20" dirty="0"/>
              <a:t>Control</a:t>
            </a:r>
            <a:r>
              <a:rPr spc="-10" dirty="0"/>
              <a:t> </a:t>
            </a:r>
            <a:r>
              <a:rPr spc="-20" dirty="0"/>
              <a:t>List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0379"/>
            <a:ext cx="11530098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Classifying</a:t>
            </a:r>
            <a:r>
              <a:rPr sz="36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36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header: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Src=1000,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Dest=1011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Find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highest-priority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matching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rule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8" y="3394964"/>
            <a:ext cx="682826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Apply</a:t>
            </a:r>
            <a:r>
              <a:rPr sz="36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3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associated</a:t>
            </a:r>
            <a:r>
              <a:rPr sz="36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action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87622" y="3690573"/>
            <a:ext cx="3307079" cy="2767330"/>
            <a:chOff x="8187622" y="3690573"/>
            <a:chExt cx="3307079" cy="2767330"/>
          </a:xfrm>
        </p:grpSpPr>
        <p:sp>
          <p:nvSpPr>
            <p:cNvPr id="6" name="object 6"/>
            <p:cNvSpPr/>
            <p:nvPr/>
          </p:nvSpPr>
          <p:spPr>
            <a:xfrm>
              <a:off x="8214610" y="3717560"/>
              <a:ext cx="3253104" cy="2713355"/>
            </a:xfrm>
            <a:custGeom>
              <a:avLst/>
              <a:gdLst/>
              <a:ahLst/>
              <a:cxnLst/>
              <a:rect l="l" t="t" r="r" b="b"/>
              <a:pathLst>
                <a:path w="3253104" h="2713354">
                  <a:moveTo>
                    <a:pt x="0" y="0"/>
                  </a:moveTo>
                  <a:lnTo>
                    <a:pt x="3252865" y="0"/>
                  </a:lnTo>
                  <a:lnTo>
                    <a:pt x="3252865" y="2713219"/>
                  </a:lnTo>
                  <a:lnTo>
                    <a:pt x="0" y="2713219"/>
                  </a:lnTo>
                  <a:lnTo>
                    <a:pt x="0" y="0"/>
                  </a:lnTo>
                  <a:close/>
                </a:path>
              </a:pathLst>
            </a:custGeom>
            <a:ln w="53975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833546" y="3727550"/>
              <a:ext cx="819150" cy="2703830"/>
            </a:xfrm>
            <a:custGeom>
              <a:avLst/>
              <a:gdLst/>
              <a:ahLst/>
              <a:cxnLst/>
              <a:rect l="l" t="t" r="r" b="b"/>
              <a:pathLst>
                <a:path w="819150" h="2703829">
                  <a:moveTo>
                    <a:pt x="818550" y="0"/>
                  </a:moveTo>
                  <a:lnTo>
                    <a:pt x="0" y="0"/>
                  </a:lnTo>
                  <a:lnTo>
                    <a:pt x="0" y="2703229"/>
                  </a:lnTo>
                  <a:lnTo>
                    <a:pt x="818550" y="2703229"/>
                  </a:lnTo>
                  <a:lnTo>
                    <a:pt x="8185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833546" y="5051685"/>
              <a:ext cx="1618615" cy="1393825"/>
            </a:xfrm>
            <a:custGeom>
              <a:avLst/>
              <a:gdLst/>
              <a:ahLst/>
              <a:cxnLst/>
              <a:rect l="l" t="t" r="r" b="b"/>
              <a:pathLst>
                <a:path w="1618615" h="1393825">
                  <a:moveTo>
                    <a:pt x="1617996" y="0"/>
                  </a:moveTo>
                  <a:lnTo>
                    <a:pt x="0" y="0"/>
                  </a:lnTo>
                  <a:lnTo>
                    <a:pt x="0" y="1393722"/>
                  </a:lnTo>
                  <a:lnTo>
                    <a:pt x="1617996" y="1393722"/>
                  </a:lnTo>
                  <a:lnTo>
                    <a:pt x="1617996" y="0"/>
                  </a:lnTo>
                  <a:close/>
                </a:path>
              </a:pathLst>
            </a:custGeom>
            <a:solidFill>
              <a:srgbClr val="00B050">
                <a:alpha val="7215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496089" y="4640579"/>
            <a:ext cx="9088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spc="-5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376047" y="3083052"/>
            <a:ext cx="16044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32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63369" y="334314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47634" y="374853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73625" y="6150355"/>
            <a:ext cx="5200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22104" y="3343147"/>
            <a:ext cx="6520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15</a:t>
            </a: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56789" y="4204803"/>
          <a:ext cx="6459854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5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Pri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0" i="0" spc="-2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Match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Action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0" i="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0" i="0" spc="-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Src=1***,</a:t>
                      </a:r>
                      <a:r>
                        <a:rPr sz="3200" b="0" i="0" spc="-3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3200" b="0" i="0" spc="-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Dest=1***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0" i="0" spc="-1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Permit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0" i="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2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Src=****,</a:t>
                      </a:r>
                      <a:r>
                        <a:rPr sz="3200" b="0" i="0" spc="-3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32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Dest=10**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0" i="0" spc="-2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7571662" y="3407397"/>
            <a:ext cx="3075305" cy="1845945"/>
            <a:chOff x="7571662" y="3407397"/>
            <a:chExt cx="3075305" cy="1845945"/>
          </a:xfrm>
        </p:grpSpPr>
        <p:sp>
          <p:nvSpPr>
            <p:cNvPr id="17" name="object 17"/>
            <p:cNvSpPr/>
            <p:nvPr/>
          </p:nvSpPr>
          <p:spPr>
            <a:xfrm>
              <a:off x="10475624" y="5051685"/>
              <a:ext cx="165100" cy="194945"/>
            </a:xfrm>
            <a:custGeom>
              <a:avLst/>
              <a:gdLst/>
              <a:ahLst/>
              <a:cxnLst/>
              <a:rect l="l" t="t" r="r" b="b"/>
              <a:pathLst>
                <a:path w="165100" h="194945">
                  <a:moveTo>
                    <a:pt x="164891" y="0"/>
                  </a:moveTo>
                  <a:lnTo>
                    <a:pt x="0" y="0"/>
                  </a:lnTo>
                  <a:lnTo>
                    <a:pt x="0" y="194872"/>
                  </a:lnTo>
                  <a:lnTo>
                    <a:pt x="164891" y="194872"/>
                  </a:lnTo>
                  <a:lnTo>
                    <a:pt x="1648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475624" y="5051685"/>
              <a:ext cx="165100" cy="194945"/>
            </a:xfrm>
            <a:custGeom>
              <a:avLst/>
              <a:gdLst/>
              <a:ahLst/>
              <a:cxnLst/>
              <a:rect l="l" t="t" r="r" b="b"/>
              <a:pathLst>
                <a:path w="165100" h="194945">
                  <a:moveTo>
                    <a:pt x="0" y="0"/>
                  </a:moveTo>
                  <a:lnTo>
                    <a:pt x="164892" y="0"/>
                  </a:lnTo>
                  <a:lnTo>
                    <a:pt x="164892" y="194872"/>
                  </a:lnTo>
                  <a:lnTo>
                    <a:pt x="0" y="1948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571662" y="3407397"/>
              <a:ext cx="2904490" cy="1809750"/>
            </a:xfrm>
            <a:custGeom>
              <a:avLst/>
              <a:gdLst/>
              <a:ahLst/>
              <a:cxnLst/>
              <a:rect l="l" t="t" r="r" b="b"/>
              <a:pathLst>
                <a:path w="2904490" h="1809750">
                  <a:moveTo>
                    <a:pt x="2760987" y="1750778"/>
                  </a:moveTo>
                  <a:lnTo>
                    <a:pt x="2734266" y="1793984"/>
                  </a:lnTo>
                  <a:lnTo>
                    <a:pt x="2903962" y="1809338"/>
                  </a:lnTo>
                  <a:lnTo>
                    <a:pt x="2876047" y="1764139"/>
                  </a:lnTo>
                  <a:lnTo>
                    <a:pt x="2782590" y="1764139"/>
                  </a:lnTo>
                  <a:lnTo>
                    <a:pt x="2760987" y="1750778"/>
                  </a:lnTo>
                  <a:close/>
                </a:path>
                <a:path w="2904490" h="1809750">
                  <a:moveTo>
                    <a:pt x="2787708" y="1707574"/>
                  </a:moveTo>
                  <a:lnTo>
                    <a:pt x="2760987" y="1750778"/>
                  </a:lnTo>
                  <a:lnTo>
                    <a:pt x="2782590" y="1764139"/>
                  </a:lnTo>
                  <a:lnTo>
                    <a:pt x="2809311" y="1720935"/>
                  </a:lnTo>
                  <a:lnTo>
                    <a:pt x="2787708" y="1707574"/>
                  </a:lnTo>
                  <a:close/>
                </a:path>
                <a:path w="2904490" h="1809750">
                  <a:moveTo>
                    <a:pt x="2814429" y="1664369"/>
                  </a:moveTo>
                  <a:lnTo>
                    <a:pt x="2787708" y="1707574"/>
                  </a:lnTo>
                  <a:lnTo>
                    <a:pt x="2809311" y="1720935"/>
                  </a:lnTo>
                  <a:lnTo>
                    <a:pt x="2782590" y="1764139"/>
                  </a:lnTo>
                  <a:lnTo>
                    <a:pt x="2876047" y="1764139"/>
                  </a:lnTo>
                  <a:lnTo>
                    <a:pt x="2814429" y="1664369"/>
                  </a:lnTo>
                  <a:close/>
                </a:path>
                <a:path w="2904490" h="1809750">
                  <a:moveTo>
                    <a:pt x="26720" y="0"/>
                  </a:moveTo>
                  <a:lnTo>
                    <a:pt x="0" y="43205"/>
                  </a:lnTo>
                  <a:lnTo>
                    <a:pt x="2760987" y="1750778"/>
                  </a:lnTo>
                  <a:lnTo>
                    <a:pt x="2787708" y="1707574"/>
                  </a:lnTo>
                  <a:lnTo>
                    <a:pt x="267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15077</TotalTime>
  <Words>1510</Words>
  <Application>Microsoft Macintosh PowerPoint</Application>
  <PresentationFormat>Widescreen</PresentationFormat>
  <Paragraphs>395</Paragraphs>
  <Slides>30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MT</vt:lpstr>
      <vt:lpstr>Helvetica Neue Medium</vt:lpstr>
      <vt:lpstr>Times New Roman</vt:lpstr>
      <vt:lpstr>Office Theme</vt:lpstr>
      <vt:lpstr>PowerPoint Presentation</vt:lpstr>
      <vt:lpstr>Controlling Which Packets Get Delivered</vt:lpstr>
      <vt:lpstr>Controlling Which Packets Get Delivered</vt:lpstr>
      <vt:lpstr>The Guard Model</vt:lpstr>
      <vt:lpstr>Network Administrator Sets the Policy</vt:lpstr>
      <vt:lpstr>Policy Language: Access Control Rule</vt:lpstr>
      <vt:lpstr>Policy Language: Access Control Lists</vt:lpstr>
      <vt:lpstr>Geometric Interpretation of Access Control List</vt:lpstr>
      <vt:lpstr>Applying an Access Control List</vt:lpstr>
      <vt:lpstr>Simple Packet Classification Algorithm</vt:lpstr>
      <vt:lpstr>Special Case: One-Dimensional Prefix Matching</vt:lpstr>
      <vt:lpstr>Multi-Dimensional Classification</vt:lpstr>
      <vt:lpstr>Multi-Dimensional Classification</vt:lpstr>
      <vt:lpstr>Multi-Dimensional Classification</vt:lpstr>
      <vt:lpstr>Packet Classification: CAM Hardware</vt:lpstr>
      <vt:lpstr>Packet Classification: Ternary CAM Hardware</vt:lpstr>
      <vt:lpstr>Packet Classification: Ternary CAM Hardware</vt:lpstr>
      <vt:lpstr>Packet Classification in Practice</vt:lpstr>
      <vt:lpstr>Dynamic Access Control</vt:lpstr>
      <vt:lpstr>Internet Clients and Servers</vt:lpstr>
      <vt:lpstr>Stateful Firewall: Protecting Clients</vt:lpstr>
      <vt:lpstr>Stateful Firewall: Example</vt:lpstr>
      <vt:lpstr>SYN Cookies: Protecting Servers</vt:lpstr>
      <vt:lpstr>SYN Cookies: SYN Flooding Attacks</vt:lpstr>
      <vt:lpstr>SYN Cookies: SYN Flooding Attacks</vt:lpstr>
      <vt:lpstr>SYN Cookies: Push the Work to the Client</vt:lpstr>
      <vt:lpstr>Denial-of-Service Attacks are Common</vt:lpstr>
      <vt:lpstr>Wider Range of Detection Techniques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Andrew Lloyd</dc:creator>
  <cp:lastModifiedBy>Wyatt A. Lloyd</cp:lastModifiedBy>
  <cp:revision>77</cp:revision>
  <cp:lastPrinted>2020-10-19T03:10:03Z</cp:lastPrinted>
  <dcterms:created xsi:type="dcterms:W3CDTF">2020-09-14T18:00:01Z</dcterms:created>
  <dcterms:modified xsi:type="dcterms:W3CDTF">2026-04-09T13:10:11Z</dcterms:modified>
</cp:coreProperties>
</file>