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63" r:id="rId4"/>
    <p:sldId id="288" r:id="rId5"/>
    <p:sldId id="257" r:id="rId6"/>
    <p:sldId id="258" r:id="rId7"/>
    <p:sldId id="259" r:id="rId8"/>
    <p:sldId id="264" r:id="rId9"/>
    <p:sldId id="265" r:id="rId10"/>
    <p:sldId id="266" r:id="rId11"/>
    <p:sldId id="267" r:id="rId12"/>
    <p:sldId id="285" r:id="rId13"/>
    <p:sldId id="268" r:id="rId14"/>
    <p:sldId id="269" r:id="rId15"/>
    <p:sldId id="270" r:id="rId16"/>
    <p:sldId id="262" r:id="rId17"/>
    <p:sldId id="275" r:id="rId18"/>
    <p:sldId id="287" r:id="rId19"/>
    <p:sldId id="272" r:id="rId20"/>
    <p:sldId id="273" r:id="rId21"/>
    <p:sldId id="286" r:id="rId22"/>
    <p:sldId id="274" r:id="rId23"/>
    <p:sldId id="277" r:id="rId24"/>
    <p:sldId id="278" r:id="rId25"/>
    <p:sldId id="279" r:id="rId26"/>
    <p:sldId id="290" r:id="rId27"/>
    <p:sldId id="289" r:id="rId28"/>
    <p:sldId id="276" r:id="rId29"/>
    <p:sldId id="280" r:id="rId30"/>
    <p:sldId id="281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D45A"/>
    <a:srgbClr val="D86ECC"/>
    <a:srgbClr val="78206E"/>
    <a:srgbClr val="0B76A0"/>
    <a:srgbClr val="467886"/>
    <a:srgbClr val="83C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8747B-4EB8-7C46-9EC8-C845F3F82D52}" v="2481" dt="2026-04-07T13:49:01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5"/>
    <p:restoredTop sz="87895"/>
  </p:normalViewPr>
  <p:slideViewPr>
    <p:cSldViewPr snapToGrid="0">
      <p:cViewPr varScale="1">
        <p:scale>
          <a:sx n="113" d="100"/>
          <a:sy n="113" d="100"/>
        </p:scale>
        <p:origin x="176" y="240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07379-1170-074C-802A-A1A163B1DB12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57A17-63E2-1A48-902D-820BEE208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63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0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0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7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requests in a second, each client request generates 4 messages. Should be able to process 25 client requests per second</a:t>
            </a:r>
          </a:p>
          <a:p>
            <a:r>
              <a:rPr lang="en-US" dirty="0"/>
              <a:t>Note that this isn’t exact! We’re not doing the same work for each one, etc. But it’s a pretty good approximation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57A17-63E2-1A48-902D-820BEE2086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6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ACD53-5D8C-9F38-29B3-63FDE29C5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84188-B88E-11F5-105A-99CA7B870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4AE46-064A-268B-E23C-8240EE3E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AB8D-D4AE-9DD0-750B-2521DD62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703A9-381D-736B-B94B-172F28B7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0342-32F1-B759-6B3A-B194469D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007DD-CE1E-14DB-3A14-8FDA3E581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B292F-F5A0-3EEE-A3C8-48FB3599D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65349-308D-E820-6373-1B42D7E0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71415-6248-1E9A-018F-05D594EC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8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4896B-2EC7-0B77-2BF3-8ED2D4D25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B3BD0-EE4F-3BD1-7998-CF0CAFBE0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9911E-F775-F4CA-C05D-6882ADF7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1ED07-C7D8-BE14-5798-122CBB0A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8B667-503D-AE01-5A69-F9A0A67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5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928F-26C7-BD69-833C-77284B59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5579A-287E-AC63-AAE6-E6712BF1C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2pPr>
            <a:lvl3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3pPr>
            <a:lvl4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4pPr>
            <a:lvl5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DCB7A-A9C1-7897-7E0B-B59A5266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018-4A14-C88F-54F6-B399A742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3D35-1087-B342-DCD9-A892B936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2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9721-3A5E-2E1A-8589-A5DC5DEF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2247C-443A-94AE-47D5-42AD083A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5CAD7-8302-FF66-00AF-3C2A47CB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6023-749F-7CE7-355A-0A4A5C1A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B4AC5-E601-A8C4-815D-9A969F07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3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99AB-24F3-0860-56BA-1147191C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C9C4A-CEA3-A67A-64D2-CF91A40BF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19A15-6F0E-D9CD-4EE7-BD955AD3B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5208D-D2E6-DD7B-1F3C-644EED90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65344-AD2F-EE8E-FBDB-EA6706D6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5D8D6-1719-479E-FF2D-AA8317FE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6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279C3-F12E-6340-0F34-6DD488FB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C859E-EC56-03E6-4154-B6FB0C85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E8210-BD5E-B37D-1CD8-25923B14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48274B-3BB4-01A9-A40B-C78EB4902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44E7E-3DF5-0A7E-6B76-71C4B8F7F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44EF0-B001-69EC-0C26-7C621967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ACF85-32E0-8C2A-8663-9A7B67FF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72072-D6A0-C7CC-5300-40F7A319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4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EC6E-E2FB-A52E-32A5-B3CA0B90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4D77E0-1BF0-5BCA-9DA3-1A2FC636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EA7D2-BFAE-CA4A-A272-99E069C54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EBD42-2EE4-06ED-E45B-BE0AE456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0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9BA7C-4472-419D-0A2E-3B107EEC5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CCF08-9415-9DDD-FCCB-1E4FC4A9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E2B45-69B6-4C07-3CAD-F15B3CFA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3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43B8-7B39-BC1E-759D-2B25B7FF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7864F-2AFF-DFBF-B547-4E7B3958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6AEE6-71C2-C345-8639-D702C0B67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ED5CE-8207-2141-1700-97C1051F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5AA0-AEEF-8299-D9B3-B5B0744BC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1CA92-2091-6D63-139E-A3D38DF8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5827-0615-0051-DAD1-869A9715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FCBC5C-3AF5-551B-CF18-15B4665680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D3B13-0384-94A0-2A2A-AF41BED13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39328-2381-BF67-1B2B-BBB153C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AA1F4-0908-13D8-1AEC-192FB47A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56D47-88CC-0AE7-0DC4-287CCFC3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6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CF423-4036-3773-692F-F3745D4E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9CDE3-D816-34D0-2C64-20560A4C7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9076-6E05-61B6-A64D-9DA321CEA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F63739-B2AF-834F-9C84-68A647F9AEE9}" type="datetimeFigureOut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B02D1-2094-6190-1A7D-B251C93E1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66E56-22F7-283A-AC3B-0AAF03983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09299-96CE-BD4C-88EE-98A1D2AA7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6288-3A78-A7E9-EA63-CCEA2C143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551" y="15171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Reasoning About Performance in  Distributed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6A6AB-7187-03F7-2726-0139C0CC4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8690"/>
            <a:ext cx="9144000" cy="1655762"/>
          </a:xfrm>
        </p:spPr>
        <p:txBody>
          <a:bodyPr>
            <a:normAutofit fontScale="85000" lnSpcReduction="20000"/>
          </a:bodyPr>
          <a:lstStyle/>
          <a:p>
            <a:pPr marL="12700" marR="5080">
              <a:lnSpc>
                <a:spcPct val="120600"/>
              </a:lnSpc>
              <a:spcBef>
                <a:spcPts val="95"/>
              </a:spcBef>
            </a:pPr>
            <a:r>
              <a:rPr lang="en-US" sz="28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COS</a:t>
            </a:r>
            <a:r>
              <a:rPr lang="en-US" sz="2800" spc="-55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316:</a:t>
            </a:r>
            <a:r>
              <a:rPr lang="en-US" sz="2800" spc="45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Principles</a:t>
            </a:r>
            <a:r>
              <a:rPr lang="en-US" sz="2800" spc="22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of</a:t>
            </a:r>
            <a:r>
              <a:rPr lang="en-US" sz="2800" spc="15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Computer</a:t>
            </a:r>
            <a:r>
              <a:rPr lang="en-US" sz="2800" spc="114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System</a:t>
            </a:r>
            <a:r>
              <a:rPr lang="en-US" sz="2800" spc="135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spc="-1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Design</a:t>
            </a:r>
          </a:p>
          <a:p>
            <a:pPr marL="12700" marR="5080">
              <a:lnSpc>
                <a:spcPct val="120600"/>
              </a:lnSpc>
              <a:spcBef>
                <a:spcPts val="95"/>
              </a:spcBef>
            </a:pPr>
            <a:r>
              <a:rPr lang="en-US" sz="28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Lecture</a:t>
            </a:r>
            <a:r>
              <a:rPr lang="en-US" sz="2800" spc="95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spc="-50" dirty="0"/>
              <a:t>14</a:t>
            </a:r>
            <a:endParaRPr lang="en-US" sz="2800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lang="en-US" sz="2800" u="sng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lang="en-US" sz="2800" dirty="0">
                <a:uFill>
                  <a:solidFill>
                    <a:srgbClr val="000000"/>
                  </a:solidFill>
                </a:u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Nicolaas Kaashoek</a:t>
            </a:r>
            <a:endParaRPr lang="en-US" sz="2800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77BB928F-AEC9-0A27-4E1E-9BB93153D2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2163" y="2881312"/>
            <a:ext cx="8667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0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58AA-BF7A-D5C6-1E0A-D88B0375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Throughput</a:t>
            </a: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4CDF7A7D-239A-DAB7-23A4-06C9F47BBE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605088"/>
            <a:ext cx="914400" cy="914400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7F7E16DA-7128-64BE-6406-FB69E8CF31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914400" cy="914400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029D9880-6E77-1530-0E22-EE5852320B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519488"/>
            <a:ext cx="914400" cy="914400"/>
          </a:xfrm>
          <a:prstGeom prst="rect">
            <a:avLst/>
          </a:prstGeom>
        </p:spPr>
      </p:pic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F04C6682-5509-8536-B77B-FD596A2490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433888"/>
            <a:ext cx="914400" cy="914400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85AAD532-3303-5D1F-F63F-A54C62C048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348288"/>
            <a:ext cx="914400" cy="9144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07D22B-F8DD-03BB-814C-DC9D7D1EAE88}"/>
              </a:ext>
            </a:extLst>
          </p:cNvPr>
          <p:cNvCxnSpPr/>
          <p:nvPr/>
        </p:nvCxnSpPr>
        <p:spPr>
          <a:xfrm>
            <a:off x="1752600" y="3728936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72B72F-62FE-0BC1-19E3-DF80C82551E6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4129313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19FF59-32AB-5C77-00C7-13B5F58B4475}"/>
              </a:ext>
            </a:extLst>
          </p:cNvPr>
          <p:cNvCxnSpPr/>
          <p:nvPr/>
        </p:nvCxnSpPr>
        <p:spPr>
          <a:xfrm>
            <a:off x="1752600" y="2871358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516CCE-C873-790B-1736-6B0EB5FD8530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3271735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9C49C2-E728-CC57-7390-FF789030C864}"/>
              </a:ext>
            </a:extLst>
          </p:cNvPr>
          <p:cNvCxnSpPr/>
          <p:nvPr/>
        </p:nvCxnSpPr>
        <p:spPr>
          <a:xfrm>
            <a:off x="1752600" y="1995261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1A4FFF-EB6F-3552-6D8C-3CF7E7F2C852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2395638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887132-ADFB-8BEE-FCD7-FF8D6C0C84E7}"/>
              </a:ext>
            </a:extLst>
          </p:cNvPr>
          <p:cNvCxnSpPr/>
          <p:nvPr/>
        </p:nvCxnSpPr>
        <p:spPr>
          <a:xfrm>
            <a:off x="1752600" y="5596040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DC94C1-5C36-00B8-B592-579117D602B5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5996417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E322CA-E8E5-5716-9BD8-872338D4A810}"/>
              </a:ext>
            </a:extLst>
          </p:cNvPr>
          <p:cNvCxnSpPr/>
          <p:nvPr/>
        </p:nvCxnSpPr>
        <p:spPr>
          <a:xfrm>
            <a:off x="1752600" y="4738462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DAA486-82A0-DC12-1916-FD4856318ED1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5138839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DFB3EFF-2DB2-806D-1FBF-D443903CAEA5}"/>
              </a:ext>
            </a:extLst>
          </p:cNvPr>
          <p:cNvSpPr/>
          <p:nvPr/>
        </p:nvSpPr>
        <p:spPr>
          <a:xfrm>
            <a:off x="4383314" y="1690688"/>
            <a:ext cx="6970486" cy="4572000"/>
          </a:xfrm>
          <a:prstGeom prst="roundRect">
            <a:avLst>
              <a:gd name="adj" fmla="val 424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Medium" charset="0"/>
                <a:ea typeface="Helvetica Neue Medium" charset="0"/>
                <a:cs typeface="Helvetica Neue Medium" charset="0"/>
              </a:rPr>
              <a:t>Distributed System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AAAC43-0FDE-70BC-EB4E-27A1E446FA1A}"/>
              </a:ext>
            </a:extLst>
          </p:cNvPr>
          <p:cNvCxnSpPr/>
          <p:nvPr/>
        </p:nvCxnSpPr>
        <p:spPr>
          <a:xfrm>
            <a:off x="1795216" y="3881336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9AD7D4-5115-A50A-3612-5D3E8F447839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4281713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0C560AC-DC33-FAFC-B97B-E47C64511A38}"/>
              </a:ext>
            </a:extLst>
          </p:cNvPr>
          <p:cNvCxnSpPr/>
          <p:nvPr/>
        </p:nvCxnSpPr>
        <p:spPr>
          <a:xfrm>
            <a:off x="1795216" y="3023758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068F08-02DD-B1C2-076F-954F196B7665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3424135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573948-671E-6E6B-FF25-9C2EE2C35C52}"/>
              </a:ext>
            </a:extLst>
          </p:cNvPr>
          <p:cNvCxnSpPr/>
          <p:nvPr/>
        </p:nvCxnSpPr>
        <p:spPr>
          <a:xfrm>
            <a:off x="1795216" y="2147661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6282E7-0BFA-6EBB-EEAD-39E9EA0D5025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2548038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9992B9-BC42-4AD3-F684-1D1BFF0EE46D}"/>
              </a:ext>
            </a:extLst>
          </p:cNvPr>
          <p:cNvCxnSpPr/>
          <p:nvPr/>
        </p:nvCxnSpPr>
        <p:spPr>
          <a:xfrm>
            <a:off x="1795216" y="5748440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2AAD7C-CBB6-B9CA-BA1A-894D1F3627AA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6148817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530C2B-36D2-1CB7-81DC-96443BD99026}"/>
              </a:ext>
            </a:extLst>
          </p:cNvPr>
          <p:cNvCxnSpPr/>
          <p:nvPr/>
        </p:nvCxnSpPr>
        <p:spPr>
          <a:xfrm>
            <a:off x="1795216" y="4890862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45B708-F841-0EA8-F1F1-4FB55165EB33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5291239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E175B2-6A9F-11D6-AE9D-7A879A720478}"/>
              </a:ext>
            </a:extLst>
          </p:cNvPr>
          <p:cNvCxnSpPr/>
          <p:nvPr/>
        </p:nvCxnSpPr>
        <p:spPr>
          <a:xfrm>
            <a:off x="1795216" y="4032730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7CC556-9FE8-4C79-A18E-2AFF5377F0FF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4433107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7E9415D-D20A-38DD-D6A7-95E2C8880FF2}"/>
              </a:ext>
            </a:extLst>
          </p:cNvPr>
          <p:cNvCxnSpPr/>
          <p:nvPr/>
        </p:nvCxnSpPr>
        <p:spPr>
          <a:xfrm>
            <a:off x="1795216" y="3175152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1BE448-1A91-9110-40D0-91B7C4F5F224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3575529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66FDBC-A91F-20FD-9F6E-C85AA6524BBF}"/>
              </a:ext>
            </a:extLst>
          </p:cNvPr>
          <p:cNvCxnSpPr/>
          <p:nvPr/>
        </p:nvCxnSpPr>
        <p:spPr>
          <a:xfrm>
            <a:off x="1795216" y="2299055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B0B3A7-9F72-A703-8904-075B1B7E3315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2699432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099691-1DCC-5887-6774-F7CCCE9CBD15}"/>
              </a:ext>
            </a:extLst>
          </p:cNvPr>
          <p:cNvCxnSpPr/>
          <p:nvPr/>
        </p:nvCxnSpPr>
        <p:spPr>
          <a:xfrm>
            <a:off x="1795216" y="5899834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F2EBD36-9648-0AE1-0094-E0B34A1E6D12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6300211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350AF46-6842-2A6B-11A9-DFE0F5F2D743}"/>
              </a:ext>
            </a:extLst>
          </p:cNvPr>
          <p:cNvCxnSpPr/>
          <p:nvPr/>
        </p:nvCxnSpPr>
        <p:spPr>
          <a:xfrm>
            <a:off x="1795216" y="5042256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9B93403-D67B-F597-C050-739D7AB46FEE}"/>
              </a:ext>
            </a:extLst>
          </p:cNvPr>
          <p:cNvCxnSpPr>
            <a:cxnSpLocks/>
          </p:cNvCxnSpPr>
          <p:nvPr/>
        </p:nvCxnSpPr>
        <p:spPr>
          <a:xfrm flipH="1" flipV="1">
            <a:off x="1795216" y="5442633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831CD323-AA0F-1EC5-356E-1516B9CC68F4}"/>
                  </a:ext>
                </a:extLst>
              </p:cNvPr>
              <p:cNvSpPr/>
              <p:nvPr/>
            </p:nvSpPr>
            <p:spPr>
              <a:xfrm>
                <a:off x="2575800" y="5212872"/>
                <a:ext cx="7040399" cy="132556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Helvetica Neue Medium" panose="02000503000000020004" pitchFamily="2" charset="0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Throughput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𝑁𝑢𝑚𝑏𝑒𝑟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𝑜𝑓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𝑠𝑢𝑐𝑐𝑒𝑠𝑠𝑓𝑢𝑙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𝑟𝑒𝑠𝑝𝑜𝑛𝑠𝑒𝑠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𝐸𝑛𝑑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𝑡𝑖𝑚𝑒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 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𝑠𝑡𝑎𝑟𝑡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Medium" panose="02000503000000020004" pitchFamily="2" charset="0"/>
                            <a:cs typeface="Helvetica Neue Medium" panose="02000503000000020004" pitchFamily="2" charset="0"/>
                          </a:rPr>
                          <m:t>𝑡𝑖𝑚𝑒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endParaRP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831CD323-AA0F-1EC5-356E-1516B9CC68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800" y="5212872"/>
                <a:ext cx="7040399" cy="132556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63500" algn="ctr" rotWithShape="0">
                  <a:prstClr val="black">
                    <a:alpha val="21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6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F9C8-E77D-FC16-9D97-0D487DD7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57" y="365125"/>
            <a:ext cx="10515600" cy="1325563"/>
          </a:xfrm>
        </p:spPr>
        <p:txBody>
          <a:bodyPr/>
          <a:lstStyle/>
          <a:p>
            <a:r>
              <a:rPr lang="en-US" dirty="0"/>
              <a:t>Throughput/Latency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D15CA-FD07-A025-2856-DC83C1519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more requests we send to the system, the more it has to process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Eventually the system will overload. Two options:</a:t>
            </a:r>
          </a:p>
          <a:p>
            <a:pPr>
              <a:buFontTx/>
              <a:buChar char="-"/>
            </a:pPr>
            <a:r>
              <a:rPr lang="en-US" dirty="0"/>
              <a:t>Drop all requests until it can start processing them</a:t>
            </a:r>
          </a:p>
          <a:p>
            <a:pPr>
              <a:buFontTx/>
              <a:buChar char="-"/>
            </a:pPr>
            <a:r>
              <a:rPr lang="en-US" dirty="0"/>
              <a:t>Enqueue requests and process as fast as possible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Either way: overload creates higher latencies</a:t>
            </a:r>
          </a:p>
        </p:txBody>
      </p:sp>
    </p:spTree>
    <p:extLst>
      <p:ext uri="{BB962C8B-B14F-4D97-AF65-F5344CB8AC3E}">
        <p14:creationId xmlns:p14="http://schemas.microsoft.com/office/powerpoint/2010/main" val="33544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6074-BE94-BA20-8BD1-5EA57928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Throughput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73D7-739A-3063-DDDD-1042DEB18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Blindly hammering a server with requests is not a good idea!</a:t>
            </a:r>
          </a:p>
          <a:p>
            <a:pPr>
              <a:buFontTx/>
              <a:buChar char="-"/>
            </a:pPr>
            <a:r>
              <a:rPr lang="en-US" dirty="0"/>
              <a:t>We learn very little by doing this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But, figuring out where a system overloads is important!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Approach:</a:t>
            </a:r>
          </a:p>
          <a:p>
            <a:pPr>
              <a:buFontTx/>
              <a:buChar char="-"/>
            </a:pPr>
            <a:r>
              <a:rPr lang="en-US" dirty="0"/>
              <a:t>Start with low load</a:t>
            </a:r>
          </a:p>
          <a:p>
            <a:pPr>
              <a:buFontTx/>
              <a:buChar char="-"/>
            </a:pPr>
            <a:r>
              <a:rPr lang="en-US" dirty="0"/>
              <a:t>Increase load</a:t>
            </a:r>
          </a:p>
          <a:p>
            <a:pPr>
              <a:buFontTx/>
              <a:buChar char="-"/>
            </a:pPr>
            <a:r>
              <a:rPr lang="en-US" dirty="0"/>
              <a:t>Repeat until observed throughput levels off</a:t>
            </a:r>
          </a:p>
        </p:txBody>
      </p:sp>
    </p:spTree>
    <p:extLst>
      <p:ext uri="{BB962C8B-B14F-4D97-AF65-F5344CB8AC3E}">
        <p14:creationId xmlns:p14="http://schemas.microsoft.com/office/powerpoint/2010/main" val="276107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EDFB-C200-F72F-AAB2-5EE9E2E6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Reasoning About Throughput</a:t>
            </a: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285F4D78-8FF5-5303-BA97-EB3E8979EC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3519488"/>
            <a:ext cx="914400" cy="914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0490BB8-8B2F-2968-A821-B594C64A2E51}"/>
              </a:ext>
            </a:extLst>
          </p:cNvPr>
          <p:cNvCxnSpPr/>
          <p:nvPr/>
        </p:nvCxnSpPr>
        <p:spPr>
          <a:xfrm>
            <a:off x="1752600" y="3728936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02AF64-E5A6-29A8-0CD3-2D512B5CCC9F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4129313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0D90CB-D884-F9BB-9CD8-1AE2490A2544}"/>
              </a:ext>
            </a:extLst>
          </p:cNvPr>
          <p:cNvSpPr/>
          <p:nvPr/>
        </p:nvSpPr>
        <p:spPr>
          <a:xfrm>
            <a:off x="4383314" y="1690688"/>
            <a:ext cx="6970486" cy="4572000"/>
          </a:xfrm>
          <a:prstGeom prst="roundRect">
            <a:avLst>
              <a:gd name="adj" fmla="val 4248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Graphic 7" descr="Server with solid fill">
            <a:extLst>
              <a:ext uri="{FF2B5EF4-FFF2-40B4-BE49-F238E27FC236}">
                <a16:creationId xmlns:a16="http://schemas.microsoft.com/office/drawing/2014/main" id="{B38EA6C4-CB2D-9A89-320A-9617E10739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1357" y="3519488"/>
            <a:ext cx="914400" cy="9144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AE59AEAB-57B8-475B-6153-FA08EBF90C8F}"/>
              </a:ext>
            </a:extLst>
          </p:cNvPr>
          <p:cNvSpPr/>
          <p:nvPr/>
        </p:nvSpPr>
        <p:spPr>
          <a:xfrm>
            <a:off x="8273334" y="3671888"/>
            <a:ext cx="235704" cy="609600"/>
          </a:xfrm>
          <a:custGeom>
            <a:avLst/>
            <a:gdLst>
              <a:gd name="connsiteX0" fmla="*/ 0 w 235704"/>
              <a:gd name="connsiteY0" fmla="*/ 0 h 609600"/>
              <a:gd name="connsiteX1" fmla="*/ 235527 w 235704"/>
              <a:gd name="connsiteY1" fmla="*/ 69273 h 609600"/>
              <a:gd name="connsiteX2" fmla="*/ 41563 w 235704"/>
              <a:gd name="connsiteY2" fmla="*/ 124691 h 609600"/>
              <a:gd name="connsiteX3" fmla="*/ 221673 w 235704"/>
              <a:gd name="connsiteY3" fmla="*/ 207818 h 609600"/>
              <a:gd name="connsiteX4" fmla="*/ 69273 w 235704"/>
              <a:gd name="connsiteY4" fmla="*/ 277091 h 609600"/>
              <a:gd name="connsiteX5" fmla="*/ 193963 w 235704"/>
              <a:gd name="connsiteY5" fmla="*/ 346363 h 609600"/>
              <a:gd name="connsiteX6" fmla="*/ 83127 w 235704"/>
              <a:gd name="connsiteY6" fmla="*/ 401782 h 609600"/>
              <a:gd name="connsiteX7" fmla="*/ 221673 w 235704"/>
              <a:gd name="connsiteY7" fmla="*/ 484909 h 609600"/>
              <a:gd name="connsiteX8" fmla="*/ 69273 w 235704"/>
              <a:gd name="connsiteY8" fmla="*/ 568036 h 609600"/>
              <a:gd name="connsiteX9" fmla="*/ 221673 w 235704"/>
              <a:gd name="connsiteY9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704" h="609600">
                <a:moveTo>
                  <a:pt x="0" y="0"/>
                </a:moveTo>
                <a:cubicBezTo>
                  <a:pt x="114300" y="24245"/>
                  <a:pt x="228600" y="48491"/>
                  <a:pt x="235527" y="69273"/>
                </a:cubicBezTo>
                <a:cubicBezTo>
                  <a:pt x="242454" y="90055"/>
                  <a:pt x="43872" y="101600"/>
                  <a:pt x="41563" y="124691"/>
                </a:cubicBezTo>
                <a:cubicBezTo>
                  <a:pt x="39254" y="147782"/>
                  <a:pt x="217055" y="182418"/>
                  <a:pt x="221673" y="207818"/>
                </a:cubicBezTo>
                <a:cubicBezTo>
                  <a:pt x="226291" y="233218"/>
                  <a:pt x="73891" y="254000"/>
                  <a:pt x="69273" y="277091"/>
                </a:cubicBezTo>
                <a:cubicBezTo>
                  <a:pt x="64655" y="300182"/>
                  <a:pt x="191654" y="325581"/>
                  <a:pt x="193963" y="346363"/>
                </a:cubicBezTo>
                <a:cubicBezTo>
                  <a:pt x="196272" y="367145"/>
                  <a:pt x="78509" y="378691"/>
                  <a:pt x="83127" y="401782"/>
                </a:cubicBezTo>
                <a:cubicBezTo>
                  <a:pt x="87745" y="424873"/>
                  <a:pt x="223982" y="457200"/>
                  <a:pt x="221673" y="484909"/>
                </a:cubicBezTo>
                <a:cubicBezTo>
                  <a:pt x="219364" y="512618"/>
                  <a:pt x="69273" y="547254"/>
                  <a:pt x="69273" y="568036"/>
                </a:cubicBezTo>
                <a:cubicBezTo>
                  <a:pt x="69273" y="588818"/>
                  <a:pt x="221673" y="609600"/>
                  <a:pt x="221673" y="6096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3F8FF1-9BC5-EF2B-88DE-D94BF53246B1}"/>
              </a:ext>
            </a:extLst>
          </p:cNvPr>
          <p:cNvCxnSpPr>
            <a:cxnSpLocks/>
          </p:cNvCxnSpPr>
          <p:nvPr/>
        </p:nvCxnSpPr>
        <p:spPr>
          <a:xfrm>
            <a:off x="4437743" y="3728936"/>
            <a:ext cx="305162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CB29127-964D-49F9-98FA-AD0EABCD95DA}"/>
              </a:ext>
            </a:extLst>
          </p:cNvPr>
          <p:cNvSpPr/>
          <p:nvPr/>
        </p:nvSpPr>
        <p:spPr>
          <a:xfrm>
            <a:off x="5334000" y="2184400"/>
            <a:ext cx="2991757" cy="1244600"/>
          </a:xfrm>
          <a:prstGeom prst="wedgeRoundRect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Network bandwidth can bound the requests that reach server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6882A7F-E93F-1982-17D4-2C3D6DA58FB0}"/>
              </a:ext>
            </a:extLst>
          </p:cNvPr>
          <p:cNvSpPr/>
          <p:nvPr/>
        </p:nvSpPr>
        <p:spPr>
          <a:xfrm>
            <a:off x="8701315" y="2481943"/>
            <a:ext cx="2002971" cy="2050143"/>
          </a:xfrm>
          <a:prstGeom prst="wedgeRoundRectCallout">
            <a:avLst>
              <a:gd name="adj1" fmla="val -58152"/>
              <a:gd name="adj2" fmla="val 23916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Server can only process so many requests at a time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2356D2-53C2-8B3A-3AA1-295434A1871D}"/>
              </a:ext>
            </a:extLst>
          </p:cNvPr>
          <p:cNvCxnSpPr>
            <a:cxnSpLocks/>
          </p:cNvCxnSpPr>
          <p:nvPr/>
        </p:nvCxnSpPr>
        <p:spPr>
          <a:xfrm flipH="1">
            <a:off x="4437743" y="4129314"/>
            <a:ext cx="297361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DBA750F-42DB-2E6A-07C0-0905E0E3B3AC}"/>
              </a:ext>
            </a:extLst>
          </p:cNvPr>
          <p:cNvSpPr/>
          <p:nvPr/>
        </p:nvSpPr>
        <p:spPr>
          <a:xfrm>
            <a:off x="838200" y="4994173"/>
            <a:ext cx="10515600" cy="1325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Total throughput = min(1, 2, 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049A5-E400-D981-D50F-3BDE81038BD1}"/>
              </a:ext>
            </a:extLst>
          </p:cNvPr>
          <p:cNvSpPr txBox="1"/>
          <p:nvPr/>
        </p:nvSpPr>
        <p:spPr>
          <a:xfrm>
            <a:off x="4635652" y="3144161"/>
            <a:ext cx="37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endParaRPr lang="en-US" sz="3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0B423-FBCF-8F8E-1541-C7BF6AA8ED40}"/>
              </a:ext>
            </a:extLst>
          </p:cNvPr>
          <p:cNvSpPr txBox="1"/>
          <p:nvPr/>
        </p:nvSpPr>
        <p:spPr>
          <a:xfrm>
            <a:off x="8295067" y="3124367"/>
            <a:ext cx="37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</a:t>
            </a:r>
            <a:endParaRPr lang="en-US" sz="3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496E2-BB4E-F2CC-7DC7-3D3A68152F2D}"/>
              </a:ext>
            </a:extLst>
          </p:cNvPr>
          <p:cNvSpPr txBox="1"/>
          <p:nvPr/>
        </p:nvSpPr>
        <p:spPr>
          <a:xfrm>
            <a:off x="4628433" y="4129255"/>
            <a:ext cx="37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</a:t>
            </a:r>
            <a:endParaRPr lang="en-US" sz="3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3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4" grpId="0" animBg="1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18E9-5E56-79F6-B9B6-4A8FD4AAC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 Bottlenecks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18679-4251-C88D-9576-8AD8F6382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Bottlenecks to throughput can come from multiple places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Like bandwidth, there’s a bottleneck somewhere</a:t>
            </a:r>
          </a:p>
          <a:p>
            <a:pPr>
              <a:buFontTx/>
              <a:buChar char="-"/>
            </a:pPr>
            <a:r>
              <a:rPr lang="en-US" dirty="0"/>
              <a:t>Bottleneck link bandwidth</a:t>
            </a:r>
          </a:p>
          <a:p>
            <a:pPr>
              <a:buFontTx/>
              <a:buChar char="-"/>
            </a:pPr>
            <a:r>
              <a:rPr lang="en-US" dirty="0"/>
              <a:t>Server CPU</a:t>
            </a:r>
          </a:p>
          <a:p>
            <a:pPr>
              <a:buFontTx/>
              <a:buChar char="-"/>
            </a:pPr>
            <a:r>
              <a:rPr lang="en-US" dirty="0"/>
              <a:t>Server network card</a:t>
            </a:r>
          </a:p>
          <a:p>
            <a:pPr>
              <a:buFontTx/>
              <a:buChar char="-"/>
            </a:pPr>
            <a:r>
              <a:rPr lang="en-US" dirty="0"/>
              <a:t>Server’s storage device</a:t>
            </a:r>
          </a:p>
          <a:p>
            <a:pPr>
              <a:buFontTx/>
              <a:buChar char="-"/>
            </a:pPr>
            <a:r>
              <a:rPr lang="en-US" dirty="0"/>
              <a:t>Outgoing bottleneck link bandwidth</a:t>
            </a:r>
          </a:p>
          <a:p>
            <a:pPr>
              <a:buFontTx/>
              <a:buChar char="-"/>
            </a:pPr>
            <a:r>
              <a:rPr lang="en-US" dirty="0"/>
              <a:t>Many others!</a:t>
            </a:r>
          </a:p>
        </p:txBody>
      </p:sp>
    </p:spTree>
    <p:extLst>
      <p:ext uri="{BB962C8B-B14F-4D97-AF65-F5344CB8AC3E}">
        <p14:creationId xmlns:p14="http://schemas.microsoft.com/office/powerpoint/2010/main" val="7158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CB150-08AE-5BDA-CE8D-943BBA68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A59E-3828-E533-3857-F5FB44678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Closed-loop</a:t>
            </a:r>
          </a:p>
          <a:p>
            <a:pPr>
              <a:buFontTx/>
              <a:buChar char="-"/>
            </a:pPr>
            <a:r>
              <a:rPr lang="en-US" dirty="0"/>
              <a:t>Each “client” sends one request, waits for the response to come back, and then sends another request</a:t>
            </a:r>
          </a:p>
          <a:p>
            <a:pPr>
              <a:buFontTx/>
              <a:buChar char="-"/>
            </a:pPr>
            <a:r>
              <a:rPr lang="en-US" dirty="0"/>
              <a:t>More “clients” =&gt; more load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Open-loop</a:t>
            </a:r>
          </a:p>
          <a:p>
            <a:pPr>
              <a:buFontTx/>
              <a:buChar char="-"/>
            </a:pPr>
            <a:r>
              <a:rPr lang="en-US" dirty="0"/>
              <a:t>Load is generated independently of the response rate of the system, typically from a probability distribution</a:t>
            </a:r>
          </a:p>
          <a:p>
            <a:pPr>
              <a:buFontTx/>
              <a:buChar char="-"/>
            </a:pPr>
            <a:r>
              <a:rPr lang="en-US" dirty="0"/>
              <a:t>More directly control the load on the system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Which one is more realistic?</a:t>
            </a:r>
          </a:p>
          <a:p>
            <a:pPr marL="0" indent="0">
              <a:buNone/>
            </a:pPr>
            <a:r>
              <a:rPr lang="en-US" dirty="0"/>
              <a:t>We’ll reason using closed-loop clients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4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CFC90-ACE8-27F9-90C3-BC7A3D31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Numbers in Distributed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9E6EF-87DA-3539-28BF-CD9AA9F65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6"/>
            <a:ext cx="5257800" cy="50323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Latency (Review):</a:t>
            </a:r>
          </a:p>
          <a:p>
            <a:pPr marL="0" indent="0">
              <a:buNone/>
            </a:pPr>
            <a:r>
              <a:rPr lang="en-US" dirty="0"/>
              <a:t>Machines in DC: &lt;1ms</a:t>
            </a:r>
          </a:p>
          <a:p>
            <a:pPr marL="0" indent="0">
              <a:buNone/>
            </a:pPr>
            <a:r>
              <a:rPr lang="en-US" dirty="0"/>
              <a:t>Dorm to Cycles: ~1ms</a:t>
            </a:r>
          </a:p>
          <a:p>
            <a:pPr marL="0" indent="0">
              <a:buNone/>
            </a:pPr>
            <a:r>
              <a:rPr lang="en-US" dirty="0"/>
              <a:t>Dorm to NYC: ~10ms</a:t>
            </a:r>
          </a:p>
          <a:p>
            <a:pPr marL="0" indent="0">
              <a:buNone/>
            </a:pPr>
            <a:r>
              <a:rPr lang="en-US" dirty="0"/>
              <a:t>Dorm to VA: ~20ms</a:t>
            </a:r>
          </a:p>
          <a:p>
            <a:pPr marL="0" indent="0">
              <a:buNone/>
            </a:pPr>
            <a:r>
              <a:rPr lang="en-US" dirty="0"/>
              <a:t>Dorm to CA: ~60ms</a:t>
            </a:r>
          </a:p>
          <a:p>
            <a:pPr marL="0" indent="0">
              <a:buNone/>
            </a:pPr>
            <a:r>
              <a:rPr lang="en-US" dirty="0"/>
              <a:t>Dorm to EU: ~100ms</a:t>
            </a:r>
          </a:p>
          <a:p>
            <a:pPr marL="0" indent="0">
              <a:buNone/>
            </a:pPr>
            <a:r>
              <a:rPr lang="en-US" dirty="0"/>
              <a:t>Dorm to JP: ~150ms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574A4E-360A-B511-85E5-7B009E5BE5DA}"/>
              </a:ext>
            </a:extLst>
          </p:cNvPr>
          <p:cNvSpPr txBox="1">
            <a:spLocks/>
          </p:cNvSpPr>
          <p:nvPr/>
        </p:nvSpPr>
        <p:spPr>
          <a:xfrm>
            <a:off x="6096000" y="214153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Throughput: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Phone: 100s req/s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Laptop: 1-5k req/s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Desktop: 10-20k req/s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Single Server: 50-100k req/s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High-End Server: 500k+ req/s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Hyperscale System: 10</a:t>
            </a:r>
            <a:r>
              <a:rPr lang="en-US" baseline="30000" dirty="0"/>
              <a:t>6-9</a:t>
            </a:r>
            <a:r>
              <a:rPr lang="en-US" dirty="0"/>
              <a:t> req/s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6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E67D-1CBA-EF7B-8447-406166F8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Model of an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5CB7-9295-2F3F-4697-A0B76384F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start with 1 closed loop client, and submit requests to a server</a:t>
            </a:r>
          </a:p>
          <a:p>
            <a:pPr>
              <a:buFontTx/>
              <a:buChar char="-"/>
            </a:pPr>
            <a:r>
              <a:rPr lang="en-US" dirty="0"/>
              <a:t>What’s our expected latency?</a:t>
            </a:r>
          </a:p>
          <a:p>
            <a:pPr>
              <a:buFontTx/>
              <a:buChar char="-"/>
            </a:pPr>
            <a:r>
              <a:rPr lang="en-US" dirty="0"/>
              <a:t>What’s our expected throughput?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Double the number of clients, what happens?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34298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BC0-84FC-ABA5-267F-0993BCD7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We Need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59F85-B604-E0D7-C89A-B7C8821EE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 we need to know to do our mental modeling?</a:t>
            </a:r>
          </a:p>
          <a:p>
            <a:pPr>
              <a:buFontTx/>
              <a:buChar char="-"/>
            </a:pPr>
            <a:r>
              <a:rPr lang="en-US" dirty="0"/>
              <a:t>How long it takes to get from the client to the system</a:t>
            </a:r>
          </a:p>
          <a:p>
            <a:pPr>
              <a:buFontTx/>
              <a:buChar char="-"/>
            </a:pPr>
            <a:r>
              <a:rPr lang="en-US" dirty="0"/>
              <a:t>How many requests the server can handle (how long it takes to overload)</a:t>
            </a:r>
          </a:p>
          <a:p>
            <a:pPr>
              <a:buFontTx/>
              <a:buChar char="-"/>
            </a:pPr>
            <a:r>
              <a:rPr lang="en-US" dirty="0"/>
              <a:t>How long it takes the server to process a single request</a:t>
            </a:r>
          </a:p>
        </p:txBody>
      </p:sp>
    </p:spTree>
    <p:extLst>
      <p:ext uri="{BB962C8B-B14F-4D97-AF65-F5344CB8AC3E}">
        <p14:creationId xmlns:p14="http://schemas.microsoft.com/office/powerpoint/2010/main" val="2114523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4A63-A409-C775-719B-60B91EB0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Throughput-Latency Curves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13EC6-5966-24B9-5549-8DC2567D1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Many distributed systems are benchmarked by a throughput-latency graph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Remember: There’s a coupling between throughput and latency!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one goes on the X axis?</a:t>
            </a:r>
          </a:p>
          <a:p>
            <a:pPr marL="0" indent="0">
              <a:buNone/>
            </a:pPr>
            <a:r>
              <a:rPr lang="en-US" dirty="0"/>
              <a:t>- Throughput!</a:t>
            </a:r>
          </a:p>
        </p:txBody>
      </p:sp>
    </p:spTree>
    <p:extLst>
      <p:ext uri="{BB962C8B-B14F-4D97-AF65-F5344CB8AC3E}">
        <p14:creationId xmlns:p14="http://schemas.microsoft.com/office/powerpoint/2010/main" val="10100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4AA3D-0787-F9D4-7072-6607BD66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14526-A9E4-1917-FFB4-B793DB028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Distributed systems operate at varying scales:</a:t>
            </a:r>
          </a:p>
          <a:p>
            <a:pPr>
              <a:buFontTx/>
              <a:buChar char="-"/>
            </a:pPr>
            <a:r>
              <a:rPr lang="en-US" dirty="0"/>
              <a:t>Assignment 3: 1 User, 1-10 requests in a second</a:t>
            </a:r>
          </a:p>
          <a:p>
            <a:pPr>
              <a:buFontTx/>
              <a:buChar char="-"/>
            </a:pPr>
            <a:r>
              <a:rPr lang="en-US" dirty="0"/>
              <a:t>Canvas: 10s of users, 1-10 requests per second</a:t>
            </a:r>
          </a:p>
          <a:p>
            <a:pPr>
              <a:buFontTx/>
              <a:buChar char="-"/>
            </a:pPr>
            <a:r>
              <a:rPr lang="en-US" dirty="0"/>
              <a:t>New Jersey DMV: Millions of users, 1 request per second*</a:t>
            </a:r>
          </a:p>
          <a:p>
            <a:pPr>
              <a:buFontTx/>
              <a:buChar char="-"/>
            </a:pPr>
            <a:r>
              <a:rPr lang="en-US" dirty="0"/>
              <a:t>Meta: 100s of Millions of users, billions of requests per second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Performance matters!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5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787E-0597-E3BE-7A16-D25F57D2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Throughput-Latency Curves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13F1F5-E098-F69B-EA81-C585C553AECB}"/>
              </a:ext>
            </a:extLst>
          </p:cNvPr>
          <p:cNvGrpSpPr/>
          <p:nvPr/>
        </p:nvGrpSpPr>
        <p:grpSpPr>
          <a:xfrm>
            <a:off x="370953" y="1789591"/>
            <a:ext cx="901255" cy="4008782"/>
            <a:chOff x="344449" y="1577009"/>
            <a:chExt cx="901255" cy="40087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3585CAB-A76E-3B8E-7ACF-550F4FE831F4}"/>
                </a:ext>
              </a:extLst>
            </p:cNvPr>
            <p:cNvCxnSpPr/>
            <p:nvPr/>
          </p:nvCxnSpPr>
          <p:spPr>
            <a:xfrm flipV="1">
              <a:off x="1245704" y="1577009"/>
              <a:ext cx="0" cy="40087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02B9A5-5EC1-5640-F00C-3F1F7D020CB9}"/>
                </a:ext>
              </a:extLst>
            </p:cNvPr>
            <p:cNvSpPr txBox="1"/>
            <p:nvPr/>
          </p:nvSpPr>
          <p:spPr>
            <a:xfrm rot="16200000">
              <a:off x="-429962" y="3108614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Helvetica Neue" charset="0"/>
                  <a:ea typeface="Helvetica Neue" charset="0"/>
                  <a:cs typeface="Helvetica Neue" charset="0"/>
                </a:rPr>
                <a:t>Latency 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</a:t>
              </a:r>
              <a:r>
                <a:rPr lang="en-US" sz="2400" dirty="0" err="1">
                  <a:latin typeface="Helvetica Neue" charset="0"/>
                  <a:ea typeface="Helvetica Neue" charset="0"/>
                  <a:cs typeface="Helvetica Neue" charset="0"/>
                </a:rPr>
                <a:t>ms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63BCE0-59C7-4E73-9290-1BCC7DA60E0C}"/>
              </a:ext>
            </a:extLst>
          </p:cNvPr>
          <p:cNvGrpSpPr/>
          <p:nvPr/>
        </p:nvGrpSpPr>
        <p:grpSpPr>
          <a:xfrm>
            <a:off x="695298" y="4765852"/>
            <a:ext cx="1161079" cy="338554"/>
            <a:chOff x="695298" y="4765852"/>
            <a:chExt cx="1001407" cy="33855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23064D7-5220-17B4-2087-DAE746686AEB}"/>
                </a:ext>
              </a:extLst>
            </p:cNvPr>
            <p:cNvCxnSpPr/>
            <p:nvPr/>
          </p:nvCxnSpPr>
          <p:spPr>
            <a:xfrm>
              <a:off x="1245704" y="4925524"/>
              <a:ext cx="451001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E3AFAC-F782-7DE4-5D43-2136EEA9CAA0}"/>
                </a:ext>
              </a:extLst>
            </p:cNvPr>
            <p:cNvSpPr txBox="1"/>
            <p:nvPr/>
          </p:nvSpPr>
          <p:spPr>
            <a:xfrm>
              <a:off x="695298" y="476585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Helvetica Neue" charset="0"/>
                  <a:ea typeface="Helvetica Neue" charset="0"/>
                  <a:cs typeface="Helvetica Neue" charset="0"/>
                </a:rPr>
                <a:t>100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074589-8E9C-6698-0F0B-404100E947EB}"/>
              </a:ext>
            </a:extLst>
          </p:cNvPr>
          <p:cNvGrpSpPr/>
          <p:nvPr/>
        </p:nvGrpSpPr>
        <p:grpSpPr>
          <a:xfrm>
            <a:off x="1626531" y="5018290"/>
            <a:ext cx="412292" cy="1143654"/>
            <a:chOff x="1559625" y="5018290"/>
            <a:chExt cx="412292" cy="114365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2D68AB8-F464-31B8-7482-CC765D349438}"/>
                </a:ext>
              </a:extLst>
            </p:cNvPr>
            <p:cNvCxnSpPr/>
            <p:nvPr/>
          </p:nvCxnSpPr>
          <p:spPr>
            <a:xfrm flipH="1">
              <a:off x="1789470" y="5018290"/>
              <a:ext cx="1" cy="76020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E73DFF-2524-458D-67A8-DBE76ED4ECBE}"/>
                </a:ext>
              </a:extLst>
            </p:cNvPr>
            <p:cNvSpPr txBox="1"/>
            <p:nvPr/>
          </p:nvSpPr>
          <p:spPr>
            <a:xfrm>
              <a:off x="1559625" y="582339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10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231B304-EAA2-19EE-3463-5FCD92553CAB}"/>
              </a:ext>
            </a:extLst>
          </p:cNvPr>
          <p:cNvSpPr/>
          <p:nvPr/>
        </p:nvSpPr>
        <p:spPr>
          <a:xfrm>
            <a:off x="2413839" y="4832759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B9DFC3-BBB2-89DD-61BD-F27A656E76CD}"/>
              </a:ext>
            </a:extLst>
          </p:cNvPr>
          <p:cNvGrpSpPr/>
          <p:nvPr/>
        </p:nvGrpSpPr>
        <p:grpSpPr>
          <a:xfrm>
            <a:off x="2272046" y="5018290"/>
            <a:ext cx="412292" cy="1143654"/>
            <a:chOff x="1559625" y="5018290"/>
            <a:chExt cx="412292" cy="114365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AFDAA1E-074B-A319-6670-3E11D302694D}"/>
                </a:ext>
              </a:extLst>
            </p:cNvPr>
            <p:cNvCxnSpPr/>
            <p:nvPr/>
          </p:nvCxnSpPr>
          <p:spPr>
            <a:xfrm flipH="1">
              <a:off x="1789470" y="5018290"/>
              <a:ext cx="1" cy="76020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99E668-627D-2FB2-5268-BEC6AB2E19E2}"/>
                </a:ext>
              </a:extLst>
            </p:cNvPr>
            <p:cNvSpPr txBox="1"/>
            <p:nvPr/>
          </p:nvSpPr>
          <p:spPr>
            <a:xfrm>
              <a:off x="1559625" y="582339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20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F2C9EC-A60B-CE1E-04B9-7D8BF7BFF2B3}"/>
              </a:ext>
            </a:extLst>
          </p:cNvPr>
          <p:cNvGrpSpPr/>
          <p:nvPr/>
        </p:nvGrpSpPr>
        <p:grpSpPr>
          <a:xfrm>
            <a:off x="3403063" y="4879141"/>
            <a:ext cx="412292" cy="1267064"/>
            <a:chOff x="1559625" y="5018290"/>
            <a:chExt cx="412292" cy="114365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0FD8D8-8250-BF30-1B5B-7EAAB60DF92A}"/>
                </a:ext>
              </a:extLst>
            </p:cNvPr>
            <p:cNvCxnSpPr/>
            <p:nvPr/>
          </p:nvCxnSpPr>
          <p:spPr>
            <a:xfrm flipH="1">
              <a:off x="1789470" y="5018290"/>
              <a:ext cx="1" cy="76020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A80546-7217-FF03-7871-6315C898CCD5}"/>
                </a:ext>
              </a:extLst>
            </p:cNvPr>
            <p:cNvSpPr txBox="1"/>
            <p:nvPr/>
          </p:nvSpPr>
          <p:spPr>
            <a:xfrm>
              <a:off x="1559625" y="582339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40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0D389971-3429-A85B-CD12-BD3F25D05B5E}"/>
              </a:ext>
            </a:extLst>
          </p:cNvPr>
          <p:cNvSpPr/>
          <p:nvPr/>
        </p:nvSpPr>
        <p:spPr>
          <a:xfrm>
            <a:off x="4942866" y="4647228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825466-5BF3-BA1B-F5AC-F2164746BE62}"/>
              </a:ext>
            </a:extLst>
          </p:cNvPr>
          <p:cNvSpPr/>
          <p:nvPr/>
        </p:nvSpPr>
        <p:spPr>
          <a:xfrm>
            <a:off x="6155848" y="4348080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8A81E1-234A-96D5-441D-D9ED31656FA7}"/>
              </a:ext>
            </a:extLst>
          </p:cNvPr>
          <p:cNvGrpSpPr/>
          <p:nvPr/>
        </p:nvGrpSpPr>
        <p:grpSpPr>
          <a:xfrm>
            <a:off x="7370477" y="1344516"/>
            <a:ext cx="526106" cy="4971144"/>
            <a:chOff x="1559625" y="5018290"/>
            <a:chExt cx="526106" cy="86393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B1CAB21-291A-1656-0FC0-21D03608E043}"/>
                </a:ext>
              </a:extLst>
            </p:cNvPr>
            <p:cNvCxnSpPr/>
            <p:nvPr/>
          </p:nvCxnSpPr>
          <p:spPr>
            <a:xfrm flipH="1">
              <a:off x="1789470" y="5018290"/>
              <a:ext cx="1" cy="76020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F63F30-558A-F3B9-895B-BE19A4D746A1}"/>
                </a:ext>
              </a:extLst>
            </p:cNvPr>
            <p:cNvSpPr txBox="1"/>
            <p:nvPr/>
          </p:nvSpPr>
          <p:spPr>
            <a:xfrm>
              <a:off x="1559625" y="5823390"/>
              <a:ext cx="526106" cy="58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100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8AB1DFA6-8D66-8503-EE6E-C9C4B0C464E0}"/>
              </a:ext>
            </a:extLst>
          </p:cNvPr>
          <p:cNvSpPr/>
          <p:nvPr/>
        </p:nvSpPr>
        <p:spPr>
          <a:xfrm>
            <a:off x="6988472" y="3898314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6EC121-F761-B0F7-F3A8-331C0941AE24}"/>
              </a:ext>
            </a:extLst>
          </p:cNvPr>
          <p:cNvSpPr/>
          <p:nvPr/>
        </p:nvSpPr>
        <p:spPr>
          <a:xfrm>
            <a:off x="7377512" y="3037156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77F114-0A3F-2BCA-A174-DCC82F199BB0}"/>
              </a:ext>
            </a:extLst>
          </p:cNvPr>
          <p:cNvSpPr/>
          <p:nvPr/>
        </p:nvSpPr>
        <p:spPr>
          <a:xfrm>
            <a:off x="7443189" y="2310782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447967-3C2F-6F05-F18E-C48192D84CC5}"/>
              </a:ext>
            </a:extLst>
          </p:cNvPr>
          <p:cNvSpPr/>
          <p:nvPr/>
        </p:nvSpPr>
        <p:spPr>
          <a:xfrm>
            <a:off x="7056328" y="1899843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662E53-F531-8A30-D2ED-B6E936A9B82B}"/>
              </a:ext>
            </a:extLst>
          </p:cNvPr>
          <p:cNvSpPr/>
          <p:nvPr/>
        </p:nvSpPr>
        <p:spPr>
          <a:xfrm>
            <a:off x="6623887" y="1686610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C52DFF-8DBB-724A-92AF-7A18C0288A44}"/>
              </a:ext>
            </a:extLst>
          </p:cNvPr>
          <p:cNvSpPr/>
          <p:nvPr/>
        </p:nvSpPr>
        <p:spPr>
          <a:xfrm>
            <a:off x="1763611" y="4832759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7709B8-C636-74A7-8BB5-21BF0ADCCC82}"/>
              </a:ext>
            </a:extLst>
          </p:cNvPr>
          <p:cNvSpPr/>
          <p:nvPr/>
        </p:nvSpPr>
        <p:spPr>
          <a:xfrm>
            <a:off x="3540142" y="4770637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7D46D0-90AF-6F56-FF22-12DF2746B6DE}"/>
              </a:ext>
            </a:extLst>
          </p:cNvPr>
          <p:cNvGrpSpPr/>
          <p:nvPr/>
        </p:nvGrpSpPr>
        <p:grpSpPr>
          <a:xfrm>
            <a:off x="1245704" y="5778495"/>
            <a:ext cx="6705600" cy="897512"/>
            <a:chOff x="1245704" y="5592417"/>
            <a:chExt cx="6705600" cy="89751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E433BE-0700-E378-6EED-AF76CAFCAE53}"/>
                </a:ext>
              </a:extLst>
            </p:cNvPr>
            <p:cNvSpPr txBox="1"/>
            <p:nvPr/>
          </p:nvSpPr>
          <p:spPr>
            <a:xfrm>
              <a:off x="3540142" y="6028264"/>
              <a:ext cx="4180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Helvetica Neue" charset="0"/>
                  <a:ea typeface="Helvetica Neue" charset="0"/>
                  <a:cs typeface="Helvetica Neue" charset="0"/>
                </a:rPr>
                <a:t>Throughput 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(operations/sec)</a:t>
              </a:r>
              <a:endParaRPr lang="en-US" sz="24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86A837F-1A3C-BC8D-A224-BC3456F91009}"/>
                </a:ext>
              </a:extLst>
            </p:cNvPr>
            <p:cNvCxnSpPr/>
            <p:nvPr/>
          </p:nvCxnSpPr>
          <p:spPr>
            <a:xfrm>
              <a:off x="1245704" y="5592417"/>
              <a:ext cx="6705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10F54D8-C23B-F702-A570-39463FAF7084}"/>
              </a:ext>
            </a:extLst>
          </p:cNvPr>
          <p:cNvSpPr/>
          <p:nvPr/>
        </p:nvSpPr>
        <p:spPr>
          <a:xfrm>
            <a:off x="1757966" y="1738823"/>
            <a:ext cx="5026447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Simple Setting: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Single Server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Client-</a:t>
            </a: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RTT 90ms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Processing latency 10ms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Single-Threaded Server (100 ops/s)</a:t>
            </a:r>
            <a:endParaRPr lang="en-US" sz="22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FA58B-230E-3836-CC81-B22BC00E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Throughput-Latency Curves 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B89421-FFF9-AE2F-A659-C59C31DE455A}"/>
              </a:ext>
            </a:extLst>
          </p:cNvPr>
          <p:cNvGrpSpPr/>
          <p:nvPr/>
        </p:nvGrpSpPr>
        <p:grpSpPr>
          <a:xfrm>
            <a:off x="417118" y="1789591"/>
            <a:ext cx="855090" cy="4008782"/>
            <a:chOff x="390614" y="1577009"/>
            <a:chExt cx="855090" cy="40087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10B94F7-EE93-A8AA-04F2-FA1FDB97A0FF}"/>
                </a:ext>
              </a:extLst>
            </p:cNvPr>
            <p:cNvCxnSpPr/>
            <p:nvPr/>
          </p:nvCxnSpPr>
          <p:spPr>
            <a:xfrm flipV="1">
              <a:off x="1245704" y="1577009"/>
              <a:ext cx="0" cy="40087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F18CF0-BD1C-BC1E-C604-60A4A1075BBD}"/>
                </a:ext>
              </a:extLst>
            </p:cNvPr>
            <p:cNvSpPr txBox="1"/>
            <p:nvPr/>
          </p:nvSpPr>
          <p:spPr>
            <a:xfrm rot="16200000">
              <a:off x="46128" y="3154780"/>
              <a:ext cx="1058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Latency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891C7902-9DEF-9DEC-CA34-072B091E95E7}"/>
              </a:ext>
            </a:extLst>
          </p:cNvPr>
          <p:cNvSpPr/>
          <p:nvPr/>
        </p:nvSpPr>
        <p:spPr>
          <a:xfrm>
            <a:off x="1882236" y="1769938"/>
            <a:ext cx="5672127" cy="3155587"/>
          </a:xfrm>
          <a:custGeom>
            <a:avLst/>
            <a:gdLst>
              <a:gd name="connsiteX0" fmla="*/ 0 w 5798593"/>
              <a:gd name="connsiteY0" fmla="*/ 3790122 h 3799497"/>
              <a:gd name="connsiteX1" fmla="*/ 4850296 w 5798593"/>
              <a:gd name="connsiteY1" fmla="*/ 3366053 h 3799497"/>
              <a:gd name="connsiteX2" fmla="*/ 5791200 w 5798593"/>
              <a:gd name="connsiteY2" fmla="*/ 980661 h 3799497"/>
              <a:gd name="connsiteX3" fmla="*/ 5314122 w 5798593"/>
              <a:gd name="connsiteY3" fmla="*/ 0 h 3799497"/>
              <a:gd name="connsiteX0" fmla="*/ 0 w 5995551"/>
              <a:gd name="connsiteY0" fmla="*/ 3790122 h 3800747"/>
              <a:gd name="connsiteX1" fmla="*/ 4850296 w 5995551"/>
              <a:gd name="connsiteY1" fmla="*/ 3366053 h 3800747"/>
              <a:gd name="connsiteX2" fmla="*/ 5989983 w 5995551"/>
              <a:gd name="connsiteY2" fmla="*/ 914400 h 3800747"/>
              <a:gd name="connsiteX3" fmla="*/ 5314122 w 5995551"/>
              <a:gd name="connsiteY3" fmla="*/ 0 h 3800747"/>
              <a:gd name="connsiteX0" fmla="*/ 0 w 5681133"/>
              <a:gd name="connsiteY0" fmla="*/ 3790122 h 3809703"/>
              <a:gd name="connsiteX1" fmla="*/ 4850296 w 5681133"/>
              <a:gd name="connsiteY1" fmla="*/ 3366053 h 3809703"/>
              <a:gd name="connsiteX2" fmla="*/ 5671931 w 5681133"/>
              <a:gd name="connsiteY2" fmla="*/ 569844 h 3809703"/>
              <a:gd name="connsiteX3" fmla="*/ 5314122 w 5681133"/>
              <a:gd name="connsiteY3" fmla="*/ 0 h 3809703"/>
              <a:gd name="connsiteX0" fmla="*/ 0 w 5681625"/>
              <a:gd name="connsiteY0" fmla="*/ 4108174 h 4127755"/>
              <a:gd name="connsiteX1" fmla="*/ 4850296 w 5681625"/>
              <a:gd name="connsiteY1" fmla="*/ 3684105 h 4127755"/>
              <a:gd name="connsiteX2" fmla="*/ 5671931 w 5681625"/>
              <a:gd name="connsiteY2" fmla="*/ 887896 h 4127755"/>
              <a:gd name="connsiteX3" fmla="*/ 4784035 w 5681625"/>
              <a:gd name="connsiteY3" fmla="*/ 0 h 4127755"/>
              <a:gd name="connsiteX0" fmla="*/ 0 w 5672127"/>
              <a:gd name="connsiteY0" fmla="*/ 4108174 h 4109504"/>
              <a:gd name="connsiteX1" fmla="*/ 4691270 w 5672127"/>
              <a:gd name="connsiteY1" fmla="*/ 3340687 h 4109504"/>
              <a:gd name="connsiteX2" fmla="*/ 5671931 w 5672127"/>
              <a:gd name="connsiteY2" fmla="*/ 887896 h 4109504"/>
              <a:gd name="connsiteX3" fmla="*/ 4784035 w 5672127"/>
              <a:gd name="connsiteY3" fmla="*/ 0 h 410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2127" h="4109504">
                <a:moveTo>
                  <a:pt x="0" y="4108174"/>
                </a:moveTo>
                <a:cubicBezTo>
                  <a:pt x="1942548" y="4130261"/>
                  <a:pt x="3745948" y="3877400"/>
                  <a:pt x="4691270" y="3340687"/>
                </a:cubicBezTo>
                <a:cubicBezTo>
                  <a:pt x="5636592" y="2803974"/>
                  <a:pt x="5656470" y="1444677"/>
                  <a:pt x="5671931" y="887896"/>
                </a:cubicBezTo>
                <a:cubicBezTo>
                  <a:pt x="5687392" y="331115"/>
                  <a:pt x="4784035" y="0"/>
                  <a:pt x="4784035" y="0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51E08E-1D53-1EB5-AC79-F219B04F24FB}"/>
              </a:ext>
            </a:extLst>
          </p:cNvPr>
          <p:cNvGrpSpPr/>
          <p:nvPr/>
        </p:nvGrpSpPr>
        <p:grpSpPr>
          <a:xfrm>
            <a:off x="1245704" y="5778495"/>
            <a:ext cx="6705600" cy="805179"/>
            <a:chOff x="1245704" y="5592417"/>
            <a:chExt cx="6705600" cy="8051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59DCC6-3955-9F26-D5EC-A18CD8BFB891}"/>
                </a:ext>
              </a:extLst>
            </p:cNvPr>
            <p:cNvSpPr txBox="1"/>
            <p:nvPr/>
          </p:nvSpPr>
          <p:spPr>
            <a:xfrm>
              <a:off x="3540142" y="6028264"/>
              <a:ext cx="146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Throughput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D7EE3E9-EDF7-F7F0-8F09-7169B5BD4909}"/>
                </a:ext>
              </a:extLst>
            </p:cNvPr>
            <p:cNvCxnSpPr/>
            <p:nvPr/>
          </p:nvCxnSpPr>
          <p:spPr>
            <a:xfrm>
              <a:off x="1245704" y="5592417"/>
              <a:ext cx="6705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952C92-BF0D-0DDE-3217-B99A781720FB}"/>
              </a:ext>
            </a:extLst>
          </p:cNvPr>
          <p:cNvGrpSpPr/>
          <p:nvPr/>
        </p:nvGrpSpPr>
        <p:grpSpPr>
          <a:xfrm>
            <a:off x="1970229" y="3894404"/>
            <a:ext cx="1921289" cy="679437"/>
            <a:chOff x="7857866" y="2144068"/>
            <a:chExt cx="1921289" cy="67943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D73CD8-918E-4DE9-3958-E4E9DD727C1C}"/>
                </a:ext>
              </a:extLst>
            </p:cNvPr>
            <p:cNvSpPr txBox="1"/>
            <p:nvPr/>
          </p:nvSpPr>
          <p:spPr>
            <a:xfrm>
              <a:off x="8247680" y="2144068"/>
              <a:ext cx="1409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Underloaded</a:t>
              </a:r>
              <a:endParaRPr 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55811259-595F-ED45-19F8-0ED5B9081AA6}"/>
                </a:ext>
              </a:extLst>
            </p:cNvPr>
            <p:cNvSpPr/>
            <p:nvPr/>
          </p:nvSpPr>
          <p:spPr>
            <a:xfrm rot="16200000" flipH="1">
              <a:off x="8674524" y="1718874"/>
              <a:ext cx="287973" cy="1921289"/>
            </a:xfrm>
            <a:prstGeom prst="leftBrace">
              <a:avLst>
                <a:gd name="adj1" fmla="val 7945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FCC94A-FCF6-E416-6F5D-168525802FB4}"/>
              </a:ext>
            </a:extLst>
          </p:cNvPr>
          <p:cNvGrpSpPr/>
          <p:nvPr/>
        </p:nvGrpSpPr>
        <p:grpSpPr>
          <a:xfrm>
            <a:off x="7936087" y="1826849"/>
            <a:ext cx="1295942" cy="703368"/>
            <a:chOff x="7769873" y="1682023"/>
            <a:chExt cx="1295942" cy="7033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8B5BC2-7072-B2DD-40C9-BE574F30E8FF}"/>
                </a:ext>
              </a:extLst>
            </p:cNvPr>
            <p:cNvSpPr txBox="1"/>
            <p:nvPr/>
          </p:nvSpPr>
          <p:spPr>
            <a:xfrm>
              <a:off x="8023542" y="1843164"/>
              <a:ext cx="10422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Overload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5E1015E0-03F7-3E69-C781-1A62BBD72FC2}"/>
                </a:ext>
              </a:extLst>
            </p:cNvPr>
            <p:cNvSpPr/>
            <p:nvPr/>
          </p:nvSpPr>
          <p:spPr>
            <a:xfrm flipH="1">
              <a:off x="7769873" y="1682023"/>
              <a:ext cx="287973" cy="703368"/>
            </a:xfrm>
            <a:prstGeom prst="leftBrace">
              <a:avLst>
                <a:gd name="adj1" fmla="val 7945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7CA1340-B61E-AB8E-B764-9F200A5402E8}"/>
              </a:ext>
            </a:extLst>
          </p:cNvPr>
          <p:cNvSpPr/>
          <p:nvPr/>
        </p:nvSpPr>
        <p:spPr>
          <a:xfrm>
            <a:off x="6155848" y="4348080"/>
            <a:ext cx="185531" cy="185531"/>
          </a:xfrm>
          <a:prstGeom prst="ellipse">
            <a:avLst/>
          </a:prstGeom>
          <a:solidFill>
            <a:srgbClr val="FF8F00"/>
          </a:solidFill>
          <a:ln>
            <a:solidFill>
              <a:srgbClr val="FF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07834-9EB6-5F22-ED10-A2EBA65A8E1D}"/>
              </a:ext>
            </a:extLst>
          </p:cNvPr>
          <p:cNvSpPr txBox="1"/>
          <p:nvPr/>
        </p:nvSpPr>
        <p:spPr>
          <a:xfrm>
            <a:off x="6063717" y="4654459"/>
            <a:ext cx="2608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Common operating point:</a:t>
            </a:r>
          </a:p>
          <a:p>
            <a:r>
              <a:rPr 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70-80% max load</a:t>
            </a:r>
          </a:p>
        </p:txBody>
      </p:sp>
    </p:spTree>
    <p:extLst>
      <p:ext uri="{BB962C8B-B14F-4D97-AF65-F5344CB8AC3E}">
        <p14:creationId xmlns:p14="http://schemas.microsoft.com/office/powerpoint/2010/main" val="16920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A88B-C512-6734-4998-A4EB9A99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Primary-Backup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299FA-947A-6679-5460-2CF4F3806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Clients talk to primary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Primary talks to backups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Ignore coordinator for now -&gt; assume that client already knows who the primary is, and that no failures occur</a:t>
            </a:r>
          </a:p>
        </p:txBody>
      </p:sp>
    </p:spTree>
    <p:extLst>
      <p:ext uri="{BB962C8B-B14F-4D97-AF65-F5344CB8AC3E}">
        <p14:creationId xmlns:p14="http://schemas.microsoft.com/office/powerpoint/2010/main" val="403609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369E-95A7-0DF9-5501-D813264E7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DC Perf: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9BEFE-11AB-E279-51C0-3784FF85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is the latency of a single client talking to the primary?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steps makeup latency, and how long does each take?</a:t>
            </a:r>
          </a:p>
          <a:p>
            <a:pPr marL="514350" indent="-514350">
              <a:buAutoNum type="arabicParenR"/>
            </a:pPr>
            <a:r>
              <a:rPr lang="en-US" dirty="0"/>
              <a:t>Client sends request to primary (30ms)</a:t>
            </a:r>
          </a:p>
          <a:p>
            <a:pPr marL="514350" indent="-514350">
              <a:buAutoNum type="arabicParenR"/>
            </a:pPr>
            <a:r>
              <a:rPr lang="en-US" dirty="0"/>
              <a:t>Primary adds request to its log (1ms)</a:t>
            </a:r>
          </a:p>
          <a:p>
            <a:pPr marL="514350" indent="-514350">
              <a:buAutoNum type="arabicParenR"/>
            </a:pPr>
            <a:r>
              <a:rPr lang="en-US" dirty="0"/>
              <a:t>Primary replicates operation to all replicas (1ms RTT to backups, 1ms for backups to write to log)</a:t>
            </a:r>
          </a:p>
          <a:p>
            <a:pPr marL="514350" indent="-514350">
              <a:buAutoNum type="arabicParenR"/>
            </a:pPr>
            <a:r>
              <a:rPr lang="en-US" dirty="0"/>
              <a:t>Primary applies request to internal state machine (7ms)</a:t>
            </a:r>
          </a:p>
          <a:p>
            <a:pPr marL="514350" indent="-514350">
              <a:buAutoNum type="arabicParenR"/>
            </a:pPr>
            <a:r>
              <a:rPr lang="en-US" dirty="0"/>
              <a:t>Primary sends response to client (30ms)</a:t>
            </a:r>
          </a:p>
          <a:p>
            <a:pPr marL="0" indent="0">
              <a:buNone/>
            </a:pPr>
            <a:r>
              <a:rPr lang="en-US" dirty="0"/>
              <a:t>Total: 70ms</a:t>
            </a:r>
          </a:p>
          <a:p>
            <a:pPr marL="0" indent="0">
              <a:buNone/>
            </a:pPr>
            <a:r>
              <a:rPr lang="en-US" b="1" i="1" dirty="0"/>
              <a:t>Note:</a:t>
            </a:r>
            <a:r>
              <a:rPr lang="en-US" dirty="0"/>
              <a:t> The numbers are arbitrary, based on realistic values that work out to a nice, round final</a:t>
            </a:r>
            <a:endParaRPr lang="en-US" b="1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A943-67BE-96CC-8047-97C5E123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DC Perf: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5D452-E810-FA5E-90C0-1DC156DC5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is our throughput bottleneck going to be?</a:t>
            </a:r>
          </a:p>
          <a:p>
            <a:pPr>
              <a:buFontTx/>
              <a:buChar char="-"/>
            </a:pPr>
            <a:r>
              <a:rPr lang="en-US" dirty="0"/>
              <a:t>Almost certainly the primary!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Primary receives messages from client &amp; backups</a:t>
            </a:r>
          </a:p>
          <a:p>
            <a:pPr>
              <a:buFontTx/>
              <a:buChar char="-"/>
            </a:pPr>
            <a:r>
              <a:rPr lang="en-US" dirty="0"/>
              <a:t>Each request from client creates n requests from backups</a:t>
            </a:r>
          </a:p>
          <a:p>
            <a:pPr>
              <a:buFontTx/>
              <a:buChar char="-"/>
            </a:pPr>
            <a:r>
              <a:rPr lang="en-US" dirty="0"/>
              <a:t>Let’s say 3 backups</a:t>
            </a:r>
          </a:p>
          <a:p>
            <a:pPr marL="0" indent="0">
              <a:buNone/>
            </a:pPr>
            <a:r>
              <a:rPr lang="en-US" dirty="0"/>
              <a:t>If primary can handle 100 requests/sec, how many client requests?</a:t>
            </a:r>
          </a:p>
          <a:p>
            <a:pPr>
              <a:buFontTx/>
              <a:buChar char="-"/>
            </a:pPr>
            <a:r>
              <a:rPr lang="en-US" dirty="0"/>
              <a:t>1 client request requires the primary to reach out to 3 backups, for 4 total requests</a:t>
            </a:r>
          </a:p>
          <a:p>
            <a:pPr>
              <a:buFontTx/>
              <a:buChar char="-"/>
            </a:pPr>
            <a:r>
              <a:rPr lang="en-US" dirty="0"/>
              <a:t>For simplicity, assume each request takes same processing time: 100/4 = 25 client requests/sec.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0776-8C53-CC87-3F7F-3601885E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DC Perf: Throughput-Latency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4764B4-4813-C542-ACB2-6CA4D2507360}"/>
              </a:ext>
            </a:extLst>
          </p:cNvPr>
          <p:cNvGrpSpPr/>
          <p:nvPr/>
        </p:nvGrpSpPr>
        <p:grpSpPr>
          <a:xfrm>
            <a:off x="370953" y="1789591"/>
            <a:ext cx="901255" cy="4008782"/>
            <a:chOff x="344449" y="1577009"/>
            <a:chExt cx="901255" cy="40087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D0BDD19-6550-7142-37E2-E5AACC648421}"/>
                </a:ext>
              </a:extLst>
            </p:cNvPr>
            <p:cNvCxnSpPr/>
            <p:nvPr/>
          </p:nvCxnSpPr>
          <p:spPr>
            <a:xfrm flipV="1">
              <a:off x="1245704" y="1577009"/>
              <a:ext cx="0" cy="40087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BB0770-B4D0-3B81-6F51-4664F8A4C0DE}"/>
                </a:ext>
              </a:extLst>
            </p:cNvPr>
            <p:cNvSpPr txBox="1"/>
            <p:nvPr/>
          </p:nvSpPr>
          <p:spPr>
            <a:xfrm rot="16200000">
              <a:off x="-429962" y="3108614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Helvetica Neue" charset="0"/>
                  <a:ea typeface="Helvetica Neue" charset="0"/>
                  <a:cs typeface="Helvetica Neue" charset="0"/>
                </a:rPr>
                <a:t>Latency 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</a:t>
              </a:r>
              <a:r>
                <a:rPr lang="en-US" sz="2400" dirty="0" err="1">
                  <a:latin typeface="Helvetica Neue" charset="0"/>
                  <a:ea typeface="Helvetica Neue" charset="0"/>
                  <a:cs typeface="Helvetica Neue" charset="0"/>
                </a:rPr>
                <a:t>ms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C209C1-527A-5979-0C24-5B33B5FBD0CF}"/>
              </a:ext>
            </a:extLst>
          </p:cNvPr>
          <p:cNvGrpSpPr/>
          <p:nvPr/>
        </p:nvGrpSpPr>
        <p:grpSpPr>
          <a:xfrm>
            <a:off x="1245704" y="5778495"/>
            <a:ext cx="6705600" cy="897512"/>
            <a:chOff x="1245704" y="5592417"/>
            <a:chExt cx="6705600" cy="8975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5682FF-4C49-8866-2EB9-56B6637F34A3}"/>
                </a:ext>
              </a:extLst>
            </p:cNvPr>
            <p:cNvSpPr txBox="1"/>
            <p:nvPr/>
          </p:nvSpPr>
          <p:spPr>
            <a:xfrm>
              <a:off x="3540142" y="6028264"/>
              <a:ext cx="4180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Helvetica Neue" charset="0"/>
                  <a:ea typeface="Helvetica Neue" charset="0"/>
                  <a:cs typeface="Helvetica Neue" charset="0"/>
                </a:rPr>
                <a:t>Throughput 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(operations/sec)</a:t>
              </a:r>
              <a:endParaRPr lang="en-US" sz="24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2F2C72A-CFFA-F759-79F1-1DC668352345}"/>
                </a:ext>
              </a:extLst>
            </p:cNvPr>
            <p:cNvCxnSpPr/>
            <p:nvPr/>
          </p:nvCxnSpPr>
          <p:spPr>
            <a:xfrm>
              <a:off x="1245704" y="5592417"/>
              <a:ext cx="6705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D1B7CD-080A-8A5C-BD3B-99231AF5E757}"/>
              </a:ext>
            </a:extLst>
          </p:cNvPr>
          <p:cNvSpPr/>
          <p:nvPr/>
        </p:nvSpPr>
        <p:spPr>
          <a:xfrm>
            <a:off x="3183869" y="1286471"/>
            <a:ext cx="6382089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Setting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Single primary, 2 backups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Client-</a:t>
            </a: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RTT: 60ms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Processing latency: 10ms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can handle 100 ops/s (25 client req/s)</a:t>
            </a:r>
            <a:endParaRPr lang="en-US" sz="22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70CDF9-38D8-514A-96BD-A47B1065C1A3}"/>
              </a:ext>
            </a:extLst>
          </p:cNvPr>
          <p:cNvSpPr/>
          <p:nvPr/>
        </p:nvSpPr>
        <p:spPr>
          <a:xfrm>
            <a:off x="1763611" y="4832759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4BB970-B905-6AB2-8483-32C8AF037F2B}"/>
              </a:ext>
            </a:extLst>
          </p:cNvPr>
          <p:cNvGrpSpPr/>
          <p:nvPr/>
        </p:nvGrpSpPr>
        <p:grpSpPr>
          <a:xfrm>
            <a:off x="695298" y="4765852"/>
            <a:ext cx="1161079" cy="338554"/>
            <a:chOff x="695298" y="4765852"/>
            <a:chExt cx="1001407" cy="33855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4692F0-2EBF-48C6-7AD1-D42E9877455F}"/>
                </a:ext>
              </a:extLst>
            </p:cNvPr>
            <p:cNvCxnSpPr/>
            <p:nvPr/>
          </p:nvCxnSpPr>
          <p:spPr>
            <a:xfrm>
              <a:off x="1245704" y="4925524"/>
              <a:ext cx="451001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97D20A-072B-B919-F1BD-081D700C96D3}"/>
                </a:ext>
              </a:extLst>
            </p:cNvPr>
            <p:cNvSpPr txBox="1"/>
            <p:nvPr/>
          </p:nvSpPr>
          <p:spPr>
            <a:xfrm>
              <a:off x="695298" y="4765852"/>
              <a:ext cx="355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70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98DF60-B24C-3A69-B2C8-C05E995E1D24}"/>
              </a:ext>
            </a:extLst>
          </p:cNvPr>
          <p:cNvGrpSpPr/>
          <p:nvPr/>
        </p:nvGrpSpPr>
        <p:grpSpPr>
          <a:xfrm>
            <a:off x="1626531" y="5018290"/>
            <a:ext cx="412292" cy="1143654"/>
            <a:chOff x="1559625" y="5018290"/>
            <a:chExt cx="412292" cy="114365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4CE4B7-5A2A-4068-6A9E-CBD27CC7D240}"/>
                </a:ext>
              </a:extLst>
            </p:cNvPr>
            <p:cNvCxnSpPr/>
            <p:nvPr/>
          </p:nvCxnSpPr>
          <p:spPr>
            <a:xfrm flipH="1">
              <a:off x="1789470" y="5018290"/>
              <a:ext cx="1" cy="76020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023A24-E1A6-7FE0-3857-58FE8D3C2927}"/>
                </a:ext>
              </a:extLst>
            </p:cNvPr>
            <p:cNvSpPr txBox="1"/>
            <p:nvPr/>
          </p:nvSpPr>
          <p:spPr>
            <a:xfrm>
              <a:off x="1559625" y="582339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10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C2DD991B-AC14-B379-6CB3-E0CE12C7B2A9}"/>
              </a:ext>
            </a:extLst>
          </p:cNvPr>
          <p:cNvSpPr/>
          <p:nvPr/>
        </p:nvSpPr>
        <p:spPr>
          <a:xfrm>
            <a:off x="2347778" y="4691568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1C2AB4-DB75-C1DB-1679-05CAE2EF755B}"/>
              </a:ext>
            </a:extLst>
          </p:cNvPr>
          <p:cNvGrpSpPr/>
          <p:nvPr/>
        </p:nvGrpSpPr>
        <p:grpSpPr>
          <a:xfrm>
            <a:off x="2242208" y="4877099"/>
            <a:ext cx="412292" cy="1284844"/>
            <a:chOff x="1559625" y="4877100"/>
            <a:chExt cx="412292" cy="128484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8EE7815-1AC7-C13E-DF48-87E196474C20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>
              <a:off x="1757961" y="4877100"/>
              <a:ext cx="0" cy="90139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5DA629-F0DC-435C-1722-ADB6F2AF051B}"/>
                </a:ext>
              </a:extLst>
            </p:cNvPr>
            <p:cNvSpPr txBox="1"/>
            <p:nvPr/>
          </p:nvSpPr>
          <p:spPr>
            <a:xfrm>
              <a:off x="1559625" y="582339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20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7E220A-1A90-F497-E6F7-11A5D7E79D4C}"/>
              </a:ext>
            </a:extLst>
          </p:cNvPr>
          <p:cNvGrpSpPr/>
          <p:nvPr/>
        </p:nvGrpSpPr>
        <p:grpSpPr>
          <a:xfrm>
            <a:off x="2519242" y="1204172"/>
            <a:ext cx="470000" cy="4574322"/>
            <a:chOff x="1409975" y="4985070"/>
            <a:chExt cx="470000" cy="79497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EE4B23-49CE-C559-982E-C0D25DF6AA0A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 flipH="1">
              <a:off x="1640594" y="5054605"/>
              <a:ext cx="4381" cy="72543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CFD4A0-5B49-5138-C81B-CA20D595B7AC}"/>
                </a:ext>
              </a:extLst>
            </p:cNvPr>
            <p:cNvSpPr txBox="1"/>
            <p:nvPr/>
          </p:nvSpPr>
          <p:spPr>
            <a:xfrm>
              <a:off x="1409975" y="4985070"/>
              <a:ext cx="470000" cy="69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25</a:t>
              </a:r>
              <a:endParaRPr lang="en-US" sz="1600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3660C936-F525-7437-BAEC-A5C08B4CFE8A}"/>
              </a:ext>
            </a:extLst>
          </p:cNvPr>
          <p:cNvSpPr/>
          <p:nvPr/>
        </p:nvSpPr>
        <p:spPr>
          <a:xfrm>
            <a:off x="2654500" y="3679683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9F91E63-A1D3-7757-E0E0-80829D6B5240}"/>
              </a:ext>
            </a:extLst>
          </p:cNvPr>
          <p:cNvSpPr/>
          <p:nvPr/>
        </p:nvSpPr>
        <p:spPr>
          <a:xfrm>
            <a:off x="2626038" y="2837808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8F4726D-95C3-776C-B19F-6A0E5CD8F07B}"/>
              </a:ext>
            </a:extLst>
          </p:cNvPr>
          <p:cNvSpPr/>
          <p:nvPr/>
        </p:nvSpPr>
        <p:spPr>
          <a:xfrm>
            <a:off x="2356255" y="2421414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E2BAF2-17F6-97B2-8445-B986DF54D156}"/>
              </a:ext>
            </a:extLst>
          </p:cNvPr>
          <p:cNvSpPr/>
          <p:nvPr/>
        </p:nvSpPr>
        <p:spPr>
          <a:xfrm>
            <a:off x="3183869" y="3656702"/>
            <a:ext cx="7357339" cy="1325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happens if we change the workload?</a:t>
            </a:r>
          </a:p>
        </p:txBody>
      </p:sp>
    </p:spTree>
    <p:extLst>
      <p:ext uri="{BB962C8B-B14F-4D97-AF65-F5344CB8AC3E}">
        <p14:creationId xmlns:p14="http://schemas.microsoft.com/office/powerpoint/2010/main" val="16678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8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E45C-814C-C8CF-859C-07FDE8D1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DC Perf: Read-Only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14AC-B75E-F0D7-2FD7-4B79709CA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Does latency change?</a:t>
            </a:r>
          </a:p>
          <a:p>
            <a:pPr>
              <a:buFontTx/>
              <a:buChar char="-"/>
            </a:pPr>
            <a:r>
              <a:rPr lang="en-US" dirty="0"/>
              <a:t>Latency decreases slightly because we don’t need to wait for the primary to contact the replicas</a:t>
            </a:r>
          </a:p>
          <a:p>
            <a:pPr>
              <a:buFontTx/>
              <a:buChar char="-"/>
            </a:pPr>
            <a:r>
              <a:rPr lang="en-US" dirty="0"/>
              <a:t>For simplicity, we’ll graph with the same latency to make comparing easier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Does throughput change?</a:t>
            </a:r>
          </a:p>
          <a:p>
            <a:pPr>
              <a:buFontTx/>
              <a:buChar char="-"/>
            </a:pPr>
            <a:r>
              <a:rPr lang="en-US" dirty="0"/>
              <a:t>It should! Previously, a single client request generated 4 requests the primary had to handle. Now it’s a 1:1 relationship.</a:t>
            </a:r>
          </a:p>
        </p:txBody>
      </p:sp>
    </p:spTree>
    <p:extLst>
      <p:ext uri="{BB962C8B-B14F-4D97-AF65-F5344CB8AC3E}">
        <p14:creationId xmlns:p14="http://schemas.microsoft.com/office/powerpoint/2010/main" val="18460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FEFF-6E1A-CB55-74BD-AA81BCBE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DC Perf: Throughput-Latency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2C2F6F-8AE3-9F74-CD4E-C3F24F7F0A97}"/>
              </a:ext>
            </a:extLst>
          </p:cNvPr>
          <p:cNvGrpSpPr/>
          <p:nvPr/>
        </p:nvGrpSpPr>
        <p:grpSpPr>
          <a:xfrm>
            <a:off x="370953" y="1789591"/>
            <a:ext cx="901255" cy="4008782"/>
            <a:chOff x="344449" y="1577009"/>
            <a:chExt cx="901255" cy="40087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FD8A623-325F-3266-C7C9-11C5C649DDB9}"/>
                </a:ext>
              </a:extLst>
            </p:cNvPr>
            <p:cNvCxnSpPr/>
            <p:nvPr/>
          </p:nvCxnSpPr>
          <p:spPr>
            <a:xfrm flipV="1">
              <a:off x="1245704" y="1577009"/>
              <a:ext cx="0" cy="40087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50397B-20D6-1335-3463-7F6515365FD0}"/>
                </a:ext>
              </a:extLst>
            </p:cNvPr>
            <p:cNvSpPr txBox="1"/>
            <p:nvPr/>
          </p:nvSpPr>
          <p:spPr>
            <a:xfrm rot="16200000">
              <a:off x="-429962" y="3108614"/>
              <a:ext cx="2010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Helvetica Neue" charset="0"/>
                  <a:ea typeface="Helvetica Neue" charset="0"/>
                  <a:cs typeface="Helvetica Neue" charset="0"/>
                </a:rPr>
                <a:t>Latency 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</a:t>
              </a:r>
              <a:r>
                <a:rPr lang="en-US" sz="2400" dirty="0" err="1">
                  <a:latin typeface="Helvetica Neue" charset="0"/>
                  <a:ea typeface="Helvetica Neue" charset="0"/>
                  <a:cs typeface="Helvetica Neue" charset="0"/>
                </a:rPr>
                <a:t>ms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38FC843-0E1C-439D-5A26-5CBEB55B6B05}"/>
              </a:ext>
            </a:extLst>
          </p:cNvPr>
          <p:cNvGrpSpPr/>
          <p:nvPr/>
        </p:nvGrpSpPr>
        <p:grpSpPr>
          <a:xfrm>
            <a:off x="1245704" y="5778495"/>
            <a:ext cx="6705600" cy="897512"/>
            <a:chOff x="1245704" y="5592417"/>
            <a:chExt cx="6705600" cy="8975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5047C3-F938-A721-2BB6-A5F65275F3F4}"/>
                </a:ext>
              </a:extLst>
            </p:cNvPr>
            <p:cNvSpPr txBox="1"/>
            <p:nvPr/>
          </p:nvSpPr>
          <p:spPr>
            <a:xfrm>
              <a:off x="3540142" y="6028264"/>
              <a:ext cx="4180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Helvetica Neue" charset="0"/>
                  <a:ea typeface="Helvetica Neue" charset="0"/>
                  <a:cs typeface="Helvetica Neue" charset="0"/>
                </a:rPr>
                <a:t>Throughput </a:t>
              </a: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(operations/sec)</a:t>
              </a:r>
              <a:endParaRPr lang="en-US" sz="24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8C35C46-BD5F-C4EA-9A91-33841EDE4703}"/>
                </a:ext>
              </a:extLst>
            </p:cNvPr>
            <p:cNvCxnSpPr/>
            <p:nvPr/>
          </p:nvCxnSpPr>
          <p:spPr>
            <a:xfrm>
              <a:off x="1245704" y="5592417"/>
              <a:ext cx="6705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4357243-4E05-A90D-57A1-4213D69B7572}"/>
              </a:ext>
            </a:extLst>
          </p:cNvPr>
          <p:cNvSpPr/>
          <p:nvPr/>
        </p:nvSpPr>
        <p:spPr>
          <a:xfrm>
            <a:off x="7127294" y="1539490"/>
            <a:ext cx="4693754" cy="238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Setting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Single primary, 3 backups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Client-</a:t>
            </a: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RTT: 60ms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Processing latency: 10ms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Server can handle 100 ops/s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Wingdings"/>
              </a:rPr>
              <a:t>All reads</a:t>
            </a:r>
            <a:endParaRPr lang="en-US" sz="2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1F4760-790B-D8C5-4849-2BC3C066BD9B}"/>
              </a:ext>
            </a:extLst>
          </p:cNvPr>
          <p:cNvSpPr/>
          <p:nvPr/>
        </p:nvSpPr>
        <p:spPr>
          <a:xfrm>
            <a:off x="1763611" y="4832759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6D0EE2-72EC-3096-FD7B-877DDA0CFDBD}"/>
              </a:ext>
            </a:extLst>
          </p:cNvPr>
          <p:cNvGrpSpPr/>
          <p:nvPr/>
        </p:nvGrpSpPr>
        <p:grpSpPr>
          <a:xfrm>
            <a:off x="695298" y="4765852"/>
            <a:ext cx="1161079" cy="338554"/>
            <a:chOff x="695298" y="4765852"/>
            <a:chExt cx="1001407" cy="33855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2F650A-D14F-88E0-BA6C-25611FF9C882}"/>
                </a:ext>
              </a:extLst>
            </p:cNvPr>
            <p:cNvCxnSpPr/>
            <p:nvPr/>
          </p:nvCxnSpPr>
          <p:spPr>
            <a:xfrm>
              <a:off x="1245704" y="4925524"/>
              <a:ext cx="451001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CC3736-7735-3215-2153-47484D394B14}"/>
                </a:ext>
              </a:extLst>
            </p:cNvPr>
            <p:cNvSpPr txBox="1"/>
            <p:nvPr/>
          </p:nvSpPr>
          <p:spPr>
            <a:xfrm>
              <a:off x="695298" y="4765852"/>
              <a:ext cx="355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70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DA024D-CEB4-1BCA-131B-290D3D0456FE}"/>
              </a:ext>
            </a:extLst>
          </p:cNvPr>
          <p:cNvGrpSpPr/>
          <p:nvPr/>
        </p:nvGrpSpPr>
        <p:grpSpPr>
          <a:xfrm>
            <a:off x="1626531" y="5018290"/>
            <a:ext cx="412292" cy="1143654"/>
            <a:chOff x="1559625" y="5018290"/>
            <a:chExt cx="412292" cy="114365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D706C4-7806-24FB-9E8F-39BFABE95E7F}"/>
                </a:ext>
              </a:extLst>
            </p:cNvPr>
            <p:cNvCxnSpPr/>
            <p:nvPr/>
          </p:nvCxnSpPr>
          <p:spPr>
            <a:xfrm flipH="1">
              <a:off x="1789470" y="5018290"/>
              <a:ext cx="1" cy="760205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9260A9-5507-F9A5-1DED-2607482FF160}"/>
                </a:ext>
              </a:extLst>
            </p:cNvPr>
            <p:cNvSpPr txBox="1"/>
            <p:nvPr/>
          </p:nvSpPr>
          <p:spPr>
            <a:xfrm>
              <a:off x="1559625" y="582339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10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38B87D2D-E8B0-B9D4-4D98-A02A4AEB7887}"/>
              </a:ext>
            </a:extLst>
          </p:cNvPr>
          <p:cNvSpPr/>
          <p:nvPr/>
        </p:nvSpPr>
        <p:spPr>
          <a:xfrm>
            <a:off x="2347778" y="4691568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FF932E-431F-2DA9-F815-90343D4D6DB1}"/>
              </a:ext>
            </a:extLst>
          </p:cNvPr>
          <p:cNvGrpSpPr/>
          <p:nvPr/>
        </p:nvGrpSpPr>
        <p:grpSpPr>
          <a:xfrm>
            <a:off x="2242208" y="4877099"/>
            <a:ext cx="412292" cy="1284844"/>
            <a:chOff x="1559625" y="4877100"/>
            <a:chExt cx="412292" cy="128484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8C744DF-7454-CDCC-C084-F1E03E702B20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>
              <a:off x="1757961" y="4877100"/>
              <a:ext cx="0" cy="901396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865BE1-0EAD-1192-F3B0-48D823EF7DDF}"/>
                </a:ext>
              </a:extLst>
            </p:cNvPr>
            <p:cNvSpPr txBox="1"/>
            <p:nvPr/>
          </p:nvSpPr>
          <p:spPr>
            <a:xfrm>
              <a:off x="1559625" y="582339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20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A0AABC-ADBD-FCA0-5421-78385A731529}"/>
              </a:ext>
            </a:extLst>
          </p:cNvPr>
          <p:cNvGrpSpPr/>
          <p:nvPr/>
        </p:nvGrpSpPr>
        <p:grpSpPr>
          <a:xfrm>
            <a:off x="2519242" y="1204172"/>
            <a:ext cx="470000" cy="4574322"/>
            <a:chOff x="1409975" y="4985070"/>
            <a:chExt cx="470000" cy="79497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66C28F9-CEAA-57E5-C610-8AD9B81D2DCF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1640594" y="5054605"/>
              <a:ext cx="4381" cy="72543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8FD318-6BE3-2890-13D0-445043D7FB45}"/>
                </a:ext>
              </a:extLst>
            </p:cNvPr>
            <p:cNvSpPr txBox="1"/>
            <p:nvPr/>
          </p:nvSpPr>
          <p:spPr>
            <a:xfrm>
              <a:off x="1409975" y="4985070"/>
              <a:ext cx="470000" cy="69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25</a:t>
              </a:r>
              <a:endParaRPr lang="en-US" sz="1600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5BE0B1-461B-7CF9-DC56-5F4454276DC3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6715588" y="1604281"/>
            <a:ext cx="0" cy="415433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818E97-663E-EB13-AF8C-E51F7554BD3B}"/>
              </a:ext>
            </a:extLst>
          </p:cNvPr>
          <p:cNvSpPr txBox="1"/>
          <p:nvPr/>
        </p:nvSpPr>
        <p:spPr>
          <a:xfrm>
            <a:off x="6409254" y="1204171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100</a:t>
            </a:r>
            <a:endParaRPr lang="en-US" sz="1600" b="1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69D859-C0CD-F836-AABC-A62BDE04C7E8}"/>
              </a:ext>
            </a:extLst>
          </p:cNvPr>
          <p:cNvSpPr/>
          <p:nvPr/>
        </p:nvSpPr>
        <p:spPr>
          <a:xfrm>
            <a:off x="1763611" y="4942087"/>
            <a:ext cx="185531" cy="1855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A0EFA95-66F2-5A7F-FCBB-09EA1EA3EEBD}"/>
              </a:ext>
            </a:extLst>
          </p:cNvPr>
          <p:cNvSpPr/>
          <p:nvPr/>
        </p:nvSpPr>
        <p:spPr>
          <a:xfrm>
            <a:off x="2347778" y="4938555"/>
            <a:ext cx="185531" cy="1855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CEAB962-E5ED-92FD-1366-A22C251B0530}"/>
              </a:ext>
            </a:extLst>
          </p:cNvPr>
          <p:cNvSpPr/>
          <p:nvPr/>
        </p:nvSpPr>
        <p:spPr>
          <a:xfrm>
            <a:off x="6611035" y="3763726"/>
            <a:ext cx="185531" cy="1855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5B4C7F-9163-D8ED-32B9-5DB715308368}"/>
              </a:ext>
            </a:extLst>
          </p:cNvPr>
          <p:cNvSpPr/>
          <p:nvPr/>
        </p:nvSpPr>
        <p:spPr>
          <a:xfrm>
            <a:off x="2654500" y="3679683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63CD8EF-48FF-9BD2-2482-0225F5CFBE46}"/>
              </a:ext>
            </a:extLst>
          </p:cNvPr>
          <p:cNvSpPr/>
          <p:nvPr/>
        </p:nvSpPr>
        <p:spPr>
          <a:xfrm>
            <a:off x="2626038" y="2837808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E4C8D2-27A8-FE20-0944-4F4969298BE6}"/>
              </a:ext>
            </a:extLst>
          </p:cNvPr>
          <p:cNvSpPr/>
          <p:nvPr/>
        </p:nvSpPr>
        <p:spPr>
          <a:xfrm>
            <a:off x="2356255" y="2421414"/>
            <a:ext cx="185531" cy="18553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E62F743-FD93-0822-002D-93C3AB9CD315}"/>
              </a:ext>
            </a:extLst>
          </p:cNvPr>
          <p:cNvSpPr/>
          <p:nvPr/>
        </p:nvSpPr>
        <p:spPr>
          <a:xfrm>
            <a:off x="6445149" y="2919657"/>
            <a:ext cx="185531" cy="1855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73CFBA3-1E9A-559C-A781-6EFFB8D88E7F}"/>
              </a:ext>
            </a:extLst>
          </p:cNvPr>
          <p:cNvSpPr/>
          <p:nvPr/>
        </p:nvSpPr>
        <p:spPr>
          <a:xfrm>
            <a:off x="6003234" y="2510865"/>
            <a:ext cx="185531" cy="1855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068B8BB-9C55-548B-EADA-1BAE93C9F328}"/>
              </a:ext>
            </a:extLst>
          </p:cNvPr>
          <p:cNvSpPr/>
          <p:nvPr/>
        </p:nvSpPr>
        <p:spPr>
          <a:xfrm>
            <a:off x="3879508" y="4797641"/>
            <a:ext cx="185531" cy="1855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A5321EF-FB6E-917D-01F4-6895DEA1762F}"/>
              </a:ext>
            </a:extLst>
          </p:cNvPr>
          <p:cNvSpPr/>
          <p:nvPr/>
        </p:nvSpPr>
        <p:spPr>
          <a:xfrm>
            <a:off x="5444734" y="4442529"/>
            <a:ext cx="185531" cy="18553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0B226BF-9A1F-BB56-F866-CA01A122FB19}"/>
              </a:ext>
            </a:extLst>
          </p:cNvPr>
          <p:cNvSpPr/>
          <p:nvPr/>
        </p:nvSpPr>
        <p:spPr>
          <a:xfrm>
            <a:off x="919834" y="5513374"/>
            <a:ext cx="7357339" cy="1325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Workloads matter!</a:t>
            </a:r>
          </a:p>
        </p:txBody>
      </p:sp>
    </p:spTree>
    <p:extLst>
      <p:ext uri="{BB962C8B-B14F-4D97-AF65-F5344CB8AC3E}">
        <p14:creationId xmlns:p14="http://schemas.microsoft.com/office/powerpoint/2010/main" val="378797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2DD2-3441-379F-3D84-C02F6FFD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Primary-Backup WAN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0F9B4-085E-8193-1D89-5F1ACB319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 far, looked at performance when replicas are close by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happens when replicas are far apart? Why do this?</a:t>
            </a:r>
          </a:p>
          <a:p>
            <a:pPr>
              <a:buFontTx/>
              <a:buChar char="-"/>
            </a:pPr>
            <a:r>
              <a:rPr lang="en-US" dirty="0"/>
              <a:t>Better fault tolerance</a:t>
            </a:r>
          </a:p>
          <a:p>
            <a:pPr>
              <a:buFontTx/>
              <a:buChar char="-"/>
            </a:pPr>
            <a:r>
              <a:rPr lang="en-US" dirty="0"/>
              <a:t>Replicas closer to users?</a:t>
            </a:r>
          </a:p>
          <a:p>
            <a:pPr>
              <a:buFontTx/>
              <a:buChar char="-"/>
            </a:pPr>
            <a:r>
              <a:rPr lang="en-US" dirty="0"/>
              <a:t>Other reasons (power availability, data governance, </a:t>
            </a:r>
            <a:r>
              <a:rPr lang="en-US" dirty="0" err="1"/>
              <a:t>etc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432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B752-1FC8-C39A-406D-6252A11F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WAN Perf: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008E6-CFBC-AB9E-9670-85D2262F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Datacenters: California, Ohio, Virginia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Client to DC: 60ms RTT</a:t>
            </a:r>
          </a:p>
          <a:p>
            <a:pPr marL="0" indent="0">
              <a:buNone/>
            </a:pPr>
            <a:r>
              <a:rPr lang="en-US" dirty="0"/>
              <a:t>Primary in Ohio, how long for a write for a client in:</a:t>
            </a:r>
          </a:p>
          <a:p>
            <a:pPr>
              <a:buFontTx/>
              <a:buChar char="-"/>
            </a:pPr>
            <a:r>
              <a:rPr lang="en-US" dirty="0"/>
              <a:t>Ohio: 60ms to Ohio, 50ms from Ohio to CA. 110ms.</a:t>
            </a:r>
          </a:p>
          <a:p>
            <a:pPr>
              <a:buFontTx/>
              <a:buChar char="-"/>
            </a:pPr>
            <a:r>
              <a:rPr lang="en-US" dirty="0"/>
              <a:t>California: 60ms to CA, 60ms from CA to VA. 120ms.</a:t>
            </a:r>
          </a:p>
          <a:p>
            <a:pPr marL="0" indent="0">
              <a:buNone/>
            </a:pPr>
            <a:r>
              <a:rPr lang="en-US" dirty="0"/>
              <a:t>How about a read?</a:t>
            </a:r>
          </a:p>
          <a:p>
            <a:pPr marL="0" indent="0">
              <a:buNone/>
            </a:pPr>
            <a:r>
              <a:rPr lang="en-US" dirty="0"/>
              <a:t>- Reads just go to primary, so 110ms for CA and 60 for OH.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2DE3CF-5221-BBF3-41ED-5B45CDBB0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686163"/>
              </p:ext>
            </p:extLst>
          </p:nvPr>
        </p:nvGraphicFramePr>
        <p:xfrm>
          <a:off x="838200" y="2455700"/>
          <a:ext cx="10515600" cy="973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3065189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630119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6192811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653976971"/>
                    </a:ext>
                  </a:extLst>
                </a:gridCol>
              </a:tblGrid>
              <a:tr h="486650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Datacenter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CA &lt;-&gt; 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CA &lt;-&gt; 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VA &lt;-&gt;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02554"/>
                  </a:ext>
                </a:extLst>
              </a:tr>
              <a:tr h="486650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RTT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Neue Medium" panose="02000503000000020004" pitchFamily="2" charset="0"/>
                          <a:ea typeface="Helvetica Neue Medium" panose="02000503000000020004" pitchFamily="2" charset="0"/>
                          <a:cs typeface="Helvetica Neue Medium" panose="02000503000000020004" pitchFamily="2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33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8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99F440-F883-A9D1-4B13-C948AB112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16"/>
            <a:ext cx="9165771" cy="6863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7FE0F-112F-0CFE-70E2-1C1D1B66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Datacenters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D0951-0B6A-3706-151A-B6064B654FED}"/>
              </a:ext>
            </a:extLst>
          </p:cNvPr>
          <p:cNvSpPr txBox="1"/>
          <p:nvPr/>
        </p:nvSpPr>
        <p:spPr>
          <a:xfrm>
            <a:off x="9402003" y="365125"/>
            <a:ext cx="22349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Buildings </a:t>
            </a:r>
          </a:p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with Servers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81114-FD8C-701B-F18E-80231AA77394}"/>
              </a:ext>
            </a:extLst>
          </p:cNvPr>
          <p:cNvSpPr txBox="1"/>
          <p:nvPr/>
        </p:nvSpPr>
        <p:spPr>
          <a:xfrm>
            <a:off x="9397735" y="2400698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CD10A-488E-22A3-76DA-FE72D82EB623}"/>
              </a:ext>
            </a:extLst>
          </p:cNvPr>
          <p:cNvSpPr txBox="1"/>
          <p:nvPr/>
        </p:nvSpPr>
        <p:spPr>
          <a:xfrm>
            <a:off x="9397735" y="3934082"/>
            <a:ext cx="2274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Backup Generators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15CCE-A8D1-C82F-9586-60C2C6A87AB4}"/>
              </a:ext>
            </a:extLst>
          </p:cNvPr>
          <p:cNvSpPr txBox="1"/>
          <p:nvPr/>
        </p:nvSpPr>
        <p:spPr>
          <a:xfrm>
            <a:off x="9397735" y="5690532"/>
            <a:ext cx="2586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Electrical Substation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EDF9FD-DF58-09E0-8148-04FA7E3B0EB9}"/>
              </a:ext>
            </a:extLst>
          </p:cNvPr>
          <p:cNvCxnSpPr>
            <a:stCxn id="7" idx="1"/>
          </p:cNvCxnSpPr>
          <p:nvPr/>
        </p:nvCxnSpPr>
        <p:spPr>
          <a:xfrm flipH="1">
            <a:off x="2902857" y="2662308"/>
            <a:ext cx="6494878" cy="111140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AD4117-6ADA-F6D2-1C57-8ED75BD432B2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127829" y="842179"/>
            <a:ext cx="6274174" cy="201713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759C25-F509-1B99-68F0-E2CC2164AADD}"/>
              </a:ext>
            </a:extLst>
          </p:cNvPr>
          <p:cNvCxnSpPr>
            <a:cxnSpLocks/>
          </p:cNvCxnSpPr>
          <p:nvPr/>
        </p:nvCxnSpPr>
        <p:spPr>
          <a:xfrm flipH="1" flipV="1">
            <a:off x="2518229" y="4180114"/>
            <a:ext cx="6770914" cy="23102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F58D17-EFD2-319E-737F-B5392EC4EFFA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367314" y="1865086"/>
            <a:ext cx="6030421" cy="43025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7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504D6-B8FF-1F6F-220E-6AB99219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 WAN Perf: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6A27D-4C2A-A476-BAEC-4BA4A50BF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does moving to a WAN affect throughput?</a:t>
            </a:r>
          </a:p>
          <a:p>
            <a:pPr>
              <a:buFontTx/>
              <a:buChar char="-"/>
            </a:pPr>
            <a:r>
              <a:rPr lang="en-US" dirty="0"/>
              <a:t>Backups are further apart</a:t>
            </a:r>
          </a:p>
          <a:p>
            <a:pPr>
              <a:buFontTx/>
              <a:buChar char="-"/>
            </a:pPr>
            <a:r>
              <a:rPr lang="en-US" dirty="0"/>
              <a:t>Primary can still process the same number of req/s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Generally: throughput worse. Network delays, etc.</a:t>
            </a:r>
          </a:p>
          <a:p>
            <a:pPr>
              <a:buFontTx/>
              <a:buChar char="-"/>
            </a:pPr>
            <a:r>
              <a:rPr lang="en-US" dirty="0"/>
              <a:t>Never going to be better than in a LAN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09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B709-EB15-1821-D03B-287EF66E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A5B8E-2839-972A-289B-88551E659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Distributed systems can operate at huge scale! This is why both performance and fault tolerance matter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Care about two metrics: throughput and latency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reason about throughput and latency with mental models and calculations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Workloads and system deployments matter!</a:t>
            </a:r>
          </a:p>
        </p:txBody>
      </p:sp>
    </p:spTree>
    <p:extLst>
      <p:ext uri="{BB962C8B-B14F-4D97-AF65-F5344CB8AC3E}">
        <p14:creationId xmlns:p14="http://schemas.microsoft.com/office/powerpoint/2010/main" val="1693453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29DD-62E8-79AF-14FF-DF4B4DD2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a Datacenter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4BDF48-4E27-C04D-1FD3-E8C45213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5801784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3511F-DD45-AEF2-D660-DFF53BC94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14" y="1690688"/>
            <a:ext cx="6284686" cy="4189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DC7FB-36D0-D2A8-9CEA-B1407756B9FB}"/>
              </a:ext>
            </a:extLst>
          </p:cNvPr>
          <p:cNvSpPr txBox="1"/>
          <p:nvPr/>
        </p:nvSpPr>
        <p:spPr>
          <a:xfrm>
            <a:off x="2140908" y="6143563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Central Ohio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02F16-C39E-2422-A511-2D14888A2FDC}"/>
              </a:ext>
            </a:extLst>
          </p:cNvPr>
          <p:cNvSpPr txBox="1"/>
          <p:nvPr/>
        </p:nvSpPr>
        <p:spPr>
          <a:xfrm>
            <a:off x="8338565" y="6143563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Eemshaven</a:t>
            </a:r>
          </a:p>
        </p:txBody>
      </p:sp>
    </p:spTree>
    <p:extLst>
      <p:ext uri="{BB962C8B-B14F-4D97-AF65-F5344CB8AC3E}">
        <p14:creationId xmlns:p14="http://schemas.microsoft.com/office/powerpoint/2010/main" val="2651972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222E-FB8D-53BF-E953-024CD43D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Distributed Systems</a:t>
            </a: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7A3FCC4D-1D89-9814-0CFD-D9090904B6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2605088"/>
            <a:ext cx="914400" cy="914400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B3BAA07E-283B-2B5F-7C8D-603BBA1DF1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1690688"/>
            <a:ext cx="914400" cy="914400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9473D2B6-15E9-E0E7-0DEA-00A97FB2BD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3519488"/>
            <a:ext cx="914400" cy="914400"/>
          </a:xfrm>
          <a:prstGeom prst="rect">
            <a:avLst/>
          </a:prstGeom>
        </p:spPr>
      </p:pic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632846A2-AA5F-60B5-4E81-5B3665D0DC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4433888"/>
            <a:ext cx="914400" cy="914400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46733A55-CF38-EA9E-DB3C-EC55E5E4BC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5348288"/>
            <a:ext cx="914400" cy="9144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618757-E094-53F9-FE82-E8D70FB31B6E}"/>
              </a:ext>
            </a:extLst>
          </p:cNvPr>
          <p:cNvSpPr/>
          <p:nvPr/>
        </p:nvSpPr>
        <p:spPr>
          <a:xfrm>
            <a:off x="4383314" y="1690688"/>
            <a:ext cx="6970486" cy="4572000"/>
          </a:xfrm>
          <a:prstGeom prst="roundRect">
            <a:avLst>
              <a:gd name="adj" fmla="val 424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Medium" charset="0"/>
                <a:ea typeface="Helvetica Neue Medium" charset="0"/>
                <a:cs typeface="Helvetica Neue Medium" charset="0"/>
              </a:rPr>
              <a:t>Distributed System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66A8C5-7B88-0DB7-3A4F-8E3EAE715E13}"/>
              </a:ext>
            </a:extLst>
          </p:cNvPr>
          <p:cNvCxnSpPr/>
          <p:nvPr/>
        </p:nvCxnSpPr>
        <p:spPr>
          <a:xfrm>
            <a:off x="1752600" y="3728936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6DCF04-3D25-75FA-C59A-B6B4DBEE238F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4129313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755864-9E2D-5C58-C083-FA0A887328E7}"/>
              </a:ext>
            </a:extLst>
          </p:cNvPr>
          <p:cNvCxnSpPr/>
          <p:nvPr/>
        </p:nvCxnSpPr>
        <p:spPr>
          <a:xfrm>
            <a:off x="1752600" y="2871358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874A97-9976-68BE-D4D5-1F209690700B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3271735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020598-79B2-517B-9A96-FB970F3AC644}"/>
              </a:ext>
            </a:extLst>
          </p:cNvPr>
          <p:cNvCxnSpPr/>
          <p:nvPr/>
        </p:nvCxnSpPr>
        <p:spPr>
          <a:xfrm>
            <a:off x="1752600" y="1995261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F1A096-4C71-8ECC-0B6B-0DA352C89EA0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2395638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5B0496-1A08-DBD4-C1D0-0B94E5724AD3}"/>
              </a:ext>
            </a:extLst>
          </p:cNvPr>
          <p:cNvCxnSpPr/>
          <p:nvPr/>
        </p:nvCxnSpPr>
        <p:spPr>
          <a:xfrm>
            <a:off x="1752600" y="5596040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90F3C2-EDB2-3082-6BCF-5BD8EAE7B720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5996417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F205A3-38C0-ED9D-BFB6-92823577D792}"/>
              </a:ext>
            </a:extLst>
          </p:cNvPr>
          <p:cNvCxnSpPr/>
          <p:nvPr/>
        </p:nvCxnSpPr>
        <p:spPr>
          <a:xfrm>
            <a:off x="1752600" y="4738462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54ECBF-DD6B-9A9C-C8B3-5E2E804BAD4B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5138839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8C940A7-C622-E6D6-FFCE-B8FB968C2A21}"/>
              </a:ext>
            </a:extLst>
          </p:cNvPr>
          <p:cNvSpPr/>
          <p:nvPr/>
        </p:nvSpPr>
        <p:spPr>
          <a:xfrm>
            <a:off x="2575800" y="3466531"/>
            <a:ext cx="7040399" cy="1325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System is a black box to the clients</a:t>
            </a:r>
          </a:p>
        </p:txBody>
      </p:sp>
    </p:spTree>
    <p:extLst>
      <p:ext uri="{BB962C8B-B14F-4D97-AF65-F5344CB8AC3E}">
        <p14:creationId xmlns:p14="http://schemas.microsoft.com/office/powerpoint/2010/main" val="14529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4C2EA-A94C-1B88-FF2A-1EBA04E4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1: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562DD-48B3-F26C-01D7-E3D55F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Latency measures the time it takes to do </a:t>
            </a:r>
            <a:r>
              <a:rPr lang="en-US" i="1" dirty="0"/>
              <a:t>something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End-to-end latency measures the time between client request and client response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End-to-end latency captures everything going on inside a system, but misses details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Usual unit: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686C-F085-2FC8-124E-F6E7A24F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C6FC4-A26E-DD08-FB2E-9D9008056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4511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Latency measured externally by client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Collect results from many clients!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8DAC4D3-54E7-4749-B70D-88B7AD75AF23}"/>
              </a:ext>
            </a:extLst>
          </p:cNvPr>
          <p:cNvSpPr/>
          <p:nvPr/>
        </p:nvSpPr>
        <p:spPr>
          <a:xfrm>
            <a:off x="4383314" y="1690688"/>
            <a:ext cx="6970486" cy="4572000"/>
          </a:xfrm>
          <a:prstGeom prst="roundRect">
            <a:avLst>
              <a:gd name="adj" fmla="val 424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Medium" charset="0"/>
                <a:ea typeface="Helvetica Neue Medium" charset="0"/>
                <a:cs typeface="Helvetica Neue Medium" charset="0"/>
              </a:rPr>
              <a:t>Distributed System</a:t>
            </a:r>
          </a:p>
        </p:txBody>
      </p:sp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131D6218-1F9B-73F1-FE02-3DEA884F04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3519488"/>
            <a:ext cx="914400" cy="914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49A009-3AF0-3E31-A6E5-43F438C6CB8A}"/>
              </a:ext>
            </a:extLst>
          </p:cNvPr>
          <p:cNvCxnSpPr/>
          <p:nvPr/>
        </p:nvCxnSpPr>
        <p:spPr>
          <a:xfrm>
            <a:off x="1752600" y="3728936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24E2D1-1591-8BA0-19BD-D0F56BD7347D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4129313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170A-B221-D376-398D-75635EA9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End-to-End Latency</a:t>
            </a: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DCB39FE3-5723-25BF-6468-515C6A7D5D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200" y="3519488"/>
            <a:ext cx="914400" cy="914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7392C5-386F-14CE-E15C-6F4D53C8FEFD}"/>
              </a:ext>
            </a:extLst>
          </p:cNvPr>
          <p:cNvCxnSpPr/>
          <p:nvPr/>
        </p:nvCxnSpPr>
        <p:spPr>
          <a:xfrm>
            <a:off x="1752600" y="3728936"/>
            <a:ext cx="246920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6663AA-A676-A996-4538-1D83FEA988C1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4129313"/>
            <a:ext cx="2383971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85DC8C-66E0-CC48-9819-FA9569CBCAFE}"/>
              </a:ext>
            </a:extLst>
          </p:cNvPr>
          <p:cNvSpPr/>
          <p:nvPr/>
        </p:nvSpPr>
        <p:spPr>
          <a:xfrm>
            <a:off x="4383314" y="1690688"/>
            <a:ext cx="6970486" cy="4572000"/>
          </a:xfrm>
          <a:prstGeom prst="roundRect">
            <a:avLst>
              <a:gd name="adj" fmla="val 4248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Graphic 7" descr="Server with solid fill">
            <a:extLst>
              <a:ext uri="{FF2B5EF4-FFF2-40B4-BE49-F238E27FC236}">
                <a16:creationId xmlns:a16="http://schemas.microsoft.com/office/drawing/2014/main" id="{28544475-F51A-DA55-BEE7-19568D58C7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1357" y="3519488"/>
            <a:ext cx="914400" cy="9144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A324289C-AA4A-18A0-37E1-E745F46A162D}"/>
              </a:ext>
            </a:extLst>
          </p:cNvPr>
          <p:cNvSpPr/>
          <p:nvPr/>
        </p:nvSpPr>
        <p:spPr>
          <a:xfrm>
            <a:off x="8273334" y="3671888"/>
            <a:ext cx="235704" cy="609600"/>
          </a:xfrm>
          <a:custGeom>
            <a:avLst/>
            <a:gdLst>
              <a:gd name="connsiteX0" fmla="*/ 0 w 235704"/>
              <a:gd name="connsiteY0" fmla="*/ 0 h 609600"/>
              <a:gd name="connsiteX1" fmla="*/ 235527 w 235704"/>
              <a:gd name="connsiteY1" fmla="*/ 69273 h 609600"/>
              <a:gd name="connsiteX2" fmla="*/ 41563 w 235704"/>
              <a:gd name="connsiteY2" fmla="*/ 124691 h 609600"/>
              <a:gd name="connsiteX3" fmla="*/ 221673 w 235704"/>
              <a:gd name="connsiteY3" fmla="*/ 207818 h 609600"/>
              <a:gd name="connsiteX4" fmla="*/ 69273 w 235704"/>
              <a:gd name="connsiteY4" fmla="*/ 277091 h 609600"/>
              <a:gd name="connsiteX5" fmla="*/ 193963 w 235704"/>
              <a:gd name="connsiteY5" fmla="*/ 346363 h 609600"/>
              <a:gd name="connsiteX6" fmla="*/ 83127 w 235704"/>
              <a:gd name="connsiteY6" fmla="*/ 401782 h 609600"/>
              <a:gd name="connsiteX7" fmla="*/ 221673 w 235704"/>
              <a:gd name="connsiteY7" fmla="*/ 484909 h 609600"/>
              <a:gd name="connsiteX8" fmla="*/ 69273 w 235704"/>
              <a:gd name="connsiteY8" fmla="*/ 568036 h 609600"/>
              <a:gd name="connsiteX9" fmla="*/ 221673 w 235704"/>
              <a:gd name="connsiteY9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704" h="609600">
                <a:moveTo>
                  <a:pt x="0" y="0"/>
                </a:moveTo>
                <a:cubicBezTo>
                  <a:pt x="114300" y="24245"/>
                  <a:pt x="228600" y="48491"/>
                  <a:pt x="235527" y="69273"/>
                </a:cubicBezTo>
                <a:cubicBezTo>
                  <a:pt x="242454" y="90055"/>
                  <a:pt x="43872" y="101600"/>
                  <a:pt x="41563" y="124691"/>
                </a:cubicBezTo>
                <a:cubicBezTo>
                  <a:pt x="39254" y="147782"/>
                  <a:pt x="217055" y="182418"/>
                  <a:pt x="221673" y="207818"/>
                </a:cubicBezTo>
                <a:cubicBezTo>
                  <a:pt x="226291" y="233218"/>
                  <a:pt x="73891" y="254000"/>
                  <a:pt x="69273" y="277091"/>
                </a:cubicBezTo>
                <a:cubicBezTo>
                  <a:pt x="64655" y="300182"/>
                  <a:pt x="191654" y="325581"/>
                  <a:pt x="193963" y="346363"/>
                </a:cubicBezTo>
                <a:cubicBezTo>
                  <a:pt x="196272" y="367145"/>
                  <a:pt x="78509" y="378691"/>
                  <a:pt x="83127" y="401782"/>
                </a:cubicBezTo>
                <a:cubicBezTo>
                  <a:pt x="87745" y="424873"/>
                  <a:pt x="223982" y="457200"/>
                  <a:pt x="221673" y="484909"/>
                </a:cubicBezTo>
                <a:cubicBezTo>
                  <a:pt x="219364" y="512618"/>
                  <a:pt x="69273" y="547254"/>
                  <a:pt x="69273" y="568036"/>
                </a:cubicBezTo>
                <a:cubicBezTo>
                  <a:pt x="69273" y="588818"/>
                  <a:pt x="221673" y="609600"/>
                  <a:pt x="221673" y="6096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88C970-42E0-F7A5-FC23-C8B130DC369F}"/>
              </a:ext>
            </a:extLst>
          </p:cNvPr>
          <p:cNvCxnSpPr>
            <a:cxnSpLocks/>
          </p:cNvCxnSpPr>
          <p:nvPr/>
        </p:nvCxnSpPr>
        <p:spPr>
          <a:xfrm>
            <a:off x="4437743" y="3728936"/>
            <a:ext cx="3051628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4E52DBDF-9634-2B2D-51AD-5883E8DB7043}"/>
              </a:ext>
            </a:extLst>
          </p:cNvPr>
          <p:cNvSpPr/>
          <p:nvPr/>
        </p:nvSpPr>
        <p:spPr>
          <a:xfrm>
            <a:off x="5334000" y="2184400"/>
            <a:ext cx="2991757" cy="1244600"/>
          </a:xfrm>
          <a:prstGeom prst="wedgeRoundRect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Client requests routed to a server in the distributed system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33CD40D-A513-2182-2A75-54BEF8AE6D67}"/>
              </a:ext>
            </a:extLst>
          </p:cNvPr>
          <p:cNvSpPr/>
          <p:nvPr/>
        </p:nvSpPr>
        <p:spPr>
          <a:xfrm>
            <a:off x="8701315" y="2481943"/>
            <a:ext cx="2002971" cy="2050143"/>
          </a:xfrm>
          <a:prstGeom prst="wedgeRoundRectCallout">
            <a:avLst>
              <a:gd name="adj1" fmla="val -58152"/>
              <a:gd name="adj2" fmla="val 23916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Server must do some work to process the request!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92D656-6220-52D3-7BEA-3BD4FDF9B5B1}"/>
              </a:ext>
            </a:extLst>
          </p:cNvPr>
          <p:cNvCxnSpPr>
            <a:cxnSpLocks/>
          </p:cNvCxnSpPr>
          <p:nvPr/>
        </p:nvCxnSpPr>
        <p:spPr>
          <a:xfrm flipH="1">
            <a:off x="4437743" y="4129314"/>
            <a:ext cx="297361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65AF703-999C-8068-8B9D-750FE8F88C5C}"/>
              </a:ext>
            </a:extLst>
          </p:cNvPr>
          <p:cNvSpPr/>
          <p:nvPr/>
        </p:nvSpPr>
        <p:spPr>
          <a:xfrm>
            <a:off x="838200" y="4994173"/>
            <a:ext cx="10515600" cy="1325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Total latency = 1 + 2 + 3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9AE2A-504D-41AB-3CF2-F2A011AE88F4}"/>
              </a:ext>
            </a:extLst>
          </p:cNvPr>
          <p:cNvSpPr txBox="1"/>
          <p:nvPr/>
        </p:nvSpPr>
        <p:spPr>
          <a:xfrm>
            <a:off x="4635652" y="3144161"/>
            <a:ext cx="37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endParaRPr lang="en-US" sz="3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4A92B5-49A7-38D2-4907-2158B7A1A40F}"/>
              </a:ext>
            </a:extLst>
          </p:cNvPr>
          <p:cNvSpPr txBox="1"/>
          <p:nvPr/>
        </p:nvSpPr>
        <p:spPr>
          <a:xfrm>
            <a:off x="8295067" y="3124367"/>
            <a:ext cx="37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</a:t>
            </a:r>
            <a:endParaRPr lang="en-US" sz="3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48E4E7-862A-E8F2-EBBA-3EE2CF09F1AE}"/>
              </a:ext>
            </a:extLst>
          </p:cNvPr>
          <p:cNvSpPr txBox="1"/>
          <p:nvPr/>
        </p:nvSpPr>
        <p:spPr>
          <a:xfrm>
            <a:off x="4628433" y="4129255"/>
            <a:ext cx="37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</a:t>
            </a:r>
            <a:endParaRPr lang="en-US" sz="3200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  <p:bldP spid="16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6F209-7931-3220-E6B4-579AAC39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2: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729C6-92D2-2913-AFC1-A6A910248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requests can our system handle in given period if time?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Analogous to link bandwidth in networking!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Measured externally as rate that responses exit system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Usual unit: </a:t>
            </a:r>
            <a:r>
              <a:rPr lang="en-US" dirty="0" err="1"/>
              <a:t>reqs</a:t>
            </a:r>
            <a:r>
              <a:rPr lang="en-US" dirty="0"/>
              <a:t>/sec</a:t>
            </a:r>
          </a:p>
        </p:txBody>
      </p:sp>
    </p:spTree>
    <p:extLst>
      <p:ext uri="{BB962C8B-B14F-4D97-AF65-F5344CB8AC3E}">
        <p14:creationId xmlns:p14="http://schemas.microsoft.com/office/powerpoint/2010/main" val="344430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ff60116-7431-425d-b5af-077d7791bda4}" enabled="0" method="" siteId="{2ff60116-7431-425d-b5af-077d7791bd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18048</TotalTime>
  <Words>1439</Words>
  <Application>Microsoft Macintosh PowerPoint</Application>
  <PresentationFormat>Widescreen</PresentationFormat>
  <Paragraphs>274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Arial</vt:lpstr>
      <vt:lpstr>Cambria Math</vt:lpstr>
      <vt:lpstr>Helvetica Neue</vt:lpstr>
      <vt:lpstr>Helvetica Neue Medium</vt:lpstr>
      <vt:lpstr>Helvetica Neue Medium</vt:lpstr>
      <vt:lpstr>Office Theme</vt:lpstr>
      <vt:lpstr>Reasoning About Performance in  Distributed Systems</vt:lpstr>
      <vt:lpstr>Distributed System Scale</vt:lpstr>
      <vt:lpstr>Datacenters</vt:lpstr>
      <vt:lpstr>Inside a Datacenter</vt:lpstr>
      <vt:lpstr>Measuring Distributed Systems</vt:lpstr>
      <vt:lpstr>Metric 1: Latency</vt:lpstr>
      <vt:lpstr>Measuring Latency</vt:lpstr>
      <vt:lpstr>Breaking Down End-to-End Latency</vt:lpstr>
      <vt:lpstr>Metric 2: Throughput</vt:lpstr>
      <vt:lpstr>Measuring Throughput</vt:lpstr>
      <vt:lpstr>Throughput/Latency Relationship</vt:lpstr>
      <vt:lpstr>Measuring Throughput 2</vt:lpstr>
      <vt:lpstr>Reasoning About Throughput</vt:lpstr>
      <vt:lpstr>Throughput Bottlenecks</vt:lpstr>
      <vt:lpstr>Load Generation</vt:lpstr>
      <vt:lpstr>Important Numbers in Distributed Systems</vt:lpstr>
      <vt:lpstr>Mental Model of an Experiment</vt:lpstr>
      <vt:lpstr>Metrics We Need to Know</vt:lpstr>
      <vt:lpstr>Throughput-Latency Curves 1</vt:lpstr>
      <vt:lpstr>Throughput-Latency Curves 2</vt:lpstr>
      <vt:lpstr>Throughput-Latency Curves 3</vt:lpstr>
      <vt:lpstr>Primary-Backup Performance</vt:lpstr>
      <vt:lpstr>PB DC Perf: Latency</vt:lpstr>
      <vt:lpstr>PB DC Perf: Throughput</vt:lpstr>
      <vt:lpstr>PB DC Perf: Throughput-Latency</vt:lpstr>
      <vt:lpstr>PB DC Perf: Read-Only</vt:lpstr>
      <vt:lpstr>PB DC Perf: Throughput-Latency 2</vt:lpstr>
      <vt:lpstr>Primary-Backup WAN Performance</vt:lpstr>
      <vt:lpstr>PB WAN Perf: Latency</vt:lpstr>
      <vt:lpstr>PB WAN Perf: Throughput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Nicolaas M. Kaashoek</dc:creator>
  <cp:lastModifiedBy>Nicolaas M. Kaashoek</cp:lastModifiedBy>
  <cp:revision>5</cp:revision>
  <cp:lastPrinted>2026-02-25T01:04:36Z</cp:lastPrinted>
  <dcterms:created xsi:type="dcterms:W3CDTF">2026-02-04T19:00:28Z</dcterms:created>
  <dcterms:modified xsi:type="dcterms:W3CDTF">2026-04-07T13:50:31Z</dcterms:modified>
</cp:coreProperties>
</file>