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88" r:id="rId2"/>
    <p:sldId id="379" r:id="rId3"/>
    <p:sldId id="380" r:id="rId4"/>
    <p:sldId id="381" r:id="rId5"/>
    <p:sldId id="383" r:id="rId6"/>
    <p:sldId id="384" r:id="rId7"/>
    <p:sldId id="385" r:id="rId8"/>
    <p:sldId id="386" r:id="rId9"/>
    <p:sldId id="387" r:id="rId10"/>
    <p:sldId id="389" r:id="rId11"/>
    <p:sldId id="388" r:id="rId12"/>
    <p:sldId id="390" r:id="rId13"/>
    <p:sldId id="391" r:id="rId14"/>
    <p:sldId id="392" r:id="rId15"/>
    <p:sldId id="393" r:id="rId16"/>
    <p:sldId id="280" r:id="rId17"/>
    <p:sldId id="394" r:id="rId18"/>
    <p:sldId id="397" r:id="rId19"/>
    <p:sldId id="396" r:id="rId20"/>
    <p:sldId id="395" r:id="rId21"/>
    <p:sldId id="398" r:id="rId22"/>
    <p:sldId id="399" r:id="rId23"/>
    <p:sldId id="401" r:id="rId24"/>
    <p:sldId id="402" r:id="rId25"/>
    <p:sldId id="267" r:id="rId26"/>
    <p:sldId id="268" r:id="rId27"/>
    <p:sldId id="415" r:id="rId28"/>
    <p:sldId id="416" r:id="rId29"/>
    <p:sldId id="417" r:id="rId30"/>
    <p:sldId id="418" r:id="rId31"/>
    <p:sldId id="419" r:id="rId32"/>
    <p:sldId id="420" r:id="rId33"/>
    <p:sldId id="422" r:id="rId34"/>
    <p:sldId id="423" r:id="rId35"/>
    <p:sldId id="403" r:id="rId36"/>
    <p:sldId id="405" r:id="rId37"/>
    <p:sldId id="40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500"/>
    <a:srgbClr val="7F7F7F"/>
    <a:srgbClr val="4372C4"/>
    <a:srgbClr val="949494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7730"/>
  </p:normalViewPr>
  <p:slideViewPr>
    <p:cSldViewPr snapToGrid="0" snapToObjects="1">
      <p:cViewPr varScale="1">
        <p:scale>
          <a:sx n="80" d="100"/>
          <a:sy n="80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1E2B5B95-98CA-D746-BAC7-F8C15C6FCBF1}" type="datetimeFigureOut">
              <a:rPr lang="en-US" smtClean="0"/>
              <a:pPr/>
              <a:t>4/7/26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511F164F-55BC-E34C-BA70-4579787DC0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w/ classmates for a few minutes.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Bad idea because:</a:t>
            </a:r>
            <a:br>
              <a:rPr lang="en-US" dirty="0"/>
            </a:br>
            <a:r>
              <a:rPr lang="en-US" dirty="0"/>
              <a:t>Hard to author / write correctly</a:t>
            </a:r>
          </a:p>
          <a:p>
            <a:r>
              <a:rPr lang="en-US" dirty="0"/>
              <a:t>Hard to understand : who has access to a user’s </a:t>
            </a:r>
            <a:r>
              <a:rPr lang="en-US" dirty="0" err="1"/>
              <a:t>fullname</a:t>
            </a:r>
            <a:r>
              <a:rPr lang="en-US" dirty="0"/>
              <a:t>?</a:t>
            </a:r>
          </a:p>
          <a:p>
            <a:r>
              <a:rPr lang="en-US" dirty="0"/>
              <a:t>Hard to audit / verify it is doing what it is supposed to do</a:t>
            </a:r>
          </a:p>
          <a:p>
            <a:r>
              <a:rPr lang="en-US" dirty="0"/>
              <a:t>Hard to maintain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3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believe normalizing is common to speed up access control checks, but I a) need to confirm, and b) don’t think we need to get into this detail this semester so skipping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0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4/7/26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CA18A88C-26E7-424E-A5AB-FE8334E59880}" type="datetimeFigureOut">
              <a:rPr lang="en-US" smtClean="0"/>
              <a:pPr/>
              <a:t>4/7/26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8230415B-9F55-D441-A23C-69BEFA1EA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57250"/>
            <a:ext cx="12192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Access Control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07768" y="4137260"/>
            <a:ext cx="8245099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15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5A25-A121-5543-880C-2F409337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7" dirty="0"/>
              <a:t>Enforcing</a:t>
            </a:r>
            <a:r>
              <a:rPr lang="en-US" spc="-220" dirty="0"/>
              <a:t> </a:t>
            </a:r>
            <a:r>
              <a:rPr lang="en-US" dirty="0"/>
              <a:t>the</a:t>
            </a:r>
            <a:r>
              <a:rPr lang="en-US" spc="-220" dirty="0"/>
              <a:t> </a:t>
            </a:r>
            <a:r>
              <a:rPr lang="en-US" spc="160" dirty="0"/>
              <a:t>Guard</a:t>
            </a:r>
            <a:r>
              <a:rPr lang="en-US" spc="-220" dirty="0"/>
              <a:t> </a:t>
            </a:r>
            <a:r>
              <a:rPr lang="en-US" spc="87" dirty="0"/>
              <a:t>Through</a:t>
            </a:r>
            <a:r>
              <a:rPr lang="en-US" spc="-213" dirty="0"/>
              <a:t> </a:t>
            </a:r>
            <a:r>
              <a:rPr lang="en-US" spc="-13" dirty="0"/>
              <a:t>Isolation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8A8C5-0AD1-664B-9D8C-A068BBAE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idea, either:</a:t>
            </a:r>
          </a:p>
          <a:p>
            <a:pPr lvl="1"/>
            <a:r>
              <a:rPr lang="en-US" dirty="0"/>
              <a:t>Don't “connect” resources directly to applications, only to guard</a:t>
            </a:r>
          </a:p>
          <a:p>
            <a:pPr lvl="1"/>
            <a:r>
              <a:rPr lang="en-US" dirty="0"/>
              <a:t>Ensure (somehow) resources access embed guard rules</a:t>
            </a:r>
          </a:p>
          <a:p>
            <a:pPr lvl="1"/>
            <a:r>
              <a:rPr lang="en-US" dirty="0"/>
              <a:t>Some combination</a:t>
            </a:r>
          </a:p>
          <a:p>
            <a:endParaRPr lang="en-US" dirty="0"/>
          </a:p>
          <a:p>
            <a:r>
              <a:rPr lang="en-US" dirty="0"/>
              <a:t>There are three basic kinds of isolation:</a:t>
            </a:r>
          </a:p>
          <a:p>
            <a:pPr lvl="1"/>
            <a:r>
              <a:rPr lang="en-US" dirty="0"/>
              <a:t>Hardware enforced:</a:t>
            </a:r>
          </a:p>
          <a:p>
            <a:pPr lvl="2"/>
            <a:r>
              <a:rPr lang="en-US" dirty="0"/>
              <a:t>memory protection</a:t>
            </a:r>
          </a:p>
          <a:p>
            <a:pPr lvl="2"/>
            <a:r>
              <a:rPr lang="en-US" dirty="0"/>
              <a:t>put the guard and resources on different machines</a:t>
            </a:r>
          </a:p>
          <a:p>
            <a:pPr lvl="1"/>
            <a:r>
              <a:rPr lang="en-US" dirty="0"/>
              <a:t>Language-based isolation: use restrictive language to express applications</a:t>
            </a:r>
          </a:p>
          <a:p>
            <a:pPr lvl="2"/>
            <a:r>
              <a:rPr lang="en-US" dirty="0"/>
              <a:t>SQL, IP packets, type-safe languages</a:t>
            </a:r>
          </a:p>
          <a:p>
            <a:pPr lvl="1"/>
            <a:r>
              <a:rPr lang="en-US" dirty="0"/>
              <a:t>Static validation: symbolic execution, software fault isolation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1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5A25-A121-5543-880C-2F409337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7" dirty="0"/>
              <a:t>Enforcing</a:t>
            </a:r>
            <a:r>
              <a:rPr lang="en-US" spc="-220" dirty="0"/>
              <a:t> </a:t>
            </a:r>
            <a:r>
              <a:rPr lang="en-US" dirty="0"/>
              <a:t>the</a:t>
            </a:r>
            <a:r>
              <a:rPr lang="en-US" spc="-220" dirty="0"/>
              <a:t> </a:t>
            </a:r>
            <a:r>
              <a:rPr lang="en-US" spc="160" dirty="0"/>
              <a:t>Guard</a:t>
            </a:r>
            <a:r>
              <a:rPr lang="en-US" spc="-220" dirty="0"/>
              <a:t> </a:t>
            </a:r>
            <a:r>
              <a:rPr lang="en-US" spc="87" dirty="0"/>
              <a:t>Through</a:t>
            </a:r>
            <a:r>
              <a:rPr lang="en-US" spc="-213" dirty="0"/>
              <a:t> </a:t>
            </a:r>
            <a:r>
              <a:rPr lang="en-US" spc="-13" dirty="0"/>
              <a:t>Isolation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8A8C5-0AD1-664B-9D8C-A068BBAE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idea, either:</a:t>
            </a:r>
          </a:p>
          <a:p>
            <a:pPr lvl="1"/>
            <a:r>
              <a:rPr lang="en-US" dirty="0"/>
              <a:t>Don't “connect” resources directly to applications, only to guard</a:t>
            </a:r>
          </a:p>
          <a:p>
            <a:pPr lvl="1"/>
            <a:r>
              <a:rPr lang="en-US" dirty="0"/>
              <a:t>Ensure (somehow) resources access embed guard rules</a:t>
            </a:r>
          </a:p>
          <a:p>
            <a:pPr lvl="1"/>
            <a:r>
              <a:rPr lang="en-US" dirty="0"/>
              <a:t>Some combination</a:t>
            </a:r>
          </a:p>
          <a:p>
            <a:endParaRPr lang="en-US" dirty="0"/>
          </a:p>
          <a:p>
            <a:r>
              <a:rPr lang="en-US" dirty="0"/>
              <a:t>There are three basic kinds of isolation:</a:t>
            </a:r>
          </a:p>
          <a:p>
            <a:pPr lvl="1"/>
            <a:r>
              <a:rPr lang="en-US" dirty="0"/>
              <a:t>Hardware enforced:</a:t>
            </a:r>
          </a:p>
          <a:p>
            <a:pPr lvl="2"/>
            <a:r>
              <a:rPr lang="en-US" dirty="0"/>
              <a:t>memory protection</a:t>
            </a:r>
          </a:p>
          <a:p>
            <a:pPr lvl="2"/>
            <a:r>
              <a:rPr lang="en-US" dirty="0"/>
              <a:t>put the guard and resources on different machines</a:t>
            </a:r>
          </a:p>
          <a:p>
            <a:pPr lvl="1"/>
            <a:r>
              <a:rPr lang="en-US" dirty="0"/>
              <a:t>Language-based isolation: use restrictive language to express applications</a:t>
            </a:r>
          </a:p>
          <a:p>
            <a:pPr lvl="2"/>
            <a:r>
              <a:rPr lang="en-US" dirty="0"/>
              <a:t>type-safe languages</a:t>
            </a:r>
          </a:p>
          <a:p>
            <a:pPr lvl="1"/>
            <a:r>
              <a:rPr lang="en-US" dirty="0"/>
              <a:t>Static validation: symbolic execution, software fault isolation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9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4004-061E-D344-8DE9-FF4FB7B3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200" dirty="0"/>
              <a:t>What</a:t>
            </a:r>
            <a:r>
              <a:rPr lang="en-US" spc="-200" dirty="0"/>
              <a:t> </a:t>
            </a:r>
            <a:r>
              <a:rPr lang="en-US" spc="73" dirty="0"/>
              <a:t>kinds</a:t>
            </a:r>
            <a:r>
              <a:rPr lang="en-US" spc="-200" dirty="0"/>
              <a:t> </a:t>
            </a:r>
            <a:r>
              <a:rPr lang="en-US" dirty="0"/>
              <a:t>of</a:t>
            </a:r>
            <a:r>
              <a:rPr lang="en-US" spc="-280" dirty="0"/>
              <a:t> </a:t>
            </a:r>
            <a:r>
              <a:rPr lang="en-US" spc="73" dirty="0"/>
              <a:t>rules?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30E7C-AA3F-CF4D-BFC0-17A78953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576538" cy="4351338"/>
          </a:xfrm>
        </p:spPr>
        <p:txBody>
          <a:bodyPr>
            <a:normAutofit/>
          </a:bodyPr>
          <a:lstStyle/>
          <a:p>
            <a:r>
              <a:rPr lang="en-US" dirty="0"/>
              <a:t>There are many “policy languages”</a:t>
            </a:r>
          </a:p>
          <a:p>
            <a:pPr lvl="1"/>
            <a:r>
              <a:rPr lang="en-US" dirty="0"/>
              <a:t>Access control lists: which subjects can read/write which resources</a:t>
            </a:r>
          </a:p>
          <a:p>
            <a:pPr lvl="1"/>
            <a:r>
              <a:rPr lang="en-US" dirty="0"/>
              <a:t>Capabilities: unforgeable tokens that encode specific rules on resources</a:t>
            </a:r>
          </a:p>
          <a:p>
            <a:pPr lvl="2"/>
            <a:r>
              <a:rPr lang="en-US" dirty="0"/>
              <a:t>Subjects unnamed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Information flow: the relationship between data sources and data sinks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Neither subjects nor resources named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8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9193-5AAA-7746-A8B8-A707F012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200" dirty="0"/>
              <a:t>Access</a:t>
            </a:r>
            <a:r>
              <a:rPr lang="en-US" sz="4400" spc="-280" dirty="0"/>
              <a:t> </a:t>
            </a:r>
            <a:r>
              <a:rPr lang="en-US" sz="4400" spc="73" dirty="0"/>
              <a:t>Control</a:t>
            </a:r>
            <a:r>
              <a:rPr lang="en-US" sz="4400" spc="-393" dirty="0"/>
              <a:t> </a:t>
            </a:r>
            <a:r>
              <a:rPr lang="en-US" sz="4400" spc="87" dirty="0"/>
              <a:t>Lists</a:t>
            </a:r>
            <a:r>
              <a:rPr lang="en-US" sz="4400" spc="-280" dirty="0"/>
              <a:t> </a:t>
            </a:r>
            <a:r>
              <a:rPr lang="en-US" sz="4400" spc="-13" dirty="0"/>
              <a:t>(ACLs)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0EC7-5F30-4643-B3C3-F9B246BAE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C0B6-1724-8249-893A-E78EE453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33" dirty="0"/>
              <a:t>Let’s</a:t>
            </a:r>
            <a:r>
              <a:rPr lang="en-US" spc="-193" dirty="0"/>
              <a:t> </a:t>
            </a:r>
            <a:r>
              <a:rPr lang="en-US" dirty="0"/>
              <a:t>Start</a:t>
            </a:r>
            <a:r>
              <a:rPr lang="en-US" spc="-300" dirty="0"/>
              <a:t> </a:t>
            </a:r>
            <a:r>
              <a:rPr lang="en-US" dirty="0"/>
              <a:t>with</a:t>
            </a:r>
            <a:r>
              <a:rPr lang="en-US" spc="-187" dirty="0"/>
              <a:t> </a:t>
            </a:r>
            <a:r>
              <a:rPr lang="en-US" spc="93" dirty="0"/>
              <a:t>User</a:t>
            </a:r>
            <a:r>
              <a:rPr lang="en-US" spc="-280" dirty="0"/>
              <a:t> </a:t>
            </a:r>
            <a:r>
              <a:rPr lang="en-US" spc="67" dirty="0"/>
              <a:t>Permissions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B9033-A8FE-3143-B301-EA9DBEE74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Associate a list of (user, permissions) with each resource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1C6E9122-3558-2D42-8287-4FD64BB21F3C}"/>
              </a:ext>
            </a:extLst>
          </p:cNvPr>
          <p:cNvGrpSpPr/>
          <p:nvPr/>
        </p:nvGrpSpPr>
        <p:grpSpPr>
          <a:xfrm>
            <a:off x="601949" y="2524916"/>
            <a:ext cx="11236960" cy="4094480"/>
            <a:chOff x="451462" y="1893687"/>
            <a:chExt cx="8427720" cy="307086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F238826-91EA-4043-B8BB-3DB62328E773}"/>
                </a:ext>
              </a:extLst>
            </p:cNvPr>
            <p:cNvSpPr/>
            <p:nvPr/>
          </p:nvSpPr>
          <p:spPr>
            <a:xfrm>
              <a:off x="456225" y="1898450"/>
              <a:ext cx="8418195" cy="3061335"/>
            </a:xfrm>
            <a:custGeom>
              <a:avLst/>
              <a:gdLst/>
              <a:ahLst/>
              <a:cxnLst/>
              <a:rect l="l" t="t" r="r" b="b"/>
              <a:pathLst>
                <a:path w="8418195" h="3061335">
                  <a:moveTo>
                    <a:pt x="8417974" y="510183"/>
                  </a:moveTo>
                  <a:lnTo>
                    <a:pt x="8417263" y="519660"/>
                  </a:lnTo>
                  <a:lnTo>
                    <a:pt x="8415136" y="529096"/>
                  </a:lnTo>
                  <a:lnTo>
                    <a:pt x="8392723" y="566388"/>
                  </a:lnTo>
                  <a:lnTo>
                    <a:pt x="8361658" y="593845"/>
                  </a:lnTo>
                  <a:lnTo>
                    <a:pt x="8318741" y="620817"/>
                  </a:lnTo>
                  <a:lnTo>
                    <a:pt x="8283709" y="638510"/>
                  </a:lnTo>
                  <a:lnTo>
                    <a:pt x="8243657" y="655957"/>
                  </a:lnTo>
                  <a:lnTo>
                    <a:pt x="8198681" y="673147"/>
                  </a:lnTo>
                  <a:lnTo>
                    <a:pt x="8148881" y="690069"/>
                  </a:lnTo>
                  <a:lnTo>
                    <a:pt x="8094355" y="706709"/>
                  </a:lnTo>
                  <a:lnTo>
                    <a:pt x="8035200" y="723057"/>
                  </a:lnTo>
                  <a:lnTo>
                    <a:pt x="7971516" y="739101"/>
                  </a:lnTo>
                  <a:lnTo>
                    <a:pt x="7903401" y="754827"/>
                  </a:lnTo>
                  <a:lnTo>
                    <a:pt x="7830953" y="770225"/>
                  </a:lnTo>
                  <a:lnTo>
                    <a:pt x="7793135" y="777797"/>
                  </a:lnTo>
                  <a:lnTo>
                    <a:pt x="7754270" y="785283"/>
                  </a:lnTo>
                  <a:lnTo>
                    <a:pt x="7714372" y="792680"/>
                  </a:lnTo>
                  <a:lnTo>
                    <a:pt x="7673451" y="799988"/>
                  </a:lnTo>
                  <a:lnTo>
                    <a:pt x="7631521" y="807205"/>
                  </a:lnTo>
                  <a:lnTo>
                    <a:pt x="7588594" y="814329"/>
                  </a:lnTo>
                  <a:lnTo>
                    <a:pt x="7544682" y="821359"/>
                  </a:lnTo>
                  <a:lnTo>
                    <a:pt x="7499798" y="828294"/>
                  </a:lnTo>
                  <a:lnTo>
                    <a:pt x="7453953" y="835131"/>
                  </a:lnTo>
                  <a:lnTo>
                    <a:pt x="7407160" y="841870"/>
                  </a:lnTo>
                  <a:lnTo>
                    <a:pt x="7359432" y="848509"/>
                  </a:lnTo>
                  <a:lnTo>
                    <a:pt x="7310780" y="855047"/>
                  </a:lnTo>
                  <a:lnTo>
                    <a:pt x="7261217" y="861481"/>
                  </a:lnTo>
                  <a:lnTo>
                    <a:pt x="7210755" y="867811"/>
                  </a:lnTo>
                  <a:lnTo>
                    <a:pt x="7159406" y="874036"/>
                  </a:lnTo>
                  <a:lnTo>
                    <a:pt x="7107183" y="880152"/>
                  </a:lnTo>
                  <a:lnTo>
                    <a:pt x="7054099" y="886160"/>
                  </a:lnTo>
                  <a:lnTo>
                    <a:pt x="7000164" y="892057"/>
                  </a:lnTo>
                  <a:lnTo>
                    <a:pt x="6945393" y="897842"/>
                  </a:lnTo>
                  <a:lnTo>
                    <a:pt x="6889796" y="903514"/>
                  </a:lnTo>
                  <a:lnTo>
                    <a:pt x="6833386" y="909071"/>
                  </a:lnTo>
                  <a:lnTo>
                    <a:pt x="6776176" y="914512"/>
                  </a:lnTo>
                  <a:lnTo>
                    <a:pt x="6718178" y="919835"/>
                  </a:lnTo>
                  <a:lnTo>
                    <a:pt x="6659403" y="925038"/>
                  </a:lnTo>
                  <a:lnTo>
                    <a:pt x="6599865" y="930120"/>
                  </a:lnTo>
                  <a:lnTo>
                    <a:pt x="6539576" y="935080"/>
                  </a:lnTo>
                  <a:lnTo>
                    <a:pt x="6478548" y="939917"/>
                  </a:lnTo>
                  <a:lnTo>
                    <a:pt x="6416793" y="944627"/>
                  </a:lnTo>
                  <a:lnTo>
                    <a:pt x="6354323" y="949212"/>
                  </a:lnTo>
                  <a:lnTo>
                    <a:pt x="6291152" y="953667"/>
                  </a:lnTo>
                  <a:lnTo>
                    <a:pt x="6227290" y="957993"/>
                  </a:lnTo>
                  <a:lnTo>
                    <a:pt x="6162751" y="962188"/>
                  </a:lnTo>
                  <a:lnTo>
                    <a:pt x="6097547" y="966250"/>
                  </a:lnTo>
                  <a:lnTo>
                    <a:pt x="6031689" y="970177"/>
                  </a:lnTo>
                  <a:lnTo>
                    <a:pt x="5965191" y="973969"/>
                  </a:lnTo>
                  <a:lnTo>
                    <a:pt x="5898065" y="977623"/>
                  </a:lnTo>
                  <a:lnTo>
                    <a:pt x="5830322" y="981139"/>
                  </a:lnTo>
                  <a:lnTo>
                    <a:pt x="5761976" y="984515"/>
                  </a:lnTo>
                  <a:lnTo>
                    <a:pt x="5693038" y="987749"/>
                  </a:lnTo>
                  <a:lnTo>
                    <a:pt x="5623520" y="990839"/>
                  </a:lnTo>
                  <a:lnTo>
                    <a:pt x="5553436" y="993785"/>
                  </a:lnTo>
                  <a:lnTo>
                    <a:pt x="5482798" y="996585"/>
                  </a:lnTo>
                  <a:lnTo>
                    <a:pt x="5411616" y="999237"/>
                  </a:lnTo>
                  <a:lnTo>
                    <a:pt x="5339905" y="1001739"/>
                  </a:lnTo>
                  <a:lnTo>
                    <a:pt x="5267676" y="1004091"/>
                  </a:lnTo>
                  <a:lnTo>
                    <a:pt x="5194942" y="1006291"/>
                  </a:lnTo>
                  <a:lnTo>
                    <a:pt x="5121714" y="1008338"/>
                  </a:lnTo>
                  <a:lnTo>
                    <a:pt x="5048005" y="1010229"/>
                  </a:lnTo>
                  <a:lnTo>
                    <a:pt x="4973828" y="1011963"/>
                  </a:lnTo>
                  <a:lnTo>
                    <a:pt x="4899195" y="1013540"/>
                  </a:lnTo>
                  <a:lnTo>
                    <a:pt x="4824117" y="1014957"/>
                  </a:lnTo>
                  <a:lnTo>
                    <a:pt x="4748608" y="1016212"/>
                  </a:lnTo>
                  <a:lnTo>
                    <a:pt x="4672679" y="1017305"/>
                  </a:lnTo>
                  <a:lnTo>
                    <a:pt x="4596343" y="1018234"/>
                  </a:lnTo>
                  <a:lnTo>
                    <a:pt x="4519612" y="1018998"/>
                  </a:lnTo>
                  <a:lnTo>
                    <a:pt x="4442499" y="1019594"/>
                  </a:lnTo>
                  <a:lnTo>
                    <a:pt x="4365016" y="1020022"/>
                  </a:lnTo>
                  <a:lnTo>
                    <a:pt x="4287174" y="1020280"/>
                  </a:lnTo>
                  <a:lnTo>
                    <a:pt x="4208987" y="1020366"/>
                  </a:lnTo>
                  <a:lnTo>
                    <a:pt x="4130800" y="1020280"/>
                  </a:lnTo>
                  <a:lnTo>
                    <a:pt x="4052958" y="1020022"/>
                  </a:lnTo>
                  <a:lnTo>
                    <a:pt x="3975475" y="1019594"/>
                  </a:lnTo>
                  <a:lnTo>
                    <a:pt x="3898361" y="1018998"/>
                  </a:lnTo>
                  <a:lnTo>
                    <a:pt x="3821631" y="1018234"/>
                  </a:lnTo>
                  <a:lnTo>
                    <a:pt x="3745295" y="1017305"/>
                  </a:lnTo>
                  <a:lnTo>
                    <a:pt x="3669366" y="1016212"/>
                  </a:lnTo>
                  <a:lnTo>
                    <a:pt x="3593857" y="1014957"/>
                  </a:lnTo>
                  <a:lnTo>
                    <a:pt x="3518779" y="1013540"/>
                  </a:lnTo>
                  <a:lnTo>
                    <a:pt x="3444146" y="1011963"/>
                  </a:lnTo>
                  <a:lnTo>
                    <a:pt x="3369969" y="1010229"/>
                  </a:lnTo>
                  <a:lnTo>
                    <a:pt x="3296260" y="1008338"/>
                  </a:lnTo>
                  <a:lnTo>
                    <a:pt x="3223032" y="1006291"/>
                  </a:lnTo>
                  <a:lnTo>
                    <a:pt x="3150298" y="1004091"/>
                  </a:lnTo>
                  <a:lnTo>
                    <a:pt x="3078069" y="1001739"/>
                  </a:lnTo>
                  <a:lnTo>
                    <a:pt x="3006358" y="999237"/>
                  </a:lnTo>
                  <a:lnTo>
                    <a:pt x="2935176" y="996585"/>
                  </a:lnTo>
                  <a:lnTo>
                    <a:pt x="2864538" y="993785"/>
                  </a:lnTo>
                  <a:lnTo>
                    <a:pt x="2794454" y="990839"/>
                  </a:lnTo>
                  <a:lnTo>
                    <a:pt x="2724936" y="987749"/>
                  </a:lnTo>
                  <a:lnTo>
                    <a:pt x="2655998" y="984515"/>
                  </a:lnTo>
                  <a:lnTo>
                    <a:pt x="2587652" y="981139"/>
                  </a:lnTo>
                  <a:lnTo>
                    <a:pt x="2519909" y="977623"/>
                  </a:lnTo>
                  <a:lnTo>
                    <a:pt x="2452783" y="973969"/>
                  </a:lnTo>
                  <a:lnTo>
                    <a:pt x="2386285" y="970177"/>
                  </a:lnTo>
                  <a:lnTo>
                    <a:pt x="2320427" y="966250"/>
                  </a:lnTo>
                  <a:lnTo>
                    <a:pt x="2255223" y="962188"/>
                  </a:lnTo>
                  <a:lnTo>
                    <a:pt x="2190684" y="957993"/>
                  </a:lnTo>
                  <a:lnTo>
                    <a:pt x="2126822" y="953667"/>
                  </a:lnTo>
                  <a:lnTo>
                    <a:pt x="2063651" y="949212"/>
                  </a:lnTo>
                  <a:lnTo>
                    <a:pt x="2001181" y="944627"/>
                  </a:lnTo>
                  <a:lnTo>
                    <a:pt x="1939426" y="939917"/>
                  </a:lnTo>
                  <a:lnTo>
                    <a:pt x="1878398" y="935080"/>
                  </a:lnTo>
                  <a:lnTo>
                    <a:pt x="1818109" y="930120"/>
                  </a:lnTo>
                  <a:lnTo>
                    <a:pt x="1758571" y="925038"/>
                  </a:lnTo>
                  <a:lnTo>
                    <a:pt x="1699796" y="919835"/>
                  </a:lnTo>
                  <a:lnTo>
                    <a:pt x="1641798" y="914512"/>
                  </a:lnTo>
                  <a:lnTo>
                    <a:pt x="1584588" y="909071"/>
                  </a:lnTo>
                  <a:lnTo>
                    <a:pt x="1528178" y="903514"/>
                  </a:lnTo>
                  <a:lnTo>
                    <a:pt x="1472581" y="897842"/>
                  </a:lnTo>
                  <a:lnTo>
                    <a:pt x="1417810" y="892057"/>
                  </a:lnTo>
                  <a:lnTo>
                    <a:pt x="1363875" y="886160"/>
                  </a:lnTo>
                  <a:lnTo>
                    <a:pt x="1310790" y="880152"/>
                  </a:lnTo>
                  <a:lnTo>
                    <a:pt x="1258568" y="874036"/>
                  </a:lnTo>
                  <a:lnTo>
                    <a:pt x="1207219" y="867811"/>
                  </a:lnTo>
                  <a:lnTo>
                    <a:pt x="1156757" y="861481"/>
                  </a:lnTo>
                  <a:lnTo>
                    <a:pt x="1107194" y="855047"/>
                  </a:lnTo>
                  <a:lnTo>
                    <a:pt x="1058542" y="848509"/>
                  </a:lnTo>
                  <a:lnTo>
                    <a:pt x="1010814" y="841870"/>
                  </a:lnTo>
                  <a:lnTo>
                    <a:pt x="964021" y="835131"/>
                  </a:lnTo>
                  <a:lnTo>
                    <a:pt x="918176" y="828294"/>
                  </a:lnTo>
                  <a:lnTo>
                    <a:pt x="873292" y="821359"/>
                  </a:lnTo>
                  <a:lnTo>
                    <a:pt x="829380" y="814329"/>
                  </a:lnTo>
                  <a:lnTo>
                    <a:pt x="786453" y="807205"/>
                  </a:lnTo>
                  <a:lnTo>
                    <a:pt x="744523" y="799988"/>
                  </a:lnTo>
                  <a:lnTo>
                    <a:pt x="703602" y="792680"/>
                  </a:lnTo>
                  <a:lnTo>
                    <a:pt x="663704" y="785283"/>
                  </a:lnTo>
                  <a:lnTo>
                    <a:pt x="624839" y="777797"/>
                  </a:lnTo>
                  <a:lnTo>
                    <a:pt x="587021" y="770225"/>
                  </a:lnTo>
                  <a:lnTo>
                    <a:pt x="514573" y="754827"/>
                  </a:lnTo>
                  <a:lnTo>
                    <a:pt x="446458" y="739101"/>
                  </a:lnTo>
                  <a:lnTo>
                    <a:pt x="382774" y="723057"/>
                  </a:lnTo>
                  <a:lnTo>
                    <a:pt x="323619" y="706709"/>
                  </a:lnTo>
                  <a:lnTo>
                    <a:pt x="269093" y="690069"/>
                  </a:lnTo>
                  <a:lnTo>
                    <a:pt x="219293" y="673147"/>
                  </a:lnTo>
                  <a:lnTo>
                    <a:pt x="174317" y="655957"/>
                  </a:lnTo>
                  <a:lnTo>
                    <a:pt x="134265" y="638510"/>
                  </a:lnTo>
                  <a:lnTo>
                    <a:pt x="99233" y="620817"/>
                  </a:lnTo>
                  <a:lnTo>
                    <a:pt x="56316" y="593845"/>
                  </a:lnTo>
                  <a:lnTo>
                    <a:pt x="25250" y="566388"/>
                  </a:lnTo>
                  <a:lnTo>
                    <a:pt x="2838" y="529096"/>
                  </a:lnTo>
                  <a:lnTo>
                    <a:pt x="711" y="519660"/>
                  </a:lnTo>
                  <a:lnTo>
                    <a:pt x="0" y="510183"/>
                  </a:lnTo>
                </a:path>
                <a:path w="8418195" h="3061335">
                  <a:moveTo>
                    <a:pt x="0" y="510183"/>
                  </a:moveTo>
                  <a:lnTo>
                    <a:pt x="711" y="500706"/>
                  </a:lnTo>
                  <a:lnTo>
                    <a:pt x="2838" y="491270"/>
                  </a:lnTo>
                  <a:lnTo>
                    <a:pt x="25250" y="453977"/>
                  </a:lnTo>
                  <a:lnTo>
                    <a:pt x="56316" y="426521"/>
                  </a:lnTo>
                  <a:lnTo>
                    <a:pt x="99233" y="399549"/>
                  </a:lnTo>
                  <a:lnTo>
                    <a:pt x="134265" y="381856"/>
                  </a:lnTo>
                  <a:lnTo>
                    <a:pt x="174317" y="364409"/>
                  </a:lnTo>
                  <a:lnTo>
                    <a:pt x="219293" y="347218"/>
                  </a:lnTo>
                  <a:lnTo>
                    <a:pt x="269093" y="330297"/>
                  </a:lnTo>
                  <a:lnTo>
                    <a:pt x="323619" y="313656"/>
                  </a:lnTo>
                  <a:lnTo>
                    <a:pt x="382774" y="297308"/>
                  </a:lnTo>
                  <a:lnTo>
                    <a:pt x="446458" y="281265"/>
                  </a:lnTo>
                  <a:lnTo>
                    <a:pt x="514573" y="265539"/>
                  </a:lnTo>
                  <a:lnTo>
                    <a:pt x="587021" y="250140"/>
                  </a:lnTo>
                  <a:lnTo>
                    <a:pt x="624839" y="242568"/>
                  </a:lnTo>
                  <a:lnTo>
                    <a:pt x="663704" y="235083"/>
                  </a:lnTo>
                  <a:lnTo>
                    <a:pt x="703602" y="227685"/>
                  </a:lnTo>
                  <a:lnTo>
                    <a:pt x="744523" y="220378"/>
                  </a:lnTo>
                  <a:lnTo>
                    <a:pt x="786453" y="213161"/>
                  </a:lnTo>
                  <a:lnTo>
                    <a:pt x="829380" y="206037"/>
                  </a:lnTo>
                  <a:lnTo>
                    <a:pt x="873292" y="199007"/>
                  </a:lnTo>
                  <a:lnTo>
                    <a:pt x="918176" y="192072"/>
                  </a:lnTo>
                  <a:lnTo>
                    <a:pt x="964021" y="185234"/>
                  </a:lnTo>
                  <a:lnTo>
                    <a:pt x="1010814" y="178495"/>
                  </a:lnTo>
                  <a:lnTo>
                    <a:pt x="1058542" y="171856"/>
                  </a:lnTo>
                  <a:lnTo>
                    <a:pt x="1107194" y="165319"/>
                  </a:lnTo>
                  <a:lnTo>
                    <a:pt x="1156757" y="158884"/>
                  </a:lnTo>
                  <a:lnTo>
                    <a:pt x="1207219" y="152554"/>
                  </a:lnTo>
                  <a:lnTo>
                    <a:pt x="1258568" y="146330"/>
                  </a:lnTo>
                  <a:lnTo>
                    <a:pt x="1310790" y="140213"/>
                  </a:lnTo>
                  <a:lnTo>
                    <a:pt x="1363875" y="134206"/>
                  </a:lnTo>
                  <a:lnTo>
                    <a:pt x="1417810" y="128308"/>
                  </a:lnTo>
                  <a:lnTo>
                    <a:pt x="1472581" y="122523"/>
                  </a:lnTo>
                  <a:lnTo>
                    <a:pt x="1528178" y="116851"/>
                  </a:lnTo>
                  <a:lnTo>
                    <a:pt x="1584588" y="111294"/>
                  </a:lnTo>
                  <a:lnTo>
                    <a:pt x="1641798" y="105854"/>
                  </a:lnTo>
                  <a:lnTo>
                    <a:pt x="1699796" y="100531"/>
                  </a:lnTo>
                  <a:lnTo>
                    <a:pt x="1758571" y="95328"/>
                  </a:lnTo>
                  <a:lnTo>
                    <a:pt x="1818109" y="90245"/>
                  </a:lnTo>
                  <a:lnTo>
                    <a:pt x="1878398" y="85285"/>
                  </a:lnTo>
                  <a:lnTo>
                    <a:pt x="1939426" y="80449"/>
                  </a:lnTo>
                  <a:lnTo>
                    <a:pt x="2001181" y="75738"/>
                  </a:lnTo>
                  <a:lnTo>
                    <a:pt x="2063651" y="71154"/>
                  </a:lnTo>
                  <a:lnTo>
                    <a:pt x="2126822" y="66698"/>
                  </a:lnTo>
                  <a:lnTo>
                    <a:pt x="2190684" y="62372"/>
                  </a:lnTo>
                  <a:lnTo>
                    <a:pt x="2255223" y="58178"/>
                  </a:lnTo>
                  <a:lnTo>
                    <a:pt x="2320427" y="54116"/>
                  </a:lnTo>
                  <a:lnTo>
                    <a:pt x="2386285" y="50188"/>
                  </a:lnTo>
                  <a:lnTo>
                    <a:pt x="2452783" y="46397"/>
                  </a:lnTo>
                  <a:lnTo>
                    <a:pt x="2519909" y="42742"/>
                  </a:lnTo>
                  <a:lnTo>
                    <a:pt x="2587652" y="39226"/>
                  </a:lnTo>
                  <a:lnTo>
                    <a:pt x="2655998" y="35851"/>
                  </a:lnTo>
                  <a:lnTo>
                    <a:pt x="2724936" y="32617"/>
                  </a:lnTo>
                  <a:lnTo>
                    <a:pt x="2794454" y="29527"/>
                  </a:lnTo>
                  <a:lnTo>
                    <a:pt x="2864538" y="26581"/>
                  </a:lnTo>
                  <a:lnTo>
                    <a:pt x="2935176" y="23781"/>
                  </a:lnTo>
                  <a:lnTo>
                    <a:pt x="3006358" y="21129"/>
                  </a:lnTo>
                  <a:lnTo>
                    <a:pt x="3078069" y="18626"/>
                  </a:lnTo>
                  <a:lnTo>
                    <a:pt x="3150298" y="16274"/>
                  </a:lnTo>
                  <a:lnTo>
                    <a:pt x="3223032" y="14074"/>
                  </a:lnTo>
                  <a:lnTo>
                    <a:pt x="3296260" y="12028"/>
                  </a:lnTo>
                  <a:lnTo>
                    <a:pt x="3369969" y="10137"/>
                  </a:lnTo>
                  <a:lnTo>
                    <a:pt x="3444146" y="8402"/>
                  </a:lnTo>
                  <a:lnTo>
                    <a:pt x="3518779" y="6826"/>
                  </a:lnTo>
                  <a:lnTo>
                    <a:pt x="3593857" y="5409"/>
                  </a:lnTo>
                  <a:lnTo>
                    <a:pt x="3669366" y="4153"/>
                  </a:lnTo>
                  <a:lnTo>
                    <a:pt x="3745295" y="3060"/>
                  </a:lnTo>
                  <a:lnTo>
                    <a:pt x="3821631" y="2131"/>
                  </a:lnTo>
                  <a:lnTo>
                    <a:pt x="3898361" y="1368"/>
                  </a:lnTo>
                  <a:lnTo>
                    <a:pt x="3975475" y="771"/>
                  </a:lnTo>
                  <a:lnTo>
                    <a:pt x="4052958" y="344"/>
                  </a:lnTo>
                  <a:lnTo>
                    <a:pt x="4130800" y="86"/>
                  </a:lnTo>
                  <a:lnTo>
                    <a:pt x="4208987" y="0"/>
                  </a:lnTo>
                  <a:lnTo>
                    <a:pt x="4287174" y="86"/>
                  </a:lnTo>
                  <a:lnTo>
                    <a:pt x="4365016" y="344"/>
                  </a:lnTo>
                  <a:lnTo>
                    <a:pt x="4442499" y="771"/>
                  </a:lnTo>
                  <a:lnTo>
                    <a:pt x="4519612" y="1368"/>
                  </a:lnTo>
                  <a:lnTo>
                    <a:pt x="4596343" y="2131"/>
                  </a:lnTo>
                  <a:lnTo>
                    <a:pt x="4672679" y="3060"/>
                  </a:lnTo>
                  <a:lnTo>
                    <a:pt x="4748608" y="4153"/>
                  </a:lnTo>
                  <a:lnTo>
                    <a:pt x="4824117" y="5409"/>
                  </a:lnTo>
                  <a:lnTo>
                    <a:pt x="4899195" y="6826"/>
                  </a:lnTo>
                  <a:lnTo>
                    <a:pt x="4973828" y="8402"/>
                  </a:lnTo>
                  <a:lnTo>
                    <a:pt x="5048005" y="10137"/>
                  </a:lnTo>
                  <a:lnTo>
                    <a:pt x="5121714" y="12028"/>
                  </a:lnTo>
                  <a:lnTo>
                    <a:pt x="5194942" y="14074"/>
                  </a:lnTo>
                  <a:lnTo>
                    <a:pt x="5267676" y="16274"/>
                  </a:lnTo>
                  <a:lnTo>
                    <a:pt x="5339905" y="18626"/>
                  </a:lnTo>
                  <a:lnTo>
                    <a:pt x="5411616" y="21129"/>
                  </a:lnTo>
                  <a:lnTo>
                    <a:pt x="5482798" y="23781"/>
                  </a:lnTo>
                  <a:lnTo>
                    <a:pt x="5553436" y="26581"/>
                  </a:lnTo>
                  <a:lnTo>
                    <a:pt x="5623520" y="29527"/>
                  </a:lnTo>
                  <a:lnTo>
                    <a:pt x="5693038" y="32617"/>
                  </a:lnTo>
                  <a:lnTo>
                    <a:pt x="5761976" y="35851"/>
                  </a:lnTo>
                  <a:lnTo>
                    <a:pt x="5830322" y="39226"/>
                  </a:lnTo>
                  <a:lnTo>
                    <a:pt x="5898065" y="42742"/>
                  </a:lnTo>
                  <a:lnTo>
                    <a:pt x="5965191" y="46397"/>
                  </a:lnTo>
                  <a:lnTo>
                    <a:pt x="6031689" y="50188"/>
                  </a:lnTo>
                  <a:lnTo>
                    <a:pt x="6097547" y="54116"/>
                  </a:lnTo>
                  <a:lnTo>
                    <a:pt x="6162751" y="58178"/>
                  </a:lnTo>
                  <a:lnTo>
                    <a:pt x="6227290" y="62372"/>
                  </a:lnTo>
                  <a:lnTo>
                    <a:pt x="6291152" y="66698"/>
                  </a:lnTo>
                  <a:lnTo>
                    <a:pt x="6354323" y="71154"/>
                  </a:lnTo>
                  <a:lnTo>
                    <a:pt x="6416793" y="75738"/>
                  </a:lnTo>
                  <a:lnTo>
                    <a:pt x="6478548" y="80449"/>
                  </a:lnTo>
                  <a:lnTo>
                    <a:pt x="6539576" y="85285"/>
                  </a:lnTo>
                  <a:lnTo>
                    <a:pt x="6599865" y="90245"/>
                  </a:lnTo>
                  <a:lnTo>
                    <a:pt x="6659403" y="95328"/>
                  </a:lnTo>
                  <a:lnTo>
                    <a:pt x="6718178" y="100531"/>
                  </a:lnTo>
                  <a:lnTo>
                    <a:pt x="6776176" y="105854"/>
                  </a:lnTo>
                  <a:lnTo>
                    <a:pt x="6833386" y="111294"/>
                  </a:lnTo>
                  <a:lnTo>
                    <a:pt x="6889796" y="116851"/>
                  </a:lnTo>
                  <a:lnTo>
                    <a:pt x="6945393" y="122523"/>
                  </a:lnTo>
                  <a:lnTo>
                    <a:pt x="7000164" y="128308"/>
                  </a:lnTo>
                  <a:lnTo>
                    <a:pt x="7054099" y="134206"/>
                  </a:lnTo>
                  <a:lnTo>
                    <a:pt x="7107183" y="140213"/>
                  </a:lnTo>
                  <a:lnTo>
                    <a:pt x="7159406" y="146330"/>
                  </a:lnTo>
                  <a:lnTo>
                    <a:pt x="7210755" y="152554"/>
                  </a:lnTo>
                  <a:lnTo>
                    <a:pt x="7261217" y="158884"/>
                  </a:lnTo>
                  <a:lnTo>
                    <a:pt x="7310780" y="165319"/>
                  </a:lnTo>
                  <a:lnTo>
                    <a:pt x="7359432" y="171856"/>
                  </a:lnTo>
                  <a:lnTo>
                    <a:pt x="7407160" y="178495"/>
                  </a:lnTo>
                  <a:lnTo>
                    <a:pt x="7453953" y="185234"/>
                  </a:lnTo>
                  <a:lnTo>
                    <a:pt x="7499798" y="192072"/>
                  </a:lnTo>
                  <a:lnTo>
                    <a:pt x="7544682" y="199007"/>
                  </a:lnTo>
                  <a:lnTo>
                    <a:pt x="7588594" y="206037"/>
                  </a:lnTo>
                  <a:lnTo>
                    <a:pt x="7631521" y="213161"/>
                  </a:lnTo>
                  <a:lnTo>
                    <a:pt x="7673451" y="220378"/>
                  </a:lnTo>
                  <a:lnTo>
                    <a:pt x="7714372" y="227685"/>
                  </a:lnTo>
                  <a:lnTo>
                    <a:pt x="7754270" y="235083"/>
                  </a:lnTo>
                  <a:lnTo>
                    <a:pt x="7793135" y="242568"/>
                  </a:lnTo>
                  <a:lnTo>
                    <a:pt x="7830953" y="250140"/>
                  </a:lnTo>
                  <a:lnTo>
                    <a:pt x="7903401" y="265539"/>
                  </a:lnTo>
                  <a:lnTo>
                    <a:pt x="7971516" y="281265"/>
                  </a:lnTo>
                  <a:lnTo>
                    <a:pt x="8035200" y="297308"/>
                  </a:lnTo>
                  <a:lnTo>
                    <a:pt x="8094355" y="313656"/>
                  </a:lnTo>
                  <a:lnTo>
                    <a:pt x="8148881" y="330297"/>
                  </a:lnTo>
                  <a:lnTo>
                    <a:pt x="8198681" y="347218"/>
                  </a:lnTo>
                  <a:lnTo>
                    <a:pt x="8243657" y="364409"/>
                  </a:lnTo>
                  <a:lnTo>
                    <a:pt x="8283709" y="381856"/>
                  </a:lnTo>
                  <a:lnTo>
                    <a:pt x="8318741" y="399549"/>
                  </a:lnTo>
                  <a:lnTo>
                    <a:pt x="8361658" y="426521"/>
                  </a:lnTo>
                  <a:lnTo>
                    <a:pt x="8392723" y="453977"/>
                  </a:lnTo>
                  <a:lnTo>
                    <a:pt x="8415136" y="491270"/>
                  </a:lnTo>
                  <a:lnTo>
                    <a:pt x="8417974" y="510183"/>
                  </a:lnTo>
                  <a:lnTo>
                    <a:pt x="8417974" y="2550916"/>
                  </a:lnTo>
                  <a:lnTo>
                    <a:pt x="8406686" y="2588568"/>
                  </a:lnTo>
                  <a:lnTo>
                    <a:pt x="8373346" y="2625478"/>
                  </a:lnTo>
                  <a:lnTo>
                    <a:pt x="8334343" y="2652616"/>
                  </a:lnTo>
                  <a:lnTo>
                    <a:pt x="8283709" y="2679243"/>
                  </a:lnTo>
                  <a:lnTo>
                    <a:pt x="8243657" y="2696690"/>
                  </a:lnTo>
                  <a:lnTo>
                    <a:pt x="8198681" y="2713881"/>
                  </a:lnTo>
                  <a:lnTo>
                    <a:pt x="8148881" y="2730802"/>
                  </a:lnTo>
                  <a:lnTo>
                    <a:pt x="8094355" y="2747443"/>
                  </a:lnTo>
                  <a:lnTo>
                    <a:pt x="8035200" y="2763791"/>
                  </a:lnTo>
                  <a:lnTo>
                    <a:pt x="7971516" y="2779834"/>
                  </a:lnTo>
                  <a:lnTo>
                    <a:pt x="7903401" y="2795560"/>
                  </a:lnTo>
                  <a:lnTo>
                    <a:pt x="7830953" y="2810959"/>
                  </a:lnTo>
                  <a:lnTo>
                    <a:pt x="7793135" y="2818531"/>
                  </a:lnTo>
                  <a:lnTo>
                    <a:pt x="7754270" y="2826016"/>
                  </a:lnTo>
                  <a:lnTo>
                    <a:pt x="7714372" y="2833414"/>
                  </a:lnTo>
                  <a:lnTo>
                    <a:pt x="7673451" y="2840721"/>
                  </a:lnTo>
                  <a:lnTo>
                    <a:pt x="7631521" y="2847938"/>
                  </a:lnTo>
                  <a:lnTo>
                    <a:pt x="7588594" y="2855062"/>
                  </a:lnTo>
                  <a:lnTo>
                    <a:pt x="7544682" y="2862092"/>
                  </a:lnTo>
                  <a:lnTo>
                    <a:pt x="7499798" y="2869027"/>
                  </a:lnTo>
                  <a:lnTo>
                    <a:pt x="7453953" y="2875865"/>
                  </a:lnTo>
                  <a:lnTo>
                    <a:pt x="7407160" y="2882604"/>
                  </a:lnTo>
                  <a:lnTo>
                    <a:pt x="7359432" y="2889243"/>
                  </a:lnTo>
                  <a:lnTo>
                    <a:pt x="7310780" y="2895780"/>
                  </a:lnTo>
                  <a:lnTo>
                    <a:pt x="7261217" y="2902215"/>
                  </a:lnTo>
                  <a:lnTo>
                    <a:pt x="7210755" y="2908545"/>
                  </a:lnTo>
                  <a:lnTo>
                    <a:pt x="7159406" y="2914769"/>
                  </a:lnTo>
                  <a:lnTo>
                    <a:pt x="7107183" y="2920886"/>
                  </a:lnTo>
                  <a:lnTo>
                    <a:pt x="7054099" y="2926893"/>
                  </a:lnTo>
                  <a:lnTo>
                    <a:pt x="7000164" y="2932791"/>
                  </a:lnTo>
                  <a:lnTo>
                    <a:pt x="6945393" y="2938576"/>
                  </a:lnTo>
                  <a:lnTo>
                    <a:pt x="6889796" y="2944248"/>
                  </a:lnTo>
                  <a:lnTo>
                    <a:pt x="6833386" y="2949805"/>
                  </a:lnTo>
                  <a:lnTo>
                    <a:pt x="6776176" y="2955245"/>
                  </a:lnTo>
                  <a:lnTo>
                    <a:pt x="6718178" y="2960568"/>
                  </a:lnTo>
                  <a:lnTo>
                    <a:pt x="6659403" y="2965771"/>
                  </a:lnTo>
                  <a:lnTo>
                    <a:pt x="6599865" y="2970854"/>
                  </a:lnTo>
                  <a:lnTo>
                    <a:pt x="6539576" y="2975814"/>
                  </a:lnTo>
                  <a:lnTo>
                    <a:pt x="6478548" y="2980650"/>
                  </a:lnTo>
                  <a:lnTo>
                    <a:pt x="6416793" y="2985361"/>
                  </a:lnTo>
                  <a:lnTo>
                    <a:pt x="6354323" y="2989945"/>
                  </a:lnTo>
                  <a:lnTo>
                    <a:pt x="6291152" y="2994401"/>
                  </a:lnTo>
                  <a:lnTo>
                    <a:pt x="6227290" y="2998727"/>
                  </a:lnTo>
                  <a:lnTo>
                    <a:pt x="6162751" y="3002921"/>
                  </a:lnTo>
                  <a:lnTo>
                    <a:pt x="6097547" y="3006983"/>
                  </a:lnTo>
                  <a:lnTo>
                    <a:pt x="6031689" y="3010911"/>
                  </a:lnTo>
                  <a:lnTo>
                    <a:pt x="5965191" y="3014702"/>
                  </a:lnTo>
                  <a:lnTo>
                    <a:pt x="5898065" y="3018357"/>
                  </a:lnTo>
                  <a:lnTo>
                    <a:pt x="5830322" y="3021873"/>
                  </a:lnTo>
                  <a:lnTo>
                    <a:pt x="5761976" y="3025248"/>
                  </a:lnTo>
                  <a:lnTo>
                    <a:pt x="5693038" y="3028482"/>
                  </a:lnTo>
                  <a:lnTo>
                    <a:pt x="5623520" y="3031572"/>
                  </a:lnTo>
                  <a:lnTo>
                    <a:pt x="5553436" y="3034518"/>
                  </a:lnTo>
                  <a:lnTo>
                    <a:pt x="5482798" y="3037318"/>
                  </a:lnTo>
                  <a:lnTo>
                    <a:pt x="5411616" y="3039970"/>
                  </a:lnTo>
                  <a:lnTo>
                    <a:pt x="5339905" y="3042473"/>
                  </a:lnTo>
                  <a:lnTo>
                    <a:pt x="5267676" y="3044825"/>
                  </a:lnTo>
                  <a:lnTo>
                    <a:pt x="5194942" y="3047025"/>
                  </a:lnTo>
                  <a:lnTo>
                    <a:pt x="5121714" y="3049071"/>
                  </a:lnTo>
                  <a:lnTo>
                    <a:pt x="5048005" y="3050962"/>
                  </a:lnTo>
                  <a:lnTo>
                    <a:pt x="4973828" y="3052697"/>
                  </a:lnTo>
                  <a:lnTo>
                    <a:pt x="4899195" y="3054273"/>
                  </a:lnTo>
                  <a:lnTo>
                    <a:pt x="4824117" y="3055690"/>
                  </a:lnTo>
                  <a:lnTo>
                    <a:pt x="4748608" y="3056946"/>
                  </a:lnTo>
                  <a:lnTo>
                    <a:pt x="4672679" y="3058039"/>
                  </a:lnTo>
                  <a:lnTo>
                    <a:pt x="4596343" y="3058968"/>
                  </a:lnTo>
                  <a:lnTo>
                    <a:pt x="4519612" y="3059731"/>
                  </a:lnTo>
                  <a:lnTo>
                    <a:pt x="4442499" y="3060328"/>
                  </a:lnTo>
                  <a:lnTo>
                    <a:pt x="4365016" y="3060755"/>
                  </a:lnTo>
                  <a:lnTo>
                    <a:pt x="4287174" y="3061013"/>
                  </a:lnTo>
                  <a:lnTo>
                    <a:pt x="4208987" y="3061099"/>
                  </a:lnTo>
                  <a:lnTo>
                    <a:pt x="4130800" y="3061013"/>
                  </a:lnTo>
                  <a:lnTo>
                    <a:pt x="4052958" y="3060755"/>
                  </a:lnTo>
                  <a:lnTo>
                    <a:pt x="3975475" y="3060328"/>
                  </a:lnTo>
                  <a:lnTo>
                    <a:pt x="3898361" y="3059731"/>
                  </a:lnTo>
                  <a:lnTo>
                    <a:pt x="3821631" y="3058968"/>
                  </a:lnTo>
                  <a:lnTo>
                    <a:pt x="3745295" y="3058039"/>
                  </a:lnTo>
                  <a:lnTo>
                    <a:pt x="3669366" y="3056946"/>
                  </a:lnTo>
                  <a:lnTo>
                    <a:pt x="3593857" y="3055690"/>
                  </a:lnTo>
                  <a:lnTo>
                    <a:pt x="3518779" y="3054273"/>
                  </a:lnTo>
                  <a:lnTo>
                    <a:pt x="3444146" y="3052697"/>
                  </a:lnTo>
                  <a:lnTo>
                    <a:pt x="3369969" y="3050962"/>
                  </a:lnTo>
                  <a:lnTo>
                    <a:pt x="3296260" y="3049071"/>
                  </a:lnTo>
                  <a:lnTo>
                    <a:pt x="3223032" y="3047025"/>
                  </a:lnTo>
                  <a:lnTo>
                    <a:pt x="3150298" y="3044825"/>
                  </a:lnTo>
                  <a:lnTo>
                    <a:pt x="3078069" y="3042473"/>
                  </a:lnTo>
                  <a:lnTo>
                    <a:pt x="3006358" y="3039970"/>
                  </a:lnTo>
                  <a:lnTo>
                    <a:pt x="2935176" y="3037318"/>
                  </a:lnTo>
                  <a:lnTo>
                    <a:pt x="2864538" y="3034518"/>
                  </a:lnTo>
                  <a:lnTo>
                    <a:pt x="2794454" y="3031572"/>
                  </a:lnTo>
                  <a:lnTo>
                    <a:pt x="2724936" y="3028482"/>
                  </a:lnTo>
                  <a:lnTo>
                    <a:pt x="2655998" y="3025248"/>
                  </a:lnTo>
                  <a:lnTo>
                    <a:pt x="2587652" y="3021873"/>
                  </a:lnTo>
                  <a:lnTo>
                    <a:pt x="2519909" y="3018357"/>
                  </a:lnTo>
                  <a:lnTo>
                    <a:pt x="2452783" y="3014702"/>
                  </a:lnTo>
                  <a:lnTo>
                    <a:pt x="2386285" y="3010911"/>
                  </a:lnTo>
                  <a:lnTo>
                    <a:pt x="2320427" y="3006983"/>
                  </a:lnTo>
                  <a:lnTo>
                    <a:pt x="2255223" y="3002921"/>
                  </a:lnTo>
                  <a:lnTo>
                    <a:pt x="2190684" y="2998727"/>
                  </a:lnTo>
                  <a:lnTo>
                    <a:pt x="2126822" y="2994401"/>
                  </a:lnTo>
                  <a:lnTo>
                    <a:pt x="2063651" y="2989945"/>
                  </a:lnTo>
                  <a:lnTo>
                    <a:pt x="2001181" y="2985361"/>
                  </a:lnTo>
                  <a:lnTo>
                    <a:pt x="1939426" y="2980650"/>
                  </a:lnTo>
                  <a:lnTo>
                    <a:pt x="1878398" y="2975814"/>
                  </a:lnTo>
                  <a:lnTo>
                    <a:pt x="1818109" y="2970854"/>
                  </a:lnTo>
                  <a:lnTo>
                    <a:pt x="1758571" y="2965771"/>
                  </a:lnTo>
                  <a:lnTo>
                    <a:pt x="1699796" y="2960568"/>
                  </a:lnTo>
                  <a:lnTo>
                    <a:pt x="1641798" y="2955245"/>
                  </a:lnTo>
                  <a:lnTo>
                    <a:pt x="1584588" y="2949805"/>
                  </a:lnTo>
                  <a:lnTo>
                    <a:pt x="1528178" y="2944248"/>
                  </a:lnTo>
                  <a:lnTo>
                    <a:pt x="1472581" y="2938576"/>
                  </a:lnTo>
                  <a:lnTo>
                    <a:pt x="1417810" y="2932791"/>
                  </a:lnTo>
                  <a:lnTo>
                    <a:pt x="1363875" y="2926893"/>
                  </a:lnTo>
                  <a:lnTo>
                    <a:pt x="1310790" y="2920886"/>
                  </a:lnTo>
                  <a:lnTo>
                    <a:pt x="1258568" y="2914769"/>
                  </a:lnTo>
                  <a:lnTo>
                    <a:pt x="1207219" y="2908545"/>
                  </a:lnTo>
                  <a:lnTo>
                    <a:pt x="1156757" y="2902215"/>
                  </a:lnTo>
                  <a:lnTo>
                    <a:pt x="1107194" y="2895780"/>
                  </a:lnTo>
                  <a:lnTo>
                    <a:pt x="1058542" y="2889243"/>
                  </a:lnTo>
                  <a:lnTo>
                    <a:pt x="1010814" y="2882604"/>
                  </a:lnTo>
                  <a:lnTo>
                    <a:pt x="964021" y="2875865"/>
                  </a:lnTo>
                  <a:lnTo>
                    <a:pt x="918176" y="2869027"/>
                  </a:lnTo>
                  <a:lnTo>
                    <a:pt x="873292" y="2862092"/>
                  </a:lnTo>
                  <a:lnTo>
                    <a:pt x="829380" y="2855062"/>
                  </a:lnTo>
                  <a:lnTo>
                    <a:pt x="786453" y="2847938"/>
                  </a:lnTo>
                  <a:lnTo>
                    <a:pt x="744523" y="2840721"/>
                  </a:lnTo>
                  <a:lnTo>
                    <a:pt x="703602" y="2833414"/>
                  </a:lnTo>
                  <a:lnTo>
                    <a:pt x="663704" y="2826016"/>
                  </a:lnTo>
                  <a:lnTo>
                    <a:pt x="624839" y="2818531"/>
                  </a:lnTo>
                  <a:lnTo>
                    <a:pt x="587021" y="2810959"/>
                  </a:lnTo>
                  <a:lnTo>
                    <a:pt x="514573" y="2795560"/>
                  </a:lnTo>
                  <a:lnTo>
                    <a:pt x="446458" y="2779834"/>
                  </a:lnTo>
                  <a:lnTo>
                    <a:pt x="382774" y="2763791"/>
                  </a:lnTo>
                  <a:lnTo>
                    <a:pt x="323619" y="2747443"/>
                  </a:lnTo>
                  <a:lnTo>
                    <a:pt x="269093" y="2730802"/>
                  </a:lnTo>
                  <a:lnTo>
                    <a:pt x="219293" y="2713881"/>
                  </a:lnTo>
                  <a:lnTo>
                    <a:pt x="174317" y="2696690"/>
                  </a:lnTo>
                  <a:lnTo>
                    <a:pt x="134265" y="2679243"/>
                  </a:lnTo>
                  <a:lnTo>
                    <a:pt x="99233" y="2661550"/>
                  </a:lnTo>
                  <a:lnTo>
                    <a:pt x="56316" y="2634578"/>
                  </a:lnTo>
                  <a:lnTo>
                    <a:pt x="25250" y="2607122"/>
                  </a:lnTo>
                  <a:lnTo>
                    <a:pt x="2838" y="2569829"/>
                  </a:lnTo>
                  <a:lnTo>
                    <a:pt x="0" y="2550916"/>
                  </a:lnTo>
                  <a:lnTo>
                    <a:pt x="0" y="51018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5CCAFED-AE94-2642-899D-EE2351F6E6F2}"/>
                </a:ext>
              </a:extLst>
            </p:cNvPr>
            <p:cNvSpPr/>
            <p:nvPr/>
          </p:nvSpPr>
          <p:spPr>
            <a:xfrm>
              <a:off x="3006949" y="4188449"/>
              <a:ext cx="5788660" cy="494665"/>
            </a:xfrm>
            <a:custGeom>
              <a:avLst/>
              <a:gdLst/>
              <a:ahLst/>
              <a:cxnLst/>
              <a:rect l="l" t="t" r="r" b="b"/>
              <a:pathLst>
                <a:path w="5788659" h="494664">
                  <a:moveTo>
                    <a:pt x="5788499" y="494399"/>
                  </a:moveTo>
                  <a:lnTo>
                    <a:pt x="0" y="494399"/>
                  </a:lnTo>
                  <a:lnTo>
                    <a:pt x="0" y="0"/>
                  </a:lnTo>
                  <a:lnTo>
                    <a:pt x="5788499" y="0"/>
                  </a:lnTo>
                  <a:lnTo>
                    <a:pt x="5788499" y="49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3899C73-BC2C-A54D-AA83-A957D3445FC8}"/>
                </a:ext>
              </a:extLst>
            </p:cNvPr>
            <p:cNvSpPr/>
            <p:nvPr/>
          </p:nvSpPr>
          <p:spPr>
            <a:xfrm>
              <a:off x="3006949" y="4188449"/>
              <a:ext cx="5788660" cy="494665"/>
            </a:xfrm>
            <a:custGeom>
              <a:avLst/>
              <a:gdLst/>
              <a:ahLst/>
              <a:cxnLst/>
              <a:rect l="l" t="t" r="r" b="b"/>
              <a:pathLst>
                <a:path w="5788659" h="494664">
                  <a:moveTo>
                    <a:pt x="0" y="0"/>
                  </a:moveTo>
                  <a:lnTo>
                    <a:pt x="5788499" y="0"/>
                  </a:lnTo>
                  <a:lnTo>
                    <a:pt x="5788499" y="494399"/>
                  </a:lnTo>
                  <a:lnTo>
                    <a:pt x="0" y="4943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BBD27AAB-1137-3847-80E2-A0A0A28FC9C1}"/>
              </a:ext>
            </a:extLst>
          </p:cNvPr>
          <p:cNvSpPr txBox="1"/>
          <p:nvPr/>
        </p:nvSpPr>
        <p:spPr>
          <a:xfrm>
            <a:off x="4123565" y="5694023"/>
            <a:ext cx="7193280" cy="244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3"/>
              </a:lnSpc>
            </a:pPr>
            <a:r>
              <a:rPr sz="1600" dirty="0">
                <a:latin typeface="Courier New"/>
                <a:cs typeface="Courier New"/>
              </a:rPr>
              <a:t>[(aalevy,</a:t>
            </a:r>
            <a:r>
              <a:rPr sz="1600" spc="-10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[PUSH,PULL]),</a:t>
            </a:r>
            <a:r>
              <a:rPr sz="1600" spc="-93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(kap,</a:t>
            </a:r>
            <a:r>
              <a:rPr sz="1600" spc="-10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[PUSH,PULL]),</a:t>
            </a:r>
            <a:r>
              <a:rPr sz="1600" spc="-93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(will,</a:t>
            </a:r>
            <a:r>
              <a:rPr sz="1600" spc="-93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[PULL])]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371B2BE4-F3A7-1641-96BD-DF491D9A3013}"/>
              </a:ext>
            </a:extLst>
          </p:cNvPr>
          <p:cNvGrpSpPr/>
          <p:nvPr/>
        </p:nvGrpSpPr>
        <p:grpSpPr>
          <a:xfrm>
            <a:off x="817784" y="3639116"/>
            <a:ext cx="4849705" cy="1849120"/>
            <a:chOff x="613337" y="2729337"/>
            <a:chExt cx="3637279" cy="138684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962898A-A558-7A43-8753-94DF11FBFCAB}"/>
                </a:ext>
              </a:extLst>
            </p:cNvPr>
            <p:cNvSpPr/>
            <p:nvPr/>
          </p:nvSpPr>
          <p:spPr>
            <a:xfrm>
              <a:off x="618100" y="27340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2953094" y="919799"/>
                  </a:moveTo>
                  <a:lnTo>
                    <a:pt x="0" y="919799"/>
                  </a:lnTo>
                  <a:lnTo>
                    <a:pt x="0" y="0"/>
                  </a:lnTo>
                  <a:lnTo>
                    <a:pt x="2953094" y="0"/>
                  </a:lnTo>
                  <a:lnTo>
                    <a:pt x="2953094" y="919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4845AA0-DC21-F048-B92F-955A3A82E4FF}"/>
                </a:ext>
              </a:extLst>
            </p:cNvPr>
            <p:cNvSpPr/>
            <p:nvPr/>
          </p:nvSpPr>
          <p:spPr>
            <a:xfrm>
              <a:off x="618100" y="27340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0" y="0"/>
                  </a:moveTo>
                  <a:lnTo>
                    <a:pt x="2953094" y="0"/>
                  </a:lnTo>
                  <a:lnTo>
                    <a:pt x="2953094" y="919799"/>
                  </a:lnTo>
                  <a:lnTo>
                    <a:pt x="0" y="919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92E7D17-E059-864B-AEC8-7589D46A4885}"/>
                </a:ext>
              </a:extLst>
            </p:cNvPr>
            <p:cNvSpPr/>
            <p:nvPr/>
          </p:nvSpPr>
          <p:spPr>
            <a:xfrm>
              <a:off x="842960" y="28864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2953094" y="919799"/>
                  </a:moveTo>
                  <a:lnTo>
                    <a:pt x="0" y="919799"/>
                  </a:lnTo>
                  <a:lnTo>
                    <a:pt x="0" y="0"/>
                  </a:lnTo>
                  <a:lnTo>
                    <a:pt x="2953094" y="0"/>
                  </a:lnTo>
                  <a:lnTo>
                    <a:pt x="2953094" y="919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BB175D3-3946-C84E-974B-A282FF8545CE}"/>
                </a:ext>
              </a:extLst>
            </p:cNvPr>
            <p:cNvSpPr/>
            <p:nvPr/>
          </p:nvSpPr>
          <p:spPr>
            <a:xfrm>
              <a:off x="842960" y="28864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0" y="0"/>
                  </a:moveTo>
                  <a:lnTo>
                    <a:pt x="2953094" y="0"/>
                  </a:lnTo>
                  <a:lnTo>
                    <a:pt x="2953094" y="919799"/>
                  </a:lnTo>
                  <a:lnTo>
                    <a:pt x="0" y="919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3F50779-CD15-B146-B076-BB1930B2D384}"/>
                </a:ext>
              </a:extLst>
            </p:cNvPr>
            <p:cNvSpPr/>
            <p:nvPr/>
          </p:nvSpPr>
          <p:spPr>
            <a:xfrm>
              <a:off x="1067819" y="30388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2953094" y="919799"/>
                  </a:moveTo>
                  <a:lnTo>
                    <a:pt x="0" y="919799"/>
                  </a:lnTo>
                  <a:lnTo>
                    <a:pt x="0" y="0"/>
                  </a:lnTo>
                  <a:lnTo>
                    <a:pt x="2953094" y="0"/>
                  </a:lnTo>
                  <a:lnTo>
                    <a:pt x="2953094" y="919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AD246DB-4F80-F044-941A-C12138E845D1}"/>
                </a:ext>
              </a:extLst>
            </p:cNvPr>
            <p:cNvSpPr/>
            <p:nvPr/>
          </p:nvSpPr>
          <p:spPr>
            <a:xfrm>
              <a:off x="1067819" y="30388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0" y="0"/>
                  </a:moveTo>
                  <a:lnTo>
                    <a:pt x="2953094" y="0"/>
                  </a:lnTo>
                  <a:lnTo>
                    <a:pt x="2953094" y="919799"/>
                  </a:lnTo>
                  <a:lnTo>
                    <a:pt x="0" y="919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63C1848-F963-C14F-8D78-B18217D729F5}"/>
                </a:ext>
              </a:extLst>
            </p:cNvPr>
            <p:cNvSpPr/>
            <p:nvPr/>
          </p:nvSpPr>
          <p:spPr>
            <a:xfrm>
              <a:off x="1292680" y="31912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2953094" y="919799"/>
                  </a:moveTo>
                  <a:lnTo>
                    <a:pt x="0" y="919799"/>
                  </a:lnTo>
                  <a:lnTo>
                    <a:pt x="0" y="0"/>
                  </a:lnTo>
                  <a:lnTo>
                    <a:pt x="2953094" y="0"/>
                  </a:lnTo>
                  <a:lnTo>
                    <a:pt x="2953094" y="919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67EF24A-7152-4446-A45B-2DC22FA7E7BB}"/>
                </a:ext>
              </a:extLst>
            </p:cNvPr>
            <p:cNvSpPr/>
            <p:nvPr/>
          </p:nvSpPr>
          <p:spPr>
            <a:xfrm>
              <a:off x="1292680" y="31912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0" y="0"/>
                  </a:moveTo>
                  <a:lnTo>
                    <a:pt x="2953094" y="0"/>
                  </a:lnTo>
                  <a:lnTo>
                    <a:pt x="2953094" y="919799"/>
                  </a:lnTo>
                  <a:lnTo>
                    <a:pt x="0" y="919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BEDB820-51AC-A04E-81F7-DD1FED97451E}"/>
              </a:ext>
            </a:extLst>
          </p:cNvPr>
          <p:cNvSpPr txBox="1"/>
          <p:nvPr/>
        </p:nvSpPr>
        <p:spPr>
          <a:xfrm>
            <a:off x="1820940" y="4722556"/>
            <a:ext cx="344762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3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z="1600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1600" spc="-13" dirty="0">
                <a:latin typeface="Consolas" panose="020B0609020204030204" pitchFamily="49" charset="0"/>
                <a:cs typeface="Consolas" panose="020B0609020204030204" pitchFamily="49" charset="0"/>
              </a:rPr>
              <a:t>.git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A4F55031-2863-EA4E-92D1-53F02C832A7D}"/>
              </a:ext>
            </a:extLst>
          </p:cNvPr>
          <p:cNvGrpSpPr/>
          <p:nvPr/>
        </p:nvGrpSpPr>
        <p:grpSpPr>
          <a:xfrm>
            <a:off x="4095241" y="5676958"/>
            <a:ext cx="7756313" cy="697653"/>
            <a:chOff x="3071430" y="4257718"/>
            <a:chExt cx="5817235" cy="523240"/>
          </a:xfrm>
        </p:grpSpPr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86F92ED5-5415-E548-8BDA-D6F25EB35786}"/>
                </a:ext>
              </a:extLst>
            </p:cNvPr>
            <p:cNvSpPr/>
            <p:nvPr/>
          </p:nvSpPr>
          <p:spPr>
            <a:xfrm>
              <a:off x="3085717" y="4272006"/>
              <a:ext cx="5788660" cy="494665"/>
            </a:xfrm>
            <a:custGeom>
              <a:avLst/>
              <a:gdLst/>
              <a:ahLst/>
              <a:cxnLst/>
              <a:rect l="l" t="t" r="r" b="b"/>
              <a:pathLst>
                <a:path w="5788659" h="494664">
                  <a:moveTo>
                    <a:pt x="5788500" y="494399"/>
                  </a:moveTo>
                  <a:lnTo>
                    <a:pt x="0" y="494399"/>
                  </a:lnTo>
                  <a:lnTo>
                    <a:pt x="0" y="0"/>
                  </a:lnTo>
                  <a:lnTo>
                    <a:pt x="5788500" y="0"/>
                  </a:lnTo>
                  <a:lnTo>
                    <a:pt x="5788500" y="49439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020EA786-ED41-F44E-BD86-A59892E61192}"/>
                </a:ext>
              </a:extLst>
            </p:cNvPr>
            <p:cNvSpPr/>
            <p:nvPr/>
          </p:nvSpPr>
          <p:spPr>
            <a:xfrm>
              <a:off x="3085717" y="4272006"/>
              <a:ext cx="5788660" cy="494665"/>
            </a:xfrm>
            <a:custGeom>
              <a:avLst/>
              <a:gdLst/>
              <a:ahLst/>
              <a:cxnLst/>
              <a:rect l="l" t="t" r="r" b="b"/>
              <a:pathLst>
                <a:path w="5788659" h="494664">
                  <a:moveTo>
                    <a:pt x="0" y="0"/>
                  </a:moveTo>
                  <a:lnTo>
                    <a:pt x="5788500" y="0"/>
                  </a:lnTo>
                  <a:lnTo>
                    <a:pt x="5788500" y="494399"/>
                  </a:lnTo>
                  <a:lnTo>
                    <a:pt x="0" y="494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E9337575-B2D1-C047-9B87-3B01AC80A802}"/>
              </a:ext>
            </a:extLst>
          </p:cNvPr>
          <p:cNvSpPr txBox="1"/>
          <p:nvPr/>
        </p:nvSpPr>
        <p:spPr>
          <a:xfrm>
            <a:off x="4114289" y="5696009"/>
            <a:ext cx="7613227" cy="353088"/>
          </a:xfrm>
          <a:prstGeom prst="rect">
            <a:avLst/>
          </a:prstGeom>
          <a:noFill/>
          <a:ln w="28574">
            <a:noFill/>
          </a:ln>
        </p:spPr>
        <p:txBody>
          <a:bodyPr vert="horz" wrap="square" lIns="0" tIns="105833" rIns="0" bIns="0" rtlCol="0">
            <a:spAutoFit/>
          </a:bodyPr>
          <a:lstStyle/>
          <a:p>
            <a:pPr marL="114297">
              <a:spcBef>
                <a:spcPts val="833"/>
              </a:spcBef>
            </a:pP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[PUSH,PULL]),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nkaas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[PUSH,PULL]),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kayla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spc="-13" dirty="0">
                <a:latin typeface="Consolas" panose="020B0609020204030204" pitchFamily="49" charset="0"/>
                <a:cs typeface="Consolas" panose="020B0609020204030204" pitchFamily="49" charset="0"/>
              </a:rPr>
              <a:t>[PULL])]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3" name="object 23">
            <a:extLst>
              <a:ext uri="{FF2B5EF4-FFF2-40B4-BE49-F238E27FC236}">
                <a16:creationId xmlns:a16="http://schemas.microsoft.com/office/drawing/2014/main" id="{DEF3D8B8-C65B-6443-84BA-84A16D97EF5D}"/>
              </a:ext>
            </a:extLst>
          </p:cNvPr>
          <p:cNvGrpSpPr/>
          <p:nvPr/>
        </p:nvGrpSpPr>
        <p:grpSpPr>
          <a:xfrm>
            <a:off x="3676840" y="5462558"/>
            <a:ext cx="401320" cy="625687"/>
            <a:chOff x="2757630" y="4096918"/>
            <a:chExt cx="300990" cy="469265"/>
          </a:xfrm>
        </p:grpSpPr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E56500E4-2496-1347-BE46-3CF414C8FD44}"/>
                </a:ext>
              </a:extLst>
            </p:cNvPr>
            <p:cNvSpPr/>
            <p:nvPr/>
          </p:nvSpPr>
          <p:spPr>
            <a:xfrm>
              <a:off x="2771917" y="4111206"/>
              <a:ext cx="215900" cy="408305"/>
            </a:xfrm>
            <a:custGeom>
              <a:avLst/>
              <a:gdLst/>
              <a:ahLst/>
              <a:cxnLst/>
              <a:rect l="l" t="t" r="r" b="b"/>
              <a:pathLst>
                <a:path w="215900" h="408304">
                  <a:moveTo>
                    <a:pt x="0" y="0"/>
                  </a:moveTo>
                  <a:lnTo>
                    <a:pt x="0" y="407999"/>
                  </a:lnTo>
                  <a:lnTo>
                    <a:pt x="215871" y="40799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B57743E6-2ACA-EB49-9CE9-E1C0CA79A3B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366" y="4472783"/>
              <a:ext cx="116865" cy="92845"/>
            </a:xfrm>
            <a:prstGeom prst="rect">
              <a:avLst/>
            </a:prstGeom>
          </p:spPr>
        </p:pic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25FEFBAC-9E85-C249-B7BD-3764494B3583}"/>
              </a:ext>
            </a:extLst>
          </p:cNvPr>
          <p:cNvSpPr txBox="1"/>
          <p:nvPr/>
        </p:nvSpPr>
        <p:spPr>
          <a:xfrm>
            <a:off x="1987371" y="3207351"/>
            <a:ext cx="1708518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Repositories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51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991-363F-6445-80B6-8F9D8C27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5326" cy="1325563"/>
          </a:xfrm>
        </p:spPr>
        <p:txBody>
          <a:bodyPr/>
          <a:lstStyle/>
          <a:p>
            <a:r>
              <a:rPr lang="en-US" spc="120" dirty="0"/>
              <a:t>Implementing</a:t>
            </a:r>
            <a:r>
              <a:rPr lang="en-US" spc="-305" dirty="0"/>
              <a:t> </a:t>
            </a:r>
            <a:r>
              <a:rPr lang="en-US" dirty="0"/>
              <a:t>ACLs:</a:t>
            </a:r>
            <a:r>
              <a:rPr lang="en-US" spc="-160" dirty="0"/>
              <a:t> </a:t>
            </a:r>
            <a:r>
              <a:rPr lang="en-US" dirty="0"/>
              <a:t>Inline</a:t>
            </a:r>
            <a:r>
              <a:rPr lang="en-US" spc="-280" dirty="0"/>
              <a:t> </a:t>
            </a:r>
            <a:r>
              <a:rPr lang="en-US" dirty="0"/>
              <a:t>with</a:t>
            </a:r>
            <a:r>
              <a:rPr lang="en-US" spc="-167" dirty="0"/>
              <a:t> </a:t>
            </a:r>
            <a:r>
              <a:rPr lang="en-US" spc="-13" dirty="0"/>
              <a:t>Resource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9D6480E-A113-3049-9507-0F45CBBDD52C}"/>
              </a:ext>
            </a:extLst>
          </p:cNvPr>
          <p:cNvSpPr/>
          <p:nvPr/>
        </p:nvSpPr>
        <p:spPr>
          <a:xfrm>
            <a:off x="720400" y="1978167"/>
            <a:ext cx="11155326" cy="2629747"/>
          </a:xfrm>
          <a:custGeom>
            <a:avLst/>
            <a:gdLst/>
            <a:ahLst/>
            <a:cxnLst/>
            <a:rect l="l" t="t" r="r" b="b"/>
            <a:pathLst>
              <a:path w="7944484" h="1972310">
                <a:moveTo>
                  <a:pt x="0" y="0"/>
                </a:moveTo>
                <a:lnTo>
                  <a:pt x="7944299" y="0"/>
                </a:lnTo>
                <a:lnTo>
                  <a:pt x="7944299" y="1971899"/>
                </a:lnTo>
                <a:lnTo>
                  <a:pt x="0" y="1971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0BF8F77-9797-064A-9432-EFA8B51CB11C}"/>
              </a:ext>
            </a:extLst>
          </p:cNvPr>
          <p:cNvSpPr txBox="1"/>
          <p:nvPr/>
        </p:nvSpPr>
        <p:spPr>
          <a:xfrm>
            <a:off x="817767" y="2067406"/>
            <a:ext cx="3711703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>
                <a:latin typeface="Consolas" panose="020B0609020204030204" pitchFamily="49" charset="0"/>
                <a:cs typeface="Consolas" panose="020B0609020204030204" pitchFamily="49" charset="0"/>
              </a:rPr>
              <a:t>Repository</a:t>
            </a:r>
            <a:r>
              <a:rPr spc="-10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-13" dirty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C064AAF-381E-6E48-ADAC-ED46B7EC8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42067"/>
              </p:ext>
            </p:extLst>
          </p:nvPr>
        </p:nvGraphicFramePr>
        <p:xfrm>
          <a:off x="816517" y="2480350"/>
          <a:ext cx="10943092" cy="1957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4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id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2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name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language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acl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5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cos316/assignment4-</a:t>
                      </a:r>
                      <a:r>
                        <a:rPr sz="1600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aalevy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Golang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“[(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wlloyd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sz="1600" spc="-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[PUSH,PULL]),</a:t>
                      </a:r>
                      <a:r>
                        <a:rPr sz="1600" spc="-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rfish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sz="1600" spc="-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[PUSH,PULL]),</a:t>
                      </a:r>
                      <a:r>
                        <a:rPr sz="1600" spc="-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sz="1600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...]”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5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tock/tock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Rust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78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1023438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120" dirty="0"/>
              <a:t>Implementing</a:t>
            </a:r>
            <a:r>
              <a:rPr spc="-280" dirty="0"/>
              <a:t> </a:t>
            </a:r>
            <a:r>
              <a:rPr dirty="0"/>
              <a:t>ACLs:</a:t>
            </a:r>
            <a:r>
              <a:rPr spc="-133" dirty="0"/>
              <a:t> </a:t>
            </a:r>
            <a:r>
              <a:rPr spc="-13" dirty="0"/>
              <a:t>Normalize</a:t>
            </a:r>
          </a:p>
        </p:txBody>
      </p:sp>
      <p:sp>
        <p:nvSpPr>
          <p:cNvPr id="3" name="object 3"/>
          <p:cNvSpPr/>
          <p:nvPr/>
        </p:nvSpPr>
        <p:spPr>
          <a:xfrm>
            <a:off x="5027499" y="3211600"/>
            <a:ext cx="4950460" cy="2629747"/>
          </a:xfrm>
          <a:custGeom>
            <a:avLst/>
            <a:gdLst/>
            <a:ahLst/>
            <a:cxnLst/>
            <a:rect l="l" t="t" r="r" b="b"/>
            <a:pathLst>
              <a:path w="3712845" h="1972310">
                <a:moveTo>
                  <a:pt x="0" y="0"/>
                </a:moveTo>
                <a:lnTo>
                  <a:pt x="3712799" y="0"/>
                </a:lnTo>
                <a:lnTo>
                  <a:pt x="3712799" y="1971899"/>
                </a:lnTo>
                <a:lnTo>
                  <a:pt x="0" y="1971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124867" y="3300840"/>
            <a:ext cx="19845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latin typeface="Courier New"/>
                <a:cs typeface="Courier New"/>
              </a:rPr>
              <a:t>Repository</a:t>
            </a:r>
            <a:r>
              <a:rPr sz="1600" spc="-107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Table</a:t>
            </a:r>
            <a:endParaRPr sz="160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23616" y="3713783"/>
          <a:ext cx="4607559" cy="1957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25" dirty="0">
                          <a:latin typeface="Courier New"/>
                          <a:cs typeface="Courier New"/>
                        </a:rPr>
                        <a:t>id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20" dirty="0">
                          <a:latin typeface="Courier New"/>
                          <a:cs typeface="Courier New"/>
                        </a:rPr>
                        <a:t>name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language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dirty="0">
                          <a:latin typeface="Courier New"/>
                          <a:cs typeface="Courier New"/>
                        </a:rPr>
                        <a:t>cos316/assignment4-</a:t>
                      </a:r>
                      <a:r>
                        <a:rPr sz="1300" spc="-10" dirty="0">
                          <a:latin typeface="Courier New"/>
                          <a:cs typeface="Courier New"/>
                        </a:rPr>
                        <a:t>aalevy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Golang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tock/tock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Rust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97899" y="1723066"/>
            <a:ext cx="3521287" cy="4586393"/>
          </a:xfrm>
          <a:custGeom>
            <a:avLst/>
            <a:gdLst/>
            <a:ahLst/>
            <a:cxnLst/>
            <a:rect l="l" t="t" r="r" b="b"/>
            <a:pathLst>
              <a:path w="2640965" h="3439795">
                <a:moveTo>
                  <a:pt x="0" y="0"/>
                </a:moveTo>
                <a:lnTo>
                  <a:pt x="2640599" y="0"/>
                </a:lnTo>
                <a:lnTo>
                  <a:pt x="2640599" y="3439199"/>
                </a:lnTo>
                <a:lnTo>
                  <a:pt x="0" y="3439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795267" y="1812306"/>
            <a:ext cx="11311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latin typeface="Courier New"/>
                <a:cs typeface="Courier New"/>
              </a:rPr>
              <a:t>ACL</a:t>
            </a:r>
            <a:r>
              <a:rPr sz="1600" spc="-40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Table</a:t>
            </a:r>
            <a:endParaRPr sz="160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94017" y="2225249"/>
          <a:ext cx="3243580" cy="3914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repo_id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20" dirty="0">
                          <a:latin typeface="Courier New"/>
                          <a:cs typeface="Courier New"/>
                        </a:rPr>
                        <a:t>user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permission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aalevy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push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kap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push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kap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pull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aalevy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pull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will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pull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aalevy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push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454266" y="1734265"/>
            <a:ext cx="6819053" cy="107871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15147" rIns="0" bIns="0" rtlCol="0">
            <a:spAutoFit/>
          </a:bodyPr>
          <a:lstStyle/>
          <a:p>
            <a:pPr marL="357284" marR="2426486" indent="-243834">
              <a:lnSpc>
                <a:spcPts val="1907"/>
              </a:lnSpc>
              <a:spcBef>
                <a:spcPts val="907"/>
              </a:spcBef>
            </a:pPr>
            <a:r>
              <a:rPr sz="1600" dirty="0">
                <a:latin typeface="Courier New"/>
                <a:cs typeface="Courier New"/>
              </a:rPr>
              <a:t>select</a:t>
            </a:r>
            <a:r>
              <a:rPr sz="1600" spc="-93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(acls.user,</a:t>
            </a:r>
            <a:r>
              <a:rPr sz="1600" spc="-87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acls.permission) </a:t>
            </a:r>
            <a:r>
              <a:rPr sz="1600" dirty="0">
                <a:latin typeface="Courier New"/>
                <a:cs typeface="Courier New"/>
              </a:rPr>
              <a:t>from</a:t>
            </a:r>
            <a:r>
              <a:rPr sz="1600" spc="-8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repositories,</a:t>
            </a:r>
            <a:r>
              <a:rPr sz="1600" spc="-73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acls</a:t>
            </a:r>
            <a:r>
              <a:rPr sz="1600" spc="-73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where</a:t>
            </a:r>
            <a:endParaRPr sz="1600">
              <a:latin typeface="Courier New"/>
              <a:cs typeface="Courier New"/>
            </a:endParaRPr>
          </a:p>
          <a:p>
            <a:pPr marL="601118">
              <a:lnSpc>
                <a:spcPts val="1820"/>
              </a:lnSpc>
            </a:pPr>
            <a:r>
              <a:rPr sz="1600" dirty="0">
                <a:latin typeface="Courier New"/>
                <a:cs typeface="Courier New"/>
              </a:rPr>
              <a:t>repositories.name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=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‘cos316/assignment4-aalevy’</a:t>
            </a:r>
            <a:endParaRPr sz="1600">
              <a:latin typeface="Courier New"/>
              <a:cs typeface="Courier New"/>
            </a:endParaRPr>
          </a:p>
          <a:p>
            <a:pPr marL="601118">
              <a:lnSpc>
                <a:spcPts val="1913"/>
              </a:lnSpc>
            </a:pPr>
            <a:r>
              <a:rPr sz="1600" dirty="0">
                <a:latin typeface="Courier New"/>
                <a:cs typeface="Courier New"/>
              </a:rPr>
              <a:t>and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acls.repo_id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=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repositories.id;</a:t>
            </a:r>
            <a:endParaRPr sz="16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116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022E-95DC-434A-A2A2-CC053F47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ACLs</a:t>
            </a:r>
            <a:r>
              <a:rPr lang="en-US" spc="-233" dirty="0"/>
              <a:t> </a:t>
            </a:r>
            <a:r>
              <a:rPr lang="en-US" spc="-80" dirty="0"/>
              <a:t>in</a:t>
            </a:r>
            <a:r>
              <a:rPr lang="en-US" spc="-360" dirty="0"/>
              <a:t> </a:t>
            </a:r>
            <a:r>
              <a:rPr lang="en-US" spc="-13" dirty="0"/>
              <a:t>Action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4AAB4BC-6CD8-BC40-BC10-6B2471DC698A}"/>
              </a:ext>
            </a:extLst>
          </p:cNvPr>
          <p:cNvGrpSpPr/>
          <p:nvPr/>
        </p:nvGrpSpPr>
        <p:grpSpPr>
          <a:xfrm>
            <a:off x="1362216" y="1782650"/>
            <a:ext cx="9956800" cy="2509519"/>
            <a:chOff x="1021662" y="1336987"/>
            <a:chExt cx="7467600" cy="188213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C38795A-5E08-E648-A123-7C0062A5FBC9}"/>
                </a:ext>
              </a:extLst>
            </p:cNvPr>
            <p:cNvSpPr/>
            <p:nvPr/>
          </p:nvSpPr>
          <p:spPr>
            <a:xfrm>
              <a:off x="1285038" y="2096833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5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5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0EA1F7-03E6-D747-9A48-CF58EA4FD30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275" y="2092070"/>
              <a:ext cx="103149" cy="103149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DDD673E6-3F04-2842-A142-68AE201B5F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224" y="2092070"/>
              <a:ext cx="103150" cy="103149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C5175810-854C-E445-99EB-8E777EA49612}"/>
                </a:ext>
              </a:extLst>
            </p:cNvPr>
            <p:cNvSpPr/>
            <p:nvPr/>
          </p:nvSpPr>
          <p:spPr>
            <a:xfrm>
              <a:off x="1026425" y="1341749"/>
              <a:ext cx="7458075" cy="1872614"/>
            </a:xfrm>
            <a:custGeom>
              <a:avLst/>
              <a:gdLst/>
              <a:ahLst/>
              <a:cxnLst/>
              <a:rect l="l" t="t" r="r" b="b"/>
              <a:pathLst>
                <a:path w="7458075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458075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458075" h="1872614">
                  <a:moveTo>
                    <a:pt x="3211999" y="312099"/>
                  </a:moveTo>
                  <a:lnTo>
                    <a:pt x="3215383" y="265980"/>
                  </a:lnTo>
                  <a:lnTo>
                    <a:pt x="3225214" y="221961"/>
                  </a:lnTo>
                  <a:lnTo>
                    <a:pt x="3241007" y="180526"/>
                  </a:lnTo>
                  <a:lnTo>
                    <a:pt x="3262281" y="142158"/>
                  </a:lnTo>
                  <a:lnTo>
                    <a:pt x="3288552" y="107339"/>
                  </a:lnTo>
                  <a:lnTo>
                    <a:pt x="3319339" y="76552"/>
                  </a:lnTo>
                  <a:lnTo>
                    <a:pt x="3354158" y="50281"/>
                  </a:lnTo>
                  <a:lnTo>
                    <a:pt x="3392526" y="29007"/>
                  </a:lnTo>
                  <a:lnTo>
                    <a:pt x="3433961" y="13214"/>
                  </a:lnTo>
                  <a:lnTo>
                    <a:pt x="3477980" y="3383"/>
                  </a:lnTo>
                  <a:lnTo>
                    <a:pt x="3524099" y="0"/>
                  </a:lnTo>
                  <a:lnTo>
                    <a:pt x="7145499" y="0"/>
                  </a:lnTo>
                  <a:lnTo>
                    <a:pt x="7194617" y="3887"/>
                  </a:lnTo>
                  <a:lnTo>
                    <a:pt x="7242083" y="15320"/>
                  </a:lnTo>
                  <a:lnTo>
                    <a:pt x="7287059" y="33949"/>
                  </a:lnTo>
                  <a:lnTo>
                    <a:pt x="7328707" y="59429"/>
                  </a:lnTo>
                  <a:lnTo>
                    <a:pt x="7366188" y="91411"/>
                  </a:lnTo>
                  <a:lnTo>
                    <a:pt x="7398170" y="128892"/>
                  </a:lnTo>
                  <a:lnTo>
                    <a:pt x="7423650" y="170540"/>
                  </a:lnTo>
                  <a:lnTo>
                    <a:pt x="7442279" y="215516"/>
                  </a:lnTo>
                  <a:lnTo>
                    <a:pt x="7453712" y="262982"/>
                  </a:lnTo>
                  <a:lnTo>
                    <a:pt x="7457599" y="312099"/>
                  </a:lnTo>
                  <a:lnTo>
                    <a:pt x="7457599" y="1560499"/>
                  </a:lnTo>
                  <a:lnTo>
                    <a:pt x="7454216" y="1606619"/>
                  </a:lnTo>
                  <a:lnTo>
                    <a:pt x="7444385" y="1650638"/>
                  </a:lnTo>
                  <a:lnTo>
                    <a:pt x="7428592" y="1692073"/>
                  </a:lnTo>
                  <a:lnTo>
                    <a:pt x="7407318" y="1730441"/>
                  </a:lnTo>
                  <a:lnTo>
                    <a:pt x="7381047" y="1765260"/>
                  </a:lnTo>
                  <a:lnTo>
                    <a:pt x="7350260" y="1796047"/>
                  </a:lnTo>
                  <a:lnTo>
                    <a:pt x="7315441" y="1822318"/>
                  </a:lnTo>
                  <a:lnTo>
                    <a:pt x="7277073" y="1843592"/>
                  </a:lnTo>
                  <a:lnTo>
                    <a:pt x="7235638" y="1859385"/>
                  </a:lnTo>
                  <a:lnTo>
                    <a:pt x="7191619" y="1869216"/>
                  </a:lnTo>
                  <a:lnTo>
                    <a:pt x="7145499" y="1872599"/>
                  </a:lnTo>
                  <a:lnTo>
                    <a:pt x="3524099" y="1872599"/>
                  </a:lnTo>
                  <a:lnTo>
                    <a:pt x="3477980" y="1869216"/>
                  </a:lnTo>
                  <a:lnTo>
                    <a:pt x="3433961" y="1859385"/>
                  </a:lnTo>
                  <a:lnTo>
                    <a:pt x="3392526" y="1843592"/>
                  </a:lnTo>
                  <a:lnTo>
                    <a:pt x="3354158" y="1822318"/>
                  </a:lnTo>
                  <a:lnTo>
                    <a:pt x="3319339" y="1796047"/>
                  </a:lnTo>
                  <a:lnTo>
                    <a:pt x="3288552" y="1765260"/>
                  </a:lnTo>
                  <a:lnTo>
                    <a:pt x="3262281" y="1730441"/>
                  </a:lnTo>
                  <a:lnTo>
                    <a:pt x="3241007" y="1692073"/>
                  </a:lnTo>
                  <a:lnTo>
                    <a:pt x="3225214" y="1650638"/>
                  </a:lnTo>
                  <a:lnTo>
                    <a:pt x="3215383" y="1606619"/>
                  </a:lnTo>
                  <a:lnTo>
                    <a:pt x="3211999" y="1560499"/>
                  </a:lnTo>
                  <a:lnTo>
                    <a:pt x="321199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85EA3B6-D8E0-AD47-B73F-134FA1FE92B0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7272A25-6BAC-484B-A414-7BA3005055B2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6520F982-D47D-9644-A863-C193E4F8A2BE}"/>
              </a:ext>
            </a:extLst>
          </p:cNvPr>
          <p:cNvSpPr txBox="1"/>
          <p:nvPr/>
        </p:nvSpPr>
        <p:spPr>
          <a:xfrm>
            <a:off x="6162513" y="2871251"/>
            <a:ext cx="922278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F5871125-4FBB-5C48-A609-902A72BF7585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53671730-87F7-3A4C-9AC4-C91FD886FA29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852DED6D-A49A-1F4A-A95F-6E002D1D77D1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7A5A4142-2C8A-7E47-9CC5-34B95A749A73}"/>
              </a:ext>
            </a:extLst>
          </p:cNvPr>
          <p:cNvSpPr txBox="1"/>
          <p:nvPr/>
        </p:nvSpPr>
        <p:spPr>
          <a:xfrm>
            <a:off x="8020687" y="2871251"/>
            <a:ext cx="3208694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67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30E81809-AD09-4C4C-BE0D-81C2715D3E04}"/>
              </a:ext>
            </a:extLst>
          </p:cNvPr>
          <p:cNvGrpSpPr/>
          <p:nvPr/>
        </p:nvGrpSpPr>
        <p:grpSpPr>
          <a:xfrm>
            <a:off x="2547917" y="2955386"/>
            <a:ext cx="3267287" cy="164252"/>
            <a:chOff x="1910937" y="2216539"/>
            <a:chExt cx="2450465" cy="123189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103955C0-52E3-3E48-B30D-57C778FE3172}"/>
                </a:ext>
              </a:extLst>
            </p:cNvPr>
            <p:cNvSpPr/>
            <p:nvPr/>
          </p:nvSpPr>
          <p:spPr>
            <a:xfrm>
              <a:off x="1925224" y="227802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14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B17CD07D-8CAD-B04F-818C-02A7AFDD9F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087" y="2216539"/>
              <a:ext cx="158251" cy="122971"/>
            </a:xfrm>
            <a:prstGeom prst="rect">
              <a:avLst/>
            </a:prstGeom>
          </p:spPr>
        </p:pic>
      </p:grpSp>
      <p:sp>
        <p:nvSpPr>
          <p:cNvPr id="19" name="object 18">
            <a:extLst>
              <a:ext uri="{FF2B5EF4-FFF2-40B4-BE49-F238E27FC236}">
                <a16:creationId xmlns:a16="http://schemas.microsoft.com/office/drawing/2014/main" id="{624736BF-8580-2647-8B55-9B36AC5FA6D4}"/>
              </a:ext>
            </a:extLst>
          </p:cNvPr>
          <p:cNvSpPr txBox="1"/>
          <p:nvPr/>
        </p:nvSpPr>
        <p:spPr>
          <a:xfrm>
            <a:off x="2628716" y="2659251"/>
            <a:ext cx="3355129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Push(</a:t>
            </a:r>
            <a:r>
              <a:rPr sz="1200" spc="-13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z="1200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9F8C1B-8D11-A140-AF05-D0E33161E7F3}"/>
              </a:ext>
            </a:extLst>
          </p:cNvPr>
          <p:cNvGrpSpPr/>
          <p:nvPr/>
        </p:nvGrpSpPr>
        <p:grpSpPr>
          <a:xfrm>
            <a:off x="1457216" y="2954838"/>
            <a:ext cx="6343227" cy="3360420"/>
            <a:chOff x="1457216" y="2954838"/>
            <a:chExt cx="6343227" cy="3360420"/>
          </a:xfrm>
        </p:grpSpPr>
        <p:grpSp>
          <p:nvGrpSpPr>
            <p:cNvPr id="20" name="object 19">
              <a:extLst>
                <a:ext uri="{FF2B5EF4-FFF2-40B4-BE49-F238E27FC236}">
                  <a16:creationId xmlns:a16="http://schemas.microsoft.com/office/drawing/2014/main" id="{996CE365-2AB7-DB43-8C61-E50E73AF9BD8}"/>
                </a:ext>
              </a:extLst>
            </p:cNvPr>
            <p:cNvGrpSpPr/>
            <p:nvPr/>
          </p:nvGrpSpPr>
          <p:grpSpPr>
            <a:xfrm>
              <a:off x="1457216" y="2954838"/>
              <a:ext cx="6343227" cy="3360420"/>
              <a:chOff x="1092912" y="2216128"/>
              <a:chExt cx="4757420" cy="2520315"/>
            </a:xfrm>
          </p:grpSpPr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BFDD9F81-DC0E-1748-9B10-3377726DB5E9}"/>
                  </a:ext>
                </a:extLst>
              </p:cNvPr>
              <p:cNvSpPr/>
              <p:nvPr/>
            </p:nvSpPr>
            <p:spPr>
              <a:xfrm>
                <a:off x="5334724" y="2278025"/>
                <a:ext cx="421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1639">
                    <a:moveTo>
                      <a:pt x="0" y="0"/>
                    </a:moveTo>
                    <a:lnTo>
                      <a:pt x="421427" y="0"/>
                    </a:lnTo>
                  </a:path>
                </a:pathLst>
              </a:custGeom>
              <a:ln w="38099">
                <a:solidFill>
                  <a:srgbClr val="00FF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pic>
            <p:nvPicPr>
              <p:cNvPr id="22" name="object 21">
                <a:extLst>
                  <a:ext uri="{FF2B5EF4-FFF2-40B4-BE49-F238E27FC236}">
                    <a16:creationId xmlns:a16="http://schemas.microsoft.com/office/drawing/2014/main" id="{89516EF3-67C6-C74C-92D4-69B780D1743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694256" y="2216128"/>
                <a:ext cx="155820" cy="123793"/>
              </a:xfrm>
              <a:prstGeom prst="rect">
                <a:avLst/>
              </a:prstGeom>
            </p:spPr>
          </p:pic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36422B33-1FF2-2440-9A53-E8805C943A27}"/>
                  </a:ext>
                </a:extLst>
              </p:cNvPr>
              <p:cNvSpPr/>
              <p:nvPr/>
            </p:nvSpPr>
            <p:spPr>
              <a:xfrm>
                <a:off x="1097674" y="2873896"/>
                <a:ext cx="403161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4031615" h="1858010">
                    <a:moveTo>
                      <a:pt x="3359249" y="431928"/>
                    </a:moveTo>
                    <a:lnTo>
                      <a:pt x="2351474" y="431928"/>
                    </a:lnTo>
                    <a:lnTo>
                      <a:pt x="3594128" y="0"/>
                    </a:lnTo>
                    <a:lnTo>
                      <a:pt x="3359249" y="431928"/>
                    </a:lnTo>
                    <a:close/>
                  </a:path>
                  <a:path w="4031615" h="1858010">
                    <a:moveTo>
                      <a:pt x="3793499" y="1857528"/>
                    </a:moveTo>
                    <a:lnTo>
                      <a:pt x="237599" y="1857528"/>
                    </a:lnTo>
                    <a:lnTo>
                      <a:pt x="191030" y="1852920"/>
                    </a:lnTo>
                    <a:lnTo>
                      <a:pt x="146674" y="1839442"/>
                    </a:lnTo>
                    <a:lnTo>
                      <a:pt x="105779" y="1817608"/>
                    </a:lnTo>
                    <a:lnTo>
                      <a:pt x="69591" y="1787936"/>
                    </a:lnTo>
                    <a:lnTo>
                      <a:pt x="39919" y="1751748"/>
                    </a:lnTo>
                    <a:lnTo>
                      <a:pt x="18086" y="1710853"/>
                    </a:lnTo>
                    <a:lnTo>
                      <a:pt x="4607" y="1666498"/>
                    </a:lnTo>
                    <a:lnTo>
                      <a:pt x="0" y="1619928"/>
                    </a:lnTo>
                    <a:lnTo>
                      <a:pt x="0" y="669528"/>
                    </a:lnTo>
                    <a:lnTo>
                      <a:pt x="4827" y="621643"/>
                    </a:lnTo>
                    <a:lnTo>
                      <a:pt x="18671" y="577043"/>
                    </a:lnTo>
                    <a:lnTo>
                      <a:pt x="40578" y="536683"/>
                    </a:lnTo>
                    <a:lnTo>
                      <a:pt x="69591" y="501519"/>
                    </a:lnTo>
                    <a:lnTo>
                      <a:pt x="104755" y="472506"/>
                    </a:lnTo>
                    <a:lnTo>
                      <a:pt x="145115" y="450600"/>
                    </a:lnTo>
                    <a:lnTo>
                      <a:pt x="189715" y="436755"/>
                    </a:lnTo>
                    <a:lnTo>
                      <a:pt x="237599" y="431928"/>
                    </a:lnTo>
                    <a:lnTo>
                      <a:pt x="3793499" y="431928"/>
                    </a:lnTo>
                    <a:lnTo>
                      <a:pt x="3841384" y="436755"/>
                    </a:lnTo>
                    <a:lnTo>
                      <a:pt x="3885984" y="450600"/>
                    </a:lnTo>
                    <a:lnTo>
                      <a:pt x="3926344" y="472506"/>
                    </a:lnTo>
                    <a:lnTo>
                      <a:pt x="3961508" y="501519"/>
                    </a:lnTo>
                    <a:lnTo>
                      <a:pt x="3990521" y="536683"/>
                    </a:lnTo>
                    <a:lnTo>
                      <a:pt x="4012428" y="577043"/>
                    </a:lnTo>
                    <a:lnTo>
                      <a:pt x="4026272" y="621643"/>
                    </a:lnTo>
                    <a:lnTo>
                      <a:pt x="4031099" y="669528"/>
                    </a:lnTo>
                    <a:lnTo>
                      <a:pt x="4031099" y="1619928"/>
                    </a:lnTo>
                    <a:lnTo>
                      <a:pt x="4026272" y="1667812"/>
                    </a:lnTo>
                    <a:lnTo>
                      <a:pt x="4012428" y="1712412"/>
                    </a:lnTo>
                    <a:lnTo>
                      <a:pt x="3990521" y="1752772"/>
                    </a:lnTo>
                    <a:lnTo>
                      <a:pt x="3961508" y="1787936"/>
                    </a:lnTo>
                    <a:lnTo>
                      <a:pt x="3926344" y="1816949"/>
                    </a:lnTo>
                    <a:lnTo>
                      <a:pt x="3885984" y="1838856"/>
                    </a:lnTo>
                    <a:lnTo>
                      <a:pt x="3841384" y="1852701"/>
                    </a:lnTo>
                    <a:lnTo>
                      <a:pt x="3793499" y="18575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AB412DB2-2575-8A4E-AAE9-5F4F38DAC8C5}"/>
                  </a:ext>
                </a:extLst>
              </p:cNvPr>
              <p:cNvSpPr/>
              <p:nvPr/>
            </p:nvSpPr>
            <p:spPr>
              <a:xfrm>
                <a:off x="1097674" y="2873896"/>
                <a:ext cx="403161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4031615" h="1858010">
                    <a:moveTo>
                      <a:pt x="4031099" y="1619928"/>
                    </a:moveTo>
                    <a:lnTo>
                      <a:pt x="4026272" y="1667812"/>
                    </a:lnTo>
                    <a:lnTo>
                      <a:pt x="4012428" y="1712412"/>
                    </a:lnTo>
                    <a:lnTo>
                      <a:pt x="3990521" y="1752772"/>
                    </a:lnTo>
                    <a:lnTo>
                      <a:pt x="3961508" y="1787936"/>
                    </a:lnTo>
                    <a:lnTo>
                      <a:pt x="3926344" y="1816949"/>
                    </a:lnTo>
                    <a:lnTo>
                      <a:pt x="3885984" y="1838856"/>
                    </a:lnTo>
                    <a:lnTo>
                      <a:pt x="3841384" y="1852701"/>
                    </a:lnTo>
                    <a:lnTo>
                      <a:pt x="3793499" y="1857528"/>
                    </a:lnTo>
                    <a:lnTo>
                      <a:pt x="3359249" y="1857528"/>
                    </a:lnTo>
                    <a:lnTo>
                      <a:pt x="2351474" y="1857528"/>
                    </a:lnTo>
                    <a:lnTo>
                      <a:pt x="237599" y="1857528"/>
                    </a:lnTo>
                    <a:lnTo>
                      <a:pt x="191030" y="1852920"/>
                    </a:lnTo>
                    <a:lnTo>
                      <a:pt x="146674" y="1839442"/>
                    </a:lnTo>
                    <a:lnTo>
                      <a:pt x="105779" y="1817608"/>
                    </a:lnTo>
                    <a:lnTo>
                      <a:pt x="69591" y="1787936"/>
                    </a:lnTo>
                    <a:lnTo>
                      <a:pt x="39919" y="1751748"/>
                    </a:lnTo>
                    <a:lnTo>
                      <a:pt x="18086" y="1710853"/>
                    </a:lnTo>
                    <a:lnTo>
                      <a:pt x="4607" y="1666498"/>
                    </a:lnTo>
                    <a:lnTo>
                      <a:pt x="0" y="1619928"/>
                    </a:lnTo>
                    <a:lnTo>
                      <a:pt x="0" y="1025928"/>
                    </a:lnTo>
                    <a:lnTo>
                      <a:pt x="0" y="669528"/>
                    </a:lnTo>
                    <a:lnTo>
                      <a:pt x="4827" y="621643"/>
                    </a:lnTo>
                    <a:lnTo>
                      <a:pt x="18671" y="577043"/>
                    </a:lnTo>
                    <a:lnTo>
                      <a:pt x="40578" y="536683"/>
                    </a:lnTo>
                    <a:lnTo>
                      <a:pt x="69591" y="501519"/>
                    </a:lnTo>
                    <a:lnTo>
                      <a:pt x="104755" y="472506"/>
                    </a:lnTo>
                    <a:lnTo>
                      <a:pt x="145115" y="450600"/>
                    </a:lnTo>
                    <a:lnTo>
                      <a:pt x="189715" y="436755"/>
                    </a:lnTo>
                    <a:lnTo>
                      <a:pt x="237599" y="431928"/>
                    </a:lnTo>
                    <a:lnTo>
                      <a:pt x="2351474" y="431928"/>
                    </a:lnTo>
                    <a:lnTo>
                      <a:pt x="3594128" y="0"/>
                    </a:lnTo>
                    <a:lnTo>
                      <a:pt x="3359249" y="431928"/>
                    </a:lnTo>
                    <a:lnTo>
                      <a:pt x="3793499" y="431928"/>
                    </a:lnTo>
                    <a:lnTo>
                      <a:pt x="3841384" y="436755"/>
                    </a:lnTo>
                    <a:lnTo>
                      <a:pt x="3885984" y="450600"/>
                    </a:lnTo>
                    <a:lnTo>
                      <a:pt x="3926344" y="472506"/>
                    </a:lnTo>
                    <a:lnTo>
                      <a:pt x="3961508" y="501519"/>
                    </a:lnTo>
                    <a:lnTo>
                      <a:pt x="3990521" y="536683"/>
                    </a:lnTo>
                    <a:lnTo>
                      <a:pt x="4012428" y="577043"/>
                    </a:lnTo>
                    <a:lnTo>
                      <a:pt x="4026272" y="621643"/>
                    </a:lnTo>
                    <a:lnTo>
                      <a:pt x="4031099" y="669528"/>
                    </a:lnTo>
                    <a:lnTo>
                      <a:pt x="4031099" y="1025928"/>
                    </a:lnTo>
                    <a:lnTo>
                      <a:pt x="4031099" y="1619928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1A4AEBA9-7F55-2549-AC22-470BB08F4016}"/>
                </a:ext>
              </a:extLst>
            </p:cNvPr>
            <p:cNvSpPr txBox="1"/>
            <p:nvPr/>
          </p:nvSpPr>
          <p:spPr>
            <a:xfrm>
              <a:off x="1552567" y="4647983"/>
              <a:ext cx="5223933" cy="720048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Does subject have Push access to resource?</a:t>
              </a:r>
            </a:p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	subject: </a:t>
              </a:r>
              <a:r>
                <a:rPr lang="en-US" sz="1467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wlloyd</a:t>
              </a:r>
              <a:endPara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	ACL: (</a:t>
              </a:r>
              <a:r>
                <a:rPr lang="en-US" sz="1467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wlloyd</a:t>
              </a: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, [PUSH, PULL], …)</a:t>
              </a:r>
              <a:endParaRPr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5C6E8A4F-15CE-8A4E-B39E-ED596B7F3D9E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77456A0F-317D-6146-9CD0-249697132A9D}"/>
              </a:ext>
            </a:extLst>
          </p:cNvPr>
          <p:cNvSpPr txBox="1"/>
          <p:nvPr/>
        </p:nvSpPr>
        <p:spPr>
          <a:xfrm rot="20340000">
            <a:off x="3706735" y="3866467"/>
            <a:ext cx="119084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spc="-193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 Allowed?</a:t>
            </a:r>
            <a:endParaRPr sz="3600" baseline="1543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DD2FCE89-BD3B-DC42-A135-56DFD1F7E209}"/>
              </a:ext>
            </a:extLst>
          </p:cNvPr>
          <p:cNvSpPr txBox="1"/>
          <p:nvPr/>
        </p:nvSpPr>
        <p:spPr>
          <a:xfrm>
            <a:off x="1652396" y="3622966"/>
            <a:ext cx="25416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740"/>
              </a:spcBef>
            </a:pPr>
            <a:r>
              <a:rPr lang="en-US" sz="1867" spc="-27" dirty="0" err="1">
                <a:latin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022E-95DC-434A-A2A2-CC053F47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ACLs</a:t>
            </a:r>
            <a:r>
              <a:rPr lang="en-US" spc="-233" dirty="0"/>
              <a:t> </a:t>
            </a:r>
            <a:r>
              <a:rPr lang="en-US" spc="-80" dirty="0"/>
              <a:t>in</a:t>
            </a:r>
            <a:r>
              <a:rPr lang="en-US" spc="-360" dirty="0"/>
              <a:t> </a:t>
            </a:r>
            <a:r>
              <a:rPr lang="en-US" spc="-13" dirty="0"/>
              <a:t>Action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4AAB4BC-6CD8-BC40-BC10-6B2471DC698A}"/>
              </a:ext>
            </a:extLst>
          </p:cNvPr>
          <p:cNvGrpSpPr/>
          <p:nvPr/>
        </p:nvGrpSpPr>
        <p:grpSpPr>
          <a:xfrm>
            <a:off x="1362216" y="1782650"/>
            <a:ext cx="9956800" cy="2509519"/>
            <a:chOff x="1021662" y="1336987"/>
            <a:chExt cx="7467600" cy="188213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C38795A-5E08-E648-A123-7C0062A5FBC9}"/>
                </a:ext>
              </a:extLst>
            </p:cNvPr>
            <p:cNvSpPr/>
            <p:nvPr/>
          </p:nvSpPr>
          <p:spPr>
            <a:xfrm>
              <a:off x="1285038" y="2096833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5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5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0EA1F7-03E6-D747-9A48-CF58EA4FD30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275" y="2092070"/>
              <a:ext cx="103149" cy="103149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DDD673E6-3F04-2842-A142-68AE201B5F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224" y="2092070"/>
              <a:ext cx="103150" cy="103149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C5175810-854C-E445-99EB-8E777EA49612}"/>
                </a:ext>
              </a:extLst>
            </p:cNvPr>
            <p:cNvSpPr/>
            <p:nvPr/>
          </p:nvSpPr>
          <p:spPr>
            <a:xfrm>
              <a:off x="1026425" y="1341749"/>
              <a:ext cx="7458075" cy="1872614"/>
            </a:xfrm>
            <a:custGeom>
              <a:avLst/>
              <a:gdLst/>
              <a:ahLst/>
              <a:cxnLst/>
              <a:rect l="l" t="t" r="r" b="b"/>
              <a:pathLst>
                <a:path w="7458075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458075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458075" h="1872614">
                  <a:moveTo>
                    <a:pt x="3211999" y="312099"/>
                  </a:moveTo>
                  <a:lnTo>
                    <a:pt x="3215383" y="265980"/>
                  </a:lnTo>
                  <a:lnTo>
                    <a:pt x="3225214" y="221961"/>
                  </a:lnTo>
                  <a:lnTo>
                    <a:pt x="3241007" y="180526"/>
                  </a:lnTo>
                  <a:lnTo>
                    <a:pt x="3262281" y="142158"/>
                  </a:lnTo>
                  <a:lnTo>
                    <a:pt x="3288552" y="107339"/>
                  </a:lnTo>
                  <a:lnTo>
                    <a:pt x="3319339" y="76552"/>
                  </a:lnTo>
                  <a:lnTo>
                    <a:pt x="3354158" y="50281"/>
                  </a:lnTo>
                  <a:lnTo>
                    <a:pt x="3392526" y="29007"/>
                  </a:lnTo>
                  <a:lnTo>
                    <a:pt x="3433961" y="13214"/>
                  </a:lnTo>
                  <a:lnTo>
                    <a:pt x="3477980" y="3383"/>
                  </a:lnTo>
                  <a:lnTo>
                    <a:pt x="3524099" y="0"/>
                  </a:lnTo>
                  <a:lnTo>
                    <a:pt x="7145499" y="0"/>
                  </a:lnTo>
                  <a:lnTo>
                    <a:pt x="7194617" y="3887"/>
                  </a:lnTo>
                  <a:lnTo>
                    <a:pt x="7242083" y="15320"/>
                  </a:lnTo>
                  <a:lnTo>
                    <a:pt x="7287059" y="33949"/>
                  </a:lnTo>
                  <a:lnTo>
                    <a:pt x="7328707" y="59429"/>
                  </a:lnTo>
                  <a:lnTo>
                    <a:pt x="7366188" y="91411"/>
                  </a:lnTo>
                  <a:lnTo>
                    <a:pt x="7398170" y="128892"/>
                  </a:lnTo>
                  <a:lnTo>
                    <a:pt x="7423650" y="170540"/>
                  </a:lnTo>
                  <a:lnTo>
                    <a:pt x="7442279" y="215516"/>
                  </a:lnTo>
                  <a:lnTo>
                    <a:pt x="7453712" y="262982"/>
                  </a:lnTo>
                  <a:lnTo>
                    <a:pt x="7457599" y="312099"/>
                  </a:lnTo>
                  <a:lnTo>
                    <a:pt x="7457599" y="1560499"/>
                  </a:lnTo>
                  <a:lnTo>
                    <a:pt x="7454216" y="1606619"/>
                  </a:lnTo>
                  <a:lnTo>
                    <a:pt x="7444385" y="1650638"/>
                  </a:lnTo>
                  <a:lnTo>
                    <a:pt x="7428592" y="1692073"/>
                  </a:lnTo>
                  <a:lnTo>
                    <a:pt x="7407318" y="1730441"/>
                  </a:lnTo>
                  <a:lnTo>
                    <a:pt x="7381047" y="1765260"/>
                  </a:lnTo>
                  <a:lnTo>
                    <a:pt x="7350260" y="1796047"/>
                  </a:lnTo>
                  <a:lnTo>
                    <a:pt x="7315441" y="1822318"/>
                  </a:lnTo>
                  <a:lnTo>
                    <a:pt x="7277073" y="1843592"/>
                  </a:lnTo>
                  <a:lnTo>
                    <a:pt x="7235638" y="1859385"/>
                  </a:lnTo>
                  <a:lnTo>
                    <a:pt x="7191619" y="1869216"/>
                  </a:lnTo>
                  <a:lnTo>
                    <a:pt x="7145499" y="1872599"/>
                  </a:lnTo>
                  <a:lnTo>
                    <a:pt x="3524099" y="1872599"/>
                  </a:lnTo>
                  <a:lnTo>
                    <a:pt x="3477980" y="1869216"/>
                  </a:lnTo>
                  <a:lnTo>
                    <a:pt x="3433961" y="1859385"/>
                  </a:lnTo>
                  <a:lnTo>
                    <a:pt x="3392526" y="1843592"/>
                  </a:lnTo>
                  <a:lnTo>
                    <a:pt x="3354158" y="1822318"/>
                  </a:lnTo>
                  <a:lnTo>
                    <a:pt x="3319339" y="1796047"/>
                  </a:lnTo>
                  <a:lnTo>
                    <a:pt x="3288552" y="1765260"/>
                  </a:lnTo>
                  <a:lnTo>
                    <a:pt x="3262281" y="1730441"/>
                  </a:lnTo>
                  <a:lnTo>
                    <a:pt x="3241007" y="1692073"/>
                  </a:lnTo>
                  <a:lnTo>
                    <a:pt x="3225214" y="1650638"/>
                  </a:lnTo>
                  <a:lnTo>
                    <a:pt x="3215383" y="1606619"/>
                  </a:lnTo>
                  <a:lnTo>
                    <a:pt x="3211999" y="1560499"/>
                  </a:lnTo>
                  <a:lnTo>
                    <a:pt x="321199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85EA3B6-D8E0-AD47-B73F-134FA1FE92B0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7272A25-6BAC-484B-A414-7BA3005055B2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6520F982-D47D-9644-A863-C193E4F8A2BE}"/>
              </a:ext>
            </a:extLst>
          </p:cNvPr>
          <p:cNvSpPr txBox="1"/>
          <p:nvPr/>
        </p:nvSpPr>
        <p:spPr>
          <a:xfrm>
            <a:off x="6162513" y="2871251"/>
            <a:ext cx="922278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F5871125-4FBB-5C48-A609-902A72BF7585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53671730-87F7-3A4C-9AC4-C91FD886FA29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852DED6D-A49A-1F4A-A95F-6E002D1D77D1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7A5A4142-2C8A-7E47-9CC5-34B95A749A73}"/>
              </a:ext>
            </a:extLst>
          </p:cNvPr>
          <p:cNvSpPr txBox="1"/>
          <p:nvPr/>
        </p:nvSpPr>
        <p:spPr>
          <a:xfrm>
            <a:off x="8020687" y="2871251"/>
            <a:ext cx="3208694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67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30E81809-AD09-4C4C-BE0D-81C2715D3E04}"/>
              </a:ext>
            </a:extLst>
          </p:cNvPr>
          <p:cNvGrpSpPr/>
          <p:nvPr/>
        </p:nvGrpSpPr>
        <p:grpSpPr>
          <a:xfrm>
            <a:off x="2547917" y="2955386"/>
            <a:ext cx="3267287" cy="164252"/>
            <a:chOff x="1910937" y="2216539"/>
            <a:chExt cx="2450465" cy="123189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103955C0-52E3-3E48-B30D-57C778FE3172}"/>
                </a:ext>
              </a:extLst>
            </p:cNvPr>
            <p:cNvSpPr/>
            <p:nvPr/>
          </p:nvSpPr>
          <p:spPr>
            <a:xfrm>
              <a:off x="1925224" y="227802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14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B17CD07D-8CAD-B04F-818C-02A7AFDD9F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087" y="2216539"/>
              <a:ext cx="158251" cy="122971"/>
            </a:xfrm>
            <a:prstGeom prst="rect">
              <a:avLst/>
            </a:prstGeom>
          </p:spPr>
        </p:pic>
      </p:grpSp>
      <p:sp>
        <p:nvSpPr>
          <p:cNvPr id="19" name="object 18">
            <a:extLst>
              <a:ext uri="{FF2B5EF4-FFF2-40B4-BE49-F238E27FC236}">
                <a16:creationId xmlns:a16="http://schemas.microsoft.com/office/drawing/2014/main" id="{624736BF-8580-2647-8B55-9B36AC5FA6D4}"/>
              </a:ext>
            </a:extLst>
          </p:cNvPr>
          <p:cNvSpPr txBox="1"/>
          <p:nvPr/>
        </p:nvSpPr>
        <p:spPr>
          <a:xfrm>
            <a:off x="2628716" y="2659251"/>
            <a:ext cx="3355129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Push(</a:t>
            </a:r>
            <a:r>
              <a:rPr sz="1200" spc="-13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z="1200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5C6E8A4F-15CE-8A4E-B39E-ED596B7F3D9E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8F6C56-D1AB-CF45-BF61-430C09372371}"/>
              </a:ext>
            </a:extLst>
          </p:cNvPr>
          <p:cNvGrpSpPr/>
          <p:nvPr/>
        </p:nvGrpSpPr>
        <p:grpSpPr>
          <a:xfrm>
            <a:off x="1463565" y="3831861"/>
            <a:ext cx="5375487" cy="2477346"/>
            <a:chOff x="1463565" y="3831861"/>
            <a:chExt cx="5375487" cy="2477346"/>
          </a:xfrm>
        </p:grpSpPr>
        <p:grpSp>
          <p:nvGrpSpPr>
            <p:cNvPr id="20" name="object 19">
              <a:extLst>
                <a:ext uri="{FF2B5EF4-FFF2-40B4-BE49-F238E27FC236}">
                  <a16:creationId xmlns:a16="http://schemas.microsoft.com/office/drawing/2014/main" id="{996CE365-2AB7-DB43-8C61-E50E73AF9BD8}"/>
                </a:ext>
              </a:extLst>
            </p:cNvPr>
            <p:cNvGrpSpPr/>
            <p:nvPr/>
          </p:nvGrpSpPr>
          <p:grpSpPr>
            <a:xfrm>
              <a:off x="1463565" y="3831861"/>
              <a:ext cx="5375487" cy="2477346"/>
              <a:chOff x="1097674" y="2873896"/>
              <a:chExt cx="4031615" cy="1858010"/>
            </a:xfrm>
          </p:grpSpPr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36422B33-1FF2-2440-9A53-E8805C943A27}"/>
                  </a:ext>
                </a:extLst>
              </p:cNvPr>
              <p:cNvSpPr/>
              <p:nvPr/>
            </p:nvSpPr>
            <p:spPr>
              <a:xfrm>
                <a:off x="1097674" y="2873896"/>
                <a:ext cx="403161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4031615" h="1858010">
                    <a:moveTo>
                      <a:pt x="3359249" y="431928"/>
                    </a:moveTo>
                    <a:lnTo>
                      <a:pt x="2351474" y="431928"/>
                    </a:lnTo>
                    <a:lnTo>
                      <a:pt x="3594128" y="0"/>
                    </a:lnTo>
                    <a:lnTo>
                      <a:pt x="3359249" y="431928"/>
                    </a:lnTo>
                    <a:close/>
                  </a:path>
                  <a:path w="4031615" h="1858010">
                    <a:moveTo>
                      <a:pt x="3793499" y="1857528"/>
                    </a:moveTo>
                    <a:lnTo>
                      <a:pt x="237599" y="1857528"/>
                    </a:lnTo>
                    <a:lnTo>
                      <a:pt x="191030" y="1852920"/>
                    </a:lnTo>
                    <a:lnTo>
                      <a:pt x="146674" y="1839442"/>
                    </a:lnTo>
                    <a:lnTo>
                      <a:pt x="105779" y="1817608"/>
                    </a:lnTo>
                    <a:lnTo>
                      <a:pt x="69591" y="1787936"/>
                    </a:lnTo>
                    <a:lnTo>
                      <a:pt x="39919" y="1751748"/>
                    </a:lnTo>
                    <a:lnTo>
                      <a:pt x="18086" y="1710853"/>
                    </a:lnTo>
                    <a:lnTo>
                      <a:pt x="4607" y="1666498"/>
                    </a:lnTo>
                    <a:lnTo>
                      <a:pt x="0" y="1619928"/>
                    </a:lnTo>
                    <a:lnTo>
                      <a:pt x="0" y="669528"/>
                    </a:lnTo>
                    <a:lnTo>
                      <a:pt x="4827" y="621643"/>
                    </a:lnTo>
                    <a:lnTo>
                      <a:pt x="18671" y="577043"/>
                    </a:lnTo>
                    <a:lnTo>
                      <a:pt x="40578" y="536683"/>
                    </a:lnTo>
                    <a:lnTo>
                      <a:pt x="69591" y="501519"/>
                    </a:lnTo>
                    <a:lnTo>
                      <a:pt x="104755" y="472506"/>
                    </a:lnTo>
                    <a:lnTo>
                      <a:pt x="145115" y="450600"/>
                    </a:lnTo>
                    <a:lnTo>
                      <a:pt x="189715" y="436755"/>
                    </a:lnTo>
                    <a:lnTo>
                      <a:pt x="237599" y="431928"/>
                    </a:lnTo>
                    <a:lnTo>
                      <a:pt x="3793499" y="431928"/>
                    </a:lnTo>
                    <a:lnTo>
                      <a:pt x="3841384" y="436755"/>
                    </a:lnTo>
                    <a:lnTo>
                      <a:pt x="3885984" y="450600"/>
                    </a:lnTo>
                    <a:lnTo>
                      <a:pt x="3926344" y="472506"/>
                    </a:lnTo>
                    <a:lnTo>
                      <a:pt x="3961508" y="501519"/>
                    </a:lnTo>
                    <a:lnTo>
                      <a:pt x="3990521" y="536683"/>
                    </a:lnTo>
                    <a:lnTo>
                      <a:pt x="4012428" y="577043"/>
                    </a:lnTo>
                    <a:lnTo>
                      <a:pt x="4026272" y="621643"/>
                    </a:lnTo>
                    <a:lnTo>
                      <a:pt x="4031099" y="669528"/>
                    </a:lnTo>
                    <a:lnTo>
                      <a:pt x="4031099" y="1619928"/>
                    </a:lnTo>
                    <a:lnTo>
                      <a:pt x="4026272" y="1667812"/>
                    </a:lnTo>
                    <a:lnTo>
                      <a:pt x="4012428" y="1712412"/>
                    </a:lnTo>
                    <a:lnTo>
                      <a:pt x="3990521" y="1752772"/>
                    </a:lnTo>
                    <a:lnTo>
                      <a:pt x="3961508" y="1787936"/>
                    </a:lnTo>
                    <a:lnTo>
                      <a:pt x="3926344" y="1816949"/>
                    </a:lnTo>
                    <a:lnTo>
                      <a:pt x="3885984" y="1838856"/>
                    </a:lnTo>
                    <a:lnTo>
                      <a:pt x="3841384" y="1852701"/>
                    </a:lnTo>
                    <a:lnTo>
                      <a:pt x="3793499" y="18575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AB412DB2-2575-8A4E-AAE9-5F4F38DAC8C5}"/>
                  </a:ext>
                </a:extLst>
              </p:cNvPr>
              <p:cNvSpPr/>
              <p:nvPr/>
            </p:nvSpPr>
            <p:spPr>
              <a:xfrm>
                <a:off x="1097674" y="2873896"/>
                <a:ext cx="403161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4031615" h="1858010">
                    <a:moveTo>
                      <a:pt x="4031099" y="1619928"/>
                    </a:moveTo>
                    <a:lnTo>
                      <a:pt x="4026272" y="1667812"/>
                    </a:lnTo>
                    <a:lnTo>
                      <a:pt x="4012428" y="1712412"/>
                    </a:lnTo>
                    <a:lnTo>
                      <a:pt x="3990521" y="1752772"/>
                    </a:lnTo>
                    <a:lnTo>
                      <a:pt x="3961508" y="1787936"/>
                    </a:lnTo>
                    <a:lnTo>
                      <a:pt x="3926344" y="1816949"/>
                    </a:lnTo>
                    <a:lnTo>
                      <a:pt x="3885984" y="1838856"/>
                    </a:lnTo>
                    <a:lnTo>
                      <a:pt x="3841384" y="1852701"/>
                    </a:lnTo>
                    <a:lnTo>
                      <a:pt x="3793499" y="1857528"/>
                    </a:lnTo>
                    <a:lnTo>
                      <a:pt x="3359249" y="1857528"/>
                    </a:lnTo>
                    <a:lnTo>
                      <a:pt x="2351474" y="1857528"/>
                    </a:lnTo>
                    <a:lnTo>
                      <a:pt x="237599" y="1857528"/>
                    </a:lnTo>
                    <a:lnTo>
                      <a:pt x="191030" y="1852920"/>
                    </a:lnTo>
                    <a:lnTo>
                      <a:pt x="146674" y="1839442"/>
                    </a:lnTo>
                    <a:lnTo>
                      <a:pt x="105779" y="1817608"/>
                    </a:lnTo>
                    <a:lnTo>
                      <a:pt x="69591" y="1787936"/>
                    </a:lnTo>
                    <a:lnTo>
                      <a:pt x="39919" y="1751748"/>
                    </a:lnTo>
                    <a:lnTo>
                      <a:pt x="18086" y="1710853"/>
                    </a:lnTo>
                    <a:lnTo>
                      <a:pt x="4607" y="1666498"/>
                    </a:lnTo>
                    <a:lnTo>
                      <a:pt x="0" y="1619928"/>
                    </a:lnTo>
                    <a:lnTo>
                      <a:pt x="0" y="1025928"/>
                    </a:lnTo>
                    <a:lnTo>
                      <a:pt x="0" y="669528"/>
                    </a:lnTo>
                    <a:lnTo>
                      <a:pt x="4827" y="621643"/>
                    </a:lnTo>
                    <a:lnTo>
                      <a:pt x="18671" y="577043"/>
                    </a:lnTo>
                    <a:lnTo>
                      <a:pt x="40578" y="536683"/>
                    </a:lnTo>
                    <a:lnTo>
                      <a:pt x="69591" y="501519"/>
                    </a:lnTo>
                    <a:lnTo>
                      <a:pt x="104755" y="472506"/>
                    </a:lnTo>
                    <a:lnTo>
                      <a:pt x="145115" y="450600"/>
                    </a:lnTo>
                    <a:lnTo>
                      <a:pt x="189715" y="436755"/>
                    </a:lnTo>
                    <a:lnTo>
                      <a:pt x="237599" y="431928"/>
                    </a:lnTo>
                    <a:lnTo>
                      <a:pt x="2351474" y="431928"/>
                    </a:lnTo>
                    <a:lnTo>
                      <a:pt x="3594128" y="0"/>
                    </a:lnTo>
                    <a:lnTo>
                      <a:pt x="3359249" y="431928"/>
                    </a:lnTo>
                    <a:lnTo>
                      <a:pt x="3793499" y="431928"/>
                    </a:lnTo>
                    <a:lnTo>
                      <a:pt x="3841384" y="436755"/>
                    </a:lnTo>
                    <a:lnTo>
                      <a:pt x="3885984" y="450600"/>
                    </a:lnTo>
                    <a:lnTo>
                      <a:pt x="3926344" y="472506"/>
                    </a:lnTo>
                    <a:lnTo>
                      <a:pt x="3961508" y="501519"/>
                    </a:lnTo>
                    <a:lnTo>
                      <a:pt x="3990521" y="536683"/>
                    </a:lnTo>
                    <a:lnTo>
                      <a:pt x="4012428" y="577043"/>
                    </a:lnTo>
                    <a:lnTo>
                      <a:pt x="4026272" y="621643"/>
                    </a:lnTo>
                    <a:lnTo>
                      <a:pt x="4031099" y="669528"/>
                    </a:lnTo>
                    <a:lnTo>
                      <a:pt x="4031099" y="1025928"/>
                    </a:lnTo>
                    <a:lnTo>
                      <a:pt x="4031099" y="1619928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1A4AEBA9-7F55-2549-AC22-470BB08F4016}"/>
                </a:ext>
              </a:extLst>
            </p:cNvPr>
            <p:cNvSpPr txBox="1"/>
            <p:nvPr/>
          </p:nvSpPr>
          <p:spPr>
            <a:xfrm>
              <a:off x="1552567" y="4647983"/>
              <a:ext cx="5223933" cy="720048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Does subject have Push access to resource?</a:t>
              </a:r>
            </a:p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	subject: </a:t>
              </a:r>
              <a:r>
                <a:rPr lang="en-US" sz="1467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kayla</a:t>
              </a:r>
              <a:endPara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	ACL: (</a:t>
              </a:r>
              <a:r>
                <a:rPr lang="en-US" sz="1467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kayla</a:t>
              </a: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, [PULL], …)</a:t>
              </a:r>
              <a:endParaRPr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77456A0F-317D-6146-9CD0-249697132A9D}"/>
                </a:ext>
              </a:extLst>
            </p:cNvPr>
            <p:cNvSpPr txBox="1"/>
            <p:nvPr/>
          </p:nvSpPr>
          <p:spPr>
            <a:xfrm rot="20340000">
              <a:off x="3706735" y="3866467"/>
              <a:ext cx="119084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spc="-193" dirty="0">
                  <a:solidFill>
                    <a:srgbClr val="FF0000"/>
                  </a:solidFill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Access Allowed?</a:t>
              </a:r>
              <a:endParaRPr sz="3600" baseline="1543" dirty="0">
                <a:latin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28" name="object 27">
            <a:extLst>
              <a:ext uri="{FF2B5EF4-FFF2-40B4-BE49-F238E27FC236}">
                <a16:creationId xmlns:a16="http://schemas.microsoft.com/office/drawing/2014/main" id="{DD2FCE89-BD3B-DC42-A135-56DFD1F7E209}"/>
              </a:ext>
            </a:extLst>
          </p:cNvPr>
          <p:cNvSpPr txBox="1"/>
          <p:nvPr/>
        </p:nvSpPr>
        <p:spPr>
          <a:xfrm>
            <a:off x="1652396" y="3622966"/>
            <a:ext cx="25416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740"/>
              </a:spcBef>
            </a:pPr>
            <a:r>
              <a:rPr lang="en-US" sz="1867" spc="-27" dirty="0" err="1">
                <a:latin typeface="Helvetica Neue Medium" panose="02000503000000020004" pitchFamily="2" charset="0"/>
                <a:cs typeface="Helvetica Neue Medium" panose="02000503000000020004" pitchFamily="2" charset="0"/>
              </a:rPr>
              <a:t>kayla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424F0B-25D8-6940-BEBD-6570E5E877DE}"/>
              </a:ext>
            </a:extLst>
          </p:cNvPr>
          <p:cNvGrpSpPr/>
          <p:nvPr/>
        </p:nvGrpSpPr>
        <p:grpSpPr>
          <a:xfrm>
            <a:off x="-1712472" y="3199731"/>
            <a:ext cx="7430949" cy="527262"/>
            <a:chOff x="-1587979" y="3092600"/>
            <a:chExt cx="7430949" cy="527262"/>
          </a:xfrm>
        </p:grpSpPr>
        <p:grpSp>
          <p:nvGrpSpPr>
            <p:cNvPr id="31" name="object 28">
              <a:extLst>
                <a:ext uri="{FF2B5EF4-FFF2-40B4-BE49-F238E27FC236}">
                  <a16:creationId xmlns:a16="http://schemas.microsoft.com/office/drawing/2014/main" id="{6F922FE2-A5A4-C84C-A647-7C7258A7E37C}"/>
                </a:ext>
              </a:extLst>
            </p:cNvPr>
            <p:cNvGrpSpPr/>
            <p:nvPr/>
          </p:nvGrpSpPr>
          <p:grpSpPr>
            <a:xfrm>
              <a:off x="2631563" y="3092600"/>
              <a:ext cx="3211407" cy="204893"/>
              <a:chOff x="1973672" y="2319450"/>
              <a:chExt cx="2408555" cy="153670"/>
            </a:xfrm>
          </p:grpSpPr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896E718A-8064-4244-83C8-625BF19383B5}"/>
                  </a:ext>
                </a:extLst>
              </p:cNvPr>
              <p:cNvSpPr/>
              <p:nvPr/>
            </p:nvSpPr>
            <p:spPr>
              <a:xfrm>
                <a:off x="2043592" y="2361201"/>
                <a:ext cx="2324100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2324100" h="97155">
                    <a:moveTo>
                      <a:pt x="2323881" y="1398"/>
                    </a:moveTo>
                    <a:lnTo>
                      <a:pt x="2265180" y="5773"/>
                    </a:lnTo>
                    <a:lnTo>
                      <a:pt x="2191859" y="11845"/>
                    </a:lnTo>
                    <a:lnTo>
                      <a:pt x="2150344" y="15414"/>
                    </a:lnTo>
                    <a:lnTo>
                      <a:pt x="2105928" y="19284"/>
                    </a:lnTo>
                    <a:lnTo>
                      <a:pt x="2058863" y="23414"/>
                    </a:lnTo>
                    <a:lnTo>
                      <a:pt x="2009400" y="27762"/>
                    </a:lnTo>
                    <a:lnTo>
                      <a:pt x="1957790" y="32286"/>
                    </a:lnTo>
                    <a:lnTo>
                      <a:pt x="1904285" y="36947"/>
                    </a:lnTo>
                    <a:lnTo>
                      <a:pt x="1849135" y="41702"/>
                    </a:lnTo>
                    <a:lnTo>
                      <a:pt x="1792594" y="46510"/>
                    </a:lnTo>
                    <a:lnTo>
                      <a:pt x="1734911" y="51330"/>
                    </a:lnTo>
                    <a:lnTo>
                      <a:pt x="1676339" y="56122"/>
                    </a:lnTo>
                    <a:lnTo>
                      <a:pt x="1617129" y="60842"/>
                    </a:lnTo>
                    <a:lnTo>
                      <a:pt x="1557532" y="65451"/>
                    </a:lnTo>
                    <a:lnTo>
                      <a:pt x="1497799" y="69908"/>
                    </a:lnTo>
                    <a:lnTo>
                      <a:pt x="1438183" y="74170"/>
                    </a:lnTo>
                    <a:lnTo>
                      <a:pt x="1378933" y="78197"/>
                    </a:lnTo>
                    <a:lnTo>
                      <a:pt x="1320303" y="81947"/>
                    </a:lnTo>
                    <a:lnTo>
                      <a:pt x="1262543" y="85380"/>
                    </a:lnTo>
                    <a:lnTo>
                      <a:pt x="1205904" y="88454"/>
                    </a:lnTo>
                    <a:lnTo>
                      <a:pt x="1150639" y="91127"/>
                    </a:lnTo>
                    <a:lnTo>
                      <a:pt x="1096998" y="93359"/>
                    </a:lnTo>
                    <a:lnTo>
                      <a:pt x="1045233" y="95108"/>
                    </a:lnTo>
                    <a:lnTo>
                      <a:pt x="995595" y="96334"/>
                    </a:lnTo>
                    <a:lnTo>
                      <a:pt x="948336" y="96994"/>
                    </a:lnTo>
                    <a:lnTo>
                      <a:pt x="903706" y="97048"/>
                    </a:lnTo>
                    <a:lnTo>
                      <a:pt x="853152" y="96299"/>
                    </a:lnTo>
                    <a:lnTo>
                      <a:pt x="802442" y="94712"/>
                    </a:lnTo>
                    <a:lnTo>
                      <a:pt x="751704" y="92355"/>
                    </a:lnTo>
                    <a:lnTo>
                      <a:pt x="701063" y="89298"/>
                    </a:lnTo>
                    <a:lnTo>
                      <a:pt x="650645" y="85607"/>
                    </a:lnTo>
                    <a:lnTo>
                      <a:pt x="600578" y="81354"/>
                    </a:lnTo>
                    <a:lnTo>
                      <a:pt x="550987" y="76605"/>
                    </a:lnTo>
                    <a:lnTo>
                      <a:pt x="501997" y="71430"/>
                    </a:lnTo>
                    <a:lnTo>
                      <a:pt x="453736" y="65897"/>
                    </a:lnTo>
                    <a:lnTo>
                      <a:pt x="406329" y="60075"/>
                    </a:lnTo>
                    <a:lnTo>
                      <a:pt x="359903" y="54033"/>
                    </a:lnTo>
                    <a:lnTo>
                      <a:pt x="314583" y="47839"/>
                    </a:lnTo>
                    <a:lnTo>
                      <a:pt x="261838" y="40302"/>
                    </a:lnTo>
                    <a:lnTo>
                      <a:pt x="211086" y="32765"/>
                    </a:lnTo>
                    <a:lnTo>
                      <a:pt x="162545" y="25346"/>
                    </a:lnTo>
                    <a:lnTo>
                      <a:pt x="116433" y="18163"/>
                    </a:lnTo>
                    <a:lnTo>
                      <a:pt x="72968" y="11335"/>
                    </a:lnTo>
                    <a:lnTo>
                      <a:pt x="59963" y="9293"/>
                    </a:lnTo>
                    <a:lnTo>
                      <a:pt x="47244" y="7300"/>
                    </a:lnTo>
                    <a:lnTo>
                      <a:pt x="34818" y="5362"/>
                    </a:lnTo>
                    <a:lnTo>
                      <a:pt x="22692" y="3480"/>
                    </a:lnTo>
                    <a:lnTo>
                      <a:pt x="0" y="0"/>
                    </a:lnTo>
                  </a:path>
                </a:pathLst>
              </a:custGeom>
              <a:ln w="28574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pic>
            <p:nvPicPr>
              <p:cNvPr id="34" name="object 30">
                <a:extLst>
                  <a:ext uri="{FF2B5EF4-FFF2-40B4-BE49-F238E27FC236}">
                    <a16:creationId xmlns:a16="http://schemas.microsoft.com/office/drawing/2014/main" id="{B07E22E1-9E87-0D47-9AE1-998A39E54AE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73672" y="2319450"/>
                <a:ext cx="120416" cy="92247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56BCA4-7194-FF4B-89A4-4FF7E693F5CA}"/>
                </a:ext>
              </a:extLst>
            </p:cNvPr>
            <p:cNvSpPr txBox="1"/>
            <p:nvPr/>
          </p:nvSpPr>
          <p:spPr>
            <a:xfrm>
              <a:off x="-1587979" y="3250530"/>
              <a:ext cx="61030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algn="r">
                <a:spcBef>
                  <a:spcPts val="133"/>
                </a:spcBef>
              </a:pPr>
              <a:r>
                <a:rPr lang="en-US" sz="1800" spc="-13" dirty="0">
                  <a:solidFill>
                    <a:srgbClr val="FF0000"/>
                  </a:solidFill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Error!</a:t>
              </a:r>
              <a:endParaRPr lang="en-US" sz="1800" dirty="0">
                <a:latin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0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022E-95DC-434A-A2A2-CC053F47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ACLs</a:t>
            </a:r>
            <a:r>
              <a:rPr lang="en-US" spc="-233" dirty="0"/>
              <a:t> </a:t>
            </a:r>
            <a:r>
              <a:rPr lang="en-US" spc="-80" dirty="0"/>
              <a:t>in</a:t>
            </a:r>
            <a:r>
              <a:rPr lang="en-US" spc="-360" dirty="0"/>
              <a:t> </a:t>
            </a:r>
            <a:r>
              <a:rPr lang="en-US" spc="-13" dirty="0"/>
              <a:t>Action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4AAB4BC-6CD8-BC40-BC10-6B2471DC698A}"/>
              </a:ext>
            </a:extLst>
          </p:cNvPr>
          <p:cNvGrpSpPr/>
          <p:nvPr/>
        </p:nvGrpSpPr>
        <p:grpSpPr>
          <a:xfrm>
            <a:off x="1362216" y="1782650"/>
            <a:ext cx="9956800" cy="2509519"/>
            <a:chOff x="1021662" y="1336987"/>
            <a:chExt cx="7467600" cy="188213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C38795A-5E08-E648-A123-7C0062A5FBC9}"/>
                </a:ext>
              </a:extLst>
            </p:cNvPr>
            <p:cNvSpPr/>
            <p:nvPr/>
          </p:nvSpPr>
          <p:spPr>
            <a:xfrm>
              <a:off x="1285038" y="2096833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5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5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0EA1F7-03E6-D747-9A48-CF58EA4FD30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275" y="2092070"/>
              <a:ext cx="103149" cy="103149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DDD673E6-3F04-2842-A142-68AE201B5F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224" y="2092070"/>
              <a:ext cx="103150" cy="103149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C5175810-854C-E445-99EB-8E777EA49612}"/>
                </a:ext>
              </a:extLst>
            </p:cNvPr>
            <p:cNvSpPr/>
            <p:nvPr/>
          </p:nvSpPr>
          <p:spPr>
            <a:xfrm>
              <a:off x="1026425" y="1341749"/>
              <a:ext cx="7458075" cy="1872614"/>
            </a:xfrm>
            <a:custGeom>
              <a:avLst/>
              <a:gdLst/>
              <a:ahLst/>
              <a:cxnLst/>
              <a:rect l="l" t="t" r="r" b="b"/>
              <a:pathLst>
                <a:path w="7458075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458075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458075" h="1872614">
                  <a:moveTo>
                    <a:pt x="3211999" y="312099"/>
                  </a:moveTo>
                  <a:lnTo>
                    <a:pt x="3215383" y="265980"/>
                  </a:lnTo>
                  <a:lnTo>
                    <a:pt x="3225214" y="221961"/>
                  </a:lnTo>
                  <a:lnTo>
                    <a:pt x="3241007" y="180526"/>
                  </a:lnTo>
                  <a:lnTo>
                    <a:pt x="3262281" y="142158"/>
                  </a:lnTo>
                  <a:lnTo>
                    <a:pt x="3288552" y="107339"/>
                  </a:lnTo>
                  <a:lnTo>
                    <a:pt x="3319339" y="76552"/>
                  </a:lnTo>
                  <a:lnTo>
                    <a:pt x="3354158" y="50281"/>
                  </a:lnTo>
                  <a:lnTo>
                    <a:pt x="3392526" y="29007"/>
                  </a:lnTo>
                  <a:lnTo>
                    <a:pt x="3433961" y="13214"/>
                  </a:lnTo>
                  <a:lnTo>
                    <a:pt x="3477980" y="3383"/>
                  </a:lnTo>
                  <a:lnTo>
                    <a:pt x="3524099" y="0"/>
                  </a:lnTo>
                  <a:lnTo>
                    <a:pt x="7145499" y="0"/>
                  </a:lnTo>
                  <a:lnTo>
                    <a:pt x="7194617" y="3887"/>
                  </a:lnTo>
                  <a:lnTo>
                    <a:pt x="7242083" y="15320"/>
                  </a:lnTo>
                  <a:lnTo>
                    <a:pt x="7287059" y="33949"/>
                  </a:lnTo>
                  <a:lnTo>
                    <a:pt x="7328707" y="59429"/>
                  </a:lnTo>
                  <a:lnTo>
                    <a:pt x="7366188" y="91411"/>
                  </a:lnTo>
                  <a:lnTo>
                    <a:pt x="7398170" y="128892"/>
                  </a:lnTo>
                  <a:lnTo>
                    <a:pt x="7423650" y="170540"/>
                  </a:lnTo>
                  <a:lnTo>
                    <a:pt x="7442279" y="215516"/>
                  </a:lnTo>
                  <a:lnTo>
                    <a:pt x="7453712" y="262982"/>
                  </a:lnTo>
                  <a:lnTo>
                    <a:pt x="7457599" y="312099"/>
                  </a:lnTo>
                  <a:lnTo>
                    <a:pt x="7457599" y="1560499"/>
                  </a:lnTo>
                  <a:lnTo>
                    <a:pt x="7454216" y="1606619"/>
                  </a:lnTo>
                  <a:lnTo>
                    <a:pt x="7444385" y="1650638"/>
                  </a:lnTo>
                  <a:lnTo>
                    <a:pt x="7428592" y="1692073"/>
                  </a:lnTo>
                  <a:lnTo>
                    <a:pt x="7407318" y="1730441"/>
                  </a:lnTo>
                  <a:lnTo>
                    <a:pt x="7381047" y="1765260"/>
                  </a:lnTo>
                  <a:lnTo>
                    <a:pt x="7350260" y="1796047"/>
                  </a:lnTo>
                  <a:lnTo>
                    <a:pt x="7315441" y="1822318"/>
                  </a:lnTo>
                  <a:lnTo>
                    <a:pt x="7277073" y="1843592"/>
                  </a:lnTo>
                  <a:lnTo>
                    <a:pt x="7235638" y="1859385"/>
                  </a:lnTo>
                  <a:lnTo>
                    <a:pt x="7191619" y="1869216"/>
                  </a:lnTo>
                  <a:lnTo>
                    <a:pt x="7145499" y="1872599"/>
                  </a:lnTo>
                  <a:lnTo>
                    <a:pt x="3524099" y="1872599"/>
                  </a:lnTo>
                  <a:lnTo>
                    <a:pt x="3477980" y="1869216"/>
                  </a:lnTo>
                  <a:lnTo>
                    <a:pt x="3433961" y="1859385"/>
                  </a:lnTo>
                  <a:lnTo>
                    <a:pt x="3392526" y="1843592"/>
                  </a:lnTo>
                  <a:lnTo>
                    <a:pt x="3354158" y="1822318"/>
                  </a:lnTo>
                  <a:lnTo>
                    <a:pt x="3319339" y="1796047"/>
                  </a:lnTo>
                  <a:lnTo>
                    <a:pt x="3288552" y="1765260"/>
                  </a:lnTo>
                  <a:lnTo>
                    <a:pt x="3262281" y="1730441"/>
                  </a:lnTo>
                  <a:lnTo>
                    <a:pt x="3241007" y="1692073"/>
                  </a:lnTo>
                  <a:lnTo>
                    <a:pt x="3225214" y="1650638"/>
                  </a:lnTo>
                  <a:lnTo>
                    <a:pt x="3215383" y="1606619"/>
                  </a:lnTo>
                  <a:lnTo>
                    <a:pt x="3211999" y="1560499"/>
                  </a:lnTo>
                  <a:lnTo>
                    <a:pt x="321199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85EA3B6-D8E0-AD47-B73F-134FA1FE92B0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7272A25-6BAC-484B-A414-7BA3005055B2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6520F982-D47D-9644-A863-C193E4F8A2BE}"/>
              </a:ext>
            </a:extLst>
          </p:cNvPr>
          <p:cNvSpPr txBox="1"/>
          <p:nvPr/>
        </p:nvSpPr>
        <p:spPr>
          <a:xfrm>
            <a:off x="6162513" y="2871251"/>
            <a:ext cx="922278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F5871125-4FBB-5C48-A609-902A72BF7585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53671730-87F7-3A4C-9AC4-C91FD886FA29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852DED6D-A49A-1F4A-A95F-6E002D1D77D1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7A5A4142-2C8A-7E47-9CC5-34B95A749A73}"/>
              </a:ext>
            </a:extLst>
          </p:cNvPr>
          <p:cNvSpPr txBox="1"/>
          <p:nvPr/>
        </p:nvSpPr>
        <p:spPr>
          <a:xfrm>
            <a:off x="7996733" y="2891818"/>
            <a:ext cx="3208694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67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FA350A-E52A-EF48-B445-4D9C199C4360}"/>
              </a:ext>
            </a:extLst>
          </p:cNvPr>
          <p:cNvGrpSpPr/>
          <p:nvPr/>
        </p:nvGrpSpPr>
        <p:grpSpPr>
          <a:xfrm>
            <a:off x="2547917" y="2659251"/>
            <a:ext cx="3435928" cy="460387"/>
            <a:chOff x="2547917" y="2659251"/>
            <a:chExt cx="3435928" cy="460387"/>
          </a:xfrm>
        </p:grpSpPr>
        <p:grpSp>
          <p:nvGrpSpPr>
            <p:cNvPr id="16" name="object 15">
              <a:extLst>
                <a:ext uri="{FF2B5EF4-FFF2-40B4-BE49-F238E27FC236}">
                  <a16:creationId xmlns:a16="http://schemas.microsoft.com/office/drawing/2014/main" id="{30E81809-AD09-4C4C-BE0D-81C2715D3E04}"/>
                </a:ext>
              </a:extLst>
            </p:cNvPr>
            <p:cNvGrpSpPr/>
            <p:nvPr/>
          </p:nvGrpSpPr>
          <p:grpSpPr>
            <a:xfrm>
              <a:off x="2547917" y="2955386"/>
              <a:ext cx="3267287" cy="164252"/>
              <a:chOff x="1910937" y="2216539"/>
              <a:chExt cx="2450465" cy="123189"/>
            </a:xfrm>
          </p:grpSpPr>
          <p:sp>
            <p:nvSpPr>
              <p:cNvPr id="17" name="object 16">
                <a:extLst>
                  <a:ext uri="{FF2B5EF4-FFF2-40B4-BE49-F238E27FC236}">
                    <a16:creationId xmlns:a16="http://schemas.microsoft.com/office/drawing/2014/main" id="{103955C0-52E3-3E48-B30D-57C778FE3172}"/>
                  </a:ext>
                </a:extLst>
              </p:cNvPr>
              <p:cNvSpPr/>
              <p:nvPr/>
            </p:nvSpPr>
            <p:spPr>
              <a:xfrm>
                <a:off x="1925224" y="2278025"/>
                <a:ext cx="2292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92350">
                    <a:moveTo>
                      <a:pt x="0" y="0"/>
                    </a:moveTo>
                    <a:lnTo>
                      <a:pt x="2292149" y="0"/>
                    </a:lnTo>
                  </a:path>
                </a:pathLst>
              </a:custGeom>
              <a:ln w="2857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pic>
            <p:nvPicPr>
              <p:cNvPr id="18" name="object 17">
                <a:extLst>
                  <a:ext uri="{FF2B5EF4-FFF2-40B4-BE49-F238E27FC236}">
                    <a16:creationId xmlns:a16="http://schemas.microsoft.com/office/drawing/2014/main" id="{B17CD07D-8CAD-B04F-818C-02A7AFDD9F8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03087" y="2216539"/>
                <a:ext cx="158251" cy="122971"/>
              </a:xfrm>
              <a:prstGeom prst="rect">
                <a:avLst/>
              </a:prstGeom>
            </p:spPr>
          </p:pic>
        </p:grp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624736BF-8580-2647-8B55-9B36AC5FA6D4}"/>
                </a:ext>
              </a:extLst>
            </p:cNvPr>
            <p:cNvSpPr txBox="1"/>
            <p:nvPr/>
          </p:nvSpPr>
          <p:spPr>
            <a:xfrm>
              <a:off x="2628716" y="2659251"/>
              <a:ext cx="3355129" cy="30442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867" spc="-13" dirty="0"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Push(</a:t>
              </a:r>
              <a:r>
                <a:rPr sz="12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cos316/assignment4-</a:t>
              </a:r>
              <a:r>
                <a:rPr lang="en-US" sz="12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wlloyd</a:t>
              </a:r>
              <a:r>
                <a:rPr sz="1867" spc="-13" dirty="0"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)</a:t>
              </a:r>
              <a:endParaRPr sz="1867" dirty="0">
                <a:latin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grpSp>
        <p:nvGrpSpPr>
          <p:cNvPr id="20" name="object 19">
            <a:extLst>
              <a:ext uri="{FF2B5EF4-FFF2-40B4-BE49-F238E27FC236}">
                <a16:creationId xmlns:a16="http://schemas.microsoft.com/office/drawing/2014/main" id="{996CE365-2AB7-DB43-8C61-E50E73AF9BD8}"/>
              </a:ext>
            </a:extLst>
          </p:cNvPr>
          <p:cNvGrpSpPr/>
          <p:nvPr/>
        </p:nvGrpSpPr>
        <p:grpSpPr>
          <a:xfrm>
            <a:off x="1463565" y="3831862"/>
            <a:ext cx="5375487" cy="2477347"/>
            <a:chOff x="1097674" y="2873896"/>
            <a:chExt cx="4031615" cy="1858010"/>
          </a:xfrm>
        </p:grpSpPr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36422B33-1FF2-2440-9A53-E8805C943A27}"/>
                </a:ext>
              </a:extLst>
            </p:cNvPr>
            <p:cNvSpPr/>
            <p:nvPr/>
          </p:nvSpPr>
          <p:spPr>
            <a:xfrm>
              <a:off x="1097674" y="2873896"/>
              <a:ext cx="4031615" cy="1858010"/>
            </a:xfrm>
            <a:custGeom>
              <a:avLst/>
              <a:gdLst/>
              <a:ahLst/>
              <a:cxnLst/>
              <a:rect l="l" t="t" r="r" b="b"/>
              <a:pathLst>
                <a:path w="4031615" h="1858010">
                  <a:moveTo>
                    <a:pt x="3359249" y="431928"/>
                  </a:moveTo>
                  <a:lnTo>
                    <a:pt x="2351474" y="431928"/>
                  </a:lnTo>
                  <a:lnTo>
                    <a:pt x="3594128" y="0"/>
                  </a:lnTo>
                  <a:lnTo>
                    <a:pt x="3359249" y="431928"/>
                  </a:lnTo>
                  <a:close/>
                </a:path>
                <a:path w="4031615" h="1858010">
                  <a:moveTo>
                    <a:pt x="3793499" y="1857528"/>
                  </a:moveTo>
                  <a:lnTo>
                    <a:pt x="237599" y="1857528"/>
                  </a:lnTo>
                  <a:lnTo>
                    <a:pt x="191030" y="1852920"/>
                  </a:lnTo>
                  <a:lnTo>
                    <a:pt x="146674" y="1839442"/>
                  </a:lnTo>
                  <a:lnTo>
                    <a:pt x="105779" y="1817608"/>
                  </a:lnTo>
                  <a:lnTo>
                    <a:pt x="69591" y="1787936"/>
                  </a:lnTo>
                  <a:lnTo>
                    <a:pt x="39919" y="1751748"/>
                  </a:lnTo>
                  <a:lnTo>
                    <a:pt x="18086" y="1710853"/>
                  </a:lnTo>
                  <a:lnTo>
                    <a:pt x="4607" y="1666498"/>
                  </a:lnTo>
                  <a:lnTo>
                    <a:pt x="0" y="1619928"/>
                  </a:lnTo>
                  <a:lnTo>
                    <a:pt x="0" y="669528"/>
                  </a:lnTo>
                  <a:lnTo>
                    <a:pt x="4827" y="621643"/>
                  </a:lnTo>
                  <a:lnTo>
                    <a:pt x="18671" y="577043"/>
                  </a:lnTo>
                  <a:lnTo>
                    <a:pt x="40578" y="536683"/>
                  </a:lnTo>
                  <a:lnTo>
                    <a:pt x="69591" y="501519"/>
                  </a:lnTo>
                  <a:lnTo>
                    <a:pt x="104755" y="472506"/>
                  </a:lnTo>
                  <a:lnTo>
                    <a:pt x="145115" y="450600"/>
                  </a:lnTo>
                  <a:lnTo>
                    <a:pt x="189715" y="436755"/>
                  </a:lnTo>
                  <a:lnTo>
                    <a:pt x="237599" y="431928"/>
                  </a:lnTo>
                  <a:lnTo>
                    <a:pt x="3793499" y="431928"/>
                  </a:lnTo>
                  <a:lnTo>
                    <a:pt x="3841384" y="436755"/>
                  </a:lnTo>
                  <a:lnTo>
                    <a:pt x="3885984" y="450600"/>
                  </a:lnTo>
                  <a:lnTo>
                    <a:pt x="3926344" y="472506"/>
                  </a:lnTo>
                  <a:lnTo>
                    <a:pt x="3961508" y="501519"/>
                  </a:lnTo>
                  <a:lnTo>
                    <a:pt x="3990521" y="536683"/>
                  </a:lnTo>
                  <a:lnTo>
                    <a:pt x="4012428" y="577043"/>
                  </a:lnTo>
                  <a:lnTo>
                    <a:pt x="4026272" y="621643"/>
                  </a:lnTo>
                  <a:lnTo>
                    <a:pt x="4031099" y="669528"/>
                  </a:lnTo>
                  <a:lnTo>
                    <a:pt x="4031099" y="1619928"/>
                  </a:lnTo>
                  <a:lnTo>
                    <a:pt x="4026272" y="1667812"/>
                  </a:lnTo>
                  <a:lnTo>
                    <a:pt x="4012428" y="1712412"/>
                  </a:lnTo>
                  <a:lnTo>
                    <a:pt x="3990521" y="1752772"/>
                  </a:lnTo>
                  <a:lnTo>
                    <a:pt x="3961508" y="1787936"/>
                  </a:lnTo>
                  <a:lnTo>
                    <a:pt x="3926344" y="1816949"/>
                  </a:lnTo>
                  <a:lnTo>
                    <a:pt x="3885984" y="1838856"/>
                  </a:lnTo>
                  <a:lnTo>
                    <a:pt x="3841384" y="1852701"/>
                  </a:lnTo>
                  <a:lnTo>
                    <a:pt x="3793499" y="1857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AB412DB2-2575-8A4E-AAE9-5F4F38DAC8C5}"/>
                </a:ext>
              </a:extLst>
            </p:cNvPr>
            <p:cNvSpPr/>
            <p:nvPr/>
          </p:nvSpPr>
          <p:spPr>
            <a:xfrm>
              <a:off x="1097674" y="2873896"/>
              <a:ext cx="4031615" cy="1858010"/>
            </a:xfrm>
            <a:custGeom>
              <a:avLst/>
              <a:gdLst/>
              <a:ahLst/>
              <a:cxnLst/>
              <a:rect l="l" t="t" r="r" b="b"/>
              <a:pathLst>
                <a:path w="4031615" h="1858010">
                  <a:moveTo>
                    <a:pt x="4031099" y="1619928"/>
                  </a:moveTo>
                  <a:lnTo>
                    <a:pt x="4026272" y="1667812"/>
                  </a:lnTo>
                  <a:lnTo>
                    <a:pt x="4012428" y="1712412"/>
                  </a:lnTo>
                  <a:lnTo>
                    <a:pt x="3990521" y="1752772"/>
                  </a:lnTo>
                  <a:lnTo>
                    <a:pt x="3961508" y="1787936"/>
                  </a:lnTo>
                  <a:lnTo>
                    <a:pt x="3926344" y="1816949"/>
                  </a:lnTo>
                  <a:lnTo>
                    <a:pt x="3885984" y="1838856"/>
                  </a:lnTo>
                  <a:lnTo>
                    <a:pt x="3841384" y="1852701"/>
                  </a:lnTo>
                  <a:lnTo>
                    <a:pt x="3793499" y="1857528"/>
                  </a:lnTo>
                  <a:lnTo>
                    <a:pt x="3359249" y="1857528"/>
                  </a:lnTo>
                  <a:lnTo>
                    <a:pt x="2351474" y="1857528"/>
                  </a:lnTo>
                  <a:lnTo>
                    <a:pt x="237599" y="1857528"/>
                  </a:lnTo>
                  <a:lnTo>
                    <a:pt x="191030" y="1852920"/>
                  </a:lnTo>
                  <a:lnTo>
                    <a:pt x="146674" y="1839442"/>
                  </a:lnTo>
                  <a:lnTo>
                    <a:pt x="105779" y="1817608"/>
                  </a:lnTo>
                  <a:lnTo>
                    <a:pt x="69591" y="1787936"/>
                  </a:lnTo>
                  <a:lnTo>
                    <a:pt x="39919" y="1751748"/>
                  </a:lnTo>
                  <a:lnTo>
                    <a:pt x="18086" y="1710853"/>
                  </a:lnTo>
                  <a:lnTo>
                    <a:pt x="4607" y="1666498"/>
                  </a:lnTo>
                  <a:lnTo>
                    <a:pt x="0" y="1619928"/>
                  </a:lnTo>
                  <a:lnTo>
                    <a:pt x="0" y="1025928"/>
                  </a:lnTo>
                  <a:lnTo>
                    <a:pt x="0" y="669528"/>
                  </a:lnTo>
                  <a:lnTo>
                    <a:pt x="4827" y="621643"/>
                  </a:lnTo>
                  <a:lnTo>
                    <a:pt x="18671" y="577043"/>
                  </a:lnTo>
                  <a:lnTo>
                    <a:pt x="40578" y="536683"/>
                  </a:lnTo>
                  <a:lnTo>
                    <a:pt x="69591" y="501519"/>
                  </a:lnTo>
                  <a:lnTo>
                    <a:pt x="104755" y="472506"/>
                  </a:lnTo>
                  <a:lnTo>
                    <a:pt x="145115" y="450600"/>
                  </a:lnTo>
                  <a:lnTo>
                    <a:pt x="189715" y="436755"/>
                  </a:lnTo>
                  <a:lnTo>
                    <a:pt x="237599" y="431928"/>
                  </a:lnTo>
                  <a:lnTo>
                    <a:pt x="2351474" y="431928"/>
                  </a:lnTo>
                  <a:lnTo>
                    <a:pt x="3594128" y="0"/>
                  </a:lnTo>
                  <a:lnTo>
                    <a:pt x="3359249" y="431928"/>
                  </a:lnTo>
                  <a:lnTo>
                    <a:pt x="3793499" y="431928"/>
                  </a:lnTo>
                  <a:lnTo>
                    <a:pt x="3841384" y="436755"/>
                  </a:lnTo>
                  <a:lnTo>
                    <a:pt x="3885984" y="450600"/>
                  </a:lnTo>
                  <a:lnTo>
                    <a:pt x="3926344" y="472506"/>
                  </a:lnTo>
                  <a:lnTo>
                    <a:pt x="3961508" y="501519"/>
                  </a:lnTo>
                  <a:lnTo>
                    <a:pt x="3990521" y="536683"/>
                  </a:lnTo>
                  <a:lnTo>
                    <a:pt x="4012428" y="577043"/>
                  </a:lnTo>
                  <a:lnTo>
                    <a:pt x="4026272" y="621643"/>
                  </a:lnTo>
                  <a:lnTo>
                    <a:pt x="4031099" y="669528"/>
                  </a:lnTo>
                  <a:lnTo>
                    <a:pt x="4031099" y="1025928"/>
                  </a:lnTo>
                  <a:lnTo>
                    <a:pt x="4031099" y="161992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5" name="object 24">
            <a:extLst>
              <a:ext uri="{FF2B5EF4-FFF2-40B4-BE49-F238E27FC236}">
                <a16:creationId xmlns:a16="http://schemas.microsoft.com/office/drawing/2014/main" id="{1A4AEBA9-7F55-2549-AC22-470BB08F4016}"/>
              </a:ext>
            </a:extLst>
          </p:cNvPr>
          <p:cNvSpPr txBox="1"/>
          <p:nvPr/>
        </p:nvSpPr>
        <p:spPr>
          <a:xfrm>
            <a:off x="1552567" y="4647983"/>
            <a:ext cx="5223933" cy="95863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Does subject have write access Push access to resource?</a:t>
            </a:r>
          </a:p>
          <a:p>
            <a:pPr marL="16933">
              <a:spcBef>
                <a:spcPts val="133"/>
              </a:spcBef>
            </a:pP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subject: </a:t>
            </a:r>
            <a:r>
              <a:rPr lang="en-US" sz="1467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mickens</a:t>
            </a:r>
            <a:endParaRPr lang="en-US" sz="14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6933">
              <a:spcBef>
                <a:spcPts val="133"/>
              </a:spcBef>
            </a:pP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ACL: (</a:t>
            </a:r>
            <a:r>
              <a:rPr lang="en-US" sz="1467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[PUSH, PULL], … )</a:t>
            </a:r>
          </a:p>
          <a:p>
            <a:pPr marL="16933">
              <a:spcBef>
                <a:spcPts val="133"/>
              </a:spcBef>
            </a:pP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	(no </a:t>
            </a:r>
            <a:r>
              <a:rPr lang="en-US" sz="1467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mickens</a:t>
            </a: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) </a:t>
            </a:r>
            <a:endParaRPr sz="14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5C6E8A4F-15CE-8A4E-B39E-ED596B7F3D9E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77456A0F-317D-6146-9CD0-249697132A9D}"/>
              </a:ext>
            </a:extLst>
          </p:cNvPr>
          <p:cNvSpPr txBox="1"/>
          <p:nvPr/>
        </p:nvSpPr>
        <p:spPr>
          <a:xfrm rot="20340000">
            <a:off x="3706735" y="3866467"/>
            <a:ext cx="119084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spc="-193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 Allowed?</a:t>
            </a:r>
            <a:endParaRPr sz="3600" baseline="1543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DD2FCE89-BD3B-DC42-A135-56DFD1F7E209}"/>
              </a:ext>
            </a:extLst>
          </p:cNvPr>
          <p:cNvSpPr txBox="1"/>
          <p:nvPr/>
        </p:nvSpPr>
        <p:spPr>
          <a:xfrm>
            <a:off x="1553506" y="3622123"/>
            <a:ext cx="25416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740"/>
              </a:spcBef>
            </a:pPr>
            <a:r>
              <a:rPr lang="en-US" sz="1867" spc="-27" dirty="0" err="1">
                <a:latin typeface="Helvetica Neue Medium" panose="02000503000000020004" pitchFamily="2" charset="0"/>
                <a:cs typeface="Helvetica Neue Medium" panose="02000503000000020004" pitchFamily="2" charset="0"/>
              </a:rPr>
              <a:t>mickens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9962DD-65FE-294D-87FE-389A688D9E95}"/>
              </a:ext>
            </a:extLst>
          </p:cNvPr>
          <p:cNvGrpSpPr/>
          <p:nvPr/>
        </p:nvGrpSpPr>
        <p:grpSpPr>
          <a:xfrm>
            <a:off x="-1636253" y="3173133"/>
            <a:ext cx="7430949" cy="527262"/>
            <a:chOff x="-1587979" y="3092600"/>
            <a:chExt cx="7430949" cy="527262"/>
          </a:xfrm>
        </p:grpSpPr>
        <p:grpSp>
          <p:nvGrpSpPr>
            <p:cNvPr id="29" name="object 28">
              <a:extLst>
                <a:ext uri="{FF2B5EF4-FFF2-40B4-BE49-F238E27FC236}">
                  <a16:creationId xmlns:a16="http://schemas.microsoft.com/office/drawing/2014/main" id="{46EFD8E2-D4F6-1D4E-B464-C57AC7613E91}"/>
                </a:ext>
              </a:extLst>
            </p:cNvPr>
            <p:cNvGrpSpPr/>
            <p:nvPr/>
          </p:nvGrpSpPr>
          <p:grpSpPr>
            <a:xfrm>
              <a:off x="2631563" y="3092600"/>
              <a:ext cx="3211407" cy="204893"/>
              <a:chOff x="1973672" y="2319450"/>
              <a:chExt cx="2408555" cy="153670"/>
            </a:xfrm>
          </p:grpSpPr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A3B902C7-23DD-694F-A7A3-4F96A4144BBB}"/>
                  </a:ext>
                </a:extLst>
              </p:cNvPr>
              <p:cNvSpPr/>
              <p:nvPr/>
            </p:nvSpPr>
            <p:spPr>
              <a:xfrm>
                <a:off x="2043592" y="2361201"/>
                <a:ext cx="2324100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2324100" h="97155">
                    <a:moveTo>
                      <a:pt x="2323881" y="1398"/>
                    </a:moveTo>
                    <a:lnTo>
                      <a:pt x="2265180" y="5773"/>
                    </a:lnTo>
                    <a:lnTo>
                      <a:pt x="2191859" y="11845"/>
                    </a:lnTo>
                    <a:lnTo>
                      <a:pt x="2150344" y="15414"/>
                    </a:lnTo>
                    <a:lnTo>
                      <a:pt x="2105928" y="19284"/>
                    </a:lnTo>
                    <a:lnTo>
                      <a:pt x="2058863" y="23414"/>
                    </a:lnTo>
                    <a:lnTo>
                      <a:pt x="2009400" y="27762"/>
                    </a:lnTo>
                    <a:lnTo>
                      <a:pt x="1957790" y="32286"/>
                    </a:lnTo>
                    <a:lnTo>
                      <a:pt x="1904285" y="36947"/>
                    </a:lnTo>
                    <a:lnTo>
                      <a:pt x="1849135" y="41702"/>
                    </a:lnTo>
                    <a:lnTo>
                      <a:pt x="1792594" y="46510"/>
                    </a:lnTo>
                    <a:lnTo>
                      <a:pt x="1734911" y="51330"/>
                    </a:lnTo>
                    <a:lnTo>
                      <a:pt x="1676339" y="56122"/>
                    </a:lnTo>
                    <a:lnTo>
                      <a:pt x="1617129" y="60842"/>
                    </a:lnTo>
                    <a:lnTo>
                      <a:pt x="1557532" y="65451"/>
                    </a:lnTo>
                    <a:lnTo>
                      <a:pt x="1497799" y="69908"/>
                    </a:lnTo>
                    <a:lnTo>
                      <a:pt x="1438183" y="74170"/>
                    </a:lnTo>
                    <a:lnTo>
                      <a:pt x="1378933" y="78197"/>
                    </a:lnTo>
                    <a:lnTo>
                      <a:pt x="1320303" y="81947"/>
                    </a:lnTo>
                    <a:lnTo>
                      <a:pt x="1262543" y="85380"/>
                    </a:lnTo>
                    <a:lnTo>
                      <a:pt x="1205904" y="88454"/>
                    </a:lnTo>
                    <a:lnTo>
                      <a:pt x="1150639" y="91127"/>
                    </a:lnTo>
                    <a:lnTo>
                      <a:pt x="1096998" y="93359"/>
                    </a:lnTo>
                    <a:lnTo>
                      <a:pt x="1045233" y="95108"/>
                    </a:lnTo>
                    <a:lnTo>
                      <a:pt x="995595" y="96334"/>
                    </a:lnTo>
                    <a:lnTo>
                      <a:pt x="948336" y="96994"/>
                    </a:lnTo>
                    <a:lnTo>
                      <a:pt x="903706" y="97048"/>
                    </a:lnTo>
                    <a:lnTo>
                      <a:pt x="853152" y="96299"/>
                    </a:lnTo>
                    <a:lnTo>
                      <a:pt x="802442" y="94712"/>
                    </a:lnTo>
                    <a:lnTo>
                      <a:pt x="751704" y="92355"/>
                    </a:lnTo>
                    <a:lnTo>
                      <a:pt x="701063" y="89298"/>
                    </a:lnTo>
                    <a:lnTo>
                      <a:pt x="650645" y="85607"/>
                    </a:lnTo>
                    <a:lnTo>
                      <a:pt x="600578" y="81354"/>
                    </a:lnTo>
                    <a:lnTo>
                      <a:pt x="550987" y="76605"/>
                    </a:lnTo>
                    <a:lnTo>
                      <a:pt x="501997" y="71430"/>
                    </a:lnTo>
                    <a:lnTo>
                      <a:pt x="453736" y="65897"/>
                    </a:lnTo>
                    <a:lnTo>
                      <a:pt x="406329" y="60075"/>
                    </a:lnTo>
                    <a:lnTo>
                      <a:pt x="359903" y="54033"/>
                    </a:lnTo>
                    <a:lnTo>
                      <a:pt x="314583" y="47839"/>
                    </a:lnTo>
                    <a:lnTo>
                      <a:pt x="261838" y="40302"/>
                    </a:lnTo>
                    <a:lnTo>
                      <a:pt x="211086" y="32765"/>
                    </a:lnTo>
                    <a:lnTo>
                      <a:pt x="162545" y="25346"/>
                    </a:lnTo>
                    <a:lnTo>
                      <a:pt x="116433" y="18163"/>
                    </a:lnTo>
                    <a:lnTo>
                      <a:pt x="72968" y="11335"/>
                    </a:lnTo>
                    <a:lnTo>
                      <a:pt x="59963" y="9293"/>
                    </a:lnTo>
                    <a:lnTo>
                      <a:pt x="47244" y="7300"/>
                    </a:lnTo>
                    <a:lnTo>
                      <a:pt x="34818" y="5362"/>
                    </a:lnTo>
                    <a:lnTo>
                      <a:pt x="22692" y="3480"/>
                    </a:lnTo>
                    <a:lnTo>
                      <a:pt x="0" y="0"/>
                    </a:lnTo>
                  </a:path>
                </a:pathLst>
              </a:custGeom>
              <a:ln w="28574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pic>
            <p:nvPicPr>
              <p:cNvPr id="31" name="object 30">
                <a:extLst>
                  <a:ext uri="{FF2B5EF4-FFF2-40B4-BE49-F238E27FC236}">
                    <a16:creationId xmlns:a16="http://schemas.microsoft.com/office/drawing/2014/main" id="{82EE29FE-2A25-014D-A230-879078BA867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73672" y="2319450"/>
                <a:ext cx="120416" cy="92247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AB2986-9767-6046-B0DF-EE67627F0CB0}"/>
                </a:ext>
              </a:extLst>
            </p:cNvPr>
            <p:cNvSpPr txBox="1"/>
            <p:nvPr/>
          </p:nvSpPr>
          <p:spPr>
            <a:xfrm>
              <a:off x="-1587979" y="3250530"/>
              <a:ext cx="61030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algn="r">
                <a:spcBef>
                  <a:spcPts val="133"/>
                </a:spcBef>
              </a:pPr>
              <a:r>
                <a:rPr lang="en-US" sz="1800" spc="-13" dirty="0">
                  <a:solidFill>
                    <a:srgbClr val="FF0000"/>
                  </a:solidFill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Error!</a:t>
              </a:r>
              <a:endParaRPr lang="en-US" sz="1800" dirty="0">
                <a:latin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5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ED4F-3BAD-614B-A886-7DAB8CD6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538B-61EF-9944-8C92-622743AA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 access to resources based on the principal trying to access them</a:t>
            </a:r>
          </a:p>
          <a:p>
            <a:pPr lvl="1"/>
            <a:r>
              <a:rPr lang="en-US" dirty="0"/>
              <a:t>Canvas:</a:t>
            </a:r>
          </a:p>
          <a:p>
            <a:pPr lvl="2"/>
            <a:r>
              <a:rPr lang="en-US" dirty="0"/>
              <a:t>Only Wyatt &amp; Kayla can update grades</a:t>
            </a:r>
          </a:p>
          <a:p>
            <a:pPr lvl="2"/>
            <a:r>
              <a:rPr lang="en-US" dirty="0"/>
              <a:t>Only you and course staff can see your grades</a:t>
            </a:r>
          </a:p>
          <a:p>
            <a:pPr lvl="1"/>
            <a:r>
              <a:rPr lang="en-US" dirty="0"/>
              <a:t>File system on my laptop:</a:t>
            </a:r>
          </a:p>
          <a:p>
            <a:pPr lvl="2"/>
            <a:r>
              <a:rPr lang="en-US" dirty="0"/>
              <a:t>Only Wyatt can update or read /Users/</a:t>
            </a:r>
            <a:r>
              <a:rPr lang="en-US" dirty="0" err="1"/>
              <a:t>wlloyd</a:t>
            </a:r>
            <a:r>
              <a:rPr lang="en-US" dirty="0"/>
              <a:t>/.</a:t>
            </a:r>
            <a:r>
              <a:rPr lang="en-US" dirty="0" err="1"/>
              <a:t>ssh</a:t>
            </a:r>
            <a:endParaRPr lang="en-US" dirty="0"/>
          </a:p>
          <a:p>
            <a:pPr lvl="2"/>
            <a:r>
              <a:rPr lang="en-US" dirty="0"/>
              <a:t>Everyone can read /</a:t>
            </a:r>
            <a:r>
              <a:rPr lang="en-US" dirty="0" err="1"/>
              <a:t>usr</a:t>
            </a:r>
            <a:r>
              <a:rPr lang="en-US" dirty="0"/>
              <a:t>/bin/</a:t>
            </a:r>
          </a:p>
          <a:p>
            <a:pPr lvl="1"/>
            <a:r>
              <a:rPr lang="en-US" dirty="0"/>
              <a:t>Facebook:</a:t>
            </a:r>
          </a:p>
          <a:p>
            <a:pPr lvl="2"/>
            <a:r>
              <a:rPr lang="en-US" dirty="0"/>
              <a:t>Only I can create posts as me</a:t>
            </a:r>
          </a:p>
          <a:p>
            <a:pPr lvl="2"/>
            <a:r>
              <a:rPr lang="en-US" dirty="0"/>
              <a:t>Only the selected audience (global, friends, …) can read the posts</a:t>
            </a:r>
          </a:p>
        </p:txBody>
      </p:sp>
    </p:spTree>
    <p:extLst>
      <p:ext uri="{BB962C8B-B14F-4D97-AF65-F5344CB8AC3E}">
        <p14:creationId xmlns:p14="http://schemas.microsoft.com/office/powerpoint/2010/main" val="527202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6A47-677E-164C-9EDC-683AFA9A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ACLs in Action 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B7982-172B-B544-AE8B-FF9FD9F6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subject?</a:t>
            </a:r>
          </a:p>
          <a:p>
            <a:pPr lvl="1"/>
            <a:r>
              <a:rPr lang="en-US" dirty="0"/>
              <a:t>Authenticate use username/password, </a:t>
            </a:r>
            <a:r>
              <a:rPr lang="en-US" dirty="0" err="1"/>
              <a:t>ssh</a:t>
            </a:r>
            <a:r>
              <a:rPr lang="en-US" dirty="0"/>
              <a:t> key, 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37CF-F8E3-6A4E-999C-088A25BF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73" dirty="0"/>
              <a:t>Extending</a:t>
            </a:r>
            <a:r>
              <a:rPr lang="en-US" spc="-300" dirty="0"/>
              <a:t> </a:t>
            </a:r>
            <a:r>
              <a:rPr lang="en-US" spc="167" dirty="0"/>
              <a:t>ACLs</a:t>
            </a:r>
            <a:r>
              <a:rPr lang="en-US" spc="-160" dirty="0"/>
              <a:t> </a:t>
            </a:r>
            <a:r>
              <a:rPr lang="en-US" dirty="0"/>
              <a:t>to</a:t>
            </a:r>
            <a:r>
              <a:rPr lang="en-US" spc="-293" dirty="0"/>
              <a:t> </a:t>
            </a:r>
            <a:r>
              <a:rPr lang="en-US" dirty="0"/>
              <a:t>Apps:</a:t>
            </a:r>
            <a:r>
              <a:rPr lang="en-US" spc="-160" dirty="0"/>
              <a:t> </a:t>
            </a:r>
            <a:r>
              <a:rPr lang="en-US" spc="140" dirty="0"/>
              <a:t>a-</a:t>
            </a:r>
            <a:r>
              <a:rPr lang="en-US" spc="127" dirty="0"/>
              <a:t>la</a:t>
            </a:r>
            <a:r>
              <a:rPr lang="en-US" spc="-160" dirty="0"/>
              <a:t> </a:t>
            </a:r>
            <a:r>
              <a:rPr lang="en-US" spc="173" dirty="0"/>
              <a:t>UNIX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7A780-37F4-2B45-90B9-338861304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act on behalf of users</a:t>
            </a:r>
          </a:p>
          <a:p>
            <a:r>
              <a:rPr lang="en-US" dirty="0"/>
              <a:t>When an application makes a request, it uses a particular user’s credentials</a:t>
            </a:r>
          </a:p>
          <a:p>
            <a:pPr lvl="1"/>
            <a:r>
              <a:rPr lang="en-US" dirty="0"/>
              <a:t>Either one user per application</a:t>
            </a:r>
          </a:p>
          <a:p>
            <a:pPr lvl="1"/>
            <a:r>
              <a:rPr lang="en-US" dirty="0"/>
              <a:t>Or different users for different requests</a:t>
            </a:r>
          </a:p>
          <a:p>
            <a:r>
              <a:rPr lang="en-US" dirty="0"/>
              <a:t>Works great for:</a:t>
            </a:r>
          </a:p>
          <a:p>
            <a:pPr lvl="1"/>
            <a:r>
              <a:rPr lang="en-US" dirty="0"/>
              <a:t>Alternative UIs, e.g., the `git` client vs. the GitHub Web UI both act on behalf of users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3B46-2346-D941-8426-C7B3D643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601894" cy="1325563"/>
          </a:xfrm>
        </p:spPr>
        <p:txBody>
          <a:bodyPr>
            <a:normAutofit/>
          </a:bodyPr>
          <a:lstStyle/>
          <a:p>
            <a:r>
              <a:rPr lang="en-US" sz="4000" spc="73" dirty="0"/>
              <a:t>Extending</a:t>
            </a:r>
            <a:r>
              <a:rPr lang="en-US" sz="4000" spc="-300" dirty="0"/>
              <a:t> </a:t>
            </a:r>
            <a:r>
              <a:rPr lang="en-US" sz="4000" spc="167" dirty="0"/>
              <a:t>ACLs</a:t>
            </a:r>
            <a:r>
              <a:rPr lang="en-US" sz="4000" spc="-167" dirty="0"/>
              <a:t> </a:t>
            </a:r>
            <a:r>
              <a:rPr lang="en-US" sz="4000" dirty="0"/>
              <a:t>to</a:t>
            </a:r>
            <a:r>
              <a:rPr lang="en-US" sz="4000" spc="-293" dirty="0"/>
              <a:t> </a:t>
            </a:r>
            <a:r>
              <a:rPr lang="en-US" sz="4000" dirty="0"/>
              <a:t>Apps:</a:t>
            </a:r>
            <a:r>
              <a:rPr lang="en-US" sz="4000" spc="-160" dirty="0"/>
              <a:t> </a:t>
            </a:r>
            <a:r>
              <a:rPr lang="en-US" sz="4000" spc="133" dirty="0"/>
              <a:t>Special</a:t>
            </a:r>
            <a:r>
              <a:rPr lang="en-US" sz="4000" spc="-280" dirty="0"/>
              <a:t> </a:t>
            </a:r>
            <a:r>
              <a:rPr lang="en-US" sz="4000" spc="-13" dirty="0"/>
              <a:t>Principals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4CC3-650F-F04C-AA00-3508D0D7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40" y="1825625"/>
            <a:ext cx="11963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a unique principal for each app</a:t>
            </a:r>
          </a:p>
          <a:p>
            <a:pPr lvl="1"/>
            <a:r>
              <a:rPr lang="en-US" dirty="0"/>
              <a:t>E.g., the “</a:t>
            </a:r>
            <a:r>
              <a:rPr lang="en-US" dirty="0" err="1"/>
              <a:t>autograder</a:t>
            </a:r>
            <a:r>
              <a:rPr lang="en-US" dirty="0"/>
              <a:t>” principal</a:t>
            </a:r>
          </a:p>
          <a:p>
            <a:pPr lvl="1"/>
            <a:r>
              <a:rPr lang="en-US" dirty="0"/>
              <a:t>Acts just like a regular user</a:t>
            </a:r>
          </a:p>
          <a:p>
            <a:r>
              <a:rPr lang="en-US" dirty="0"/>
              <a:t>When applications make request, they use their own, unique, credentials</a:t>
            </a:r>
          </a:p>
          <a:p>
            <a:r>
              <a:rPr lang="en-US" dirty="0"/>
              <a:t>Add application principals to resource ACLs as desired</a:t>
            </a:r>
          </a:p>
          <a:p>
            <a:endParaRPr lang="en-US" dirty="0"/>
          </a:p>
          <a:p>
            <a:r>
              <a:rPr lang="en-US" dirty="0"/>
              <a:t>Works when</a:t>
            </a:r>
          </a:p>
          <a:p>
            <a:pPr lvl="1"/>
            <a:r>
              <a:rPr lang="en-US" dirty="0"/>
              <a:t>Applications need to operate with more than one user's access</a:t>
            </a:r>
          </a:p>
          <a:p>
            <a:pPr lvl="2"/>
            <a:r>
              <a:rPr lang="en-US" dirty="0"/>
              <a:t>e.g., the </a:t>
            </a:r>
            <a:r>
              <a:rPr lang="en-US" dirty="0" err="1"/>
              <a:t>autograder</a:t>
            </a:r>
            <a:r>
              <a:rPr lang="en-US" dirty="0"/>
              <a:t> needs to access private repositories owned by different students</a:t>
            </a:r>
          </a:p>
          <a:p>
            <a:pPr lvl="1"/>
            <a:r>
              <a:rPr lang="en-US" dirty="0"/>
              <a:t>and less than any one user's access (e.g., less than mine)</a:t>
            </a:r>
          </a:p>
          <a:p>
            <a:pPr lvl="2"/>
            <a:r>
              <a:rPr lang="en-US" dirty="0"/>
              <a:t>E.g. the </a:t>
            </a:r>
            <a:r>
              <a:rPr lang="en-US" dirty="0" err="1"/>
              <a:t>autograder</a:t>
            </a:r>
            <a:r>
              <a:rPr lang="en-US" dirty="0"/>
              <a:t> shouldn't be able to access non COS316 repositories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E2D6-B35A-3447-9296-263617A9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Access</a:t>
            </a:r>
            <a:r>
              <a:rPr lang="en-US" dirty="0"/>
              <a:t> Control</a:t>
            </a:r>
            <a:r>
              <a:rPr lang="en-US" spc="-133" dirty="0"/>
              <a:t> </a:t>
            </a:r>
            <a:r>
              <a:rPr lang="en-US" spc="53" dirty="0"/>
              <a:t>Lists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389C2-A2DD-F044-BC37-37E7B1275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5C653-F64F-564A-B049-993DB0E537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3962" indent="-447029">
              <a:spcBef>
                <a:spcPts val="493"/>
              </a:spcBef>
              <a:buFont typeface="Arial MT"/>
              <a:buChar char="●"/>
              <a:tabLst>
                <a:tab pos="463962" algn="l"/>
              </a:tabLst>
            </a:pP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lang="en-US" sz="24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z="24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implement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spcBef>
                <a:spcPts val="360"/>
              </a:spcBef>
              <a:buFont typeface="Arial MT"/>
              <a:buChar char="●"/>
              <a:tabLst>
                <a:tab pos="463962" algn="l"/>
              </a:tabLst>
            </a:pP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lang="en-US" sz="24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z="24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administer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spcBef>
                <a:spcPts val="360"/>
              </a:spcBef>
              <a:buFont typeface="Arial MT"/>
              <a:buChar char="●"/>
              <a:tabLst>
                <a:tab pos="463962" algn="l"/>
              </a:tabLst>
            </a:pPr>
            <a:r>
              <a:rPr lang="en-US" sz="2400" spc="-6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Easy</a:t>
            </a:r>
            <a:r>
              <a:rPr lang="en-US" sz="2400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z="2400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revoke</a:t>
            </a:r>
            <a:r>
              <a:rPr lang="en-US" sz="2400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BF5C7-953C-AE4F-84B8-DB6B14C92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282C9-C040-0049-933C-20EF773E8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6019800" cy="3684588"/>
          </a:xfrm>
        </p:spPr>
        <p:txBody>
          <a:bodyPr>
            <a:normAutofit/>
          </a:bodyPr>
          <a:lstStyle/>
          <a:p>
            <a:r>
              <a:rPr lang="en-US" sz="2800" spc="-7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Tradeoff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granularity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simplicity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More granular permissions require more complex rules in the guard</a:t>
            </a:r>
          </a:p>
          <a:p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Doesn't scale well</a:t>
            </a:r>
          </a:p>
          <a:p>
            <a:pPr lvl="1"/>
            <a:r>
              <a:rPr lang="en-US" dirty="0">
                <a:cs typeface="Helvetica Neue Medium" panose="02000503000000020004" pitchFamily="2" charset="0"/>
              </a:rPr>
              <a:t>e</a:t>
            </a:r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.g., need up to Users * Repos * Access Right entries in ACL table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Centralized access control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Needs servers cooperation to delegate access</a:t>
            </a:r>
          </a:p>
          <a:p>
            <a:pPr lvl="1"/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/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6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E2D6-B35A-3447-9296-263617A9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Access</a:t>
            </a:r>
            <a:r>
              <a:rPr lang="en-US" dirty="0"/>
              <a:t> Control</a:t>
            </a:r>
            <a:r>
              <a:rPr lang="en-US" spc="-133" dirty="0"/>
              <a:t> </a:t>
            </a:r>
            <a:r>
              <a:rPr lang="en-US" spc="53" dirty="0"/>
              <a:t>Lists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389C2-A2DD-F044-BC37-37E7B1275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5C653-F64F-564A-B049-993DB0E537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59833" indent="-342900">
              <a:spcBef>
                <a:spcPts val="493"/>
              </a:spcBef>
              <a:tabLst>
                <a:tab pos="463962" algn="l"/>
              </a:tabLst>
            </a:pP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lang="en-US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implement</a:t>
            </a:r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359833" indent="-342900">
              <a:spcBef>
                <a:spcPts val="360"/>
              </a:spcBef>
              <a:tabLst>
                <a:tab pos="463962" algn="l"/>
              </a:tabLst>
            </a:pP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lang="en-US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administer</a:t>
            </a:r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359833" indent="-342900">
              <a:spcBef>
                <a:spcPts val="360"/>
              </a:spcBef>
              <a:tabLst>
                <a:tab pos="463962" algn="l"/>
              </a:tabLst>
            </a:pPr>
            <a:r>
              <a:rPr lang="en-US" spc="-6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Easy</a:t>
            </a:r>
            <a:r>
              <a:rPr lang="en-US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5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revoke</a:t>
            </a:r>
            <a:r>
              <a:rPr lang="en-US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BF5C7-953C-AE4F-84B8-DB6B14C92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Drawbacks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282C9-C040-0049-933C-20EF773E8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6019800" cy="3684588"/>
          </a:xfrm>
        </p:spPr>
        <p:txBody>
          <a:bodyPr>
            <a:normAutofit/>
          </a:bodyPr>
          <a:lstStyle/>
          <a:p>
            <a:r>
              <a:rPr lang="en-US" sz="2800" spc="-7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Tradeoff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granularity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simplicity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More granular permissions require more complex rules in the guard</a:t>
            </a:r>
          </a:p>
          <a:p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Doesn't scale well</a:t>
            </a:r>
          </a:p>
          <a:p>
            <a:pPr lvl="1"/>
            <a:r>
              <a:rPr lang="en-US" dirty="0">
                <a:cs typeface="Helvetica Neue Medium" panose="02000503000000020004" pitchFamily="2" charset="0"/>
              </a:rPr>
              <a:t>e</a:t>
            </a:r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.g., need up to Users * Repos * Access Right entries in ACL table</a:t>
            </a:r>
          </a:p>
          <a:p>
            <a:pPr lvl="1"/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/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88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2967" y="1568467"/>
            <a:ext cx="10840833" cy="40335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4599"/>
              </a:lnSpc>
              <a:spcBef>
                <a:spcPts val="133"/>
              </a:spcBef>
            </a:pPr>
            <a:r>
              <a:rPr sz="2000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“[A]</a:t>
            </a:r>
            <a:r>
              <a:rPr sz="2000" spc="-1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token,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ticket,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or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key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that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gives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5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possessor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permission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entity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or 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object</a:t>
            </a:r>
            <a:r>
              <a:rPr sz="2000" spc="-1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000" spc="-1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000" spc="-1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computer</a:t>
            </a:r>
            <a:r>
              <a:rPr sz="2000" spc="-1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system.”</a:t>
            </a:r>
            <a:r>
              <a:rPr sz="2000" spc="-1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2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</a:t>
            </a:r>
            <a:r>
              <a:rPr sz="2000" spc="-1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Capability-</a:t>
            </a:r>
            <a:r>
              <a:rPr sz="20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Based</a:t>
            </a:r>
            <a:r>
              <a:rPr sz="2000" spc="-1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2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Computer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Systems</a:t>
            </a:r>
            <a:endParaRPr sz="20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25671" indent="-488514">
              <a:spcBef>
                <a:spcPts val="2520"/>
              </a:spcBef>
              <a:buFont typeface="Arial MT"/>
              <a:buChar char="●"/>
              <a:tabLst>
                <a:tab pos="625671" algn="l"/>
              </a:tabLst>
            </a:pPr>
            <a:r>
              <a:rPr sz="2000" spc="-5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Self-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describing</a:t>
            </a:r>
            <a:endParaRPr sz="20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35256" lvl="1" indent="-447875">
              <a:spcBef>
                <a:spcPts val="440"/>
              </a:spcBef>
              <a:buFont typeface="Arial MT"/>
              <a:buChar char="○"/>
              <a:tabLst>
                <a:tab pos="1235256" algn="l"/>
              </a:tabLst>
            </a:pP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Contains</a:t>
            </a:r>
            <a:r>
              <a:rPr spc="-1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both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object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name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permitted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operations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25671" indent="-488514">
              <a:spcBef>
                <a:spcPts val="339"/>
              </a:spcBef>
              <a:buFont typeface="Arial MT"/>
              <a:buChar char="●"/>
              <a:tabLst>
                <a:tab pos="625671" algn="l"/>
              </a:tabLst>
            </a:pP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Globally</a:t>
            </a:r>
            <a:r>
              <a:rPr sz="2000" spc="-12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meaningful</a:t>
            </a:r>
            <a:endParaRPr sz="20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35256" lvl="1" indent="-447875">
              <a:spcBef>
                <a:spcPts val="440"/>
              </a:spcBef>
              <a:buFont typeface="Arial MT"/>
              <a:buChar char="○"/>
              <a:tabLst>
                <a:tab pos="1235256" algn="l"/>
              </a:tabLst>
            </a:pP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Object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operation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r>
              <a:rPr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are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not</a:t>
            </a:r>
            <a:r>
              <a:rPr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subject-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specific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25671" indent="-488514">
              <a:spcBef>
                <a:spcPts val="339"/>
              </a:spcBef>
              <a:buFont typeface="Arial MT"/>
              <a:buChar char="●"/>
              <a:tabLst>
                <a:tab pos="625671" algn="l"/>
              </a:tabLst>
            </a:pP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Transferrable</a:t>
            </a:r>
            <a:endParaRPr sz="20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35256" lvl="1" indent="-447875">
              <a:spcBef>
                <a:spcPts val="440"/>
              </a:spcBef>
              <a:buFont typeface="Arial MT"/>
              <a:buChar char="○"/>
              <a:tabLst>
                <a:tab pos="1235256" algn="l"/>
              </a:tabLst>
            </a:pPr>
            <a:r>
              <a:rPr spc="-1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subject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can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pass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capability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another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(e.g.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sub-</a:t>
            </a:r>
            <a:r>
              <a:rPr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process,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via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IPC,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third-party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app,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etc)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35256" lvl="1" indent="-447875">
              <a:spcBef>
                <a:spcPts val="360"/>
              </a:spcBef>
              <a:buFont typeface="Arial MT"/>
              <a:buChar char="○"/>
              <a:tabLst>
                <a:tab pos="1235256" algn="l"/>
              </a:tabLst>
            </a:pP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Ideally</a:t>
            </a:r>
            <a:r>
              <a:rPr lang="en-US" spc="3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can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delegate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subset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capabilities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25671" indent="-488514">
              <a:spcBef>
                <a:spcPts val="339"/>
              </a:spcBef>
              <a:buFont typeface="Arial MT"/>
              <a:buChar char="●"/>
              <a:tabLst>
                <a:tab pos="625671" algn="l"/>
              </a:tabLst>
            </a:pP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Unforgeable</a:t>
            </a:r>
            <a:endParaRPr sz="20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35256" lvl="1" indent="-447875">
              <a:spcBef>
                <a:spcPts val="440"/>
              </a:spcBef>
              <a:buFont typeface="Arial MT"/>
              <a:buChar char="○"/>
              <a:tabLst>
                <a:tab pos="1235256" algn="l"/>
              </a:tabLst>
            </a:pPr>
            <a:r>
              <a:rPr spc="-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Subjects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cannot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create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capabilities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arbitrary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permissions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F33D3A-6E5E-8748-8B2A-EEA8A42E9EB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j-ea"/>
                <a:cs typeface="+mj-cs"/>
              </a:defRPr>
            </a:lvl1pPr>
          </a:lstStyle>
          <a:p>
            <a:r>
              <a:rPr lang="en-US" spc="93" dirty="0"/>
              <a:t>An</a:t>
            </a:r>
            <a:r>
              <a:rPr lang="en-US" spc="-353" dirty="0"/>
              <a:t> </a:t>
            </a:r>
            <a:r>
              <a:rPr lang="en-US" dirty="0"/>
              <a:t>Alternative</a:t>
            </a:r>
            <a:r>
              <a:rPr lang="en-US" spc="-220" dirty="0"/>
              <a:t> </a:t>
            </a:r>
            <a:r>
              <a:rPr lang="en-US" spc="200" dirty="0"/>
              <a:t>-</a:t>
            </a:r>
            <a:r>
              <a:rPr lang="en-US" spc="-227" dirty="0"/>
              <a:t> </a:t>
            </a:r>
            <a:r>
              <a:rPr lang="en-US" spc="53" dirty="0"/>
              <a:t>Capabilities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02257" y="1569596"/>
            <a:ext cx="4625339" cy="1264919"/>
          </a:xfrm>
          <a:prstGeom prst="rect">
            <a:avLst/>
          </a:prstGeom>
        </p:spPr>
        <p:txBody>
          <a:bodyPr vert="horz" wrap="square" lIns="0" tIns="71967" rIns="0" bIns="0" rtlCol="0">
            <a:spAutoFit/>
          </a:bodyPr>
          <a:lstStyle/>
          <a:p>
            <a:pPr marL="463962" indent="-447029">
              <a:spcBef>
                <a:spcPts val="567"/>
              </a:spcBef>
              <a:buFont typeface="Arial MT"/>
              <a:buChar char="●"/>
              <a:tabLst>
                <a:tab pos="463962" algn="l"/>
              </a:tabLst>
            </a:pPr>
            <a:r>
              <a:rPr sz="1867"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Unforgeable</a:t>
            </a:r>
            <a:r>
              <a:rPr sz="1867"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800" dirty="0">
                <a:solidFill>
                  <a:srgbClr val="93C47D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✓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074393" marR="6773" lvl="1" indent="-427556">
              <a:lnSpc>
                <a:spcPct val="114599"/>
              </a:lnSpc>
              <a:spcBef>
                <a:spcPts val="87"/>
              </a:spcBef>
              <a:buFont typeface="Arial MT"/>
              <a:buChar char="○"/>
              <a:tabLst>
                <a:tab pos="1074393" algn="l"/>
              </a:tabLst>
            </a:pPr>
            <a:r>
              <a:rPr sz="1600" spc="-5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Process-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level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fd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just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1600"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index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kernel structure</a:t>
            </a:r>
            <a:endParaRPr sz="1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spcBef>
                <a:spcPts val="272"/>
              </a:spcBef>
              <a:buFont typeface="Arial MT"/>
              <a:buChar char="●"/>
              <a:tabLst>
                <a:tab pos="463962" algn="l"/>
              </a:tabLst>
            </a:pPr>
            <a:r>
              <a:rPr sz="1867" spc="-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Self-</a:t>
            </a:r>
            <a:r>
              <a:rPr sz="1867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describing</a:t>
            </a:r>
            <a:r>
              <a:rPr sz="1867" spc="-2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800" dirty="0">
                <a:solidFill>
                  <a:srgbClr val="93C47D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✓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2258" y="2809511"/>
            <a:ext cx="4339167" cy="18300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074393" marR="6773" indent="-427556">
              <a:lnSpc>
                <a:spcPct val="114599"/>
              </a:lnSpc>
              <a:spcBef>
                <a:spcPts val="133"/>
              </a:spcBef>
              <a:buFont typeface="Arial MT"/>
              <a:buChar char="○"/>
              <a:tabLst>
                <a:tab pos="1074393" algn="l"/>
              </a:tabLst>
            </a:pPr>
            <a:r>
              <a:rPr sz="16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Kernel</a:t>
            </a:r>
            <a:r>
              <a:rPr sz="1600"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fd</a:t>
            </a:r>
            <a:r>
              <a:rPr sz="1600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contains</a:t>
            </a:r>
            <a:r>
              <a:rPr sz="1600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reference</a:t>
            </a:r>
            <a:r>
              <a:rPr sz="1600"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1600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sz="1600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+ 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permissions</a:t>
            </a:r>
            <a:endParaRPr sz="16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spcBef>
                <a:spcPts val="267"/>
              </a:spcBef>
              <a:buFont typeface="Arial MT"/>
              <a:buChar char="●"/>
              <a:tabLst>
                <a:tab pos="463962" algn="l"/>
              </a:tabLst>
            </a:pPr>
            <a:r>
              <a:rPr sz="18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Globally</a:t>
            </a:r>
            <a:r>
              <a:rPr sz="1867" spc="-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meaningful</a:t>
            </a:r>
            <a:r>
              <a:rPr sz="1867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8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✗</a:t>
            </a:r>
            <a:endParaRPr sz="1867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073546" lvl="1" indent="-426709">
              <a:spcBef>
                <a:spcPts val="373"/>
              </a:spcBef>
              <a:buFont typeface="Arial MT"/>
              <a:buChar char="○"/>
              <a:tabLst>
                <a:tab pos="1073546" algn="l"/>
              </a:tabLst>
            </a:pPr>
            <a:r>
              <a:rPr sz="1600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Fds</a:t>
            </a:r>
            <a:r>
              <a:rPr sz="1600" spc="-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are</a:t>
            </a:r>
            <a:r>
              <a:rPr sz="1600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process-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specific</a:t>
            </a:r>
            <a:endParaRPr sz="16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spcBef>
                <a:spcPts val="267"/>
              </a:spcBef>
              <a:buFont typeface="Arial MT"/>
              <a:buChar char="●"/>
              <a:tabLst>
                <a:tab pos="463962" algn="l"/>
              </a:tabLst>
            </a:pPr>
            <a:r>
              <a:rPr sz="1867"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Transferrable</a:t>
            </a:r>
            <a:r>
              <a:rPr sz="1867"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33" dirty="0">
                <a:solidFill>
                  <a:srgbClr val="93C47D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✓</a:t>
            </a:r>
            <a:r>
              <a:rPr sz="1867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  <a:r>
              <a:rPr sz="1867" spc="-33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✗</a:t>
            </a:r>
            <a:endParaRPr sz="1867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073546" lvl="1" indent="-426709">
              <a:spcBef>
                <a:spcPts val="373"/>
              </a:spcBef>
              <a:buFont typeface="Arial MT"/>
              <a:buChar char="○"/>
              <a:tabLst>
                <a:tab pos="1073546" algn="l"/>
              </a:tabLst>
            </a:pPr>
            <a:r>
              <a:rPr sz="1600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Via</a:t>
            </a:r>
            <a:r>
              <a:rPr sz="1600" spc="-1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IPC</a:t>
            </a:r>
            <a:r>
              <a:rPr sz="1600" spc="-1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sendmsg/recvmsg</a:t>
            </a:r>
            <a:endParaRPr sz="16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3917" y="4829550"/>
            <a:ext cx="4594860" cy="1761913"/>
            <a:chOff x="542937" y="3622162"/>
            <a:chExt cx="3446145" cy="1321435"/>
          </a:xfrm>
        </p:grpSpPr>
        <p:sp>
          <p:nvSpPr>
            <p:cNvPr id="6" name="object 6"/>
            <p:cNvSpPr/>
            <p:nvPr/>
          </p:nvSpPr>
          <p:spPr>
            <a:xfrm>
              <a:off x="547699" y="3626925"/>
              <a:ext cx="3436620" cy="1311910"/>
            </a:xfrm>
            <a:custGeom>
              <a:avLst/>
              <a:gdLst/>
              <a:ahLst/>
              <a:cxnLst/>
              <a:rect l="l" t="t" r="r" b="b"/>
              <a:pathLst>
                <a:path w="3436620" h="1311910">
                  <a:moveTo>
                    <a:pt x="1718299" y="1311624"/>
                  </a:moveTo>
                  <a:lnTo>
                    <a:pt x="1639645" y="1311400"/>
                  </a:lnTo>
                  <a:lnTo>
                    <a:pt x="1561899" y="1310731"/>
                  </a:lnTo>
                  <a:lnTo>
                    <a:pt x="1485136" y="1309629"/>
                  </a:lnTo>
                  <a:lnTo>
                    <a:pt x="1409433" y="1308102"/>
                  </a:lnTo>
                  <a:lnTo>
                    <a:pt x="1334865" y="1306162"/>
                  </a:lnTo>
                  <a:lnTo>
                    <a:pt x="1261507" y="1303816"/>
                  </a:lnTo>
                  <a:lnTo>
                    <a:pt x="1189437" y="1301075"/>
                  </a:lnTo>
                  <a:lnTo>
                    <a:pt x="1118729" y="1297948"/>
                  </a:lnTo>
                  <a:lnTo>
                    <a:pt x="1049460" y="1294446"/>
                  </a:lnTo>
                  <a:lnTo>
                    <a:pt x="981705" y="1290577"/>
                  </a:lnTo>
                  <a:lnTo>
                    <a:pt x="915540" y="1286351"/>
                  </a:lnTo>
                  <a:lnTo>
                    <a:pt x="851041" y="1281779"/>
                  </a:lnTo>
                  <a:lnTo>
                    <a:pt x="788283" y="1276869"/>
                  </a:lnTo>
                  <a:lnTo>
                    <a:pt x="727344" y="1271631"/>
                  </a:lnTo>
                  <a:lnTo>
                    <a:pt x="668298" y="1266076"/>
                  </a:lnTo>
                  <a:lnTo>
                    <a:pt x="611221" y="1260212"/>
                  </a:lnTo>
                  <a:lnTo>
                    <a:pt x="556189" y="1254049"/>
                  </a:lnTo>
                  <a:lnTo>
                    <a:pt x="503278" y="1247597"/>
                  </a:lnTo>
                  <a:lnTo>
                    <a:pt x="452564" y="1240865"/>
                  </a:lnTo>
                  <a:lnTo>
                    <a:pt x="404122" y="1233864"/>
                  </a:lnTo>
                  <a:lnTo>
                    <a:pt x="358029" y="1226603"/>
                  </a:lnTo>
                  <a:lnTo>
                    <a:pt x="314360" y="1219091"/>
                  </a:lnTo>
                  <a:lnTo>
                    <a:pt x="273191" y="1211338"/>
                  </a:lnTo>
                  <a:lnTo>
                    <a:pt x="234598" y="1203354"/>
                  </a:lnTo>
                  <a:lnTo>
                    <a:pt x="165443" y="1186731"/>
                  </a:lnTo>
                  <a:lnTo>
                    <a:pt x="107501" y="1169298"/>
                  </a:lnTo>
                  <a:lnTo>
                    <a:pt x="61379" y="1151134"/>
                  </a:lnTo>
                  <a:lnTo>
                    <a:pt x="27684" y="1132315"/>
                  </a:lnTo>
                  <a:lnTo>
                    <a:pt x="1768" y="1103027"/>
                  </a:lnTo>
                  <a:lnTo>
                    <a:pt x="0" y="1093020"/>
                  </a:lnTo>
                  <a:lnTo>
                    <a:pt x="0" y="218604"/>
                  </a:lnTo>
                  <a:lnTo>
                    <a:pt x="27684" y="179309"/>
                  </a:lnTo>
                  <a:lnTo>
                    <a:pt x="61379" y="160490"/>
                  </a:lnTo>
                  <a:lnTo>
                    <a:pt x="107501" y="142326"/>
                  </a:lnTo>
                  <a:lnTo>
                    <a:pt x="165443" y="124893"/>
                  </a:lnTo>
                  <a:lnTo>
                    <a:pt x="234598" y="108270"/>
                  </a:lnTo>
                  <a:lnTo>
                    <a:pt x="273191" y="100286"/>
                  </a:lnTo>
                  <a:lnTo>
                    <a:pt x="314360" y="92533"/>
                  </a:lnTo>
                  <a:lnTo>
                    <a:pt x="358029" y="85021"/>
                  </a:lnTo>
                  <a:lnTo>
                    <a:pt x="404122" y="77760"/>
                  </a:lnTo>
                  <a:lnTo>
                    <a:pt x="452564" y="70759"/>
                  </a:lnTo>
                  <a:lnTo>
                    <a:pt x="503278" y="64027"/>
                  </a:lnTo>
                  <a:lnTo>
                    <a:pt x="556189" y="57575"/>
                  </a:lnTo>
                  <a:lnTo>
                    <a:pt x="611221" y="51412"/>
                  </a:lnTo>
                  <a:lnTo>
                    <a:pt x="668298" y="45548"/>
                  </a:lnTo>
                  <a:lnTo>
                    <a:pt x="727344" y="39993"/>
                  </a:lnTo>
                  <a:lnTo>
                    <a:pt x="788283" y="34755"/>
                  </a:lnTo>
                  <a:lnTo>
                    <a:pt x="851041" y="29845"/>
                  </a:lnTo>
                  <a:lnTo>
                    <a:pt x="915540" y="25273"/>
                  </a:lnTo>
                  <a:lnTo>
                    <a:pt x="981705" y="21047"/>
                  </a:lnTo>
                  <a:lnTo>
                    <a:pt x="1049460" y="17178"/>
                  </a:lnTo>
                  <a:lnTo>
                    <a:pt x="1118729" y="13676"/>
                  </a:lnTo>
                  <a:lnTo>
                    <a:pt x="1189437" y="10549"/>
                  </a:lnTo>
                  <a:lnTo>
                    <a:pt x="1261507" y="7808"/>
                  </a:lnTo>
                  <a:lnTo>
                    <a:pt x="1334865" y="5462"/>
                  </a:lnTo>
                  <a:lnTo>
                    <a:pt x="1409433" y="3522"/>
                  </a:lnTo>
                  <a:lnTo>
                    <a:pt x="1485136" y="1995"/>
                  </a:lnTo>
                  <a:lnTo>
                    <a:pt x="1561899" y="893"/>
                  </a:lnTo>
                  <a:lnTo>
                    <a:pt x="1639645" y="224"/>
                  </a:lnTo>
                  <a:lnTo>
                    <a:pt x="1718299" y="0"/>
                  </a:lnTo>
                  <a:lnTo>
                    <a:pt x="1796953" y="224"/>
                  </a:lnTo>
                  <a:lnTo>
                    <a:pt x="1874700" y="893"/>
                  </a:lnTo>
                  <a:lnTo>
                    <a:pt x="1951463" y="1995"/>
                  </a:lnTo>
                  <a:lnTo>
                    <a:pt x="2027166" y="3522"/>
                  </a:lnTo>
                  <a:lnTo>
                    <a:pt x="2101734" y="5462"/>
                  </a:lnTo>
                  <a:lnTo>
                    <a:pt x="2175092" y="7808"/>
                  </a:lnTo>
                  <a:lnTo>
                    <a:pt x="2247162" y="10549"/>
                  </a:lnTo>
                  <a:lnTo>
                    <a:pt x="2317870" y="13676"/>
                  </a:lnTo>
                  <a:lnTo>
                    <a:pt x="2387139" y="17178"/>
                  </a:lnTo>
                  <a:lnTo>
                    <a:pt x="2454894" y="21047"/>
                  </a:lnTo>
                  <a:lnTo>
                    <a:pt x="2521059" y="25273"/>
                  </a:lnTo>
                  <a:lnTo>
                    <a:pt x="2585558" y="29845"/>
                  </a:lnTo>
                  <a:lnTo>
                    <a:pt x="2648316" y="34755"/>
                  </a:lnTo>
                  <a:lnTo>
                    <a:pt x="2709255" y="39993"/>
                  </a:lnTo>
                  <a:lnTo>
                    <a:pt x="2768301" y="45548"/>
                  </a:lnTo>
                  <a:lnTo>
                    <a:pt x="2825378" y="51412"/>
                  </a:lnTo>
                  <a:lnTo>
                    <a:pt x="2880410" y="57575"/>
                  </a:lnTo>
                  <a:lnTo>
                    <a:pt x="2933321" y="64027"/>
                  </a:lnTo>
                  <a:lnTo>
                    <a:pt x="2984035" y="70759"/>
                  </a:lnTo>
                  <a:lnTo>
                    <a:pt x="3032477" y="77760"/>
                  </a:lnTo>
                  <a:lnTo>
                    <a:pt x="3078570" y="85021"/>
                  </a:lnTo>
                  <a:lnTo>
                    <a:pt x="3122239" y="92533"/>
                  </a:lnTo>
                  <a:lnTo>
                    <a:pt x="3163408" y="100286"/>
                  </a:lnTo>
                  <a:lnTo>
                    <a:pt x="3202001" y="108270"/>
                  </a:lnTo>
                  <a:lnTo>
                    <a:pt x="3271156" y="124893"/>
                  </a:lnTo>
                  <a:lnTo>
                    <a:pt x="3329098" y="142326"/>
                  </a:lnTo>
                  <a:lnTo>
                    <a:pt x="3375220" y="160490"/>
                  </a:lnTo>
                  <a:lnTo>
                    <a:pt x="3408915" y="179309"/>
                  </a:lnTo>
                  <a:lnTo>
                    <a:pt x="3434831" y="208597"/>
                  </a:lnTo>
                  <a:lnTo>
                    <a:pt x="3436599" y="218604"/>
                  </a:lnTo>
                  <a:lnTo>
                    <a:pt x="3436599" y="1093020"/>
                  </a:lnTo>
                  <a:lnTo>
                    <a:pt x="3408915" y="1132315"/>
                  </a:lnTo>
                  <a:lnTo>
                    <a:pt x="3375220" y="1151134"/>
                  </a:lnTo>
                  <a:lnTo>
                    <a:pt x="3329098" y="1169298"/>
                  </a:lnTo>
                  <a:lnTo>
                    <a:pt x="3271156" y="1186731"/>
                  </a:lnTo>
                  <a:lnTo>
                    <a:pt x="3202001" y="1203354"/>
                  </a:lnTo>
                  <a:lnTo>
                    <a:pt x="3163408" y="1211338"/>
                  </a:lnTo>
                  <a:lnTo>
                    <a:pt x="3122239" y="1219091"/>
                  </a:lnTo>
                  <a:lnTo>
                    <a:pt x="3078570" y="1226603"/>
                  </a:lnTo>
                  <a:lnTo>
                    <a:pt x="3032477" y="1233864"/>
                  </a:lnTo>
                  <a:lnTo>
                    <a:pt x="2984035" y="1240865"/>
                  </a:lnTo>
                  <a:lnTo>
                    <a:pt x="2933321" y="1247597"/>
                  </a:lnTo>
                  <a:lnTo>
                    <a:pt x="2880410" y="1254049"/>
                  </a:lnTo>
                  <a:lnTo>
                    <a:pt x="2825378" y="1260212"/>
                  </a:lnTo>
                  <a:lnTo>
                    <a:pt x="2768301" y="1266076"/>
                  </a:lnTo>
                  <a:lnTo>
                    <a:pt x="2709255" y="1271631"/>
                  </a:lnTo>
                  <a:lnTo>
                    <a:pt x="2648316" y="1276869"/>
                  </a:lnTo>
                  <a:lnTo>
                    <a:pt x="2585558" y="1281779"/>
                  </a:lnTo>
                  <a:lnTo>
                    <a:pt x="2521059" y="1286351"/>
                  </a:lnTo>
                  <a:lnTo>
                    <a:pt x="2454894" y="1290577"/>
                  </a:lnTo>
                  <a:lnTo>
                    <a:pt x="2387139" y="1294446"/>
                  </a:lnTo>
                  <a:lnTo>
                    <a:pt x="2317870" y="1297948"/>
                  </a:lnTo>
                  <a:lnTo>
                    <a:pt x="2247162" y="1301075"/>
                  </a:lnTo>
                  <a:lnTo>
                    <a:pt x="2175092" y="1303816"/>
                  </a:lnTo>
                  <a:lnTo>
                    <a:pt x="2101734" y="1306162"/>
                  </a:lnTo>
                  <a:lnTo>
                    <a:pt x="2027166" y="1308102"/>
                  </a:lnTo>
                  <a:lnTo>
                    <a:pt x="1951463" y="1309629"/>
                  </a:lnTo>
                  <a:lnTo>
                    <a:pt x="1874700" y="1310731"/>
                  </a:lnTo>
                  <a:lnTo>
                    <a:pt x="1796953" y="1311400"/>
                  </a:lnTo>
                  <a:lnTo>
                    <a:pt x="1718299" y="1311624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47699" y="3626925"/>
              <a:ext cx="3436620" cy="1311910"/>
            </a:xfrm>
            <a:custGeom>
              <a:avLst/>
              <a:gdLst/>
              <a:ahLst/>
              <a:cxnLst/>
              <a:rect l="l" t="t" r="r" b="b"/>
              <a:pathLst>
                <a:path w="3436620" h="1311910">
                  <a:moveTo>
                    <a:pt x="3436599" y="218604"/>
                  </a:moveTo>
                  <a:lnTo>
                    <a:pt x="3434831" y="228610"/>
                  </a:lnTo>
                  <a:lnTo>
                    <a:pt x="3429577" y="238501"/>
                  </a:lnTo>
                  <a:lnTo>
                    <a:pt x="3393659" y="267385"/>
                  </a:lnTo>
                  <a:lnTo>
                    <a:pt x="3353675" y="285886"/>
                  </a:lnTo>
                  <a:lnTo>
                    <a:pt x="3301567" y="303694"/>
                  </a:lnTo>
                  <a:lnTo>
                    <a:pt x="3237943" y="320732"/>
                  </a:lnTo>
                  <a:lnTo>
                    <a:pt x="3163408" y="336921"/>
                  </a:lnTo>
                  <a:lnTo>
                    <a:pt x="3122239" y="344674"/>
                  </a:lnTo>
                  <a:lnTo>
                    <a:pt x="3078570" y="352186"/>
                  </a:lnTo>
                  <a:lnTo>
                    <a:pt x="3032477" y="359448"/>
                  </a:lnTo>
                  <a:lnTo>
                    <a:pt x="2984035" y="366449"/>
                  </a:lnTo>
                  <a:lnTo>
                    <a:pt x="2933321" y="373180"/>
                  </a:lnTo>
                  <a:lnTo>
                    <a:pt x="2880410" y="379632"/>
                  </a:lnTo>
                  <a:lnTo>
                    <a:pt x="2825378" y="385795"/>
                  </a:lnTo>
                  <a:lnTo>
                    <a:pt x="2768301" y="391659"/>
                  </a:lnTo>
                  <a:lnTo>
                    <a:pt x="2709255" y="397215"/>
                  </a:lnTo>
                  <a:lnTo>
                    <a:pt x="2648316" y="402452"/>
                  </a:lnTo>
                  <a:lnTo>
                    <a:pt x="2585558" y="407362"/>
                  </a:lnTo>
                  <a:lnTo>
                    <a:pt x="2521059" y="411934"/>
                  </a:lnTo>
                  <a:lnTo>
                    <a:pt x="2454894" y="416160"/>
                  </a:lnTo>
                  <a:lnTo>
                    <a:pt x="2387139" y="420029"/>
                  </a:lnTo>
                  <a:lnTo>
                    <a:pt x="2317870" y="423531"/>
                  </a:lnTo>
                  <a:lnTo>
                    <a:pt x="2247162" y="426658"/>
                  </a:lnTo>
                  <a:lnTo>
                    <a:pt x="2175092" y="429399"/>
                  </a:lnTo>
                  <a:lnTo>
                    <a:pt x="2101734" y="431745"/>
                  </a:lnTo>
                  <a:lnTo>
                    <a:pt x="2027166" y="433686"/>
                  </a:lnTo>
                  <a:lnTo>
                    <a:pt x="1951463" y="435212"/>
                  </a:lnTo>
                  <a:lnTo>
                    <a:pt x="1874700" y="436314"/>
                  </a:lnTo>
                  <a:lnTo>
                    <a:pt x="1796953" y="436983"/>
                  </a:lnTo>
                  <a:lnTo>
                    <a:pt x="1718299" y="437208"/>
                  </a:lnTo>
                  <a:lnTo>
                    <a:pt x="1639645" y="436983"/>
                  </a:lnTo>
                  <a:lnTo>
                    <a:pt x="1561899" y="436314"/>
                  </a:lnTo>
                  <a:lnTo>
                    <a:pt x="1485136" y="435212"/>
                  </a:lnTo>
                  <a:lnTo>
                    <a:pt x="1409433" y="433686"/>
                  </a:lnTo>
                  <a:lnTo>
                    <a:pt x="1334865" y="431745"/>
                  </a:lnTo>
                  <a:lnTo>
                    <a:pt x="1261507" y="429399"/>
                  </a:lnTo>
                  <a:lnTo>
                    <a:pt x="1189437" y="426658"/>
                  </a:lnTo>
                  <a:lnTo>
                    <a:pt x="1118729" y="423531"/>
                  </a:lnTo>
                  <a:lnTo>
                    <a:pt x="1049460" y="420029"/>
                  </a:lnTo>
                  <a:lnTo>
                    <a:pt x="981705" y="416160"/>
                  </a:lnTo>
                  <a:lnTo>
                    <a:pt x="915540" y="411934"/>
                  </a:lnTo>
                  <a:lnTo>
                    <a:pt x="851041" y="407362"/>
                  </a:lnTo>
                  <a:lnTo>
                    <a:pt x="788283" y="402452"/>
                  </a:lnTo>
                  <a:lnTo>
                    <a:pt x="727344" y="397215"/>
                  </a:lnTo>
                  <a:lnTo>
                    <a:pt x="668298" y="391659"/>
                  </a:lnTo>
                  <a:lnTo>
                    <a:pt x="611221" y="385795"/>
                  </a:lnTo>
                  <a:lnTo>
                    <a:pt x="556189" y="379632"/>
                  </a:lnTo>
                  <a:lnTo>
                    <a:pt x="503278" y="373180"/>
                  </a:lnTo>
                  <a:lnTo>
                    <a:pt x="452564" y="366449"/>
                  </a:lnTo>
                  <a:lnTo>
                    <a:pt x="404122" y="359448"/>
                  </a:lnTo>
                  <a:lnTo>
                    <a:pt x="358029" y="352186"/>
                  </a:lnTo>
                  <a:lnTo>
                    <a:pt x="314360" y="344674"/>
                  </a:lnTo>
                  <a:lnTo>
                    <a:pt x="273191" y="336921"/>
                  </a:lnTo>
                  <a:lnTo>
                    <a:pt x="234598" y="328937"/>
                  </a:lnTo>
                  <a:lnTo>
                    <a:pt x="165443" y="312314"/>
                  </a:lnTo>
                  <a:lnTo>
                    <a:pt x="107501" y="294882"/>
                  </a:lnTo>
                  <a:lnTo>
                    <a:pt x="61379" y="276717"/>
                  </a:lnTo>
                  <a:lnTo>
                    <a:pt x="27684" y="257898"/>
                  </a:lnTo>
                  <a:lnTo>
                    <a:pt x="1768" y="228610"/>
                  </a:lnTo>
                  <a:lnTo>
                    <a:pt x="0" y="218604"/>
                  </a:lnTo>
                </a:path>
                <a:path w="3436620" h="1311910">
                  <a:moveTo>
                    <a:pt x="0" y="218604"/>
                  </a:moveTo>
                  <a:lnTo>
                    <a:pt x="1768" y="208597"/>
                  </a:lnTo>
                  <a:lnTo>
                    <a:pt x="7022" y="198706"/>
                  </a:lnTo>
                  <a:lnTo>
                    <a:pt x="42940" y="169823"/>
                  </a:lnTo>
                  <a:lnTo>
                    <a:pt x="82924" y="151321"/>
                  </a:lnTo>
                  <a:lnTo>
                    <a:pt x="135032" y="133513"/>
                  </a:lnTo>
                  <a:lnTo>
                    <a:pt x="198656" y="116476"/>
                  </a:lnTo>
                  <a:lnTo>
                    <a:pt x="273191" y="100286"/>
                  </a:lnTo>
                  <a:lnTo>
                    <a:pt x="314360" y="92533"/>
                  </a:lnTo>
                  <a:lnTo>
                    <a:pt x="358029" y="85021"/>
                  </a:lnTo>
                  <a:lnTo>
                    <a:pt x="404122" y="77760"/>
                  </a:lnTo>
                  <a:lnTo>
                    <a:pt x="452564" y="70759"/>
                  </a:lnTo>
                  <a:lnTo>
                    <a:pt x="503278" y="64027"/>
                  </a:lnTo>
                  <a:lnTo>
                    <a:pt x="556189" y="57575"/>
                  </a:lnTo>
                  <a:lnTo>
                    <a:pt x="611221" y="51412"/>
                  </a:lnTo>
                  <a:lnTo>
                    <a:pt x="668298" y="45548"/>
                  </a:lnTo>
                  <a:lnTo>
                    <a:pt x="727344" y="39993"/>
                  </a:lnTo>
                  <a:lnTo>
                    <a:pt x="788283" y="34755"/>
                  </a:lnTo>
                  <a:lnTo>
                    <a:pt x="851041" y="29845"/>
                  </a:lnTo>
                  <a:lnTo>
                    <a:pt x="915540" y="25273"/>
                  </a:lnTo>
                  <a:lnTo>
                    <a:pt x="981705" y="21047"/>
                  </a:lnTo>
                  <a:lnTo>
                    <a:pt x="1049460" y="17178"/>
                  </a:lnTo>
                  <a:lnTo>
                    <a:pt x="1118729" y="13676"/>
                  </a:lnTo>
                  <a:lnTo>
                    <a:pt x="1189437" y="10549"/>
                  </a:lnTo>
                  <a:lnTo>
                    <a:pt x="1261507" y="7808"/>
                  </a:lnTo>
                  <a:lnTo>
                    <a:pt x="1334865" y="5462"/>
                  </a:lnTo>
                  <a:lnTo>
                    <a:pt x="1409433" y="3522"/>
                  </a:lnTo>
                  <a:lnTo>
                    <a:pt x="1485136" y="1995"/>
                  </a:lnTo>
                  <a:lnTo>
                    <a:pt x="1561899" y="893"/>
                  </a:lnTo>
                  <a:lnTo>
                    <a:pt x="1639645" y="224"/>
                  </a:lnTo>
                  <a:lnTo>
                    <a:pt x="1718299" y="0"/>
                  </a:lnTo>
                  <a:lnTo>
                    <a:pt x="1796953" y="224"/>
                  </a:lnTo>
                  <a:lnTo>
                    <a:pt x="1874700" y="893"/>
                  </a:lnTo>
                  <a:lnTo>
                    <a:pt x="1951463" y="1995"/>
                  </a:lnTo>
                  <a:lnTo>
                    <a:pt x="2027166" y="3522"/>
                  </a:lnTo>
                  <a:lnTo>
                    <a:pt x="2101734" y="5462"/>
                  </a:lnTo>
                  <a:lnTo>
                    <a:pt x="2175092" y="7808"/>
                  </a:lnTo>
                  <a:lnTo>
                    <a:pt x="2247162" y="10549"/>
                  </a:lnTo>
                  <a:lnTo>
                    <a:pt x="2317870" y="13676"/>
                  </a:lnTo>
                  <a:lnTo>
                    <a:pt x="2387139" y="17178"/>
                  </a:lnTo>
                  <a:lnTo>
                    <a:pt x="2454894" y="21047"/>
                  </a:lnTo>
                  <a:lnTo>
                    <a:pt x="2521059" y="25273"/>
                  </a:lnTo>
                  <a:lnTo>
                    <a:pt x="2585558" y="29845"/>
                  </a:lnTo>
                  <a:lnTo>
                    <a:pt x="2648316" y="34755"/>
                  </a:lnTo>
                  <a:lnTo>
                    <a:pt x="2709255" y="39993"/>
                  </a:lnTo>
                  <a:lnTo>
                    <a:pt x="2768301" y="45548"/>
                  </a:lnTo>
                  <a:lnTo>
                    <a:pt x="2825378" y="51412"/>
                  </a:lnTo>
                  <a:lnTo>
                    <a:pt x="2880410" y="57575"/>
                  </a:lnTo>
                  <a:lnTo>
                    <a:pt x="2933321" y="64027"/>
                  </a:lnTo>
                  <a:lnTo>
                    <a:pt x="2984035" y="70759"/>
                  </a:lnTo>
                  <a:lnTo>
                    <a:pt x="3032477" y="77760"/>
                  </a:lnTo>
                  <a:lnTo>
                    <a:pt x="3078570" y="85021"/>
                  </a:lnTo>
                  <a:lnTo>
                    <a:pt x="3122239" y="92533"/>
                  </a:lnTo>
                  <a:lnTo>
                    <a:pt x="3163408" y="100286"/>
                  </a:lnTo>
                  <a:lnTo>
                    <a:pt x="3202001" y="108270"/>
                  </a:lnTo>
                  <a:lnTo>
                    <a:pt x="3271156" y="124893"/>
                  </a:lnTo>
                  <a:lnTo>
                    <a:pt x="3329098" y="142326"/>
                  </a:lnTo>
                  <a:lnTo>
                    <a:pt x="3375220" y="160490"/>
                  </a:lnTo>
                  <a:lnTo>
                    <a:pt x="3408915" y="179309"/>
                  </a:lnTo>
                  <a:lnTo>
                    <a:pt x="3434831" y="208597"/>
                  </a:lnTo>
                  <a:lnTo>
                    <a:pt x="3436599" y="218604"/>
                  </a:lnTo>
                  <a:lnTo>
                    <a:pt x="3436599" y="1093020"/>
                  </a:lnTo>
                  <a:lnTo>
                    <a:pt x="3408915" y="1132315"/>
                  </a:lnTo>
                  <a:lnTo>
                    <a:pt x="3375220" y="1151134"/>
                  </a:lnTo>
                  <a:lnTo>
                    <a:pt x="3329098" y="1169298"/>
                  </a:lnTo>
                  <a:lnTo>
                    <a:pt x="3271156" y="1186731"/>
                  </a:lnTo>
                  <a:lnTo>
                    <a:pt x="3202001" y="1203354"/>
                  </a:lnTo>
                  <a:lnTo>
                    <a:pt x="3163408" y="1211338"/>
                  </a:lnTo>
                  <a:lnTo>
                    <a:pt x="3122239" y="1219091"/>
                  </a:lnTo>
                  <a:lnTo>
                    <a:pt x="3078570" y="1226603"/>
                  </a:lnTo>
                  <a:lnTo>
                    <a:pt x="3032477" y="1233864"/>
                  </a:lnTo>
                  <a:lnTo>
                    <a:pt x="2984035" y="1240865"/>
                  </a:lnTo>
                  <a:lnTo>
                    <a:pt x="2933321" y="1247597"/>
                  </a:lnTo>
                  <a:lnTo>
                    <a:pt x="2880410" y="1254049"/>
                  </a:lnTo>
                  <a:lnTo>
                    <a:pt x="2825378" y="1260212"/>
                  </a:lnTo>
                  <a:lnTo>
                    <a:pt x="2768301" y="1266076"/>
                  </a:lnTo>
                  <a:lnTo>
                    <a:pt x="2709255" y="1271631"/>
                  </a:lnTo>
                  <a:lnTo>
                    <a:pt x="2648316" y="1276869"/>
                  </a:lnTo>
                  <a:lnTo>
                    <a:pt x="2585558" y="1281779"/>
                  </a:lnTo>
                  <a:lnTo>
                    <a:pt x="2521059" y="1286351"/>
                  </a:lnTo>
                  <a:lnTo>
                    <a:pt x="2454894" y="1290577"/>
                  </a:lnTo>
                  <a:lnTo>
                    <a:pt x="2387139" y="1294446"/>
                  </a:lnTo>
                  <a:lnTo>
                    <a:pt x="2317870" y="1297948"/>
                  </a:lnTo>
                  <a:lnTo>
                    <a:pt x="2247162" y="1301075"/>
                  </a:lnTo>
                  <a:lnTo>
                    <a:pt x="2175092" y="1303816"/>
                  </a:lnTo>
                  <a:lnTo>
                    <a:pt x="2101734" y="1306162"/>
                  </a:lnTo>
                  <a:lnTo>
                    <a:pt x="2027166" y="1308102"/>
                  </a:lnTo>
                  <a:lnTo>
                    <a:pt x="1951463" y="1309629"/>
                  </a:lnTo>
                  <a:lnTo>
                    <a:pt x="1874700" y="1310731"/>
                  </a:lnTo>
                  <a:lnTo>
                    <a:pt x="1796953" y="1311400"/>
                  </a:lnTo>
                  <a:lnTo>
                    <a:pt x="1718299" y="1311624"/>
                  </a:lnTo>
                  <a:lnTo>
                    <a:pt x="1639645" y="1311400"/>
                  </a:lnTo>
                  <a:lnTo>
                    <a:pt x="1561899" y="1310731"/>
                  </a:lnTo>
                  <a:lnTo>
                    <a:pt x="1485136" y="1309629"/>
                  </a:lnTo>
                  <a:lnTo>
                    <a:pt x="1409433" y="1308102"/>
                  </a:lnTo>
                  <a:lnTo>
                    <a:pt x="1334865" y="1306162"/>
                  </a:lnTo>
                  <a:lnTo>
                    <a:pt x="1261507" y="1303816"/>
                  </a:lnTo>
                  <a:lnTo>
                    <a:pt x="1189437" y="1301075"/>
                  </a:lnTo>
                  <a:lnTo>
                    <a:pt x="1118729" y="1297948"/>
                  </a:lnTo>
                  <a:lnTo>
                    <a:pt x="1049460" y="1294446"/>
                  </a:lnTo>
                  <a:lnTo>
                    <a:pt x="981705" y="1290577"/>
                  </a:lnTo>
                  <a:lnTo>
                    <a:pt x="915540" y="1286351"/>
                  </a:lnTo>
                  <a:lnTo>
                    <a:pt x="851041" y="1281779"/>
                  </a:lnTo>
                  <a:lnTo>
                    <a:pt x="788283" y="1276869"/>
                  </a:lnTo>
                  <a:lnTo>
                    <a:pt x="727344" y="1271631"/>
                  </a:lnTo>
                  <a:lnTo>
                    <a:pt x="668298" y="1266076"/>
                  </a:lnTo>
                  <a:lnTo>
                    <a:pt x="611221" y="1260212"/>
                  </a:lnTo>
                  <a:lnTo>
                    <a:pt x="556189" y="1254049"/>
                  </a:lnTo>
                  <a:lnTo>
                    <a:pt x="503278" y="1247597"/>
                  </a:lnTo>
                  <a:lnTo>
                    <a:pt x="452564" y="1240865"/>
                  </a:lnTo>
                  <a:lnTo>
                    <a:pt x="404122" y="1233864"/>
                  </a:lnTo>
                  <a:lnTo>
                    <a:pt x="358029" y="1226603"/>
                  </a:lnTo>
                  <a:lnTo>
                    <a:pt x="314360" y="1219091"/>
                  </a:lnTo>
                  <a:lnTo>
                    <a:pt x="273191" y="1211338"/>
                  </a:lnTo>
                  <a:lnTo>
                    <a:pt x="234598" y="1203354"/>
                  </a:lnTo>
                  <a:lnTo>
                    <a:pt x="165443" y="1186731"/>
                  </a:lnTo>
                  <a:lnTo>
                    <a:pt x="107501" y="1169298"/>
                  </a:lnTo>
                  <a:lnTo>
                    <a:pt x="61379" y="1151134"/>
                  </a:lnTo>
                  <a:lnTo>
                    <a:pt x="27684" y="1132315"/>
                  </a:lnTo>
                  <a:lnTo>
                    <a:pt x="1768" y="1103027"/>
                  </a:lnTo>
                  <a:lnTo>
                    <a:pt x="0" y="1093020"/>
                  </a:lnTo>
                  <a:lnTo>
                    <a:pt x="0" y="21860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10275" y="3930100"/>
              <a:ext cx="896619" cy="867410"/>
            </a:xfrm>
            <a:custGeom>
              <a:avLst/>
              <a:gdLst/>
              <a:ahLst/>
              <a:cxnLst/>
              <a:rect l="l" t="t" r="r" b="b"/>
              <a:pathLst>
                <a:path w="896619" h="867410">
                  <a:moveTo>
                    <a:pt x="0" y="433649"/>
                  </a:moveTo>
                  <a:lnTo>
                    <a:pt x="2629" y="386399"/>
                  </a:lnTo>
                  <a:lnTo>
                    <a:pt x="10337" y="340621"/>
                  </a:lnTo>
                  <a:lnTo>
                    <a:pt x="22849" y="296582"/>
                  </a:lnTo>
                  <a:lnTo>
                    <a:pt x="39892" y="254546"/>
                  </a:lnTo>
                  <a:lnTo>
                    <a:pt x="61192" y="214778"/>
                  </a:lnTo>
                  <a:lnTo>
                    <a:pt x="86476" y="177541"/>
                  </a:lnTo>
                  <a:lnTo>
                    <a:pt x="115471" y="143101"/>
                  </a:lnTo>
                  <a:lnTo>
                    <a:pt x="147903" y="111722"/>
                  </a:lnTo>
                  <a:lnTo>
                    <a:pt x="183498" y="83669"/>
                  </a:lnTo>
                  <a:lnTo>
                    <a:pt x="221984" y="59205"/>
                  </a:lnTo>
                  <a:lnTo>
                    <a:pt x="263087" y="38597"/>
                  </a:lnTo>
                  <a:lnTo>
                    <a:pt x="306534" y="22107"/>
                  </a:lnTo>
                  <a:lnTo>
                    <a:pt x="352050" y="10002"/>
                  </a:lnTo>
                  <a:lnTo>
                    <a:pt x="399363" y="2544"/>
                  </a:lnTo>
                  <a:lnTo>
                    <a:pt x="448199" y="0"/>
                  </a:lnTo>
                  <a:lnTo>
                    <a:pt x="498773" y="2767"/>
                  </a:lnTo>
                  <a:lnTo>
                    <a:pt x="548311" y="10954"/>
                  </a:lnTo>
                  <a:lnTo>
                    <a:pt x="596376" y="24383"/>
                  </a:lnTo>
                  <a:lnTo>
                    <a:pt x="642528" y="42880"/>
                  </a:lnTo>
                  <a:lnTo>
                    <a:pt x="686329" y="66267"/>
                  </a:lnTo>
                  <a:lnTo>
                    <a:pt x="727341" y="94370"/>
                  </a:lnTo>
                  <a:lnTo>
                    <a:pt x="765125" y="127013"/>
                  </a:lnTo>
                  <a:lnTo>
                    <a:pt x="798862" y="163570"/>
                  </a:lnTo>
                  <a:lnTo>
                    <a:pt x="827908" y="203250"/>
                  </a:lnTo>
                  <a:lnTo>
                    <a:pt x="852081" y="245630"/>
                  </a:lnTo>
                  <a:lnTo>
                    <a:pt x="871198" y="290284"/>
                  </a:lnTo>
                  <a:lnTo>
                    <a:pt x="885077" y="336788"/>
                  </a:lnTo>
                  <a:lnTo>
                    <a:pt x="893539" y="384718"/>
                  </a:lnTo>
                  <a:lnTo>
                    <a:pt x="896399" y="433649"/>
                  </a:lnTo>
                  <a:lnTo>
                    <a:pt x="893770" y="480900"/>
                  </a:lnTo>
                  <a:lnTo>
                    <a:pt x="886062" y="526678"/>
                  </a:lnTo>
                  <a:lnTo>
                    <a:pt x="873550" y="570717"/>
                  </a:lnTo>
                  <a:lnTo>
                    <a:pt x="856507" y="612752"/>
                  </a:lnTo>
                  <a:lnTo>
                    <a:pt x="835207" y="652521"/>
                  </a:lnTo>
                  <a:lnTo>
                    <a:pt x="809923" y="689758"/>
                  </a:lnTo>
                  <a:lnTo>
                    <a:pt x="780928" y="724198"/>
                  </a:lnTo>
                  <a:lnTo>
                    <a:pt x="748496" y="755577"/>
                  </a:lnTo>
                  <a:lnTo>
                    <a:pt x="712901" y="783630"/>
                  </a:lnTo>
                  <a:lnTo>
                    <a:pt x="674415" y="808094"/>
                  </a:lnTo>
                  <a:lnTo>
                    <a:pt x="633312" y="828702"/>
                  </a:lnTo>
                  <a:lnTo>
                    <a:pt x="589865" y="845192"/>
                  </a:lnTo>
                  <a:lnTo>
                    <a:pt x="544349" y="857297"/>
                  </a:lnTo>
                  <a:lnTo>
                    <a:pt x="497036" y="864755"/>
                  </a:lnTo>
                  <a:lnTo>
                    <a:pt x="448199" y="867299"/>
                  </a:lnTo>
                  <a:lnTo>
                    <a:pt x="399363" y="864755"/>
                  </a:lnTo>
                  <a:lnTo>
                    <a:pt x="352050" y="857297"/>
                  </a:lnTo>
                  <a:lnTo>
                    <a:pt x="306534" y="845192"/>
                  </a:lnTo>
                  <a:lnTo>
                    <a:pt x="263087" y="828702"/>
                  </a:lnTo>
                  <a:lnTo>
                    <a:pt x="221984" y="808094"/>
                  </a:lnTo>
                  <a:lnTo>
                    <a:pt x="183498" y="783630"/>
                  </a:lnTo>
                  <a:lnTo>
                    <a:pt x="147903" y="755577"/>
                  </a:lnTo>
                  <a:lnTo>
                    <a:pt x="115471" y="724198"/>
                  </a:lnTo>
                  <a:lnTo>
                    <a:pt x="86476" y="689758"/>
                  </a:lnTo>
                  <a:lnTo>
                    <a:pt x="61192" y="652521"/>
                  </a:lnTo>
                  <a:lnTo>
                    <a:pt x="39892" y="612752"/>
                  </a:lnTo>
                  <a:lnTo>
                    <a:pt x="22849" y="570717"/>
                  </a:lnTo>
                  <a:lnTo>
                    <a:pt x="10337" y="526678"/>
                  </a:lnTo>
                  <a:lnTo>
                    <a:pt x="2629" y="480900"/>
                  </a:lnTo>
                  <a:lnTo>
                    <a:pt x="0" y="433649"/>
                  </a:lnTo>
                  <a:close/>
                </a:path>
              </a:pathLst>
            </a:custGeom>
            <a:ln w="28574">
              <a:solidFill>
                <a:srgbClr val="C77025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76357" y="5652217"/>
            <a:ext cx="742003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2250" y="1824016"/>
            <a:ext cx="647700" cy="692573"/>
            <a:chOff x="459187" y="1368012"/>
            <a:chExt cx="485775" cy="519430"/>
          </a:xfrm>
        </p:grpSpPr>
        <p:sp>
          <p:nvSpPr>
            <p:cNvPr id="11" name="object 11"/>
            <p:cNvSpPr/>
            <p:nvPr/>
          </p:nvSpPr>
          <p:spPr>
            <a:xfrm>
              <a:off x="473474" y="1382300"/>
              <a:ext cx="457200" cy="490855"/>
            </a:xfrm>
            <a:custGeom>
              <a:avLst/>
              <a:gdLst/>
              <a:ahLst/>
              <a:cxnLst/>
              <a:rect l="l" t="t" r="r" b="b"/>
              <a:pathLst>
                <a:path w="457200" h="490855">
                  <a:moveTo>
                    <a:pt x="456599" y="490799"/>
                  </a:moveTo>
                  <a:lnTo>
                    <a:pt x="0" y="490799"/>
                  </a:lnTo>
                  <a:lnTo>
                    <a:pt x="0" y="0"/>
                  </a:lnTo>
                  <a:lnTo>
                    <a:pt x="456599" y="0"/>
                  </a:lnTo>
                  <a:lnTo>
                    <a:pt x="456599" y="490799"/>
                  </a:lnTo>
                  <a:close/>
                </a:path>
              </a:pathLst>
            </a:custGeom>
            <a:solidFill>
              <a:srgbClr val="C9DAF7"/>
            </a:solidFill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3474" y="1382300"/>
              <a:ext cx="457200" cy="490855"/>
            </a:xfrm>
            <a:custGeom>
              <a:avLst/>
              <a:gdLst/>
              <a:ahLst/>
              <a:cxnLst/>
              <a:rect l="l" t="t" r="r" b="b"/>
              <a:pathLst>
                <a:path w="457200" h="490855">
                  <a:moveTo>
                    <a:pt x="0" y="0"/>
                  </a:moveTo>
                  <a:lnTo>
                    <a:pt x="456599" y="0"/>
                  </a:lnTo>
                  <a:lnTo>
                    <a:pt x="456599" y="490799"/>
                  </a:lnTo>
                  <a:lnTo>
                    <a:pt x="0" y="4907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C77025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1299" y="1843068"/>
            <a:ext cx="609600" cy="466859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algn="ctr">
              <a:spcBef>
                <a:spcPts val="1400"/>
              </a:spcBef>
            </a:pPr>
            <a:r>
              <a:rPr spc="-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66291" y="4235450"/>
            <a:ext cx="2550160" cy="993140"/>
            <a:chOff x="1249718" y="3176587"/>
            <a:chExt cx="1912620" cy="744855"/>
          </a:xfrm>
        </p:grpSpPr>
        <p:sp>
          <p:nvSpPr>
            <p:cNvPr id="15" name="object 15"/>
            <p:cNvSpPr/>
            <p:nvPr/>
          </p:nvSpPr>
          <p:spPr>
            <a:xfrm>
              <a:off x="1263466" y="3181350"/>
              <a:ext cx="1894205" cy="716915"/>
            </a:xfrm>
            <a:custGeom>
              <a:avLst/>
              <a:gdLst/>
              <a:ahLst/>
              <a:cxnLst/>
              <a:rect l="l" t="t" r="r" b="b"/>
              <a:pathLst>
                <a:path w="1894205" h="716914">
                  <a:moveTo>
                    <a:pt x="1893807" y="0"/>
                  </a:moveTo>
                  <a:lnTo>
                    <a:pt x="1883352" y="46770"/>
                  </a:lnTo>
                  <a:lnTo>
                    <a:pt x="1853234" y="89663"/>
                  </a:lnTo>
                  <a:lnTo>
                    <a:pt x="1805325" y="129048"/>
                  </a:lnTo>
                  <a:lnTo>
                    <a:pt x="1741500" y="165294"/>
                  </a:lnTo>
                  <a:lnTo>
                    <a:pt x="1704203" y="182356"/>
                  </a:lnTo>
                  <a:lnTo>
                    <a:pt x="1663629" y="198771"/>
                  </a:lnTo>
                  <a:lnTo>
                    <a:pt x="1620012" y="214587"/>
                  </a:lnTo>
                  <a:lnTo>
                    <a:pt x="1573586" y="229849"/>
                  </a:lnTo>
                  <a:lnTo>
                    <a:pt x="1524585" y="244603"/>
                  </a:lnTo>
                  <a:lnTo>
                    <a:pt x="1473244" y="258895"/>
                  </a:lnTo>
                  <a:lnTo>
                    <a:pt x="1419796" y="272772"/>
                  </a:lnTo>
                  <a:lnTo>
                    <a:pt x="1364475" y="286280"/>
                  </a:lnTo>
                  <a:lnTo>
                    <a:pt x="1307515" y="299465"/>
                  </a:lnTo>
                  <a:lnTo>
                    <a:pt x="1249151" y="312373"/>
                  </a:lnTo>
                  <a:lnTo>
                    <a:pt x="1189617" y="325051"/>
                  </a:lnTo>
                  <a:lnTo>
                    <a:pt x="1129147" y="337544"/>
                  </a:lnTo>
                  <a:lnTo>
                    <a:pt x="1067974" y="349898"/>
                  </a:lnTo>
                  <a:lnTo>
                    <a:pt x="1006333" y="362161"/>
                  </a:lnTo>
                  <a:lnTo>
                    <a:pt x="944457" y="374377"/>
                  </a:lnTo>
                  <a:lnTo>
                    <a:pt x="889714" y="385182"/>
                  </a:lnTo>
                  <a:lnTo>
                    <a:pt x="835133" y="396020"/>
                  </a:lnTo>
                  <a:lnTo>
                    <a:pt x="780876" y="406921"/>
                  </a:lnTo>
                  <a:lnTo>
                    <a:pt x="727105" y="417919"/>
                  </a:lnTo>
                  <a:lnTo>
                    <a:pt x="673982" y="429044"/>
                  </a:lnTo>
                  <a:lnTo>
                    <a:pt x="621670" y="440329"/>
                  </a:lnTo>
                  <a:lnTo>
                    <a:pt x="570330" y="451806"/>
                  </a:lnTo>
                  <a:lnTo>
                    <a:pt x="520124" y="463506"/>
                  </a:lnTo>
                  <a:lnTo>
                    <a:pt x="471214" y="475463"/>
                  </a:lnTo>
                  <a:lnTo>
                    <a:pt x="423763" y="487707"/>
                  </a:lnTo>
                  <a:lnTo>
                    <a:pt x="377932" y="500270"/>
                  </a:lnTo>
                  <a:lnTo>
                    <a:pt x="333883" y="513185"/>
                  </a:lnTo>
                  <a:lnTo>
                    <a:pt x="291779" y="526484"/>
                  </a:lnTo>
                  <a:lnTo>
                    <a:pt x="240218" y="544398"/>
                  </a:lnTo>
                  <a:lnTo>
                    <a:pt x="192572" y="563084"/>
                  </a:lnTo>
                  <a:lnTo>
                    <a:pt x="149199" y="582613"/>
                  </a:lnTo>
                  <a:lnTo>
                    <a:pt x="110454" y="603054"/>
                  </a:lnTo>
                  <a:lnTo>
                    <a:pt x="76692" y="624479"/>
                  </a:lnTo>
                  <a:lnTo>
                    <a:pt x="42042" y="652748"/>
                  </a:lnTo>
                  <a:lnTo>
                    <a:pt x="16431" y="682800"/>
                  </a:lnTo>
                  <a:lnTo>
                    <a:pt x="554" y="714771"/>
                  </a:lnTo>
                  <a:lnTo>
                    <a:pt x="0" y="716525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254481" y="3885679"/>
              <a:ext cx="21590" cy="31115"/>
            </a:xfrm>
            <a:custGeom>
              <a:avLst/>
              <a:gdLst/>
              <a:ahLst/>
              <a:cxnLst/>
              <a:rect l="l" t="t" r="r" b="b"/>
              <a:pathLst>
                <a:path w="21590" h="31114">
                  <a:moveTo>
                    <a:pt x="6180" y="30702"/>
                  </a:moveTo>
                  <a:lnTo>
                    <a:pt x="0" y="0"/>
                  </a:lnTo>
                  <a:lnTo>
                    <a:pt x="8985" y="12195"/>
                  </a:lnTo>
                  <a:lnTo>
                    <a:pt x="21181" y="3210"/>
                  </a:lnTo>
                  <a:lnTo>
                    <a:pt x="6180" y="30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254481" y="3885679"/>
              <a:ext cx="21590" cy="31115"/>
            </a:xfrm>
            <a:custGeom>
              <a:avLst/>
              <a:gdLst/>
              <a:ahLst/>
              <a:cxnLst/>
              <a:rect l="l" t="t" r="r" b="b"/>
              <a:pathLst>
                <a:path w="21590" h="31114">
                  <a:moveTo>
                    <a:pt x="8985" y="12195"/>
                  </a:moveTo>
                  <a:lnTo>
                    <a:pt x="0" y="0"/>
                  </a:lnTo>
                  <a:lnTo>
                    <a:pt x="6180" y="30702"/>
                  </a:lnTo>
                  <a:lnTo>
                    <a:pt x="21181" y="3210"/>
                  </a:lnTo>
                  <a:lnTo>
                    <a:pt x="8985" y="1219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4913" y="2766659"/>
            <a:ext cx="5750560" cy="54226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553483" marR="6773" indent="-2537397">
              <a:lnSpc>
                <a:spcPts val="1800"/>
              </a:lnSpc>
              <a:spcBef>
                <a:spcPts val="560"/>
              </a:spcBef>
              <a:tabLst>
                <a:tab pos="2494218" algn="l"/>
                <a:tab pos="5732637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u="heavy" spc="-13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Process</a:t>
            </a:r>
            <a:r>
              <a:rPr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Kernel</a:t>
            </a:r>
            <a:endParaRPr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6188" y="3318459"/>
            <a:ext cx="848360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1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FD</a:t>
            </a:r>
            <a:r>
              <a:rPr spc="-1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table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01949" y="3671549"/>
          <a:ext cx="4581310" cy="551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4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4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179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 dirty="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 dirty="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77025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28575">
                      <a:solidFill>
                        <a:srgbClr val="C77025"/>
                      </a:solidFill>
                      <a:prstDash val="solid"/>
                    </a:lnL>
                    <a:lnR w="28575">
                      <a:solidFill>
                        <a:srgbClr val="C77025"/>
                      </a:solidFill>
                      <a:prstDash val="solid"/>
                    </a:lnR>
                    <a:lnT w="28575">
                      <a:solidFill>
                        <a:srgbClr val="C77025"/>
                      </a:solidFill>
                      <a:prstDash val="solid"/>
                    </a:lnT>
                    <a:lnB w="28575">
                      <a:solidFill>
                        <a:srgbClr val="C77025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 dirty="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28575">
                      <a:solidFill>
                        <a:srgbClr val="C77025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705667" y="1482751"/>
            <a:ext cx="29718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1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FD</a:t>
            </a:r>
            <a:endParaRPr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5A5AC45-ED39-3542-BDA0-4F9421E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pc="-13" dirty="0"/>
              <a:t>File</a:t>
            </a:r>
            <a:r>
              <a:rPr lang="en-US" spc="-207" dirty="0"/>
              <a:t> </a:t>
            </a:r>
            <a:r>
              <a:rPr lang="en-US" spc="73" dirty="0"/>
              <a:t>Descriptors</a:t>
            </a:r>
            <a:r>
              <a:rPr lang="en-US" spc="-207" dirty="0"/>
              <a:t> </a:t>
            </a:r>
            <a:r>
              <a:rPr lang="en-US" spc="187" dirty="0"/>
              <a:t>as</a:t>
            </a:r>
            <a:r>
              <a:rPr lang="en-US" spc="-207" dirty="0"/>
              <a:t> </a:t>
            </a:r>
            <a:r>
              <a:rPr lang="en-US" dirty="0"/>
              <a:t>Proto-</a:t>
            </a:r>
            <a:r>
              <a:rPr lang="en-US" spc="53" dirty="0"/>
              <a:t>Capabilities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64816" y="1708316"/>
            <a:ext cx="1447800" cy="809413"/>
            <a:chOff x="348612" y="1281237"/>
            <a:chExt cx="1085850" cy="607060"/>
          </a:xfrm>
        </p:grpSpPr>
        <p:sp>
          <p:nvSpPr>
            <p:cNvPr id="4" name="object 4"/>
            <p:cNvSpPr/>
            <p:nvPr/>
          </p:nvSpPr>
          <p:spPr>
            <a:xfrm>
              <a:off x="353374" y="1285999"/>
              <a:ext cx="1076325" cy="597535"/>
            </a:xfrm>
            <a:custGeom>
              <a:avLst/>
              <a:gdLst/>
              <a:ahLst/>
              <a:cxnLst/>
              <a:rect l="l" t="t" r="r" b="b"/>
              <a:pathLst>
                <a:path w="1076325" h="597535">
                  <a:moveTo>
                    <a:pt x="976600" y="596999"/>
                  </a:moveTo>
                  <a:lnTo>
                    <a:pt x="99500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500" y="0"/>
                  </a:lnTo>
                  <a:lnTo>
                    <a:pt x="976600" y="0"/>
                  </a:lnTo>
                  <a:lnTo>
                    <a:pt x="1014676" y="7573"/>
                  </a:lnTo>
                  <a:lnTo>
                    <a:pt x="1046957" y="29142"/>
                  </a:lnTo>
                  <a:lnTo>
                    <a:pt x="1068526" y="61422"/>
                  </a:lnTo>
                  <a:lnTo>
                    <a:pt x="1076100" y="99499"/>
                  </a:lnTo>
                  <a:lnTo>
                    <a:pt x="1076100" y="497499"/>
                  </a:lnTo>
                  <a:lnTo>
                    <a:pt x="1068280" y="536229"/>
                  </a:lnTo>
                  <a:lnTo>
                    <a:pt x="1046957" y="567857"/>
                  </a:lnTo>
                  <a:lnTo>
                    <a:pt x="1015329" y="589180"/>
                  </a:lnTo>
                  <a:lnTo>
                    <a:pt x="976600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353374" y="1285999"/>
              <a:ext cx="1076325" cy="597535"/>
            </a:xfrm>
            <a:custGeom>
              <a:avLst/>
              <a:gdLst/>
              <a:ahLst/>
              <a:cxnLst/>
              <a:rect l="l" t="t" r="r" b="b"/>
              <a:pathLst>
                <a:path w="1076325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500" y="0"/>
                  </a:lnTo>
                  <a:lnTo>
                    <a:pt x="976600" y="0"/>
                  </a:lnTo>
                  <a:lnTo>
                    <a:pt x="1014676" y="7573"/>
                  </a:lnTo>
                  <a:lnTo>
                    <a:pt x="1046957" y="29142"/>
                  </a:lnTo>
                  <a:lnTo>
                    <a:pt x="1068526" y="61422"/>
                  </a:lnTo>
                  <a:lnTo>
                    <a:pt x="1076100" y="99499"/>
                  </a:lnTo>
                  <a:lnTo>
                    <a:pt x="1076100" y="497499"/>
                  </a:lnTo>
                  <a:lnTo>
                    <a:pt x="1068280" y="536229"/>
                  </a:lnTo>
                  <a:lnTo>
                    <a:pt x="1046957" y="567857"/>
                  </a:lnTo>
                  <a:lnTo>
                    <a:pt x="1015329" y="589180"/>
                  </a:lnTo>
                  <a:lnTo>
                    <a:pt x="976600" y="596999"/>
                  </a:lnTo>
                  <a:lnTo>
                    <a:pt x="99500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7390" y="1846306"/>
            <a:ext cx="1228218" cy="513816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6933" marR="6773">
              <a:lnSpc>
                <a:spcPts val="1907"/>
              </a:lnSpc>
              <a:spcBef>
                <a:spcPts val="207"/>
              </a:spcBef>
            </a:pPr>
            <a:r>
              <a:rPr sz="16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Continuous Integration</a:t>
            </a:r>
            <a:endParaRPr sz="1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6334" y="1648248"/>
            <a:ext cx="1326725" cy="809413"/>
            <a:chOff x="1534750" y="1236186"/>
            <a:chExt cx="995044" cy="607060"/>
          </a:xfrm>
        </p:grpSpPr>
        <p:sp>
          <p:nvSpPr>
            <p:cNvPr id="8" name="object 8"/>
            <p:cNvSpPr/>
            <p:nvPr/>
          </p:nvSpPr>
          <p:spPr>
            <a:xfrm>
              <a:off x="1539512" y="1240949"/>
              <a:ext cx="985519" cy="597535"/>
            </a:xfrm>
            <a:custGeom>
              <a:avLst/>
              <a:gdLst/>
              <a:ahLst/>
              <a:cxnLst/>
              <a:rect l="l" t="t" r="r" b="b"/>
              <a:pathLst>
                <a:path w="985519" h="597535">
                  <a:moveTo>
                    <a:pt x="885999" y="596999"/>
                  </a:move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885999" y="0"/>
                  </a:lnTo>
                  <a:lnTo>
                    <a:pt x="924076" y="7573"/>
                  </a:lnTo>
                  <a:lnTo>
                    <a:pt x="956356" y="29142"/>
                  </a:lnTo>
                  <a:lnTo>
                    <a:pt x="977925" y="61422"/>
                  </a:lnTo>
                  <a:lnTo>
                    <a:pt x="985499" y="99499"/>
                  </a:lnTo>
                  <a:lnTo>
                    <a:pt x="985499" y="497499"/>
                  </a:lnTo>
                  <a:lnTo>
                    <a:pt x="977680" y="536229"/>
                  </a:lnTo>
                  <a:lnTo>
                    <a:pt x="956357" y="567857"/>
                  </a:lnTo>
                  <a:lnTo>
                    <a:pt x="924729" y="589180"/>
                  </a:lnTo>
                  <a:lnTo>
                    <a:pt x="885999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1539512" y="1240949"/>
              <a:ext cx="985519" cy="597535"/>
            </a:xfrm>
            <a:custGeom>
              <a:avLst/>
              <a:gdLst/>
              <a:ahLst/>
              <a:cxnLst/>
              <a:rect l="l" t="t" r="r" b="b"/>
              <a:pathLst>
                <a:path w="985519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885999" y="0"/>
                  </a:lnTo>
                  <a:lnTo>
                    <a:pt x="924076" y="7573"/>
                  </a:lnTo>
                  <a:lnTo>
                    <a:pt x="956356" y="29142"/>
                  </a:lnTo>
                  <a:lnTo>
                    <a:pt x="977925" y="61422"/>
                  </a:lnTo>
                  <a:lnTo>
                    <a:pt x="985499" y="99499"/>
                  </a:lnTo>
                  <a:lnTo>
                    <a:pt x="985499" y="497499"/>
                  </a:lnTo>
                  <a:lnTo>
                    <a:pt x="977680" y="536229"/>
                  </a:lnTo>
                  <a:lnTo>
                    <a:pt x="956357" y="567857"/>
                  </a:lnTo>
                  <a:lnTo>
                    <a:pt x="924729" y="589180"/>
                  </a:lnTo>
                  <a:lnTo>
                    <a:pt x="885999" y="596999"/>
                  </a:ln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88908" y="1746783"/>
            <a:ext cx="1085348" cy="31290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933" marR="6773">
              <a:lnSpc>
                <a:spcPts val="2200"/>
              </a:lnSpc>
              <a:spcBef>
                <a:spcPts val="240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Git </a:t>
            </a: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pages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97423" y="2230927"/>
            <a:ext cx="1326725" cy="809413"/>
            <a:chOff x="1048067" y="1673195"/>
            <a:chExt cx="995044" cy="607060"/>
          </a:xfrm>
        </p:grpSpPr>
        <p:sp>
          <p:nvSpPr>
            <p:cNvPr id="12" name="object 12"/>
            <p:cNvSpPr/>
            <p:nvPr/>
          </p:nvSpPr>
          <p:spPr>
            <a:xfrm>
              <a:off x="1052830" y="1677957"/>
              <a:ext cx="985519" cy="597535"/>
            </a:xfrm>
            <a:custGeom>
              <a:avLst/>
              <a:gdLst/>
              <a:ahLst/>
              <a:cxnLst/>
              <a:rect l="l" t="t" r="r" b="b"/>
              <a:pathLst>
                <a:path w="985519" h="597535">
                  <a:moveTo>
                    <a:pt x="885999" y="596999"/>
                  </a:move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885999" y="0"/>
                  </a:lnTo>
                  <a:lnTo>
                    <a:pt x="924076" y="7573"/>
                  </a:lnTo>
                  <a:lnTo>
                    <a:pt x="956357" y="29142"/>
                  </a:lnTo>
                  <a:lnTo>
                    <a:pt x="977925" y="61422"/>
                  </a:lnTo>
                  <a:lnTo>
                    <a:pt x="985499" y="99499"/>
                  </a:lnTo>
                  <a:lnTo>
                    <a:pt x="985499" y="497499"/>
                  </a:lnTo>
                  <a:lnTo>
                    <a:pt x="977680" y="536229"/>
                  </a:lnTo>
                  <a:lnTo>
                    <a:pt x="956357" y="567857"/>
                  </a:lnTo>
                  <a:lnTo>
                    <a:pt x="924729" y="589180"/>
                  </a:lnTo>
                  <a:lnTo>
                    <a:pt x="885999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2830" y="1677957"/>
              <a:ext cx="985519" cy="597535"/>
            </a:xfrm>
            <a:custGeom>
              <a:avLst/>
              <a:gdLst/>
              <a:ahLst/>
              <a:cxnLst/>
              <a:rect l="l" t="t" r="r" b="b"/>
              <a:pathLst>
                <a:path w="985519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885999" y="0"/>
                  </a:lnTo>
                  <a:lnTo>
                    <a:pt x="924076" y="7573"/>
                  </a:lnTo>
                  <a:lnTo>
                    <a:pt x="956357" y="29142"/>
                  </a:lnTo>
                  <a:lnTo>
                    <a:pt x="977925" y="61422"/>
                  </a:lnTo>
                  <a:lnTo>
                    <a:pt x="985499" y="99499"/>
                  </a:lnTo>
                  <a:lnTo>
                    <a:pt x="985499" y="497499"/>
                  </a:lnTo>
                  <a:lnTo>
                    <a:pt x="977680" y="536229"/>
                  </a:lnTo>
                  <a:lnTo>
                    <a:pt x="956357" y="567857"/>
                  </a:lnTo>
                  <a:lnTo>
                    <a:pt x="924729" y="589180"/>
                  </a:lnTo>
                  <a:lnTo>
                    <a:pt x="885999" y="596999"/>
                  </a:ln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696655" y="1542560"/>
            <a:ext cx="1708573" cy="1639993"/>
            <a:chOff x="5022491" y="1156919"/>
            <a:chExt cx="1281430" cy="1229995"/>
          </a:xfrm>
        </p:grpSpPr>
        <p:sp>
          <p:nvSpPr>
            <p:cNvPr id="15" name="object 15"/>
            <p:cNvSpPr/>
            <p:nvPr/>
          </p:nvSpPr>
          <p:spPr>
            <a:xfrm>
              <a:off x="5812718" y="1677957"/>
              <a:ext cx="486409" cy="414655"/>
            </a:xfrm>
            <a:custGeom>
              <a:avLst/>
              <a:gdLst/>
              <a:ahLst/>
              <a:cxnLst/>
              <a:rect l="l" t="t" r="r" b="b"/>
              <a:pathLst>
                <a:path w="486410" h="414655">
                  <a:moveTo>
                    <a:pt x="242999" y="414599"/>
                  </a:moveTo>
                  <a:lnTo>
                    <a:pt x="194027" y="410388"/>
                  </a:lnTo>
                  <a:lnTo>
                    <a:pt x="148413" y="398309"/>
                  </a:lnTo>
                  <a:lnTo>
                    <a:pt x="107136" y="379196"/>
                  </a:lnTo>
                  <a:lnTo>
                    <a:pt x="71173" y="353883"/>
                  </a:lnTo>
                  <a:lnTo>
                    <a:pt x="41500" y="323203"/>
                  </a:lnTo>
                  <a:lnTo>
                    <a:pt x="19096" y="287990"/>
                  </a:lnTo>
                  <a:lnTo>
                    <a:pt x="4936" y="249078"/>
                  </a:lnTo>
                  <a:lnTo>
                    <a:pt x="0" y="207299"/>
                  </a:lnTo>
                  <a:lnTo>
                    <a:pt x="4936" y="165521"/>
                  </a:lnTo>
                  <a:lnTo>
                    <a:pt x="19096" y="126609"/>
                  </a:lnTo>
                  <a:lnTo>
                    <a:pt x="41500" y="91396"/>
                  </a:lnTo>
                  <a:lnTo>
                    <a:pt x="71173" y="60716"/>
                  </a:lnTo>
                  <a:lnTo>
                    <a:pt x="107136" y="35403"/>
                  </a:lnTo>
                  <a:lnTo>
                    <a:pt x="148413" y="16290"/>
                  </a:lnTo>
                  <a:lnTo>
                    <a:pt x="194027" y="4211"/>
                  </a:lnTo>
                  <a:lnTo>
                    <a:pt x="242999" y="0"/>
                  </a:lnTo>
                  <a:lnTo>
                    <a:pt x="291972" y="4211"/>
                  </a:lnTo>
                  <a:lnTo>
                    <a:pt x="337586" y="16290"/>
                  </a:lnTo>
                  <a:lnTo>
                    <a:pt x="378863" y="35403"/>
                  </a:lnTo>
                  <a:lnTo>
                    <a:pt x="414826" y="60716"/>
                  </a:lnTo>
                  <a:lnTo>
                    <a:pt x="444499" y="91396"/>
                  </a:lnTo>
                  <a:lnTo>
                    <a:pt x="466903" y="126609"/>
                  </a:lnTo>
                  <a:lnTo>
                    <a:pt x="481063" y="165521"/>
                  </a:lnTo>
                  <a:lnTo>
                    <a:pt x="485999" y="207299"/>
                  </a:lnTo>
                  <a:lnTo>
                    <a:pt x="481063" y="249078"/>
                  </a:lnTo>
                  <a:lnTo>
                    <a:pt x="466903" y="287990"/>
                  </a:lnTo>
                  <a:lnTo>
                    <a:pt x="444499" y="323203"/>
                  </a:lnTo>
                  <a:lnTo>
                    <a:pt x="414826" y="353883"/>
                  </a:lnTo>
                  <a:lnTo>
                    <a:pt x="378863" y="379196"/>
                  </a:lnTo>
                  <a:lnTo>
                    <a:pt x="337586" y="398309"/>
                  </a:lnTo>
                  <a:lnTo>
                    <a:pt x="291972" y="410388"/>
                  </a:lnTo>
                  <a:lnTo>
                    <a:pt x="242999" y="414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952555" y="1801665"/>
              <a:ext cx="206375" cy="43815"/>
            </a:xfrm>
            <a:custGeom>
              <a:avLst/>
              <a:gdLst/>
              <a:ahLst/>
              <a:cxnLst/>
              <a:rect l="l" t="t" r="r" b="b"/>
              <a:pathLst>
                <a:path w="206375" h="43814">
                  <a:moveTo>
                    <a:pt x="25312" y="43187"/>
                  </a:moveTo>
                  <a:lnTo>
                    <a:pt x="15459" y="41490"/>
                  </a:lnTo>
                  <a:lnTo>
                    <a:pt x="7413" y="36862"/>
                  </a:lnTo>
                  <a:lnTo>
                    <a:pt x="1989" y="29998"/>
                  </a:lnTo>
                  <a:lnTo>
                    <a:pt x="0" y="21593"/>
                  </a:lnTo>
                  <a:lnTo>
                    <a:pt x="1989" y="13188"/>
                  </a:lnTo>
                  <a:lnTo>
                    <a:pt x="7413" y="6324"/>
                  </a:lnTo>
                  <a:lnTo>
                    <a:pt x="15459" y="1696"/>
                  </a:lnTo>
                  <a:lnTo>
                    <a:pt x="25312" y="0"/>
                  </a:lnTo>
                  <a:lnTo>
                    <a:pt x="35165" y="1696"/>
                  </a:lnTo>
                  <a:lnTo>
                    <a:pt x="43211" y="6324"/>
                  </a:lnTo>
                  <a:lnTo>
                    <a:pt x="48635" y="13188"/>
                  </a:lnTo>
                  <a:lnTo>
                    <a:pt x="50624" y="21593"/>
                  </a:lnTo>
                  <a:lnTo>
                    <a:pt x="48635" y="29998"/>
                  </a:lnTo>
                  <a:lnTo>
                    <a:pt x="43211" y="36862"/>
                  </a:lnTo>
                  <a:lnTo>
                    <a:pt x="35165" y="41490"/>
                  </a:lnTo>
                  <a:lnTo>
                    <a:pt x="25312" y="43187"/>
                  </a:lnTo>
                  <a:close/>
                </a:path>
                <a:path w="206375" h="43814">
                  <a:moveTo>
                    <a:pt x="181012" y="43187"/>
                  </a:moveTo>
                  <a:lnTo>
                    <a:pt x="171159" y="41490"/>
                  </a:lnTo>
                  <a:lnTo>
                    <a:pt x="163113" y="36862"/>
                  </a:lnTo>
                  <a:lnTo>
                    <a:pt x="157689" y="29998"/>
                  </a:lnTo>
                  <a:lnTo>
                    <a:pt x="155699" y="21593"/>
                  </a:lnTo>
                  <a:lnTo>
                    <a:pt x="157689" y="13188"/>
                  </a:lnTo>
                  <a:lnTo>
                    <a:pt x="163113" y="6324"/>
                  </a:lnTo>
                  <a:lnTo>
                    <a:pt x="171159" y="1696"/>
                  </a:lnTo>
                  <a:lnTo>
                    <a:pt x="181012" y="0"/>
                  </a:lnTo>
                  <a:lnTo>
                    <a:pt x="190865" y="1696"/>
                  </a:lnTo>
                  <a:lnTo>
                    <a:pt x="198911" y="6324"/>
                  </a:lnTo>
                  <a:lnTo>
                    <a:pt x="204335" y="13188"/>
                  </a:lnTo>
                  <a:lnTo>
                    <a:pt x="206324" y="21593"/>
                  </a:lnTo>
                  <a:lnTo>
                    <a:pt x="204335" y="29998"/>
                  </a:lnTo>
                  <a:lnTo>
                    <a:pt x="198911" y="36862"/>
                  </a:lnTo>
                  <a:lnTo>
                    <a:pt x="190865" y="41490"/>
                  </a:lnTo>
                  <a:lnTo>
                    <a:pt x="181012" y="43187"/>
                  </a:lnTo>
                  <a:close/>
                </a:path>
              </a:pathLst>
            </a:custGeom>
            <a:solidFill>
              <a:srgbClr val="A5B4C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812718" y="1677957"/>
              <a:ext cx="486409" cy="414655"/>
            </a:xfrm>
            <a:custGeom>
              <a:avLst/>
              <a:gdLst/>
              <a:ahLst/>
              <a:cxnLst/>
              <a:rect l="l" t="t" r="r" b="b"/>
              <a:pathLst>
                <a:path w="486410" h="414655">
                  <a:moveTo>
                    <a:pt x="139837" y="145301"/>
                  </a:moveTo>
                  <a:lnTo>
                    <a:pt x="141826" y="136896"/>
                  </a:lnTo>
                  <a:lnTo>
                    <a:pt x="147251" y="130032"/>
                  </a:lnTo>
                  <a:lnTo>
                    <a:pt x="155297" y="125405"/>
                  </a:lnTo>
                  <a:lnTo>
                    <a:pt x="165149" y="123708"/>
                  </a:lnTo>
                  <a:lnTo>
                    <a:pt x="175002" y="125405"/>
                  </a:lnTo>
                  <a:lnTo>
                    <a:pt x="183048" y="130032"/>
                  </a:lnTo>
                  <a:lnTo>
                    <a:pt x="188473" y="136896"/>
                  </a:lnTo>
                  <a:lnTo>
                    <a:pt x="190462" y="145301"/>
                  </a:lnTo>
                  <a:lnTo>
                    <a:pt x="188473" y="153707"/>
                  </a:lnTo>
                  <a:lnTo>
                    <a:pt x="183048" y="160571"/>
                  </a:lnTo>
                  <a:lnTo>
                    <a:pt x="175002" y="165198"/>
                  </a:lnTo>
                  <a:lnTo>
                    <a:pt x="165149" y="166895"/>
                  </a:lnTo>
                  <a:lnTo>
                    <a:pt x="155297" y="165198"/>
                  </a:lnTo>
                  <a:lnTo>
                    <a:pt x="147251" y="160571"/>
                  </a:lnTo>
                  <a:lnTo>
                    <a:pt x="141826" y="153707"/>
                  </a:lnTo>
                  <a:lnTo>
                    <a:pt x="139837" y="145301"/>
                  </a:lnTo>
                </a:path>
                <a:path w="486410" h="414655">
                  <a:moveTo>
                    <a:pt x="295537" y="145301"/>
                  </a:moveTo>
                  <a:lnTo>
                    <a:pt x="297526" y="136896"/>
                  </a:lnTo>
                  <a:lnTo>
                    <a:pt x="302951" y="130032"/>
                  </a:lnTo>
                  <a:lnTo>
                    <a:pt x="310997" y="125405"/>
                  </a:lnTo>
                  <a:lnTo>
                    <a:pt x="320849" y="123708"/>
                  </a:lnTo>
                  <a:lnTo>
                    <a:pt x="330702" y="125405"/>
                  </a:lnTo>
                  <a:lnTo>
                    <a:pt x="338748" y="130032"/>
                  </a:lnTo>
                  <a:lnTo>
                    <a:pt x="344173" y="136896"/>
                  </a:lnTo>
                  <a:lnTo>
                    <a:pt x="346162" y="145301"/>
                  </a:lnTo>
                  <a:lnTo>
                    <a:pt x="344173" y="153707"/>
                  </a:lnTo>
                  <a:lnTo>
                    <a:pt x="338748" y="160571"/>
                  </a:lnTo>
                  <a:lnTo>
                    <a:pt x="330702" y="165198"/>
                  </a:lnTo>
                  <a:lnTo>
                    <a:pt x="320849" y="166895"/>
                  </a:lnTo>
                  <a:lnTo>
                    <a:pt x="310997" y="165198"/>
                  </a:lnTo>
                  <a:lnTo>
                    <a:pt x="302951" y="160571"/>
                  </a:lnTo>
                  <a:lnTo>
                    <a:pt x="297526" y="153707"/>
                  </a:lnTo>
                  <a:lnTo>
                    <a:pt x="295537" y="145301"/>
                  </a:lnTo>
                </a:path>
                <a:path w="486410" h="414655">
                  <a:moveTo>
                    <a:pt x="111292" y="297704"/>
                  </a:moveTo>
                  <a:lnTo>
                    <a:pt x="155186" y="319139"/>
                  </a:lnTo>
                  <a:lnTo>
                    <a:pt x="199063" y="332000"/>
                  </a:lnTo>
                  <a:lnTo>
                    <a:pt x="242923" y="336287"/>
                  </a:lnTo>
                  <a:lnTo>
                    <a:pt x="286765" y="332000"/>
                  </a:lnTo>
                  <a:lnTo>
                    <a:pt x="330591" y="319139"/>
                  </a:lnTo>
                  <a:lnTo>
                    <a:pt x="374399" y="297704"/>
                  </a:lnTo>
                </a:path>
                <a:path w="486410" h="414655">
                  <a:moveTo>
                    <a:pt x="0" y="207299"/>
                  </a:moveTo>
                  <a:lnTo>
                    <a:pt x="4936" y="165521"/>
                  </a:lnTo>
                  <a:lnTo>
                    <a:pt x="19096" y="126609"/>
                  </a:lnTo>
                  <a:lnTo>
                    <a:pt x="41500" y="91396"/>
                  </a:lnTo>
                  <a:lnTo>
                    <a:pt x="71173" y="60716"/>
                  </a:lnTo>
                  <a:lnTo>
                    <a:pt x="107136" y="35403"/>
                  </a:lnTo>
                  <a:lnTo>
                    <a:pt x="148413" y="16290"/>
                  </a:lnTo>
                  <a:lnTo>
                    <a:pt x="194027" y="4211"/>
                  </a:lnTo>
                  <a:lnTo>
                    <a:pt x="242999" y="0"/>
                  </a:lnTo>
                  <a:lnTo>
                    <a:pt x="291972" y="4211"/>
                  </a:lnTo>
                  <a:lnTo>
                    <a:pt x="337586" y="16290"/>
                  </a:lnTo>
                  <a:lnTo>
                    <a:pt x="378863" y="35403"/>
                  </a:lnTo>
                  <a:lnTo>
                    <a:pt x="414826" y="60716"/>
                  </a:lnTo>
                  <a:lnTo>
                    <a:pt x="444499" y="91396"/>
                  </a:lnTo>
                  <a:lnTo>
                    <a:pt x="466903" y="126609"/>
                  </a:lnTo>
                  <a:lnTo>
                    <a:pt x="481063" y="165521"/>
                  </a:lnTo>
                  <a:lnTo>
                    <a:pt x="485999" y="207299"/>
                  </a:lnTo>
                  <a:lnTo>
                    <a:pt x="481063" y="249078"/>
                  </a:lnTo>
                  <a:lnTo>
                    <a:pt x="466903" y="287990"/>
                  </a:lnTo>
                  <a:lnTo>
                    <a:pt x="444499" y="323203"/>
                  </a:lnTo>
                  <a:lnTo>
                    <a:pt x="414826" y="353883"/>
                  </a:lnTo>
                  <a:lnTo>
                    <a:pt x="378863" y="379196"/>
                  </a:lnTo>
                  <a:lnTo>
                    <a:pt x="337586" y="398309"/>
                  </a:lnTo>
                  <a:lnTo>
                    <a:pt x="291972" y="410388"/>
                  </a:lnTo>
                  <a:lnTo>
                    <a:pt x="242999" y="414599"/>
                  </a:lnTo>
                  <a:lnTo>
                    <a:pt x="194027" y="410388"/>
                  </a:lnTo>
                  <a:lnTo>
                    <a:pt x="148413" y="398309"/>
                  </a:lnTo>
                  <a:lnTo>
                    <a:pt x="107136" y="379196"/>
                  </a:lnTo>
                  <a:lnTo>
                    <a:pt x="71173" y="353883"/>
                  </a:lnTo>
                  <a:lnTo>
                    <a:pt x="41500" y="323203"/>
                  </a:lnTo>
                  <a:lnTo>
                    <a:pt x="19096" y="287990"/>
                  </a:lnTo>
                  <a:lnTo>
                    <a:pt x="4936" y="249078"/>
                  </a:lnTo>
                  <a:lnTo>
                    <a:pt x="0" y="2072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2491" y="1156919"/>
              <a:ext cx="1050309" cy="122976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331308" y="5486049"/>
            <a:ext cx="2917613" cy="1140459"/>
            <a:chOff x="2498481" y="4114537"/>
            <a:chExt cx="2188210" cy="855344"/>
          </a:xfrm>
        </p:grpSpPr>
        <p:sp>
          <p:nvSpPr>
            <p:cNvPr id="20" name="object 20"/>
            <p:cNvSpPr/>
            <p:nvPr/>
          </p:nvSpPr>
          <p:spPr>
            <a:xfrm>
              <a:off x="2503243" y="4119300"/>
              <a:ext cx="2178685" cy="845819"/>
            </a:xfrm>
            <a:custGeom>
              <a:avLst/>
              <a:gdLst/>
              <a:ahLst/>
              <a:cxnLst/>
              <a:rect l="l" t="t" r="r" b="b"/>
              <a:pathLst>
                <a:path w="2178685" h="845820">
                  <a:moveTo>
                    <a:pt x="1089120" y="845631"/>
                  </a:moveTo>
                  <a:lnTo>
                    <a:pt x="1011340" y="845277"/>
                  </a:lnTo>
                  <a:lnTo>
                    <a:pt x="935035" y="844231"/>
                  </a:lnTo>
                  <a:lnTo>
                    <a:pt x="860391" y="842517"/>
                  </a:lnTo>
                  <a:lnTo>
                    <a:pt x="787591" y="840160"/>
                  </a:lnTo>
                  <a:lnTo>
                    <a:pt x="716821" y="837181"/>
                  </a:lnTo>
                  <a:lnTo>
                    <a:pt x="648264" y="833607"/>
                  </a:lnTo>
                  <a:lnTo>
                    <a:pt x="582104" y="829460"/>
                  </a:lnTo>
                  <a:lnTo>
                    <a:pt x="518526" y="824764"/>
                  </a:lnTo>
                  <a:lnTo>
                    <a:pt x="457714" y="819543"/>
                  </a:lnTo>
                  <a:lnTo>
                    <a:pt x="399852" y="813821"/>
                  </a:lnTo>
                  <a:lnTo>
                    <a:pt x="345126" y="807622"/>
                  </a:lnTo>
                  <a:lnTo>
                    <a:pt x="293718" y="800969"/>
                  </a:lnTo>
                  <a:lnTo>
                    <a:pt x="245814" y="793887"/>
                  </a:lnTo>
                  <a:lnTo>
                    <a:pt x="201597" y="786400"/>
                  </a:lnTo>
                  <a:lnTo>
                    <a:pt x="161252" y="778530"/>
                  </a:lnTo>
                  <a:lnTo>
                    <a:pt x="92916" y="761741"/>
                  </a:lnTo>
                  <a:lnTo>
                    <a:pt x="42279" y="743712"/>
                  </a:lnTo>
                  <a:lnTo>
                    <a:pt x="2734" y="714757"/>
                  </a:lnTo>
                  <a:lnTo>
                    <a:pt x="0" y="704692"/>
                  </a:lnTo>
                  <a:lnTo>
                    <a:pt x="0" y="140938"/>
                  </a:lnTo>
                  <a:lnTo>
                    <a:pt x="24058" y="111339"/>
                  </a:lnTo>
                  <a:lnTo>
                    <a:pt x="65293" y="92760"/>
                  </a:lnTo>
                  <a:lnTo>
                    <a:pt x="124964" y="75327"/>
                  </a:lnTo>
                  <a:lnTo>
                    <a:pt x="201597" y="59230"/>
                  </a:lnTo>
                  <a:lnTo>
                    <a:pt x="245814" y="51743"/>
                  </a:lnTo>
                  <a:lnTo>
                    <a:pt x="293718" y="44661"/>
                  </a:lnTo>
                  <a:lnTo>
                    <a:pt x="345126" y="38008"/>
                  </a:lnTo>
                  <a:lnTo>
                    <a:pt x="399852" y="31809"/>
                  </a:lnTo>
                  <a:lnTo>
                    <a:pt x="457714" y="26087"/>
                  </a:lnTo>
                  <a:lnTo>
                    <a:pt x="518526" y="20866"/>
                  </a:lnTo>
                  <a:lnTo>
                    <a:pt x="582104" y="16171"/>
                  </a:lnTo>
                  <a:lnTo>
                    <a:pt x="648264" y="12023"/>
                  </a:lnTo>
                  <a:lnTo>
                    <a:pt x="716821" y="8449"/>
                  </a:lnTo>
                  <a:lnTo>
                    <a:pt x="787591" y="5471"/>
                  </a:lnTo>
                  <a:lnTo>
                    <a:pt x="860391" y="3113"/>
                  </a:lnTo>
                  <a:lnTo>
                    <a:pt x="935035" y="1399"/>
                  </a:lnTo>
                  <a:lnTo>
                    <a:pt x="1011340" y="353"/>
                  </a:lnTo>
                  <a:lnTo>
                    <a:pt x="1089120" y="0"/>
                  </a:lnTo>
                  <a:lnTo>
                    <a:pt x="1166901" y="353"/>
                  </a:lnTo>
                  <a:lnTo>
                    <a:pt x="1243205" y="1399"/>
                  </a:lnTo>
                  <a:lnTo>
                    <a:pt x="1317849" y="3113"/>
                  </a:lnTo>
                  <a:lnTo>
                    <a:pt x="1390649" y="5471"/>
                  </a:lnTo>
                  <a:lnTo>
                    <a:pt x="1461420" y="8449"/>
                  </a:lnTo>
                  <a:lnTo>
                    <a:pt x="1529977" y="12023"/>
                  </a:lnTo>
                  <a:lnTo>
                    <a:pt x="1596137" y="16171"/>
                  </a:lnTo>
                  <a:lnTo>
                    <a:pt x="1659715" y="20866"/>
                  </a:lnTo>
                  <a:lnTo>
                    <a:pt x="1720527" y="26087"/>
                  </a:lnTo>
                  <a:lnTo>
                    <a:pt x="1778388" y="31809"/>
                  </a:lnTo>
                  <a:lnTo>
                    <a:pt x="1833115" y="38008"/>
                  </a:lnTo>
                  <a:lnTo>
                    <a:pt x="1884522" y="44661"/>
                  </a:lnTo>
                  <a:lnTo>
                    <a:pt x="1932426" y="51743"/>
                  </a:lnTo>
                  <a:lnTo>
                    <a:pt x="1976643" y="59230"/>
                  </a:lnTo>
                  <a:lnTo>
                    <a:pt x="2016988" y="67100"/>
                  </a:lnTo>
                  <a:lnTo>
                    <a:pt x="2085324" y="83888"/>
                  </a:lnTo>
                  <a:lnTo>
                    <a:pt x="2135962" y="101918"/>
                  </a:lnTo>
                  <a:lnTo>
                    <a:pt x="2175506" y="130872"/>
                  </a:lnTo>
                  <a:lnTo>
                    <a:pt x="2178241" y="140938"/>
                  </a:lnTo>
                  <a:lnTo>
                    <a:pt x="2178241" y="704692"/>
                  </a:lnTo>
                  <a:lnTo>
                    <a:pt x="2154182" y="734291"/>
                  </a:lnTo>
                  <a:lnTo>
                    <a:pt x="2112948" y="752870"/>
                  </a:lnTo>
                  <a:lnTo>
                    <a:pt x="2053276" y="770303"/>
                  </a:lnTo>
                  <a:lnTo>
                    <a:pt x="1976643" y="786400"/>
                  </a:lnTo>
                  <a:lnTo>
                    <a:pt x="1932426" y="793887"/>
                  </a:lnTo>
                  <a:lnTo>
                    <a:pt x="1884522" y="800969"/>
                  </a:lnTo>
                  <a:lnTo>
                    <a:pt x="1833115" y="807622"/>
                  </a:lnTo>
                  <a:lnTo>
                    <a:pt x="1778388" y="813821"/>
                  </a:lnTo>
                  <a:lnTo>
                    <a:pt x="1720527" y="819543"/>
                  </a:lnTo>
                  <a:lnTo>
                    <a:pt x="1659715" y="824764"/>
                  </a:lnTo>
                  <a:lnTo>
                    <a:pt x="1596137" y="829460"/>
                  </a:lnTo>
                  <a:lnTo>
                    <a:pt x="1529977" y="833607"/>
                  </a:lnTo>
                  <a:lnTo>
                    <a:pt x="1461420" y="837181"/>
                  </a:lnTo>
                  <a:lnTo>
                    <a:pt x="1390649" y="840160"/>
                  </a:lnTo>
                  <a:lnTo>
                    <a:pt x="1317849" y="842517"/>
                  </a:lnTo>
                  <a:lnTo>
                    <a:pt x="1243205" y="844231"/>
                  </a:lnTo>
                  <a:lnTo>
                    <a:pt x="1166901" y="845277"/>
                  </a:lnTo>
                  <a:lnTo>
                    <a:pt x="1089120" y="845631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503243" y="4119300"/>
              <a:ext cx="2178685" cy="845819"/>
            </a:xfrm>
            <a:custGeom>
              <a:avLst/>
              <a:gdLst/>
              <a:ahLst/>
              <a:cxnLst/>
              <a:rect l="l" t="t" r="r" b="b"/>
              <a:pathLst>
                <a:path w="2178685" h="845820">
                  <a:moveTo>
                    <a:pt x="2178241" y="140938"/>
                  </a:moveTo>
                  <a:lnTo>
                    <a:pt x="2175506" y="151003"/>
                  </a:lnTo>
                  <a:lnTo>
                    <a:pt x="2167425" y="160877"/>
                  </a:lnTo>
                  <a:lnTo>
                    <a:pt x="2112948" y="189115"/>
                  </a:lnTo>
                  <a:lnTo>
                    <a:pt x="2053276" y="206549"/>
                  </a:lnTo>
                  <a:lnTo>
                    <a:pt x="1976643" y="222645"/>
                  </a:lnTo>
                  <a:lnTo>
                    <a:pt x="1932426" y="230133"/>
                  </a:lnTo>
                  <a:lnTo>
                    <a:pt x="1884522" y="237215"/>
                  </a:lnTo>
                  <a:lnTo>
                    <a:pt x="1833115" y="243868"/>
                  </a:lnTo>
                  <a:lnTo>
                    <a:pt x="1778388" y="250067"/>
                  </a:lnTo>
                  <a:lnTo>
                    <a:pt x="1720527" y="255789"/>
                  </a:lnTo>
                  <a:lnTo>
                    <a:pt x="1659715" y="261009"/>
                  </a:lnTo>
                  <a:lnTo>
                    <a:pt x="1596137" y="265705"/>
                  </a:lnTo>
                  <a:lnTo>
                    <a:pt x="1529977" y="269853"/>
                  </a:lnTo>
                  <a:lnTo>
                    <a:pt x="1461420" y="273427"/>
                  </a:lnTo>
                  <a:lnTo>
                    <a:pt x="1390649" y="276405"/>
                  </a:lnTo>
                  <a:lnTo>
                    <a:pt x="1317849" y="278763"/>
                  </a:lnTo>
                  <a:lnTo>
                    <a:pt x="1243205" y="280477"/>
                  </a:lnTo>
                  <a:lnTo>
                    <a:pt x="1166901" y="281523"/>
                  </a:lnTo>
                  <a:lnTo>
                    <a:pt x="1089120" y="281876"/>
                  </a:lnTo>
                  <a:lnTo>
                    <a:pt x="1011340" y="281523"/>
                  </a:lnTo>
                  <a:lnTo>
                    <a:pt x="935035" y="280477"/>
                  </a:lnTo>
                  <a:lnTo>
                    <a:pt x="860391" y="278763"/>
                  </a:lnTo>
                  <a:lnTo>
                    <a:pt x="787591" y="276405"/>
                  </a:lnTo>
                  <a:lnTo>
                    <a:pt x="716821" y="273427"/>
                  </a:lnTo>
                  <a:lnTo>
                    <a:pt x="648264" y="269853"/>
                  </a:lnTo>
                  <a:lnTo>
                    <a:pt x="582104" y="265705"/>
                  </a:lnTo>
                  <a:lnTo>
                    <a:pt x="518526" y="261009"/>
                  </a:lnTo>
                  <a:lnTo>
                    <a:pt x="457714" y="255789"/>
                  </a:lnTo>
                  <a:lnTo>
                    <a:pt x="399852" y="250067"/>
                  </a:lnTo>
                  <a:lnTo>
                    <a:pt x="345126" y="243868"/>
                  </a:lnTo>
                  <a:lnTo>
                    <a:pt x="293718" y="237215"/>
                  </a:lnTo>
                  <a:lnTo>
                    <a:pt x="245814" y="230133"/>
                  </a:lnTo>
                  <a:lnTo>
                    <a:pt x="201597" y="222645"/>
                  </a:lnTo>
                  <a:lnTo>
                    <a:pt x="161252" y="214776"/>
                  </a:lnTo>
                  <a:lnTo>
                    <a:pt x="92916" y="197987"/>
                  </a:lnTo>
                  <a:lnTo>
                    <a:pt x="42279" y="179957"/>
                  </a:lnTo>
                  <a:lnTo>
                    <a:pt x="2734" y="151003"/>
                  </a:lnTo>
                  <a:lnTo>
                    <a:pt x="0" y="140938"/>
                  </a:lnTo>
                </a:path>
                <a:path w="2178685" h="845820">
                  <a:moveTo>
                    <a:pt x="0" y="140938"/>
                  </a:moveTo>
                  <a:lnTo>
                    <a:pt x="2734" y="130872"/>
                  </a:lnTo>
                  <a:lnTo>
                    <a:pt x="10815" y="120998"/>
                  </a:lnTo>
                  <a:lnTo>
                    <a:pt x="65293" y="92760"/>
                  </a:lnTo>
                  <a:lnTo>
                    <a:pt x="124964" y="75327"/>
                  </a:lnTo>
                  <a:lnTo>
                    <a:pt x="201597" y="59230"/>
                  </a:lnTo>
                  <a:lnTo>
                    <a:pt x="245814" y="51743"/>
                  </a:lnTo>
                  <a:lnTo>
                    <a:pt x="293718" y="44661"/>
                  </a:lnTo>
                  <a:lnTo>
                    <a:pt x="345126" y="38008"/>
                  </a:lnTo>
                  <a:lnTo>
                    <a:pt x="399852" y="31809"/>
                  </a:lnTo>
                  <a:lnTo>
                    <a:pt x="457714" y="26087"/>
                  </a:lnTo>
                  <a:lnTo>
                    <a:pt x="518526" y="20866"/>
                  </a:lnTo>
                  <a:lnTo>
                    <a:pt x="582104" y="16171"/>
                  </a:lnTo>
                  <a:lnTo>
                    <a:pt x="648264" y="12023"/>
                  </a:lnTo>
                  <a:lnTo>
                    <a:pt x="716821" y="8449"/>
                  </a:lnTo>
                  <a:lnTo>
                    <a:pt x="787591" y="5471"/>
                  </a:lnTo>
                  <a:lnTo>
                    <a:pt x="860391" y="3113"/>
                  </a:lnTo>
                  <a:lnTo>
                    <a:pt x="935035" y="1399"/>
                  </a:lnTo>
                  <a:lnTo>
                    <a:pt x="1011340" y="353"/>
                  </a:lnTo>
                  <a:lnTo>
                    <a:pt x="1089120" y="0"/>
                  </a:lnTo>
                  <a:lnTo>
                    <a:pt x="1166901" y="353"/>
                  </a:lnTo>
                  <a:lnTo>
                    <a:pt x="1243205" y="1399"/>
                  </a:lnTo>
                  <a:lnTo>
                    <a:pt x="1317849" y="3113"/>
                  </a:lnTo>
                  <a:lnTo>
                    <a:pt x="1390649" y="5471"/>
                  </a:lnTo>
                  <a:lnTo>
                    <a:pt x="1461420" y="8449"/>
                  </a:lnTo>
                  <a:lnTo>
                    <a:pt x="1529977" y="12023"/>
                  </a:lnTo>
                  <a:lnTo>
                    <a:pt x="1596137" y="16171"/>
                  </a:lnTo>
                  <a:lnTo>
                    <a:pt x="1659715" y="20866"/>
                  </a:lnTo>
                  <a:lnTo>
                    <a:pt x="1720527" y="26087"/>
                  </a:lnTo>
                  <a:lnTo>
                    <a:pt x="1778388" y="31809"/>
                  </a:lnTo>
                  <a:lnTo>
                    <a:pt x="1833115" y="38008"/>
                  </a:lnTo>
                  <a:lnTo>
                    <a:pt x="1884522" y="44661"/>
                  </a:lnTo>
                  <a:lnTo>
                    <a:pt x="1932426" y="51743"/>
                  </a:lnTo>
                  <a:lnTo>
                    <a:pt x="1976643" y="59230"/>
                  </a:lnTo>
                  <a:lnTo>
                    <a:pt x="2016988" y="67100"/>
                  </a:lnTo>
                  <a:lnTo>
                    <a:pt x="2085324" y="83888"/>
                  </a:lnTo>
                  <a:lnTo>
                    <a:pt x="2135962" y="101918"/>
                  </a:lnTo>
                  <a:lnTo>
                    <a:pt x="2175506" y="130872"/>
                  </a:lnTo>
                  <a:lnTo>
                    <a:pt x="2178241" y="140938"/>
                  </a:lnTo>
                  <a:lnTo>
                    <a:pt x="2178241" y="704692"/>
                  </a:lnTo>
                  <a:lnTo>
                    <a:pt x="2154182" y="734291"/>
                  </a:lnTo>
                  <a:lnTo>
                    <a:pt x="2112948" y="752870"/>
                  </a:lnTo>
                  <a:lnTo>
                    <a:pt x="2053276" y="770303"/>
                  </a:lnTo>
                  <a:lnTo>
                    <a:pt x="1976643" y="786400"/>
                  </a:lnTo>
                  <a:lnTo>
                    <a:pt x="1932426" y="793887"/>
                  </a:lnTo>
                  <a:lnTo>
                    <a:pt x="1884522" y="800969"/>
                  </a:lnTo>
                  <a:lnTo>
                    <a:pt x="1833115" y="807622"/>
                  </a:lnTo>
                  <a:lnTo>
                    <a:pt x="1778388" y="813821"/>
                  </a:lnTo>
                  <a:lnTo>
                    <a:pt x="1720527" y="819543"/>
                  </a:lnTo>
                  <a:lnTo>
                    <a:pt x="1659715" y="824764"/>
                  </a:lnTo>
                  <a:lnTo>
                    <a:pt x="1596137" y="829460"/>
                  </a:lnTo>
                  <a:lnTo>
                    <a:pt x="1529977" y="833607"/>
                  </a:lnTo>
                  <a:lnTo>
                    <a:pt x="1461420" y="837181"/>
                  </a:lnTo>
                  <a:lnTo>
                    <a:pt x="1390649" y="840160"/>
                  </a:lnTo>
                  <a:lnTo>
                    <a:pt x="1317849" y="842517"/>
                  </a:lnTo>
                  <a:lnTo>
                    <a:pt x="1243205" y="844231"/>
                  </a:lnTo>
                  <a:lnTo>
                    <a:pt x="1166901" y="845277"/>
                  </a:lnTo>
                  <a:lnTo>
                    <a:pt x="1089120" y="845631"/>
                  </a:lnTo>
                  <a:lnTo>
                    <a:pt x="1011340" y="845277"/>
                  </a:lnTo>
                  <a:lnTo>
                    <a:pt x="935035" y="844231"/>
                  </a:lnTo>
                  <a:lnTo>
                    <a:pt x="860391" y="842517"/>
                  </a:lnTo>
                  <a:lnTo>
                    <a:pt x="787591" y="840160"/>
                  </a:lnTo>
                  <a:lnTo>
                    <a:pt x="716821" y="837181"/>
                  </a:lnTo>
                  <a:lnTo>
                    <a:pt x="648264" y="833607"/>
                  </a:lnTo>
                  <a:lnTo>
                    <a:pt x="582104" y="829460"/>
                  </a:lnTo>
                  <a:lnTo>
                    <a:pt x="518526" y="824764"/>
                  </a:lnTo>
                  <a:lnTo>
                    <a:pt x="457714" y="819543"/>
                  </a:lnTo>
                  <a:lnTo>
                    <a:pt x="399852" y="813821"/>
                  </a:lnTo>
                  <a:lnTo>
                    <a:pt x="345126" y="807622"/>
                  </a:lnTo>
                  <a:lnTo>
                    <a:pt x="293718" y="800969"/>
                  </a:lnTo>
                  <a:lnTo>
                    <a:pt x="245814" y="793887"/>
                  </a:lnTo>
                  <a:lnTo>
                    <a:pt x="201597" y="786400"/>
                  </a:lnTo>
                  <a:lnTo>
                    <a:pt x="161252" y="778530"/>
                  </a:lnTo>
                  <a:lnTo>
                    <a:pt x="92916" y="761741"/>
                  </a:lnTo>
                  <a:lnTo>
                    <a:pt x="42279" y="743712"/>
                  </a:lnTo>
                  <a:lnTo>
                    <a:pt x="2734" y="714757"/>
                  </a:lnTo>
                  <a:lnTo>
                    <a:pt x="0" y="704692"/>
                  </a:lnTo>
                  <a:lnTo>
                    <a:pt x="0" y="14093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360127" y="4601735"/>
            <a:ext cx="2761827" cy="809413"/>
            <a:chOff x="2520095" y="3451301"/>
            <a:chExt cx="2071370" cy="607060"/>
          </a:xfrm>
        </p:grpSpPr>
        <p:sp>
          <p:nvSpPr>
            <p:cNvPr id="23" name="object 23"/>
            <p:cNvSpPr/>
            <p:nvPr/>
          </p:nvSpPr>
          <p:spPr>
            <a:xfrm>
              <a:off x="2524857" y="3456063"/>
              <a:ext cx="2061845" cy="597535"/>
            </a:xfrm>
            <a:custGeom>
              <a:avLst/>
              <a:gdLst/>
              <a:ahLst/>
              <a:cxnLst/>
              <a:rect l="l" t="t" r="r" b="b"/>
              <a:pathLst>
                <a:path w="2061845" h="597535">
                  <a:moveTo>
                    <a:pt x="1962099" y="596999"/>
                  </a:move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1962099" y="0"/>
                  </a:lnTo>
                  <a:lnTo>
                    <a:pt x="2000176" y="7573"/>
                  </a:lnTo>
                  <a:lnTo>
                    <a:pt x="2032456" y="29142"/>
                  </a:lnTo>
                  <a:lnTo>
                    <a:pt x="2054025" y="61422"/>
                  </a:lnTo>
                  <a:lnTo>
                    <a:pt x="2061599" y="99499"/>
                  </a:lnTo>
                  <a:lnTo>
                    <a:pt x="2061599" y="497499"/>
                  </a:lnTo>
                  <a:lnTo>
                    <a:pt x="2053780" y="536229"/>
                  </a:lnTo>
                  <a:lnTo>
                    <a:pt x="2032457" y="567857"/>
                  </a:lnTo>
                  <a:lnTo>
                    <a:pt x="2000829" y="589180"/>
                  </a:lnTo>
                  <a:lnTo>
                    <a:pt x="1962099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4857" y="3456063"/>
              <a:ext cx="2061845" cy="597535"/>
            </a:xfrm>
            <a:custGeom>
              <a:avLst/>
              <a:gdLst/>
              <a:ahLst/>
              <a:cxnLst/>
              <a:rect l="l" t="t" r="r" b="b"/>
              <a:pathLst>
                <a:path w="2061845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1962099" y="0"/>
                  </a:lnTo>
                  <a:lnTo>
                    <a:pt x="2000176" y="7573"/>
                  </a:lnTo>
                  <a:lnTo>
                    <a:pt x="2032456" y="29142"/>
                  </a:lnTo>
                  <a:lnTo>
                    <a:pt x="2054025" y="61422"/>
                  </a:lnTo>
                  <a:lnTo>
                    <a:pt x="2061599" y="99499"/>
                  </a:lnTo>
                  <a:lnTo>
                    <a:pt x="2061599" y="497499"/>
                  </a:lnTo>
                  <a:lnTo>
                    <a:pt x="2053780" y="536229"/>
                  </a:lnTo>
                  <a:lnTo>
                    <a:pt x="2032457" y="567857"/>
                  </a:lnTo>
                  <a:lnTo>
                    <a:pt x="2000829" y="589180"/>
                  </a:lnTo>
                  <a:lnTo>
                    <a:pt x="1962099" y="596999"/>
                  </a:ln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116090" y="4525369"/>
            <a:ext cx="3511696" cy="1946943"/>
          </a:xfrm>
          <a:prstGeom prst="rect">
            <a:avLst/>
          </a:prstGeom>
          <a:ln w="9524"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>
              <a:spcBef>
                <a:spcPts val="620"/>
              </a:spcBef>
            </a:pPr>
            <a:endParaRPr sz="1867" dirty="0">
              <a:latin typeface="Times New Roman"/>
              <a:cs typeface="Times New Roman"/>
            </a:endParaRPr>
          </a:p>
          <a:p>
            <a:pPr marR="49952" algn="ctr"/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spcBef>
                <a:spcPts val="1760"/>
              </a:spcBef>
            </a:pP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16358" marR="286165" indent="-285320">
              <a:lnSpc>
                <a:spcPts val="1907"/>
              </a:lnSpc>
              <a:spcBef>
                <a:spcPts val="7"/>
              </a:spcBef>
            </a:pP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Git</a:t>
            </a:r>
            <a:r>
              <a:rPr sz="1600" spc="-2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repositories</a:t>
            </a:r>
            <a:r>
              <a:rPr sz="1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+</a:t>
            </a:r>
            <a:r>
              <a:rPr sz="1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code,</a:t>
            </a:r>
            <a:r>
              <a:rPr sz="1600" spc="-2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user 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profiles,</a:t>
            </a:r>
            <a:r>
              <a:rPr sz="1600" spc="-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organizations</a:t>
            </a:r>
            <a:endParaRPr sz="1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32117" y="2529861"/>
            <a:ext cx="4934372" cy="1953260"/>
            <a:chOff x="1224087" y="1897395"/>
            <a:chExt cx="3700779" cy="1464945"/>
          </a:xfrm>
        </p:grpSpPr>
        <p:sp>
          <p:nvSpPr>
            <p:cNvPr id="27" name="object 27"/>
            <p:cNvSpPr/>
            <p:nvPr/>
          </p:nvSpPr>
          <p:spPr>
            <a:xfrm>
              <a:off x="3693622" y="1911682"/>
              <a:ext cx="1217295" cy="1340485"/>
            </a:xfrm>
            <a:custGeom>
              <a:avLst/>
              <a:gdLst/>
              <a:ahLst/>
              <a:cxnLst/>
              <a:rect l="l" t="t" r="r" b="b"/>
              <a:pathLst>
                <a:path w="1217295" h="1340485">
                  <a:moveTo>
                    <a:pt x="1216747" y="0"/>
                  </a:moveTo>
                  <a:lnTo>
                    <a:pt x="0" y="1340066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2163" y="3205734"/>
              <a:ext cx="150689" cy="15630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28849" y="2092450"/>
              <a:ext cx="1125855" cy="597535"/>
            </a:xfrm>
            <a:custGeom>
              <a:avLst/>
              <a:gdLst/>
              <a:ahLst/>
              <a:cxnLst/>
              <a:rect l="l" t="t" r="r" b="b"/>
              <a:pathLst>
                <a:path w="1125855" h="597535">
                  <a:moveTo>
                    <a:pt x="1025799" y="596999"/>
                  </a:move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1025799" y="0"/>
                  </a:lnTo>
                  <a:lnTo>
                    <a:pt x="1063876" y="7573"/>
                  </a:lnTo>
                  <a:lnTo>
                    <a:pt x="1096156" y="29142"/>
                  </a:lnTo>
                  <a:lnTo>
                    <a:pt x="1117725" y="61423"/>
                  </a:lnTo>
                  <a:lnTo>
                    <a:pt x="1125299" y="99499"/>
                  </a:lnTo>
                  <a:lnTo>
                    <a:pt x="1125299" y="497499"/>
                  </a:lnTo>
                  <a:lnTo>
                    <a:pt x="1117480" y="536229"/>
                  </a:lnTo>
                  <a:lnTo>
                    <a:pt x="1096157" y="567857"/>
                  </a:lnTo>
                  <a:lnTo>
                    <a:pt x="1064529" y="589180"/>
                  </a:lnTo>
                  <a:lnTo>
                    <a:pt x="1025799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28849" y="2092450"/>
              <a:ext cx="1125855" cy="597535"/>
            </a:xfrm>
            <a:custGeom>
              <a:avLst/>
              <a:gdLst/>
              <a:ahLst/>
              <a:cxnLst/>
              <a:rect l="l" t="t" r="r" b="b"/>
              <a:pathLst>
                <a:path w="1125855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1025799" y="0"/>
                  </a:lnTo>
                  <a:lnTo>
                    <a:pt x="1063876" y="7573"/>
                  </a:lnTo>
                  <a:lnTo>
                    <a:pt x="1096156" y="29142"/>
                  </a:lnTo>
                  <a:lnTo>
                    <a:pt x="1117725" y="61423"/>
                  </a:lnTo>
                  <a:lnTo>
                    <a:pt x="1125299" y="99499"/>
                  </a:lnTo>
                  <a:lnTo>
                    <a:pt x="1125299" y="497499"/>
                  </a:lnTo>
                  <a:lnTo>
                    <a:pt x="1117480" y="536229"/>
                  </a:lnTo>
                  <a:lnTo>
                    <a:pt x="1096157" y="567857"/>
                  </a:lnTo>
                  <a:lnTo>
                    <a:pt x="1064529" y="589180"/>
                  </a:lnTo>
                  <a:lnTo>
                    <a:pt x="1025799" y="596999"/>
                  </a:ln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539997" y="2469160"/>
            <a:ext cx="1704430" cy="8610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</a:t>
            </a:r>
            <a:r>
              <a:rPr sz="1867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bot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51454">
              <a:spcBef>
                <a:spcPts val="2107"/>
              </a:spcBef>
            </a:pP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Autograder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97725" y="1421780"/>
            <a:ext cx="5449147" cy="4250267"/>
            <a:chOff x="823294" y="1066335"/>
            <a:chExt cx="4086860" cy="3187700"/>
          </a:xfrm>
        </p:grpSpPr>
        <p:sp>
          <p:nvSpPr>
            <p:cNvPr id="33" name="object 33"/>
            <p:cNvSpPr/>
            <p:nvPr/>
          </p:nvSpPr>
          <p:spPr>
            <a:xfrm>
              <a:off x="1791500" y="2689449"/>
              <a:ext cx="1626870" cy="628015"/>
            </a:xfrm>
            <a:custGeom>
              <a:avLst/>
              <a:gdLst/>
              <a:ahLst/>
              <a:cxnLst/>
              <a:rect l="l" t="t" r="r" b="b"/>
              <a:pathLst>
                <a:path w="1626870" h="628014">
                  <a:moveTo>
                    <a:pt x="0" y="0"/>
                  </a:moveTo>
                  <a:lnTo>
                    <a:pt x="1626833" y="627407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7063" y="3258533"/>
              <a:ext cx="166548" cy="11927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353944" y="1818478"/>
              <a:ext cx="2416175" cy="572770"/>
            </a:xfrm>
            <a:custGeom>
              <a:avLst/>
              <a:gdLst/>
              <a:ahLst/>
              <a:cxnLst/>
              <a:rect l="l" t="t" r="r" b="b"/>
              <a:pathLst>
                <a:path w="2416175" h="572769">
                  <a:moveTo>
                    <a:pt x="0" y="572463"/>
                  </a:moveTo>
                  <a:lnTo>
                    <a:pt x="2415570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4343" y="1758265"/>
              <a:ext cx="165640" cy="1204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7581" y="2047043"/>
              <a:ext cx="1380490" cy="2145665"/>
            </a:xfrm>
            <a:custGeom>
              <a:avLst/>
              <a:gdLst/>
              <a:ahLst/>
              <a:cxnLst/>
              <a:rect l="l" t="t" r="r" b="b"/>
              <a:pathLst>
                <a:path w="1380489" h="2145665">
                  <a:moveTo>
                    <a:pt x="147367" y="0"/>
                  </a:moveTo>
                  <a:lnTo>
                    <a:pt x="114511" y="64625"/>
                  </a:lnTo>
                  <a:lnTo>
                    <a:pt x="95555" y="110043"/>
                  </a:lnTo>
                  <a:lnTo>
                    <a:pt x="77140" y="160887"/>
                  </a:lnTo>
                  <a:lnTo>
                    <a:pt x="59701" y="216738"/>
                  </a:lnTo>
                  <a:lnTo>
                    <a:pt x="43674" y="277180"/>
                  </a:lnTo>
                  <a:lnTo>
                    <a:pt x="33988" y="319818"/>
                  </a:lnTo>
                  <a:lnTo>
                    <a:pt x="25252" y="364188"/>
                  </a:lnTo>
                  <a:lnTo>
                    <a:pt x="17595" y="410165"/>
                  </a:lnTo>
                  <a:lnTo>
                    <a:pt x="11145" y="457626"/>
                  </a:lnTo>
                  <a:lnTo>
                    <a:pt x="6031" y="506447"/>
                  </a:lnTo>
                  <a:lnTo>
                    <a:pt x="2383" y="556505"/>
                  </a:lnTo>
                  <a:lnTo>
                    <a:pt x="330" y="607675"/>
                  </a:lnTo>
                  <a:lnTo>
                    <a:pt x="0" y="659835"/>
                  </a:lnTo>
                  <a:lnTo>
                    <a:pt x="1521" y="712860"/>
                  </a:lnTo>
                  <a:lnTo>
                    <a:pt x="5024" y="766628"/>
                  </a:lnTo>
                  <a:lnTo>
                    <a:pt x="10638" y="821013"/>
                  </a:lnTo>
                  <a:lnTo>
                    <a:pt x="18490" y="875893"/>
                  </a:lnTo>
                  <a:lnTo>
                    <a:pt x="28710" y="931144"/>
                  </a:lnTo>
                  <a:lnTo>
                    <a:pt x="41427" y="986642"/>
                  </a:lnTo>
                  <a:lnTo>
                    <a:pt x="56770" y="1042264"/>
                  </a:lnTo>
                  <a:lnTo>
                    <a:pt x="70807" y="1086182"/>
                  </a:lnTo>
                  <a:lnTo>
                    <a:pt x="86534" y="1130039"/>
                  </a:lnTo>
                  <a:lnTo>
                    <a:pt x="103925" y="1173775"/>
                  </a:lnTo>
                  <a:lnTo>
                    <a:pt x="122951" y="1217328"/>
                  </a:lnTo>
                  <a:lnTo>
                    <a:pt x="143587" y="1260638"/>
                  </a:lnTo>
                  <a:lnTo>
                    <a:pt x="165805" y="1303643"/>
                  </a:lnTo>
                  <a:lnTo>
                    <a:pt x="189579" y="1346284"/>
                  </a:lnTo>
                  <a:lnTo>
                    <a:pt x="214881" y="1388498"/>
                  </a:lnTo>
                  <a:lnTo>
                    <a:pt x="241684" y="1430226"/>
                  </a:lnTo>
                  <a:lnTo>
                    <a:pt x="269963" y="1471406"/>
                  </a:lnTo>
                  <a:lnTo>
                    <a:pt x="299689" y="1511978"/>
                  </a:lnTo>
                  <a:lnTo>
                    <a:pt x="330835" y="1551881"/>
                  </a:lnTo>
                  <a:lnTo>
                    <a:pt x="363376" y="1591053"/>
                  </a:lnTo>
                  <a:lnTo>
                    <a:pt x="397283" y="1629435"/>
                  </a:lnTo>
                  <a:lnTo>
                    <a:pt x="432531" y="1666964"/>
                  </a:lnTo>
                  <a:lnTo>
                    <a:pt x="469092" y="1703582"/>
                  </a:lnTo>
                  <a:lnTo>
                    <a:pt x="506939" y="1739225"/>
                  </a:lnTo>
                  <a:lnTo>
                    <a:pt x="546045" y="1773834"/>
                  </a:lnTo>
                  <a:lnTo>
                    <a:pt x="586383" y="1807348"/>
                  </a:lnTo>
                  <a:lnTo>
                    <a:pt x="625822" y="1838117"/>
                  </a:lnTo>
                  <a:lnTo>
                    <a:pt x="666325" y="1867790"/>
                  </a:lnTo>
                  <a:lnTo>
                    <a:pt x="707870" y="1896316"/>
                  </a:lnTo>
                  <a:lnTo>
                    <a:pt x="750433" y="1923641"/>
                  </a:lnTo>
                  <a:lnTo>
                    <a:pt x="793993" y="1949715"/>
                  </a:lnTo>
                  <a:lnTo>
                    <a:pt x="838524" y="1974485"/>
                  </a:lnTo>
                  <a:lnTo>
                    <a:pt x="884005" y="1997898"/>
                  </a:lnTo>
                  <a:lnTo>
                    <a:pt x="930412" y="2019903"/>
                  </a:lnTo>
                  <a:lnTo>
                    <a:pt x="977723" y="2040447"/>
                  </a:lnTo>
                  <a:lnTo>
                    <a:pt x="1025913" y="2059478"/>
                  </a:lnTo>
                  <a:lnTo>
                    <a:pt x="1074961" y="2076945"/>
                  </a:lnTo>
                  <a:lnTo>
                    <a:pt x="1124843" y="2092794"/>
                  </a:lnTo>
                  <a:lnTo>
                    <a:pt x="1175535" y="2106974"/>
                  </a:lnTo>
                  <a:lnTo>
                    <a:pt x="1227015" y="2119433"/>
                  </a:lnTo>
                  <a:lnTo>
                    <a:pt x="1279260" y="2130118"/>
                  </a:lnTo>
                  <a:lnTo>
                    <a:pt x="1328914" y="2138479"/>
                  </a:lnTo>
                  <a:lnTo>
                    <a:pt x="1370776" y="2144188"/>
                  </a:lnTo>
                  <a:lnTo>
                    <a:pt x="1379200" y="2145191"/>
                  </a:lnTo>
                  <a:lnTo>
                    <a:pt x="1379980" y="214527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5224" y="1992280"/>
              <a:ext cx="112936" cy="1144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0567" y="4130915"/>
              <a:ext cx="160744" cy="12281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942374" y="1071098"/>
              <a:ext cx="1328420" cy="760730"/>
            </a:xfrm>
            <a:custGeom>
              <a:avLst/>
              <a:gdLst/>
              <a:ahLst/>
              <a:cxnLst/>
              <a:rect l="l" t="t" r="r" b="b"/>
              <a:pathLst>
                <a:path w="1328420" h="760730">
                  <a:moveTo>
                    <a:pt x="1145209" y="41023"/>
                  </a:moveTo>
                  <a:lnTo>
                    <a:pt x="918124" y="41023"/>
                  </a:lnTo>
                  <a:lnTo>
                    <a:pt x="949912" y="19121"/>
                  </a:lnTo>
                  <a:lnTo>
                    <a:pt x="987573" y="5252"/>
                  </a:lnTo>
                  <a:lnTo>
                    <a:pt x="1028696" y="0"/>
                  </a:lnTo>
                  <a:lnTo>
                    <a:pt x="1070866" y="3951"/>
                  </a:lnTo>
                  <a:lnTo>
                    <a:pt x="1109906" y="16960"/>
                  </a:lnTo>
                  <a:lnTo>
                    <a:pt x="1142107" y="37525"/>
                  </a:lnTo>
                  <a:lnTo>
                    <a:pt x="1145209" y="41023"/>
                  </a:lnTo>
                  <a:close/>
                </a:path>
                <a:path w="1328420" h="760730">
                  <a:moveTo>
                    <a:pt x="1160063" y="57776"/>
                  </a:moveTo>
                  <a:lnTo>
                    <a:pt x="691191" y="57776"/>
                  </a:lnTo>
                  <a:lnTo>
                    <a:pt x="710229" y="35621"/>
                  </a:lnTo>
                  <a:lnTo>
                    <a:pt x="735393" y="18170"/>
                  </a:lnTo>
                  <a:lnTo>
                    <a:pt x="765332" y="6147"/>
                  </a:lnTo>
                  <a:lnTo>
                    <a:pt x="798693" y="275"/>
                  </a:lnTo>
                  <a:lnTo>
                    <a:pt x="832875" y="1161"/>
                  </a:lnTo>
                  <a:lnTo>
                    <a:pt x="865176" y="8589"/>
                  </a:lnTo>
                  <a:lnTo>
                    <a:pt x="894093" y="22047"/>
                  </a:lnTo>
                  <a:lnTo>
                    <a:pt x="918124" y="41023"/>
                  </a:lnTo>
                  <a:lnTo>
                    <a:pt x="1145209" y="41023"/>
                  </a:lnTo>
                  <a:lnTo>
                    <a:pt x="1160063" y="57776"/>
                  </a:lnTo>
                  <a:close/>
                </a:path>
                <a:path w="1328420" h="760730">
                  <a:moveTo>
                    <a:pt x="1176334" y="88950"/>
                  </a:moveTo>
                  <a:lnTo>
                    <a:pt x="431222" y="88950"/>
                  </a:lnTo>
                  <a:lnTo>
                    <a:pt x="453017" y="64373"/>
                  </a:lnTo>
                  <a:lnTo>
                    <a:pt x="481116" y="44638"/>
                  </a:lnTo>
                  <a:lnTo>
                    <a:pt x="514259" y="30443"/>
                  </a:lnTo>
                  <a:lnTo>
                    <a:pt x="551183" y="22486"/>
                  </a:lnTo>
                  <a:lnTo>
                    <a:pt x="589466" y="21425"/>
                  </a:lnTo>
                  <a:lnTo>
                    <a:pt x="626542" y="27200"/>
                  </a:lnTo>
                  <a:lnTo>
                    <a:pt x="660942" y="39440"/>
                  </a:lnTo>
                  <a:lnTo>
                    <a:pt x="691191" y="57776"/>
                  </a:lnTo>
                  <a:lnTo>
                    <a:pt x="1160063" y="57776"/>
                  </a:lnTo>
                  <a:lnTo>
                    <a:pt x="1165758" y="64199"/>
                  </a:lnTo>
                  <a:lnTo>
                    <a:pt x="1176334" y="88950"/>
                  </a:lnTo>
                  <a:close/>
                </a:path>
                <a:path w="1328420" h="760730">
                  <a:moveTo>
                    <a:pt x="372038" y="715133"/>
                  </a:moveTo>
                  <a:lnTo>
                    <a:pt x="325204" y="709424"/>
                  </a:lnTo>
                  <a:lnTo>
                    <a:pt x="280751" y="696558"/>
                  </a:lnTo>
                  <a:lnTo>
                    <a:pt x="240817" y="677262"/>
                  </a:lnTo>
                  <a:lnTo>
                    <a:pt x="206516" y="652202"/>
                  </a:lnTo>
                  <a:lnTo>
                    <a:pt x="178963" y="622044"/>
                  </a:lnTo>
                  <a:lnTo>
                    <a:pt x="137792" y="620854"/>
                  </a:lnTo>
                  <a:lnTo>
                    <a:pt x="99832" y="610335"/>
                  </a:lnTo>
                  <a:lnTo>
                    <a:pt x="43604" y="565509"/>
                  </a:lnTo>
                  <a:lnTo>
                    <a:pt x="30561" y="503736"/>
                  </a:lnTo>
                  <a:lnTo>
                    <a:pt x="42200" y="473751"/>
                  </a:lnTo>
                  <a:lnTo>
                    <a:pt x="65406" y="447297"/>
                  </a:lnTo>
                  <a:lnTo>
                    <a:pt x="32785" y="426282"/>
                  </a:lnTo>
                  <a:lnTo>
                    <a:pt x="10568" y="399041"/>
                  </a:lnTo>
                  <a:lnTo>
                    <a:pt x="0" y="367792"/>
                  </a:lnTo>
                  <a:lnTo>
                    <a:pt x="2324" y="334757"/>
                  </a:lnTo>
                  <a:lnTo>
                    <a:pt x="17674" y="303934"/>
                  </a:lnTo>
                  <a:lnTo>
                    <a:pt x="43815" y="278921"/>
                  </a:lnTo>
                  <a:lnTo>
                    <a:pt x="78440" y="261334"/>
                  </a:lnTo>
                  <a:lnTo>
                    <a:pt x="119243" y="252790"/>
                  </a:lnTo>
                  <a:lnTo>
                    <a:pt x="120362" y="250420"/>
                  </a:lnTo>
                  <a:lnTo>
                    <a:pt x="120698" y="204908"/>
                  </a:lnTo>
                  <a:lnTo>
                    <a:pt x="136845" y="162044"/>
                  </a:lnTo>
                  <a:lnTo>
                    <a:pt x="167403" y="124245"/>
                  </a:lnTo>
                  <a:lnTo>
                    <a:pt x="210972" y="93930"/>
                  </a:lnTo>
                  <a:lnTo>
                    <a:pt x="252693" y="77212"/>
                  </a:lnTo>
                  <a:lnTo>
                    <a:pt x="297321" y="68316"/>
                  </a:lnTo>
                  <a:lnTo>
                    <a:pt x="343112" y="67281"/>
                  </a:lnTo>
                  <a:lnTo>
                    <a:pt x="388326" y="74146"/>
                  </a:lnTo>
                  <a:lnTo>
                    <a:pt x="431222" y="88950"/>
                  </a:lnTo>
                  <a:lnTo>
                    <a:pt x="1176334" y="88950"/>
                  </a:lnTo>
                  <a:lnTo>
                    <a:pt x="1179148" y="95536"/>
                  </a:lnTo>
                  <a:lnTo>
                    <a:pt x="1211920" y="105558"/>
                  </a:lnTo>
                  <a:lnTo>
                    <a:pt x="1240899" y="120612"/>
                  </a:lnTo>
                  <a:lnTo>
                    <a:pt x="1265158" y="140100"/>
                  </a:lnTo>
                  <a:lnTo>
                    <a:pt x="1283776" y="163422"/>
                  </a:lnTo>
                  <a:lnTo>
                    <a:pt x="1295596" y="189307"/>
                  </a:lnTo>
                  <a:lnTo>
                    <a:pt x="1300062" y="216259"/>
                  </a:lnTo>
                  <a:lnTo>
                    <a:pt x="1297148" y="243340"/>
                  </a:lnTo>
                  <a:lnTo>
                    <a:pt x="1286827" y="269613"/>
                  </a:lnTo>
                  <a:lnTo>
                    <a:pt x="1314120" y="306434"/>
                  </a:lnTo>
                  <a:lnTo>
                    <a:pt x="1328084" y="346828"/>
                  </a:lnTo>
                  <a:lnTo>
                    <a:pt x="1328350" y="388661"/>
                  </a:lnTo>
                  <a:lnTo>
                    <a:pt x="1314548" y="429800"/>
                  </a:lnTo>
                  <a:lnTo>
                    <a:pt x="1287521" y="466740"/>
                  </a:lnTo>
                  <a:lnTo>
                    <a:pt x="1249808" y="496517"/>
                  </a:lnTo>
                  <a:lnTo>
                    <a:pt x="1203589" y="517805"/>
                  </a:lnTo>
                  <a:lnTo>
                    <a:pt x="1151040" y="529280"/>
                  </a:lnTo>
                  <a:lnTo>
                    <a:pt x="1144344" y="565844"/>
                  </a:lnTo>
                  <a:lnTo>
                    <a:pt x="1125884" y="599196"/>
                  </a:lnTo>
                  <a:lnTo>
                    <a:pt x="1096934" y="627672"/>
                  </a:lnTo>
                  <a:lnTo>
                    <a:pt x="1065564" y="645703"/>
                  </a:lnTo>
                  <a:lnTo>
                    <a:pt x="878843" y="645703"/>
                  </a:lnTo>
                  <a:lnTo>
                    <a:pt x="853908" y="687481"/>
                  </a:lnTo>
                  <a:lnTo>
                    <a:pt x="852353" y="688869"/>
                  </a:lnTo>
                  <a:lnTo>
                    <a:pt x="507369" y="688869"/>
                  </a:lnTo>
                  <a:lnTo>
                    <a:pt x="464510" y="704699"/>
                  </a:lnTo>
                  <a:lnTo>
                    <a:pt x="418937" y="713506"/>
                  </a:lnTo>
                  <a:lnTo>
                    <a:pt x="372038" y="715133"/>
                  </a:lnTo>
                  <a:close/>
                </a:path>
                <a:path w="1328420" h="760730">
                  <a:moveTo>
                    <a:pt x="968125" y="666672"/>
                  </a:moveTo>
                  <a:lnTo>
                    <a:pt x="922070" y="660915"/>
                  </a:lnTo>
                  <a:lnTo>
                    <a:pt x="878843" y="645703"/>
                  </a:lnTo>
                  <a:lnTo>
                    <a:pt x="1065564" y="645703"/>
                  </a:lnTo>
                  <a:lnTo>
                    <a:pt x="1058769" y="649608"/>
                  </a:lnTo>
                  <a:lnTo>
                    <a:pt x="1014520" y="662921"/>
                  </a:lnTo>
                  <a:lnTo>
                    <a:pt x="968125" y="666672"/>
                  </a:lnTo>
                  <a:close/>
                </a:path>
                <a:path w="1328420" h="760730">
                  <a:moveTo>
                    <a:pt x="663241" y="760444"/>
                  </a:moveTo>
                  <a:lnTo>
                    <a:pt x="617597" y="753462"/>
                  </a:lnTo>
                  <a:lnTo>
                    <a:pt x="575309" y="738827"/>
                  </a:lnTo>
                  <a:lnTo>
                    <a:pt x="538020" y="717107"/>
                  </a:lnTo>
                  <a:lnTo>
                    <a:pt x="507369" y="688869"/>
                  </a:lnTo>
                  <a:lnTo>
                    <a:pt x="852353" y="688869"/>
                  </a:lnTo>
                  <a:lnTo>
                    <a:pt x="815786" y="721518"/>
                  </a:lnTo>
                  <a:lnTo>
                    <a:pt x="767133" y="746022"/>
                  </a:lnTo>
                  <a:lnTo>
                    <a:pt x="710600" y="759204"/>
                  </a:lnTo>
                  <a:lnTo>
                    <a:pt x="663241" y="760444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2942374" y="1071098"/>
              <a:ext cx="1328420" cy="760730"/>
            </a:xfrm>
            <a:custGeom>
              <a:avLst/>
              <a:gdLst/>
              <a:ahLst/>
              <a:cxnLst/>
              <a:rect l="l" t="t" r="r" b="b"/>
              <a:pathLst>
                <a:path w="1328420" h="760730">
                  <a:moveTo>
                    <a:pt x="120362" y="250420"/>
                  </a:moveTo>
                  <a:lnTo>
                    <a:pt x="120698" y="204908"/>
                  </a:lnTo>
                  <a:lnTo>
                    <a:pt x="136845" y="162044"/>
                  </a:lnTo>
                  <a:lnTo>
                    <a:pt x="167403" y="124245"/>
                  </a:lnTo>
                  <a:lnTo>
                    <a:pt x="210972" y="93930"/>
                  </a:lnTo>
                  <a:lnTo>
                    <a:pt x="252693" y="77212"/>
                  </a:lnTo>
                  <a:lnTo>
                    <a:pt x="297321" y="68316"/>
                  </a:lnTo>
                  <a:lnTo>
                    <a:pt x="343112" y="67281"/>
                  </a:lnTo>
                  <a:lnTo>
                    <a:pt x="388326" y="74146"/>
                  </a:lnTo>
                  <a:lnTo>
                    <a:pt x="431222" y="88950"/>
                  </a:lnTo>
                  <a:lnTo>
                    <a:pt x="481116" y="44638"/>
                  </a:lnTo>
                  <a:lnTo>
                    <a:pt x="551183" y="22486"/>
                  </a:lnTo>
                  <a:lnTo>
                    <a:pt x="589466" y="21425"/>
                  </a:lnTo>
                  <a:lnTo>
                    <a:pt x="626542" y="27200"/>
                  </a:lnTo>
                  <a:lnTo>
                    <a:pt x="660942" y="39440"/>
                  </a:lnTo>
                  <a:lnTo>
                    <a:pt x="691191" y="57776"/>
                  </a:lnTo>
                  <a:lnTo>
                    <a:pt x="710229" y="35621"/>
                  </a:lnTo>
                  <a:lnTo>
                    <a:pt x="735393" y="18170"/>
                  </a:lnTo>
                  <a:lnTo>
                    <a:pt x="765332" y="6147"/>
                  </a:lnTo>
                  <a:lnTo>
                    <a:pt x="798693" y="275"/>
                  </a:lnTo>
                  <a:lnTo>
                    <a:pt x="832875" y="1161"/>
                  </a:lnTo>
                  <a:lnTo>
                    <a:pt x="865176" y="8589"/>
                  </a:lnTo>
                  <a:lnTo>
                    <a:pt x="894093" y="22047"/>
                  </a:lnTo>
                  <a:lnTo>
                    <a:pt x="918124" y="41023"/>
                  </a:lnTo>
                  <a:lnTo>
                    <a:pt x="949912" y="19121"/>
                  </a:lnTo>
                  <a:lnTo>
                    <a:pt x="987573" y="5252"/>
                  </a:lnTo>
                  <a:lnTo>
                    <a:pt x="1028696" y="0"/>
                  </a:lnTo>
                  <a:lnTo>
                    <a:pt x="1070866" y="3951"/>
                  </a:lnTo>
                  <a:lnTo>
                    <a:pt x="1109906" y="16960"/>
                  </a:lnTo>
                  <a:lnTo>
                    <a:pt x="1142107" y="37525"/>
                  </a:lnTo>
                  <a:lnTo>
                    <a:pt x="1165758" y="64199"/>
                  </a:lnTo>
                  <a:lnTo>
                    <a:pt x="1179148" y="95536"/>
                  </a:lnTo>
                  <a:lnTo>
                    <a:pt x="1240899" y="120612"/>
                  </a:lnTo>
                  <a:lnTo>
                    <a:pt x="1283776" y="163422"/>
                  </a:lnTo>
                  <a:lnTo>
                    <a:pt x="1300062" y="216259"/>
                  </a:lnTo>
                  <a:lnTo>
                    <a:pt x="1297148" y="243340"/>
                  </a:lnTo>
                  <a:lnTo>
                    <a:pt x="1286827" y="269613"/>
                  </a:lnTo>
                  <a:lnTo>
                    <a:pt x="1314120" y="306434"/>
                  </a:lnTo>
                  <a:lnTo>
                    <a:pt x="1328084" y="346828"/>
                  </a:lnTo>
                  <a:lnTo>
                    <a:pt x="1328350" y="388661"/>
                  </a:lnTo>
                  <a:lnTo>
                    <a:pt x="1314548" y="429800"/>
                  </a:lnTo>
                  <a:lnTo>
                    <a:pt x="1287521" y="466740"/>
                  </a:lnTo>
                  <a:lnTo>
                    <a:pt x="1249808" y="496517"/>
                  </a:lnTo>
                  <a:lnTo>
                    <a:pt x="1203589" y="517805"/>
                  </a:lnTo>
                  <a:lnTo>
                    <a:pt x="1151040" y="529280"/>
                  </a:lnTo>
                  <a:lnTo>
                    <a:pt x="1144344" y="565844"/>
                  </a:lnTo>
                  <a:lnTo>
                    <a:pt x="1125884" y="599196"/>
                  </a:lnTo>
                  <a:lnTo>
                    <a:pt x="1096934" y="627672"/>
                  </a:lnTo>
                  <a:lnTo>
                    <a:pt x="1058769" y="649608"/>
                  </a:lnTo>
                  <a:lnTo>
                    <a:pt x="1014520" y="662921"/>
                  </a:lnTo>
                  <a:lnTo>
                    <a:pt x="968125" y="666672"/>
                  </a:lnTo>
                  <a:lnTo>
                    <a:pt x="922070" y="660915"/>
                  </a:lnTo>
                  <a:lnTo>
                    <a:pt x="878843" y="645703"/>
                  </a:lnTo>
                  <a:lnTo>
                    <a:pt x="853908" y="687481"/>
                  </a:lnTo>
                  <a:lnTo>
                    <a:pt x="815786" y="721518"/>
                  </a:lnTo>
                  <a:lnTo>
                    <a:pt x="767133" y="746022"/>
                  </a:lnTo>
                  <a:lnTo>
                    <a:pt x="710600" y="759204"/>
                  </a:lnTo>
                  <a:lnTo>
                    <a:pt x="663241" y="760444"/>
                  </a:lnTo>
                  <a:lnTo>
                    <a:pt x="617597" y="753462"/>
                  </a:lnTo>
                  <a:lnTo>
                    <a:pt x="575309" y="738827"/>
                  </a:lnTo>
                  <a:lnTo>
                    <a:pt x="538020" y="717107"/>
                  </a:lnTo>
                  <a:lnTo>
                    <a:pt x="507369" y="688869"/>
                  </a:lnTo>
                  <a:lnTo>
                    <a:pt x="464510" y="704699"/>
                  </a:lnTo>
                  <a:lnTo>
                    <a:pt x="418937" y="713506"/>
                  </a:lnTo>
                  <a:lnTo>
                    <a:pt x="372038" y="715133"/>
                  </a:lnTo>
                  <a:lnTo>
                    <a:pt x="325204" y="709424"/>
                  </a:lnTo>
                  <a:lnTo>
                    <a:pt x="280751" y="696558"/>
                  </a:lnTo>
                  <a:lnTo>
                    <a:pt x="240817" y="677262"/>
                  </a:lnTo>
                  <a:lnTo>
                    <a:pt x="206516" y="652202"/>
                  </a:lnTo>
                  <a:lnTo>
                    <a:pt x="178963" y="622044"/>
                  </a:lnTo>
                  <a:lnTo>
                    <a:pt x="137792" y="620854"/>
                  </a:lnTo>
                  <a:lnTo>
                    <a:pt x="99832" y="610335"/>
                  </a:lnTo>
                  <a:lnTo>
                    <a:pt x="43604" y="565509"/>
                  </a:lnTo>
                  <a:lnTo>
                    <a:pt x="30561" y="503736"/>
                  </a:lnTo>
                  <a:lnTo>
                    <a:pt x="42200" y="473751"/>
                  </a:lnTo>
                  <a:lnTo>
                    <a:pt x="65406" y="447297"/>
                  </a:lnTo>
                  <a:lnTo>
                    <a:pt x="32785" y="426282"/>
                  </a:lnTo>
                  <a:lnTo>
                    <a:pt x="10568" y="399041"/>
                  </a:lnTo>
                  <a:lnTo>
                    <a:pt x="0" y="367792"/>
                  </a:lnTo>
                  <a:lnTo>
                    <a:pt x="2324" y="334757"/>
                  </a:lnTo>
                  <a:lnTo>
                    <a:pt x="17674" y="303934"/>
                  </a:lnTo>
                  <a:lnTo>
                    <a:pt x="43815" y="278921"/>
                  </a:lnTo>
                  <a:lnTo>
                    <a:pt x="78440" y="261334"/>
                  </a:lnTo>
                  <a:lnTo>
                    <a:pt x="119243" y="252790"/>
                  </a:lnTo>
                  <a:lnTo>
                    <a:pt x="120362" y="250420"/>
                  </a:lnTo>
                  <a:close/>
                </a:path>
                <a:path w="1328420" h="760730">
                  <a:moveTo>
                    <a:pt x="65421" y="447293"/>
                  </a:moveTo>
                  <a:lnTo>
                    <a:pt x="83702" y="454275"/>
                  </a:lnTo>
                  <a:lnTo>
                    <a:pt x="103012" y="458983"/>
                  </a:lnTo>
                  <a:lnTo>
                    <a:pt x="123007" y="461355"/>
                  </a:lnTo>
                  <a:lnTo>
                    <a:pt x="143345" y="461330"/>
                  </a:lnTo>
                </a:path>
                <a:path w="1328420" h="760730">
                  <a:moveTo>
                    <a:pt x="178965" y="622044"/>
                  </a:moveTo>
                  <a:lnTo>
                    <a:pt x="187688" y="621021"/>
                  </a:lnTo>
                  <a:lnTo>
                    <a:pt x="196296" y="619557"/>
                  </a:lnTo>
                  <a:lnTo>
                    <a:pt x="204763" y="617657"/>
                  </a:lnTo>
                  <a:lnTo>
                    <a:pt x="213059" y="615326"/>
                  </a:lnTo>
                </a:path>
                <a:path w="1328420" h="760730">
                  <a:moveTo>
                    <a:pt x="507355" y="688866"/>
                  </a:moveTo>
                  <a:lnTo>
                    <a:pt x="501439" y="681534"/>
                  </a:lnTo>
                  <a:lnTo>
                    <a:pt x="496035" y="673972"/>
                  </a:lnTo>
                  <a:lnTo>
                    <a:pt x="491156" y="666195"/>
                  </a:lnTo>
                  <a:lnTo>
                    <a:pt x="486812" y="658220"/>
                  </a:lnTo>
                </a:path>
                <a:path w="1328420" h="760730">
                  <a:moveTo>
                    <a:pt x="878843" y="645697"/>
                  </a:moveTo>
                  <a:lnTo>
                    <a:pt x="881744" y="637427"/>
                  </a:lnTo>
                  <a:lnTo>
                    <a:pt x="884082" y="629053"/>
                  </a:lnTo>
                  <a:lnTo>
                    <a:pt x="885850" y="620596"/>
                  </a:lnTo>
                  <a:lnTo>
                    <a:pt x="887045" y="612070"/>
                  </a:lnTo>
                </a:path>
                <a:path w="1328420" h="760730">
                  <a:moveTo>
                    <a:pt x="1151029" y="529279"/>
                  </a:moveTo>
                  <a:lnTo>
                    <a:pt x="1144304" y="490403"/>
                  </a:lnTo>
                  <a:lnTo>
                    <a:pt x="1124347" y="455186"/>
                  </a:lnTo>
                  <a:lnTo>
                    <a:pt x="1092726" y="425596"/>
                  </a:lnTo>
                  <a:lnTo>
                    <a:pt x="1051007" y="403603"/>
                  </a:lnTo>
                </a:path>
                <a:path w="1328420" h="760730">
                  <a:moveTo>
                    <a:pt x="1286815" y="269618"/>
                  </a:moveTo>
                  <a:lnTo>
                    <a:pt x="1278358" y="282851"/>
                  </a:lnTo>
                  <a:lnTo>
                    <a:pt x="1268042" y="295195"/>
                  </a:lnTo>
                  <a:lnTo>
                    <a:pt x="1255977" y="306532"/>
                  </a:lnTo>
                  <a:lnTo>
                    <a:pt x="1242277" y="316743"/>
                  </a:lnTo>
                </a:path>
                <a:path w="1328420" h="760730">
                  <a:moveTo>
                    <a:pt x="1179146" y="95536"/>
                  </a:moveTo>
                  <a:lnTo>
                    <a:pt x="1180847" y="102879"/>
                  </a:lnTo>
                  <a:lnTo>
                    <a:pt x="1181635" y="110332"/>
                  </a:lnTo>
                  <a:lnTo>
                    <a:pt x="1181497" y="117792"/>
                  </a:lnTo>
                </a:path>
                <a:path w="1328420" h="760730">
                  <a:moveTo>
                    <a:pt x="918126" y="41025"/>
                  </a:moveTo>
                  <a:lnTo>
                    <a:pt x="911442" y="47625"/>
                  </a:lnTo>
                  <a:lnTo>
                    <a:pt x="905396" y="54575"/>
                  </a:lnTo>
                  <a:lnTo>
                    <a:pt x="900012" y="61845"/>
                  </a:lnTo>
                  <a:lnTo>
                    <a:pt x="895310" y="69409"/>
                  </a:lnTo>
                </a:path>
                <a:path w="1328420" h="760730">
                  <a:moveTo>
                    <a:pt x="691191" y="57775"/>
                  </a:moveTo>
                  <a:lnTo>
                    <a:pt x="687700" y="63684"/>
                  </a:lnTo>
                  <a:lnTo>
                    <a:pt x="684690" y="69746"/>
                  </a:lnTo>
                  <a:lnTo>
                    <a:pt x="682167" y="75942"/>
                  </a:lnTo>
                  <a:lnTo>
                    <a:pt x="680141" y="82253"/>
                  </a:lnTo>
                </a:path>
                <a:path w="1328420" h="760730">
                  <a:moveTo>
                    <a:pt x="431217" y="88949"/>
                  </a:moveTo>
                  <a:lnTo>
                    <a:pt x="441894" y="94168"/>
                  </a:lnTo>
                  <a:lnTo>
                    <a:pt x="452136" y="99877"/>
                  </a:lnTo>
                  <a:lnTo>
                    <a:pt x="461916" y="106059"/>
                  </a:lnTo>
                  <a:lnTo>
                    <a:pt x="471205" y="112697"/>
                  </a:lnTo>
                </a:path>
                <a:path w="1328420" h="760730">
                  <a:moveTo>
                    <a:pt x="120362" y="250420"/>
                  </a:moveTo>
                  <a:lnTo>
                    <a:pt x="121630" y="256744"/>
                  </a:lnTo>
                  <a:lnTo>
                    <a:pt x="123217" y="263021"/>
                  </a:lnTo>
                  <a:lnTo>
                    <a:pt x="125121" y="269244"/>
                  </a:lnTo>
                  <a:lnTo>
                    <a:pt x="127341" y="275406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394265" y="1742187"/>
            <a:ext cx="70527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WWW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707710" y="1899205"/>
            <a:ext cx="2043853" cy="2585719"/>
            <a:chOff x="2030782" y="1424403"/>
            <a:chExt cx="1532890" cy="1939289"/>
          </a:xfrm>
        </p:grpSpPr>
        <p:sp>
          <p:nvSpPr>
            <p:cNvPr id="44" name="object 44"/>
            <p:cNvSpPr/>
            <p:nvPr/>
          </p:nvSpPr>
          <p:spPr>
            <a:xfrm>
              <a:off x="2524786" y="1484838"/>
              <a:ext cx="254635" cy="55244"/>
            </a:xfrm>
            <a:custGeom>
              <a:avLst/>
              <a:gdLst/>
              <a:ahLst/>
              <a:cxnLst/>
              <a:rect l="l" t="t" r="r" b="b"/>
              <a:pathLst>
                <a:path w="254635" h="55244">
                  <a:moveTo>
                    <a:pt x="0" y="54619"/>
                  </a:moveTo>
                  <a:lnTo>
                    <a:pt x="254467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5061" y="1424403"/>
              <a:ext cx="165268" cy="12086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045069" y="1828882"/>
              <a:ext cx="1412875" cy="1428115"/>
            </a:xfrm>
            <a:custGeom>
              <a:avLst/>
              <a:gdLst/>
              <a:ahLst/>
              <a:cxnLst/>
              <a:rect l="l" t="t" r="r" b="b"/>
              <a:pathLst>
                <a:path w="1412875" h="1428114">
                  <a:moveTo>
                    <a:pt x="0" y="0"/>
                  </a:moveTo>
                  <a:lnTo>
                    <a:pt x="1412717" y="142791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9947" y="3209319"/>
              <a:ext cx="153329" cy="153954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6970007" y="3778920"/>
            <a:ext cx="4810514" cy="14076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3962" indent="-447029">
              <a:lnSpc>
                <a:spcPts val="2219"/>
              </a:lnSpc>
              <a:spcBef>
                <a:spcPts val="133"/>
              </a:spcBef>
              <a:buFont typeface="Arial MT"/>
              <a:buChar char="●"/>
              <a:tabLst>
                <a:tab pos="463962" algn="l"/>
              </a:tabLst>
            </a:pP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Central</a:t>
            </a:r>
            <a:r>
              <a:rPr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code</a:t>
            </a:r>
            <a:r>
              <a:rPr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DB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4808" marR="36406" indent="-448722">
              <a:lnSpc>
                <a:spcPts val="2200"/>
              </a:lnSpc>
              <a:spcBef>
                <a:spcPts val="87"/>
              </a:spcBef>
              <a:buFont typeface="Arial MT"/>
              <a:buChar char="●"/>
              <a:tabLst>
                <a:tab pos="464808" algn="l"/>
              </a:tabLst>
            </a:pPr>
            <a:r>
              <a:rPr spc="-5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Apps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access </a:t>
            </a:r>
            <a:r>
              <a:rPr spc="-1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DB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resources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provide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extra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services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lnSpc>
                <a:spcPts val="2113"/>
              </a:lnSpc>
              <a:buFont typeface="Arial MT"/>
              <a:buChar char="●"/>
              <a:tabLst>
                <a:tab pos="463962" algn="l"/>
              </a:tabLst>
            </a:pP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Application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must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be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restricted: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073546" lvl="1" indent="-447875">
              <a:lnSpc>
                <a:spcPts val="2219"/>
              </a:lnSpc>
              <a:buFont typeface="Arial MT"/>
              <a:buChar char="○"/>
              <a:tabLst>
                <a:tab pos="1073546" algn="l"/>
              </a:tabLst>
            </a:pPr>
            <a:r>
              <a:rPr lang="en-US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.g.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donʼt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make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private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repos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public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3BCE1638-0A2C-B84D-90EF-A5BCDA2D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pc="87" dirty="0"/>
              <a:t>Consider</a:t>
            </a:r>
            <a:r>
              <a:rPr lang="en-US" spc="-293" dirty="0"/>
              <a:t> </a:t>
            </a:r>
            <a:r>
              <a:rPr lang="en-US" spc="147" dirty="0"/>
              <a:t>a</a:t>
            </a:r>
            <a:r>
              <a:rPr lang="en-US" spc="-200" dirty="0"/>
              <a:t> </a:t>
            </a:r>
            <a:r>
              <a:rPr lang="en-US" spc="60" dirty="0"/>
              <a:t>GitHub-</a:t>
            </a:r>
            <a:r>
              <a:rPr lang="en-US" dirty="0"/>
              <a:t>like</a:t>
            </a:r>
            <a:r>
              <a:rPr lang="en-US" spc="-200" dirty="0"/>
              <a:t> </a:t>
            </a:r>
            <a:r>
              <a:rPr lang="en-US" spc="107" dirty="0"/>
              <a:t>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89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2C44-BB0D-CA48-A5DE-EF3B2BBE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93" dirty="0"/>
              <a:t>User</a:t>
            </a:r>
            <a:r>
              <a:rPr lang="en-US" spc="-327" dirty="0"/>
              <a:t> </a:t>
            </a:r>
            <a:r>
              <a:rPr lang="en-US" spc="80" dirty="0"/>
              <a:t>Permissions</a:t>
            </a:r>
            <a:r>
              <a:rPr lang="en-US" spc="-240" dirty="0"/>
              <a:t> </a:t>
            </a:r>
            <a:r>
              <a:rPr lang="en-US" spc="133" dirty="0"/>
              <a:t>using</a:t>
            </a:r>
            <a:r>
              <a:rPr lang="en-US" spc="-240" dirty="0"/>
              <a:t> </a:t>
            </a:r>
            <a:r>
              <a:rPr lang="en-US" spc="53" dirty="0"/>
              <a:t>Capabilities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DCC5-3656-BA49-8EEF-96E7C10E5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 out communicable, unforgeable tokens encoding:</a:t>
            </a:r>
          </a:p>
          <a:p>
            <a:pPr lvl="1"/>
            <a:r>
              <a:rPr lang="en-US" dirty="0"/>
              <a:t>Object</a:t>
            </a:r>
          </a:p>
          <a:p>
            <a:pPr lvl="1"/>
            <a:r>
              <a:rPr lang="en-US" dirty="0"/>
              <a:t>Access right</a:t>
            </a:r>
          </a:p>
          <a:p>
            <a:r>
              <a:rPr lang="en-US" dirty="0"/>
              <a:t>Users store capabilities, not the database</a:t>
            </a:r>
          </a:p>
          <a:p>
            <a:pPr lvl="1"/>
            <a:r>
              <a:rPr lang="en-US" dirty="0"/>
              <a:t>e.g.,</a:t>
            </a:r>
          </a:p>
          <a:p>
            <a:pPr lvl="2"/>
            <a:r>
              <a:rPr lang="en-US" dirty="0"/>
              <a:t>“push(cos316/assignment4-wlloyd)”</a:t>
            </a:r>
          </a:p>
          <a:p>
            <a:pPr lvl="2"/>
            <a:r>
              <a:rPr lang="en-US" dirty="0"/>
              <a:t>“pull(cos316/assignment4-wlloyd)”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44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381C-A30E-5440-AF68-99387917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20" dirty="0"/>
              <a:t>Implementing</a:t>
            </a:r>
            <a:r>
              <a:rPr lang="en-US" spc="-220" dirty="0"/>
              <a:t> </a:t>
            </a:r>
            <a:r>
              <a:rPr lang="en-US" spc="67" dirty="0"/>
              <a:t>Capabilities</a:t>
            </a:r>
            <a:r>
              <a:rPr lang="en-US" spc="-327" dirty="0"/>
              <a:t> </a:t>
            </a:r>
            <a:r>
              <a:rPr lang="en-US" dirty="0"/>
              <a:t>with</a:t>
            </a:r>
            <a:r>
              <a:rPr lang="en-US" spc="-220" dirty="0"/>
              <a:t> </a:t>
            </a:r>
            <a:r>
              <a:rPr lang="en-US" spc="220" dirty="0"/>
              <a:t>HMAC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F3411-612B-D34D-B6A7-FC11483C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0440" cy="4351338"/>
          </a:xfrm>
        </p:spPr>
        <p:txBody>
          <a:bodyPr>
            <a:normAutofit fontScale="92500"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pc="-2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HMAC</a:t>
            </a:r>
            <a:r>
              <a:rPr lang="en-US" spc="-19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2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</a:t>
            </a:r>
            <a:r>
              <a:rPr lang="en-US" spc="-19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lang="en-US" spc="-19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keyed-</a:t>
            </a:r>
            <a:r>
              <a:rPr lang="en-US"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hash</a:t>
            </a:r>
            <a:r>
              <a:rPr lang="en-US" spc="-1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function:</a:t>
            </a:r>
            <a:r>
              <a:rPr lang="en-US" spc="-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hmac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</a:t>
            </a:r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secret_key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</a:t>
            </a:r>
            <a:r>
              <a:rPr lang="en-US" spc="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data)</a:t>
            </a:r>
            <a:r>
              <a:rPr lang="en-US" spc="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hash</a:t>
            </a:r>
            <a:r>
              <a:rPr lang="en-US" spc="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lang="en-US" spc="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</a:p>
          <a:p>
            <a:pPr marL="0" indent="0">
              <a:lnSpc>
                <a:spcPct val="100000"/>
              </a:lnSpc>
              <a:spcBef>
                <a:spcPts val="2519"/>
              </a:spcBef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gen_capability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(op,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repo)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hmac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db_secret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fmt.Sprintf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%s(%s)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op,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repo))</a:t>
            </a:r>
            <a:b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en-US" spc="-6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verify_capability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(cap,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op,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repo)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cap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hmac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db_secret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fmt.Sprintf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(“%s(%s)”,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op,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repo))</a:t>
            </a:r>
          </a:p>
          <a:p>
            <a:pPr marL="0" indent="0">
              <a:lnSpc>
                <a:spcPct val="100000"/>
              </a:lnSpc>
              <a:spcBef>
                <a:spcPts val="420"/>
              </a:spcBef>
              <a:buNone/>
            </a:pPr>
            <a: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3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EA6F-019E-7C4F-816E-6423BA34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47" dirty="0"/>
              <a:t>A</a:t>
            </a:r>
            <a:r>
              <a:rPr lang="en-US" spc="-193" dirty="0"/>
              <a:t> </a:t>
            </a:r>
            <a:r>
              <a:rPr lang="en-US" dirty="0"/>
              <a:t>(Slightly)</a:t>
            </a:r>
            <a:r>
              <a:rPr lang="en-US" spc="-40" dirty="0"/>
              <a:t> F</a:t>
            </a:r>
            <a:r>
              <a:rPr lang="en-US" dirty="0"/>
              <a:t>ormal</a:t>
            </a:r>
            <a:r>
              <a:rPr lang="en-US" spc="-160" dirty="0"/>
              <a:t> </a:t>
            </a:r>
            <a:r>
              <a:rPr lang="en-US" spc="133" dirty="0"/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A128D-2284-FD46-A279-BC2C807D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4712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resources: the things being accessed</a:t>
            </a:r>
          </a:p>
          <a:p>
            <a:pPr lvl="1"/>
            <a:r>
              <a:rPr lang="en-US" dirty="0"/>
              <a:t>A file, network socket, satellite imagery of “nuclear facilities,” missile launcher...</a:t>
            </a:r>
          </a:p>
          <a:p>
            <a:r>
              <a:rPr lang="en-US" dirty="0"/>
              <a:t>Subjects: an entity that requests access to an resource</a:t>
            </a:r>
          </a:p>
          <a:p>
            <a:pPr lvl="1"/>
            <a:r>
              <a:rPr lang="en-US" dirty="0"/>
              <a:t>A process, network endpoint, …</a:t>
            </a:r>
          </a:p>
          <a:p>
            <a:pPr lvl="1"/>
            <a:r>
              <a:rPr lang="en-US" dirty="0">
                <a:solidFill>
                  <a:srgbClr val="E77500"/>
                </a:solidFill>
              </a:rPr>
              <a:t>Principal</a:t>
            </a:r>
            <a:r>
              <a:rPr lang="en-US" dirty="0"/>
              <a:t>: some unique a account or role, such as a user</a:t>
            </a:r>
          </a:p>
          <a:p>
            <a:r>
              <a:rPr lang="en-US" dirty="0"/>
              <a:t>Authentication: a proof that a subject speaks for some principal</a:t>
            </a:r>
          </a:p>
          <a:p>
            <a:pPr lvl="1"/>
            <a:r>
              <a:rPr lang="en-US" dirty="0"/>
              <a:t>E.g. logging in with a username &amp; password</a:t>
            </a:r>
          </a:p>
          <a:p>
            <a:r>
              <a:rPr lang="en-US" dirty="0"/>
              <a:t>Authorization: the particular rules that govern subjects' access to resources</a:t>
            </a:r>
          </a:p>
          <a:p>
            <a:r>
              <a:rPr lang="en-US" dirty="0"/>
              <a:t>Secrecy: who might learn the contents of an resource</a:t>
            </a:r>
          </a:p>
          <a:p>
            <a:r>
              <a:rPr lang="en-US" dirty="0"/>
              <a:t>Integrity: who may have influenced the contents of an resource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75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4DC406E-D52E-D245-8477-54C4AEE5C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67" dirty="0"/>
              <a:t>Capabilities</a:t>
            </a:r>
            <a:r>
              <a:rPr spc="-200" dirty="0"/>
              <a:t> </a:t>
            </a:r>
            <a:r>
              <a:rPr spc="-80" dirty="0"/>
              <a:t>in</a:t>
            </a:r>
            <a:r>
              <a:rPr spc="-333" dirty="0"/>
              <a:t> </a:t>
            </a:r>
            <a:r>
              <a:rPr spc="-13" dirty="0"/>
              <a:t>Action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0E870691-0E01-1D42-BEA8-6A021700D7F7}"/>
              </a:ext>
            </a:extLst>
          </p:cNvPr>
          <p:cNvGrpSpPr/>
          <p:nvPr/>
        </p:nvGrpSpPr>
        <p:grpSpPr>
          <a:xfrm>
            <a:off x="1362216" y="1782650"/>
            <a:ext cx="9956800" cy="2509519"/>
            <a:chOff x="1021662" y="1336987"/>
            <a:chExt cx="7467600" cy="188213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5C2E4464-7F67-2C4A-83D3-BADCA4DB19AD}"/>
                </a:ext>
              </a:extLst>
            </p:cNvPr>
            <p:cNvSpPr/>
            <p:nvPr/>
          </p:nvSpPr>
          <p:spPr>
            <a:xfrm>
              <a:off x="1285038" y="2096833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5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5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3851389C-5D46-9D4C-8F01-9B44A6EEBB9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275" y="2092070"/>
              <a:ext cx="103149" cy="103149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8A832104-49F3-7C44-A0FE-270D90F4E1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224" y="2092070"/>
              <a:ext cx="103150" cy="103149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75DB066D-A9A4-A242-991E-2220660608EB}"/>
                </a:ext>
              </a:extLst>
            </p:cNvPr>
            <p:cNvSpPr/>
            <p:nvPr/>
          </p:nvSpPr>
          <p:spPr>
            <a:xfrm>
              <a:off x="1026425" y="1341749"/>
              <a:ext cx="7458075" cy="1872614"/>
            </a:xfrm>
            <a:custGeom>
              <a:avLst/>
              <a:gdLst/>
              <a:ahLst/>
              <a:cxnLst/>
              <a:rect l="l" t="t" r="r" b="b"/>
              <a:pathLst>
                <a:path w="7458075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458075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458075" h="1872614">
                  <a:moveTo>
                    <a:pt x="3211999" y="312099"/>
                  </a:moveTo>
                  <a:lnTo>
                    <a:pt x="3215383" y="265980"/>
                  </a:lnTo>
                  <a:lnTo>
                    <a:pt x="3225214" y="221961"/>
                  </a:lnTo>
                  <a:lnTo>
                    <a:pt x="3241007" y="180526"/>
                  </a:lnTo>
                  <a:lnTo>
                    <a:pt x="3262281" y="142158"/>
                  </a:lnTo>
                  <a:lnTo>
                    <a:pt x="3288552" y="107339"/>
                  </a:lnTo>
                  <a:lnTo>
                    <a:pt x="3319339" y="76552"/>
                  </a:lnTo>
                  <a:lnTo>
                    <a:pt x="3354158" y="50281"/>
                  </a:lnTo>
                  <a:lnTo>
                    <a:pt x="3392526" y="29007"/>
                  </a:lnTo>
                  <a:lnTo>
                    <a:pt x="3433961" y="13214"/>
                  </a:lnTo>
                  <a:lnTo>
                    <a:pt x="3477980" y="3383"/>
                  </a:lnTo>
                  <a:lnTo>
                    <a:pt x="3524099" y="0"/>
                  </a:lnTo>
                  <a:lnTo>
                    <a:pt x="7145499" y="0"/>
                  </a:lnTo>
                  <a:lnTo>
                    <a:pt x="7194617" y="3887"/>
                  </a:lnTo>
                  <a:lnTo>
                    <a:pt x="7242083" y="15320"/>
                  </a:lnTo>
                  <a:lnTo>
                    <a:pt x="7287059" y="33949"/>
                  </a:lnTo>
                  <a:lnTo>
                    <a:pt x="7328707" y="59429"/>
                  </a:lnTo>
                  <a:lnTo>
                    <a:pt x="7366188" y="91411"/>
                  </a:lnTo>
                  <a:lnTo>
                    <a:pt x="7398170" y="128892"/>
                  </a:lnTo>
                  <a:lnTo>
                    <a:pt x="7423650" y="170540"/>
                  </a:lnTo>
                  <a:lnTo>
                    <a:pt x="7442279" y="215516"/>
                  </a:lnTo>
                  <a:lnTo>
                    <a:pt x="7453712" y="262982"/>
                  </a:lnTo>
                  <a:lnTo>
                    <a:pt x="7457599" y="312099"/>
                  </a:lnTo>
                  <a:lnTo>
                    <a:pt x="7457599" y="1560499"/>
                  </a:lnTo>
                  <a:lnTo>
                    <a:pt x="7454216" y="1606619"/>
                  </a:lnTo>
                  <a:lnTo>
                    <a:pt x="7444385" y="1650638"/>
                  </a:lnTo>
                  <a:lnTo>
                    <a:pt x="7428592" y="1692073"/>
                  </a:lnTo>
                  <a:lnTo>
                    <a:pt x="7407318" y="1730441"/>
                  </a:lnTo>
                  <a:lnTo>
                    <a:pt x="7381047" y="1765260"/>
                  </a:lnTo>
                  <a:lnTo>
                    <a:pt x="7350260" y="1796047"/>
                  </a:lnTo>
                  <a:lnTo>
                    <a:pt x="7315441" y="1822318"/>
                  </a:lnTo>
                  <a:lnTo>
                    <a:pt x="7277073" y="1843592"/>
                  </a:lnTo>
                  <a:lnTo>
                    <a:pt x="7235638" y="1859385"/>
                  </a:lnTo>
                  <a:lnTo>
                    <a:pt x="7191619" y="1869216"/>
                  </a:lnTo>
                  <a:lnTo>
                    <a:pt x="7145499" y="1872599"/>
                  </a:lnTo>
                  <a:lnTo>
                    <a:pt x="3524099" y="1872599"/>
                  </a:lnTo>
                  <a:lnTo>
                    <a:pt x="3477980" y="1869216"/>
                  </a:lnTo>
                  <a:lnTo>
                    <a:pt x="3433961" y="1859385"/>
                  </a:lnTo>
                  <a:lnTo>
                    <a:pt x="3392526" y="1843592"/>
                  </a:lnTo>
                  <a:lnTo>
                    <a:pt x="3354158" y="1822318"/>
                  </a:lnTo>
                  <a:lnTo>
                    <a:pt x="3319339" y="1796047"/>
                  </a:lnTo>
                  <a:lnTo>
                    <a:pt x="3288552" y="1765260"/>
                  </a:lnTo>
                  <a:lnTo>
                    <a:pt x="3262281" y="1730441"/>
                  </a:lnTo>
                  <a:lnTo>
                    <a:pt x="3241007" y="1692073"/>
                  </a:lnTo>
                  <a:lnTo>
                    <a:pt x="3225214" y="1650638"/>
                  </a:lnTo>
                  <a:lnTo>
                    <a:pt x="3215383" y="1606619"/>
                  </a:lnTo>
                  <a:lnTo>
                    <a:pt x="3211999" y="1560499"/>
                  </a:lnTo>
                  <a:lnTo>
                    <a:pt x="321199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E204856D-C3D8-F047-9C6F-21C2421CFEF7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23D95167-1724-BC45-9373-49DC9F57DDB4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12" name="object 10">
            <a:extLst>
              <a:ext uri="{FF2B5EF4-FFF2-40B4-BE49-F238E27FC236}">
                <a16:creationId xmlns:a16="http://schemas.microsoft.com/office/drawing/2014/main" id="{4D044EDC-CE8F-9043-9E56-F73309A2485C}"/>
              </a:ext>
            </a:extLst>
          </p:cNvPr>
          <p:cNvSpPr txBox="1"/>
          <p:nvPr/>
        </p:nvSpPr>
        <p:spPr>
          <a:xfrm>
            <a:off x="6162513" y="2871251"/>
            <a:ext cx="81714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3" name="object 11">
            <a:extLst>
              <a:ext uri="{FF2B5EF4-FFF2-40B4-BE49-F238E27FC236}">
                <a16:creationId xmlns:a16="http://schemas.microsoft.com/office/drawing/2014/main" id="{C570175E-64F0-DC40-9AC9-C60695A7BB34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9FCDDCA2-3BDD-AD41-9F51-803D48ED4F94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1E8B1367-6439-1A4C-BDBC-E2D134E40290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16" name="object 14">
            <a:extLst>
              <a:ext uri="{FF2B5EF4-FFF2-40B4-BE49-F238E27FC236}">
                <a16:creationId xmlns:a16="http://schemas.microsoft.com/office/drawing/2014/main" id="{0EEDE9E6-6686-E34B-8996-108E45AE4A4A}"/>
              </a:ext>
            </a:extLst>
          </p:cNvPr>
          <p:cNvSpPr txBox="1"/>
          <p:nvPr/>
        </p:nvSpPr>
        <p:spPr>
          <a:xfrm>
            <a:off x="8103973" y="2871251"/>
            <a:ext cx="307885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cos316/assignment4-</a:t>
            </a:r>
            <a:r>
              <a:rPr lang="en-US"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7" name="object 15">
            <a:extLst>
              <a:ext uri="{FF2B5EF4-FFF2-40B4-BE49-F238E27FC236}">
                <a16:creationId xmlns:a16="http://schemas.microsoft.com/office/drawing/2014/main" id="{0577D78A-93E2-884C-9646-B42653FDFF2E}"/>
              </a:ext>
            </a:extLst>
          </p:cNvPr>
          <p:cNvGrpSpPr/>
          <p:nvPr/>
        </p:nvGrpSpPr>
        <p:grpSpPr>
          <a:xfrm>
            <a:off x="2547917" y="2955386"/>
            <a:ext cx="3267287" cy="164252"/>
            <a:chOff x="1910937" y="2216539"/>
            <a:chExt cx="2450465" cy="123189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1B1E40C6-A84F-C144-9560-21D74B830541}"/>
                </a:ext>
              </a:extLst>
            </p:cNvPr>
            <p:cNvSpPr/>
            <p:nvPr/>
          </p:nvSpPr>
          <p:spPr>
            <a:xfrm>
              <a:off x="1925224" y="227802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14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0FAED20E-7A12-D345-8BC6-05E35B4E2B3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087" y="2216539"/>
              <a:ext cx="158251" cy="122971"/>
            </a:xfrm>
            <a:prstGeom prst="rect">
              <a:avLst/>
            </a:prstGeom>
          </p:spPr>
        </p:pic>
      </p:grpSp>
      <p:sp>
        <p:nvSpPr>
          <p:cNvPr id="20" name="object 18">
            <a:extLst>
              <a:ext uri="{FF2B5EF4-FFF2-40B4-BE49-F238E27FC236}">
                <a16:creationId xmlns:a16="http://schemas.microsoft.com/office/drawing/2014/main" id="{51797572-F67F-AD44-A951-141B43F8C74B}"/>
              </a:ext>
            </a:extLst>
          </p:cNvPr>
          <p:cNvSpPr txBox="1"/>
          <p:nvPr/>
        </p:nvSpPr>
        <p:spPr>
          <a:xfrm>
            <a:off x="2635114" y="2354451"/>
            <a:ext cx="2942167" cy="5813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lnSpc>
                <a:spcPts val="2219"/>
              </a:lnSpc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Push(</a:t>
            </a:r>
            <a:r>
              <a:rPr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</a:t>
            </a:r>
            <a:r>
              <a:rPr lang="en-US"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</a:t>
            </a:r>
            <a:r>
              <a:rPr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ssignment4-</a:t>
            </a:r>
            <a:r>
              <a:rPr lang="en-US"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>
              <a:lnSpc>
                <a:spcPts val="2219"/>
              </a:lnSpc>
            </a:pPr>
            <a:r>
              <a:rPr sz="1867"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Cap)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1" name="object 19">
            <a:extLst>
              <a:ext uri="{FF2B5EF4-FFF2-40B4-BE49-F238E27FC236}">
                <a16:creationId xmlns:a16="http://schemas.microsoft.com/office/drawing/2014/main" id="{118D27D4-6C75-E549-9F69-33B3ED97926E}"/>
              </a:ext>
            </a:extLst>
          </p:cNvPr>
          <p:cNvGrpSpPr/>
          <p:nvPr/>
        </p:nvGrpSpPr>
        <p:grpSpPr>
          <a:xfrm>
            <a:off x="1457249" y="2954838"/>
            <a:ext cx="6343227" cy="2605193"/>
            <a:chOff x="1092937" y="2216128"/>
            <a:chExt cx="4757420" cy="1953895"/>
          </a:xfrm>
        </p:grpSpPr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92EAA882-B76C-874C-8D8E-6A43567A09A4}"/>
                </a:ext>
              </a:extLst>
            </p:cNvPr>
            <p:cNvSpPr/>
            <p:nvPr/>
          </p:nvSpPr>
          <p:spPr>
            <a:xfrm>
              <a:off x="5334725" y="2278025"/>
              <a:ext cx="421640" cy="0"/>
            </a:xfrm>
            <a:custGeom>
              <a:avLst/>
              <a:gdLst/>
              <a:ahLst/>
              <a:cxnLst/>
              <a:rect l="l" t="t" r="r" b="b"/>
              <a:pathLst>
                <a:path w="421639">
                  <a:moveTo>
                    <a:pt x="0" y="0"/>
                  </a:moveTo>
                  <a:lnTo>
                    <a:pt x="421427" y="0"/>
                  </a:lnTo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AF743008-4F72-AE4E-9CAD-B96C041C0DC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4256" y="2216128"/>
              <a:ext cx="155820" cy="123793"/>
            </a:xfrm>
            <a:prstGeom prst="rect">
              <a:avLst/>
            </a:prstGeom>
          </p:spPr>
        </p:pic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A639A350-EEB1-7C41-B17A-40295B4991DF}"/>
                </a:ext>
              </a:extLst>
            </p:cNvPr>
            <p:cNvSpPr/>
            <p:nvPr/>
          </p:nvSpPr>
          <p:spPr>
            <a:xfrm>
              <a:off x="1097699" y="2913923"/>
              <a:ext cx="3538220" cy="1250950"/>
            </a:xfrm>
            <a:custGeom>
              <a:avLst/>
              <a:gdLst/>
              <a:ahLst/>
              <a:cxnLst/>
              <a:rect l="l" t="t" r="r" b="b"/>
              <a:pathLst>
                <a:path w="3538220" h="1250950">
                  <a:moveTo>
                    <a:pt x="2825749" y="392001"/>
                  </a:moveTo>
                  <a:lnTo>
                    <a:pt x="1978024" y="392001"/>
                  </a:lnTo>
                  <a:lnTo>
                    <a:pt x="3538065" y="0"/>
                  </a:lnTo>
                  <a:lnTo>
                    <a:pt x="2825749" y="392001"/>
                  </a:lnTo>
                  <a:close/>
                </a:path>
                <a:path w="3538220" h="1250950">
                  <a:moveTo>
                    <a:pt x="3247749" y="1250901"/>
                  </a:moveTo>
                  <a:lnTo>
                    <a:pt x="143149" y="1250901"/>
                  </a:lnTo>
                  <a:lnTo>
                    <a:pt x="115092" y="1248125"/>
                  </a:lnTo>
                  <a:lnTo>
                    <a:pt x="63730" y="1226851"/>
                  </a:lnTo>
                  <a:lnTo>
                    <a:pt x="24050" y="1187171"/>
                  </a:lnTo>
                  <a:lnTo>
                    <a:pt x="2776" y="1135809"/>
                  </a:lnTo>
                  <a:lnTo>
                    <a:pt x="0" y="1107751"/>
                  </a:lnTo>
                  <a:lnTo>
                    <a:pt x="0" y="535151"/>
                  </a:lnTo>
                  <a:lnTo>
                    <a:pt x="7297" y="489905"/>
                  </a:lnTo>
                  <a:lnTo>
                    <a:pt x="27619" y="450609"/>
                  </a:lnTo>
                  <a:lnTo>
                    <a:pt x="58607" y="419621"/>
                  </a:lnTo>
                  <a:lnTo>
                    <a:pt x="97903" y="399299"/>
                  </a:lnTo>
                  <a:lnTo>
                    <a:pt x="143149" y="392001"/>
                  </a:lnTo>
                  <a:lnTo>
                    <a:pt x="3247749" y="392001"/>
                  </a:lnTo>
                  <a:lnTo>
                    <a:pt x="3292996" y="399299"/>
                  </a:lnTo>
                  <a:lnTo>
                    <a:pt x="3332292" y="419621"/>
                  </a:lnTo>
                  <a:lnTo>
                    <a:pt x="3363280" y="450609"/>
                  </a:lnTo>
                  <a:lnTo>
                    <a:pt x="3383602" y="489905"/>
                  </a:lnTo>
                  <a:lnTo>
                    <a:pt x="3390899" y="535151"/>
                  </a:lnTo>
                  <a:lnTo>
                    <a:pt x="3390899" y="1107751"/>
                  </a:lnTo>
                  <a:lnTo>
                    <a:pt x="3383602" y="1152998"/>
                  </a:lnTo>
                  <a:lnTo>
                    <a:pt x="3363280" y="1192294"/>
                  </a:lnTo>
                  <a:lnTo>
                    <a:pt x="3332292" y="1223282"/>
                  </a:lnTo>
                  <a:lnTo>
                    <a:pt x="3292996" y="1243604"/>
                  </a:lnTo>
                  <a:lnTo>
                    <a:pt x="3247749" y="12509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A4B357C3-1847-DF4D-A35D-C7A8518C5DD0}"/>
                </a:ext>
              </a:extLst>
            </p:cNvPr>
            <p:cNvSpPr/>
            <p:nvPr/>
          </p:nvSpPr>
          <p:spPr>
            <a:xfrm>
              <a:off x="1097699" y="2913923"/>
              <a:ext cx="3538220" cy="1250950"/>
            </a:xfrm>
            <a:custGeom>
              <a:avLst/>
              <a:gdLst/>
              <a:ahLst/>
              <a:cxnLst/>
              <a:rect l="l" t="t" r="r" b="b"/>
              <a:pathLst>
                <a:path w="3538220" h="1250950">
                  <a:moveTo>
                    <a:pt x="3390899" y="1107751"/>
                  </a:moveTo>
                  <a:lnTo>
                    <a:pt x="3383602" y="1152998"/>
                  </a:lnTo>
                  <a:lnTo>
                    <a:pt x="3363280" y="1192294"/>
                  </a:lnTo>
                  <a:lnTo>
                    <a:pt x="3332292" y="1223282"/>
                  </a:lnTo>
                  <a:lnTo>
                    <a:pt x="3292996" y="1243604"/>
                  </a:lnTo>
                  <a:lnTo>
                    <a:pt x="3247749" y="1250901"/>
                  </a:lnTo>
                  <a:lnTo>
                    <a:pt x="2825749" y="1250901"/>
                  </a:lnTo>
                  <a:lnTo>
                    <a:pt x="1978024" y="1250901"/>
                  </a:lnTo>
                  <a:lnTo>
                    <a:pt x="143149" y="1250901"/>
                  </a:lnTo>
                  <a:lnTo>
                    <a:pt x="115092" y="1248126"/>
                  </a:lnTo>
                  <a:lnTo>
                    <a:pt x="63730" y="1226851"/>
                  </a:lnTo>
                  <a:lnTo>
                    <a:pt x="24050" y="1187171"/>
                  </a:lnTo>
                  <a:lnTo>
                    <a:pt x="2776" y="1135809"/>
                  </a:lnTo>
                  <a:lnTo>
                    <a:pt x="0" y="1107751"/>
                  </a:lnTo>
                  <a:lnTo>
                    <a:pt x="0" y="749876"/>
                  </a:lnTo>
                  <a:lnTo>
                    <a:pt x="0" y="535151"/>
                  </a:lnTo>
                  <a:lnTo>
                    <a:pt x="7297" y="489905"/>
                  </a:lnTo>
                  <a:lnTo>
                    <a:pt x="27619" y="450609"/>
                  </a:lnTo>
                  <a:lnTo>
                    <a:pt x="58607" y="419621"/>
                  </a:lnTo>
                  <a:lnTo>
                    <a:pt x="97903" y="399299"/>
                  </a:lnTo>
                  <a:lnTo>
                    <a:pt x="143149" y="392001"/>
                  </a:lnTo>
                  <a:lnTo>
                    <a:pt x="1978024" y="392001"/>
                  </a:lnTo>
                  <a:lnTo>
                    <a:pt x="3538065" y="0"/>
                  </a:lnTo>
                  <a:lnTo>
                    <a:pt x="2825749" y="392001"/>
                  </a:lnTo>
                  <a:lnTo>
                    <a:pt x="3247749" y="392001"/>
                  </a:lnTo>
                  <a:lnTo>
                    <a:pt x="3292996" y="399299"/>
                  </a:lnTo>
                  <a:lnTo>
                    <a:pt x="3332292" y="419621"/>
                  </a:lnTo>
                  <a:lnTo>
                    <a:pt x="3363280" y="450609"/>
                  </a:lnTo>
                  <a:lnTo>
                    <a:pt x="3383602" y="489905"/>
                  </a:lnTo>
                  <a:lnTo>
                    <a:pt x="3390899" y="535151"/>
                  </a:lnTo>
                  <a:lnTo>
                    <a:pt x="3390899" y="749876"/>
                  </a:lnTo>
                  <a:lnTo>
                    <a:pt x="3390899" y="110775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26" name="object 24">
            <a:extLst>
              <a:ext uri="{FF2B5EF4-FFF2-40B4-BE49-F238E27FC236}">
                <a16:creationId xmlns:a16="http://schemas.microsoft.com/office/drawing/2014/main" id="{74A7B8F4-6E7D-5347-AFD5-9FE092804DBF}"/>
              </a:ext>
            </a:extLst>
          </p:cNvPr>
          <p:cNvSpPr txBox="1"/>
          <p:nvPr/>
        </p:nvSpPr>
        <p:spPr>
          <a:xfrm>
            <a:off x="1552567" y="4768983"/>
            <a:ext cx="4330700" cy="468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verify_capability(Cap,</a:t>
            </a:r>
            <a:r>
              <a:rPr sz="1467" spc="-2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4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“push”,</a:t>
            </a:r>
            <a:b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 	           </a:t>
            </a:r>
            <a:r>
              <a:rPr sz="14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</a:t>
            </a:r>
            <a:r>
              <a:rPr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cos316/assignment4-</a:t>
            </a:r>
            <a:r>
              <a:rPr lang="en-US"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r>
              <a:rPr sz="14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”)</a:t>
            </a:r>
            <a:endParaRPr sz="14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FFCDCA7F-C1CA-524D-BA4D-DB0231432E4A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DDB523A2-5538-0C4C-AEA6-833E81DF561E}"/>
              </a:ext>
            </a:extLst>
          </p:cNvPr>
          <p:cNvSpPr txBox="1"/>
          <p:nvPr/>
        </p:nvSpPr>
        <p:spPr>
          <a:xfrm rot="20340000">
            <a:off x="3716901" y="4075204"/>
            <a:ext cx="8847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193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False</a:t>
            </a:r>
            <a:r>
              <a:rPr sz="3600" spc="-289" baseline="1543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?</a:t>
            </a:r>
            <a:endParaRPr sz="3600" baseline="1543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17573CD6-6DFD-A04F-B7BD-ED4E814FFA11}"/>
              </a:ext>
            </a:extLst>
          </p:cNvPr>
          <p:cNvSpPr txBox="1"/>
          <p:nvPr/>
        </p:nvSpPr>
        <p:spPr>
          <a:xfrm>
            <a:off x="896401" y="3111754"/>
            <a:ext cx="3702167" cy="848160"/>
          </a:xfrm>
          <a:prstGeom prst="rect">
            <a:avLst/>
          </a:prstGeom>
        </p:spPr>
        <p:txBody>
          <a:bodyPr vert="horz" wrap="square" lIns="0" tIns="136313" rIns="0" bIns="0" rtlCol="0">
            <a:spAutoFit/>
          </a:bodyPr>
          <a:lstStyle/>
          <a:p>
            <a:pPr marR="6773" algn="r">
              <a:spcBef>
                <a:spcPts val="1073"/>
              </a:spcBef>
            </a:pPr>
            <a:r>
              <a:rPr lang="en-US" sz="1867" spc="-13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Error!</a:t>
            </a:r>
            <a:endParaRPr lang="en-US"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535927" marR="1519729" indent="-519840">
              <a:lnSpc>
                <a:spcPts val="2200"/>
              </a:lnSpc>
              <a:spcBef>
                <a:spcPts val="1053"/>
              </a:spcBef>
            </a:pPr>
            <a:r>
              <a:rPr sz="1867" spc="-4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Doesnʼt</a:t>
            </a:r>
            <a:r>
              <a:rPr sz="1867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matter </a:t>
            </a:r>
            <a:r>
              <a:rPr sz="1867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who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0" name="object 28">
            <a:extLst>
              <a:ext uri="{FF2B5EF4-FFF2-40B4-BE49-F238E27FC236}">
                <a16:creationId xmlns:a16="http://schemas.microsoft.com/office/drawing/2014/main" id="{42912A52-D1CE-8F43-973E-96AE2DD4E807}"/>
              </a:ext>
            </a:extLst>
          </p:cNvPr>
          <p:cNvGrpSpPr/>
          <p:nvPr/>
        </p:nvGrpSpPr>
        <p:grpSpPr>
          <a:xfrm>
            <a:off x="2631563" y="3092600"/>
            <a:ext cx="3211407" cy="204893"/>
            <a:chOff x="1973672" y="2319450"/>
            <a:chExt cx="2408555" cy="153670"/>
          </a:xfrm>
        </p:grpSpPr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B973260E-A408-B242-A13F-AFF7A969046C}"/>
                </a:ext>
              </a:extLst>
            </p:cNvPr>
            <p:cNvSpPr/>
            <p:nvPr/>
          </p:nvSpPr>
          <p:spPr>
            <a:xfrm>
              <a:off x="2043592" y="2361201"/>
              <a:ext cx="2324100" cy="97155"/>
            </a:xfrm>
            <a:custGeom>
              <a:avLst/>
              <a:gdLst/>
              <a:ahLst/>
              <a:cxnLst/>
              <a:rect l="l" t="t" r="r" b="b"/>
              <a:pathLst>
                <a:path w="2324100" h="97155">
                  <a:moveTo>
                    <a:pt x="2323881" y="1398"/>
                  </a:moveTo>
                  <a:lnTo>
                    <a:pt x="2265180" y="5773"/>
                  </a:lnTo>
                  <a:lnTo>
                    <a:pt x="2191859" y="11845"/>
                  </a:lnTo>
                  <a:lnTo>
                    <a:pt x="2150344" y="15414"/>
                  </a:lnTo>
                  <a:lnTo>
                    <a:pt x="2105928" y="19284"/>
                  </a:lnTo>
                  <a:lnTo>
                    <a:pt x="2058863" y="23414"/>
                  </a:lnTo>
                  <a:lnTo>
                    <a:pt x="2009400" y="27762"/>
                  </a:lnTo>
                  <a:lnTo>
                    <a:pt x="1957790" y="32286"/>
                  </a:lnTo>
                  <a:lnTo>
                    <a:pt x="1904285" y="36947"/>
                  </a:lnTo>
                  <a:lnTo>
                    <a:pt x="1849135" y="41702"/>
                  </a:lnTo>
                  <a:lnTo>
                    <a:pt x="1792594" y="46510"/>
                  </a:lnTo>
                  <a:lnTo>
                    <a:pt x="1734911" y="51330"/>
                  </a:lnTo>
                  <a:lnTo>
                    <a:pt x="1676339" y="56122"/>
                  </a:lnTo>
                  <a:lnTo>
                    <a:pt x="1617129" y="60842"/>
                  </a:lnTo>
                  <a:lnTo>
                    <a:pt x="1557532" y="65451"/>
                  </a:lnTo>
                  <a:lnTo>
                    <a:pt x="1497799" y="69908"/>
                  </a:lnTo>
                  <a:lnTo>
                    <a:pt x="1438183" y="74170"/>
                  </a:lnTo>
                  <a:lnTo>
                    <a:pt x="1378933" y="78197"/>
                  </a:lnTo>
                  <a:lnTo>
                    <a:pt x="1320303" y="81947"/>
                  </a:lnTo>
                  <a:lnTo>
                    <a:pt x="1262543" y="85380"/>
                  </a:lnTo>
                  <a:lnTo>
                    <a:pt x="1205904" y="88454"/>
                  </a:lnTo>
                  <a:lnTo>
                    <a:pt x="1150639" y="91127"/>
                  </a:lnTo>
                  <a:lnTo>
                    <a:pt x="1096998" y="93359"/>
                  </a:lnTo>
                  <a:lnTo>
                    <a:pt x="1045233" y="95108"/>
                  </a:lnTo>
                  <a:lnTo>
                    <a:pt x="995595" y="96334"/>
                  </a:lnTo>
                  <a:lnTo>
                    <a:pt x="948336" y="96994"/>
                  </a:lnTo>
                  <a:lnTo>
                    <a:pt x="903706" y="97048"/>
                  </a:lnTo>
                  <a:lnTo>
                    <a:pt x="853152" y="96299"/>
                  </a:lnTo>
                  <a:lnTo>
                    <a:pt x="802442" y="94712"/>
                  </a:lnTo>
                  <a:lnTo>
                    <a:pt x="751704" y="92355"/>
                  </a:lnTo>
                  <a:lnTo>
                    <a:pt x="701063" y="89298"/>
                  </a:lnTo>
                  <a:lnTo>
                    <a:pt x="650645" y="85607"/>
                  </a:lnTo>
                  <a:lnTo>
                    <a:pt x="600578" y="81354"/>
                  </a:lnTo>
                  <a:lnTo>
                    <a:pt x="550987" y="76605"/>
                  </a:lnTo>
                  <a:lnTo>
                    <a:pt x="501997" y="71430"/>
                  </a:lnTo>
                  <a:lnTo>
                    <a:pt x="453736" y="65897"/>
                  </a:lnTo>
                  <a:lnTo>
                    <a:pt x="406329" y="60075"/>
                  </a:lnTo>
                  <a:lnTo>
                    <a:pt x="359903" y="54033"/>
                  </a:lnTo>
                  <a:lnTo>
                    <a:pt x="314583" y="47839"/>
                  </a:lnTo>
                  <a:lnTo>
                    <a:pt x="261838" y="40302"/>
                  </a:lnTo>
                  <a:lnTo>
                    <a:pt x="211086" y="32765"/>
                  </a:lnTo>
                  <a:lnTo>
                    <a:pt x="162545" y="25346"/>
                  </a:lnTo>
                  <a:lnTo>
                    <a:pt x="116433" y="18163"/>
                  </a:lnTo>
                  <a:lnTo>
                    <a:pt x="72968" y="11335"/>
                  </a:lnTo>
                  <a:lnTo>
                    <a:pt x="59963" y="9293"/>
                  </a:lnTo>
                  <a:lnTo>
                    <a:pt x="47244" y="7300"/>
                  </a:lnTo>
                  <a:lnTo>
                    <a:pt x="34818" y="5362"/>
                  </a:lnTo>
                  <a:lnTo>
                    <a:pt x="22692" y="3480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32" name="object 30">
              <a:extLst>
                <a:ext uri="{FF2B5EF4-FFF2-40B4-BE49-F238E27FC236}">
                  <a16:creationId xmlns:a16="http://schemas.microsoft.com/office/drawing/2014/main" id="{8F915C7E-022C-3648-9094-E97C2F36F04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3672" y="2319450"/>
              <a:ext cx="120416" cy="92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979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7399-7E07-8A4B-A041-47387273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73" dirty="0"/>
              <a:t>Extending</a:t>
            </a:r>
            <a:r>
              <a:rPr lang="en-US" spc="-200" dirty="0"/>
              <a:t> </a:t>
            </a:r>
            <a:r>
              <a:rPr lang="en-US" spc="67" dirty="0"/>
              <a:t>Capabilities</a:t>
            </a:r>
            <a:r>
              <a:rPr lang="en-US" spc="-200" dirty="0"/>
              <a:t> </a:t>
            </a:r>
            <a:r>
              <a:rPr lang="en-US" dirty="0"/>
              <a:t>to</a:t>
            </a:r>
            <a:r>
              <a:rPr lang="en-US" spc="-327" dirty="0"/>
              <a:t> </a:t>
            </a:r>
            <a:r>
              <a:rPr lang="en-US" spc="67" dirty="0"/>
              <a:t>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58D84-49B0-D048-88B2-E3F2001D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3831" cy="4351338"/>
          </a:xfrm>
        </p:spPr>
        <p:txBody>
          <a:bodyPr/>
          <a:lstStyle/>
          <a:p>
            <a:r>
              <a:rPr lang="en-US" dirty="0"/>
              <a:t>Users can simply give applications a subset of their capabilities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941EFBA2-ECDA-DD4E-B6DD-878E96805C7C}"/>
              </a:ext>
            </a:extLst>
          </p:cNvPr>
          <p:cNvGrpSpPr/>
          <p:nvPr/>
        </p:nvGrpSpPr>
        <p:grpSpPr>
          <a:xfrm>
            <a:off x="7432475" y="2606810"/>
            <a:ext cx="1545167" cy="1319953"/>
            <a:chOff x="5574356" y="1955107"/>
            <a:chExt cx="1158875" cy="98996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3EEAC5C-355E-674B-B4EF-BC1A1048A89B}"/>
                </a:ext>
              </a:extLst>
            </p:cNvPr>
            <p:cNvSpPr/>
            <p:nvPr/>
          </p:nvSpPr>
          <p:spPr>
            <a:xfrm>
              <a:off x="5579119" y="1959869"/>
              <a:ext cx="1149350" cy="980440"/>
            </a:xfrm>
            <a:custGeom>
              <a:avLst/>
              <a:gdLst/>
              <a:ahLst/>
              <a:cxnLst/>
              <a:rect l="l" t="t" r="r" b="b"/>
              <a:pathLst>
                <a:path w="1149350" h="980439">
                  <a:moveTo>
                    <a:pt x="574499" y="980099"/>
                  </a:moveTo>
                  <a:lnTo>
                    <a:pt x="522208" y="978097"/>
                  </a:lnTo>
                  <a:lnTo>
                    <a:pt x="471232" y="972204"/>
                  </a:lnTo>
                  <a:lnTo>
                    <a:pt x="421774" y="962594"/>
                  </a:lnTo>
                  <a:lnTo>
                    <a:pt x="374038" y="949441"/>
                  </a:lnTo>
                  <a:lnTo>
                    <a:pt x="328225" y="932916"/>
                  </a:lnTo>
                  <a:lnTo>
                    <a:pt x="284538" y="913193"/>
                  </a:lnTo>
                  <a:lnTo>
                    <a:pt x="243181" y="890446"/>
                  </a:lnTo>
                  <a:lnTo>
                    <a:pt x="204356" y="864846"/>
                  </a:lnTo>
                  <a:lnTo>
                    <a:pt x="168266" y="836567"/>
                  </a:lnTo>
                  <a:lnTo>
                    <a:pt x="135115" y="805782"/>
                  </a:lnTo>
                  <a:lnTo>
                    <a:pt x="105103" y="772665"/>
                  </a:lnTo>
                  <a:lnTo>
                    <a:pt x="78435" y="737387"/>
                  </a:lnTo>
                  <a:lnTo>
                    <a:pt x="55314" y="700122"/>
                  </a:lnTo>
                  <a:lnTo>
                    <a:pt x="35942" y="661044"/>
                  </a:lnTo>
                  <a:lnTo>
                    <a:pt x="20521" y="620324"/>
                  </a:lnTo>
                  <a:lnTo>
                    <a:pt x="9255" y="578137"/>
                  </a:lnTo>
                  <a:lnTo>
                    <a:pt x="2347" y="534654"/>
                  </a:lnTo>
                  <a:lnTo>
                    <a:pt x="0" y="490049"/>
                  </a:lnTo>
                  <a:lnTo>
                    <a:pt x="2347" y="445445"/>
                  </a:lnTo>
                  <a:lnTo>
                    <a:pt x="9255" y="401962"/>
                  </a:lnTo>
                  <a:lnTo>
                    <a:pt x="20521" y="359775"/>
                  </a:lnTo>
                  <a:lnTo>
                    <a:pt x="35942" y="319055"/>
                  </a:lnTo>
                  <a:lnTo>
                    <a:pt x="55314" y="279977"/>
                  </a:lnTo>
                  <a:lnTo>
                    <a:pt x="78435" y="242712"/>
                  </a:lnTo>
                  <a:lnTo>
                    <a:pt x="105103" y="207434"/>
                  </a:lnTo>
                  <a:lnTo>
                    <a:pt x="135115" y="174317"/>
                  </a:lnTo>
                  <a:lnTo>
                    <a:pt x="168266" y="143532"/>
                  </a:lnTo>
                  <a:lnTo>
                    <a:pt x="204356" y="115253"/>
                  </a:lnTo>
                  <a:lnTo>
                    <a:pt x="243181" y="89653"/>
                  </a:lnTo>
                  <a:lnTo>
                    <a:pt x="284538" y="66906"/>
                  </a:lnTo>
                  <a:lnTo>
                    <a:pt x="328225" y="47183"/>
                  </a:lnTo>
                  <a:lnTo>
                    <a:pt x="374038" y="30658"/>
                  </a:lnTo>
                  <a:lnTo>
                    <a:pt x="421774" y="17505"/>
                  </a:lnTo>
                  <a:lnTo>
                    <a:pt x="471232" y="7895"/>
                  </a:lnTo>
                  <a:lnTo>
                    <a:pt x="522208" y="2002"/>
                  </a:lnTo>
                  <a:lnTo>
                    <a:pt x="574499" y="0"/>
                  </a:lnTo>
                  <a:lnTo>
                    <a:pt x="626791" y="2002"/>
                  </a:lnTo>
                  <a:lnTo>
                    <a:pt x="677767" y="7895"/>
                  </a:lnTo>
                  <a:lnTo>
                    <a:pt x="727224" y="17505"/>
                  </a:lnTo>
                  <a:lnTo>
                    <a:pt x="774961" y="30658"/>
                  </a:lnTo>
                  <a:lnTo>
                    <a:pt x="820774" y="47183"/>
                  </a:lnTo>
                  <a:lnTo>
                    <a:pt x="864460" y="66906"/>
                  </a:lnTo>
                  <a:lnTo>
                    <a:pt x="905817" y="89653"/>
                  </a:lnTo>
                  <a:lnTo>
                    <a:pt x="944642" y="115253"/>
                  </a:lnTo>
                  <a:lnTo>
                    <a:pt x="980732" y="143532"/>
                  </a:lnTo>
                  <a:lnTo>
                    <a:pt x="1013884" y="174317"/>
                  </a:lnTo>
                  <a:lnTo>
                    <a:pt x="1043895" y="207434"/>
                  </a:lnTo>
                  <a:lnTo>
                    <a:pt x="1070563" y="242712"/>
                  </a:lnTo>
                  <a:lnTo>
                    <a:pt x="1093685" y="279977"/>
                  </a:lnTo>
                  <a:lnTo>
                    <a:pt x="1113057" y="319055"/>
                  </a:lnTo>
                  <a:lnTo>
                    <a:pt x="1128477" y="359775"/>
                  </a:lnTo>
                  <a:lnTo>
                    <a:pt x="1139743" y="401962"/>
                  </a:lnTo>
                  <a:lnTo>
                    <a:pt x="1146651" y="445445"/>
                  </a:lnTo>
                  <a:lnTo>
                    <a:pt x="1148999" y="490049"/>
                  </a:lnTo>
                  <a:lnTo>
                    <a:pt x="1146651" y="534654"/>
                  </a:lnTo>
                  <a:lnTo>
                    <a:pt x="1139743" y="578137"/>
                  </a:lnTo>
                  <a:lnTo>
                    <a:pt x="1128477" y="620324"/>
                  </a:lnTo>
                  <a:lnTo>
                    <a:pt x="1113057" y="661044"/>
                  </a:lnTo>
                  <a:lnTo>
                    <a:pt x="1093685" y="700122"/>
                  </a:lnTo>
                  <a:lnTo>
                    <a:pt x="1070563" y="737387"/>
                  </a:lnTo>
                  <a:lnTo>
                    <a:pt x="1043895" y="772665"/>
                  </a:lnTo>
                  <a:lnTo>
                    <a:pt x="1013884" y="805782"/>
                  </a:lnTo>
                  <a:lnTo>
                    <a:pt x="980732" y="836567"/>
                  </a:lnTo>
                  <a:lnTo>
                    <a:pt x="944642" y="864846"/>
                  </a:lnTo>
                  <a:lnTo>
                    <a:pt x="905817" y="890446"/>
                  </a:lnTo>
                  <a:lnTo>
                    <a:pt x="864460" y="913193"/>
                  </a:lnTo>
                  <a:lnTo>
                    <a:pt x="820774" y="932916"/>
                  </a:lnTo>
                  <a:lnTo>
                    <a:pt x="774961" y="949441"/>
                  </a:lnTo>
                  <a:lnTo>
                    <a:pt x="727224" y="962594"/>
                  </a:lnTo>
                  <a:lnTo>
                    <a:pt x="677767" y="972204"/>
                  </a:lnTo>
                  <a:lnTo>
                    <a:pt x="626791" y="978097"/>
                  </a:lnTo>
                  <a:lnTo>
                    <a:pt x="574499" y="9800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27C3BC2-4153-9B48-929B-72824C0EAEC4}"/>
                </a:ext>
              </a:extLst>
            </p:cNvPr>
            <p:cNvSpPr/>
            <p:nvPr/>
          </p:nvSpPr>
          <p:spPr>
            <a:xfrm>
              <a:off x="5909722" y="2252311"/>
              <a:ext cx="488315" cy="102235"/>
            </a:xfrm>
            <a:custGeom>
              <a:avLst/>
              <a:gdLst/>
              <a:ahLst/>
              <a:cxnLst/>
              <a:rect l="l" t="t" r="r" b="b"/>
              <a:pathLst>
                <a:path w="488314" h="102235">
                  <a:moveTo>
                    <a:pt x="59843" y="102093"/>
                  </a:moveTo>
                  <a:lnTo>
                    <a:pt x="36549" y="98082"/>
                  </a:lnTo>
                  <a:lnTo>
                    <a:pt x="17527" y="87142"/>
                  </a:lnTo>
                  <a:lnTo>
                    <a:pt x="4702" y="70916"/>
                  </a:lnTo>
                  <a:lnTo>
                    <a:pt x="0" y="51046"/>
                  </a:lnTo>
                  <a:lnTo>
                    <a:pt x="4702" y="31177"/>
                  </a:lnTo>
                  <a:lnTo>
                    <a:pt x="17527" y="14951"/>
                  </a:lnTo>
                  <a:lnTo>
                    <a:pt x="36549" y="4011"/>
                  </a:lnTo>
                  <a:lnTo>
                    <a:pt x="59843" y="0"/>
                  </a:lnTo>
                  <a:lnTo>
                    <a:pt x="83137" y="4011"/>
                  </a:lnTo>
                  <a:lnTo>
                    <a:pt x="102159" y="14951"/>
                  </a:lnTo>
                  <a:lnTo>
                    <a:pt x="114984" y="31177"/>
                  </a:lnTo>
                  <a:lnTo>
                    <a:pt x="119687" y="51046"/>
                  </a:lnTo>
                  <a:lnTo>
                    <a:pt x="114984" y="70916"/>
                  </a:lnTo>
                  <a:lnTo>
                    <a:pt x="102159" y="87142"/>
                  </a:lnTo>
                  <a:lnTo>
                    <a:pt x="83137" y="98082"/>
                  </a:lnTo>
                  <a:lnTo>
                    <a:pt x="59843" y="102093"/>
                  </a:lnTo>
                  <a:close/>
                </a:path>
                <a:path w="488314" h="102235">
                  <a:moveTo>
                    <a:pt x="427949" y="102093"/>
                  </a:moveTo>
                  <a:lnTo>
                    <a:pt x="404655" y="98082"/>
                  </a:lnTo>
                  <a:lnTo>
                    <a:pt x="385633" y="87142"/>
                  </a:lnTo>
                  <a:lnTo>
                    <a:pt x="372808" y="70916"/>
                  </a:lnTo>
                  <a:lnTo>
                    <a:pt x="368105" y="51046"/>
                  </a:lnTo>
                  <a:lnTo>
                    <a:pt x="372808" y="31177"/>
                  </a:lnTo>
                  <a:lnTo>
                    <a:pt x="385633" y="14951"/>
                  </a:lnTo>
                  <a:lnTo>
                    <a:pt x="404655" y="4011"/>
                  </a:lnTo>
                  <a:lnTo>
                    <a:pt x="427949" y="0"/>
                  </a:lnTo>
                  <a:lnTo>
                    <a:pt x="451243" y="4011"/>
                  </a:lnTo>
                  <a:lnTo>
                    <a:pt x="470265" y="14951"/>
                  </a:lnTo>
                  <a:lnTo>
                    <a:pt x="483090" y="31177"/>
                  </a:lnTo>
                  <a:lnTo>
                    <a:pt x="487792" y="51046"/>
                  </a:lnTo>
                  <a:lnTo>
                    <a:pt x="483090" y="70916"/>
                  </a:lnTo>
                  <a:lnTo>
                    <a:pt x="470265" y="87142"/>
                  </a:lnTo>
                  <a:lnTo>
                    <a:pt x="451243" y="98082"/>
                  </a:lnTo>
                  <a:lnTo>
                    <a:pt x="427949" y="102093"/>
                  </a:lnTo>
                  <a:close/>
                </a:path>
              </a:pathLst>
            </a:custGeom>
            <a:solidFill>
              <a:srgbClr val="A5B4C1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3C8B40C2-4765-3B41-9DBD-A0C6D6D54F5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959" y="2247549"/>
              <a:ext cx="129212" cy="111618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CC8D3B5F-9773-A747-9D4D-336ABA84D49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3065" y="2247549"/>
              <a:ext cx="129212" cy="111618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62B4C87-3D8B-4040-8C52-F0E264B9EC4F}"/>
                </a:ext>
              </a:extLst>
            </p:cNvPr>
            <p:cNvSpPr/>
            <p:nvPr/>
          </p:nvSpPr>
          <p:spPr>
            <a:xfrm>
              <a:off x="5579119" y="1959869"/>
              <a:ext cx="1149350" cy="980440"/>
            </a:xfrm>
            <a:custGeom>
              <a:avLst/>
              <a:gdLst/>
              <a:ahLst/>
              <a:cxnLst/>
              <a:rect l="l" t="t" r="r" b="b"/>
              <a:pathLst>
                <a:path w="1149350" h="980439">
                  <a:moveTo>
                    <a:pt x="263116" y="703763"/>
                  </a:moveTo>
                  <a:lnTo>
                    <a:pt x="307596" y="727962"/>
                  </a:lnTo>
                  <a:lnTo>
                    <a:pt x="352068" y="748437"/>
                  </a:lnTo>
                  <a:lnTo>
                    <a:pt x="396533" y="765189"/>
                  </a:lnTo>
                  <a:lnTo>
                    <a:pt x="440990" y="778219"/>
                  </a:lnTo>
                  <a:lnTo>
                    <a:pt x="485440" y="787526"/>
                  </a:lnTo>
                  <a:lnTo>
                    <a:pt x="529883" y="793110"/>
                  </a:lnTo>
                  <a:lnTo>
                    <a:pt x="574318" y="794972"/>
                  </a:lnTo>
                  <a:lnTo>
                    <a:pt x="618745" y="793110"/>
                  </a:lnTo>
                  <a:lnTo>
                    <a:pt x="663165" y="787526"/>
                  </a:lnTo>
                  <a:lnTo>
                    <a:pt x="707578" y="778219"/>
                  </a:lnTo>
                  <a:lnTo>
                    <a:pt x="751983" y="765189"/>
                  </a:lnTo>
                  <a:lnTo>
                    <a:pt x="796381" y="748437"/>
                  </a:lnTo>
                  <a:lnTo>
                    <a:pt x="840772" y="727962"/>
                  </a:lnTo>
                  <a:lnTo>
                    <a:pt x="885155" y="703763"/>
                  </a:lnTo>
                </a:path>
                <a:path w="1149350" h="980439">
                  <a:moveTo>
                    <a:pt x="0" y="490049"/>
                  </a:moveTo>
                  <a:lnTo>
                    <a:pt x="2347" y="445445"/>
                  </a:lnTo>
                  <a:lnTo>
                    <a:pt x="9255" y="401962"/>
                  </a:lnTo>
                  <a:lnTo>
                    <a:pt x="20521" y="359775"/>
                  </a:lnTo>
                  <a:lnTo>
                    <a:pt x="35942" y="319055"/>
                  </a:lnTo>
                  <a:lnTo>
                    <a:pt x="55314" y="279977"/>
                  </a:lnTo>
                  <a:lnTo>
                    <a:pt x="78435" y="242712"/>
                  </a:lnTo>
                  <a:lnTo>
                    <a:pt x="105103" y="207434"/>
                  </a:lnTo>
                  <a:lnTo>
                    <a:pt x="135115" y="174317"/>
                  </a:lnTo>
                  <a:lnTo>
                    <a:pt x="168266" y="143532"/>
                  </a:lnTo>
                  <a:lnTo>
                    <a:pt x="204356" y="115253"/>
                  </a:lnTo>
                  <a:lnTo>
                    <a:pt x="243181" y="89653"/>
                  </a:lnTo>
                  <a:lnTo>
                    <a:pt x="284538" y="66906"/>
                  </a:lnTo>
                  <a:lnTo>
                    <a:pt x="328225" y="47183"/>
                  </a:lnTo>
                  <a:lnTo>
                    <a:pt x="374038" y="30658"/>
                  </a:lnTo>
                  <a:lnTo>
                    <a:pt x="421774" y="17505"/>
                  </a:lnTo>
                  <a:lnTo>
                    <a:pt x="471232" y="7895"/>
                  </a:lnTo>
                  <a:lnTo>
                    <a:pt x="522208" y="2002"/>
                  </a:lnTo>
                  <a:lnTo>
                    <a:pt x="574499" y="0"/>
                  </a:lnTo>
                  <a:lnTo>
                    <a:pt x="626791" y="2002"/>
                  </a:lnTo>
                  <a:lnTo>
                    <a:pt x="677767" y="7895"/>
                  </a:lnTo>
                  <a:lnTo>
                    <a:pt x="727224" y="17505"/>
                  </a:lnTo>
                  <a:lnTo>
                    <a:pt x="774961" y="30658"/>
                  </a:lnTo>
                  <a:lnTo>
                    <a:pt x="820774" y="47183"/>
                  </a:lnTo>
                  <a:lnTo>
                    <a:pt x="864460" y="66906"/>
                  </a:lnTo>
                  <a:lnTo>
                    <a:pt x="905817" y="89653"/>
                  </a:lnTo>
                  <a:lnTo>
                    <a:pt x="944642" y="115253"/>
                  </a:lnTo>
                  <a:lnTo>
                    <a:pt x="980732" y="143532"/>
                  </a:lnTo>
                  <a:lnTo>
                    <a:pt x="1013884" y="174317"/>
                  </a:lnTo>
                  <a:lnTo>
                    <a:pt x="1043895" y="207434"/>
                  </a:lnTo>
                  <a:lnTo>
                    <a:pt x="1070563" y="242712"/>
                  </a:lnTo>
                  <a:lnTo>
                    <a:pt x="1093685" y="279977"/>
                  </a:lnTo>
                  <a:lnTo>
                    <a:pt x="1113057" y="319055"/>
                  </a:lnTo>
                  <a:lnTo>
                    <a:pt x="1128477" y="359775"/>
                  </a:lnTo>
                  <a:lnTo>
                    <a:pt x="1139743" y="401962"/>
                  </a:lnTo>
                  <a:lnTo>
                    <a:pt x="1146651" y="445445"/>
                  </a:lnTo>
                  <a:lnTo>
                    <a:pt x="1148999" y="490049"/>
                  </a:lnTo>
                  <a:lnTo>
                    <a:pt x="1146651" y="534654"/>
                  </a:lnTo>
                  <a:lnTo>
                    <a:pt x="1139743" y="578137"/>
                  </a:lnTo>
                  <a:lnTo>
                    <a:pt x="1128477" y="620324"/>
                  </a:lnTo>
                  <a:lnTo>
                    <a:pt x="1113057" y="661044"/>
                  </a:lnTo>
                  <a:lnTo>
                    <a:pt x="1093685" y="700122"/>
                  </a:lnTo>
                  <a:lnTo>
                    <a:pt x="1070563" y="737387"/>
                  </a:lnTo>
                  <a:lnTo>
                    <a:pt x="1043895" y="772665"/>
                  </a:lnTo>
                  <a:lnTo>
                    <a:pt x="1013884" y="805782"/>
                  </a:lnTo>
                  <a:lnTo>
                    <a:pt x="980732" y="836567"/>
                  </a:lnTo>
                  <a:lnTo>
                    <a:pt x="944642" y="864846"/>
                  </a:lnTo>
                  <a:lnTo>
                    <a:pt x="905817" y="890446"/>
                  </a:lnTo>
                  <a:lnTo>
                    <a:pt x="864460" y="913193"/>
                  </a:lnTo>
                  <a:lnTo>
                    <a:pt x="820774" y="932916"/>
                  </a:lnTo>
                  <a:lnTo>
                    <a:pt x="774961" y="949441"/>
                  </a:lnTo>
                  <a:lnTo>
                    <a:pt x="727224" y="962594"/>
                  </a:lnTo>
                  <a:lnTo>
                    <a:pt x="677767" y="972204"/>
                  </a:lnTo>
                  <a:lnTo>
                    <a:pt x="626791" y="978097"/>
                  </a:lnTo>
                  <a:lnTo>
                    <a:pt x="574499" y="980099"/>
                  </a:lnTo>
                  <a:lnTo>
                    <a:pt x="522208" y="978097"/>
                  </a:lnTo>
                  <a:lnTo>
                    <a:pt x="471232" y="972204"/>
                  </a:lnTo>
                  <a:lnTo>
                    <a:pt x="421774" y="962594"/>
                  </a:lnTo>
                  <a:lnTo>
                    <a:pt x="374038" y="949441"/>
                  </a:lnTo>
                  <a:lnTo>
                    <a:pt x="328225" y="932916"/>
                  </a:lnTo>
                  <a:lnTo>
                    <a:pt x="284538" y="913193"/>
                  </a:lnTo>
                  <a:lnTo>
                    <a:pt x="243181" y="890446"/>
                  </a:lnTo>
                  <a:lnTo>
                    <a:pt x="204356" y="864846"/>
                  </a:lnTo>
                  <a:lnTo>
                    <a:pt x="168266" y="836567"/>
                  </a:lnTo>
                  <a:lnTo>
                    <a:pt x="135115" y="805782"/>
                  </a:lnTo>
                  <a:lnTo>
                    <a:pt x="105103" y="772665"/>
                  </a:lnTo>
                  <a:lnTo>
                    <a:pt x="78435" y="737387"/>
                  </a:lnTo>
                  <a:lnTo>
                    <a:pt x="55314" y="700122"/>
                  </a:lnTo>
                  <a:lnTo>
                    <a:pt x="35942" y="661044"/>
                  </a:lnTo>
                  <a:lnTo>
                    <a:pt x="20521" y="620324"/>
                  </a:lnTo>
                  <a:lnTo>
                    <a:pt x="9255" y="578137"/>
                  </a:lnTo>
                  <a:lnTo>
                    <a:pt x="2347" y="534654"/>
                  </a:lnTo>
                  <a:lnTo>
                    <a:pt x="0" y="4900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DBAFF4C7-046D-EA44-9F92-F7307ADD6389}"/>
              </a:ext>
            </a:extLst>
          </p:cNvPr>
          <p:cNvGrpSpPr/>
          <p:nvPr/>
        </p:nvGrpSpPr>
        <p:grpSpPr>
          <a:xfrm>
            <a:off x="1602617" y="2822816"/>
            <a:ext cx="1641687" cy="1104053"/>
            <a:chOff x="1201962" y="2117112"/>
            <a:chExt cx="1231265" cy="82804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BA25E04-E1C5-7542-85DE-16F458BF1D58}"/>
                </a:ext>
              </a:extLst>
            </p:cNvPr>
            <p:cNvSpPr/>
            <p:nvPr/>
          </p:nvSpPr>
          <p:spPr>
            <a:xfrm>
              <a:off x="1206724" y="2121874"/>
              <a:ext cx="1221740" cy="818515"/>
            </a:xfrm>
            <a:custGeom>
              <a:avLst/>
              <a:gdLst/>
              <a:ahLst/>
              <a:cxnLst/>
              <a:rect l="l" t="t" r="r" b="b"/>
              <a:pathLst>
                <a:path w="1221739" h="818514">
                  <a:moveTo>
                    <a:pt x="1085249" y="818099"/>
                  </a:moveTo>
                  <a:lnTo>
                    <a:pt x="136349" y="818099"/>
                  </a:lnTo>
                  <a:lnTo>
                    <a:pt x="93252" y="811148"/>
                  </a:lnTo>
                  <a:lnTo>
                    <a:pt x="55823" y="791792"/>
                  </a:lnTo>
                  <a:lnTo>
                    <a:pt x="26307" y="762276"/>
                  </a:lnTo>
                  <a:lnTo>
                    <a:pt x="6951" y="724847"/>
                  </a:lnTo>
                  <a:lnTo>
                    <a:pt x="0" y="681749"/>
                  </a:lnTo>
                  <a:lnTo>
                    <a:pt x="0" y="136349"/>
                  </a:lnTo>
                  <a:lnTo>
                    <a:pt x="6951" y="93252"/>
                  </a:lnTo>
                  <a:lnTo>
                    <a:pt x="26307" y="55823"/>
                  </a:lnTo>
                  <a:lnTo>
                    <a:pt x="55823" y="26307"/>
                  </a:lnTo>
                  <a:lnTo>
                    <a:pt x="93252" y="6951"/>
                  </a:lnTo>
                  <a:lnTo>
                    <a:pt x="136349" y="0"/>
                  </a:lnTo>
                  <a:lnTo>
                    <a:pt x="1085249" y="0"/>
                  </a:lnTo>
                  <a:lnTo>
                    <a:pt x="1137428" y="10379"/>
                  </a:lnTo>
                  <a:lnTo>
                    <a:pt x="1181663" y="39935"/>
                  </a:lnTo>
                  <a:lnTo>
                    <a:pt x="1211220" y="84171"/>
                  </a:lnTo>
                  <a:lnTo>
                    <a:pt x="1221599" y="136349"/>
                  </a:lnTo>
                  <a:lnTo>
                    <a:pt x="1221599" y="681749"/>
                  </a:lnTo>
                  <a:lnTo>
                    <a:pt x="1214648" y="724847"/>
                  </a:lnTo>
                  <a:lnTo>
                    <a:pt x="1195292" y="762276"/>
                  </a:lnTo>
                  <a:lnTo>
                    <a:pt x="1165776" y="791792"/>
                  </a:lnTo>
                  <a:lnTo>
                    <a:pt x="1128347" y="811148"/>
                  </a:lnTo>
                  <a:lnTo>
                    <a:pt x="1085249" y="8180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FFE6A33-BB3D-9D4A-B765-0E1F238992D2}"/>
                </a:ext>
              </a:extLst>
            </p:cNvPr>
            <p:cNvSpPr/>
            <p:nvPr/>
          </p:nvSpPr>
          <p:spPr>
            <a:xfrm>
              <a:off x="1206724" y="2121874"/>
              <a:ext cx="1221740" cy="818515"/>
            </a:xfrm>
            <a:custGeom>
              <a:avLst/>
              <a:gdLst/>
              <a:ahLst/>
              <a:cxnLst/>
              <a:rect l="l" t="t" r="r" b="b"/>
              <a:pathLst>
                <a:path w="1221739" h="818514">
                  <a:moveTo>
                    <a:pt x="0" y="136349"/>
                  </a:moveTo>
                  <a:lnTo>
                    <a:pt x="6951" y="93252"/>
                  </a:lnTo>
                  <a:lnTo>
                    <a:pt x="26307" y="55823"/>
                  </a:lnTo>
                  <a:lnTo>
                    <a:pt x="55823" y="26307"/>
                  </a:lnTo>
                  <a:lnTo>
                    <a:pt x="93252" y="6951"/>
                  </a:lnTo>
                  <a:lnTo>
                    <a:pt x="136349" y="0"/>
                  </a:lnTo>
                  <a:lnTo>
                    <a:pt x="1085249" y="0"/>
                  </a:lnTo>
                  <a:lnTo>
                    <a:pt x="1137428" y="10379"/>
                  </a:lnTo>
                  <a:lnTo>
                    <a:pt x="1181663" y="39935"/>
                  </a:lnTo>
                  <a:lnTo>
                    <a:pt x="1211220" y="84171"/>
                  </a:lnTo>
                  <a:lnTo>
                    <a:pt x="1221599" y="136349"/>
                  </a:lnTo>
                  <a:lnTo>
                    <a:pt x="1221599" y="681749"/>
                  </a:lnTo>
                  <a:lnTo>
                    <a:pt x="1214648" y="724847"/>
                  </a:lnTo>
                  <a:lnTo>
                    <a:pt x="1195292" y="762276"/>
                  </a:lnTo>
                  <a:lnTo>
                    <a:pt x="1165776" y="791792"/>
                  </a:lnTo>
                  <a:lnTo>
                    <a:pt x="1128347" y="811148"/>
                  </a:lnTo>
                  <a:lnTo>
                    <a:pt x="1085249" y="818099"/>
                  </a:lnTo>
                  <a:lnTo>
                    <a:pt x="136349" y="818099"/>
                  </a:lnTo>
                  <a:lnTo>
                    <a:pt x="93252" y="811148"/>
                  </a:lnTo>
                  <a:lnTo>
                    <a:pt x="55823" y="791792"/>
                  </a:lnTo>
                  <a:lnTo>
                    <a:pt x="26307" y="762276"/>
                  </a:lnTo>
                  <a:lnTo>
                    <a:pt x="6951" y="724847"/>
                  </a:lnTo>
                  <a:lnTo>
                    <a:pt x="0" y="681749"/>
                  </a:lnTo>
                  <a:lnTo>
                    <a:pt x="0" y="1363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05016CE8-68EA-AC41-97DF-3BB1ED795D49}"/>
              </a:ext>
            </a:extLst>
          </p:cNvPr>
          <p:cNvSpPr txBox="1"/>
          <p:nvPr/>
        </p:nvSpPr>
        <p:spPr>
          <a:xfrm>
            <a:off x="1759580" y="3208451"/>
            <a:ext cx="147837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Autograder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98D9D2EA-8CA6-9B45-A677-D580E5D70847}"/>
              </a:ext>
            </a:extLst>
          </p:cNvPr>
          <p:cNvSpPr txBox="1"/>
          <p:nvPr/>
        </p:nvSpPr>
        <p:spPr>
          <a:xfrm>
            <a:off x="7876688" y="3863446"/>
            <a:ext cx="1127648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867" spc="-13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3BFF09DC-0E4D-8E4D-863B-E7889D155273}"/>
              </a:ext>
            </a:extLst>
          </p:cNvPr>
          <p:cNvGrpSpPr/>
          <p:nvPr/>
        </p:nvGrpSpPr>
        <p:grpSpPr>
          <a:xfrm>
            <a:off x="8019151" y="4145850"/>
            <a:ext cx="1739900" cy="1759373"/>
            <a:chOff x="6014363" y="3109387"/>
            <a:chExt cx="1304925" cy="131953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17C2FCCA-5656-F142-9764-C5C7D4A0F195}"/>
                </a:ext>
              </a:extLst>
            </p:cNvPr>
            <p:cNvSpPr/>
            <p:nvPr/>
          </p:nvSpPr>
          <p:spPr>
            <a:xfrm>
              <a:off x="6019125" y="3114150"/>
              <a:ext cx="1295400" cy="1310005"/>
            </a:xfrm>
            <a:custGeom>
              <a:avLst/>
              <a:gdLst/>
              <a:ahLst/>
              <a:cxnLst/>
              <a:rect l="l" t="t" r="r" b="b"/>
              <a:pathLst>
                <a:path w="1295400" h="1310004">
                  <a:moveTo>
                    <a:pt x="647549" y="1309799"/>
                  </a:moveTo>
                  <a:lnTo>
                    <a:pt x="431695" y="982355"/>
                  </a:lnTo>
                  <a:lnTo>
                    <a:pt x="0" y="982349"/>
                  </a:lnTo>
                  <a:lnTo>
                    <a:pt x="215842" y="654899"/>
                  </a:lnTo>
                  <a:lnTo>
                    <a:pt x="0" y="327449"/>
                  </a:lnTo>
                  <a:lnTo>
                    <a:pt x="431695" y="327444"/>
                  </a:lnTo>
                  <a:lnTo>
                    <a:pt x="647549" y="0"/>
                  </a:lnTo>
                  <a:lnTo>
                    <a:pt x="863403" y="327444"/>
                  </a:lnTo>
                  <a:lnTo>
                    <a:pt x="1295099" y="327449"/>
                  </a:lnTo>
                  <a:lnTo>
                    <a:pt x="1079256" y="654899"/>
                  </a:lnTo>
                  <a:lnTo>
                    <a:pt x="1295099" y="982349"/>
                  </a:lnTo>
                  <a:lnTo>
                    <a:pt x="863403" y="982355"/>
                  </a:lnTo>
                  <a:lnTo>
                    <a:pt x="647549" y="1309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DDCA0DE-1FBB-F049-9DE0-DA65512A356F}"/>
                </a:ext>
              </a:extLst>
            </p:cNvPr>
            <p:cNvSpPr/>
            <p:nvPr/>
          </p:nvSpPr>
          <p:spPr>
            <a:xfrm>
              <a:off x="6019125" y="3114150"/>
              <a:ext cx="1295400" cy="1310005"/>
            </a:xfrm>
            <a:custGeom>
              <a:avLst/>
              <a:gdLst/>
              <a:ahLst/>
              <a:cxnLst/>
              <a:rect l="l" t="t" r="r" b="b"/>
              <a:pathLst>
                <a:path w="1295400" h="1310004">
                  <a:moveTo>
                    <a:pt x="0" y="327449"/>
                  </a:moveTo>
                  <a:lnTo>
                    <a:pt x="431695" y="327444"/>
                  </a:lnTo>
                  <a:lnTo>
                    <a:pt x="647549" y="0"/>
                  </a:lnTo>
                  <a:lnTo>
                    <a:pt x="863403" y="327444"/>
                  </a:lnTo>
                  <a:lnTo>
                    <a:pt x="1295099" y="327449"/>
                  </a:lnTo>
                  <a:lnTo>
                    <a:pt x="1079256" y="654899"/>
                  </a:lnTo>
                  <a:lnTo>
                    <a:pt x="1295099" y="982349"/>
                  </a:lnTo>
                  <a:lnTo>
                    <a:pt x="863403" y="982355"/>
                  </a:lnTo>
                  <a:lnTo>
                    <a:pt x="647549" y="1309799"/>
                  </a:lnTo>
                  <a:lnTo>
                    <a:pt x="431695" y="982355"/>
                  </a:lnTo>
                  <a:lnTo>
                    <a:pt x="0" y="982349"/>
                  </a:lnTo>
                  <a:lnTo>
                    <a:pt x="215842" y="654899"/>
                  </a:lnTo>
                  <a:lnTo>
                    <a:pt x="0" y="3274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D8D5E5E1-9F62-F643-9E59-F7BC272A477E}"/>
              </a:ext>
            </a:extLst>
          </p:cNvPr>
          <p:cNvSpPr txBox="1"/>
          <p:nvPr/>
        </p:nvSpPr>
        <p:spPr>
          <a:xfrm>
            <a:off x="6567178" y="5195839"/>
            <a:ext cx="12530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</a:t>
            </a:r>
            <a:endParaRPr sz="12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C6BEB9FF-1048-CC46-83B1-E0273CE6302C}"/>
              </a:ext>
            </a:extLst>
          </p:cNvPr>
          <p:cNvGrpSpPr/>
          <p:nvPr/>
        </p:nvGrpSpPr>
        <p:grpSpPr>
          <a:xfrm>
            <a:off x="6403763" y="4316152"/>
            <a:ext cx="1739900" cy="1759373"/>
            <a:chOff x="5428262" y="3180837"/>
            <a:chExt cx="1304925" cy="13195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E31CE85C-4CD6-B942-AEED-921AE370070C}"/>
                </a:ext>
              </a:extLst>
            </p:cNvPr>
            <p:cNvSpPr/>
            <p:nvPr/>
          </p:nvSpPr>
          <p:spPr>
            <a:xfrm>
              <a:off x="5433025" y="3185599"/>
              <a:ext cx="1295400" cy="1310005"/>
            </a:xfrm>
            <a:custGeom>
              <a:avLst/>
              <a:gdLst/>
              <a:ahLst/>
              <a:cxnLst/>
              <a:rect l="l" t="t" r="r" b="b"/>
              <a:pathLst>
                <a:path w="1295400" h="1310004">
                  <a:moveTo>
                    <a:pt x="647549" y="1309799"/>
                  </a:moveTo>
                  <a:lnTo>
                    <a:pt x="431695" y="982355"/>
                  </a:lnTo>
                  <a:lnTo>
                    <a:pt x="0" y="982349"/>
                  </a:lnTo>
                  <a:lnTo>
                    <a:pt x="215842" y="654899"/>
                  </a:lnTo>
                  <a:lnTo>
                    <a:pt x="0" y="327449"/>
                  </a:lnTo>
                  <a:lnTo>
                    <a:pt x="431695" y="327444"/>
                  </a:lnTo>
                  <a:lnTo>
                    <a:pt x="647549" y="0"/>
                  </a:lnTo>
                  <a:lnTo>
                    <a:pt x="863402" y="327444"/>
                  </a:lnTo>
                  <a:lnTo>
                    <a:pt x="1295099" y="327449"/>
                  </a:lnTo>
                  <a:lnTo>
                    <a:pt x="1079256" y="654899"/>
                  </a:lnTo>
                  <a:lnTo>
                    <a:pt x="1295099" y="982349"/>
                  </a:lnTo>
                  <a:lnTo>
                    <a:pt x="863402" y="982355"/>
                  </a:lnTo>
                  <a:lnTo>
                    <a:pt x="647549" y="1309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165CFF86-F495-6B43-9729-BFC43AF5A363}"/>
                </a:ext>
              </a:extLst>
            </p:cNvPr>
            <p:cNvSpPr/>
            <p:nvPr/>
          </p:nvSpPr>
          <p:spPr>
            <a:xfrm>
              <a:off x="5433025" y="3185599"/>
              <a:ext cx="1295400" cy="1310005"/>
            </a:xfrm>
            <a:custGeom>
              <a:avLst/>
              <a:gdLst/>
              <a:ahLst/>
              <a:cxnLst/>
              <a:rect l="l" t="t" r="r" b="b"/>
              <a:pathLst>
                <a:path w="1295400" h="1310004">
                  <a:moveTo>
                    <a:pt x="0" y="327449"/>
                  </a:moveTo>
                  <a:lnTo>
                    <a:pt x="431695" y="327444"/>
                  </a:lnTo>
                  <a:lnTo>
                    <a:pt x="647549" y="0"/>
                  </a:lnTo>
                  <a:lnTo>
                    <a:pt x="863402" y="327444"/>
                  </a:lnTo>
                  <a:lnTo>
                    <a:pt x="1295099" y="327449"/>
                  </a:lnTo>
                  <a:lnTo>
                    <a:pt x="1079256" y="654899"/>
                  </a:lnTo>
                  <a:lnTo>
                    <a:pt x="1295099" y="982349"/>
                  </a:lnTo>
                  <a:lnTo>
                    <a:pt x="863402" y="982355"/>
                  </a:lnTo>
                  <a:lnTo>
                    <a:pt x="647549" y="1309799"/>
                  </a:lnTo>
                  <a:lnTo>
                    <a:pt x="431695" y="982355"/>
                  </a:lnTo>
                  <a:lnTo>
                    <a:pt x="0" y="982349"/>
                  </a:lnTo>
                  <a:lnTo>
                    <a:pt x="215842" y="654899"/>
                  </a:lnTo>
                  <a:lnTo>
                    <a:pt x="0" y="3274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27" name="object 27">
            <a:extLst>
              <a:ext uri="{FF2B5EF4-FFF2-40B4-BE49-F238E27FC236}">
                <a16:creationId xmlns:a16="http://schemas.microsoft.com/office/drawing/2014/main" id="{AB418B2A-4B01-3345-A251-855143284F22}"/>
              </a:ext>
            </a:extLst>
          </p:cNvPr>
          <p:cNvSpPr/>
          <p:nvPr/>
        </p:nvSpPr>
        <p:spPr>
          <a:xfrm>
            <a:off x="1678267" y="4247466"/>
            <a:ext cx="1727200" cy="1746673"/>
          </a:xfrm>
          <a:custGeom>
            <a:avLst/>
            <a:gdLst/>
            <a:ahLst/>
            <a:cxnLst/>
            <a:rect l="l" t="t" r="r" b="b"/>
            <a:pathLst>
              <a:path w="1295400" h="1310004">
                <a:moveTo>
                  <a:pt x="0" y="327449"/>
                </a:moveTo>
                <a:lnTo>
                  <a:pt x="431696" y="327444"/>
                </a:lnTo>
                <a:lnTo>
                  <a:pt x="647549" y="0"/>
                </a:lnTo>
                <a:lnTo>
                  <a:pt x="863403" y="327444"/>
                </a:lnTo>
                <a:lnTo>
                  <a:pt x="1295099" y="327449"/>
                </a:lnTo>
                <a:lnTo>
                  <a:pt x="1079256" y="654899"/>
                </a:lnTo>
                <a:lnTo>
                  <a:pt x="1295099" y="982349"/>
                </a:lnTo>
                <a:lnTo>
                  <a:pt x="863403" y="982355"/>
                </a:lnTo>
                <a:lnTo>
                  <a:pt x="647549" y="1309799"/>
                </a:lnTo>
                <a:lnTo>
                  <a:pt x="431696" y="982355"/>
                </a:lnTo>
                <a:lnTo>
                  <a:pt x="0" y="982349"/>
                </a:lnTo>
                <a:lnTo>
                  <a:pt x="215842" y="654899"/>
                </a:lnTo>
                <a:lnTo>
                  <a:pt x="0" y="3274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62C9EEDC-9DF0-B64E-909D-2744517C72BB}"/>
              </a:ext>
            </a:extLst>
          </p:cNvPr>
          <p:cNvSpPr txBox="1"/>
          <p:nvPr/>
        </p:nvSpPr>
        <p:spPr>
          <a:xfrm>
            <a:off x="2063424" y="4843638"/>
            <a:ext cx="927947" cy="52623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lnSpc>
                <a:spcPct val="99400"/>
              </a:lnSpc>
              <a:spcBef>
                <a:spcPts val="140"/>
              </a:spcBef>
            </a:pPr>
            <a:r>
              <a:rPr sz="1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Push</a:t>
            </a:r>
            <a:r>
              <a:rPr sz="1200" spc="-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2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 </a:t>
            </a:r>
            <a:r>
              <a:rPr sz="10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cos316/assi </a:t>
            </a:r>
            <a:r>
              <a:rPr sz="10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gnment4-</a:t>
            </a:r>
            <a:r>
              <a:rPr sz="1067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..</a:t>
            </a:r>
            <a:endParaRPr sz="10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01B18105-6230-754F-B4B2-302927B712DB}"/>
              </a:ext>
            </a:extLst>
          </p:cNvPr>
          <p:cNvSpPr txBox="1"/>
          <p:nvPr/>
        </p:nvSpPr>
        <p:spPr>
          <a:xfrm>
            <a:off x="6841297" y="4900724"/>
            <a:ext cx="927947" cy="52623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lnSpc>
                <a:spcPct val="99400"/>
              </a:lnSpc>
              <a:spcBef>
                <a:spcPts val="140"/>
              </a:spcBef>
            </a:pPr>
            <a:r>
              <a:rPr sz="1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Push</a:t>
            </a:r>
            <a:r>
              <a:rPr sz="1200" spc="-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2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 </a:t>
            </a:r>
            <a:r>
              <a:rPr sz="10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cos316/assi </a:t>
            </a:r>
            <a:r>
              <a:rPr sz="10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gnment4-</a:t>
            </a:r>
            <a:r>
              <a:rPr sz="1067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..</a:t>
            </a:r>
            <a:endParaRPr sz="10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2E6728A7-299F-2B4A-873C-8892FF20FEB0}"/>
              </a:ext>
            </a:extLst>
          </p:cNvPr>
          <p:cNvSpPr txBox="1"/>
          <p:nvPr/>
        </p:nvSpPr>
        <p:spPr>
          <a:xfrm>
            <a:off x="8530717" y="4762420"/>
            <a:ext cx="927947" cy="5258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lnSpc>
                <a:spcPct val="99400"/>
              </a:lnSpc>
              <a:spcBef>
                <a:spcPts val="140"/>
              </a:spcBef>
            </a:pPr>
            <a:r>
              <a:rPr sz="1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Push</a:t>
            </a:r>
            <a:r>
              <a:rPr sz="1200" spc="-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2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 </a:t>
            </a:r>
            <a:r>
              <a:rPr lang="en-US" sz="1067" spc="-13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sns</a:t>
            </a:r>
            <a:r>
              <a:rPr sz="10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  <a:r>
              <a:rPr lang="en-US" sz="10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group-</a:t>
            </a:r>
            <a:r>
              <a:rPr lang="en-US" sz="1067" spc="-13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mmebers</a:t>
            </a:r>
            <a:endParaRPr sz="10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5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1023438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73" dirty="0"/>
              <a:t>Extending</a:t>
            </a:r>
            <a:r>
              <a:rPr spc="-200" dirty="0"/>
              <a:t> </a:t>
            </a:r>
            <a:r>
              <a:rPr spc="67" dirty="0"/>
              <a:t>Capabilities</a:t>
            </a:r>
            <a:r>
              <a:rPr spc="-200" dirty="0"/>
              <a:t> </a:t>
            </a:r>
            <a:r>
              <a:rPr dirty="0"/>
              <a:t>to</a:t>
            </a:r>
            <a:r>
              <a:rPr spc="-327" dirty="0"/>
              <a:t> </a:t>
            </a:r>
            <a:r>
              <a:rPr spc="67" dirty="0"/>
              <a:t>Applications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938165" y="2430765"/>
            <a:ext cx="1628987" cy="1091353"/>
            <a:chOff x="703624" y="1823074"/>
            <a:chExt cx="1221740" cy="818515"/>
          </a:xfrm>
        </p:grpSpPr>
        <p:sp>
          <p:nvSpPr>
            <p:cNvPr id="28" name="object 28"/>
            <p:cNvSpPr/>
            <p:nvPr/>
          </p:nvSpPr>
          <p:spPr>
            <a:xfrm>
              <a:off x="703624" y="1823074"/>
              <a:ext cx="1221740" cy="818515"/>
            </a:xfrm>
            <a:custGeom>
              <a:avLst/>
              <a:gdLst/>
              <a:ahLst/>
              <a:cxnLst/>
              <a:rect l="l" t="t" r="r" b="b"/>
              <a:pathLst>
                <a:path w="1221739" h="818514">
                  <a:moveTo>
                    <a:pt x="1085249" y="818099"/>
                  </a:moveTo>
                  <a:lnTo>
                    <a:pt x="136349" y="818099"/>
                  </a:lnTo>
                  <a:lnTo>
                    <a:pt x="93252" y="811148"/>
                  </a:lnTo>
                  <a:lnTo>
                    <a:pt x="55823" y="791792"/>
                  </a:lnTo>
                  <a:lnTo>
                    <a:pt x="26307" y="762276"/>
                  </a:lnTo>
                  <a:lnTo>
                    <a:pt x="6951" y="724847"/>
                  </a:lnTo>
                  <a:lnTo>
                    <a:pt x="0" y="681749"/>
                  </a:lnTo>
                  <a:lnTo>
                    <a:pt x="0" y="136349"/>
                  </a:lnTo>
                  <a:lnTo>
                    <a:pt x="6951" y="93252"/>
                  </a:lnTo>
                  <a:lnTo>
                    <a:pt x="26307" y="55823"/>
                  </a:lnTo>
                  <a:lnTo>
                    <a:pt x="55823" y="26307"/>
                  </a:lnTo>
                  <a:lnTo>
                    <a:pt x="93252" y="6951"/>
                  </a:lnTo>
                  <a:lnTo>
                    <a:pt x="136349" y="0"/>
                  </a:lnTo>
                  <a:lnTo>
                    <a:pt x="1085249" y="0"/>
                  </a:lnTo>
                  <a:lnTo>
                    <a:pt x="1137428" y="10379"/>
                  </a:lnTo>
                  <a:lnTo>
                    <a:pt x="1181663" y="39935"/>
                  </a:lnTo>
                  <a:lnTo>
                    <a:pt x="1211220" y="84171"/>
                  </a:lnTo>
                  <a:lnTo>
                    <a:pt x="1221599" y="136349"/>
                  </a:lnTo>
                  <a:lnTo>
                    <a:pt x="1221599" y="681749"/>
                  </a:lnTo>
                  <a:lnTo>
                    <a:pt x="1214648" y="724847"/>
                  </a:lnTo>
                  <a:lnTo>
                    <a:pt x="1195292" y="762276"/>
                  </a:lnTo>
                  <a:lnTo>
                    <a:pt x="1165776" y="791792"/>
                  </a:lnTo>
                  <a:lnTo>
                    <a:pt x="1128347" y="811148"/>
                  </a:lnTo>
                  <a:lnTo>
                    <a:pt x="1085249" y="8180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03624" y="1823074"/>
              <a:ext cx="1221740" cy="818515"/>
            </a:xfrm>
            <a:custGeom>
              <a:avLst/>
              <a:gdLst/>
              <a:ahLst/>
              <a:cxnLst/>
              <a:rect l="l" t="t" r="r" b="b"/>
              <a:pathLst>
                <a:path w="1221739" h="818514">
                  <a:moveTo>
                    <a:pt x="0" y="136349"/>
                  </a:moveTo>
                  <a:lnTo>
                    <a:pt x="6951" y="93252"/>
                  </a:lnTo>
                  <a:lnTo>
                    <a:pt x="26307" y="55823"/>
                  </a:lnTo>
                  <a:lnTo>
                    <a:pt x="55823" y="26307"/>
                  </a:lnTo>
                  <a:lnTo>
                    <a:pt x="93252" y="6951"/>
                  </a:lnTo>
                  <a:lnTo>
                    <a:pt x="136349" y="0"/>
                  </a:lnTo>
                  <a:lnTo>
                    <a:pt x="1085249" y="0"/>
                  </a:lnTo>
                  <a:lnTo>
                    <a:pt x="1137428" y="10379"/>
                  </a:lnTo>
                  <a:lnTo>
                    <a:pt x="1181663" y="39935"/>
                  </a:lnTo>
                  <a:lnTo>
                    <a:pt x="1211220" y="84171"/>
                  </a:lnTo>
                  <a:lnTo>
                    <a:pt x="1221599" y="136349"/>
                  </a:lnTo>
                  <a:lnTo>
                    <a:pt x="1221599" y="681749"/>
                  </a:lnTo>
                  <a:lnTo>
                    <a:pt x="1214648" y="724847"/>
                  </a:lnTo>
                  <a:lnTo>
                    <a:pt x="1195292" y="762276"/>
                  </a:lnTo>
                  <a:lnTo>
                    <a:pt x="1165776" y="791792"/>
                  </a:lnTo>
                  <a:lnTo>
                    <a:pt x="1128347" y="811148"/>
                  </a:lnTo>
                  <a:lnTo>
                    <a:pt x="1085249" y="818099"/>
                  </a:lnTo>
                  <a:lnTo>
                    <a:pt x="136349" y="818099"/>
                  </a:lnTo>
                  <a:lnTo>
                    <a:pt x="93252" y="811148"/>
                  </a:lnTo>
                  <a:lnTo>
                    <a:pt x="55823" y="791792"/>
                  </a:lnTo>
                  <a:lnTo>
                    <a:pt x="26307" y="762276"/>
                  </a:lnTo>
                  <a:lnTo>
                    <a:pt x="6951" y="724847"/>
                  </a:lnTo>
                  <a:lnTo>
                    <a:pt x="0" y="681749"/>
                  </a:lnTo>
                  <a:lnTo>
                    <a:pt x="0" y="1363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88780" y="2810051"/>
            <a:ext cx="152549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Autograder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1" name="object 3">
            <a:extLst>
              <a:ext uri="{FF2B5EF4-FFF2-40B4-BE49-F238E27FC236}">
                <a16:creationId xmlns:a16="http://schemas.microsoft.com/office/drawing/2014/main" id="{AEAD9186-04CA-534C-A63A-B7DE030C104B}"/>
              </a:ext>
            </a:extLst>
          </p:cNvPr>
          <p:cNvGrpSpPr/>
          <p:nvPr/>
        </p:nvGrpSpPr>
        <p:grpSpPr>
          <a:xfrm>
            <a:off x="5851764" y="2010966"/>
            <a:ext cx="1261533" cy="2053167"/>
            <a:chOff x="4388824" y="1508224"/>
            <a:chExt cx="946150" cy="1539875"/>
          </a:xfrm>
        </p:grpSpPr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96CEDE31-C169-0C41-ABC0-D9AC7E461C8A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373D049-0351-B347-980E-AD629E97AC8D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38" name="object 10">
            <a:extLst>
              <a:ext uri="{FF2B5EF4-FFF2-40B4-BE49-F238E27FC236}">
                <a16:creationId xmlns:a16="http://schemas.microsoft.com/office/drawing/2014/main" id="{0FA93C4D-9640-D44C-9D20-6D0BB6B96764}"/>
              </a:ext>
            </a:extLst>
          </p:cNvPr>
          <p:cNvSpPr txBox="1"/>
          <p:nvPr/>
        </p:nvSpPr>
        <p:spPr>
          <a:xfrm>
            <a:off x="6162513" y="2871251"/>
            <a:ext cx="81714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9" name="object 11">
            <a:extLst>
              <a:ext uri="{FF2B5EF4-FFF2-40B4-BE49-F238E27FC236}">
                <a16:creationId xmlns:a16="http://schemas.microsoft.com/office/drawing/2014/main" id="{7BBC8A0A-8BB3-CB4F-88A2-E146D02EC22C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74F2A94B-3839-4A47-A20C-05ACE85EF6D1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41" name="object 13">
              <a:extLst>
                <a:ext uri="{FF2B5EF4-FFF2-40B4-BE49-F238E27FC236}">
                  <a16:creationId xmlns:a16="http://schemas.microsoft.com/office/drawing/2014/main" id="{836573BE-FE2A-8840-89E5-E93A139A6AE4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42" name="object 14">
            <a:extLst>
              <a:ext uri="{FF2B5EF4-FFF2-40B4-BE49-F238E27FC236}">
                <a16:creationId xmlns:a16="http://schemas.microsoft.com/office/drawing/2014/main" id="{76EC738C-87AF-C646-B991-3E8D165BC402}"/>
              </a:ext>
            </a:extLst>
          </p:cNvPr>
          <p:cNvSpPr txBox="1"/>
          <p:nvPr/>
        </p:nvSpPr>
        <p:spPr>
          <a:xfrm>
            <a:off x="8103973" y="2871251"/>
            <a:ext cx="307885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cos316/assignment4-</a:t>
            </a:r>
            <a:r>
              <a:rPr lang="en-US"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3" name="object 15">
            <a:extLst>
              <a:ext uri="{FF2B5EF4-FFF2-40B4-BE49-F238E27FC236}">
                <a16:creationId xmlns:a16="http://schemas.microsoft.com/office/drawing/2014/main" id="{786F8FE4-0C15-2048-8C0C-174D272F607F}"/>
              </a:ext>
            </a:extLst>
          </p:cNvPr>
          <p:cNvGrpSpPr/>
          <p:nvPr/>
        </p:nvGrpSpPr>
        <p:grpSpPr>
          <a:xfrm>
            <a:off x="2547917" y="2955386"/>
            <a:ext cx="3267287" cy="164252"/>
            <a:chOff x="1910937" y="2216539"/>
            <a:chExt cx="2450465" cy="123189"/>
          </a:xfrm>
        </p:grpSpPr>
        <p:sp>
          <p:nvSpPr>
            <p:cNvPr id="44" name="object 16">
              <a:extLst>
                <a:ext uri="{FF2B5EF4-FFF2-40B4-BE49-F238E27FC236}">
                  <a16:creationId xmlns:a16="http://schemas.microsoft.com/office/drawing/2014/main" id="{8D18F801-32B1-1548-8B15-9C11BB50E68E}"/>
                </a:ext>
              </a:extLst>
            </p:cNvPr>
            <p:cNvSpPr/>
            <p:nvPr/>
          </p:nvSpPr>
          <p:spPr>
            <a:xfrm>
              <a:off x="1925224" y="227802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14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45" name="object 17">
              <a:extLst>
                <a:ext uri="{FF2B5EF4-FFF2-40B4-BE49-F238E27FC236}">
                  <a16:creationId xmlns:a16="http://schemas.microsoft.com/office/drawing/2014/main" id="{E9BC87ED-8D58-7749-A2AD-F35A2B089BB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3087" y="2216539"/>
              <a:ext cx="158251" cy="122971"/>
            </a:xfrm>
            <a:prstGeom prst="rect">
              <a:avLst/>
            </a:prstGeom>
          </p:spPr>
        </p:pic>
      </p:grpSp>
      <p:sp>
        <p:nvSpPr>
          <p:cNvPr id="46" name="object 18">
            <a:extLst>
              <a:ext uri="{FF2B5EF4-FFF2-40B4-BE49-F238E27FC236}">
                <a16:creationId xmlns:a16="http://schemas.microsoft.com/office/drawing/2014/main" id="{E50AC108-C1A6-5D49-8865-DC3CBC7A605D}"/>
              </a:ext>
            </a:extLst>
          </p:cNvPr>
          <p:cNvSpPr txBox="1"/>
          <p:nvPr/>
        </p:nvSpPr>
        <p:spPr>
          <a:xfrm>
            <a:off x="2635114" y="2354451"/>
            <a:ext cx="2942167" cy="5813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lnSpc>
                <a:spcPts val="2219"/>
              </a:lnSpc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Push(</a:t>
            </a:r>
            <a:r>
              <a:rPr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</a:t>
            </a:r>
            <a:r>
              <a:rPr lang="en-US"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</a:t>
            </a:r>
            <a:r>
              <a:rPr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ssignment4-</a:t>
            </a:r>
            <a:r>
              <a:rPr lang="en-US"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>
              <a:lnSpc>
                <a:spcPts val="2219"/>
              </a:lnSpc>
            </a:pPr>
            <a:r>
              <a:rPr sz="1867"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Cap)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7" name="object 19">
            <a:extLst>
              <a:ext uri="{FF2B5EF4-FFF2-40B4-BE49-F238E27FC236}">
                <a16:creationId xmlns:a16="http://schemas.microsoft.com/office/drawing/2014/main" id="{1E7E306E-0497-B249-BCBD-FD3770F8C176}"/>
              </a:ext>
            </a:extLst>
          </p:cNvPr>
          <p:cNvGrpSpPr/>
          <p:nvPr/>
        </p:nvGrpSpPr>
        <p:grpSpPr>
          <a:xfrm>
            <a:off x="1457249" y="2954838"/>
            <a:ext cx="6343227" cy="2605193"/>
            <a:chOff x="1092937" y="2216128"/>
            <a:chExt cx="4757420" cy="1953895"/>
          </a:xfrm>
        </p:grpSpPr>
        <p:sp>
          <p:nvSpPr>
            <p:cNvPr id="48" name="object 20">
              <a:extLst>
                <a:ext uri="{FF2B5EF4-FFF2-40B4-BE49-F238E27FC236}">
                  <a16:creationId xmlns:a16="http://schemas.microsoft.com/office/drawing/2014/main" id="{45CB47EB-0DF6-9244-9306-3B2E442ED339}"/>
                </a:ext>
              </a:extLst>
            </p:cNvPr>
            <p:cNvSpPr/>
            <p:nvPr/>
          </p:nvSpPr>
          <p:spPr>
            <a:xfrm>
              <a:off x="5334725" y="2278025"/>
              <a:ext cx="421640" cy="0"/>
            </a:xfrm>
            <a:custGeom>
              <a:avLst/>
              <a:gdLst/>
              <a:ahLst/>
              <a:cxnLst/>
              <a:rect l="l" t="t" r="r" b="b"/>
              <a:pathLst>
                <a:path w="421639">
                  <a:moveTo>
                    <a:pt x="0" y="0"/>
                  </a:moveTo>
                  <a:lnTo>
                    <a:pt x="421427" y="0"/>
                  </a:lnTo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49" name="object 21">
              <a:extLst>
                <a:ext uri="{FF2B5EF4-FFF2-40B4-BE49-F238E27FC236}">
                  <a16:creationId xmlns:a16="http://schemas.microsoft.com/office/drawing/2014/main" id="{BC3C1EFC-D0E6-CA42-A6C1-EA662942D79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4256" y="2216128"/>
              <a:ext cx="155820" cy="123793"/>
            </a:xfrm>
            <a:prstGeom prst="rect">
              <a:avLst/>
            </a:prstGeom>
          </p:spPr>
        </p:pic>
        <p:sp>
          <p:nvSpPr>
            <p:cNvPr id="50" name="object 22">
              <a:extLst>
                <a:ext uri="{FF2B5EF4-FFF2-40B4-BE49-F238E27FC236}">
                  <a16:creationId xmlns:a16="http://schemas.microsoft.com/office/drawing/2014/main" id="{C831BCEA-566F-1E41-966D-0E6B1C8EB2CC}"/>
                </a:ext>
              </a:extLst>
            </p:cNvPr>
            <p:cNvSpPr/>
            <p:nvPr/>
          </p:nvSpPr>
          <p:spPr>
            <a:xfrm>
              <a:off x="1097699" y="2913923"/>
              <a:ext cx="3538220" cy="1250950"/>
            </a:xfrm>
            <a:custGeom>
              <a:avLst/>
              <a:gdLst/>
              <a:ahLst/>
              <a:cxnLst/>
              <a:rect l="l" t="t" r="r" b="b"/>
              <a:pathLst>
                <a:path w="3538220" h="1250950">
                  <a:moveTo>
                    <a:pt x="2825749" y="392001"/>
                  </a:moveTo>
                  <a:lnTo>
                    <a:pt x="1978024" y="392001"/>
                  </a:lnTo>
                  <a:lnTo>
                    <a:pt x="3538065" y="0"/>
                  </a:lnTo>
                  <a:lnTo>
                    <a:pt x="2825749" y="392001"/>
                  </a:lnTo>
                  <a:close/>
                </a:path>
                <a:path w="3538220" h="1250950">
                  <a:moveTo>
                    <a:pt x="3247749" y="1250901"/>
                  </a:moveTo>
                  <a:lnTo>
                    <a:pt x="143149" y="1250901"/>
                  </a:lnTo>
                  <a:lnTo>
                    <a:pt x="115092" y="1248125"/>
                  </a:lnTo>
                  <a:lnTo>
                    <a:pt x="63730" y="1226851"/>
                  </a:lnTo>
                  <a:lnTo>
                    <a:pt x="24050" y="1187171"/>
                  </a:lnTo>
                  <a:lnTo>
                    <a:pt x="2776" y="1135809"/>
                  </a:lnTo>
                  <a:lnTo>
                    <a:pt x="0" y="1107751"/>
                  </a:lnTo>
                  <a:lnTo>
                    <a:pt x="0" y="535151"/>
                  </a:lnTo>
                  <a:lnTo>
                    <a:pt x="7297" y="489905"/>
                  </a:lnTo>
                  <a:lnTo>
                    <a:pt x="27619" y="450609"/>
                  </a:lnTo>
                  <a:lnTo>
                    <a:pt x="58607" y="419621"/>
                  </a:lnTo>
                  <a:lnTo>
                    <a:pt x="97903" y="399299"/>
                  </a:lnTo>
                  <a:lnTo>
                    <a:pt x="143149" y="392001"/>
                  </a:lnTo>
                  <a:lnTo>
                    <a:pt x="3247749" y="392001"/>
                  </a:lnTo>
                  <a:lnTo>
                    <a:pt x="3292996" y="399299"/>
                  </a:lnTo>
                  <a:lnTo>
                    <a:pt x="3332292" y="419621"/>
                  </a:lnTo>
                  <a:lnTo>
                    <a:pt x="3363280" y="450609"/>
                  </a:lnTo>
                  <a:lnTo>
                    <a:pt x="3383602" y="489905"/>
                  </a:lnTo>
                  <a:lnTo>
                    <a:pt x="3390899" y="535151"/>
                  </a:lnTo>
                  <a:lnTo>
                    <a:pt x="3390899" y="1107751"/>
                  </a:lnTo>
                  <a:lnTo>
                    <a:pt x="3383602" y="1152998"/>
                  </a:lnTo>
                  <a:lnTo>
                    <a:pt x="3363280" y="1192294"/>
                  </a:lnTo>
                  <a:lnTo>
                    <a:pt x="3332292" y="1223282"/>
                  </a:lnTo>
                  <a:lnTo>
                    <a:pt x="3292996" y="1243604"/>
                  </a:lnTo>
                  <a:lnTo>
                    <a:pt x="3247749" y="12509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51" name="object 23">
              <a:extLst>
                <a:ext uri="{FF2B5EF4-FFF2-40B4-BE49-F238E27FC236}">
                  <a16:creationId xmlns:a16="http://schemas.microsoft.com/office/drawing/2014/main" id="{5B394E84-3ED0-B64D-91B4-C5861CE4E48E}"/>
                </a:ext>
              </a:extLst>
            </p:cNvPr>
            <p:cNvSpPr/>
            <p:nvPr/>
          </p:nvSpPr>
          <p:spPr>
            <a:xfrm>
              <a:off x="1097699" y="2913923"/>
              <a:ext cx="3538220" cy="1250950"/>
            </a:xfrm>
            <a:custGeom>
              <a:avLst/>
              <a:gdLst/>
              <a:ahLst/>
              <a:cxnLst/>
              <a:rect l="l" t="t" r="r" b="b"/>
              <a:pathLst>
                <a:path w="3538220" h="1250950">
                  <a:moveTo>
                    <a:pt x="3390899" y="1107751"/>
                  </a:moveTo>
                  <a:lnTo>
                    <a:pt x="3383602" y="1152998"/>
                  </a:lnTo>
                  <a:lnTo>
                    <a:pt x="3363280" y="1192294"/>
                  </a:lnTo>
                  <a:lnTo>
                    <a:pt x="3332292" y="1223282"/>
                  </a:lnTo>
                  <a:lnTo>
                    <a:pt x="3292996" y="1243604"/>
                  </a:lnTo>
                  <a:lnTo>
                    <a:pt x="3247749" y="1250901"/>
                  </a:lnTo>
                  <a:lnTo>
                    <a:pt x="2825749" y="1250901"/>
                  </a:lnTo>
                  <a:lnTo>
                    <a:pt x="1978024" y="1250901"/>
                  </a:lnTo>
                  <a:lnTo>
                    <a:pt x="143149" y="1250901"/>
                  </a:lnTo>
                  <a:lnTo>
                    <a:pt x="115092" y="1248126"/>
                  </a:lnTo>
                  <a:lnTo>
                    <a:pt x="63730" y="1226851"/>
                  </a:lnTo>
                  <a:lnTo>
                    <a:pt x="24050" y="1187171"/>
                  </a:lnTo>
                  <a:lnTo>
                    <a:pt x="2776" y="1135809"/>
                  </a:lnTo>
                  <a:lnTo>
                    <a:pt x="0" y="1107751"/>
                  </a:lnTo>
                  <a:lnTo>
                    <a:pt x="0" y="749876"/>
                  </a:lnTo>
                  <a:lnTo>
                    <a:pt x="0" y="535151"/>
                  </a:lnTo>
                  <a:lnTo>
                    <a:pt x="7297" y="489905"/>
                  </a:lnTo>
                  <a:lnTo>
                    <a:pt x="27619" y="450609"/>
                  </a:lnTo>
                  <a:lnTo>
                    <a:pt x="58607" y="419621"/>
                  </a:lnTo>
                  <a:lnTo>
                    <a:pt x="97903" y="399299"/>
                  </a:lnTo>
                  <a:lnTo>
                    <a:pt x="143149" y="392001"/>
                  </a:lnTo>
                  <a:lnTo>
                    <a:pt x="1978024" y="392001"/>
                  </a:lnTo>
                  <a:lnTo>
                    <a:pt x="3538065" y="0"/>
                  </a:lnTo>
                  <a:lnTo>
                    <a:pt x="2825749" y="392001"/>
                  </a:lnTo>
                  <a:lnTo>
                    <a:pt x="3247749" y="392001"/>
                  </a:lnTo>
                  <a:lnTo>
                    <a:pt x="3292996" y="399299"/>
                  </a:lnTo>
                  <a:lnTo>
                    <a:pt x="3332292" y="419621"/>
                  </a:lnTo>
                  <a:lnTo>
                    <a:pt x="3363280" y="450609"/>
                  </a:lnTo>
                  <a:lnTo>
                    <a:pt x="3383602" y="489905"/>
                  </a:lnTo>
                  <a:lnTo>
                    <a:pt x="3390899" y="535151"/>
                  </a:lnTo>
                  <a:lnTo>
                    <a:pt x="3390899" y="749876"/>
                  </a:lnTo>
                  <a:lnTo>
                    <a:pt x="3390899" y="110775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52" name="object 24">
            <a:extLst>
              <a:ext uri="{FF2B5EF4-FFF2-40B4-BE49-F238E27FC236}">
                <a16:creationId xmlns:a16="http://schemas.microsoft.com/office/drawing/2014/main" id="{A85B474B-32F8-1B41-9EE1-340F42583B40}"/>
              </a:ext>
            </a:extLst>
          </p:cNvPr>
          <p:cNvSpPr txBox="1"/>
          <p:nvPr/>
        </p:nvSpPr>
        <p:spPr>
          <a:xfrm>
            <a:off x="1552567" y="4768983"/>
            <a:ext cx="4330700" cy="468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verify_capability(Cap,</a:t>
            </a:r>
            <a:r>
              <a:rPr sz="1467" spc="-2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4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“push”,</a:t>
            </a:r>
            <a:b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 	           </a:t>
            </a:r>
            <a:r>
              <a:rPr sz="14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</a:t>
            </a:r>
            <a:r>
              <a:rPr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cos316/assignment4-</a:t>
            </a:r>
            <a:r>
              <a:rPr lang="en-US"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r>
              <a:rPr sz="14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”)</a:t>
            </a:r>
            <a:endParaRPr sz="14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9837B275-EEBD-4440-A75E-8E8012848B71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4" name="object 26">
            <a:extLst>
              <a:ext uri="{FF2B5EF4-FFF2-40B4-BE49-F238E27FC236}">
                <a16:creationId xmlns:a16="http://schemas.microsoft.com/office/drawing/2014/main" id="{7C85F6CA-49C7-2043-A1A0-6E27F9A9416F}"/>
              </a:ext>
            </a:extLst>
          </p:cNvPr>
          <p:cNvSpPr txBox="1"/>
          <p:nvPr/>
        </p:nvSpPr>
        <p:spPr>
          <a:xfrm rot="20340000">
            <a:off x="3716901" y="4075204"/>
            <a:ext cx="8847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spc="-193" dirty="0">
                <a:solidFill>
                  <a:srgbClr val="00FF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True!</a:t>
            </a:r>
            <a:endParaRPr lang="en-US" sz="3600" baseline="1543" dirty="0">
              <a:solidFill>
                <a:srgbClr val="00FF00"/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82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BAE4-A5FE-3540-A0BA-3FB38FF3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3" dirty="0"/>
              <a:t>Capabilities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56DA75-A06B-BA47-8F2C-0F688A9990AF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Advantages</a:t>
            </a:r>
            <a:endParaRPr lang="en-US" sz="32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93B3D3-AB16-9F43-8741-08833B61843C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833" indent="-342900">
              <a:spcBef>
                <a:spcPts val="493"/>
              </a:spcBef>
              <a:tabLst>
                <a:tab pos="463962" algn="l"/>
              </a:tabLst>
            </a:pPr>
            <a:r>
              <a:rPr lang="en-US" sz="2400" spc="-13" dirty="0">
                <a:cs typeface="Helvetica Neue Medium" panose="02000503000000020004" pitchFamily="2" charset="0"/>
              </a:rPr>
              <a:t>Decentralized access control</a:t>
            </a:r>
          </a:p>
          <a:p>
            <a:pPr marL="817033" lvl="1" indent="-342900">
              <a:spcBef>
                <a:spcPts val="493"/>
              </a:spcBef>
              <a:tabLst>
                <a:tab pos="463962" algn="l"/>
              </a:tabLst>
            </a:pPr>
            <a:r>
              <a:rPr lang="en-US" sz="2000" spc="-13" dirty="0">
                <a:cs typeface="Helvetica Neue Medium" panose="02000503000000020004" pitchFamily="2" charset="0"/>
              </a:rPr>
              <a:t>Anyone can “pass” anyone a capability</a:t>
            </a:r>
          </a:p>
          <a:p>
            <a:pPr marL="359833" indent="-342900">
              <a:spcBef>
                <a:spcPts val="493"/>
              </a:spcBef>
              <a:tabLst>
                <a:tab pos="463962" algn="l"/>
              </a:tabLst>
            </a:pPr>
            <a:r>
              <a:rPr lang="en-US" sz="2400" spc="-13" dirty="0">
                <a:cs typeface="Helvetica Neue Medium" panose="02000503000000020004" pitchFamily="2" charset="0"/>
              </a:rPr>
              <a:t>Scales well</a:t>
            </a:r>
          </a:p>
          <a:p>
            <a:pPr marL="359833" indent="-342900">
              <a:spcBef>
                <a:spcPts val="493"/>
              </a:spcBef>
              <a:tabLst>
                <a:tab pos="463962" algn="l"/>
              </a:tabLst>
            </a:pPr>
            <a:r>
              <a:rPr lang="en-US" sz="2400" spc="-13" dirty="0">
                <a:cs typeface="Helvetica Neue Medium" panose="02000503000000020004" pitchFamily="2" charset="0"/>
              </a:rPr>
              <a:t>Granular permissions are simple to check</a:t>
            </a:r>
          </a:p>
          <a:p>
            <a:pPr marL="359833" indent="-342900">
              <a:spcBef>
                <a:spcPts val="493"/>
              </a:spcBef>
              <a:tabLst>
                <a:tab pos="463962" algn="l"/>
              </a:tabLst>
            </a:pPr>
            <a:endParaRPr lang="en-US" sz="2400" spc="-13" dirty="0">
              <a:cs typeface="Helvetica Neue Medium" panose="02000503000000020004" pitchFamily="2" charset="0"/>
            </a:endParaRPr>
          </a:p>
          <a:p>
            <a:endParaRPr lang="en-US" sz="24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A41B774-728A-E647-B51E-C8748E532005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Drawbacks</a:t>
            </a:r>
            <a:endParaRPr lang="en-US" sz="32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A3F4A92-4590-1C41-9151-DC4F74BB8CDA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601980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-73" dirty="0">
                <a:cs typeface="Helvetica Neue Medium" panose="02000503000000020004" pitchFamily="2" charset="0"/>
              </a:rPr>
              <a:t>How do you revoke a capability?</a:t>
            </a:r>
          </a:p>
          <a:p>
            <a:endParaRPr lang="en-US" sz="2400" spc="-73" dirty="0">
              <a:cs typeface="Helvetica Neue Medium" panose="02000503000000020004" pitchFamily="2" charset="0"/>
            </a:endParaRPr>
          </a:p>
          <a:p>
            <a:r>
              <a:rPr lang="en-US" sz="2400" spc="-73" dirty="0">
                <a:cs typeface="Helvetica Neue Medium" panose="02000503000000020004" pitchFamily="2" charset="0"/>
              </a:rPr>
              <a:t>Moves complexity to users/clients</a:t>
            </a:r>
          </a:p>
          <a:p>
            <a:pPr lvl="1"/>
            <a:r>
              <a:rPr lang="en-US" sz="2000" spc="-73" dirty="0">
                <a:cs typeface="Helvetica Neue Medium" panose="02000503000000020004" pitchFamily="2" charset="0"/>
              </a:rPr>
              <a:t>Users must manage their capabilities now</a:t>
            </a:r>
            <a:endParaRPr lang="en-US" sz="1600" dirty="0">
              <a:cs typeface="Helvetica Neue Medium" panose="02000503000000020004" pitchFamily="2" charset="0"/>
            </a:endParaRPr>
          </a:p>
          <a:p>
            <a:pPr lvl="1"/>
            <a:endParaRPr lang="en-US" sz="2000" dirty="0">
              <a:cs typeface="Helvetica Neue Medium" panose="02000503000000020004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3889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1583-2A6A-DC47-BD5F-69D49321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7" dirty="0"/>
              <a:t>Capabilities</a:t>
            </a:r>
            <a:r>
              <a:rPr lang="en-US" spc="-147" dirty="0"/>
              <a:t> </a:t>
            </a:r>
            <a:r>
              <a:rPr lang="en-US" dirty="0"/>
              <a:t>In</a:t>
            </a:r>
            <a:r>
              <a:rPr lang="en-US" spc="-272" dirty="0"/>
              <a:t> </a:t>
            </a:r>
            <a:r>
              <a:rPr lang="en-US" dirty="0"/>
              <a:t>The</a:t>
            </a:r>
            <a:r>
              <a:rPr lang="en-US" spc="-300" dirty="0"/>
              <a:t> </a:t>
            </a:r>
            <a:r>
              <a:rPr lang="en-US" spc="173" dirty="0"/>
              <a:t>Wild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D970-E445-014C-B2A6-5F410384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Operating Systems</a:t>
            </a:r>
          </a:p>
          <a:p>
            <a:pPr lvl="1"/>
            <a:r>
              <a:rPr lang="en-US" dirty="0"/>
              <a:t>History of industry and research operating systems</a:t>
            </a:r>
          </a:p>
          <a:p>
            <a:pPr lvl="1"/>
            <a:r>
              <a:rPr lang="en-US" dirty="0"/>
              <a:t>seL4</a:t>
            </a:r>
          </a:p>
          <a:p>
            <a:pPr lvl="1"/>
            <a:r>
              <a:rPr lang="en-US" dirty="0"/>
              <a:t>FreeBSD's Capsicum</a:t>
            </a:r>
          </a:p>
          <a:p>
            <a:pPr lvl="1"/>
            <a:r>
              <a:rPr lang="en-US" dirty="0" err="1"/>
              <a:t>Fuschia</a:t>
            </a:r>
            <a:r>
              <a:rPr lang="en-US" dirty="0"/>
              <a:t> OS</a:t>
            </a:r>
          </a:p>
          <a:p>
            <a:endParaRPr lang="en-US" dirty="0"/>
          </a:p>
          <a:p>
            <a:r>
              <a:rPr lang="en-US" dirty="0"/>
              <a:t>Web</a:t>
            </a:r>
          </a:p>
          <a:p>
            <a:pPr lvl="1"/>
            <a:r>
              <a:rPr lang="en-US" dirty="0"/>
              <a:t>S3 Signed URLs</a:t>
            </a:r>
          </a:p>
          <a:p>
            <a:pPr lvl="2"/>
            <a:r>
              <a:rPr lang="en-US" dirty="0"/>
              <a:t>URL to private resources, contain signature, expiration, permitted HTTP methods,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CDN-hosted images/videos (FB, Instagram, YouTube)</a:t>
            </a:r>
          </a:p>
          <a:p>
            <a:pPr lvl="2"/>
            <a:r>
              <a:rPr lang="en-US" dirty="0"/>
              <a:t>Browsing via Web page/app is protected by </a:t>
            </a:r>
            <a:r>
              <a:rPr lang="en-US" dirty="0" err="1"/>
              <a:t>login+cookie</a:t>
            </a:r>
            <a:r>
              <a:rPr lang="en-US" dirty="0"/>
              <a:t>, but media typically fetched unauthenticated</a:t>
            </a:r>
          </a:p>
        </p:txBody>
      </p:sp>
    </p:spTree>
    <p:extLst>
      <p:ext uri="{BB962C8B-B14F-4D97-AF65-F5344CB8AC3E}">
        <p14:creationId xmlns:p14="http://schemas.microsoft.com/office/powerpoint/2010/main" val="3391158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4BC1-805C-3A46-B34D-640C3CA1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27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C9169-3738-7748-83EE-ED6E6CB9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Access control is a reflection of some real-world policy</a:t>
            </a:r>
          </a:p>
          <a:p>
            <a:pPr lvl="1"/>
            <a:r>
              <a:rPr lang="en-US" dirty="0"/>
              <a:t>Design with care</a:t>
            </a:r>
          </a:p>
          <a:p>
            <a:r>
              <a:rPr lang="en-US" dirty="0"/>
              <a:t>Ad-hoc access control is very common, but problematic, so prefer systems</a:t>
            </a:r>
          </a:p>
          <a:p>
            <a:r>
              <a:rPr lang="en-US" dirty="0"/>
              <a:t>The guard model helps separate security enforcement from other functionality</a:t>
            </a:r>
          </a:p>
          <a:p>
            <a:r>
              <a:rPr lang="en-US" dirty="0"/>
              <a:t>Behavior of a security system is determined by:</a:t>
            </a:r>
          </a:p>
          <a:p>
            <a:pPr lvl="1"/>
            <a:r>
              <a:rPr lang="en-US" dirty="0"/>
              <a:t>Isolation mechanism</a:t>
            </a:r>
          </a:p>
          <a:p>
            <a:pPr lvl="1"/>
            <a:r>
              <a:rPr lang="en-US" dirty="0"/>
              <a:t>Policy rules</a:t>
            </a:r>
          </a:p>
          <a:p>
            <a:pPr lvl="1"/>
            <a:r>
              <a:rPr lang="en-US" dirty="0"/>
              <a:t>Granularity of subjects/resources</a:t>
            </a:r>
          </a:p>
          <a:p>
            <a:pPr lvl="1"/>
            <a:r>
              <a:rPr lang="en-US" dirty="0"/>
              <a:t>Mandatory vs. Discretionary</a:t>
            </a:r>
          </a:p>
          <a:p>
            <a:pPr lvl="1"/>
            <a:r>
              <a:rPr lang="en-US" dirty="0"/>
              <a:t>Centralized vs. Decentralized Principals</a:t>
            </a:r>
          </a:p>
          <a:p>
            <a:endParaRPr lang="en-US" dirty="0"/>
          </a:p>
          <a:p>
            <a:r>
              <a:rPr lang="en-US" dirty="0"/>
              <a:t>Access Control Lists:</a:t>
            </a:r>
          </a:p>
          <a:p>
            <a:pPr lvl="1"/>
            <a:r>
              <a:rPr lang="en-US" dirty="0"/>
              <a:t>Common, but some limitations…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28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4BC1-805C-3A46-B34D-640C3CA1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27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C9169-3738-7748-83EE-ED6E6CB9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Access control is a reflection of some real-world policy</a:t>
            </a:r>
          </a:p>
          <a:p>
            <a:pPr lvl="1"/>
            <a:r>
              <a:rPr lang="en-US" sz="2000" dirty="0"/>
              <a:t>Design with care</a:t>
            </a:r>
          </a:p>
          <a:p>
            <a:r>
              <a:rPr lang="en-US" sz="2400" dirty="0"/>
              <a:t>Ad-hoc access control is very common, but problematic, so prefer systems</a:t>
            </a:r>
          </a:p>
          <a:p>
            <a:r>
              <a:rPr lang="en-US" sz="2400" dirty="0"/>
              <a:t>The guard model separates security enforcement from other functionality</a:t>
            </a:r>
          </a:p>
          <a:p>
            <a:r>
              <a:rPr lang="en-US" sz="2400" dirty="0"/>
              <a:t>Behavior of a security system is determined by:</a:t>
            </a:r>
          </a:p>
          <a:p>
            <a:pPr lvl="1"/>
            <a:r>
              <a:rPr lang="en-US" sz="2000" dirty="0"/>
              <a:t>Isolation mechanism</a:t>
            </a:r>
          </a:p>
          <a:p>
            <a:pPr lvl="1"/>
            <a:r>
              <a:rPr lang="en-US" sz="2000" dirty="0"/>
              <a:t>Policy rules</a:t>
            </a:r>
          </a:p>
          <a:p>
            <a:pPr lvl="1"/>
            <a:r>
              <a:rPr lang="en-US" sz="2000" dirty="0"/>
              <a:t>Granularity of subjects/resources</a:t>
            </a:r>
          </a:p>
          <a:p>
            <a:r>
              <a:rPr lang="en-US" sz="2400" dirty="0"/>
              <a:t>Access Control Lists:</a:t>
            </a:r>
          </a:p>
          <a:p>
            <a:pPr lvl="1"/>
            <a:r>
              <a:rPr lang="en-US" sz="2000" dirty="0"/>
              <a:t>Common, but some limitations…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2325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462E-92C5-3E42-9DA7-3C915227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C78A6-4F70-3245-B6D2-A87782E83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EA6F-019E-7C4F-816E-6423BA34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47" dirty="0"/>
              <a:t>A</a:t>
            </a:r>
            <a:r>
              <a:rPr lang="en-US" spc="-193" dirty="0"/>
              <a:t> </a:t>
            </a:r>
            <a:r>
              <a:rPr lang="en-US" dirty="0"/>
              <a:t>(Slightly)</a:t>
            </a:r>
            <a:r>
              <a:rPr lang="en-US" spc="-40" dirty="0"/>
              <a:t> F</a:t>
            </a:r>
            <a:r>
              <a:rPr lang="en-US" dirty="0"/>
              <a:t>ormal</a:t>
            </a:r>
            <a:r>
              <a:rPr lang="en-US" spc="-160" dirty="0"/>
              <a:t> </a:t>
            </a:r>
            <a:r>
              <a:rPr lang="en-US" spc="133" dirty="0"/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A128D-2284-FD46-A279-BC2C807D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47120" cy="2228215"/>
          </a:xfrm>
        </p:spPr>
        <p:txBody>
          <a:bodyPr>
            <a:normAutofit fontScale="92500"/>
          </a:bodyPr>
          <a:lstStyle/>
          <a:p>
            <a:r>
              <a:rPr lang="en-US" dirty="0"/>
              <a:t>Resources: the things being accessed</a:t>
            </a:r>
          </a:p>
          <a:p>
            <a:pPr lvl="1"/>
            <a:r>
              <a:rPr lang="en-US" dirty="0"/>
              <a:t>A file, network socket, satellite imagery of “nuclear facilities,” missile launcher...</a:t>
            </a:r>
          </a:p>
          <a:p>
            <a:r>
              <a:rPr lang="en-US" dirty="0"/>
              <a:t>Subjects: an entity that requests access to an resource</a:t>
            </a:r>
          </a:p>
          <a:p>
            <a:pPr lvl="1"/>
            <a:r>
              <a:rPr lang="en-US" dirty="0"/>
              <a:t>A process, network endpoint, …</a:t>
            </a:r>
          </a:p>
          <a:p>
            <a:pPr lvl="1"/>
            <a:r>
              <a:rPr lang="en-US" dirty="0">
                <a:solidFill>
                  <a:srgbClr val="E77500"/>
                </a:solidFill>
              </a:rPr>
              <a:t>Principal</a:t>
            </a:r>
            <a:r>
              <a:rPr lang="en-US" dirty="0"/>
              <a:t>: some unique account or role, such as a 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9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1ADE-9246-A140-9F2D-FD5389E3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27" dirty="0"/>
              <a:t>Ad-</a:t>
            </a:r>
            <a:r>
              <a:rPr lang="en-US" spc="173" dirty="0"/>
              <a:t>hoc</a:t>
            </a:r>
            <a:r>
              <a:rPr lang="en-US" spc="-220" dirty="0"/>
              <a:t> </a:t>
            </a:r>
            <a:r>
              <a:rPr lang="en-US" spc="173" dirty="0"/>
              <a:t>Access</a:t>
            </a:r>
            <a:r>
              <a:rPr lang="en-US" spc="-213" dirty="0"/>
              <a:t> </a:t>
            </a:r>
            <a:r>
              <a:rPr lang="en-US" spc="-13" dirty="0"/>
              <a:t>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78CE4-8C58-9445-9183-A296208D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2800" spc="-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lang="en-US" sz="28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policy</a:t>
            </a:r>
            <a:r>
              <a:rPr lang="en-US" sz="28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enforcement</a:t>
            </a:r>
            <a:r>
              <a:rPr lang="en-US" sz="28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2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lang="en-US" sz="2800" spc="-19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6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scattered</a:t>
            </a:r>
            <a:r>
              <a:rPr lang="en-US" sz="28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throughout</a:t>
            </a:r>
            <a:r>
              <a:rPr lang="en-US" sz="28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system</a:t>
            </a:r>
          </a:p>
          <a:p>
            <a:endParaRPr lang="en-US" spc="-13" dirty="0">
              <a:cs typeface="Helvetica Neue Medium" panose="02000503000000020004" pitchFamily="2" charset="0"/>
            </a:endParaRPr>
          </a:p>
          <a:p>
            <a:endParaRPr lang="en-US" sz="2800" spc="-13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spc="-13" dirty="0">
              <a:cs typeface="Helvetica Neue Medium" panose="02000503000000020004" pitchFamily="2" charset="0"/>
            </a:endParaRPr>
          </a:p>
          <a:p>
            <a:endParaRPr lang="en-US" sz="2800" spc="-13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spc="-13" dirty="0">
              <a:cs typeface="Helvetica Neue Medium" panose="02000503000000020004" pitchFamily="2" charset="0"/>
            </a:endParaRPr>
          </a:p>
          <a:p>
            <a:endParaRPr lang="en-US" sz="2800" spc="-13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spc="-13" dirty="0">
              <a:cs typeface="Helvetica Neue Medium" panose="02000503000000020004" pitchFamily="2" charset="0"/>
            </a:endParaRPr>
          </a:p>
          <a:p>
            <a:r>
              <a:rPr lang="en-US" sz="2800" i="1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Why is this a bad idea?</a:t>
            </a:r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E5DE91-6EC9-C246-A431-06F6B1B0F4DE}"/>
              </a:ext>
            </a:extLst>
          </p:cNvPr>
          <p:cNvGrpSpPr/>
          <p:nvPr/>
        </p:nvGrpSpPr>
        <p:grpSpPr>
          <a:xfrm>
            <a:off x="601196" y="2555476"/>
            <a:ext cx="6173893" cy="2161540"/>
            <a:chOff x="653950" y="2995091"/>
            <a:chExt cx="6173893" cy="2161540"/>
          </a:xfrm>
        </p:grpSpPr>
        <p:grpSp>
          <p:nvGrpSpPr>
            <p:cNvPr id="4" name="object 5">
              <a:extLst>
                <a:ext uri="{FF2B5EF4-FFF2-40B4-BE49-F238E27FC236}">
                  <a16:creationId xmlns:a16="http://schemas.microsoft.com/office/drawing/2014/main" id="{6A81305A-CAD4-6647-AE45-6CF55EC59840}"/>
                </a:ext>
              </a:extLst>
            </p:cNvPr>
            <p:cNvGrpSpPr/>
            <p:nvPr/>
          </p:nvGrpSpPr>
          <p:grpSpPr>
            <a:xfrm>
              <a:off x="653950" y="2995091"/>
              <a:ext cx="6173893" cy="2161540"/>
              <a:chOff x="319012" y="1658237"/>
              <a:chExt cx="4630420" cy="1621155"/>
            </a:xfrm>
          </p:grpSpPr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91EF38C4-1376-CB4E-BCC4-F8CB3102D904}"/>
                  </a:ext>
                </a:extLst>
              </p:cNvPr>
              <p:cNvSpPr/>
              <p:nvPr/>
            </p:nvSpPr>
            <p:spPr>
              <a:xfrm>
                <a:off x="323775" y="1663000"/>
                <a:ext cx="4620895" cy="1611630"/>
              </a:xfrm>
              <a:custGeom>
                <a:avLst/>
                <a:gdLst/>
                <a:ahLst/>
                <a:cxnLst/>
                <a:rect l="l" t="t" r="r" b="b"/>
                <a:pathLst>
                  <a:path w="4620895" h="1611629">
                    <a:moveTo>
                      <a:pt x="0" y="0"/>
                    </a:moveTo>
                    <a:lnTo>
                      <a:pt x="4620899" y="0"/>
                    </a:lnTo>
                    <a:lnTo>
                      <a:pt x="4620899" y="1611599"/>
                    </a:lnTo>
                    <a:lnTo>
                      <a:pt x="0" y="1611599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" name="object 7">
                <a:extLst>
                  <a:ext uri="{FF2B5EF4-FFF2-40B4-BE49-F238E27FC236}">
                    <a16:creationId xmlns:a16="http://schemas.microsoft.com/office/drawing/2014/main" id="{B63E0116-5875-1245-867B-59198A5BA892}"/>
                  </a:ext>
                </a:extLst>
              </p:cNvPr>
              <p:cNvSpPr/>
              <p:nvPr/>
            </p:nvSpPr>
            <p:spPr>
              <a:xfrm>
                <a:off x="592378" y="1929701"/>
                <a:ext cx="3200400" cy="363855"/>
              </a:xfrm>
              <a:custGeom>
                <a:avLst/>
                <a:gdLst/>
                <a:ahLst/>
                <a:cxnLst/>
                <a:rect l="l" t="t" r="r" b="b"/>
                <a:pathLst>
                  <a:path w="3200400" h="363855">
                    <a:moveTo>
                      <a:pt x="3200400" y="180975"/>
                    </a:moveTo>
                    <a:lnTo>
                      <a:pt x="1828800" y="180975"/>
                    </a:lnTo>
                    <a:lnTo>
                      <a:pt x="1828800" y="0"/>
                    </a:lnTo>
                    <a:lnTo>
                      <a:pt x="0" y="0"/>
                    </a:lnTo>
                    <a:lnTo>
                      <a:pt x="0" y="182880"/>
                    </a:lnTo>
                    <a:lnTo>
                      <a:pt x="274320" y="182880"/>
                    </a:lnTo>
                    <a:lnTo>
                      <a:pt x="274320" y="363855"/>
                    </a:lnTo>
                    <a:lnTo>
                      <a:pt x="3200400" y="363855"/>
                    </a:lnTo>
                    <a:lnTo>
                      <a:pt x="3200400" y="180975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 sz="240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9AC99ADA-3347-A04D-9468-C51F083056E8}"/>
                </a:ext>
              </a:extLst>
            </p:cNvPr>
            <p:cNvSpPr txBox="1"/>
            <p:nvPr/>
          </p:nvSpPr>
          <p:spPr>
            <a:xfrm>
              <a:off x="757667" y="3090680"/>
              <a:ext cx="5886027" cy="9955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lnSpc>
                  <a:spcPts val="1907"/>
                </a:lnSpc>
                <a:spcBef>
                  <a:spcPts val="133"/>
                </a:spcBef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fn</a:t>
              </a:r>
              <a:r>
                <a:rPr sz="1600" spc="-9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(profile</a:t>
              </a:r>
              <a:r>
                <a:rPr sz="1600" spc="-8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*Profile)</a:t>
              </a:r>
              <a:r>
                <a:rPr sz="1600" spc="-8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viewProfile(user)</a:t>
              </a:r>
              <a:r>
                <a:rPr sz="1600" spc="-8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(HTML)</a:t>
              </a:r>
              <a:r>
                <a:rPr sz="1600" spc="-8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626518" marR="1348706" indent="-365751">
                <a:lnSpc>
                  <a:spcPts val="1907"/>
                </a:lnSpc>
                <a:spcBef>
                  <a:spcPts val="60"/>
                </a:spcBef>
              </a:pP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if</a:t>
              </a:r>
              <a:r>
                <a:rPr sz="1600" i="1" spc="-8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profile.public</a:t>
              </a:r>
              <a:r>
                <a:rPr sz="1600" i="1" spc="-8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spc="-33" dirty="0">
                  <a:latin typeface="Consolas" panose="020B0609020204030204" pitchFamily="49" charset="0"/>
                  <a:cs typeface="Consolas" panose="020B0609020204030204" pitchFamily="49" charset="0"/>
                </a:rPr>
                <a:t>|| </a:t>
              </a:r>
              <a:r>
                <a:rPr sz="1600" i="1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profile.friends.contains(user)</a:t>
              </a:r>
              <a:r>
                <a:rPr sz="1600" i="1" spc="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504601">
                <a:lnSpc>
                  <a:spcPts val="1833"/>
                </a:lnSpc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return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profile.HTML</a:t>
              </a:r>
              <a:endParaRPr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E64A5E5B-34AB-674D-848F-6C78333798CE}"/>
                </a:ext>
              </a:extLst>
            </p:cNvPr>
            <p:cNvSpPr txBox="1"/>
            <p:nvPr/>
          </p:nvSpPr>
          <p:spPr>
            <a:xfrm>
              <a:off x="1001507" y="4055881"/>
              <a:ext cx="1009227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r>
                <a:rPr sz="1600" spc="-3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else</a:t>
              </a:r>
              <a:r>
                <a:rPr sz="1600" spc="-3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704D1A01-9B44-AC40-B1B2-8F83FFB64AEB}"/>
                </a:ext>
              </a:extLst>
            </p:cNvPr>
            <p:cNvSpPr txBox="1"/>
            <p:nvPr/>
          </p:nvSpPr>
          <p:spPr>
            <a:xfrm>
              <a:off x="1245348" y="4297181"/>
              <a:ext cx="2594185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return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HTML.Forbidden</a:t>
              </a:r>
              <a:endParaRPr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42584A23-B26E-4D4B-939C-99A26242AE5E}"/>
                </a:ext>
              </a:extLst>
            </p:cNvPr>
            <p:cNvSpPr txBox="1"/>
            <p:nvPr/>
          </p:nvSpPr>
          <p:spPr>
            <a:xfrm>
              <a:off x="1001508" y="4538481"/>
              <a:ext cx="155785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4C1F3528-DDCB-D842-BA02-E6BEF5E54A67}"/>
                </a:ext>
              </a:extLst>
            </p:cNvPr>
            <p:cNvSpPr txBox="1"/>
            <p:nvPr/>
          </p:nvSpPr>
          <p:spPr>
            <a:xfrm>
              <a:off x="757668" y="4779781"/>
              <a:ext cx="155785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1A5025-3454-9B43-B555-A0FBEC397595}"/>
              </a:ext>
            </a:extLst>
          </p:cNvPr>
          <p:cNvGrpSpPr/>
          <p:nvPr/>
        </p:nvGrpSpPr>
        <p:grpSpPr>
          <a:xfrm>
            <a:off x="4699463" y="3484710"/>
            <a:ext cx="6442287" cy="2161540"/>
            <a:chOff x="4752217" y="3924325"/>
            <a:chExt cx="6442287" cy="2161540"/>
          </a:xfrm>
        </p:grpSpPr>
        <p:grpSp>
          <p:nvGrpSpPr>
            <p:cNvPr id="12" name="object 13">
              <a:extLst>
                <a:ext uri="{FF2B5EF4-FFF2-40B4-BE49-F238E27FC236}">
                  <a16:creationId xmlns:a16="http://schemas.microsoft.com/office/drawing/2014/main" id="{CED4DB67-D2CA-EE48-9310-F1D0077426A3}"/>
                </a:ext>
              </a:extLst>
            </p:cNvPr>
            <p:cNvGrpSpPr/>
            <p:nvPr/>
          </p:nvGrpSpPr>
          <p:grpSpPr>
            <a:xfrm>
              <a:off x="4752217" y="3924325"/>
              <a:ext cx="6442287" cy="2161540"/>
              <a:chOff x="3392712" y="2355162"/>
              <a:chExt cx="4831715" cy="1621155"/>
            </a:xfrm>
          </p:grpSpPr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93D2EA9C-8DFD-AD43-AB2D-E50041603DC5}"/>
                  </a:ext>
                </a:extLst>
              </p:cNvPr>
              <p:cNvSpPr/>
              <p:nvPr/>
            </p:nvSpPr>
            <p:spPr>
              <a:xfrm>
                <a:off x="3397475" y="2359924"/>
                <a:ext cx="4822190" cy="1611630"/>
              </a:xfrm>
              <a:custGeom>
                <a:avLst/>
                <a:gdLst/>
                <a:ahLst/>
                <a:cxnLst/>
                <a:rect l="l" t="t" r="r" b="b"/>
                <a:pathLst>
                  <a:path w="4822190" h="1611629">
                    <a:moveTo>
                      <a:pt x="4821899" y="1611599"/>
                    </a:moveTo>
                    <a:lnTo>
                      <a:pt x="0" y="1611599"/>
                    </a:lnTo>
                    <a:lnTo>
                      <a:pt x="0" y="0"/>
                    </a:lnTo>
                    <a:lnTo>
                      <a:pt x="4821899" y="0"/>
                    </a:lnTo>
                    <a:lnTo>
                      <a:pt x="4821899" y="1611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40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4" name="object 15">
                <a:extLst>
                  <a:ext uri="{FF2B5EF4-FFF2-40B4-BE49-F238E27FC236}">
                    <a16:creationId xmlns:a16="http://schemas.microsoft.com/office/drawing/2014/main" id="{B383CBE3-702E-1049-9645-1216965F6F6E}"/>
                  </a:ext>
                </a:extLst>
              </p:cNvPr>
              <p:cNvSpPr/>
              <p:nvPr/>
            </p:nvSpPr>
            <p:spPr>
              <a:xfrm>
                <a:off x="3397475" y="2359924"/>
                <a:ext cx="4822190" cy="1611630"/>
              </a:xfrm>
              <a:custGeom>
                <a:avLst/>
                <a:gdLst/>
                <a:ahLst/>
                <a:cxnLst/>
                <a:rect l="l" t="t" r="r" b="b"/>
                <a:pathLst>
                  <a:path w="4822190" h="1611629">
                    <a:moveTo>
                      <a:pt x="0" y="0"/>
                    </a:moveTo>
                    <a:lnTo>
                      <a:pt x="4821899" y="0"/>
                    </a:lnTo>
                    <a:lnTo>
                      <a:pt x="4821899" y="1611599"/>
                    </a:lnTo>
                    <a:lnTo>
                      <a:pt x="0" y="1611599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6FD49E2F-32E4-144D-A131-6BD6F1D69E5A}"/>
                </a:ext>
              </a:extLst>
            </p:cNvPr>
            <p:cNvSpPr txBox="1"/>
            <p:nvPr/>
          </p:nvSpPr>
          <p:spPr>
            <a:xfrm>
              <a:off x="6928573" y="4019913"/>
              <a:ext cx="3935307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ile)</a:t>
              </a:r>
              <a:r>
                <a:rPr sz="1600" spc="-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viewFullName(user)</a:t>
              </a:r>
              <a:r>
                <a:rPr sz="1600" spc="-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(HTML)</a:t>
              </a:r>
              <a:r>
                <a:rPr sz="1600" spc="-9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5A6C41D4-1C45-A44F-8CB3-1DBEE83C2D3F}"/>
                </a:ext>
              </a:extLst>
            </p:cNvPr>
            <p:cNvSpPr/>
            <p:nvPr/>
          </p:nvSpPr>
          <p:spPr>
            <a:xfrm>
              <a:off x="5116707" y="4286273"/>
              <a:ext cx="4268047" cy="243840"/>
            </a:xfrm>
            <a:custGeom>
              <a:avLst/>
              <a:gdLst/>
              <a:ahLst/>
              <a:cxnLst/>
              <a:rect l="l" t="t" r="r" b="b"/>
              <a:pathLst>
                <a:path w="3201034" h="182880">
                  <a:moveTo>
                    <a:pt x="3200408" y="182880"/>
                  </a:moveTo>
                  <a:lnTo>
                    <a:pt x="0" y="182880"/>
                  </a:lnTo>
                  <a:lnTo>
                    <a:pt x="0" y="0"/>
                  </a:lnTo>
                  <a:lnTo>
                    <a:pt x="3200408" y="0"/>
                  </a:lnTo>
                  <a:lnTo>
                    <a:pt x="3200408" y="18288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24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822B0A31-B0B4-8544-A447-190A1DFF36A2}"/>
                </a:ext>
              </a:extLst>
            </p:cNvPr>
            <p:cNvSpPr txBox="1"/>
            <p:nvPr/>
          </p:nvSpPr>
          <p:spPr>
            <a:xfrm>
              <a:off x="6928573" y="4261213"/>
              <a:ext cx="2472267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ic</a:t>
              </a:r>
              <a:r>
                <a:rPr sz="1600" i="1" spc="-6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||</a:t>
              </a:r>
              <a:r>
                <a:rPr sz="1600" i="1" spc="-5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user.handle</a:t>
              </a:r>
              <a:r>
                <a:rPr sz="1600" i="1" spc="-5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spc="-33" dirty="0">
                  <a:latin typeface="Consolas" panose="020B0609020204030204" pitchFamily="49" charset="0"/>
                  <a:cs typeface="Consolas" panose="020B0609020204030204" pitchFamily="49" charset="0"/>
                </a:rPr>
                <a:t>==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A02A35A1-FF4B-5D46-8921-9F2BB3C1ADEC}"/>
                </a:ext>
              </a:extLst>
            </p:cNvPr>
            <p:cNvSpPr/>
            <p:nvPr/>
          </p:nvSpPr>
          <p:spPr>
            <a:xfrm>
              <a:off x="4872867" y="4527573"/>
              <a:ext cx="4999567" cy="243840"/>
            </a:xfrm>
            <a:custGeom>
              <a:avLst/>
              <a:gdLst/>
              <a:ahLst/>
              <a:cxnLst/>
              <a:rect l="l" t="t" r="r" b="b"/>
              <a:pathLst>
                <a:path w="3749675" h="182880">
                  <a:moveTo>
                    <a:pt x="3749050" y="182880"/>
                  </a:moveTo>
                  <a:lnTo>
                    <a:pt x="0" y="182880"/>
                  </a:lnTo>
                  <a:lnTo>
                    <a:pt x="0" y="0"/>
                  </a:lnTo>
                  <a:lnTo>
                    <a:pt x="3749050" y="0"/>
                  </a:lnTo>
                  <a:lnTo>
                    <a:pt x="3749050" y="18288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24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3132F5B0-8D52-774B-ADCA-7E3232E9439D}"/>
                </a:ext>
              </a:extLst>
            </p:cNvPr>
            <p:cNvSpPr txBox="1"/>
            <p:nvPr/>
          </p:nvSpPr>
          <p:spPr>
            <a:xfrm>
              <a:off x="7903933" y="4502513"/>
              <a:ext cx="1984587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“NSA_Backdoor”</a:t>
              </a:r>
              <a:r>
                <a:rPr sz="1600" i="1" spc="-14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FB3423D7-FC79-5149-992F-6E5368FAE12C}"/>
                </a:ext>
              </a:extLst>
            </p:cNvPr>
            <p:cNvSpPr txBox="1"/>
            <p:nvPr/>
          </p:nvSpPr>
          <p:spPr>
            <a:xfrm>
              <a:off x="6759464" y="4762759"/>
              <a:ext cx="1862667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e.FullName.HTML</a:t>
              </a:r>
              <a:endParaRPr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57BDBF8F-5E7D-BD43-A52E-031A5C3A38CF}"/>
                </a:ext>
              </a:extLst>
            </p:cNvPr>
            <p:cNvSpPr txBox="1"/>
            <p:nvPr/>
          </p:nvSpPr>
          <p:spPr>
            <a:xfrm>
              <a:off x="4764916" y="4019912"/>
              <a:ext cx="2181013" cy="125141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algn="r">
                <a:lnSpc>
                  <a:spcPts val="1907"/>
                </a:lnSpc>
                <a:spcBef>
                  <a:spcPts val="133"/>
                </a:spcBef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fn</a:t>
              </a:r>
              <a:r>
                <a:rPr sz="1600" spc="-6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(profile</a:t>
              </a:r>
              <a:r>
                <a:rPr sz="1600" spc="-5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*Prof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r">
                <a:lnSpc>
                  <a:spcPts val="1913"/>
                </a:lnSpc>
              </a:pP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if</a:t>
              </a:r>
              <a:r>
                <a:rPr sz="1600" i="1" spc="-2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profile.publ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>
                <a:spcBef>
                  <a:spcPts val="67"/>
                </a:spcBef>
              </a:pP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595192">
                <a:lnSpc>
                  <a:spcPts val="1907"/>
                </a:lnSpc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return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27" dirty="0">
                  <a:latin typeface="Consolas" panose="020B0609020204030204" pitchFamily="49" charset="0"/>
                  <a:cs typeface="Consolas" panose="020B0609020204030204" pitchFamily="49" charset="0"/>
                </a:rPr>
                <a:t>profil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351358">
                <a:lnSpc>
                  <a:spcPts val="1913"/>
                </a:lnSpc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r>
                <a:rPr sz="1600" spc="-3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else</a:t>
              </a:r>
              <a:r>
                <a:rPr sz="1600" spc="-3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9A4D6941-BE63-CA49-AD5D-32FE83E6D2FE}"/>
                </a:ext>
              </a:extLst>
            </p:cNvPr>
            <p:cNvSpPr txBox="1"/>
            <p:nvPr/>
          </p:nvSpPr>
          <p:spPr>
            <a:xfrm>
              <a:off x="4855933" y="5226413"/>
              <a:ext cx="3081867" cy="748709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504601">
                <a:lnSpc>
                  <a:spcPts val="1913"/>
                </a:lnSpc>
                <a:spcBef>
                  <a:spcPts val="133"/>
                </a:spcBef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return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HTML.Forbidden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260767">
                <a:lnSpc>
                  <a:spcPts val="1900"/>
                </a:lnSpc>
              </a:pP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16933">
                <a:lnSpc>
                  <a:spcPts val="1913"/>
                </a:lnSpc>
              </a:pP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9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1FC10-64A8-784B-9E56-DD727DFE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spc="-180" dirty="0"/>
              <a:t> </a:t>
            </a:r>
            <a:r>
              <a:rPr lang="en-US" spc="100" dirty="0"/>
              <a:t>Guard</a:t>
            </a:r>
            <a:r>
              <a:rPr lang="en-US" spc="-173" dirty="0"/>
              <a:t> </a:t>
            </a:r>
            <a:r>
              <a:rPr lang="en-US" spc="167" dirty="0"/>
              <a:t>Model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AC801233-35FA-9746-B91A-D04DE21A7C84}"/>
              </a:ext>
            </a:extLst>
          </p:cNvPr>
          <p:cNvGrpSpPr/>
          <p:nvPr/>
        </p:nvGrpSpPr>
        <p:grpSpPr>
          <a:xfrm>
            <a:off x="1236550" y="2224150"/>
            <a:ext cx="9468273" cy="2509519"/>
            <a:chOff x="927412" y="1668112"/>
            <a:chExt cx="7101205" cy="188213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B0C5A7AA-11DA-8C48-BE3A-E9E7DAAA9F08}"/>
                </a:ext>
              </a:extLst>
            </p:cNvPr>
            <p:cNvSpPr/>
            <p:nvPr/>
          </p:nvSpPr>
          <p:spPr>
            <a:xfrm>
              <a:off x="1190788" y="2427958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4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4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E324E21E-6783-FB4F-8A19-38A10200E6E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6025" y="2423196"/>
              <a:ext cx="103149" cy="103149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949F1B8D-5C1A-F849-B0A7-A73B8B4F540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3974" y="2423196"/>
              <a:ext cx="103149" cy="103149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934B9EC3-7630-C84E-BCE0-93F3A433E038}"/>
                </a:ext>
              </a:extLst>
            </p:cNvPr>
            <p:cNvSpPr/>
            <p:nvPr/>
          </p:nvSpPr>
          <p:spPr>
            <a:xfrm>
              <a:off x="932174" y="1672875"/>
              <a:ext cx="7091680" cy="1872614"/>
            </a:xfrm>
            <a:custGeom>
              <a:avLst/>
              <a:gdLst/>
              <a:ahLst/>
              <a:cxnLst/>
              <a:rect l="l" t="t" r="r" b="b"/>
              <a:pathLst>
                <a:path w="7091680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091680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091680" h="1872614">
                  <a:moveTo>
                    <a:pt x="3162649" y="312099"/>
                  </a:moveTo>
                  <a:lnTo>
                    <a:pt x="3166033" y="265980"/>
                  </a:lnTo>
                  <a:lnTo>
                    <a:pt x="3175864" y="221961"/>
                  </a:lnTo>
                  <a:lnTo>
                    <a:pt x="3191657" y="180526"/>
                  </a:lnTo>
                  <a:lnTo>
                    <a:pt x="3212931" y="142158"/>
                  </a:lnTo>
                  <a:lnTo>
                    <a:pt x="3239202" y="107339"/>
                  </a:lnTo>
                  <a:lnTo>
                    <a:pt x="3269989" y="76552"/>
                  </a:lnTo>
                  <a:lnTo>
                    <a:pt x="3304808" y="50281"/>
                  </a:lnTo>
                  <a:lnTo>
                    <a:pt x="3343176" y="29007"/>
                  </a:lnTo>
                  <a:lnTo>
                    <a:pt x="3384611" y="13213"/>
                  </a:lnTo>
                  <a:lnTo>
                    <a:pt x="3428630" y="3383"/>
                  </a:lnTo>
                  <a:lnTo>
                    <a:pt x="3474749" y="0"/>
                  </a:lnTo>
                  <a:lnTo>
                    <a:pt x="6779049" y="0"/>
                  </a:lnTo>
                  <a:lnTo>
                    <a:pt x="6828167" y="3887"/>
                  </a:lnTo>
                  <a:lnTo>
                    <a:pt x="6875633" y="15320"/>
                  </a:lnTo>
                  <a:lnTo>
                    <a:pt x="6920609" y="33949"/>
                  </a:lnTo>
                  <a:lnTo>
                    <a:pt x="6962257" y="59429"/>
                  </a:lnTo>
                  <a:lnTo>
                    <a:pt x="6999738" y="91411"/>
                  </a:lnTo>
                  <a:lnTo>
                    <a:pt x="7031720" y="128892"/>
                  </a:lnTo>
                  <a:lnTo>
                    <a:pt x="7057200" y="170540"/>
                  </a:lnTo>
                  <a:lnTo>
                    <a:pt x="7075829" y="215516"/>
                  </a:lnTo>
                  <a:lnTo>
                    <a:pt x="7087262" y="262982"/>
                  </a:lnTo>
                  <a:lnTo>
                    <a:pt x="7091149" y="312099"/>
                  </a:lnTo>
                  <a:lnTo>
                    <a:pt x="7091149" y="1560499"/>
                  </a:lnTo>
                  <a:lnTo>
                    <a:pt x="7087766" y="1606619"/>
                  </a:lnTo>
                  <a:lnTo>
                    <a:pt x="7077935" y="1650638"/>
                  </a:lnTo>
                  <a:lnTo>
                    <a:pt x="7062142" y="1692073"/>
                  </a:lnTo>
                  <a:lnTo>
                    <a:pt x="7040868" y="1730441"/>
                  </a:lnTo>
                  <a:lnTo>
                    <a:pt x="7014597" y="1765260"/>
                  </a:lnTo>
                  <a:lnTo>
                    <a:pt x="6983810" y="1796047"/>
                  </a:lnTo>
                  <a:lnTo>
                    <a:pt x="6948991" y="1822318"/>
                  </a:lnTo>
                  <a:lnTo>
                    <a:pt x="6910623" y="1843592"/>
                  </a:lnTo>
                  <a:lnTo>
                    <a:pt x="6869188" y="1859385"/>
                  </a:lnTo>
                  <a:lnTo>
                    <a:pt x="6825169" y="1869216"/>
                  </a:lnTo>
                  <a:lnTo>
                    <a:pt x="6779049" y="1872599"/>
                  </a:lnTo>
                  <a:lnTo>
                    <a:pt x="3474749" y="1872599"/>
                  </a:lnTo>
                  <a:lnTo>
                    <a:pt x="3428630" y="1869216"/>
                  </a:lnTo>
                  <a:lnTo>
                    <a:pt x="3384611" y="1859385"/>
                  </a:lnTo>
                  <a:lnTo>
                    <a:pt x="3343176" y="1843592"/>
                  </a:lnTo>
                  <a:lnTo>
                    <a:pt x="3304808" y="1822318"/>
                  </a:lnTo>
                  <a:lnTo>
                    <a:pt x="3269989" y="1796047"/>
                  </a:lnTo>
                  <a:lnTo>
                    <a:pt x="3239202" y="1765260"/>
                  </a:lnTo>
                  <a:lnTo>
                    <a:pt x="3212931" y="1730441"/>
                  </a:lnTo>
                  <a:lnTo>
                    <a:pt x="3191657" y="1692073"/>
                  </a:lnTo>
                  <a:lnTo>
                    <a:pt x="3175864" y="1650638"/>
                  </a:lnTo>
                  <a:lnTo>
                    <a:pt x="3166033" y="1606619"/>
                  </a:lnTo>
                  <a:lnTo>
                    <a:pt x="3162649" y="1560499"/>
                  </a:lnTo>
                  <a:lnTo>
                    <a:pt x="316264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AF5C5F53-DCAF-BB4C-95BC-CA998F6F98AF}"/>
                </a:ext>
              </a:extLst>
            </p:cNvPr>
            <p:cNvSpPr/>
            <p:nvPr/>
          </p:nvSpPr>
          <p:spPr>
            <a:xfrm>
              <a:off x="4294574" y="1839350"/>
              <a:ext cx="1182370" cy="1539875"/>
            </a:xfrm>
            <a:custGeom>
              <a:avLst/>
              <a:gdLst/>
              <a:ahLst/>
              <a:cxnLst/>
              <a:rect l="l" t="t" r="r" b="b"/>
              <a:pathLst>
                <a:path w="1182370" h="1539875">
                  <a:moveTo>
                    <a:pt x="984999" y="1539599"/>
                  </a:moveTo>
                  <a:lnTo>
                    <a:pt x="196999" y="1539599"/>
                  </a:lnTo>
                  <a:lnTo>
                    <a:pt x="151829" y="1534397"/>
                  </a:lnTo>
                  <a:lnTo>
                    <a:pt x="110364" y="1519576"/>
                  </a:lnTo>
                  <a:lnTo>
                    <a:pt x="73786" y="1496321"/>
                  </a:lnTo>
                  <a:lnTo>
                    <a:pt x="43278" y="1465813"/>
                  </a:lnTo>
                  <a:lnTo>
                    <a:pt x="20023" y="1429235"/>
                  </a:lnTo>
                  <a:lnTo>
                    <a:pt x="5202" y="1387770"/>
                  </a:lnTo>
                  <a:lnTo>
                    <a:pt x="0" y="1342599"/>
                  </a:lnTo>
                  <a:lnTo>
                    <a:pt x="0" y="196999"/>
                  </a:lnTo>
                  <a:lnTo>
                    <a:pt x="5202" y="151829"/>
                  </a:lnTo>
                  <a:lnTo>
                    <a:pt x="20023" y="110364"/>
                  </a:lnTo>
                  <a:lnTo>
                    <a:pt x="43278" y="73786"/>
                  </a:lnTo>
                  <a:lnTo>
                    <a:pt x="73786" y="43278"/>
                  </a:lnTo>
                  <a:lnTo>
                    <a:pt x="110364" y="20023"/>
                  </a:lnTo>
                  <a:lnTo>
                    <a:pt x="151829" y="5202"/>
                  </a:lnTo>
                  <a:lnTo>
                    <a:pt x="196999" y="0"/>
                  </a:lnTo>
                  <a:lnTo>
                    <a:pt x="984999" y="0"/>
                  </a:lnTo>
                  <a:lnTo>
                    <a:pt x="1023612" y="3820"/>
                  </a:lnTo>
                  <a:lnTo>
                    <a:pt x="1060388" y="14995"/>
                  </a:lnTo>
                  <a:lnTo>
                    <a:pt x="1094295" y="33098"/>
                  </a:lnTo>
                  <a:lnTo>
                    <a:pt x="1124299" y="57699"/>
                  </a:lnTo>
                  <a:lnTo>
                    <a:pt x="1148901" y="87704"/>
                  </a:lnTo>
                  <a:lnTo>
                    <a:pt x="1167004" y="121611"/>
                  </a:lnTo>
                  <a:lnTo>
                    <a:pt x="1178179" y="158387"/>
                  </a:lnTo>
                  <a:lnTo>
                    <a:pt x="1181999" y="196999"/>
                  </a:lnTo>
                  <a:lnTo>
                    <a:pt x="1181999" y="1342599"/>
                  </a:lnTo>
                  <a:lnTo>
                    <a:pt x="1176797" y="1387770"/>
                  </a:lnTo>
                  <a:lnTo>
                    <a:pt x="1161976" y="1429235"/>
                  </a:lnTo>
                  <a:lnTo>
                    <a:pt x="1138721" y="1465813"/>
                  </a:lnTo>
                  <a:lnTo>
                    <a:pt x="1108213" y="1496321"/>
                  </a:lnTo>
                  <a:lnTo>
                    <a:pt x="1071635" y="1519576"/>
                  </a:lnTo>
                  <a:lnTo>
                    <a:pt x="1030170" y="1534397"/>
                  </a:lnTo>
                  <a:lnTo>
                    <a:pt x="98499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1B34B644-2E3D-1A43-AD16-9E89C79E361A}"/>
                </a:ext>
              </a:extLst>
            </p:cNvPr>
            <p:cNvSpPr/>
            <p:nvPr/>
          </p:nvSpPr>
          <p:spPr>
            <a:xfrm>
              <a:off x="4294574" y="1839350"/>
              <a:ext cx="1182370" cy="1539875"/>
            </a:xfrm>
            <a:custGeom>
              <a:avLst/>
              <a:gdLst/>
              <a:ahLst/>
              <a:cxnLst/>
              <a:rect l="l" t="t" r="r" b="b"/>
              <a:pathLst>
                <a:path w="1182370" h="1539875">
                  <a:moveTo>
                    <a:pt x="0" y="196999"/>
                  </a:moveTo>
                  <a:lnTo>
                    <a:pt x="5202" y="151829"/>
                  </a:lnTo>
                  <a:lnTo>
                    <a:pt x="20023" y="110364"/>
                  </a:lnTo>
                  <a:lnTo>
                    <a:pt x="43278" y="73786"/>
                  </a:lnTo>
                  <a:lnTo>
                    <a:pt x="73786" y="43278"/>
                  </a:lnTo>
                  <a:lnTo>
                    <a:pt x="110364" y="20023"/>
                  </a:lnTo>
                  <a:lnTo>
                    <a:pt x="151829" y="5202"/>
                  </a:lnTo>
                  <a:lnTo>
                    <a:pt x="196999" y="0"/>
                  </a:lnTo>
                  <a:lnTo>
                    <a:pt x="984999" y="0"/>
                  </a:lnTo>
                  <a:lnTo>
                    <a:pt x="1023612" y="3820"/>
                  </a:lnTo>
                  <a:lnTo>
                    <a:pt x="1060388" y="14995"/>
                  </a:lnTo>
                  <a:lnTo>
                    <a:pt x="1094295" y="33098"/>
                  </a:lnTo>
                  <a:lnTo>
                    <a:pt x="1124299" y="57699"/>
                  </a:lnTo>
                  <a:lnTo>
                    <a:pt x="1148901" y="87704"/>
                  </a:lnTo>
                  <a:lnTo>
                    <a:pt x="1167004" y="121611"/>
                  </a:lnTo>
                  <a:lnTo>
                    <a:pt x="1178179" y="158387"/>
                  </a:lnTo>
                  <a:lnTo>
                    <a:pt x="1181999" y="196999"/>
                  </a:lnTo>
                  <a:lnTo>
                    <a:pt x="1181999" y="1342599"/>
                  </a:lnTo>
                  <a:lnTo>
                    <a:pt x="1176797" y="1387770"/>
                  </a:lnTo>
                  <a:lnTo>
                    <a:pt x="1161976" y="1429235"/>
                  </a:lnTo>
                  <a:lnTo>
                    <a:pt x="1138721" y="1465813"/>
                  </a:lnTo>
                  <a:lnTo>
                    <a:pt x="1108213" y="1496321"/>
                  </a:lnTo>
                  <a:lnTo>
                    <a:pt x="1071635" y="1519576"/>
                  </a:lnTo>
                  <a:lnTo>
                    <a:pt x="1030170" y="1534397"/>
                  </a:lnTo>
                  <a:lnTo>
                    <a:pt x="984999" y="1539599"/>
                  </a:lnTo>
                  <a:lnTo>
                    <a:pt x="196999" y="1539599"/>
                  </a:lnTo>
                  <a:lnTo>
                    <a:pt x="151829" y="1534397"/>
                  </a:lnTo>
                  <a:lnTo>
                    <a:pt x="110364" y="1519576"/>
                  </a:lnTo>
                  <a:lnTo>
                    <a:pt x="73786" y="1496321"/>
                  </a:lnTo>
                  <a:lnTo>
                    <a:pt x="43278" y="1465813"/>
                  </a:lnTo>
                  <a:lnTo>
                    <a:pt x="20023" y="1429235"/>
                  </a:lnTo>
                  <a:lnTo>
                    <a:pt x="5202" y="1387770"/>
                  </a:lnTo>
                  <a:lnTo>
                    <a:pt x="0" y="1342599"/>
                  </a:lnTo>
                  <a:lnTo>
                    <a:pt x="0" y="1969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954F2F77-536E-E546-AB20-99F0CEC01655}"/>
                </a:ext>
              </a:extLst>
            </p:cNvPr>
            <p:cNvSpPr/>
            <p:nvPr/>
          </p:nvSpPr>
          <p:spPr>
            <a:xfrm>
              <a:off x="5712049" y="18019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69">
                  <a:moveTo>
                    <a:pt x="9337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51E86C29-663B-A144-8BCB-BB49D29207C5}"/>
                </a:ext>
              </a:extLst>
            </p:cNvPr>
            <p:cNvSpPr/>
            <p:nvPr/>
          </p:nvSpPr>
          <p:spPr>
            <a:xfrm>
              <a:off x="5712049" y="18019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2">
            <a:extLst>
              <a:ext uri="{FF2B5EF4-FFF2-40B4-BE49-F238E27FC236}">
                <a16:creationId xmlns:a16="http://schemas.microsoft.com/office/drawing/2014/main" id="{90226CB8-0870-5B4A-8D19-08E9A287C3D0}"/>
              </a:ext>
            </a:extLst>
          </p:cNvPr>
          <p:cNvSpPr txBox="1"/>
          <p:nvPr/>
        </p:nvSpPr>
        <p:spPr>
          <a:xfrm>
            <a:off x="7842766" y="2652085"/>
            <a:ext cx="121009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Resource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4" name="object 13">
            <a:extLst>
              <a:ext uri="{FF2B5EF4-FFF2-40B4-BE49-F238E27FC236}">
                <a16:creationId xmlns:a16="http://schemas.microsoft.com/office/drawing/2014/main" id="{94266711-596D-4046-96A6-793C83CA6C50}"/>
              </a:ext>
            </a:extLst>
          </p:cNvPr>
          <p:cNvGrpSpPr/>
          <p:nvPr/>
        </p:nvGrpSpPr>
        <p:grpSpPr>
          <a:xfrm>
            <a:off x="7524383" y="3422650"/>
            <a:ext cx="1397000" cy="844127"/>
            <a:chOff x="5643287" y="2566987"/>
            <a:chExt cx="1047750" cy="633095"/>
          </a:xfrm>
        </p:grpSpPr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71380E94-433F-E84B-92CA-50C7DDA4E943}"/>
                </a:ext>
              </a:extLst>
            </p:cNvPr>
            <p:cNvSpPr/>
            <p:nvPr/>
          </p:nvSpPr>
          <p:spPr>
            <a:xfrm>
              <a:off x="5648049" y="25717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69">
                  <a:moveTo>
                    <a:pt x="9337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8579A37C-02D8-E648-A56D-A633F7EC74B4}"/>
                </a:ext>
              </a:extLst>
            </p:cNvPr>
            <p:cNvSpPr/>
            <p:nvPr/>
          </p:nvSpPr>
          <p:spPr>
            <a:xfrm>
              <a:off x="5648049" y="25717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id="{E3E23897-1481-AD4C-B534-4CE300606458}"/>
              </a:ext>
            </a:extLst>
          </p:cNvPr>
          <p:cNvSpPr txBox="1"/>
          <p:nvPr/>
        </p:nvSpPr>
        <p:spPr>
          <a:xfrm>
            <a:off x="6071153" y="3231496"/>
            <a:ext cx="4189719" cy="750761"/>
          </a:xfrm>
          <a:prstGeom prst="rect">
            <a:avLst/>
          </a:prstGeom>
        </p:spPr>
        <p:txBody>
          <a:bodyPr vert="horz" wrap="square" lIns="0" tIns="98213" rIns="0" bIns="0" rtlCol="0">
            <a:spAutoFit/>
          </a:bodyPr>
          <a:lstStyle/>
          <a:p>
            <a:pPr marL="16933">
              <a:spcBef>
                <a:spcPts val="773"/>
              </a:spcBef>
            </a:pPr>
            <a:r>
              <a:rPr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702604">
              <a:spcBef>
                <a:spcPts val="640"/>
              </a:spcBef>
            </a:pPr>
            <a:r>
              <a:rPr lang="en-US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Resource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D679ACCC-C960-A748-9850-21FAB3C09EC9}"/>
              </a:ext>
            </a:extLst>
          </p:cNvPr>
          <p:cNvGrpSpPr/>
          <p:nvPr/>
        </p:nvGrpSpPr>
        <p:grpSpPr>
          <a:xfrm>
            <a:off x="9103616" y="2591450"/>
            <a:ext cx="1397000" cy="844127"/>
            <a:chOff x="6827712" y="1943587"/>
            <a:chExt cx="1047750" cy="633095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53C2EE14-E81B-C64A-96B3-2405EEEE50D4}"/>
                </a:ext>
              </a:extLst>
            </p:cNvPr>
            <p:cNvSpPr/>
            <p:nvPr/>
          </p:nvSpPr>
          <p:spPr>
            <a:xfrm>
              <a:off x="6832475" y="19483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69">
                  <a:moveTo>
                    <a:pt x="9337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5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5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D65AD7D2-E83E-C146-AE39-D0FF39F1B4E0}"/>
                </a:ext>
              </a:extLst>
            </p:cNvPr>
            <p:cNvSpPr/>
            <p:nvPr/>
          </p:nvSpPr>
          <p:spPr>
            <a:xfrm>
              <a:off x="6832475" y="19483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69">
                  <a:moveTo>
                    <a:pt x="0" y="103899"/>
                  </a:moveTo>
                  <a:lnTo>
                    <a:pt x="8165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5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0">
            <a:extLst>
              <a:ext uri="{FF2B5EF4-FFF2-40B4-BE49-F238E27FC236}">
                <a16:creationId xmlns:a16="http://schemas.microsoft.com/office/drawing/2014/main" id="{CEB391A1-BC34-864C-A8B4-C32D472E31FD}"/>
              </a:ext>
            </a:extLst>
          </p:cNvPr>
          <p:cNvSpPr txBox="1"/>
          <p:nvPr/>
        </p:nvSpPr>
        <p:spPr>
          <a:xfrm>
            <a:off x="9336666" y="2847285"/>
            <a:ext cx="121009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Resource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2" name="object 21">
            <a:extLst>
              <a:ext uri="{FF2B5EF4-FFF2-40B4-BE49-F238E27FC236}">
                <a16:creationId xmlns:a16="http://schemas.microsoft.com/office/drawing/2014/main" id="{D02CB27D-D67E-1940-B76B-CF1BB5B24A79}"/>
              </a:ext>
            </a:extLst>
          </p:cNvPr>
          <p:cNvGrpSpPr/>
          <p:nvPr/>
        </p:nvGrpSpPr>
        <p:grpSpPr>
          <a:xfrm>
            <a:off x="8993316" y="3667717"/>
            <a:ext cx="1397000" cy="844127"/>
            <a:chOff x="6744987" y="2750787"/>
            <a:chExt cx="1047750" cy="633095"/>
          </a:xfrm>
        </p:grpSpPr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7F93DB84-F796-5F43-8DAE-1BB2A4DB019F}"/>
                </a:ext>
              </a:extLst>
            </p:cNvPr>
            <p:cNvSpPr/>
            <p:nvPr/>
          </p:nvSpPr>
          <p:spPr>
            <a:xfrm>
              <a:off x="6749750" y="27555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70">
                  <a:moveTo>
                    <a:pt x="9337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5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5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2027DBC7-5D2A-6740-B127-2F09B099325B}"/>
                </a:ext>
              </a:extLst>
            </p:cNvPr>
            <p:cNvSpPr/>
            <p:nvPr/>
          </p:nvSpPr>
          <p:spPr>
            <a:xfrm>
              <a:off x="6749750" y="27555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70">
                  <a:moveTo>
                    <a:pt x="0" y="103899"/>
                  </a:moveTo>
                  <a:lnTo>
                    <a:pt x="8165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5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4">
            <a:extLst>
              <a:ext uri="{FF2B5EF4-FFF2-40B4-BE49-F238E27FC236}">
                <a16:creationId xmlns:a16="http://schemas.microsoft.com/office/drawing/2014/main" id="{FEAA54DF-364F-7D44-977D-68A56150FD3E}"/>
              </a:ext>
            </a:extLst>
          </p:cNvPr>
          <p:cNvSpPr txBox="1"/>
          <p:nvPr/>
        </p:nvSpPr>
        <p:spPr>
          <a:xfrm>
            <a:off x="9226366" y="3923551"/>
            <a:ext cx="121009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Resource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6" name="object 25">
            <a:extLst>
              <a:ext uri="{FF2B5EF4-FFF2-40B4-BE49-F238E27FC236}">
                <a16:creationId xmlns:a16="http://schemas.microsoft.com/office/drawing/2014/main" id="{6CD2D5E6-C76A-234D-B39F-3BFF6DB00781}"/>
              </a:ext>
            </a:extLst>
          </p:cNvPr>
          <p:cNvGrpSpPr/>
          <p:nvPr/>
        </p:nvGrpSpPr>
        <p:grpSpPr>
          <a:xfrm>
            <a:off x="2422250" y="3396886"/>
            <a:ext cx="3267287" cy="164252"/>
            <a:chOff x="1816687" y="2547664"/>
            <a:chExt cx="2450465" cy="123189"/>
          </a:xfrm>
        </p:grpSpPr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3E713E1E-219A-AD4B-9CAE-069C6D3157A4}"/>
                </a:ext>
              </a:extLst>
            </p:cNvPr>
            <p:cNvSpPr/>
            <p:nvPr/>
          </p:nvSpPr>
          <p:spPr>
            <a:xfrm>
              <a:off x="1830975" y="2609150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14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>
              <a:extLst>
                <a:ext uri="{FF2B5EF4-FFF2-40B4-BE49-F238E27FC236}">
                  <a16:creationId xmlns:a16="http://schemas.microsoft.com/office/drawing/2014/main" id="{30593E80-C54A-954F-9A7D-887E99A368E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8837" y="2547664"/>
              <a:ext cx="158251" cy="122971"/>
            </a:xfrm>
            <a:prstGeom prst="rect">
              <a:avLst/>
            </a:prstGeom>
          </p:spPr>
        </p:pic>
      </p:grpSp>
      <p:sp>
        <p:nvSpPr>
          <p:cNvPr id="29" name="object 28">
            <a:extLst>
              <a:ext uri="{FF2B5EF4-FFF2-40B4-BE49-F238E27FC236}">
                <a16:creationId xmlns:a16="http://schemas.microsoft.com/office/drawing/2014/main" id="{A5FDA715-88BB-174C-8A33-516C00B0264A}"/>
              </a:ext>
            </a:extLst>
          </p:cNvPr>
          <p:cNvSpPr txBox="1"/>
          <p:nvPr/>
        </p:nvSpPr>
        <p:spPr>
          <a:xfrm>
            <a:off x="3254921" y="3100751"/>
            <a:ext cx="147934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4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0" name="object 29">
            <a:extLst>
              <a:ext uri="{FF2B5EF4-FFF2-40B4-BE49-F238E27FC236}">
                <a16:creationId xmlns:a16="http://schemas.microsoft.com/office/drawing/2014/main" id="{267EC06E-69EA-B644-8319-CF1A1339A9FC}"/>
              </a:ext>
            </a:extLst>
          </p:cNvPr>
          <p:cNvGrpSpPr/>
          <p:nvPr/>
        </p:nvGrpSpPr>
        <p:grpSpPr>
          <a:xfrm>
            <a:off x="3178517" y="2828485"/>
            <a:ext cx="5920740" cy="3403600"/>
            <a:chOff x="2383887" y="2121364"/>
            <a:chExt cx="4440555" cy="2552700"/>
          </a:xfrm>
        </p:grpSpPr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31D1DBDA-A33E-EC4C-9C5C-0CBA5D7BC71F}"/>
                </a:ext>
              </a:extLst>
            </p:cNvPr>
            <p:cNvSpPr/>
            <p:nvPr/>
          </p:nvSpPr>
          <p:spPr>
            <a:xfrm>
              <a:off x="5476575" y="2165168"/>
              <a:ext cx="211454" cy="444500"/>
            </a:xfrm>
            <a:custGeom>
              <a:avLst/>
              <a:gdLst/>
              <a:ahLst/>
              <a:cxnLst/>
              <a:rect l="l" t="t" r="r" b="b"/>
              <a:pathLst>
                <a:path w="211454" h="444500">
                  <a:moveTo>
                    <a:pt x="0" y="443981"/>
                  </a:moveTo>
                  <a:lnTo>
                    <a:pt x="210971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C4DD1AC8-CED7-9B41-B734-061FF76701C5}"/>
                </a:ext>
              </a:extLst>
            </p:cNvPr>
            <p:cNvSpPr/>
            <p:nvPr/>
          </p:nvSpPr>
          <p:spPr>
            <a:xfrm>
              <a:off x="5673336" y="2126127"/>
              <a:ext cx="33020" cy="46355"/>
            </a:xfrm>
            <a:custGeom>
              <a:avLst/>
              <a:gdLst/>
              <a:ahLst/>
              <a:cxnLst/>
              <a:rect l="l" t="t" r="r" b="b"/>
              <a:pathLst>
                <a:path w="33020" h="46355">
                  <a:moveTo>
                    <a:pt x="28419" y="45793"/>
                  </a:moveTo>
                  <a:lnTo>
                    <a:pt x="0" y="32289"/>
                  </a:lnTo>
                  <a:lnTo>
                    <a:pt x="32761" y="0"/>
                  </a:lnTo>
                  <a:lnTo>
                    <a:pt x="28419" y="457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AEE89D39-2D86-D244-AE2F-47D5DB3FEE25}"/>
                </a:ext>
              </a:extLst>
            </p:cNvPr>
            <p:cNvSpPr/>
            <p:nvPr/>
          </p:nvSpPr>
          <p:spPr>
            <a:xfrm>
              <a:off x="5673336" y="2126127"/>
              <a:ext cx="33020" cy="46355"/>
            </a:xfrm>
            <a:custGeom>
              <a:avLst/>
              <a:gdLst/>
              <a:ahLst/>
              <a:cxnLst/>
              <a:rect l="l" t="t" r="r" b="b"/>
              <a:pathLst>
                <a:path w="33020" h="46355">
                  <a:moveTo>
                    <a:pt x="28419" y="45793"/>
                  </a:moveTo>
                  <a:lnTo>
                    <a:pt x="32761" y="0"/>
                  </a:lnTo>
                  <a:lnTo>
                    <a:pt x="0" y="32289"/>
                  </a:lnTo>
                  <a:lnTo>
                    <a:pt x="28419" y="4579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BAEE9978-D59B-1C4B-9E98-37062D3F91B0}"/>
                </a:ext>
              </a:extLst>
            </p:cNvPr>
            <p:cNvSpPr/>
            <p:nvPr/>
          </p:nvSpPr>
          <p:spPr>
            <a:xfrm>
              <a:off x="5476575" y="2274202"/>
              <a:ext cx="1301115" cy="335280"/>
            </a:xfrm>
            <a:custGeom>
              <a:avLst/>
              <a:gdLst/>
              <a:ahLst/>
              <a:cxnLst/>
              <a:rect l="l" t="t" r="r" b="b"/>
              <a:pathLst>
                <a:path w="1301115" h="335280">
                  <a:moveTo>
                    <a:pt x="0" y="334947"/>
                  </a:moveTo>
                  <a:lnTo>
                    <a:pt x="1300655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4C81C491-B2DC-A24F-9817-43EDDA4093AB}"/>
                </a:ext>
              </a:extLst>
            </p:cNvPr>
            <p:cNvSpPr/>
            <p:nvPr/>
          </p:nvSpPr>
          <p:spPr>
            <a:xfrm>
              <a:off x="6773307" y="2258966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7846" y="30471"/>
                  </a:moveTo>
                  <a:lnTo>
                    <a:pt x="0" y="0"/>
                  </a:lnTo>
                  <a:lnTo>
                    <a:pt x="45783" y="4455"/>
                  </a:lnTo>
                  <a:lnTo>
                    <a:pt x="7846" y="304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5">
              <a:extLst>
                <a:ext uri="{FF2B5EF4-FFF2-40B4-BE49-F238E27FC236}">
                  <a16:creationId xmlns:a16="http://schemas.microsoft.com/office/drawing/2014/main" id="{9264E573-86DE-5A44-818B-628859EB5A9E}"/>
                </a:ext>
              </a:extLst>
            </p:cNvPr>
            <p:cNvSpPr/>
            <p:nvPr/>
          </p:nvSpPr>
          <p:spPr>
            <a:xfrm>
              <a:off x="6773307" y="2258966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7846" y="30471"/>
                  </a:moveTo>
                  <a:lnTo>
                    <a:pt x="45783" y="4455"/>
                  </a:lnTo>
                  <a:lnTo>
                    <a:pt x="0" y="0"/>
                  </a:lnTo>
                  <a:lnTo>
                    <a:pt x="7846" y="3047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8F1EDF17-8E7D-4244-BDFC-0F74D677D9D5}"/>
                </a:ext>
              </a:extLst>
            </p:cNvPr>
            <p:cNvSpPr/>
            <p:nvPr/>
          </p:nvSpPr>
          <p:spPr>
            <a:xfrm>
              <a:off x="5476550" y="2609149"/>
              <a:ext cx="1219835" cy="438784"/>
            </a:xfrm>
            <a:custGeom>
              <a:avLst/>
              <a:gdLst/>
              <a:ahLst/>
              <a:cxnLst/>
              <a:rect l="l" t="t" r="r" b="b"/>
              <a:pathLst>
                <a:path w="1219834" h="438785">
                  <a:moveTo>
                    <a:pt x="0" y="0"/>
                  </a:moveTo>
                  <a:lnTo>
                    <a:pt x="1219424" y="438751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97D85309-E9AC-C44E-BC4A-C3F687D47E2A}"/>
                </a:ext>
              </a:extLst>
            </p:cNvPr>
            <p:cNvSpPr/>
            <p:nvPr/>
          </p:nvSpPr>
          <p:spPr>
            <a:xfrm>
              <a:off x="6690648" y="3033097"/>
              <a:ext cx="46355" cy="29845"/>
            </a:xfrm>
            <a:custGeom>
              <a:avLst/>
              <a:gdLst/>
              <a:ahLst/>
              <a:cxnLst/>
              <a:rect l="l" t="t" r="r" b="b"/>
              <a:pathLst>
                <a:path w="46354" h="29844">
                  <a:moveTo>
                    <a:pt x="0" y="29607"/>
                  </a:moveTo>
                  <a:lnTo>
                    <a:pt x="10652" y="0"/>
                  </a:lnTo>
                  <a:lnTo>
                    <a:pt x="45998" y="29437"/>
                  </a:lnTo>
                  <a:lnTo>
                    <a:pt x="0" y="296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8">
              <a:extLst>
                <a:ext uri="{FF2B5EF4-FFF2-40B4-BE49-F238E27FC236}">
                  <a16:creationId xmlns:a16="http://schemas.microsoft.com/office/drawing/2014/main" id="{184D8126-F214-8744-A744-C0976572383A}"/>
                </a:ext>
              </a:extLst>
            </p:cNvPr>
            <p:cNvSpPr/>
            <p:nvPr/>
          </p:nvSpPr>
          <p:spPr>
            <a:xfrm>
              <a:off x="6690648" y="3033097"/>
              <a:ext cx="46355" cy="29845"/>
            </a:xfrm>
            <a:custGeom>
              <a:avLst/>
              <a:gdLst/>
              <a:ahLst/>
              <a:cxnLst/>
              <a:rect l="l" t="t" r="r" b="b"/>
              <a:pathLst>
                <a:path w="46354" h="29844">
                  <a:moveTo>
                    <a:pt x="0" y="29607"/>
                  </a:moveTo>
                  <a:lnTo>
                    <a:pt x="45998" y="29437"/>
                  </a:lnTo>
                  <a:lnTo>
                    <a:pt x="10652" y="0"/>
                  </a:lnTo>
                  <a:lnTo>
                    <a:pt x="0" y="2960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9">
              <a:extLst>
                <a:ext uri="{FF2B5EF4-FFF2-40B4-BE49-F238E27FC236}">
                  <a16:creationId xmlns:a16="http://schemas.microsoft.com/office/drawing/2014/main" id="{45AAC141-B75E-7141-A206-17B8C8556F5C}"/>
                </a:ext>
              </a:extLst>
            </p:cNvPr>
            <p:cNvSpPr/>
            <p:nvPr/>
          </p:nvSpPr>
          <p:spPr>
            <a:xfrm>
              <a:off x="2388649" y="3312479"/>
              <a:ext cx="2147570" cy="1356995"/>
            </a:xfrm>
            <a:custGeom>
              <a:avLst/>
              <a:gdLst/>
              <a:ahLst/>
              <a:cxnLst/>
              <a:rect l="l" t="t" r="r" b="b"/>
              <a:pathLst>
                <a:path w="2147570" h="1356995">
                  <a:moveTo>
                    <a:pt x="1733999" y="324594"/>
                  </a:moveTo>
                  <a:lnTo>
                    <a:pt x="1213799" y="324594"/>
                  </a:lnTo>
                  <a:lnTo>
                    <a:pt x="2147281" y="0"/>
                  </a:lnTo>
                  <a:lnTo>
                    <a:pt x="1733999" y="324594"/>
                  </a:lnTo>
                  <a:close/>
                </a:path>
                <a:path w="2147570" h="1356995">
                  <a:moveTo>
                    <a:pt x="1908799" y="1356594"/>
                  </a:moveTo>
                  <a:lnTo>
                    <a:pt x="171999" y="1356594"/>
                  </a:lnTo>
                  <a:lnTo>
                    <a:pt x="138287" y="1353259"/>
                  </a:lnTo>
                  <a:lnTo>
                    <a:pt x="76574" y="1327696"/>
                  </a:lnTo>
                  <a:lnTo>
                    <a:pt x="28897" y="1280020"/>
                  </a:lnTo>
                  <a:lnTo>
                    <a:pt x="3335" y="1218307"/>
                  </a:lnTo>
                  <a:lnTo>
                    <a:pt x="0" y="1184594"/>
                  </a:lnTo>
                  <a:lnTo>
                    <a:pt x="0" y="496594"/>
                  </a:lnTo>
                  <a:lnTo>
                    <a:pt x="6144" y="450870"/>
                  </a:lnTo>
                  <a:lnTo>
                    <a:pt x="23483" y="409783"/>
                  </a:lnTo>
                  <a:lnTo>
                    <a:pt x="50377" y="374972"/>
                  </a:lnTo>
                  <a:lnTo>
                    <a:pt x="85188" y="348078"/>
                  </a:lnTo>
                  <a:lnTo>
                    <a:pt x="126275" y="330739"/>
                  </a:lnTo>
                  <a:lnTo>
                    <a:pt x="171999" y="324594"/>
                  </a:lnTo>
                  <a:lnTo>
                    <a:pt x="1908799" y="324594"/>
                  </a:lnTo>
                  <a:lnTo>
                    <a:pt x="1954524" y="330739"/>
                  </a:lnTo>
                  <a:lnTo>
                    <a:pt x="1995611" y="348078"/>
                  </a:lnTo>
                  <a:lnTo>
                    <a:pt x="2030422" y="374972"/>
                  </a:lnTo>
                  <a:lnTo>
                    <a:pt x="2057316" y="409783"/>
                  </a:lnTo>
                  <a:lnTo>
                    <a:pt x="2074655" y="450870"/>
                  </a:lnTo>
                  <a:lnTo>
                    <a:pt x="2080799" y="496594"/>
                  </a:lnTo>
                  <a:lnTo>
                    <a:pt x="2080799" y="1184594"/>
                  </a:lnTo>
                  <a:lnTo>
                    <a:pt x="2074655" y="1230319"/>
                  </a:lnTo>
                  <a:lnTo>
                    <a:pt x="2057316" y="1271406"/>
                  </a:lnTo>
                  <a:lnTo>
                    <a:pt x="2030422" y="1306217"/>
                  </a:lnTo>
                  <a:lnTo>
                    <a:pt x="1995611" y="1333111"/>
                  </a:lnTo>
                  <a:lnTo>
                    <a:pt x="1954524" y="1350450"/>
                  </a:lnTo>
                  <a:lnTo>
                    <a:pt x="1908799" y="13565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DB93C061-3795-8942-A559-C88FF4B7D6EB}"/>
                </a:ext>
              </a:extLst>
            </p:cNvPr>
            <p:cNvSpPr/>
            <p:nvPr/>
          </p:nvSpPr>
          <p:spPr>
            <a:xfrm>
              <a:off x="2388649" y="3312479"/>
              <a:ext cx="2147570" cy="1356995"/>
            </a:xfrm>
            <a:custGeom>
              <a:avLst/>
              <a:gdLst/>
              <a:ahLst/>
              <a:cxnLst/>
              <a:rect l="l" t="t" r="r" b="b"/>
              <a:pathLst>
                <a:path w="2147570" h="1356995">
                  <a:moveTo>
                    <a:pt x="2080799" y="1184594"/>
                  </a:moveTo>
                  <a:lnTo>
                    <a:pt x="2074655" y="1230319"/>
                  </a:lnTo>
                  <a:lnTo>
                    <a:pt x="2057316" y="1271406"/>
                  </a:lnTo>
                  <a:lnTo>
                    <a:pt x="2030422" y="1306217"/>
                  </a:lnTo>
                  <a:lnTo>
                    <a:pt x="1995611" y="1333111"/>
                  </a:lnTo>
                  <a:lnTo>
                    <a:pt x="1954524" y="1350450"/>
                  </a:lnTo>
                  <a:lnTo>
                    <a:pt x="1908799" y="1356594"/>
                  </a:lnTo>
                  <a:lnTo>
                    <a:pt x="1733999" y="1356594"/>
                  </a:lnTo>
                  <a:lnTo>
                    <a:pt x="1213799" y="1356594"/>
                  </a:lnTo>
                  <a:lnTo>
                    <a:pt x="171999" y="1356594"/>
                  </a:lnTo>
                  <a:lnTo>
                    <a:pt x="138287" y="1353259"/>
                  </a:lnTo>
                  <a:lnTo>
                    <a:pt x="76574" y="1327696"/>
                  </a:lnTo>
                  <a:lnTo>
                    <a:pt x="28897" y="1280020"/>
                  </a:lnTo>
                  <a:lnTo>
                    <a:pt x="3335" y="1218307"/>
                  </a:lnTo>
                  <a:lnTo>
                    <a:pt x="0" y="1184594"/>
                  </a:lnTo>
                  <a:lnTo>
                    <a:pt x="0" y="754594"/>
                  </a:lnTo>
                  <a:lnTo>
                    <a:pt x="0" y="496594"/>
                  </a:lnTo>
                  <a:lnTo>
                    <a:pt x="6144" y="450870"/>
                  </a:lnTo>
                  <a:lnTo>
                    <a:pt x="23483" y="409783"/>
                  </a:lnTo>
                  <a:lnTo>
                    <a:pt x="50377" y="374972"/>
                  </a:lnTo>
                  <a:lnTo>
                    <a:pt x="85188" y="348078"/>
                  </a:lnTo>
                  <a:lnTo>
                    <a:pt x="126275" y="330739"/>
                  </a:lnTo>
                  <a:lnTo>
                    <a:pt x="171999" y="324594"/>
                  </a:lnTo>
                  <a:lnTo>
                    <a:pt x="1213799" y="324594"/>
                  </a:lnTo>
                  <a:lnTo>
                    <a:pt x="2147281" y="0"/>
                  </a:lnTo>
                  <a:lnTo>
                    <a:pt x="1733999" y="324594"/>
                  </a:lnTo>
                  <a:lnTo>
                    <a:pt x="1908799" y="324594"/>
                  </a:lnTo>
                  <a:lnTo>
                    <a:pt x="1954524" y="330739"/>
                  </a:lnTo>
                  <a:lnTo>
                    <a:pt x="1995611" y="348078"/>
                  </a:lnTo>
                  <a:lnTo>
                    <a:pt x="2030422" y="374972"/>
                  </a:lnTo>
                  <a:lnTo>
                    <a:pt x="2057316" y="409783"/>
                  </a:lnTo>
                  <a:lnTo>
                    <a:pt x="2074655" y="450870"/>
                  </a:lnTo>
                  <a:lnTo>
                    <a:pt x="2080799" y="496594"/>
                  </a:lnTo>
                  <a:lnTo>
                    <a:pt x="2080799" y="754594"/>
                  </a:lnTo>
                  <a:lnTo>
                    <a:pt x="2080799" y="11845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1">
            <a:extLst>
              <a:ext uri="{FF2B5EF4-FFF2-40B4-BE49-F238E27FC236}">
                <a16:creationId xmlns:a16="http://schemas.microsoft.com/office/drawing/2014/main" id="{E55ABAF4-27D4-424D-814C-9A8E23EC674E}"/>
              </a:ext>
            </a:extLst>
          </p:cNvPr>
          <p:cNvSpPr txBox="1"/>
          <p:nvPr/>
        </p:nvSpPr>
        <p:spPr>
          <a:xfrm>
            <a:off x="3404299" y="5209485"/>
            <a:ext cx="2321799" cy="57490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933" marR="6773">
              <a:lnSpc>
                <a:spcPts val="2200"/>
              </a:lnSpc>
              <a:spcBef>
                <a:spcPts val="240"/>
              </a:spcBef>
            </a:pPr>
            <a:r>
              <a:rPr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 subject allowed to access resources?</a:t>
            </a:r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D6F09F57-0DA2-1D42-A5E8-8D019532C6C8}"/>
              </a:ext>
            </a:extLst>
          </p:cNvPr>
          <p:cNvSpPr txBox="1"/>
          <p:nvPr/>
        </p:nvSpPr>
        <p:spPr>
          <a:xfrm>
            <a:off x="1451047" y="4165983"/>
            <a:ext cx="138361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2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Subject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6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1F90-93A7-C94B-B522-095E65B5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Guard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0FA50-D55B-9B43-9549-3A7E1363B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Kernel</a:t>
            </a:r>
          </a:p>
          <a:p>
            <a:pPr lvl="1"/>
            <a:r>
              <a:rPr lang="en-US" dirty="0"/>
              <a:t>File system permissions: as long as resources modeled as files, access checks are centralized</a:t>
            </a:r>
          </a:p>
          <a:p>
            <a:pPr lvl="1"/>
            <a:r>
              <a:rPr lang="en-US" dirty="0"/>
              <a:t>Reference monitor</a:t>
            </a:r>
          </a:p>
          <a:p>
            <a:r>
              <a:rPr lang="en-US" dirty="0"/>
              <a:t>Networks</a:t>
            </a:r>
          </a:p>
          <a:p>
            <a:pPr lvl="1"/>
            <a:r>
              <a:rPr lang="en-US" dirty="0"/>
              <a:t>Firewall</a:t>
            </a:r>
          </a:p>
          <a:p>
            <a:pPr lvl="1"/>
            <a:r>
              <a:rPr lang="en-US" dirty="0"/>
              <a:t>Apache HTTP Server's .</a:t>
            </a:r>
            <a:r>
              <a:rPr lang="en-US" dirty="0" err="1"/>
              <a:t>htaccess</a:t>
            </a:r>
            <a:r>
              <a:rPr lang="en-US" dirty="0"/>
              <a:t> rules</a:t>
            </a:r>
          </a:p>
          <a:p>
            <a:r>
              <a:rPr lang="en-US" dirty="0"/>
              <a:t>Databases</a:t>
            </a:r>
          </a:p>
          <a:p>
            <a:pPr lvl="1"/>
            <a:r>
              <a:rPr lang="en-US" dirty="0"/>
              <a:t>Table/database visibility</a:t>
            </a:r>
          </a:p>
          <a:p>
            <a:pPr lvl="1"/>
            <a:r>
              <a:rPr lang="en-US" dirty="0"/>
              <a:t>Limit ability to ALTER, UPDATE, DROP,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6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1F90-93A7-C94B-B522-095E65B5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Guard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0FA50-D55B-9B43-9549-3A7E1363B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Kernel</a:t>
            </a:r>
          </a:p>
          <a:p>
            <a:pPr lvl="1"/>
            <a:r>
              <a:rPr lang="en-US" dirty="0"/>
              <a:t>File system permissions: as long as resources modeled as files, access checks are centralized</a:t>
            </a:r>
          </a:p>
          <a:p>
            <a:r>
              <a:rPr lang="en-US" dirty="0"/>
              <a:t>Networks</a:t>
            </a:r>
          </a:p>
          <a:p>
            <a:pPr lvl="1"/>
            <a:r>
              <a:rPr lang="en-US" dirty="0"/>
              <a:t>Firewall</a:t>
            </a:r>
          </a:p>
          <a:p>
            <a:pPr lvl="1"/>
            <a:r>
              <a:rPr lang="en-US" dirty="0"/>
              <a:t>Apache HTTP Server's .</a:t>
            </a:r>
            <a:r>
              <a:rPr lang="en-US" dirty="0" err="1"/>
              <a:t>htaccess</a:t>
            </a:r>
            <a:r>
              <a:rPr lang="en-US" dirty="0"/>
              <a:t> rules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5401-A075-A540-BB0F-593521DC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spc="-180" dirty="0"/>
              <a:t> </a:t>
            </a:r>
            <a:r>
              <a:rPr lang="en-US" spc="100" dirty="0"/>
              <a:t>Guard</a:t>
            </a:r>
            <a:r>
              <a:rPr lang="en-US" spc="-173" dirty="0"/>
              <a:t> </a:t>
            </a:r>
            <a:r>
              <a:rPr lang="en-US" spc="167" dirty="0"/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3160F-53AE-594B-8A4E-0AE0F6991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mechanism, leaves us with many questions:</a:t>
            </a:r>
          </a:p>
          <a:p>
            <a:pPr lvl="1"/>
            <a:r>
              <a:rPr lang="en-US" dirty="0"/>
              <a:t>How do we ensure applications only interact via the guard?</a:t>
            </a:r>
          </a:p>
          <a:p>
            <a:pPr lvl="1"/>
            <a:r>
              <a:rPr lang="en-US" dirty="0"/>
              <a:t>What kinds of rules does the guard enforce?</a:t>
            </a:r>
          </a:p>
          <a:p>
            <a:pPr lvl="1"/>
            <a:r>
              <a:rPr lang="en-US" dirty="0"/>
              <a:t>Who gets to set or change the rules?</a:t>
            </a:r>
          </a:p>
          <a:p>
            <a:pPr lvl="1"/>
            <a:r>
              <a:rPr lang="en-US" dirty="0"/>
              <a:t>What is the granularity of subjects and resources?</a:t>
            </a:r>
          </a:p>
          <a:p>
            <a:pPr lvl="1"/>
            <a:r>
              <a:rPr lang="en-US" dirty="0"/>
              <a:t>Who gets to create new principles?</a:t>
            </a:r>
          </a:p>
          <a:p>
            <a:endParaRPr lang="en-US" dirty="0"/>
          </a:p>
          <a:p>
            <a:r>
              <a:rPr lang="en-US" dirty="0"/>
              <a:t>Answers to these questions help determine the expressivity, performance, and security of the system.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24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2168</Words>
  <Application>Microsoft Macintosh PowerPoint</Application>
  <PresentationFormat>Widescreen</PresentationFormat>
  <Paragraphs>415</Paragraphs>
  <Slides>37</Slides>
  <Notes>4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Yu Gothic Light</vt:lpstr>
      <vt:lpstr>Arial</vt:lpstr>
      <vt:lpstr>Arial MT</vt:lpstr>
      <vt:lpstr>Consolas</vt:lpstr>
      <vt:lpstr>Courier New</vt:lpstr>
      <vt:lpstr>Helvetica Neue Medium</vt:lpstr>
      <vt:lpstr>Times New Roman</vt:lpstr>
      <vt:lpstr>Office Theme</vt:lpstr>
      <vt:lpstr>PowerPoint Presentation</vt:lpstr>
      <vt:lpstr>Access Control</vt:lpstr>
      <vt:lpstr>A (Slightly) Formal Model</vt:lpstr>
      <vt:lpstr>A (Slightly) Formal Model</vt:lpstr>
      <vt:lpstr>Ad-hoc Access Control</vt:lpstr>
      <vt:lpstr>The Guard Model</vt:lpstr>
      <vt:lpstr>Examples of the Guard Model</vt:lpstr>
      <vt:lpstr>Examples of the Guard Model</vt:lpstr>
      <vt:lpstr>The Guard Model</vt:lpstr>
      <vt:lpstr>Enforcing the Guard Through Isolation</vt:lpstr>
      <vt:lpstr>Enforcing the Guard Through Isolation</vt:lpstr>
      <vt:lpstr>What kinds of rules?</vt:lpstr>
      <vt:lpstr>Access Control Lists (ACLs)</vt:lpstr>
      <vt:lpstr>Let’s Start with User Permissions</vt:lpstr>
      <vt:lpstr>Implementing ACLs: Inline with Resource</vt:lpstr>
      <vt:lpstr>Implementing ACLs: Normalize</vt:lpstr>
      <vt:lpstr>ACLs in Action</vt:lpstr>
      <vt:lpstr>ACLs in Action</vt:lpstr>
      <vt:lpstr>ACLs in Action</vt:lpstr>
      <vt:lpstr>ACLs in Action Q &amp; A</vt:lpstr>
      <vt:lpstr>Extending ACLs to Apps: a-la UNIX</vt:lpstr>
      <vt:lpstr>Extending ACLs to Apps: Special Principals</vt:lpstr>
      <vt:lpstr>Access Control Lists</vt:lpstr>
      <vt:lpstr>Access Control Lists</vt:lpstr>
      <vt:lpstr>PowerPoint Presentation</vt:lpstr>
      <vt:lpstr>File Descriptors as Proto-Capabilities</vt:lpstr>
      <vt:lpstr>Consider a GitHub-like Ecosystem</vt:lpstr>
      <vt:lpstr>User Permissions using Capabilities</vt:lpstr>
      <vt:lpstr>Implementing Capabilities with HMAC</vt:lpstr>
      <vt:lpstr>Capabilities in Action</vt:lpstr>
      <vt:lpstr>Extending Capabilities to Applications</vt:lpstr>
      <vt:lpstr>Extending Capabilities to Applications</vt:lpstr>
      <vt:lpstr>Capabilities</vt:lpstr>
      <vt:lpstr>Capabilities In The Wild</vt:lpstr>
      <vt:lpstr>Summary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74</cp:revision>
  <cp:lastPrinted>2020-10-19T03:10:03Z</cp:lastPrinted>
  <dcterms:created xsi:type="dcterms:W3CDTF">2020-09-14T18:00:01Z</dcterms:created>
  <dcterms:modified xsi:type="dcterms:W3CDTF">2026-04-07T14:27:28Z</dcterms:modified>
</cp:coreProperties>
</file>