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9" r:id="rId4"/>
    <p:sldId id="282" r:id="rId5"/>
    <p:sldId id="264" r:id="rId6"/>
    <p:sldId id="269" r:id="rId7"/>
    <p:sldId id="268" r:id="rId8"/>
    <p:sldId id="260" r:id="rId9"/>
    <p:sldId id="263" r:id="rId10"/>
    <p:sldId id="278" r:id="rId11"/>
    <p:sldId id="283" r:id="rId12"/>
    <p:sldId id="273" r:id="rId13"/>
    <p:sldId id="272" r:id="rId14"/>
    <p:sldId id="291" r:id="rId15"/>
    <p:sldId id="288" r:id="rId16"/>
    <p:sldId id="295" r:id="rId17"/>
    <p:sldId id="292" r:id="rId18"/>
    <p:sldId id="296" r:id="rId19"/>
    <p:sldId id="285" r:id="rId20"/>
    <p:sldId id="293" r:id="rId21"/>
    <p:sldId id="286" r:id="rId22"/>
    <p:sldId id="297" r:id="rId23"/>
    <p:sldId id="298" r:id="rId24"/>
    <p:sldId id="290" r:id="rId25"/>
    <p:sldId id="284" r:id="rId26"/>
    <p:sldId id="265" r:id="rId27"/>
    <p:sldId id="279" r:id="rId28"/>
    <p:sldId id="274" r:id="rId29"/>
    <p:sldId id="275" r:id="rId30"/>
    <p:sldId id="280" r:id="rId31"/>
    <p:sldId id="276" r:id="rId32"/>
    <p:sldId id="277" r:id="rId33"/>
    <p:sldId id="26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D45A"/>
    <a:srgbClr val="D86ECC"/>
    <a:srgbClr val="78206E"/>
    <a:srgbClr val="0B76A0"/>
    <a:srgbClr val="467886"/>
    <a:srgbClr val="83C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BC786-F5EC-F049-BE8D-7C734018BD24}" v="3457" dt="2026-03-30T21:13:03.0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79"/>
    <p:restoredTop sz="87895"/>
  </p:normalViewPr>
  <p:slideViewPr>
    <p:cSldViewPr snapToGrid="0">
      <p:cViewPr>
        <p:scale>
          <a:sx n="189" d="100"/>
          <a:sy n="189" d="100"/>
        </p:scale>
        <p:origin x="-776" y="144"/>
      </p:cViewPr>
      <p:guideLst/>
    </p:cSldViewPr>
  </p:slideViewPr>
  <p:notesTextViewPr>
    <p:cViewPr>
      <p:scale>
        <a:sx n="114" d="100"/>
        <a:sy n="114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07379-1170-074C-802A-A1A163B1DB12}" type="datetimeFigureOut">
              <a:rPr lang="en-US" smtClean="0"/>
              <a:t>3/28/26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57A17-63E2-1A48-902D-820BEE208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6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4147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Kubernetes uses 10s as interval, configurable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122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Final problem is split brain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424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C126-C6AD-0BED-EF49-D62712EE2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E9D179-5226-3968-1673-281CDE2185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C38959-D8D9-BDCE-5AA4-F9135B9056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Second problem is what happens if a failure happens at a weird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FED42F-D774-3A52-AC28-2AD5500D39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105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out that coord is also a component that could fail. Punt this for 418: you can assume it never fails in this class. This is an assumption made by real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54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each cluster's first year, it's typical that 1,000 individual machine failures will occur; thousands of hard drive failures will occur; one power distribution unit will fail, bringing down 500 to 1,000 machines for about 6 hours; 20 racks will fail, each time causing 40 to 80 machines to vanish from the network; 5 racks will "go wonky," with half their network packets missing in action; and the cluster will have to be rewired once, affecting 5 percent of the machines at any given moment over a 2-day span, Dean said. And there's about a 50 percent chance that the cluster will overheat, taking down most of the servers in less than 5 minutes and taking 1 to 2 days to recover.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74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figures with many machines talking to one, that we then replicate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52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Pick f based on mean time between failures, they have recovery protocol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57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Logs are nice for replay, bring up the ordering problem, which motivates the need for a primary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45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figure in the middle that shows the problem if replicas aren’t identical, maintaining the bank example from prior lectures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18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problem is that we can expose some piece of data that hasn’t been replicated yet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02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FD708-672E-BBF4-2D02-8DA7A07BB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CD16F2-BAF1-4FF8-C964-D2BE1D3792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19E170-EB45-BCAC-625D-2A83211313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problem is that we can expose some piece of data that hasn’t been replicated yet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6A5391-06C9-D1EB-5206-E049597D55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83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Second problem is what happens if a failure happens at a weird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44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ACD53-5D8C-9F38-29B3-63FDE29C5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484188-B88E-11F5-105A-99CA7B870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4AE46-064A-268B-E23C-8240EE3EB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8AB8D-D4AE-9DD0-750B-2521DD62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703A9-381D-736B-B94B-172F28B70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5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00342-32F1-B759-6B3A-B194469D6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007DD-CE1E-14DB-3A14-8FDA3E581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B292F-F5A0-3EEE-A3C8-48FB3599D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65349-308D-E820-6373-1B42D7E0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71415-6248-1E9A-018F-05D594ECD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8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B4896B-2EC7-0B77-2BF3-8ED2D4D25F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B3BD0-EE4F-3BD1-7998-CF0CAFBE0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9911E-F775-F4CA-C05D-6882ADF70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1ED07-C7D8-BE14-5798-122CBB0A6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8B667-503D-AE01-5A69-F9A0A6770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5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2928F-26C7-BD69-833C-77284B590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5579A-287E-AC63-AAE6-E6712BF1C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1pPr>
            <a:lvl2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2pPr>
            <a:lvl3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3pPr>
            <a:lvl4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4pPr>
            <a:lvl5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DCB7A-A9C1-7897-7E0B-B59A5266D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A0018-4A14-C88F-54F6-B399A742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D3D35-1087-B342-DCD9-A892B936F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2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9721-3A5E-2E1A-8589-A5DC5DEFB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2247C-443A-94AE-47D5-42AD083A0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5CAD7-8302-FF66-00AF-3C2A47CB4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86023-749F-7CE7-355A-0A4A5C1A7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B4AC5-E601-A8C4-815D-9A969F07E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3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99AB-24F3-0860-56BA-1147191CC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C9C4A-CEA3-A67A-64D2-CF91A40BF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19A15-6F0E-D9CD-4EE7-BD955AD3B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5208D-D2E6-DD7B-1F3C-644EED90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65344-AD2F-EE8E-FBDB-EA6706D6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5D8D6-1719-479E-FF2D-AA8317FE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6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279C3-F12E-6340-0F34-6DD488FB3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C859E-EC56-03E6-4154-B6FB0C856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E8210-BD5E-B37D-1CD8-25923B140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8274B-3BB4-01A9-A40B-C78EB4902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344E7E-3DF5-0A7E-6B76-71C4B8F7F8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144EF0-B001-69EC-0C26-7C621967D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1ACF85-32E0-8C2A-8663-9A7B67FF7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A72072-D6A0-C7CC-5300-40F7A3195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4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CEC6E-E2FB-A52E-32A5-B3CA0B901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4D77E0-1BF0-5BCA-9DA3-1A2FC6366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2EA7D2-BFAE-CA4A-A272-99E069C54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CEBD42-2EE4-06ED-E45B-BE0AE456A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0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19BA7C-4472-419D-0A2E-3B107EEC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0CCF08-9415-9DDD-FCCB-1E4FC4A9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E2B45-69B6-4C07-3CAD-F15B3CFA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3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43B8-7B39-BC1E-759D-2B25B7FF1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7864F-2AFF-DFBF-B547-4E7B3958F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6AEE6-71C2-C345-8639-D702C0B67B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ED5CE-8207-2141-1700-97C1051F7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95AA0-AEEF-8299-D9B3-B5B0744BC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1CA92-2091-6D63-139E-A3D38DF89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8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85827-0615-0051-DAD1-869A9715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FCBC5C-3AF5-551B-CF18-15B466568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BD3B13-0384-94A0-2A2A-AF41BED13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39328-2381-BF67-1B2B-BBB153C2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AA1F4-0908-13D8-1AEC-192FB47A1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56D47-88CC-0AE7-0DC4-287CCFC31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6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3CF423-4036-3773-692F-F3745D4E1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9CDE3-D816-34D0-2C64-20560A4C7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C9076-6E05-61B6-A64D-9DA321CEA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F63739-B2AF-834F-9C84-68A647F9AEE9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B02D1-2094-6190-1A7D-B251C93E1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66E56-22F7-283A-AC3B-0AAF03983E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6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06288-3A78-A7E9-EA63-CCEA2C143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3551" y="151711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dirty="0"/>
              <a:t>Replicated State Machines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6A6AB-7187-03F7-2726-0139C0CC4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18690"/>
            <a:ext cx="9144000" cy="1655762"/>
          </a:xfrm>
        </p:spPr>
        <p:txBody>
          <a:bodyPr>
            <a:normAutofit fontScale="85000" lnSpcReduction="20000"/>
          </a:bodyPr>
          <a:lstStyle/>
          <a:p>
            <a:pPr marL="12700" marR="5080">
              <a:lnSpc>
                <a:spcPct val="120600"/>
              </a:lnSpc>
              <a:spcBef>
                <a:spcPts val="95"/>
              </a:spcBef>
            </a:pP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COS</a:t>
            </a:r>
            <a:r>
              <a:rPr lang="en-US" sz="28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316:</a:t>
            </a:r>
            <a:r>
              <a:rPr lang="en-US" sz="2800" spc="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Principles</a:t>
            </a:r>
            <a:r>
              <a:rPr lang="en-US" sz="2800" spc="2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lang="en-US" sz="28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Computer</a:t>
            </a:r>
            <a:r>
              <a:rPr lang="en-US" sz="280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lang="en-US" sz="2800" spc="1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Design</a:t>
            </a:r>
          </a:p>
          <a:p>
            <a:pPr marL="12700" marR="5080">
              <a:lnSpc>
                <a:spcPct val="120600"/>
              </a:lnSpc>
              <a:spcBef>
                <a:spcPts val="95"/>
              </a:spcBef>
            </a:pP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Lecture</a:t>
            </a:r>
            <a:r>
              <a:rPr lang="en-US" sz="280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spc="-50" dirty="0"/>
              <a:t>13</a:t>
            </a:r>
            <a:endParaRPr lang="en-US"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lang="en-US" sz="2800" u="sng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en-US" sz="2800" dirty="0">
                <a:uFill>
                  <a:solidFill>
                    <a:srgbClr val="000000"/>
                  </a:solidFill>
                </a:u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Nicolaas Kaashoek</a:t>
            </a:r>
            <a:endParaRPr lang="en-US"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4" name="object 4">
            <a:extLst>
              <a:ext uri="{FF2B5EF4-FFF2-40B4-BE49-F238E27FC236}">
                <a16:creationId xmlns:a16="http://schemas.microsoft.com/office/drawing/2014/main" id="{77BB928F-AEC9-0A27-4E1E-9BB93153D2B7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12163" y="2881312"/>
            <a:ext cx="866775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20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80987-9E16-7527-2719-0F09E484F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Determinism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6ACA3-7AD2-5967-BA49-89F7C3972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Potential problem: what if operations aren’t deterministic?</a:t>
            </a:r>
          </a:p>
          <a:p>
            <a:pPr marL="0" indent="0">
              <a:buNone/>
            </a:pPr>
            <a:r>
              <a:rPr lang="en-US" dirty="0"/>
              <a:t>Example: Generating a random number</a:t>
            </a:r>
          </a:p>
          <a:p>
            <a:pPr marL="0" indent="0">
              <a:buNone/>
            </a:pPr>
            <a:r>
              <a:rPr lang="en-US" dirty="0"/>
              <a:t>Solution: Make it deterministic!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can leverage the primary to provide ordering and make operations deterministic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3BC729C-028B-C38C-F81A-4E22D613B46C}"/>
              </a:ext>
            </a:extLst>
          </p:cNvPr>
          <p:cNvGrpSpPr/>
          <p:nvPr/>
        </p:nvGrpSpPr>
        <p:grpSpPr>
          <a:xfrm>
            <a:off x="838200" y="2373923"/>
            <a:ext cx="8749634" cy="2901462"/>
            <a:chOff x="292100" y="3983652"/>
            <a:chExt cx="8369300" cy="2775340"/>
          </a:xfrm>
          <a:effectLst>
            <a:glow rad="101600">
              <a:schemeClr val="bg1">
                <a:lumMod val="50000"/>
                <a:alpha val="50000"/>
              </a:schemeClr>
            </a:glow>
          </a:effectLst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2424BAA-7709-700D-9412-B7C13AECCB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2100" y="3983652"/>
              <a:ext cx="8369300" cy="17399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E8E6FD1-F7FF-A172-A44F-8641003472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100" y="5666792"/>
              <a:ext cx="8369300" cy="1092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3172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9BA76-C6FB-33C2-1B64-DA10DEBC7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 Synch Replication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1E230D5-5D0A-D190-9EBB-C3E7274C6820}"/>
              </a:ext>
            </a:extLst>
          </p:cNvPr>
          <p:cNvSpPr/>
          <p:nvPr/>
        </p:nvSpPr>
        <p:spPr>
          <a:xfrm>
            <a:off x="2694432" y="3077783"/>
            <a:ext cx="3317363" cy="201374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93C5D4-F4F4-4177-7E55-B1B68733132A}"/>
              </a:ext>
            </a:extLst>
          </p:cNvPr>
          <p:cNvSpPr txBox="1"/>
          <p:nvPr/>
        </p:nvSpPr>
        <p:spPr>
          <a:xfrm>
            <a:off x="4192909" y="4415207"/>
            <a:ext cx="31418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Log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4DE4777-E88B-AD1A-039C-1736E968145A}"/>
              </a:ext>
            </a:extLst>
          </p:cNvPr>
          <p:cNvGrpSpPr/>
          <p:nvPr/>
        </p:nvGrpSpPr>
        <p:grpSpPr>
          <a:xfrm>
            <a:off x="4616292" y="3538705"/>
            <a:ext cx="658633" cy="609600"/>
            <a:chOff x="3075167" y="2286000"/>
            <a:chExt cx="658633" cy="6096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8742CA9-49E1-7D03-B794-CE9CFDA7B45B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80B26C8-7C78-76D0-DEDF-DBA12A77614F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2E934CC-0F34-5844-7A34-FD09A5054901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25D1F76-626D-6F74-3F50-C3CC13159C8B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97AA8A7-D951-C65C-B625-CC6B91546169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DB07C8A-2B07-52BD-34F4-C7C8E9EE0815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C0D839D5-329F-C8F1-C8FD-DA5758126819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C981DC2-442F-3263-9C76-DAAA3359B377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1299F94-9648-88A7-060E-ACDC63940865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9819E8C-4163-BF1D-2CB8-95D064C84A40}"/>
                </a:ext>
              </a:extLst>
            </p:cNvPr>
            <p:cNvCxnSpPr>
              <a:stCxn id="14" idx="0"/>
              <a:endCxn id="1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5A30F25-948B-708D-2D3D-7726FDDA3D7C}"/>
              </a:ext>
            </a:extLst>
          </p:cNvPr>
          <p:cNvGrpSpPr/>
          <p:nvPr/>
        </p:nvGrpSpPr>
        <p:grpSpPr>
          <a:xfrm>
            <a:off x="3073566" y="3611183"/>
            <a:ext cx="531549" cy="533400"/>
            <a:chOff x="2057400" y="2438400"/>
            <a:chExt cx="379678" cy="381000"/>
          </a:xfrm>
        </p:grpSpPr>
        <p:sp>
          <p:nvSpPr>
            <p:cNvPr id="23" name="AutoShape 568">
              <a:extLst>
                <a:ext uri="{FF2B5EF4-FFF2-40B4-BE49-F238E27FC236}">
                  <a16:creationId xmlns:a16="http://schemas.microsoft.com/office/drawing/2014/main" id="{12F121B5-9F88-076E-6D44-4CC6822CEB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AutoShape 569">
              <a:extLst>
                <a:ext uri="{FF2B5EF4-FFF2-40B4-BE49-F238E27FC236}">
                  <a16:creationId xmlns:a16="http://schemas.microsoft.com/office/drawing/2014/main" id="{75706F48-4EFA-0E31-8F52-E2AF8C8066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70">
              <a:extLst>
                <a:ext uri="{FF2B5EF4-FFF2-40B4-BE49-F238E27FC236}">
                  <a16:creationId xmlns:a16="http://schemas.microsoft.com/office/drawing/2014/main" id="{F7F373F9-C239-3C93-1A2E-A33E40FD114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87A38C3-E56A-F794-8A26-94AF09DF5D92}"/>
              </a:ext>
            </a:extLst>
          </p:cNvPr>
          <p:cNvSpPr txBox="1"/>
          <p:nvPr/>
        </p:nvSpPr>
        <p:spPr>
          <a:xfrm>
            <a:off x="3003511" y="3153984"/>
            <a:ext cx="67165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Logging</a:t>
            </a:r>
            <a:b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Module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17A515-F80F-1007-0545-798AF6ABE1B3}"/>
              </a:ext>
            </a:extLst>
          </p:cNvPr>
          <p:cNvSpPr txBox="1"/>
          <p:nvPr/>
        </p:nvSpPr>
        <p:spPr>
          <a:xfrm>
            <a:off x="4592706" y="3141221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State</a:t>
            </a:r>
            <a:b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Machine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A361A718-D979-09AA-7CF2-A373E6CC7F27}"/>
              </a:ext>
            </a:extLst>
          </p:cNvPr>
          <p:cNvSpPr/>
          <p:nvPr/>
        </p:nvSpPr>
        <p:spPr>
          <a:xfrm>
            <a:off x="6099704" y="3058879"/>
            <a:ext cx="3317359" cy="2032644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926BC0F-796F-1467-B23D-21BF33E74D4A}"/>
              </a:ext>
            </a:extLst>
          </p:cNvPr>
          <p:cNvSpPr txBox="1"/>
          <p:nvPr/>
        </p:nvSpPr>
        <p:spPr>
          <a:xfrm>
            <a:off x="7691057" y="4396940"/>
            <a:ext cx="31418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Log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7B61BFA-EE4B-D5DE-8D71-15625EDBDA30}"/>
              </a:ext>
            </a:extLst>
          </p:cNvPr>
          <p:cNvGrpSpPr/>
          <p:nvPr/>
        </p:nvGrpSpPr>
        <p:grpSpPr>
          <a:xfrm>
            <a:off x="8062582" y="3605936"/>
            <a:ext cx="658633" cy="609600"/>
            <a:chOff x="3075167" y="2286000"/>
            <a:chExt cx="658633" cy="6096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5155197-3492-E22E-8677-509B882C407D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1DF5EFD-9B57-3B78-65F8-0BA49B7ED155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A8F8809-AA19-5B18-9739-5EC84E01512B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80CCE7F8-00F4-B438-EF4B-D8A615969CE1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BB9DA092-FA5B-9AC0-53A4-740002145D7F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8D156969-71D9-06B8-4532-157A53E4ACC4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A425190C-33D7-7124-5F23-1C42E8602D87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4E454AAE-EA2B-AC3E-C1BA-B5147310FD8F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25631D45-B256-01F4-0511-25BD5F374BF1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61FC11F2-C637-0A70-B28B-964D3BA6EC27}"/>
                </a:ext>
              </a:extLst>
            </p:cNvPr>
            <p:cNvCxnSpPr>
              <a:stCxn id="38" idx="0"/>
              <a:endCxn id="36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CC84A29-4D9E-020C-A065-A1DAEA785388}"/>
              </a:ext>
            </a:extLst>
          </p:cNvPr>
          <p:cNvGrpSpPr/>
          <p:nvPr/>
        </p:nvGrpSpPr>
        <p:grpSpPr>
          <a:xfrm>
            <a:off x="6501776" y="3687383"/>
            <a:ext cx="531549" cy="533400"/>
            <a:chOff x="2057400" y="2438400"/>
            <a:chExt cx="379678" cy="381000"/>
          </a:xfrm>
        </p:grpSpPr>
        <p:sp>
          <p:nvSpPr>
            <p:cNvPr id="47" name="AutoShape 568">
              <a:extLst>
                <a:ext uri="{FF2B5EF4-FFF2-40B4-BE49-F238E27FC236}">
                  <a16:creationId xmlns:a16="http://schemas.microsoft.com/office/drawing/2014/main" id="{A2A3A7E9-4C28-5A55-209C-3EDD0A87D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AutoShape 569">
              <a:extLst>
                <a:ext uri="{FF2B5EF4-FFF2-40B4-BE49-F238E27FC236}">
                  <a16:creationId xmlns:a16="http://schemas.microsoft.com/office/drawing/2014/main" id="{5250F4E7-AD32-7BB5-D349-28187BE1D9C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70">
              <a:extLst>
                <a:ext uri="{FF2B5EF4-FFF2-40B4-BE49-F238E27FC236}">
                  <a16:creationId xmlns:a16="http://schemas.microsoft.com/office/drawing/2014/main" id="{C8AFD5A3-19E1-3ED3-270F-D5A7FFF92B3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FA740D37-D764-3D68-A05E-0B2172183843}"/>
              </a:ext>
            </a:extLst>
          </p:cNvPr>
          <p:cNvSpPr txBox="1"/>
          <p:nvPr/>
        </p:nvSpPr>
        <p:spPr>
          <a:xfrm>
            <a:off x="6480253" y="3185257"/>
            <a:ext cx="67165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Module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97FC4D2-84CC-080D-D0DB-1CAD1B032B21}"/>
              </a:ext>
            </a:extLst>
          </p:cNvPr>
          <p:cNvSpPr txBox="1"/>
          <p:nvPr/>
        </p:nvSpPr>
        <p:spPr>
          <a:xfrm>
            <a:off x="8035767" y="3208581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State</a:t>
            </a:r>
            <a:b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sz="1400" b="0" dirty="0">
                <a:latin typeface="Helvetica Neue Medium" charset="0"/>
                <a:ea typeface="Helvetica Neue Medium" charset="0"/>
                <a:cs typeface="Helvetica Neue Medium" charset="0"/>
              </a:rPr>
              <a:t>Machine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8D5663E-0668-FDBB-A09B-00A91B8734C4}"/>
              </a:ext>
            </a:extLst>
          </p:cNvPr>
          <p:cNvSpPr txBox="1"/>
          <p:nvPr/>
        </p:nvSpPr>
        <p:spPr>
          <a:xfrm>
            <a:off x="7349205" y="5110324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Helvetica Neue Medium" charset="0"/>
                <a:ea typeface="Helvetica Neue Medium" charset="0"/>
                <a:cs typeface="Helvetica Neue Medium" charset="0"/>
              </a:rPr>
              <a:t>Primary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233C461-F561-AF89-3F01-991C20B76275}"/>
              </a:ext>
            </a:extLst>
          </p:cNvPr>
          <p:cNvSpPr txBox="1"/>
          <p:nvPr/>
        </p:nvSpPr>
        <p:spPr>
          <a:xfrm>
            <a:off x="9506444" y="2227518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Helvetica Neue Medium" charset="0"/>
                <a:ea typeface="Helvetica Neue Medium" charset="0"/>
                <a:cs typeface="Helvetica Neue Medium" charset="0"/>
              </a:rPr>
              <a:t>Clients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79434A9-751D-22F6-F956-56A87BDF143F}"/>
              </a:ext>
            </a:extLst>
          </p:cNvPr>
          <p:cNvCxnSpPr>
            <a:cxnSpLocks/>
          </p:cNvCxnSpPr>
          <p:nvPr/>
        </p:nvCxnSpPr>
        <p:spPr>
          <a:xfrm>
            <a:off x="7470601" y="2697277"/>
            <a:ext cx="0" cy="762000"/>
          </a:xfrm>
          <a:prstGeom prst="line">
            <a:avLst/>
          </a:prstGeom>
          <a:ln w="57150" cap="rnd">
            <a:solidFill>
              <a:schemeClr val="accent2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Freeform 61">
            <a:extLst>
              <a:ext uri="{FF2B5EF4-FFF2-40B4-BE49-F238E27FC236}">
                <a16:creationId xmlns:a16="http://schemas.microsoft.com/office/drawing/2014/main" id="{C3F99416-A3AC-6529-743C-B05349301D62}"/>
              </a:ext>
            </a:extLst>
          </p:cNvPr>
          <p:cNvSpPr/>
          <p:nvPr/>
        </p:nvSpPr>
        <p:spPr>
          <a:xfrm>
            <a:off x="3541783" y="3275208"/>
            <a:ext cx="3011415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accent2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832DFDB1-9E8A-8471-5015-CFF875568E34}"/>
              </a:ext>
            </a:extLst>
          </p:cNvPr>
          <p:cNvSpPr/>
          <p:nvPr/>
        </p:nvSpPr>
        <p:spPr>
          <a:xfrm>
            <a:off x="3344544" y="4183330"/>
            <a:ext cx="756606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2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E971741E-894D-6D60-1A94-578A5601569C}"/>
              </a:ext>
            </a:extLst>
          </p:cNvPr>
          <p:cNvSpPr/>
          <p:nvPr/>
        </p:nvSpPr>
        <p:spPr>
          <a:xfrm>
            <a:off x="6771454" y="4249243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2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67" name="Freeform 66">
            <a:extLst>
              <a:ext uri="{FF2B5EF4-FFF2-40B4-BE49-F238E27FC236}">
                <a16:creationId xmlns:a16="http://schemas.microsoft.com/office/drawing/2014/main" id="{A5E85C03-AE06-4230-F320-456C2D225189}"/>
              </a:ext>
            </a:extLst>
          </p:cNvPr>
          <p:cNvSpPr/>
          <p:nvPr/>
        </p:nvSpPr>
        <p:spPr>
          <a:xfrm>
            <a:off x="7889522" y="2507365"/>
            <a:ext cx="500844" cy="69541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chemeClr val="accent2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7BB9E2A-CED9-08F7-F7B5-96D3AC11ADE5}"/>
              </a:ext>
            </a:extLst>
          </p:cNvPr>
          <p:cNvSpPr txBox="1"/>
          <p:nvPr/>
        </p:nvSpPr>
        <p:spPr>
          <a:xfrm>
            <a:off x="6562693" y="2700384"/>
            <a:ext cx="984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  <a:endParaRPr lang="en-US" sz="14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54A8FEA-4D0C-A532-C529-C488A0EF7CCF}"/>
              </a:ext>
            </a:extLst>
          </p:cNvPr>
          <p:cNvSpPr txBox="1"/>
          <p:nvPr/>
        </p:nvSpPr>
        <p:spPr>
          <a:xfrm>
            <a:off x="9526510" y="3791129"/>
            <a:ext cx="1082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Helvetica Neue Medium" charset="0"/>
                <a:ea typeface="Helvetica Neue Medium" charset="0"/>
                <a:cs typeface="Helvetica Neue Medium" charset="0"/>
              </a:rPr>
              <a:t>Servers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BC62D99-EEE3-2A12-34DD-54BC776CE350}"/>
              </a:ext>
            </a:extLst>
          </p:cNvPr>
          <p:cNvSpPr txBox="1"/>
          <p:nvPr/>
        </p:nvSpPr>
        <p:spPr>
          <a:xfrm>
            <a:off x="3802113" y="5116029"/>
            <a:ext cx="1112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Helvetica Neue Medium" charset="0"/>
                <a:ea typeface="Helvetica Neue Medium" charset="0"/>
                <a:cs typeface="Helvetica Neue Medium" charset="0"/>
              </a:rPr>
              <a:t>Backup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78CA4DB-ED2D-64E2-A0AC-F32AD77B968F}"/>
              </a:ext>
            </a:extLst>
          </p:cNvPr>
          <p:cNvSpPr txBox="1"/>
          <p:nvPr/>
        </p:nvSpPr>
        <p:spPr>
          <a:xfrm>
            <a:off x="838199" y="5358793"/>
            <a:ext cx="105156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Synchronous Replication: Primary doesn’t respond until all replication done</a:t>
            </a:r>
          </a:p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Reads can be handled by just the primary (ROWA)</a:t>
            </a:r>
          </a:p>
          <a:p>
            <a:endParaRPr lang="en-US" sz="28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74" name="Graphic 73" descr="User with solid fill">
            <a:extLst>
              <a:ext uri="{FF2B5EF4-FFF2-40B4-BE49-F238E27FC236}">
                <a16:creationId xmlns:a16="http://schemas.microsoft.com/office/drawing/2014/main" id="{92C4998B-66A1-33B5-E50C-97AF5B7A673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79747" y="1827880"/>
            <a:ext cx="914400" cy="914400"/>
          </a:xfrm>
          <a:prstGeom prst="rect">
            <a:avLst/>
          </a:prstGeom>
        </p:spPr>
      </p:pic>
      <p:pic>
        <p:nvPicPr>
          <p:cNvPr id="75" name="Graphic 74" descr="User with solid fill">
            <a:extLst>
              <a:ext uri="{FF2B5EF4-FFF2-40B4-BE49-F238E27FC236}">
                <a16:creationId xmlns:a16="http://schemas.microsoft.com/office/drawing/2014/main" id="{95740314-267E-AF6B-421B-A2B9E7D481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464553" y="1827880"/>
            <a:ext cx="914400" cy="914400"/>
          </a:xfrm>
          <a:prstGeom prst="rect">
            <a:avLst/>
          </a:prstGeom>
        </p:spPr>
      </p:pic>
      <p:pic>
        <p:nvPicPr>
          <p:cNvPr id="76" name="Graphic 75" descr="User with solid fill">
            <a:extLst>
              <a:ext uri="{FF2B5EF4-FFF2-40B4-BE49-F238E27FC236}">
                <a16:creationId xmlns:a16="http://schemas.microsoft.com/office/drawing/2014/main" id="{3C7FA824-0BC1-44D7-3960-C83A741F5AF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49359" y="1827880"/>
            <a:ext cx="914400" cy="914400"/>
          </a:xfrm>
          <a:prstGeom prst="rect">
            <a:avLst/>
          </a:prstGeom>
        </p:spPr>
      </p:pic>
      <p:pic>
        <p:nvPicPr>
          <p:cNvPr id="77" name="Graphic 76" descr="User with solid fill">
            <a:extLst>
              <a:ext uri="{FF2B5EF4-FFF2-40B4-BE49-F238E27FC236}">
                <a16:creationId xmlns:a16="http://schemas.microsoft.com/office/drawing/2014/main" id="{58A42244-C55A-1E02-C7A3-4EA8AC6296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234165" y="1827880"/>
            <a:ext cx="914400" cy="914400"/>
          </a:xfrm>
          <a:prstGeom prst="rect">
            <a:avLst/>
          </a:prstGeom>
        </p:spPr>
      </p:pic>
      <p:pic>
        <p:nvPicPr>
          <p:cNvPr id="78" name="Graphic 77" descr="User with solid fill">
            <a:extLst>
              <a:ext uri="{FF2B5EF4-FFF2-40B4-BE49-F238E27FC236}">
                <a16:creationId xmlns:a16="http://schemas.microsoft.com/office/drawing/2014/main" id="{F98171EB-6124-5DF2-284B-A275D994AD5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118971" y="1827880"/>
            <a:ext cx="914400" cy="914400"/>
          </a:xfrm>
          <a:prstGeom prst="rect">
            <a:avLst/>
          </a:prstGeom>
        </p:spPr>
      </p:pic>
      <p:pic>
        <p:nvPicPr>
          <p:cNvPr id="79" name="Graphic 78" descr="User with solid fill">
            <a:extLst>
              <a:ext uri="{FF2B5EF4-FFF2-40B4-BE49-F238E27FC236}">
                <a16:creationId xmlns:a16="http://schemas.microsoft.com/office/drawing/2014/main" id="{76C20A71-F397-4B31-5F35-B66AEF9A189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03778" y="1827880"/>
            <a:ext cx="914400" cy="914400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E499B2F0-8C64-E839-F519-FD73B76BAB7B}"/>
              </a:ext>
            </a:extLst>
          </p:cNvPr>
          <p:cNvSpPr/>
          <p:nvPr/>
        </p:nvSpPr>
        <p:spPr>
          <a:xfrm>
            <a:off x="3279931" y="4669460"/>
            <a:ext cx="1099022" cy="36752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36DB58A-88BA-9344-28B5-A8D85C4D6613}"/>
              </a:ext>
            </a:extLst>
          </p:cNvPr>
          <p:cNvSpPr/>
          <p:nvPr/>
        </p:nvSpPr>
        <p:spPr>
          <a:xfrm>
            <a:off x="4385431" y="4670281"/>
            <a:ext cx="1099022" cy="36752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229076F-F050-8721-C679-FCB5E40238F2}"/>
              </a:ext>
            </a:extLst>
          </p:cNvPr>
          <p:cNvSpPr/>
          <p:nvPr/>
        </p:nvSpPr>
        <p:spPr>
          <a:xfrm>
            <a:off x="6724148" y="4652303"/>
            <a:ext cx="1099022" cy="36752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391DFA4-9A40-C390-53F3-6DD3241AA8DD}"/>
              </a:ext>
            </a:extLst>
          </p:cNvPr>
          <p:cNvSpPr/>
          <p:nvPr/>
        </p:nvSpPr>
        <p:spPr>
          <a:xfrm>
            <a:off x="7829648" y="4653124"/>
            <a:ext cx="1099022" cy="36670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F0C5111-6773-38CB-47C0-F0F4A127A63B}"/>
              </a:ext>
            </a:extLst>
          </p:cNvPr>
          <p:cNvSpPr txBox="1"/>
          <p:nvPr/>
        </p:nvSpPr>
        <p:spPr>
          <a:xfrm>
            <a:off x="6416004" y="2706990"/>
            <a:ext cx="1116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  <a:endParaRPr lang="en-US" sz="14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cxnSp>
        <p:nvCxnSpPr>
          <p:cNvPr id="88" name="Curved Connector 87">
            <a:extLst>
              <a:ext uri="{FF2B5EF4-FFF2-40B4-BE49-F238E27FC236}">
                <a16:creationId xmlns:a16="http://schemas.microsoft.com/office/drawing/2014/main" id="{6F8BE731-5E2B-5E90-611E-66C05536580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231586" y="4060709"/>
            <a:ext cx="507666" cy="261744"/>
          </a:xfrm>
          <a:prstGeom prst="curvedConnector2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urved Connector 88">
            <a:extLst>
              <a:ext uri="{FF2B5EF4-FFF2-40B4-BE49-F238E27FC236}">
                <a16:creationId xmlns:a16="http://schemas.microsoft.com/office/drawing/2014/main" id="{BEAD0A51-A5FC-934B-7B91-AC7955A6254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722668" y="4101146"/>
            <a:ext cx="428391" cy="214430"/>
          </a:xfrm>
          <a:prstGeom prst="curvedConnector2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50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26" grpId="0"/>
      <p:bldP spid="27" grpId="0"/>
      <p:bldP spid="28" grpId="0" animBg="1"/>
      <p:bldP spid="34" grpId="0"/>
      <p:bldP spid="50" grpId="0"/>
      <p:bldP spid="51" grpId="0"/>
      <p:bldP spid="52" grpId="0"/>
      <p:bldP spid="53" grpId="0"/>
      <p:bldP spid="62" grpId="0" animBg="1"/>
      <p:bldP spid="63" grpId="0" animBg="1"/>
      <p:bldP spid="65" grpId="0" animBg="1"/>
      <p:bldP spid="67" grpId="0" animBg="1"/>
      <p:bldP spid="68" grpId="0"/>
      <p:bldP spid="68" grpId="1"/>
      <p:bldP spid="69" grpId="0"/>
      <p:bldP spid="70" grpId="0"/>
      <p:bldP spid="73" grpId="0"/>
      <p:bldP spid="80" grpId="0" animBg="1"/>
      <p:bldP spid="82" grpId="0" animBg="1"/>
      <p:bldP spid="83" grpId="0" animBg="1"/>
      <p:bldP spid="84" grpId="0" animBg="1"/>
      <p:bldP spid="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E5855-B5AE-1498-4561-1C404A86F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Fault Tolerance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A3976-0770-F445-7E3D-2D74187C0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3350"/>
            <a:ext cx="10515600" cy="16182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 matter which machine fails, we can easily recover!</a:t>
            </a:r>
          </a:p>
          <a:p>
            <a:pPr>
              <a:buFontTx/>
              <a:buChar char="-"/>
            </a:pPr>
            <a:r>
              <a:rPr lang="en-US" dirty="0"/>
              <a:t>Primary failure: Pick new primary</a:t>
            </a:r>
          </a:p>
          <a:p>
            <a:pPr>
              <a:buFontTx/>
              <a:buChar char="-"/>
            </a:pPr>
            <a:r>
              <a:rPr lang="en-US" dirty="0"/>
              <a:t>Backup failure: Can just continue as normal</a:t>
            </a:r>
          </a:p>
        </p:txBody>
      </p:sp>
      <p:pic>
        <p:nvPicPr>
          <p:cNvPr id="11" name="Graphic 10" descr="Server with solid fill">
            <a:extLst>
              <a:ext uri="{FF2B5EF4-FFF2-40B4-BE49-F238E27FC236}">
                <a16:creationId xmlns:a16="http://schemas.microsoft.com/office/drawing/2014/main" id="{629515D5-81FD-FBEB-CB14-EEC8CEAF149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223358" y="4102153"/>
            <a:ext cx="914400" cy="914400"/>
          </a:xfrm>
          <a:prstGeom prst="rect">
            <a:avLst/>
          </a:prstGeom>
        </p:spPr>
      </p:pic>
      <p:pic>
        <p:nvPicPr>
          <p:cNvPr id="12" name="Graphic 11" descr="User with solid fill">
            <a:extLst>
              <a:ext uri="{FF2B5EF4-FFF2-40B4-BE49-F238E27FC236}">
                <a16:creationId xmlns:a16="http://schemas.microsoft.com/office/drawing/2014/main" id="{63E62568-6DC1-9559-4C38-824C8C3444A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2424112"/>
            <a:ext cx="914400" cy="914400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C2FFEED-FFF2-B79D-11AD-9040604A0D4E}"/>
              </a:ext>
            </a:extLst>
          </p:cNvPr>
          <p:cNvCxnSpPr>
            <a:cxnSpLocks/>
          </p:cNvCxnSpPr>
          <p:nvPr/>
        </p:nvCxnSpPr>
        <p:spPr>
          <a:xfrm flipV="1">
            <a:off x="1752600" y="2820540"/>
            <a:ext cx="2470758" cy="168870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Graphic 13" descr="Server with solid fill">
            <a:extLst>
              <a:ext uri="{FF2B5EF4-FFF2-40B4-BE49-F238E27FC236}">
                <a16:creationId xmlns:a16="http://schemas.microsoft.com/office/drawing/2014/main" id="{8CB5D7CD-91AC-13D6-0DB3-8F338023ED2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223358" y="2454328"/>
            <a:ext cx="914400" cy="914400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89273EA-6136-901E-FA1B-D685D282597D}"/>
              </a:ext>
            </a:extLst>
          </p:cNvPr>
          <p:cNvCxnSpPr>
            <a:cxnSpLocks/>
          </p:cNvCxnSpPr>
          <p:nvPr/>
        </p:nvCxnSpPr>
        <p:spPr>
          <a:xfrm>
            <a:off x="1752600" y="2820540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E7D4B3CA-9952-3A4B-DAB3-63C23CE199D0}"/>
              </a:ext>
            </a:extLst>
          </p:cNvPr>
          <p:cNvSpPr/>
          <p:nvPr/>
        </p:nvSpPr>
        <p:spPr>
          <a:xfrm>
            <a:off x="5283269" y="2347346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3BA185A-F3BB-D8A9-3BF5-8469940B1AE6}"/>
              </a:ext>
            </a:extLst>
          </p:cNvPr>
          <p:cNvSpPr/>
          <p:nvPr/>
        </p:nvSpPr>
        <p:spPr>
          <a:xfrm>
            <a:off x="5536494" y="3096763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007A4EB-E759-F4DB-8327-2F76E645627A}"/>
              </a:ext>
            </a:extLst>
          </p:cNvPr>
          <p:cNvSpPr/>
          <p:nvPr/>
        </p:nvSpPr>
        <p:spPr>
          <a:xfrm>
            <a:off x="6795226" y="3096763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45695A3-09DC-2230-A884-C1DD3ABC20F2}"/>
              </a:ext>
            </a:extLst>
          </p:cNvPr>
          <p:cNvGrpSpPr/>
          <p:nvPr/>
        </p:nvGrpSpPr>
        <p:grpSpPr>
          <a:xfrm>
            <a:off x="5817910" y="2431224"/>
            <a:ext cx="658633" cy="609600"/>
            <a:chOff x="3075167" y="2286000"/>
            <a:chExt cx="658633" cy="60960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E3E8388-9B69-2AD9-CD0F-97EB88DD9BC8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3E73F411-6288-8497-1249-B44DBABE6E8B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D13970F6-E36C-D62D-AA2C-1FFB3920EDB2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3CD7081-040E-3135-D8DC-372FA0641725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F491EEE4-D751-B9B7-FB2A-42D03FFC3EEB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66B56C5A-AE70-6663-AA1A-48F232B72310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FBD702C2-C10D-5ADD-3472-C16A38AFC34A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6AFF061A-1B04-8535-A698-35534A970C55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7B7FD2D7-0BE0-C808-2A41-F529714D4BE8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4871CA40-FAC5-50F9-D005-32DD773AF39E}"/>
                </a:ext>
              </a:extLst>
            </p:cNvPr>
            <p:cNvCxnSpPr>
              <a:stCxn id="36" idx="0"/>
              <a:endCxn id="34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5CD7E33-7289-24AC-9869-D97A14224F4D}"/>
              </a:ext>
            </a:extLst>
          </p:cNvPr>
          <p:cNvGrpSpPr/>
          <p:nvPr/>
        </p:nvGrpSpPr>
        <p:grpSpPr>
          <a:xfrm>
            <a:off x="7162619" y="2494618"/>
            <a:ext cx="531549" cy="533400"/>
            <a:chOff x="2057400" y="2438400"/>
            <a:chExt cx="379678" cy="381000"/>
          </a:xfrm>
        </p:grpSpPr>
        <p:sp>
          <p:nvSpPr>
            <p:cNvPr id="45" name="AutoShape 568">
              <a:extLst>
                <a:ext uri="{FF2B5EF4-FFF2-40B4-BE49-F238E27FC236}">
                  <a16:creationId xmlns:a16="http://schemas.microsoft.com/office/drawing/2014/main" id="{DC260512-3026-C472-8855-DBDFBE8A9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AutoShape 569">
              <a:extLst>
                <a:ext uri="{FF2B5EF4-FFF2-40B4-BE49-F238E27FC236}">
                  <a16:creationId xmlns:a16="http://schemas.microsoft.com/office/drawing/2014/main" id="{80379B40-F575-E0CE-D27A-72FFDD77910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AutoShape 570">
              <a:extLst>
                <a:ext uri="{FF2B5EF4-FFF2-40B4-BE49-F238E27FC236}">
                  <a16:creationId xmlns:a16="http://schemas.microsoft.com/office/drawing/2014/main" id="{C7CAA259-4948-2446-4BF2-E0BCA60FFCB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8A9430CD-616D-9E49-C6E2-C415EF22A481}"/>
              </a:ext>
            </a:extLst>
          </p:cNvPr>
          <p:cNvCxnSpPr>
            <a:cxnSpLocks/>
          </p:cNvCxnSpPr>
          <p:nvPr/>
        </p:nvCxnSpPr>
        <p:spPr>
          <a:xfrm flipH="1">
            <a:off x="1704583" y="3073121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F617131-33FD-4B9A-4A70-96A3393EE7D3}"/>
              </a:ext>
            </a:extLst>
          </p:cNvPr>
          <p:cNvCxnSpPr>
            <a:cxnSpLocks/>
          </p:cNvCxnSpPr>
          <p:nvPr/>
        </p:nvCxnSpPr>
        <p:spPr>
          <a:xfrm flipH="1">
            <a:off x="1752600" y="3009648"/>
            <a:ext cx="2566792" cy="17952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B7FD3CC2-E1EC-C17F-9946-24B99AE69F7B}"/>
              </a:ext>
            </a:extLst>
          </p:cNvPr>
          <p:cNvSpPr/>
          <p:nvPr/>
        </p:nvSpPr>
        <p:spPr>
          <a:xfrm>
            <a:off x="5283269" y="3798697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7B47DE9-A26D-06F3-A355-D0B54DBAD4EE}"/>
              </a:ext>
            </a:extLst>
          </p:cNvPr>
          <p:cNvSpPr/>
          <p:nvPr/>
        </p:nvSpPr>
        <p:spPr>
          <a:xfrm>
            <a:off x="5536494" y="4548114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A0B2EB6-A0D2-2B33-2A1F-582BFC71EBF0}"/>
              </a:ext>
            </a:extLst>
          </p:cNvPr>
          <p:cNvSpPr/>
          <p:nvPr/>
        </p:nvSpPr>
        <p:spPr>
          <a:xfrm>
            <a:off x="6795226" y="4548114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455F6B9-8CB7-5951-3D3B-CE17769AC0C3}"/>
              </a:ext>
            </a:extLst>
          </p:cNvPr>
          <p:cNvSpPr/>
          <p:nvPr/>
        </p:nvSpPr>
        <p:spPr>
          <a:xfrm>
            <a:off x="8053958" y="4548114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DCB8587-188E-6735-02CE-6DCCD37B647E}"/>
              </a:ext>
            </a:extLst>
          </p:cNvPr>
          <p:cNvGrpSpPr/>
          <p:nvPr/>
        </p:nvGrpSpPr>
        <p:grpSpPr>
          <a:xfrm>
            <a:off x="5817910" y="3882575"/>
            <a:ext cx="658633" cy="609600"/>
            <a:chOff x="3075167" y="2286000"/>
            <a:chExt cx="658633" cy="609600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8270B3B-D79B-0B5B-65B7-045B1BFF1886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FC5D997-0DC1-87FD-ABE1-179C594DA18B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BA3226CC-A73C-4F69-4681-999D31B68E67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77C75DAD-1550-997A-6A43-AC3D3E3163FD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DEBBA68F-9D2F-E855-DB59-0839643FCAF2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7B946A0-7DCF-2A75-9EA8-5F171203AF9D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8FEEA190-054D-2C7D-360D-E359C4AD3316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A28DD18E-9DA7-9586-9E76-6DA996E17A63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AE7DA280-6195-3C42-436A-36515A19AEC9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8B6F8BE0-B59C-18C9-DDAD-3DF2C45D551F}"/>
                </a:ext>
              </a:extLst>
            </p:cNvPr>
            <p:cNvCxnSpPr>
              <a:stCxn id="58" idx="0"/>
              <a:endCxn id="56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7D8D37E0-C4DF-418E-0467-2BD96ED3C945}"/>
              </a:ext>
            </a:extLst>
          </p:cNvPr>
          <p:cNvGrpSpPr/>
          <p:nvPr/>
        </p:nvGrpSpPr>
        <p:grpSpPr>
          <a:xfrm>
            <a:off x="7162619" y="3945969"/>
            <a:ext cx="531549" cy="533400"/>
            <a:chOff x="2057400" y="2438400"/>
            <a:chExt cx="379678" cy="381000"/>
          </a:xfrm>
        </p:grpSpPr>
        <p:sp>
          <p:nvSpPr>
            <p:cNvPr id="67" name="AutoShape 568">
              <a:extLst>
                <a:ext uri="{FF2B5EF4-FFF2-40B4-BE49-F238E27FC236}">
                  <a16:creationId xmlns:a16="http://schemas.microsoft.com/office/drawing/2014/main" id="{22F79E54-2262-65A1-30AB-C008A3A27F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AutoShape 569">
              <a:extLst>
                <a:ext uri="{FF2B5EF4-FFF2-40B4-BE49-F238E27FC236}">
                  <a16:creationId xmlns:a16="http://schemas.microsoft.com/office/drawing/2014/main" id="{D25735CE-5A6F-BBC1-E2C8-4E831295B4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AutoShape 570">
              <a:extLst>
                <a:ext uri="{FF2B5EF4-FFF2-40B4-BE49-F238E27FC236}">
                  <a16:creationId xmlns:a16="http://schemas.microsoft.com/office/drawing/2014/main" id="{88C7DA3E-FD81-519F-16ED-9A2E82C38A0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3C63042-F049-4644-B263-12B5DD10D005}"/>
              </a:ext>
            </a:extLst>
          </p:cNvPr>
          <p:cNvCxnSpPr>
            <a:endCxn id="11" idx="0"/>
          </p:cNvCxnSpPr>
          <p:nvPr/>
        </p:nvCxnSpPr>
        <p:spPr>
          <a:xfrm>
            <a:off x="4680558" y="3368728"/>
            <a:ext cx="0" cy="73342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9DD6199E-362D-AA7C-96E7-C34504C884F1}"/>
              </a:ext>
            </a:extLst>
          </p:cNvPr>
          <p:cNvCxnSpPr>
            <a:cxnSpLocks/>
          </p:cNvCxnSpPr>
          <p:nvPr/>
        </p:nvCxnSpPr>
        <p:spPr>
          <a:xfrm>
            <a:off x="5137758" y="2793837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F51C615A-8CC4-1703-002C-BA541E2E4CA0}"/>
              </a:ext>
            </a:extLst>
          </p:cNvPr>
          <p:cNvCxnSpPr>
            <a:cxnSpLocks/>
          </p:cNvCxnSpPr>
          <p:nvPr/>
        </p:nvCxnSpPr>
        <p:spPr>
          <a:xfrm>
            <a:off x="6514058" y="2793837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0B993914-640D-D4E0-9E9D-F71E484DC954}"/>
              </a:ext>
            </a:extLst>
          </p:cNvPr>
          <p:cNvCxnSpPr>
            <a:cxnSpLocks/>
          </p:cNvCxnSpPr>
          <p:nvPr/>
        </p:nvCxnSpPr>
        <p:spPr>
          <a:xfrm>
            <a:off x="5137758" y="4254072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6E646019-3066-6875-AE86-0825ECAF222F}"/>
              </a:ext>
            </a:extLst>
          </p:cNvPr>
          <p:cNvCxnSpPr>
            <a:cxnSpLocks/>
          </p:cNvCxnSpPr>
          <p:nvPr/>
        </p:nvCxnSpPr>
        <p:spPr>
          <a:xfrm>
            <a:off x="6514058" y="4254072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0" name="Graphic 79" descr="No sign with solid fill">
            <a:extLst>
              <a:ext uri="{FF2B5EF4-FFF2-40B4-BE49-F238E27FC236}">
                <a16:creationId xmlns:a16="http://schemas.microsoft.com/office/drawing/2014/main" id="{69F38664-00A0-854E-8A5C-8A4E68DBD3C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65802" y="2291524"/>
            <a:ext cx="1229513" cy="1229513"/>
          </a:xfrm>
          <a:prstGeom prst="rect">
            <a:avLst/>
          </a:prstGeom>
        </p:spPr>
      </p:pic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5831A3C-4453-CDAA-4181-14355B6B7129}"/>
              </a:ext>
            </a:extLst>
          </p:cNvPr>
          <p:cNvCxnSpPr>
            <a:cxnSpLocks/>
          </p:cNvCxnSpPr>
          <p:nvPr/>
        </p:nvCxnSpPr>
        <p:spPr>
          <a:xfrm>
            <a:off x="1752600" y="2820540"/>
            <a:ext cx="2566792" cy="15452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C50D0C7F-2DE4-E0B2-687E-94299109CB4B}"/>
              </a:ext>
            </a:extLst>
          </p:cNvPr>
          <p:cNvCxnSpPr>
            <a:cxnSpLocks/>
          </p:cNvCxnSpPr>
          <p:nvPr/>
        </p:nvCxnSpPr>
        <p:spPr>
          <a:xfrm flipH="1" flipV="1">
            <a:off x="1704583" y="3192569"/>
            <a:ext cx="2566792" cy="15452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Graphic 15" descr="User with solid fill">
            <a:extLst>
              <a:ext uri="{FF2B5EF4-FFF2-40B4-BE49-F238E27FC236}">
                <a16:creationId xmlns:a16="http://schemas.microsoft.com/office/drawing/2014/main" id="{F09D3E69-3E7E-674A-2E55-4EE7502267A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415783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28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0" grpId="0" animBg="1"/>
      <p:bldP spid="31" grpId="0" animBg="1"/>
      <p:bldP spid="52" grpId="0" animBg="1"/>
      <p:bldP spid="53" grpId="0" animBg="1"/>
      <p:bldP spid="5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BB33-615D-10F2-B657-06194E5EB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Consistency + 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0B6A6-5725-56DD-1AD3-E041B9568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level of consistency does primary-backup with synchronous replication give us?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level of fault tolerance does primary-backup give us? How many machines to tolerate f failures?</a:t>
            </a:r>
          </a:p>
        </p:txBody>
      </p:sp>
    </p:spTree>
    <p:extLst>
      <p:ext uri="{BB962C8B-B14F-4D97-AF65-F5344CB8AC3E}">
        <p14:creationId xmlns:p14="http://schemas.microsoft.com/office/powerpoint/2010/main" val="401362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4BCD2-EE52-1555-49C7-516B3F777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Concurrent Ops</a:t>
            </a:r>
          </a:p>
        </p:txBody>
      </p:sp>
      <p:pic>
        <p:nvPicPr>
          <p:cNvPr id="57" name="Graphic 56" descr="Server with solid fill">
            <a:extLst>
              <a:ext uri="{FF2B5EF4-FFF2-40B4-BE49-F238E27FC236}">
                <a16:creationId xmlns:a16="http://schemas.microsoft.com/office/drawing/2014/main" id="{FB228797-1DCA-C08B-E1AD-AF4A78B24E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8223" y="3580329"/>
            <a:ext cx="914400" cy="914400"/>
          </a:xfrm>
          <a:prstGeom prst="rect">
            <a:avLst/>
          </a:prstGeom>
        </p:spPr>
      </p:pic>
      <p:pic>
        <p:nvPicPr>
          <p:cNvPr id="58" name="Graphic 57" descr="User with solid fill">
            <a:extLst>
              <a:ext uri="{FF2B5EF4-FFF2-40B4-BE49-F238E27FC236}">
                <a16:creationId xmlns:a16="http://schemas.microsoft.com/office/drawing/2014/main" id="{345BBB15-9E87-EECC-CCB8-08BF55BA9A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1823276"/>
            <a:ext cx="914400" cy="914400"/>
          </a:xfrm>
          <a:prstGeom prst="rect">
            <a:avLst/>
          </a:prstGeom>
        </p:spPr>
      </p:pic>
      <p:pic>
        <p:nvPicPr>
          <p:cNvPr id="60" name="Graphic 59" descr="Server with solid fill">
            <a:extLst>
              <a:ext uri="{FF2B5EF4-FFF2-40B4-BE49-F238E27FC236}">
                <a16:creationId xmlns:a16="http://schemas.microsoft.com/office/drawing/2014/main" id="{8D2A3591-31BA-C8C1-3275-A183D0E96A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3358" y="1853492"/>
            <a:ext cx="914400" cy="914400"/>
          </a:xfrm>
          <a:prstGeom prst="rect">
            <a:avLst/>
          </a:prstGeom>
        </p:spPr>
      </p:pic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9AA48F6-374F-E35C-6BD8-2D0462D7D06D}"/>
              </a:ext>
            </a:extLst>
          </p:cNvPr>
          <p:cNvCxnSpPr>
            <a:cxnSpLocks/>
          </p:cNvCxnSpPr>
          <p:nvPr/>
        </p:nvCxnSpPr>
        <p:spPr>
          <a:xfrm>
            <a:off x="1752600" y="2219704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0F71D076-A841-94ED-EEEC-453F11654D2E}"/>
              </a:ext>
            </a:extLst>
          </p:cNvPr>
          <p:cNvSpPr/>
          <p:nvPr/>
        </p:nvSpPr>
        <p:spPr>
          <a:xfrm>
            <a:off x="5283269" y="1746510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E08BB88-990B-8BF3-BBB6-44D9B6BD0D76}"/>
              </a:ext>
            </a:extLst>
          </p:cNvPr>
          <p:cNvSpPr/>
          <p:nvPr/>
        </p:nvSpPr>
        <p:spPr>
          <a:xfrm>
            <a:off x="5536494" y="2495927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E28B9A15-2AEA-5E1B-8000-19E677DA08A3}"/>
              </a:ext>
            </a:extLst>
          </p:cNvPr>
          <p:cNvGrpSpPr/>
          <p:nvPr/>
        </p:nvGrpSpPr>
        <p:grpSpPr>
          <a:xfrm>
            <a:off x="5817910" y="1830388"/>
            <a:ext cx="658633" cy="609600"/>
            <a:chOff x="3075167" y="2286000"/>
            <a:chExt cx="658633" cy="609600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B9A8602-37F9-2E40-8562-D54E3F45988D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641E8E8C-8C07-C2B4-1D42-9608851ABDEC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286CA7F-6D13-5373-D43C-A81043D22C50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B8548A27-C619-8A86-9AB8-9AAC40134EC6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D9FBC075-D219-DF72-4586-15E207C78F87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FDA65486-4353-1D33-689F-ADCA44691714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67CDDC00-79E6-BD4D-4C8D-ED5418513811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4F17D178-7180-1669-E0F5-01CDA35E62EC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E100B6B1-4DCF-9429-EC80-FBEB93883CC1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DD148CB6-600E-3BDB-1DC7-FBDBB70D6D8D}"/>
                </a:ext>
              </a:extLst>
            </p:cNvPr>
            <p:cNvCxnSpPr>
              <a:stCxn id="69" idx="0"/>
              <a:endCxn id="67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222A7E0-D431-7E1F-5D8B-6654ABE6BA13}"/>
              </a:ext>
            </a:extLst>
          </p:cNvPr>
          <p:cNvGrpSpPr/>
          <p:nvPr/>
        </p:nvGrpSpPr>
        <p:grpSpPr>
          <a:xfrm>
            <a:off x="7162619" y="1893782"/>
            <a:ext cx="531549" cy="533400"/>
            <a:chOff x="2057400" y="2438400"/>
            <a:chExt cx="379678" cy="381000"/>
          </a:xfrm>
        </p:grpSpPr>
        <p:sp>
          <p:nvSpPr>
            <p:cNvPr id="78" name="AutoShape 568">
              <a:extLst>
                <a:ext uri="{FF2B5EF4-FFF2-40B4-BE49-F238E27FC236}">
                  <a16:creationId xmlns:a16="http://schemas.microsoft.com/office/drawing/2014/main" id="{4A363D9A-0040-EEF6-F49A-AF5663248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AutoShape 569">
              <a:extLst>
                <a:ext uri="{FF2B5EF4-FFF2-40B4-BE49-F238E27FC236}">
                  <a16:creationId xmlns:a16="http://schemas.microsoft.com/office/drawing/2014/main" id="{F81ED2F2-58A8-D886-3B88-524CA1262B7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AutoShape 570">
              <a:extLst>
                <a:ext uri="{FF2B5EF4-FFF2-40B4-BE49-F238E27FC236}">
                  <a16:creationId xmlns:a16="http://schemas.microsoft.com/office/drawing/2014/main" id="{FF4358CB-4411-25E8-C475-3FE5E42D98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7DDDEB23-EAA3-775E-D163-8B82441B14B7}"/>
              </a:ext>
            </a:extLst>
          </p:cNvPr>
          <p:cNvCxnSpPr>
            <a:cxnSpLocks/>
          </p:cNvCxnSpPr>
          <p:nvPr/>
        </p:nvCxnSpPr>
        <p:spPr>
          <a:xfrm flipH="1">
            <a:off x="1704583" y="2472285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1AA6826F-6ECE-4107-2E80-A25101D95DB2}"/>
              </a:ext>
            </a:extLst>
          </p:cNvPr>
          <p:cNvSpPr/>
          <p:nvPr/>
        </p:nvSpPr>
        <p:spPr>
          <a:xfrm>
            <a:off x="5278134" y="3276873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A457CC68-DB69-0E1F-18F6-2AB4F3943C3B}"/>
              </a:ext>
            </a:extLst>
          </p:cNvPr>
          <p:cNvGrpSpPr/>
          <p:nvPr/>
        </p:nvGrpSpPr>
        <p:grpSpPr>
          <a:xfrm>
            <a:off x="5812775" y="3360751"/>
            <a:ext cx="658633" cy="609600"/>
            <a:chOff x="3075167" y="2286000"/>
            <a:chExt cx="658633" cy="609600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DC2B2888-F98D-A919-7EE7-F6502A5A2B96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F8F9580-9AEA-FC8D-760C-B475A83CCBA1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22E47329-CF6D-DD03-3CB9-A1CA7B0FBD58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18E191A1-984A-8382-9714-2D2A7DC1F040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C2C2C46F-B7C7-5BC7-A19D-F82D2AC68E01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69CE0987-7E35-AE33-C283-8AF68F5A2B1A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id="{2FBCD4D0-497C-A987-D641-E7E8BA7F28A3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5" name="Freeform 94">
              <a:extLst>
                <a:ext uri="{FF2B5EF4-FFF2-40B4-BE49-F238E27FC236}">
                  <a16:creationId xmlns:a16="http://schemas.microsoft.com/office/drawing/2014/main" id="{1FA5C049-30A5-C1CD-A530-85A6512FCE7B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6" name="Freeform 95">
              <a:extLst>
                <a:ext uri="{FF2B5EF4-FFF2-40B4-BE49-F238E27FC236}">
                  <a16:creationId xmlns:a16="http://schemas.microsoft.com/office/drawing/2014/main" id="{E97FA9D4-9557-3295-12D5-2C713927028D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32AD3C90-EB93-5559-6F19-1148D84DA158}"/>
                </a:ext>
              </a:extLst>
            </p:cNvPr>
            <p:cNvCxnSpPr>
              <a:stCxn id="90" idx="0"/>
              <a:endCxn id="88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994C3EAF-474E-14A0-7379-8A5EDF5B91C3}"/>
              </a:ext>
            </a:extLst>
          </p:cNvPr>
          <p:cNvGrpSpPr/>
          <p:nvPr/>
        </p:nvGrpSpPr>
        <p:grpSpPr>
          <a:xfrm>
            <a:off x="7157484" y="3424145"/>
            <a:ext cx="531549" cy="533400"/>
            <a:chOff x="2057400" y="2438400"/>
            <a:chExt cx="379678" cy="381000"/>
          </a:xfrm>
        </p:grpSpPr>
        <p:sp>
          <p:nvSpPr>
            <p:cNvPr id="99" name="AutoShape 568">
              <a:extLst>
                <a:ext uri="{FF2B5EF4-FFF2-40B4-BE49-F238E27FC236}">
                  <a16:creationId xmlns:a16="http://schemas.microsoft.com/office/drawing/2014/main" id="{47A74227-318E-A8B7-F610-8F4720927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AutoShape 569">
              <a:extLst>
                <a:ext uri="{FF2B5EF4-FFF2-40B4-BE49-F238E27FC236}">
                  <a16:creationId xmlns:a16="http://schemas.microsoft.com/office/drawing/2014/main" id="{63C5E6BC-A2E2-0A92-84A7-28DD790662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AutoShape 570">
              <a:extLst>
                <a:ext uri="{FF2B5EF4-FFF2-40B4-BE49-F238E27FC236}">
                  <a16:creationId xmlns:a16="http://schemas.microsoft.com/office/drawing/2014/main" id="{6983CF59-5836-66CA-7604-F1B28ADA53D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435C02C0-3EAE-5C48-A6F3-E89950E2B688}"/>
              </a:ext>
            </a:extLst>
          </p:cNvPr>
          <p:cNvCxnSpPr>
            <a:cxnSpLocks/>
          </p:cNvCxnSpPr>
          <p:nvPr/>
        </p:nvCxnSpPr>
        <p:spPr>
          <a:xfrm>
            <a:off x="5137758" y="2193001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D442D77D-879F-F317-7DD4-660A2F74350E}"/>
              </a:ext>
            </a:extLst>
          </p:cNvPr>
          <p:cNvCxnSpPr>
            <a:cxnSpLocks/>
          </p:cNvCxnSpPr>
          <p:nvPr/>
        </p:nvCxnSpPr>
        <p:spPr>
          <a:xfrm>
            <a:off x="6514058" y="2193001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A8697E74-9FC6-EA82-13A1-2AE7DD293E8E}"/>
              </a:ext>
            </a:extLst>
          </p:cNvPr>
          <p:cNvCxnSpPr>
            <a:cxnSpLocks/>
          </p:cNvCxnSpPr>
          <p:nvPr/>
        </p:nvCxnSpPr>
        <p:spPr>
          <a:xfrm>
            <a:off x="5132623" y="3732248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99CEAB42-188E-6D2F-E927-D8BA472B7100}"/>
              </a:ext>
            </a:extLst>
          </p:cNvPr>
          <p:cNvCxnSpPr>
            <a:cxnSpLocks/>
          </p:cNvCxnSpPr>
          <p:nvPr/>
        </p:nvCxnSpPr>
        <p:spPr>
          <a:xfrm>
            <a:off x="6508923" y="3732248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0" name="Graphic 109" descr="User with solid fill">
            <a:extLst>
              <a:ext uri="{FF2B5EF4-FFF2-40B4-BE49-F238E27FC236}">
                <a16:creationId xmlns:a16="http://schemas.microsoft.com/office/drawing/2014/main" id="{B63760C1-F225-2B28-E28D-91D07A1DD1C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3490078"/>
            <a:ext cx="914400" cy="914400"/>
          </a:xfrm>
          <a:prstGeom prst="rect">
            <a:avLst/>
          </a:prstGeom>
        </p:spPr>
      </p:pic>
      <p:pic>
        <p:nvPicPr>
          <p:cNvPr id="117" name="Graphic 116" descr="Server with solid fill">
            <a:extLst>
              <a:ext uri="{FF2B5EF4-FFF2-40B4-BE49-F238E27FC236}">
                <a16:creationId xmlns:a16="http://schemas.microsoft.com/office/drawing/2014/main" id="{06A79BA3-CD7A-88F4-E91A-0CC00571177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8223" y="5165685"/>
            <a:ext cx="914400" cy="914400"/>
          </a:xfrm>
          <a:prstGeom prst="rect">
            <a:avLst/>
          </a:prstGeom>
        </p:spPr>
      </p:pic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86F9240C-FEFC-2145-3D9F-63FDDC6D0908}"/>
              </a:ext>
            </a:extLst>
          </p:cNvPr>
          <p:cNvSpPr/>
          <p:nvPr/>
        </p:nvSpPr>
        <p:spPr>
          <a:xfrm>
            <a:off x="5278134" y="4862229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0E05A324-C148-BBF6-0406-42175E5C0671}"/>
              </a:ext>
            </a:extLst>
          </p:cNvPr>
          <p:cNvGrpSpPr/>
          <p:nvPr/>
        </p:nvGrpSpPr>
        <p:grpSpPr>
          <a:xfrm>
            <a:off x="5812775" y="4946107"/>
            <a:ext cx="658633" cy="609600"/>
            <a:chOff x="3075167" y="2286000"/>
            <a:chExt cx="658633" cy="609600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C11BA186-A137-93FF-C3D3-F4EA5E374E6C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A2099D77-15CF-FF53-583E-0600241F8212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8B37C920-DADD-5925-3369-2F0A37932210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F4C0AB38-A63E-BA13-83D2-09B8062F854E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6" name="Freeform 125">
              <a:extLst>
                <a:ext uri="{FF2B5EF4-FFF2-40B4-BE49-F238E27FC236}">
                  <a16:creationId xmlns:a16="http://schemas.microsoft.com/office/drawing/2014/main" id="{B7BF8DE1-7481-B39B-7C09-D7B854943614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6D9263E5-01A4-8BAC-7851-7F294311CF1D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50444DB2-9B39-060B-0030-106109612AC1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7A6506FD-60E8-AD1D-415E-FBB62ED58784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1FB059D8-30B1-05E1-6EC1-F4FA6609B60B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B4F5CC41-9137-5462-D0EC-43A08239281E}"/>
                </a:ext>
              </a:extLst>
            </p:cNvPr>
            <p:cNvCxnSpPr>
              <a:stCxn id="124" idx="0"/>
              <a:endCxn id="12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D261CF55-5CCB-B59F-6A07-B5E8784EC014}"/>
              </a:ext>
            </a:extLst>
          </p:cNvPr>
          <p:cNvGrpSpPr/>
          <p:nvPr/>
        </p:nvGrpSpPr>
        <p:grpSpPr>
          <a:xfrm>
            <a:off x="7157484" y="5009501"/>
            <a:ext cx="531549" cy="533400"/>
            <a:chOff x="2057400" y="2438400"/>
            <a:chExt cx="379678" cy="381000"/>
          </a:xfrm>
        </p:grpSpPr>
        <p:sp>
          <p:nvSpPr>
            <p:cNvPr id="133" name="AutoShape 568">
              <a:extLst>
                <a:ext uri="{FF2B5EF4-FFF2-40B4-BE49-F238E27FC236}">
                  <a16:creationId xmlns:a16="http://schemas.microsoft.com/office/drawing/2014/main" id="{B87A1A32-F505-CE4F-DAF0-A3FC5F6FA3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AutoShape 569">
              <a:extLst>
                <a:ext uri="{FF2B5EF4-FFF2-40B4-BE49-F238E27FC236}">
                  <a16:creationId xmlns:a16="http://schemas.microsoft.com/office/drawing/2014/main" id="{113B41FA-77D1-5336-B0D7-C457218F2D5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AutoShape 570">
              <a:extLst>
                <a:ext uri="{FF2B5EF4-FFF2-40B4-BE49-F238E27FC236}">
                  <a16:creationId xmlns:a16="http://schemas.microsoft.com/office/drawing/2014/main" id="{36F48D90-F4C5-4982-47AB-7008B5117D5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DFB70F43-BD47-C85B-05AB-8763B8830620}"/>
              </a:ext>
            </a:extLst>
          </p:cNvPr>
          <p:cNvCxnSpPr>
            <a:cxnSpLocks/>
          </p:cNvCxnSpPr>
          <p:nvPr/>
        </p:nvCxnSpPr>
        <p:spPr>
          <a:xfrm>
            <a:off x="5132623" y="5317604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AE155476-B1A5-A1CA-A545-3DD165ED968C}"/>
              </a:ext>
            </a:extLst>
          </p:cNvPr>
          <p:cNvCxnSpPr>
            <a:cxnSpLocks/>
          </p:cNvCxnSpPr>
          <p:nvPr/>
        </p:nvCxnSpPr>
        <p:spPr>
          <a:xfrm>
            <a:off x="6508923" y="5317604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27BC245E-2B43-7145-2DED-817C2213727A}"/>
              </a:ext>
            </a:extLst>
          </p:cNvPr>
          <p:cNvSpPr txBox="1"/>
          <p:nvPr/>
        </p:nvSpPr>
        <p:spPr>
          <a:xfrm>
            <a:off x="9507113" y="2068002"/>
            <a:ext cx="214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Primary</a:t>
            </a:r>
            <a:endParaRPr lang="en-US" sz="28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999EA5D5-EC4A-1352-9955-9A9D3CFE5BFD}"/>
              </a:ext>
            </a:extLst>
          </p:cNvPr>
          <p:cNvCxnSpPr>
            <a:cxnSpLocks/>
          </p:cNvCxnSpPr>
          <p:nvPr/>
        </p:nvCxnSpPr>
        <p:spPr>
          <a:xfrm flipV="1">
            <a:off x="1687286" y="2219704"/>
            <a:ext cx="2584089" cy="16765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A0C331AD-A44C-2F92-7CF2-5016C4A308B3}"/>
              </a:ext>
            </a:extLst>
          </p:cNvPr>
          <p:cNvCxnSpPr>
            <a:cxnSpLocks/>
          </p:cNvCxnSpPr>
          <p:nvPr/>
        </p:nvCxnSpPr>
        <p:spPr>
          <a:xfrm flipH="1">
            <a:off x="7418123" y="2498126"/>
            <a:ext cx="5135" cy="812437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24996517-0581-F839-E244-6819085CA034}"/>
              </a:ext>
            </a:extLst>
          </p:cNvPr>
          <p:cNvCxnSpPr>
            <a:cxnSpLocks/>
          </p:cNvCxnSpPr>
          <p:nvPr/>
        </p:nvCxnSpPr>
        <p:spPr>
          <a:xfrm>
            <a:off x="7424301" y="2506194"/>
            <a:ext cx="0" cy="2439913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Rectangle 172">
            <a:extLst>
              <a:ext uri="{FF2B5EF4-FFF2-40B4-BE49-F238E27FC236}">
                <a16:creationId xmlns:a16="http://schemas.microsoft.com/office/drawing/2014/main" id="{100F3071-0BA2-16E3-CEEA-10FE37A0EFF9}"/>
              </a:ext>
            </a:extLst>
          </p:cNvPr>
          <p:cNvSpPr/>
          <p:nvPr/>
        </p:nvSpPr>
        <p:spPr>
          <a:xfrm>
            <a:off x="6788757" y="2495927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pic>
        <p:nvPicPr>
          <p:cNvPr id="174" name="Graphic 173" descr="User with solid fill">
            <a:extLst>
              <a:ext uri="{FF2B5EF4-FFF2-40B4-BE49-F238E27FC236}">
                <a16:creationId xmlns:a16="http://schemas.microsoft.com/office/drawing/2014/main" id="{0942C3FE-B78D-D2B4-9932-5302520D229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5165685"/>
            <a:ext cx="914400" cy="914400"/>
          </a:xfrm>
          <a:prstGeom prst="rect">
            <a:avLst/>
          </a:prstGeom>
        </p:spPr>
      </p:pic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5B0E63E1-8846-D3AC-96F4-8D84A39ACFD1}"/>
              </a:ext>
            </a:extLst>
          </p:cNvPr>
          <p:cNvCxnSpPr>
            <a:cxnSpLocks/>
          </p:cNvCxnSpPr>
          <p:nvPr/>
        </p:nvCxnSpPr>
        <p:spPr>
          <a:xfrm flipV="1">
            <a:off x="1606352" y="2216649"/>
            <a:ext cx="2647058" cy="32767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4D7AFD95-EFC2-001E-82D7-57854815D2CC}"/>
              </a:ext>
            </a:extLst>
          </p:cNvPr>
          <p:cNvCxnSpPr>
            <a:cxnSpLocks/>
          </p:cNvCxnSpPr>
          <p:nvPr/>
        </p:nvCxnSpPr>
        <p:spPr>
          <a:xfrm flipH="1">
            <a:off x="1704583" y="2503125"/>
            <a:ext cx="2534428" cy="3134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1" name="Rectangle 180">
            <a:extLst>
              <a:ext uri="{FF2B5EF4-FFF2-40B4-BE49-F238E27FC236}">
                <a16:creationId xmlns:a16="http://schemas.microsoft.com/office/drawing/2014/main" id="{317E9DAC-2C00-9C5C-BB8D-0F1E4830B592}"/>
              </a:ext>
            </a:extLst>
          </p:cNvPr>
          <p:cNvSpPr/>
          <p:nvPr/>
        </p:nvSpPr>
        <p:spPr>
          <a:xfrm>
            <a:off x="5536494" y="4040882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A7AB33B6-DD14-6964-3ECC-22D8F2C6CB12}"/>
              </a:ext>
            </a:extLst>
          </p:cNvPr>
          <p:cNvSpPr/>
          <p:nvPr/>
        </p:nvSpPr>
        <p:spPr>
          <a:xfrm>
            <a:off x="5537451" y="5661967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69C6AD4-6524-45EA-68E6-338E5F73FC7D}"/>
              </a:ext>
            </a:extLst>
          </p:cNvPr>
          <p:cNvSpPr txBox="1"/>
          <p:nvPr/>
        </p:nvSpPr>
        <p:spPr>
          <a:xfrm>
            <a:off x="2146710" y="1828287"/>
            <a:ext cx="163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 100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E5F0B09-7F05-9F17-8AA2-9E1E97EFFF19}"/>
              </a:ext>
            </a:extLst>
          </p:cNvPr>
          <p:cNvSpPr txBox="1"/>
          <p:nvPr/>
        </p:nvSpPr>
        <p:spPr>
          <a:xfrm rot="19611548">
            <a:off x="1651820" y="2938577"/>
            <a:ext cx="1712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 50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81AEB7CD-263E-3F53-4AE8-C0CC7A94D3FB}"/>
              </a:ext>
            </a:extLst>
          </p:cNvPr>
          <p:cNvSpPr txBox="1"/>
          <p:nvPr/>
        </p:nvSpPr>
        <p:spPr>
          <a:xfrm rot="18578157">
            <a:off x="1549856" y="3756618"/>
            <a:ext cx="2068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Check Balance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6D4B70BB-DEC2-6B8E-AB58-76BB0FF33262}"/>
              </a:ext>
            </a:extLst>
          </p:cNvPr>
          <p:cNvSpPr txBox="1"/>
          <p:nvPr/>
        </p:nvSpPr>
        <p:spPr>
          <a:xfrm rot="18578157">
            <a:off x="2686541" y="4137425"/>
            <a:ext cx="771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0101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173" grpId="0" animBg="1"/>
      <p:bldP spid="181" grpId="0" animBg="1"/>
      <p:bldP spid="182" grpId="0" animBg="1"/>
      <p:bldP spid="187" grpId="0"/>
      <p:bldP spid="188" grpId="0"/>
      <p:bldP spid="189" grpId="0"/>
      <p:bldP spid="19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C46F2-762B-5B09-C754-37A96DC3C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Log Entry States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79A49-E9CB-75A5-6E6E-57CD9297C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can’t just blindly respond with what’s in the log</a:t>
            </a:r>
          </a:p>
          <a:p>
            <a:pPr marL="0" indent="0">
              <a:buNone/>
            </a:pPr>
            <a:r>
              <a:rPr lang="en-US" dirty="0"/>
              <a:t>Instead, log entries have multiple states:</a:t>
            </a:r>
          </a:p>
          <a:p>
            <a:pPr>
              <a:buFontTx/>
              <a:buChar char="-"/>
            </a:pPr>
            <a:r>
              <a:rPr lang="en-US" dirty="0"/>
              <a:t>Committed: All backups have confirmed they have the entry</a:t>
            </a:r>
          </a:p>
          <a:p>
            <a:pPr>
              <a:buFontTx/>
              <a:buChar char="-"/>
            </a:pPr>
            <a:r>
              <a:rPr lang="en-US" dirty="0"/>
              <a:t>Uncommitted: Not all backups have confirmed the entry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When serving a read, only respond with committed data</a:t>
            </a:r>
          </a:p>
        </p:txBody>
      </p:sp>
    </p:spTree>
    <p:extLst>
      <p:ext uri="{BB962C8B-B14F-4D97-AF65-F5344CB8AC3E}">
        <p14:creationId xmlns:p14="http://schemas.microsoft.com/office/powerpoint/2010/main" val="301564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937F3-CA8A-87B0-0E14-9ECE5D2FA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F0560-F8DE-7ECA-5E34-59B9B373B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 with Commits</a:t>
            </a:r>
          </a:p>
        </p:txBody>
      </p:sp>
      <p:pic>
        <p:nvPicPr>
          <p:cNvPr id="57" name="Graphic 56" descr="Server with solid fill">
            <a:extLst>
              <a:ext uri="{FF2B5EF4-FFF2-40B4-BE49-F238E27FC236}">
                <a16:creationId xmlns:a16="http://schemas.microsoft.com/office/drawing/2014/main" id="{95BD06AE-68A0-0BF3-F93D-7D14F3B812D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8223" y="3580329"/>
            <a:ext cx="914400" cy="914400"/>
          </a:xfrm>
          <a:prstGeom prst="rect">
            <a:avLst/>
          </a:prstGeom>
        </p:spPr>
      </p:pic>
      <p:pic>
        <p:nvPicPr>
          <p:cNvPr id="58" name="Graphic 57" descr="User with solid fill">
            <a:extLst>
              <a:ext uri="{FF2B5EF4-FFF2-40B4-BE49-F238E27FC236}">
                <a16:creationId xmlns:a16="http://schemas.microsoft.com/office/drawing/2014/main" id="{9435C857-A6BA-C366-0B4C-3A78BE3A6FD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1823276"/>
            <a:ext cx="914400" cy="914400"/>
          </a:xfrm>
          <a:prstGeom prst="rect">
            <a:avLst/>
          </a:prstGeom>
        </p:spPr>
      </p:pic>
      <p:pic>
        <p:nvPicPr>
          <p:cNvPr id="60" name="Graphic 59" descr="Server with solid fill">
            <a:extLst>
              <a:ext uri="{FF2B5EF4-FFF2-40B4-BE49-F238E27FC236}">
                <a16:creationId xmlns:a16="http://schemas.microsoft.com/office/drawing/2014/main" id="{482A86B4-2ADB-DA14-A3F0-6DE78073D56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3358" y="1853492"/>
            <a:ext cx="914400" cy="914400"/>
          </a:xfrm>
          <a:prstGeom prst="rect">
            <a:avLst/>
          </a:prstGeom>
        </p:spPr>
      </p:pic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ED45BA0-7AB9-933E-B898-98F11E456FF6}"/>
              </a:ext>
            </a:extLst>
          </p:cNvPr>
          <p:cNvCxnSpPr>
            <a:cxnSpLocks/>
          </p:cNvCxnSpPr>
          <p:nvPr/>
        </p:nvCxnSpPr>
        <p:spPr>
          <a:xfrm>
            <a:off x="1752600" y="2219704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B49B50BB-8E08-9090-3B9F-C9B71EAAB390}"/>
              </a:ext>
            </a:extLst>
          </p:cNvPr>
          <p:cNvSpPr/>
          <p:nvPr/>
        </p:nvSpPr>
        <p:spPr>
          <a:xfrm>
            <a:off x="5283269" y="1746510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953F81F-1AF3-47B1-A3D4-4CD4EF70E928}"/>
              </a:ext>
            </a:extLst>
          </p:cNvPr>
          <p:cNvSpPr/>
          <p:nvPr/>
        </p:nvSpPr>
        <p:spPr>
          <a:xfrm>
            <a:off x="5536494" y="2495927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6399A28D-3956-5600-1945-2B4F5968B3AE}"/>
              </a:ext>
            </a:extLst>
          </p:cNvPr>
          <p:cNvGrpSpPr/>
          <p:nvPr/>
        </p:nvGrpSpPr>
        <p:grpSpPr>
          <a:xfrm>
            <a:off x="5817910" y="1830388"/>
            <a:ext cx="658633" cy="609600"/>
            <a:chOff x="3075167" y="2286000"/>
            <a:chExt cx="658633" cy="609600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9EAA6E62-D72A-0439-020A-EC460EEC9CA4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2EF3201F-7789-AE09-E95F-0DBD39FB2990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2DA4410-1A7F-EAAE-99DB-7C3AE5BDB56A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5BE081BD-DDC9-BB5E-87A3-EF71CB0031F3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759BBBDF-F24D-955D-5C37-7F91F101A8D6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589531-F368-99DE-1118-E22E111F0623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72B74BD1-D8BF-1A94-CAF6-74E6B6CB03C7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B2A2317D-64E1-81B3-C4C8-B9BCF5B698F0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E4293C54-8BD3-9BC4-A012-86E082BFA6BE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5D709CF5-E059-16DB-C877-F30EE34857F5}"/>
                </a:ext>
              </a:extLst>
            </p:cNvPr>
            <p:cNvCxnSpPr>
              <a:stCxn id="69" idx="0"/>
              <a:endCxn id="67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F33A7C1-61CD-94A6-A030-63B911167D59}"/>
              </a:ext>
            </a:extLst>
          </p:cNvPr>
          <p:cNvGrpSpPr/>
          <p:nvPr/>
        </p:nvGrpSpPr>
        <p:grpSpPr>
          <a:xfrm>
            <a:off x="7162619" y="1893782"/>
            <a:ext cx="531549" cy="533400"/>
            <a:chOff x="2057400" y="2438400"/>
            <a:chExt cx="379678" cy="381000"/>
          </a:xfrm>
        </p:grpSpPr>
        <p:sp>
          <p:nvSpPr>
            <p:cNvPr id="78" name="AutoShape 568">
              <a:extLst>
                <a:ext uri="{FF2B5EF4-FFF2-40B4-BE49-F238E27FC236}">
                  <a16:creationId xmlns:a16="http://schemas.microsoft.com/office/drawing/2014/main" id="{AC8C27E3-C39C-7C9A-0295-3A149C4AF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AutoShape 569">
              <a:extLst>
                <a:ext uri="{FF2B5EF4-FFF2-40B4-BE49-F238E27FC236}">
                  <a16:creationId xmlns:a16="http://schemas.microsoft.com/office/drawing/2014/main" id="{BCD7FF93-B3C8-8E60-CA4F-6D9D057D902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AutoShape 570">
              <a:extLst>
                <a:ext uri="{FF2B5EF4-FFF2-40B4-BE49-F238E27FC236}">
                  <a16:creationId xmlns:a16="http://schemas.microsoft.com/office/drawing/2014/main" id="{60D1E575-C415-F37C-6DAB-F6DE6139F91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C208633-D860-2311-253B-33493594A8F0}"/>
              </a:ext>
            </a:extLst>
          </p:cNvPr>
          <p:cNvCxnSpPr>
            <a:cxnSpLocks/>
          </p:cNvCxnSpPr>
          <p:nvPr/>
        </p:nvCxnSpPr>
        <p:spPr>
          <a:xfrm flipH="1">
            <a:off x="1704583" y="2472285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53512491-9DDB-5256-0753-2968AF64E794}"/>
              </a:ext>
            </a:extLst>
          </p:cNvPr>
          <p:cNvSpPr/>
          <p:nvPr/>
        </p:nvSpPr>
        <p:spPr>
          <a:xfrm>
            <a:off x="5278134" y="3276873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2C496142-C651-8554-3D82-47E7375F9361}"/>
              </a:ext>
            </a:extLst>
          </p:cNvPr>
          <p:cNvGrpSpPr/>
          <p:nvPr/>
        </p:nvGrpSpPr>
        <p:grpSpPr>
          <a:xfrm>
            <a:off x="5812775" y="3360751"/>
            <a:ext cx="658633" cy="609600"/>
            <a:chOff x="3075167" y="2286000"/>
            <a:chExt cx="658633" cy="609600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C1BBCE6D-1B5E-B050-3EE8-D879F9370E48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9484161-64BE-925F-0422-123B4D22D9CF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2BE3A156-0C2E-1F34-F2C6-3085F1E4B363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4B07BF4D-862A-0F7C-3C52-887C3B31FB23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4042E896-49EC-BC2D-DFD1-A3DDB64DFC98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116F231C-62BE-9EE1-413C-1F972A3AD6F4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id="{7E4D06CB-C6FB-BB15-72BE-CC2D60AD9891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5" name="Freeform 94">
              <a:extLst>
                <a:ext uri="{FF2B5EF4-FFF2-40B4-BE49-F238E27FC236}">
                  <a16:creationId xmlns:a16="http://schemas.microsoft.com/office/drawing/2014/main" id="{DF64B6A1-A96E-D025-1020-BAAC94B7F537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96" name="Freeform 95">
              <a:extLst>
                <a:ext uri="{FF2B5EF4-FFF2-40B4-BE49-F238E27FC236}">
                  <a16:creationId xmlns:a16="http://schemas.microsoft.com/office/drawing/2014/main" id="{8F4DDF2A-6B2B-C1E7-EF67-41D3E7D4EF93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0FB800FC-27A1-71E8-AE63-C4429500BC83}"/>
                </a:ext>
              </a:extLst>
            </p:cNvPr>
            <p:cNvCxnSpPr>
              <a:stCxn id="90" idx="0"/>
              <a:endCxn id="88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061187B0-44A0-4697-906C-ADB900297AB0}"/>
              </a:ext>
            </a:extLst>
          </p:cNvPr>
          <p:cNvGrpSpPr/>
          <p:nvPr/>
        </p:nvGrpSpPr>
        <p:grpSpPr>
          <a:xfrm>
            <a:off x="7157484" y="3424145"/>
            <a:ext cx="531549" cy="533400"/>
            <a:chOff x="2057400" y="2438400"/>
            <a:chExt cx="379678" cy="381000"/>
          </a:xfrm>
        </p:grpSpPr>
        <p:sp>
          <p:nvSpPr>
            <p:cNvPr id="99" name="AutoShape 568">
              <a:extLst>
                <a:ext uri="{FF2B5EF4-FFF2-40B4-BE49-F238E27FC236}">
                  <a16:creationId xmlns:a16="http://schemas.microsoft.com/office/drawing/2014/main" id="{90F1A1A3-648B-A82E-E922-42D245561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AutoShape 569">
              <a:extLst>
                <a:ext uri="{FF2B5EF4-FFF2-40B4-BE49-F238E27FC236}">
                  <a16:creationId xmlns:a16="http://schemas.microsoft.com/office/drawing/2014/main" id="{66550E04-74F0-027A-7067-90019561D2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AutoShape 570">
              <a:extLst>
                <a:ext uri="{FF2B5EF4-FFF2-40B4-BE49-F238E27FC236}">
                  <a16:creationId xmlns:a16="http://schemas.microsoft.com/office/drawing/2014/main" id="{3FB2C204-BAAB-CF70-D5BC-9B981336715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26947FB6-4333-9E94-6638-C7C76BBD1532}"/>
              </a:ext>
            </a:extLst>
          </p:cNvPr>
          <p:cNvCxnSpPr>
            <a:cxnSpLocks/>
          </p:cNvCxnSpPr>
          <p:nvPr/>
        </p:nvCxnSpPr>
        <p:spPr>
          <a:xfrm>
            <a:off x="5137758" y="2193001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595CB7ED-4F4B-4EE5-B75F-D02EE3D39F14}"/>
              </a:ext>
            </a:extLst>
          </p:cNvPr>
          <p:cNvCxnSpPr>
            <a:cxnSpLocks/>
          </p:cNvCxnSpPr>
          <p:nvPr/>
        </p:nvCxnSpPr>
        <p:spPr>
          <a:xfrm>
            <a:off x="6514058" y="2193001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E9F2FE37-25FC-65B6-86E6-DEAC82965E17}"/>
              </a:ext>
            </a:extLst>
          </p:cNvPr>
          <p:cNvCxnSpPr>
            <a:cxnSpLocks/>
          </p:cNvCxnSpPr>
          <p:nvPr/>
        </p:nvCxnSpPr>
        <p:spPr>
          <a:xfrm>
            <a:off x="5132623" y="3732248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740EF750-107C-791E-B7FA-DAEB436D20F1}"/>
              </a:ext>
            </a:extLst>
          </p:cNvPr>
          <p:cNvCxnSpPr>
            <a:cxnSpLocks/>
          </p:cNvCxnSpPr>
          <p:nvPr/>
        </p:nvCxnSpPr>
        <p:spPr>
          <a:xfrm>
            <a:off x="6508923" y="3732248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0" name="Graphic 109" descr="User with solid fill">
            <a:extLst>
              <a:ext uri="{FF2B5EF4-FFF2-40B4-BE49-F238E27FC236}">
                <a16:creationId xmlns:a16="http://schemas.microsoft.com/office/drawing/2014/main" id="{30AF774D-516B-8108-2239-56D5E8550C5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3490078"/>
            <a:ext cx="914400" cy="914400"/>
          </a:xfrm>
          <a:prstGeom prst="rect">
            <a:avLst/>
          </a:prstGeom>
        </p:spPr>
      </p:pic>
      <p:pic>
        <p:nvPicPr>
          <p:cNvPr id="117" name="Graphic 116" descr="Server with solid fill">
            <a:extLst>
              <a:ext uri="{FF2B5EF4-FFF2-40B4-BE49-F238E27FC236}">
                <a16:creationId xmlns:a16="http://schemas.microsoft.com/office/drawing/2014/main" id="{E80A5EDE-F56D-63A1-0384-F676BF064B9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8223" y="5165685"/>
            <a:ext cx="914400" cy="914400"/>
          </a:xfrm>
          <a:prstGeom prst="rect">
            <a:avLst/>
          </a:prstGeom>
        </p:spPr>
      </p:pic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286DA8A9-1922-1895-C68B-3C5BF8B47CB4}"/>
              </a:ext>
            </a:extLst>
          </p:cNvPr>
          <p:cNvSpPr/>
          <p:nvPr/>
        </p:nvSpPr>
        <p:spPr>
          <a:xfrm>
            <a:off x="5278134" y="4862229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FE088909-78B7-0BCD-B876-826F7D147BAA}"/>
              </a:ext>
            </a:extLst>
          </p:cNvPr>
          <p:cNvGrpSpPr/>
          <p:nvPr/>
        </p:nvGrpSpPr>
        <p:grpSpPr>
          <a:xfrm>
            <a:off x="5812775" y="4946107"/>
            <a:ext cx="658633" cy="609600"/>
            <a:chOff x="3075167" y="2286000"/>
            <a:chExt cx="658633" cy="609600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FC6BE1E-3732-1D33-D462-E7BA8441DA64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F6E395FE-A4B8-3840-3BBF-BA7878BC904D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59751FFD-9082-5F60-AA22-17C191C8BA7B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62ACCB26-E523-69B5-4F00-99EC6C4CC4F7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6" name="Freeform 125">
              <a:extLst>
                <a:ext uri="{FF2B5EF4-FFF2-40B4-BE49-F238E27FC236}">
                  <a16:creationId xmlns:a16="http://schemas.microsoft.com/office/drawing/2014/main" id="{EF331F8B-E99E-9F19-FA77-32983E73E805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EF3781B0-DC74-16A5-8781-0A9E9043CFB2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3D111F37-B5F4-B688-E8D2-FC9940E3AB2D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945CAEBA-FE16-E7E9-FB19-94B1031EA6BC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4428C9AE-877D-DB3A-C4D0-99FE8239CE0A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10DD07D6-67C2-DF02-5511-F51BB3F3A50D}"/>
                </a:ext>
              </a:extLst>
            </p:cNvPr>
            <p:cNvCxnSpPr>
              <a:stCxn id="124" idx="0"/>
              <a:endCxn id="12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C408F626-477B-D05F-B4A4-4DFF4684B73E}"/>
              </a:ext>
            </a:extLst>
          </p:cNvPr>
          <p:cNvGrpSpPr/>
          <p:nvPr/>
        </p:nvGrpSpPr>
        <p:grpSpPr>
          <a:xfrm>
            <a:off x="7157484" y="5009501"/>
            <a:ext cx="531549" cy="533400"/>
            <a:chOff x="2057400" y="2438400"/>
            <a:chExt cx="379678" cy="381000"/>
          </a:xfrm>
        </p:grpSpPr>
        <p:sp>
          <p:nvSpPr>
            <p:cNvPr id="133" name="AutoShape 568">
              <a:extLst>
                <a:ext uri="{FF2B5EF4-FFF2-40B4-BE49-F238E27FC236}">
                  <a16:creationId xmlns:a16="http://schemas.microsoft.com/office/drawing/2014/main" id="{C4C2529A-8DDC-21A6-8771-53E1E2E6A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AutoShape 569">
              <a:extLst>
                <a:ext uri="{FF2B5EF4-FFF2-40B4-BE49-F238E27FC236}">
                  <a16:creationId xmlns:a16="http://schemas.microsoft.com/office/drawing/2014/main" id="{E4C19599-4106-82AC-B016-EE1A8D20001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AutoShape 570">
              <a:extLst>
                <a:ext uri="{FF2B5EF4-FFF2-40B4-BE49-F238E27FC236}">
                  <a16:creationId xmlns:a16="http://schemas.microsoft.com/office/drawing/2014/main" id="{DEDF2813-4B4D-F42A-76F1-CD7B1AD8753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84A13DA7-C334-8D88-560B-6AD7F599D52B}"/>
              </a:ext>
            </a:extLst>
          </p:cNvPr>
          <p:cNvCxnSpPr>
            <a:cxnSpLocks/>
          </p:cNvCxnSpPr>
          <p:nvPr/>
        </p:nvCxnSpPr>
        <p:spPr>
          <a:xfrm>
            <a:off x="5132623" y="5317604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41149189-7661-1799-E4DE-A17DB684893E}"/>
              </a:ext>
            </a:extLst>
          </p:cNvPr>
          <p:cNvCxnSpPr>
            <a:cxnSpLocks/>
          </p:cNvCxnSpPr>
          <p:nvPr/>
        </p:nvCxnSpPr>
        <p:spPr>
          <a:xfrm>
            <a:off x="6508923" y="5317604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C4F69F1E-5524-B155-E474-3EE3D4440BE0}"/>
              </a:ext>
            </a:extLst>
          </p:cNvPr>
          <p:cNvSpPr txBox="1"/>
          <p:nvPr/>
        </p:nvSpPr>
        <p:spPr>
          <a:xfrm>
            <a:off x="9507113" y="2068002"/>
            <a:ext cx="214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Primary</a:t>
            </a:r>
          </a:p>
        </p:txBody>
      </p: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FC049733-9537-4D1B-DB94-64B531F22C08}"/>
              </a:ext>
            </a:extLst>
          </p:cNvPr>
          <p:cNvCxnSpPr>
            <a:cxnSpLocks/>
          </p:cNvCxnSpPr>
          <p:nvPr/>
        </p:nvCxnSpPr>
        <p:spPr>
          <a:xfrm flipV="1">
            <a:off x="1687286" y="2219704"/>
            <a:ext cx="2584089" cy="16765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9C4D68A5-7AB4-8A1B-F119-38085E5EF7DF}"/>
              </a:ext>
            </a:extLst>
          </p:cNvPr>
          <p:cNvCxnSpPr>
            <a:cxnSpLocks/>
          </p:cNvCxnSpPr>
          <p:nvPr/>
        </p:nvCxnSpPr>
        <p:spPr>
          <a:xfrm flipH="1">
            <a:off x="7418123" y="2498126"/>
            <a:ext cx="5135" cy="812437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F2701546-CA3D-2F6F-1E81-905D9C6B2B5B}"/>
              </a:ext>
            </a:extLst>
          </p:cNvPr>
          <p:cNvCxnSpPr>
            <a:cxnSpLocks/>
          </p:cNvCxnSpPr>
          <p:nvPr/>
        </p:nvCxnSpPr>
        <p:spPr>
          <a:xfrm>
            <a:off x="7424301" y="2506194"/>
            <a:ext cx="0" cy="2439913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Rectangle 172">
            <a:extLst>
              <a:ext uri="{FF2B5EF4-FFF2-40B4-BE49-F238E27FC236}">
                <a16:creationId xmlns:a16="http://schemas.microsoft.com/office/drawing/2014/main" id="{A2C992FE-0014-AD8C-320A-863CE2787EE4}"/>
              </a:ext>
            </a:extLst>
          </p:cNvPr>
          <p:cNvSpPr/>
          <p:nvPr/>
        </p:nvSpPr>
        <p:spPr>
          <a:xfrm>
            <a:off x="6788757" y="2495927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pic>
        <p:nvPicPr>
          <p:cNvPr id="174" name="Graphic 173" descr="User with solid fill">
            <a:extLst>
              <a:ext uri="{FF2B5EF4-FFF2-40B4-BE49-F238E27FC236}">
                <a16:creationId xmlns:a16="http://schemas.microsoft.com/office/drawing/2014/main" id="{5C90A779-4860-7542-65B4-E94C0A9A103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5165685"/>
            <a:ext cx="914400" cy="914400"/>
          </a:xfrm>
          <a:prstGeom prst="rect">
            <a:avLst/>
          </a:prstGeom>
        </p:spPr>
      </p:pic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D3B91BA8-746A-2AFB-161E-75EE6D79E536}"/>
              </a:ext>
            </a:extLst>
          </p:cNvPr>
          <p:cNvCxnSpPr>
            <a:cxnSpLocks/>
          </p:cNvCxnSpPr>
          <p:nvPr/>
        </p:nvCxnSpPr>
        <p:spPr>
          <a:xfrm flipV="1">
            <a:off x="1606352" y="2216649"/>
            <a:ext cx="2647058" cy="32767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10B9E07F-49BD-6E0F-257E-73D2FE97E973}"/>
              </a:ext>
            </a:extLst>
          </p:cNvPr>
          <p:cNvCxnSpPr>
            <a:cxnSpLocks/>
          </p:cNvCxnSpPr>
          <p:nvPr/>
        </p:nvCxnSpPr>
        <p:spPr>
          <a:xfrm flipH="1">
            <a:off x="1704583" y="2503125"/>
            <a:ext cx="2534428" cy="3134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1" name="Rectangle 180">
            <a:extLst>
              <a:ext uri="{FF2B5EF4-FFF2-40B4-BE49-F238E27FC236}">
                <a16:creationId xmlns:a16="http://schemas.microsoft.com/office/drawing/2014/main" id="{9833AAEC-94C6-137C-A874-1B619F81DAFD}"/>
              </a:ext>
            </a:extLst>
          </p:cNvPr>
          <p:cNvSpPr/>
          <p:nvPr/>
        </p:nvSpPr>
        <p:spPr>
          <a:xfrm>
            <a:off x="5536494" y="4040882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D56F2C50-B940-97BD-71FB-0104DDCDE181}"/>
              </a:ext>
            </a:extLst>
          </p:cNvPr>
          <p:cNvSpPr/>
          <p:nvPr/>
        </p:nvSpPr>
        <p:spPr>
          <a:xfrm>
            <a:off x="5537451" y="5661967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47DE5221-1953-708E-B545-CD85C2B89ECE}"/>
              </a:ext>
            </a:extLst>
          </p:cNvPr>
          <p:cNvSpPr txBox="1"/>
          <p:nvPr/>
        </p:nvSpPr>
        <p:spPr>
          <a:xfrm>
            <a:off x="2146710" y="1828287"/>
            <a:ext cx="163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 100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1B2A492B-4577-BEF4-AC9C-75E9368DBC23}"/>
              </a:ext>
            </a:extLst>
          </p:cNvPr>
          <p:cNvSpPr txBox="1"/>
          <p:nvPr/>
        </p:nvSpPr>
        <p:spPr>
          <a:xfrm rot="19611548">
            <a:off x="1651820" y="2938577"/>
            <a:ext cx="1712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 50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AC4BA7C0-3F00-EE98-999E-77D5137EB4AD}"/>
              </a:ext>
            </a:extLst>
          </p:cNvPr>
          <p:cNvSpPr txBox="1"/>
          <p:nvPr/>
        </p:nvSpPr>
        <p:spPr>
          <a:xfrm rot="18578157">
            <a:off x="1549856" y="3756618"/>
            <a:ext cx="2068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Check Balance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9F87517C-B1BE-E1B2-5288-4E26E411CD09}"/>
              </a:ext>
            </a:extLst>
          </p:cNvPr>
          <p:cNvSpPr txBox="1"/>
          <p:nvPr/>
        </p:nvSpPr>
        <p:spPr>
          <a:xfrm rot="18578157">
            <a:off x="2686541" y="4137425"/>
            <a:ext cx="771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92248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6D45A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6D45A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6D45A"/>
                                      </p:to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173" grpId="0" animBg="1"/>
      <p:bldP spid="181" grpId="0" animBg="1"/>
      <p:bldP spid="182" grpId="0" animBg="1"/>
      <p:bldP spid="187" grpId="0"/>
      <p:bldP spid="188" grpId="0"/>
      <p:bldP spid="189" grpId="0"/>
      <p:bldP spid="1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0E6E5-6F21-DD1A-CE91-46A474F9D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Which Backup?</a:t>
            </a:r>
          </a:p>
        </p:txBody>
      </p:sp>
      <p:pic>
        <p:nvPicPr>
          <p:cNvPr id="4" name="Graphic 3" descr="Server with solid fill">
            <a:extLst>
              <a:ext uri="{FF2B5EF4-FFF2-40B4-BE49-F238E27FC236}">
                <a16:creationId xmlns:a16="http://schemas.microsoft.com/office/drawing/2014/main" id="{693355A5-4D43-6B5E-B206-5FF5220031C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8223" y="3580329"/>
            <a:ext cx="914400" cy="914400"/>
          </a:xfrm>
          <a:prstGeom prst="rect">
            <a:avLst/>
          </a:prstGeom>
        </p:spPr>
      </p:pic>
      <p:pic>
        <p:nvPicPr>
          <p:cNvPr id="5" name="Graphic 4" descr="User with solid fill">
            <a:extLst>
              <a:ext uri="{FF2B5EF4-FFF2-40B4-BE49-F238E27FC236}">
                <a16:creationId xmlns:a16="http://schemas.microsoft.com/office/drawing/2014/main" id="{881D5730-B8E7-CF7C-D7B4-BE82AEA03A1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1823276"/>
            <a:ext cx="914400" cy="914400"/>
          </a:xfrm>
          <a:prstGeom prst="rect">
            <a:avLst/>
          </a:prstGeom>
        </p:spPr>
      </p:pic>
      <p:pic>
        <p:nvPicPr>
          <p:cNvPr id="6" name="Graphic 5" descr="Server with solid fill">
            <a:extLst>
              <a:ext uri="{FF2B5EF4-FFF2-40B4-BE49-F238E27FC236}">
                <a16:creationId xmlns:a16="http://schemas.microsoft.com/office/drawing/2014/main" id="{06D59EAF-3949-9B84-F22F-072FB0762AE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3358" y="1853492"/>
            <a:ext cx="914400" cy="9144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2013397-AA88-EBE9-9761-202A75107838}"/>
              </a:ext>
            </a:extLst>
          </p:cNvPr>
          <p:cNvCxnSpPr>
            <a:cxnSpLocks/>
          </p:cNvCxnSpPr>
          <p:nvPr/>
        </p:nvCxnSpPr>
        <p:spPr>
          <a:xfrm>
            <a:off x="1752600" y="2219704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33566AF-C234-2AED-0AE8-F3BDD976AA49}"/>
              </a:ext>
            </a:extLst>
          </p:cNvPr>
          <p:cNvSpPr/>
          <p:nvPr/>
        </p:nvSpPr>
        <p:spPr>
          <a:xfrm>
            <a:off x="5283269" y="1746510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B09161-1D51-99C8-83EF-E611430FBE07}"/>
              </a:ext>
            </a:extLst>
          </p:cNvPr>
          <p:cNvSpPr/>
          <p:nvPr/>
        </p:nvSpPr>
        <p:spPr>
          <a:xfrm>
            <a:off x="5536494" y="2495927"/>
            <a:ext cx="1258732" cy="3224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9F5071-F1FA-93F1-685C-109C9529DAE0}"/>
              </a:ext>
            </a:extLst>
          </p:cNvPr>
          <p:cNvSpPr/>
          <p:nvPr/>
        </p:nvSpPr>
        <p:spPr>
          <a:xfrm>
            <a:off x="6795226" y="2495927"/>
            <a:ext cx="1258732" cy="3224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EBAF571-D7C0-EF79-DA00-509FE23FA68A}"/>
              </a:ext>
            </a:extLst>
          </p:cNvPr>
          <p:cNvGrpSpPr/>
          <p:nvPr/>
        </p:nvGrpSpPr>
        <p:grpSpPr>
          <a:xfrm>
            <a:off x="5817910" y="1830388"/>
            <a:ext cx="658633" cy="609600"/>
            <a:chOff x="3075167" y="2286000"/>
            <a:chExt cx="658633" cy="6096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C11FBA5-6266-88B3-8D47-A06FDFDAD7D4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23ABEB6-82FF-4EA8-FA1B-33BEA55ED606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803DBB9-08FB-C4E6-02ED-8F5F5A6A29FE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5C2245F-E8AA-71CF-0B3C-F3602189CC58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517DA6E-27FB-2FFD-8E0C-E92056B2A116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A2EEBB9-D3F8-19D0-67B2-6503ECD3C19E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99EF107-4784-4A28-324E-19CC1DB967CE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53B4631-AFA7-47D9-65E9-1B912BE8E30B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91E4E5-A58D-3AB2-E1DF-AD39AE98F2AC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CC927DF-C251-3459-5F32-FD883FF30820}"/>
                </a:ext>
              </a:extLst>
            </p:cNvPr>
            <p:cNvCxnSpPr>
              <a:stCxn id="14" idx="0"/>
              <a:endCxn id="1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3CD99EA-D5C1-39D1-470B-A46854F7BE9A}"/>
              </a:ext>
            </a:extLst>
          </p:cNvPr>
          <p:cNvGrpSpPr/>
          <p:nvPr/>
        </p:nvGrpSpPr>
        <p:grpSpPr>
          <a:xfrm>
            <a:off x="7162619" y="1893782"/>
            <a:ext cx="531549" cy="533400"/>
            <a:chOff x="2057400" y="2438400"/>
            <a:chExt cx="379678" cy="381000"/>
          </a:xfrm>
        </p:grpSpPr>
        <p:sp>
          <p:nvSpPr>
            <p:cNvPr id="23" name="AutoShape 568">
              <a:extLst>
                <a:ext uri="{FF2B5EF4-FFF2-40B4-BE49-F238E27FC236}">
                  <a16:creationId xmlns:a16="http://schemas.microsoft.com/office/drawing/2014/main" id="{D9E449E6-8920-E261-8095-0ADFEB259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AutoShape 569">
              <a:extLst>
                <a:ext uri="{FF2B5EF4-FFF2-40B4-BE49-F238E27FC236}">
                  <a16:creationId xmlns:a16="http://schemas.microsoft.com/office/drawing/2014/main" id="{5B3EA043-99C5-CE64-5C8E-F5F349224C6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70">
              <a:extLst>
                <a:ext uri="{FF2B5EF4-FFF2-40B4-BE49-F238E27FC236}">
                  <a16:creationId xmlns:a16="http://schemas.microsoft.com/office/drawing/2014/main" id="{4C336960-42C4-764A-6814-B297B6E034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C1E7FBE2-7E54-E7C8-0FDA-695A253DE255}"/>
              </a:ext>
            </a:extLst>
          </p:cNvPr>
          <p:cNvSpPr/>
          <p:nvPr/>
        </p:nvSpPr>
        <p:spPr>
          <a:xfrm>
            <a:off x="5278134" y="3276873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46CB6E7-B33B-23F1-8108-33E88F816E84}"/>
              </a:ext>
            </a:extLst>
          </p:cNvPr>
          <p:cNvSpPr/>
          <p:nvPr/>
        </p:nvSpPr>
        <p:spPr>
          <a:xfrm>
            <a:off x="5531359" y="4026290"/>
            <a:ext cx="1258732" cy="3224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5B59B10-10F3-795C-C1B5-3FEA574B08FA}"/>
              </a:ext>
            </a:extLst>
          </p:cNvPr>
          <p:cNvGrpSpPr/>
          <p:nvPr/>
        </p:nvGrpSpPr>
        <p:grpSpPr>
          <a:xfrm>
            <a:off x="5812775" y="3360751"/>
            <a:ext cx="658633" cy="609600"/>
            <a:chOff x="3075167" y="2286000"/>
            <a:chExt cx="658633" cy="6096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F5A772A-14DA-50BC-A666-B47739C7BA53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629147F6-5AB3-0FE6-1589-4E9ED6432258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D7D42A8E-96F9-335C-ACBA-A1DC49C7F62C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6A19387-6695-D1AE-F5B3-09DE9DDDD286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93BB721E-201F-FE5C-F106-F9F13DD954CD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5DD9DD0C-6A11-6C5A-6915-866662E8E010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562E106D-95AD-CB64-4C06-D2CD2C4DB60A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4D57EAAA-39D2-BA04-F421-DD354181DC60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199B5E83-ED79-0B82-86EF-55E0F320FEC3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0D43C0E-F432-506E-9D65-C354DB517A99}"/>
                </a:ext>
              </a:extLst>
            </p:cNvPr>
            <p:cNvCxnSpPr>
              <a:stCxn id="32" idx="0"/>
              <a:endCxn id="30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ACFEF23-6D74-7801-1655-3548FB7BFDF2}"/>
              </a:ext>
            </a:extLst>
          </p:cNvPr>
          <p:cNvGrpSpPr/>
          <p:nvPr/>
        </p:nvGrpSpPr>
        <p:grpSpPr>
          <a:xfrm>
            <a:off x="7157484" y="3424145"/>
            <a:ext cx="531549" cy="533400"/>
            <a:chOff x="2057400" y="2438400"/>
            <a:chExt cx="379678" cy="381000"/>
          </a:xfrm>
        </p:grpSpPr>
        <p:sp>
          <p:nvSpPr>
            <p:cNvPr id="41" name="AutoShape 568">
              <a:extLst>
                <a:ext uri="{FF2B5EF4-FFF2-40B4-BE49-F238E27FC236}">
                  <a16:creationId xmlns:a16="http://schemas.microsoft.com/office/drawing/2014/main" id="{287352EB-7BAF-E1C1-6841-E33CA3503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569">
              <a:extLst>
                <a:ext uri="{FF2B5EF4-FFF2-40B4-BE49-F238E27FC236}">
                  <a16:creationId xmlns:a16="http://schemas.microsoft.com/office/drawing/2014/main" id="{B5089A4B-60CE-9B77-B909-8F96AA21F72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570">
              <a:extLst>
                <a:ext uri="{FF2B5EF4-FFF2-40B4-BE49-F238E27FC236}">
                  <a16:creationId xmlns:a16="http://schemas.microsoft.com/office/drawing/2014/main" id="{F9C3D3CC-A116-8F23-73E6-3F63DC73220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CBFC0D0-75FB-FD61-8E13-BF4385281120}"/>
              </a:ext>
            </a:extLst>
          </p:cNvPr>
          <p:cNvCxnSpPr>
            <a:cxnSpLocks/>
          </p:cNvCxnSpPr>
          <p:nvPr/>
        </p:nvCxnSpPr>
        <p:spPr>
          <a:xfrm>
            <a:off x="5137758" y="2193001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5331E98-DFA0-58F3-CDD0-0416AE3DA8EB}"/>
              </a:ext>
            </a:extLst>
          </p:cNvPr>
          <p:cNvCxnSpPr>
            <a:cxnSpLocks/>
          </p:cNvCxnSpPr>
          <p:nvPr/>
        </p:nvCxnSpPr>
        <p:spPr>
          <a:xfrm>
            <a:off x="6514058" y="2193001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AC4D80CD-18BF-C627-3FC0-06858963493D}"/>
              </a:ext>
            </a:extLst>
          </p:cNvPr>
          <p:cNvCxnSpPr>
            <a:cxnSpLocks/>
          </p:cNvCxnSpPr>
          <p:nvPr/>
        </p:nvCxnSpPr>
        <p:spPr>
          <a:xfrm>
            <a:off x="5132623" y="3732248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B455CFC-9337-B2B5-BDD2-4A8FC46F1283}"/>
              </a:ext>
            </a:extLst>
          </p:cNvPr>
          <p:cNvCxnSpPr>
            <a:cxnSpLocks/>
          </p:cNvCxnSpPr>
          <p:nvPr/>
        </p:nvCxnSpPr>
        <p:spPr>
          <a:xfrm>
            <a:off x="6508923" y="3732248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9" name="Graphic 48" descr="No sign with solid fill">
            <a:extLst>
              <a:ext uri="{FF2B5EF4-FFF2-40B4-BE49-F238E27FC236}">
                <a16:creationId xmlns:a16="http://schemas.microsoft.com/office/drawing/2014/main" id="{D3C10419-DADD-3E35-36FD-89D43E1EBA0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65802" y="1690688"/>
            <a:ext cx="1229513" cy="1229513"/>
          </a:xfrm>
          <a:prstGeom prst="rect">
            <a:avLst/>
          </a:prstGeom>
        </p:spPr>
      </p:pic>
      <p:pic>
        <p:nvPicPr>
          <p:cNvPr id="50" name="Graphic 49" descr="User with solid fill">
            <a:extLst>
              <a:ext uri="{FF2B5EF4-FFF2-40B4-BE49-F238E27FC236}">
                <a16:creationId xmlns:a16="http://schemas.microsoft.com/office/drawing/2014/main" id="{F0739DD3-1D6F-EFFA-C6C5-172EE71CBC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3490078"/>
            <a:ext cx="914400" cy="914400"/>
          </a:xfrm>
          <a:prstGeom prst="rect">
            <a:avLst/>
          </a:prstGeom>
        </p:spPr>
      </p:pic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9DEEC033-D484-06DB-C76B-CEA3DAAEF116}"/>
              </a:ext>
            </a:extLst>
          </p:cNvPr>
          <p:cNvCxnSpPr>
            <a:cxnSpLocks/>
          </p:cNvCxnSpPr>
          <p:nvPr/>
        </p:nvCxnSpPr>
        <p:spPr>
          <a:xfrm flipV="1">
            <a:off x="1752600" y="2219704"/>
            <a:ext cx="2465623" cy="15893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F2A3EA53-A32F-F6C2-BD68-AD5B36F6B9FD}"/>
              </a:ext>
            </a:extLst>
          </p:cNvPr>
          <p:cNvSpPr/>
          <p:nvPr/>
        </p:nvSpPr>
        <p:spPr>
          <a:xfrm>
            <a:off x="8061562" y="2495927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pic>
        <p:nvPicPr>
          <p:cNvPr id="54" name="Graphic 53" descr="Server with solid fill">
            <a:extLst>
              <a:ext uri="{FF2B5EF4-FFF2-40B4-BE49-F238E27FC236}">
                <a16:creationId xmlns:a16="http://schemas.microsoft.com/office/drawing/2014/main" id="{EE8BD7BA-9FDB-1F5B-10CB-B337A4045AC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8223" y="5165685"/>
            <a:ext cx="914400" cy="914400"/>
          </a:xfrm>
          <a:prstGeom prst="rect">
            <a:avLst/>
          </a:prstGeom>
        </p:spPr>
      </p:pic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211F7053-2C3E-5AEB-EB7F-078F5C66560C}"/>
              </a:ext>
            </a:extLst>
          </p:cNvPr>
          <p:cNvSpPr/>
          <p:nvPr/>
        </p:nvSpPr>
        <p:spPr>
          <a:xfrm>
            <a:off x="5278134" y="4862229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D1CEE83-BBDE-B96D-3C90-AB4797F193B5}"/>
              </a:ext>
            </a:extLst>
          </p:cNvPr>
          <p:cNvSpPr/>
          <p:nvPr/>
        </p:nvSpPr>
        <p:spPr>
          <a:xfrm>
            <a:off x="5531359" y="5611646"/>
            <a:ext cx="1258732" cy="3224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B1D4F9F-5933-D46C-F624-EDEC12E4C135}"/>
              </a:ext>
            </a:extLst>
          </p:cNvPr>
          <p:cNvSpPr/>
          <p:nvPr/>
        </p:nvSpPr>
        <p:spPr>
          <a:xfrm>
            <a:off x="6790091" y="5611646"/>
            <a:ext cx="1258732" cy="3224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6670062-5CB0-EA4A-6234-23F624319E0C}"/>
              </a:ext>
            </a:extLst>
          </p:cNvPr>
          <p:cNvGrpSpPr/>
          <p:nvPr/>
        </p:nvGrpSpPr>
        <p:grpSpPr>
          <a:xfrm>
            <a:off x="5812775" y="4946107"/>
            <a:ext cx="658633" cy="609600"/>
            <a:chOff x="3075167" y="2286000"/>
            <a:chExt cx="658633" cy="60960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47004427-E0D7-03C4-4E1A-CEA8173EB629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0698F82A-D6CA-58CA-4B06-67576C59144E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3FE8B112-6818-0445-7C5C-B0F2515CEA89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6251394C-B516-DDD5-9196-5B34609DAFE3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FC9B077-CBBF-DE49-9878-BEEDC5BE1762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4606AE11-D520-9AFA-7A01-0D58BCDB6216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2096E034-800C-E6E2-E5C0-F950B3A7E34D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42169E7A-AE38-96A9-B4E8-A5058DACB37A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88FA6268-A853-5035-FEB2-B97F29937D8F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EE22A836-9C9A-9A4D-1BEA-51CE1C3E129D}"/>
                </a:ext>
              </a:extLst>
            </p:cNvPr>
            <p:cNvCxnSpPr>
              <a:stCxn id="61" idx="0"/>
              <a:endCxn id="59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24E92DA1-27EC-A40D-BC1E-AF19F0E29AAF}"/>
              </a:ext>
            </a:extLst>
          </p:cNvPr>
          <p:cNvGrpSpPr/>
          <p:nvPr/>
        </p:nvGrpSpPr>
        <p:grpSpPr>
          <a:xfrm>
            <a:off x="7157484" y="5009501"/>
            <a:ext cx="531549" cy="533400"/>
            <a:chOff x="2057400" y="2438400"/>
            <a:chExt cx="379678" cy="381000"/>
          </a:xfrm>
        </p:grpSpPr>
        <p:sp>
          <p:nvSpPr>
            <p:cNvPr id="70" name="AutoShape 568">
              <a:extLst>
                <a:ext uri="{FF2B5EF4-FFF2-40B4-BE49-F238E27FC236}">
                  <a16:creationId xmlns:a16="http://schemas.microsoft.com/office/drawing/2014/main" id="{10001C29-1773-8EE1-E399-6E9FC5273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AutoShape 569">
              <a:extLst>
                <a:ext uri="{FF2B5EF4-FFF2-40B4-BE49-F238E27FC236}">
                  <a16:creationId xmlns:a16="http://schemas.microsoft.com/office/drawing/2014/main" id="{3CABC416-695B-F826-84A3-3B00CB8149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AutoShape 570">
              <a:extLst>
                <a:ext uri="{FF2B5EF4-FFF2-40B4-BE49-F238E27FC236}">
                  <a16:creationId xmlns:a16="http://schemas.microsoft.com/office/drawing/2014/main" id="{1B83C4C8-534D-D18D-5CBB-E3D4E08B8DC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F4B949E-7AD2-3218-FB1C-BC70FBF54451}"/>
              </a:ext>
            </a:extLst>
          </p:cNvPr>
          <p:cNvCxnSpPr>
            <a:cxnSpLocks/>
          </p:cNvCxnSpPr>
          <p:nvPr/>
        </p:nvCxnSpPr>
        <p:spPr>
          <a:xfrm>
            <a:off x="5132623" y="5317604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AF5AF24-B62C-900C-83EE-5C7F76845890}"/>
              </a:ext>
            </a:extLst>
          </p:cNvPr>
          <p:cNvCxnSpPr>
            <a:cxnSpLocks/>
          </p:cNvCxnSpPr>
          <p:nvPr/>
        </p:nvCxnSpPr>
        <p:spPr>
          <a:xfrm>
            <a:off x="6508923" y="5317604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99E7F2FB-98E8-385A-E873-5FFA27AAB839}"/>
              </a:ext>
            </a:extLst>
          </p:cNvPr>
          <p:cNvSpPr/>
          <p:nvPr/>
        </p:nvSpPr>
        <p:spPr>
          <a:xfrm>
            <a:off x="6799027" y="4026290"/>
            <a:ext cx="1258732" cy="3224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466838C-4603-443B-11C3-EAC0595E3915}"/>
              </a:ext>
            </a:extLst>
          </p:cNvPr>
          <p:cNvSpPr txBox="1"/>
          <p:nvPr/>
        </p:nvSpPr>
        <p:spPr>
          <a:xfrm>
            <a:off x="9507113" y="2068002"/>
            <a:ext cx="214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Primary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D1B4FC3-F982-7A22-BA9F-E6EC8FD07A98}"/>
              </a:ext>
            </a:extLst>
          </p:cNvPr>
          <p:cNvSpPr/>
          <p:nvPr/>
        </p:nvSpPr>
        <p:spPr>
          <a:xfrm>
            <a:off x="8061562" y="4026290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pic>
        <p:nvPicPr>
          <p:cNvPr id="78" name="Graphic 77" descr="User with solid fill">
            <a:extLst>
              <a:ext uri="{FF2B5EF4-FFF2-40B4-BE49-F238E27FC236}">
                <a16:creationId xmlns:a16="http://schemas.microsoft.com/office/drawing/2014/main" id="{24F11E27-9D00-B114-AEAB-3D8096CB9E6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5165685"/>
            <a:ext cx="914400" cy="914400"/>
          </a:xfrm>
          <a:prstGeom prst="rect">
            <a:avLst/>
          </a:prstGeom>
        </p:spPr>
      </p:pic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8BD4C88C-B1E5-885F-DF69-7D2A1CA0CB56}"/>
              </a:ext>
            </a:extLst>
          </p:cNvPr>
          <p:cNvCxnSpPr>
            <a:cxnSpLocks/>
          </p:cNvCxnSpPr>
          <p:nvPr/>
        </p:nvCxnSpPr>
        <p:spPr>
          <a:xfrm>
            <a:off x="7402606" y="2439988"/>
            <a:ext cx="0" cy="920763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9C349AA-6D17-A4E2-C7ED-D3CBA56771ED}"/>
              </a:ext>
            </a:extLst>
          </p:cNvPr>
          <p:cNvSpPr txBox="1"/>
          <p:nvPr/>
        </p:nvSpPr>
        <p:spPr>
          <a:xfrm>
            <a:off x="9507113" y="3580329"/>
            <a:ext cx="214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Primary?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3659944-A7D1-4FFD-A88C-EA6576E9A45E}"/>
              </a:ext>
            </a:extLst>
          </p:cNvPr>
          <p:cNvSpPr txBox="1"/>
          <p:nvPr/>
        </p:nvSpPr>
        <p:spPr>
          <a:xfrm>
            <a:off x="9470387" y="5249664"/>
            <a:ext cx="214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Primary?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4C1D3E79-963F-D3A7-799A-C7033BC2EF58}"/>
              </a:ext>
            </a:extLst>
          </p:cNvPr>
          <p:cNvSpPr txBox="1"/>
          <p:nvPr/>
        </p:nvSpPr>
        <p:spPr>
          <a:xfrm>
            <a:off x="2146710" y="1828287"/>
            <a:ext cx="163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 100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CC4E4B3-FF39-784E-18EA-BC3EB863B92A}"/>
              </a:ext>
            </a:extLst>
          </p:cNvPr>
          <p:cNvSpPr txBox="1"/>
          <p:nvPr/>
        </p:nvSpPr>
        <p:spPr>
          <a:xfrm rot="19613459">
            <a:off x="1733642" y="2731738"/>
            <a:ext cx="2037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Check Balance</a:t>
            </a:r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D41F276D-DF13-7AA9-4B28-A1B0FA82B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32004"/>
            <a:ext cx="10515600" cy="69312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Primary piggy-backs commit status in future messages</a:t>
            </a:r>
          </a:p>
        </p:txBody>
      </p:sp>
    </p:spTree>
    <p:extLst>
      <p:ext uri="{BB962C8B-B14F-4D97-AF65-F5344CB8AC3E}">
        <p14:creationId xmlns:p14="http://schemas.microsoft.com/office/powerpoint/2010/main" val="358251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77" grpId="0" animBg="1"/>
      <p:bldP spid="82" grpId="0"/>
      <p:bldP spid="83" grpId="0"/>
      <p:bldP spid="84" grpId="0"/>
      <p:bldP spid="85" grpId="0"/>
      <p:bldP spid="8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0DB76-D594-2118-9C31-0750B486A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Heartbeats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5F464-6A1F-2008-79CF-6891DB948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Need mechanism to know if replica is alive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Heartbeats: Regular check-ins to monitor service status</a:t>
            </a:r>
          </a:p>
          <a:p>
            <a:pPr>
              <a:buFontTx/>
              <a:buChar char="-"/>
            </a:pPr>
            <a:r>
              <a:rPr lang="en-US" dirty="0"/>
              <a:t>Not 100% reliable (see in a few slides)</a:t>
            </a:r>
          </a:p>
          <a:p>
            <a:pPr>
              <a:buFontTx/>
              <a:buChar char="-"/>
            </a:pPr>
            <a:r>
              <a:rPr lang="en-US" dirty="0"/>
              <a:t>Good mechanism for detecting and initiating failover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94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717A4-626E-D6C0-AABB-6DBF77E0A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Failover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0DE92-85A1-0E2F-954E-7D338A692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Problem: Backups have different logs. Which to pick?</a:t>
            </a:r>
          </a:p>
          <a:p>
            <a:pPr>
              <a:buFontTx/>
              <a:buChar char="-"/>
            </a:pPr>
            <a:r>
              <a:rPr lang="en-US" dirty="0"/>
              <a:t>Highest known operation number ?</a:t>
            </a:r>
          </a:p>
          <a:p>
            <a:pPr>
              <a:buFontTx/>
              <a:buChar char="-"/>
            </a:pPr>
            <a:r>
              <a:rPr lang="en-US" dirty="0"/>
              <a:t>Lowest known operation number ?</a:t>
            </a:r>
          </a:p>
          <a:p>
            <a:pPr>
              <a:buFontTx/>
              <a:buChar char="-"/>
            </a:pPr>
            <a:r>
              <a:rPr lang="en-US" dirty="0"/>
              <a:t>Select randomly ?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Once selected, new primary must enforce order on backups</a:t>
            </a:r>
          </a:p>
          <a:p>
            <a:pPr marL="0" indent="0">
              <a:buNone/>
            </a:pPr>
            <a:r>
              <a:rPr lang="en-US" dirty="0"/>
              <a:t>- Failover Procedure</a:t>
            </a:r>
          </a:p>
          <a:p>
            <a:pPr marL="0" indent="0">
              <a:buNone/>
            </a:pPr>
            <a:r>
              <a:rPr lang="en-US" dirty="0"/>
              <a:t>We’ll come back to this in a few slides</a:t>
            </a:r>
          </a:p>
        </p:txBody>
      </p:sp>
    </p:spTree>
    <p:extLst>
      <p:ext uri="{BB962C8B-B14F-4D97-AF65-F5344CB8AC3E}">
        <p14:creationId xmlns:p14="http://schemas.microsoft.com/office/powerpoint/2010/main" val="151205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0915C-7F4A-758B-68E1-9E353ACB1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Machines Fail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A7A80-C6A7-871F-ED2F-794947072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Machines have many sources of failure:</a:t>
            </a:r>
          </a:p>
          <a:p>
            <a:pPr>
              <a:buFontTx/>
              <a:buChar char="-"/>
            </a:pPr>
            <a:r>
              <a:rPr lang="en-US" sz="2400" dirty="0"/>
              <a:t>Crashes</a:t>
            </a:r>
          </a:p>
          <a:p>
            <a:pPr>
              <a:buFontTx/>
              <a:buChar char="-"/>
            </a:pPr>
            <a:r>
              <a:rPr lang="en-US" sz="2400" dirty="0"/>
              <a:t>Disk Failures</a:t>
            </a:r>
          </a:p>
          <a:p>
            <a:pPr>
              <a:buFontTx/>
              <a:buChar char="-"/>
            </a:pPr>
            <a:r>
              <a:rPr lang="en-US" sz="2400" dirty="0"/>
              <a:t>Network issues</a:t>
            </a:r>
          </a:p>
          <a:p>
            <a:pPr>
              <a:buFontTx/>
              <a:buChar char="-"/>
            </a:pPr>
            <a:r>
              <a:rPr lang="en-US" sz="2400" dirty="0"/>
              <a:t>Fire/Natural disaster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Individual Probability: Low (&lt;)</a:t>
            </a:r>
          </a:p>
          <a:p>
            <a:pPr marL="0" indent="0">
              <a:buNone/>
            </a:pPr>
            <a:r>
              <a:rPr lang="en-US" i="1" dirty="0"/>
              <a:t>Collective</a:t>
            </a:r>
            <a:r>
              <a:rPr lang="en-US" dirty="0"/>
              <a:t> Probability? High!</a:t>
            </a:r>
          </a:p>
          <a:p>
            <a:pPr marL="0" indent="0">
              <a:buNone/>
            </a:pPr>
            <a:r>
              <a:rPr lang="en-US" dirty="0"/>
              <a:t>- Google likely has 10</a:t>
            </a:r>
            <a:r>
              <a:rPr lang="en-US" baseline="30000" dirty="0"/>
              <a:t>6 </a:t>
            </a:r>
            <a:r>
              <a:rPr lang="en-US" dirty="0"/>
              <a:t>machines across many datacenters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844C395-6C89-2976-43CC-383B5035EF3A}"/>
              </a:ext>
            </a:extLst>
          </p:cNvPr>
          <p:cNvSpPr/>
          <p:nvPr/>
        </p:nvSpPr>
        <p:spPr>
          <a:xfrm>
            <a:off x="2575800" y="2766218"/>
            <a:ext cx="7040399" cy="132556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We need some kind of </a:t>
            </a:r>
            <a:r>
              <a:rPr lang="en-US" sz="2800" i="1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fault tolerance</a:t>
            </a:r>
            <a:r>
              <a:rPr lang="en-US" sz="2800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8596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11E58-32EB-67F0-3656-84245767D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B6A9F-07DE-95D8-8E8A-BB6E79DA3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Network Partitions</a:t>
            </a:r>
          </a:p>
        </p:txBody>
      </p:sp>
      <p:pic>
        <p:nvPicPr>
          <p:cNvPr id="4" name="Graphic 3" descr="Server with solid fill">
            <a:extLst>
              <a:ext uri="{FF2B5EF4-FFF2-40B4-BE49-F238E27FC236}">
                <a16:creationId xmlns:a16="http://schemas.microsoft.com/office/drawing/2014/main" id="{7D980F11-26F7-A84D-60D0-97D74493A98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8223" y="3580329"/>
            <a:ext cx="914400" cy="914400"/>
          </a:xfrm>
          <a:prstGeom prst="rect">
            <a:avLst/>
          </a:prstGeom>
        </p:spPr>
      </p:pic>
      <p:pic>
        <p:nvPicPr>
          <p:cNvPr id="5" name="Graphic 4" descr="User with solid fill">
            <a:extLst>
              <a:ext uri="{FF2B5EF4-FFF2-40B4-BE49-F238E27FC236}">
                <a16:creationId xmlns:a16="http://schemas.microsoft.com/office/drawing/2014/main" id="{0AD5EDAC-AB90-C763-5C95-9AB8DA9DCE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1823276"/>
            <a:ext cx="914400" cy="914400"/>
          </a:xfrm>
          <a:prstGeom prst="rect">
            <a:avLst/>
          </a:prstGeom>
        </p:spPr>
      </p:pic>
      <p:pic>
        <p:nvPicPr>
          <p:cNvPr id="6" name="Graphic 5" descr="Server with solid fill">
            <a:extLst>
              <a:ext uri="{FF2B5EF4-FFF2-40B4-BE49-F238E27FC236}">
                <a16:creationId xmlns:a16="http://schemas.microsoft.com/office/drawing/2014/main" id="{FFC8EFCC-5CE0-A0D4-5CC7-98BE233C774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3358" y="1853492"/>
            <a:ext cx="914400" cy="9144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FFE6196-25CC-9CBB-8DCE-E68C59CBD879}"/>
              </a:ext>
            </a:extLst>
          </p:cNvPr>
          <p:cNvCxnSpPr>
            <a:cxnSpLocks/>
          </p:cNvCxnSpPr>
          <p:nvPr/>
        </p:nvCxnSpPr>
        <p:spPr>
          <a:xfrm>
            <a:off x="1752600" y="2219704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4161584-26B3-89B8-AE71-BC4E4B3B22EC}"/>
              </a:ext>
            </a:extLst>
          </p:cNvPr>
          <p:cNvSpPr/>
          <p:nvPr/>
        </p:nvSpPr>
        <p:spPr>
          <a:xfrm>
            <a:off x="5283269" y="1746510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F06F54E-1DAB-0F38-AC92-DC5B26EC0235}"/>
              </a:ext>
            </a:extLst>
          </p:cNvPr>
          <p:cNvGrpSpPr/>
          <p:nvPr/>
        </p:nvGrpSpPr>
        <p:grpSpPr>
          <a:xfrm>
            <a:off x="5817910" y="1830388"/>
            <a:ext cx="658633" cy="609600"/>
            <a:chOff x="3075167" y="2286000"/>
            <a:chExt cx="658633" cy="6096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0FDC921-6EAB-4214-EAC3-6B42E07931FF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A8FADFA-BFDF-BE9D-A1AB-6A80DBA0F429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2CB2C525-CD99-F464-18E4-F43B2C4D8F6A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2FEB8AF-9099-A613-DD76-8B403F8BEF30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07F36429-B307-C8A4-581E-F1F9F914EB41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7B03D07-271E-CDB0-EB84-4F4FB0D4626E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6EBC7E4-74EE-71E8-D2D2-EEF67A175F96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53B95EC-8BAE-72AB-FBC6-D03C7170CC56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0ED6A63-E92F-6640-9FB7-45EE84BAA2A9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A34D31D-7DD2-291F-B268-33EADF1538C6}"/>
                </a:ext>
              </a:extLst>
            </p:cNvPr>
            <p:cNvCxnSpPr>
              <a:stCxn id="14" idx="0"/>
              <a:endCxn id="1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91C90DC-A2E3-B0E8-570B-71C4CDEF4D9C}"/>
              </a:ext>
            </a:extLst>
          </p:cNvPr>
          <p:cNvGrpSpPr/>
          <p:nvPr/>
        </p:nvGrpSpPr>
        <p:grpSpPr>
          <a:xfrm>
            <a:off x="7162619" y="1893782"/>
            <a:ext cx="531549" cy="533400"/>
            <a:chOff x="2057400" y="2438400"/>
            <a:chExt cx="379678" cy="381000"/>
          </a:xfrm>
        </p:grpSpPr>
        <p:sp>
          <p:nvSpPr>
            <p:cNvPr id="23" name="AutoShape 568">
              <a:extLst>
                <a:ext uri="{FF2B5EF4-FFF2-40B4-BE49-F238E27FC236}">
                  <a16:creationId xmlns:a16="http://schemas.microsoft.com/office/drawing/2014/main" id="{6B17D284-B032-6D30-3660-0FDBCAC48D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AutoShape 569">
              <a:extLst>
                <a:ext uri="{FF2B5EF4-FFF2-40B4-BE49-F238E27FC236}">
                  <a16:creationId xmlns:a16="http://schemas.microsoft.com/office/drawing/2014/main" id="{45DB8E21-F880-675E-5845-E401DD35364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70">
              <a:extLst>
                <a:ext uri="{FF2B5EF4-FFF2-40B4-BE49-F238E27FC236}">
                  <a16:creationId xmlns:a16="http://schemas.microsoft.com/office/drawing/2014/main" id="{EB2D88AC-1A3F-F8E3-C431-3504F870FD0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5941379-79C9-4071-7235-8F81C7515997}"/>
              </a:ext>
            </a:extLst>
          </p:cNvPr>
          <p:cNvCxnSpPr>
            <a:cxnSpLocks/>
          </p:cNvCxnSpPr>
          <p:nvPr/>
        </p:nvCxnSpPr>
        <p:spPr>
          <a:xfrm flipH="1">
            <a:off x="1704583" y="2472285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E4E8C838-5CAD-5DD3-F66B-C749CFE90F98}"/>
              </a:ext>
            </a:extLst>
          </p:cNvPr>
          <p:cNvSpPr/>
          <p:nvPr/>
        </p:nvSpPr>
        <p:spPr>
          <a:xfrm>
            <a:off x="5278134" y="3276873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706B77D-1267-6686-ACCF-25010DB9F0EA}"/>
              </a:ext>
            </a:extLst>
          </p:cNvPr>
          <p:cNvSpPr/>
          <p:nvPr/>
        </p:nvSpPr>
        <p:spPr>
          <a:xfrm>
            <a:off x="5531359" y="4026290"/>
            <a:ext cx="1365328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 10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574A198-C819-1277-884C-602A0F3A0611}"/>
              </a:ext>
            </a:extLst>
          </p:cNvPr>
          <p:cNvGrpSpPr/>
          <p:nvPr/>
        </p:nvGrpSpPr>
        <p:grpSpPr>
          <a:xfrm>
            <a:off x="5812775" y="3360751"/>
            <a:ext cx="658633" cy="609600"/>
            <a:chOff x="3075167" y="2286000"/>
            <a:chExt cx="658633" cy="6096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1C75ADB-078D-E363-C074-5F923AFD101A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E47E65-FF7B-8F10-42BF-CB965E54141D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38D65E1D-2A2E-7504-2C1A-997CB7A0C561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87C30D5-E6D4-1812-9470-8221F649484B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A452AACD-08D3-3E85-E7D0-BF9F06006839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1038520-A595-187E-4596-092FF3C4B2D4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328C1DD2-6F53-4E1F-F658-19F571971289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BA7CC109-425F-7FAF-084D-06749EEBA5D4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293B092A-B3FE-BB40-CFA4-2AD5D5FD98A3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9A41357-2676-3C32-B39A-69036AF0C7F5}"/>
                </a:ext>
              </a:extLst>
            </p:cNvPr>
            <p:cNvCxnSpPr>
              <a:stCxn id="32" idx="0"/>
              <a:endCxn id="30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F5C3168-8483-D329-C8CE-821293A06E3F}"/>
              </a:ext>
            </a:extLst>
          </p:cNvPr>
          <p:cNvGrpSpPr/>
          <p:nvPr/>
        </p:nvGrpSpPr>
        <p:grpSpPr>
          <a:xfrm>
            <a:off x="7157484" y="3424145"/>
            <a:ext cx="531549" cy="533400"/>
            <a:chOff x="2057400" y="2438400"/>
            <a:chExt cx="379678" cy="381000"/>
          </a:xfrm>
        </p:grpSpPr>
        <p:sp>
          <p:nvSpPr>
            <p:cNvPr id="41" name="AutoShape 568">
              <a:extLst>
                <a:ext uri="{FF2B5EF4-FFF2-40B4-BE49-F238E27FC236}">
                  <a16:creationId xmlns:a16="http://schemas.microsoft.com/office/drawing/2014/main" id="{F55980F7-D43D-12AC-611C-882873003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569">
              <a:extLst>
                <a:ext uri="{FF2B5EF4-FFF2-40B4-BE49-F238E27FC236}">
                  <a16:creationId xmlns:a16="http://schemas.microsoft.com/office/drawing/2014/main" id="{4D5E6DEF-8518-B3F0-3054-3B6F655C94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570">
              <a:extLst>
                <a:ext uri="{FF2B5EF4-FFF2-40B4-BE49-F238E27FC236}">
                  <a16:creationId xmlns:a16="http://schemas.microsoft.com/office/drawing/2014/main" id="{1274279D-B17D-4C99-EE9C-6DE7C0FB5FA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0C3267C-2297-1921-6A63-9AF2CFDD7371}"/>
              </a:ext>
            </a:extLst>
          </p:cNvPr>
          <p:cNvCxnSpPr>
            <a:cxnSpLocks/>
          </p:cNvCxnSpPr>
          <p:nvPr/>
        </p:nvCxnSpPr>
        <p:spPr>
          <a:xfrm>
            <a:off x="5137758" y="2193001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8C579B8-F216-EB19-703B-9622C1BB5BC9}"/>
              </a:ext>
            </a:extLst>
          </p:cNvPr>
          <p:cNvCxnSpPr>
            <a:cxnSpLocks/>
          </p:cNvCxnSpPr>
          <p:nvPr/>
        </p:nvCxnSpPr>
        <p:spPr>
          <a:xfrm>
            <a:off x="6514058" y="2193001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E6AEC01-9A8C-0D9A-FC5D-03876F638D9C}"/>
              </a:ext>
            </a:extLst>
          </p:cNvPr>
          <p:cNvCxnSpPr>
            <a:cxnSpLocks/>
          </p:cNvCxnSpPr>
          <p:nvPr/>
        </p:nvCxnSpPr>
        <p:spPr>
          <a:xfrm>
            <a:off x="5132623" y="3732248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074C2D4-A245-53BB-3B71-0D03D619DAEE}"/>
              </a:ext>
            </a:extLst>
          </p:cNvPr>
          <p:cNvCxnSpPr>
            <a:cxnSpLocks/>
          </p:cNvCxnSpPr>
          <p:nvPr/>
        </p:nvCxnSpPr>
        <p:spPr>
          <a:xfrm>
            <a:off x="6508923" y="3732248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0" name="Graphic 49" descr="User with solid fill">
            <a:extLst>
              <a:ext uri="{FF2B5EF4-FFF2-40B4-BE49-F238E27FC236}">
                <a16:creationId xmlns:a16="http://schemas.microsoft.com/office/drawing/2014/main" id="{904D4AB5-FE77-97AB-98ED-84D5C8BED09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3490078"/>
            <a:ext cx="914400" cy="914400"/>
          </a:xfrm>
          <a:prstGeom prst="rect">
            <a:avLst/>
          </a:prstGeom>
        </p:spPr>
      </p:pic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FA2307F2-49B5-C158-9C11-340E0DDFAB33}"/>
              </a:ext>
            </a:extLst>
          </p:cNvPr>
          <p:cNvCxnSpPr>
            <a:cxnSpLocks/>
          </p:cNvCxnSpPr>
          <p:nvPr/>
        </p:nvCxnSpPr>
        <p:spPr>
          <a:xfrm flipV="1">
            <a:off x="1752600" y="2219704"/>
            <a:ext cx="2465623" cy="15893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A71EDA4-8E2B-DF33-C6DB-2EBA5832D52A}"/>
              </a:ext>
            </a:extLst>
          </p:cNvPr>
          <p:cNvCxnSpPr>
            <a:cxnSpLocks/>
          </p:cNvCxnSpPr>
          <p:nvPr/>
        </p:nvCxnSpPr>
        <p:spPr>
          <a:xfrm>
            <a:off x="838200" y="3112994"/>
            <a:ext cx="10349753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Content Placeholder 2">
            <a:extLst>
              <a:ext uri="{FF2B5EF4-FFF2-40B4-BE49-F238E27FC236}">
                <a16:creationId xmlns:a16="http://schemas.microsoft.com/office/drawing/2014/main" id="{BC55A842-196B-28F8-B787-186A8E5BD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83539"/>
            <a:ext cx="10515600" cy="21139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Network Partition: No traffic can cross, traffic flows both sides</a:t>
            </a:r>
          </a:p>
          <a:p>
            <a:pPr>
              <a:buFontTx/>
              <a:buChar char="-"/>
            </a:pPr>
            <a:r>
              <a:rPr lang="en-US" dirty="0"/>
              <a:t>Occur in real life!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Danger</a:t>
            </a:r>
            <a:r>
              <a:rPr lang="en-US" dirty="0"/>
              <a:t>: Having backups decide they should be new primary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D06D04B-B523-8C93-E209-367DC78A3BCB}"/>
              </a:ext>
            </a:extLst>
          </p:cNvPr>
          <p:cNvSpPr txBox="1"/>
          <p:nvPr/>
        </p:nvSpPr>
        <p:spPr>
          <a:xfrm>
            <a:off x="9507113" y="2068002"/>
            <a:ext cx="214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Primary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96BA199-E15A-A382-DAF9-547EAE91BB6C}"/>
              </a:ext>
            </a:extLst>
          </p:cNvPr>
          <p:cNvSpPr/>
          <p:nvPr/>
        </p:nvSpPr>
        <p:spPr>
          <a:xfrm>
            <a:off x="5529947" y="2511234"/>
            <a:ext cx="1366740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 10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853AA8A-4DCE-8105-7246-69FA5BCE2862}"/>
              </a:ext>
            </a:extLst>
          </p:cNvPr>
          <p:cNvCxnSpPr>
            <a:cxnSpLocks/>
          </p:cNvCxnSpPr>
          <p:nvPr/>
        </p:nvCxnSpPr>
        <p:spPr>
          <a:xfrm>
            <a:off x="1752600" y="3821154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91E4EBBE-3C29-B64D-3021-F0323966885F}"/>
              </a:ext>
            </a:extLst>
          </p:cNvPr>
          <p:cNvSpPr txBox="1"/>
          <p:nvPr/>
        </p:nvSpPr>
        <p:spPr>
          <a:xfrm>
            <a:off x="9507113" y="3638546"/>
            <a:ext cx="214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Primary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A4FC0A34-BF29-988B-BD1B-15181767B5DF}"/>
              </a:ext>
            </a:extLst>
          </p:cNvPr>
          <p:cNvSpPr/>
          <p:nvPr/>
        </p:nvSpPr>
        <p:spPr>
          <a:xfrm>
            <a:off x="6896687" y="4026290"/>
            <a:ext cx="1366740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 10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BE82D97B-8157-857A-30D6-7D764DF82DD6}"/>
              </a:ext>
            </a:extLst>
          </p:cNvPr>
          <p:cNvCxnSpPr>
            <a:cxnSpLocks/>
          </p:cNvCxnSpPr>
          <p:nvPr/>
        </p:nvCxnSpPr>
        <p:spPr>
          <a:xfrm flipH="1">
            <a:off x="1752599" y="4061707"/>
            <a:ext cx="25187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99DB8C0F-6E3E-A49C-D2BE-EBC47D9C1047}"/>
              </a:ext>
            </a:extLst>
          </p:cNvPr>
          <p:cNvSpPr/>
          <p:nvPr/>
        </p:nvSpPr>
        <p:spPr>
          <a:xfrm>
            <a:off x="6896687" y="2509262"/>
            <a:ext cx="1548066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 10</a:t>
            </a:r>
          </a:p>
        </p:txBody>
      </p:sp>
    </p:spTree>
    <p:extLst>
      <p:ext uri="{BB962C8B-B14F-4D97-AF65-F5344CB8AC3E}">
        <p14:creationId xmlns:p14="http://schemas.microsoft.com/office/powerpoint/2010/main" val="407919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6D45A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6D45A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CBC46"/>
                                      </p:to>
                                    </p:animClr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CBC46"/>
                                      </p:to>
                                    </p:animClr>
                                    <p:set>
                                      <p:cBhvr>
                                        <p:cTn id="10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78" grpId="0" uiExpand="1" build="p"/>
      <p:bldP spid="82" grpId="0" animBg="1"/>
      <p:bldP spid="84" grpId="0"/>
      <p:bldP spid="85" grpId="0" animBg="1"/>
      <p:bldP spid="8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E748-5E18-0D2C-CBDA-C8F8824EE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C1F55-EAD1-FE85-E1AF-D80AF23E9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Need a third party in the system that manages the configuration</a:t>
            </a:r>
          </a:p>
          <a:p>
            <a:pPr>
              <a:buFontTx/>
              <a:buChar char="-"/>
            </a:pPr>
            <a:r>
              <a:rPr lang="en-US" dirty="0"/>
              <a:t>Coordinator/Configuration manager/View manager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Job:</a:t>
            </a:r>
          </a:p>
          <a:p>
            <a:pPr>
              <a:buFontTx/>
              <a:buChar char="-"/>
            </a:pPr>
            <a:r>
              <a:rPr lang="en-US" dirty="0"/>
              <a:t>Determine which machine is the primary</a:t>
            </a:r>
          </a:p>
          <a:p>
            <a:pPr>
              <a:buFontTx/>
              <a:buChar char="-"/>
            </a:pPr>
            <a:r>
              <a:rPr lang="en-US" dirty="0"/>
              <a:t>Tell the other replicas which machine is the primary</a:t>
            </a:r>
          </a:p>
          <a:p>
            <a:pPr>
              <a:buFontTx/>
              <a:buChar char="-"/>
            </a:pPr>
            <a:r>
              <a:rPr lang="en-US" dirty="0"/>
              <a:t>Track health of the system and respond to failures</a:t>
            </a:r>
          </a:p>
        </p:txBody>
      </p:sp>
    </p:spTree>
    <p:extLst>
      <p:ext uri="{BB962C8B-B14F-4D97-AF65-F5344CB8AC3E}">
        <p14:creationId xmlns:p14="http://schemas.microsoft.com/office/powerpoint/2010/main" val="421939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352D0-A05C-6721-48D3-9338DB2DB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Coordinator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0FD2D-E340-10FE-E236-1BAFE0A49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Split brain: Coordinator can’t talk to current primary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Solution:</a:t>
            </a:r>
          </a:p>
          <a:p>
            <a:pPr>
              <a:buFontTx/>
              <a:buChar char="-"/>
            </a:pPr>
            <a:r>
              <a:rPr lang="en-US" dirty="0"/>
              <a:t>Primary doesn’t get to decide who it needs to hear back from</a:t>
            </a:r>
          </a:p>
          <a:p>
            <a:pPr>
              <a:buFontTx/>
              <a:buChar char="-"/>
            </a:pPr>
            <a:r>
              <a:rPr lang="en-US" dirty="0"/>
              <a:t>Coordinator tells replicas who is current primary; don’t respond to old ones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about reads?</a:t>
            </a:r>
          </a:p>
        </p:txBody>
      </p:sp>
    </p:spTree>
    <p:extLst>
      <p:ext uri="{BB962C8B-B14F-4D97-AF65-F5344CB8AC3E}">
        <p14:creationId xmlns:p14="http://schemas.microsoft.com/office/powerpoint/2010/main" val="308101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12867-F3EE-C9CA-C67F-62145C62F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F5148-B44D-3BAA-F1D5-8994A4F22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With Coordinator</a:t>
            </a:r>
          </a:p>
        </p:txBody>
      </p:sp>
      <p:pic>
        <p:nvPicPr>
          <p:cNvPr id="4" name="Graphic 3" descr="Server with solid fill">
            <a:extLst>
              <a:ext uri="{FF2B5EF4-FFF2-40B4-BE49-F238E27FC236}">
                <a16:creationId xmlns:a16="http://schemas.microsoft.com/office/drawing/2014/main" id="{88CC1E1C-6DDF-47D2-4722-748E219FA94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54734" y="3602514"/>
            <a:ext cx="914400" cy="914400"/>
          </a:xfrm>
          <a:prstGeom prst="rect">
            <a:avLst/>
          </a:prstGeom>
        </p:spPr>
      </p:pic>
      <p:pic>
        <p:nvPicPr>
          <p:cNvPr id="5" name="Graphic 4" descr="User with solid fill">
            <a:extLst>
              <a:ext uri="{FF2B5EF4-FFF2-40B4-BE49-F238E27FC236}">
                <a16:creationId xmlns:a16="http://schemas.microsoft.com/office/drawing/2014/main" id="{3FFA18E7-8794-7735-F076-39C61FD3AEF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1823276"/>
            <a:ext cx="914400" cy="914400"/>
          </a:xfrm>
          <a:prstGeom prst="rect">
            <a:avLst/>
          </a:prstGeom>
        </p:spPr>
      </p:pic>
      <p:pic>
        <p:nvPicPr>
          <p:cNvPr id="6" name="Graphic 5" descr="Server with solid fill">
            <a:extLst>
              <a:ext uri="{FF2B5EF4-FFF2-40B4-BE49-F238E27FC236}">
                <a16:creationId xmlns:a16="http://schemas.microsoft.com/office/drawing/2014/main" id="{A30BD6EA-B37C-859A-F245-C76BD8AC6E3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59869" y="1875677"/>
            <a:ext cx="914400" cy="9144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540281F-BCA7-904E-CD77-286CAC10E186}"/>
              </a:ext>
            </a:extLst>
          </p:cNvPr>
          <p:cNvCxnSpPr>
            <a:cxnSpLocks/>
          </p:cNvCxnSpPr>
          <p:nvPr/>
        </p:nvCxnSpPr>
        <p:spPr>
          <a:xfrm>
            <a:off x="1752600" y="2219704"/>
            <a:ext cx="3502134" cy="869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A5C4480-9666-CEEF-FB16-9A569AD29FF4}"/>
              </a:ext>
            </a:extLst>
          </p:cNvPr>
          <p:cNvSpPr/>
          <p:nvPr/>
        </p:nvSpPr>
        <p:spPr>
          <a:xfrm>
            <a:off x="6319780" y="1768695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B86886-2EDB-11B6-D9CA-62E59C2E411F}"/>
              </a:ext>
            </a:extLst>
          </p:cNvPr>
          <p:cNvSpPr/>
          <p:nvPr/>
        </p:nvSpPr>
        <p:spPr>
          <a:xfrm>
            <a:off x="6573005" y="2518112"/>
            <a:ext cx="1258732" cy="3224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4D3A03-D676-DBC4-7C01-9868B7337B86}"/>
              </a:ext>
            </a:extLst>
          </p:cNvPr>
          <p:cNvSpPr/>
          <p:nvPr/>
        </p:nvSpPr>
        <p:spPr>
          <a:xfrm>
            <a:off x="7831737" y="2518112"/>
            <a:ext cx="1258732" cy="3224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2EFCB39-E9B6-33B3-ED60-C1F772708AB2}"/>
              </a:ext>
            </a:extLst>
          </p:cNvPr>
          <p:cNvGrpSpPr/>
          <p:nvPr/>
        </p:nvGrpSpPr>
        <p:grpSpPr>
          <a:xfrm>
            <a:off x="6854421" y="1852573"/>
            <a:ext cx="658633" cy="609600"/>
            <a:chOff x="3075167" y="2286000"/>
            <a:chExt cx="658633" cy="6096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96E6FF8-B72C-429A-65B9-1DCEC57A5582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3386B65-40AB-26EB-92EF-14AE516C0663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412E952-DFD2-CDB7-DB6B-5813B373C1EC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104E473-F35C-C692-7207-EF4478B9FB90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37756A4-7687-9273-8048-6BE1AB31CB51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E06826E-FE1B-BE4A-212E-E8217946DFEC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56CAB43-048F-2E6C-8CCF-05FEF8C2DA99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15C01B2-8E68-A2DC-ED40-83814497629F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29D3D41-8DCA-B497-A93E-8D1789EBB9F8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064985B-B3A1-7F84-41FD-0F7FFE23728B}"/>
                </a:ext>
              </a:extLst>
            </p:cNvPr>
            <p:cNvCxnSpPr>
              <a:stCxn id="14" idx="0"/>
              <a:endCxn id="1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E7A074F-7866-D35D-FF90-A775E55D7C5B}"/>
              </a:ext>
            </a:extLst>
          </p:cNvPr>
          <p:cNvGrpSpPr/>
          <p:nvPr/>
        </p:nvGrpSpPr>
        <p:grpSpPr>
          <a:xfrm>
            <a:off x="8199130" y="1915967"/>
            <a:ext cx="531549" cy="533400"/>
            <a:chOff x="2057400" y="2438400"/>
            <a:chExt cx="379678" cy="381000"/>
          </a:xfrm>
        </p:grpSpPr>
        <p:sp>
          <p:nvSpPr>
            <p:cNvPr id="23" name="AutoShape 568">
              <a:extLst>
                <a:ext uri="{FF2B5EF4-FFF2-40B4-BE49-F238E27FC236}">
                  <a16:creationId xmlns:a16="http://schemas.microsoft.com/office/drawing/2014/main" id="{2AF35669-6F94-6E56-8078-E93F79E59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AutoShape 569">
              <a:extLst>
                <a:ext uri="{FF2B5EF4-FFF2-40B4-BE49-F238E27FC236}">
                  <a16:creationId xmlns:a16="http://schemas.microsoft.com/office/drawing/2014/main" id="{E37A7E5C-6C69-352C-D5F9-0DBF7BCC823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70">
              <a:extLst>
                <a:ext uri="{FF2B5EF4-FFF2-40B4-BE49-F238E27FC236}">
                  <a16:creationId xmlns:a16="http://schemas.microsoft.com/office/drawing/2014/main" id="{A0241941-C805-23C0-5ECD-D4C7401D10B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AF9CA5AD-107F-39CD-36F1-1536D02BB2CD}"/>
              </a:ext>
            </a:extLst>
          </p:cNvPr>
          <p:cNvSpPr/>
          <p:nvPr/>
        </p:nvSpPr>
        <p:spPr>
          <a:xfrm>
            <a:off x="6314645" y="3299058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8C641E8-3AF7-0740-E43C-8E901E1FE034}"/>
              </a:ext>
            </a:extLst>
          </p:cNvPr>
          <p:cNvSpPr/>
          <p:nvPr/>
        </p:nvSpPr>
        <p:spPr>
          <a:xfrm>
            <a:off x="6567870" y="4048475"/>
            <a:ext cx="1258732" cy="322476"/>
          </a:xfrm>
          <a:prstGeom prst="rect">
            <a:avLst/>
          </a:prstGeom>
          <a:solidFill>
            <a:srgbClr val="47D45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FC368D9-FD58-917A-283B-5EFA5D026064}"/>
              </a:ext>
            </a:extLst>
          </p:cNvPr>
          <p:cNvGrpSpPr/>
          <p:nvPr/>
        </p:nvGrpSpPr>
        <p:grpSpPr>
          <a:xfrm>
            <a:off x="6849286" y="3382936"/>
            <a:ext cx="658633" cy="609600"/>
            <a:chOff x="3075167" y="2286000"/>
            <a:chExt cx="658633" cy="6096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89FE953-2FD7-3226-7BCA-C3964DB9DF67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B379B69-73E9-33EF-13B9-9E4EE0235B93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670F159-6A85-1397-D558-08D51F16C867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022EFED4-C9C4-15E2-A63D-696D06F10734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43936ED4-AD04-8D1A-029F-5280C2F4DC29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2CEE8351-FB5E-2D89-54D8-FA7CA872305E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BCAB709D-979D-A4AF-99E4-F54528F049BA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1C7545A0-7BA6-22DC-1B5B-B63B1CE8F570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8A0D0FB0-B10E-F920-93E2-2B778D7B8D86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F21060-B6D2-6535-3440-A7A05A2FAFAE}"/>
                </a:ext>
              </a:extLst>
            </p:cNvPr>
            <p:cNvCxnSpPr>
              <a:stCxn id="32" idx="0"/>
              <a:endCxn id="30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90652FD-3691-E632-2BC0-6AE6CB3209AA}"/>
              </a:ext>
            </a:extLst>
          </p:cNvPr>
          <p:cNvGrpSpPr/>
          <p:nvPr/>
        </p:nvGrpSpPr>
        <p:grpSpPr>
          <a:xfrm>
            <a:off x="8193995" y="3446330"/>
            <a:ext cx="531549" cy="533400"/>
            <a:chOff x="2057400" y="2438400"/>
            <a:chExt cx="379678" cy="381000"/>
          </a:xfrm>
        </p:grpSpPr>
        <p:sp>
          <p:nvSpPr>
            <p:cNvPr id="41" name="AutoShape 568">
              <a:extLst>
                <a:ext uri="{FF2B5EF4-FFF2-40B4-BE49-F238E27FC236}">
                  <a16:creationId xmlns:a16="http://schemas.microsoft.com/office/drawing/2014/main" id="{0983E743-F419-2DC9-EC28-DD134D919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569">
              <a:extLst>
                <a:ext uri="{FF2B5EF4-FFF2-40B4-BE49-F238E27FC236}">
                  <a16:creationId xmlns:a16="http://schemas.microsoft.com/office/drawing/2014/main" id="{C163B8A1-5C6C-929D-A6BA-BA16C623C8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570">
              <a:extLst>
                <a:ext uri="{FF2B5EF4-FFF2-40B4-BE49-F238E27FC236}">
                  <a16:creationId xmlns:a16="http://schemas.microsoft.com/office/drawing/2014/main" id="{3536C56E-96DB-851C-490C-6DCF9BB9D11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19C8C70-FFD5-D80C-995E-5E47661DF4D3}"/>
              </a:ext>
            </a:extLst>
          </p:cNvPr>
          <p:cNvCxnSpPr>
            <a:cxnSpLocks/>
          </p:cNvCxnSpPr>
          <p:nvPr/>
        </p:nvCxnSpPr>
        <p:spPr>
          <a:xfrm>
            <a:off x="6174269" y="2215186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C1C4AF2-6739-54BD-AAFF-A7B2066BEDD0}"/>
              </a:ext>
            </a:extLst>
          </p:cNvPr>
          <p:cNvCxnSpPr>
            <a:cxnSpLocks/>
          </p:cNvCxnSpPr>
          <p:nvPr/>
        </p:nvCxnSpPr>
        <p:spPr>
          <a:xfrm>
            <a:off x="7550569" y="2215186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262729-6D9B-1068-921A-0C6346195107}"/>
              </a:ext>
            </a:extLst>
          </p:cNvPr>
          <p:cNvCxnSpPr>
            <a:cxnSpLocks/>
          </p:cNvCxnSpPr>
          <p:nvPr/>
        </p:nvCxnSpPr>
        <p:spPr>
          <a:xfrm>
            <a:off x="6169134" y="3754433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90F45C3-1E64-1E29-3D7D-A72534CE2499}"/>
              </a:ext>
            </a:extLst>
          </p:cNvPr>
          <p:cNvCxnSpPr>
            <a:cxnSpLocks/>
          </p:cNvCxnSpPr>
          <p:nvPr/>
        </p:nvCxnSpPr>
        <p:spPr>
          <a:xfrm>
            <a:off x="7545434" y="3754433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9" name="Graphic 48" descr="No sign with solid fill">
            <a:extLst>
              <a:ext uri="{FF2B5EF4-FFF2-40B4-BE49-F238E27FC236}">
                <a16:creationId xmlns:a16="http://schemas.microsoft.com/office/drawing/2014/main" id="{77885CCB-0BDB-AF78-2E2C-ABBFFC1F081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02313" y="1712873"/>
            <a:ext cx="1229513" cy="1229513"/>
          </a:xfrm>
          <a:prstGeom prst="rect">
            <a:avLst/>
          </a:prstGeom>
        </p:spPr>
      </p:pic>
      <p:pic>
        <p:nvPicPr>
          <p:cNvPr id="50" name="Graphic 49" descr="User with solid fill">
            <a:extLst>
              <a:ext uri="{FF2B5EF4-FFF2-40B4-BE49-F238E27FC236}">
                <a16:creationId xmlns:a16="http://schemas.microsoft.com/office/drawing/2014/main" id="{C27D9504-A866-DC01-BC14-BAC98DAD840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3490078"/>
            <a:ext cx="914400" cy="914400"/>
          </a:xfrm>
          <a:prstGeom prst="rect">
            <a:avLst/>
          </a:prstGeom>
        </p:spPr>
      </p:pic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BBF93DB-2DAE-E8B1-E1EB-607F36EA8FF7}"/>
              </a:ext>
            </a:extLst>
          </p:cNvPr>
          <p:cNvCxnSpPr>
            <a:cxnSpLocks/>
          </p:cNvCxnSpPr>
          <p:nvPr/>
        </p:nvCxnSpPr>
        <p:spPr>
          <a:xfrm flipV="1">
            <a:off x="1752600" y="2518112"/>
            <a:ext cx="2691513" cy="129089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F5C8AED5-ADA7-084F-F555-9112DBFDFD9E}"/>
              </a:ext>
            </a:extLst>
          </p:cNvPr>
          <p:cNvSpPr/>
          <p:nvPr/>
        </p:nvSpPr>
        <p:spPr>
          <a:xfrm>
            <a:off x="9098073" y="2518112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pic>
        <p:nvPicPr>
          <p:cNvPr id="54" name="Graphic 53" descr="Server with solid fill">
            <a:extLst>
              <a:ext uri="{FF2B5EF4-FFF2-40B4-BE49-F238E27FC236}">
                <a16:creationId xmlns:a16="http://schemas.microsoft.com/office/drawing/2014/main" id="{3A99B28B-8507-1025-84D0-1ED768ECE5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54734" y="5187870"/>
            <a:ext cx="914400" cy="914400"/>
          </a:xfrm>
          <a:prstGeom prst="rect">
            <a:avLst/>
          </a:prstGeom>
        </p:spPr>
      </p:pic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D0E223F6-85DE-7957-BBF5-3E4C705864AE}"/>
              </a:ext>
            </a:extLst>
          </p:cNvPr>
          <p:cNvSpPr/>
          <p:nvPr/>
        </p:nvSpPr>
        <p:spPr>
          <a:xfrm>
            <a:off x="6314645" y="4884414"/>
            <a:ext cx="4192253" cy="1186070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D65A191-01EE-B05E-304B-D79D4B9B9577}"/>
              </a:ext>
            </a:extLst>
          </p:cNvPr>
          <p:cNvSpPr/>
          <p:nvPr/>
        </p:nvSpPr>
        <p:spPr>
          <a:xfrm>
            <a:off x="6567870" y="5633831"/>
            <a:ext cx="1258732" cy="322476"/>
          </a:xfrm>
          <a:prstGeom prst="rect">
            <a:avLst/>
          </a:prstGeom>
          <a:solidFill>
            <a:srgbClr val="47D45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6C0B061-9E30-BFC8-7573-F7C0463E7313}"/>
              </a:ext>
            </a:extLst>
          </p:cNvPr>
          <p:cNvSpPr/>
          <p:nvPr/>
        </p:nvSpPr>
        <p:spPr>
          <a:xfrm>
            <a:off x="7826602" y="5633831"/>
            <a:ext cx="1258732" cy="322476"/>
          </a:xfrm>
          <a:prstGeom prst="rect">
            <a:avLst/>
          </a:prstGeom>
          <a:solidFill>
            <a:srgbClr val="47D45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3F5C10E-55C7-1565-ACCF-ACBDDBC4482A}"/>
              </a:ext>
            </a:extLst>
          </p:cNvPr>
          <p:cNvGrpSpPr/>
          <p:nvPr/>
        </p:nvGrpSpPr>
        <p:grpSpPr>
          <a:xfrm>
            <a:off x="6849286" y="4968292"/>
            <a:ext cx="658633" cy="609600"/>
            <a:chOff x="3075167" y="2286000"/>
            <a:chExt cx="658633" cy="60960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29685E07-498D-5C43-8F82-F0487601AE81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E962DC3D-9D44-26F3-B87E-8E1C27589314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72936490-7BFF-4045-1109-C3446AD89C1D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436B54DF-E536-480A-B091-3722B28A3FD2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FD5119EA-2F4B-A2DF-EEB3-BEBFBA8D58A0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1F42FA60-0FD7-352F-1321-2B33AA9B3F98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69A9C8EB-F44C-A92A-078A-9EFD62A59A40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A33F4859-0904-75AA-4B98-B4DF7B4809C0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5628031F-E267-0D1E-94D9-FA9DAC9BD32D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C494CBD-551B-2BBE-FCB6-926A46B14E80}"/>
                </a:ext>
              </a:extLst>
            </p:cNvPr>
            <p:cNvCxnSpPr>
              <a:stCxn id="61" idx="0"/>
              <a:endCxn id="59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A2FB3F6-D8F5-7182-4CF9-0871D32A35E3}"/>
              </a:ext>
            </a:extLst>
          </p:cNvPr>
          <p:cNvGrpSpPr/>
          <p:nvPr/>
        </p:nvGrpSpPr>
        <p:grpSpPr>
          <a:xfrm>
            <a:off x="8193995" y="5031686"/>
            <a:ext cx="531549" cy="533400"/>
            <a:chOff x="2057400" y="2438400"/>
            <a:chExt cx="379678" cy="381000"/>
          </a:xfrm>
        </p:grpSpPr>
        <p:sp>
          <p:nvSpPr>
            <p:cNvPr id="70" name="AutoShape 568">
              <a:extLst>
                <a:ext uri="{FF2B5EF4-FFF2-40B4-BE49-F238E27FC236}">
                  <a16:creationId xmlns:a16="http://schemas.microsoft.com/office/drawing/2014/main" id="{0EC4CE21-0C2F-7642-A421-52076483D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AutoShape 569">
              <a:extLst>
                <a:ext uri="{FF2B5EF4-FFF2-40B4-BE49-F238E27FC236}">
                  <a16:creationId xmlns:a16="http://schemas.microsoft.com/office/drawing/2014/main" id="{2FFA7D0A-A2FA-4D54-B84B-8CE4009A69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AutoShape 570">
              <a:extLst>
                <a:ext uri="{FF2B5EF4-FFF2-40B4-BE49-F238E27FC236}">
                  <a16:creationId xmlns:a16="http://schemas.microsoft.com/office/drawing/2014/main" id="{0EEA2D8C-21EF-99BC-FDD2-9C1AD87F6E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DFBE2E3-8996-FDBF-BF6D-D0A3A3776719}"/>
              </a:ext>
            </a:extLst>
          </p:cNvPr>
          <p:cNvCxnSpPr>
            <a:cxnSpLocks/>
          </p:cNvCxnSpPr>
          <p:nvPr/>
        </p:nvCxnSpPr>
        <p:spPr>
          <a:xfrm>
            <a:off x="6169134" y="5339789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04E76402-2DAA-D47B-5E6C-8A7F2685B543}"/>
              </a:ext>
            </a:extLst>
          </p:cNvPr>
          <p:cNvCxnSpPr>
            <a:cxnSpLocks/>
          </p:cNvCxnSpPr>
          <p:nvPr/>
        </p:nvCxnSpPr>
        <p:spPr>
          <a:xfrm>
            <a:off x="7545434" y="5339789"/>
            <a:ext cx="64856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DB537CA9-BC2D-FFF6-2D2D-0F922A1974C9}"/>
              </a:ext>
            </a:extLst>
          </p:cNvPr>
          <p:cNvSpPr/>
          <p:nvPr/>
        </p:nvSpPr>
        <p:spPr>
          <a:xfrm>
            <a:off x="7835538" y="4048475"/>
            <a:ext cx="1258732" cy="322476"/>
          </a:xfrm>
          <a:prstGeom prst="rect">
            <a:avLst/>
          </a:prstGeom>
          <a:solidFill>
            <a:srgbClr val="47D45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7D988FD-45F2-688B-C398-13744D21A533}"/>
              </a:ext>
            </a:extLst>
          </p:cNvPr>
          <p:cNvSpPr txBox="1"/>
          <p:nvPr/>
        </p:nvSpPr>
        <p:spPr>
          <a:xfrm>
            <a:off x="10543624" y="2090187"/>
            <a:ext cx="214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Primary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26EC37D-6E53-26D4-246D-34780DB3303F}"/>
              </a:ext>
            </a:extLst>
          </p:cNvPr>
          <p:cNvSpPr/>
          <p:nvPr/>
        </p:nvSpPr>
        <p:spPr>
          <a:xfrm>
            <a:off x="9098073" y="4048475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pic>
        <p:nvPicPr>
          <p:cNvPr id="78" name="Graphic 77" descr="User with solid fill">
            <a:extLst>
              <a:ext uri="{FF2B5EF4-FFF2-40B4-BE49-F238E27FC236}">
                <a16:creationId xmlns:a16="http://schemas.microsoft.com/office/drawing/2014/main" id="{60FCE873-3AC4-C88C-B14A-FCC17DB131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5165685"/>
            <a:ext cx="914400" cy="914400"/>
          </a:xfrm>
          <a:prstGeom prst="rect">
            <a:avLst/>
          </a:prstGeom>
        </p:spPr>
      </p:pic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3E652240-3332-F310-0911-CDB20B8B0444}"/>
              </a:ext>
            </a:extLst>
          </p:cNvPr>
          <p:cNvCxnSpPr>
            <a:cxnSpLocks/>
          </p:cNvCxnSpPr>
          <p:nvPr/>
        </p:nvCxnSpPr>
        <p:spPr>
          <a:xfrm>
            <a:off x="8439117" y="2462173"/>
            <a:ext cx="0" cy="920763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E1591223-0266-2CBF-B767-C86F28215CA8}"/>
              </a:ext>
            </a:extLst>
          </p:cNvPr>
          <p:cNvSpPr txBox="1"/>
          <p:nvPr/>
        </p:nvSpPr>
        <p:spPr>
          <a:xfrm>
            <a:off x="10543624" y="3602514"/>
            <a:ext cx="214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Primary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F225600-75BE-3D45-9143-44661857DFDF}"/>
              </a:ext>
            </a:extLst>
          </p:cNvPr>
          <p:cNvSpPr txBox="1"/>
          <p:nvPr/>
        </p:nvSpPr>
        <p:spPr>
          <a:xfrm>
            <a:off x="2146710" y="1828287"/>
            <a:ext cx="1634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 100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D387C87F-6CC9-2338-CFCE-64EB2856A8E8}"/>
              </a:ext>
            </a:extLst>
          </p:cNvPr>
          <p:cNvCxnSpPr>
            <a:cxnSpLocks/>
          </p:cNvCxnSpPr>
          <p:nvPr/>
        </p:nvCxnSpPr>
        <p:spPr>
          <a:xfrm flipH="1">
            <a:off x="1752600" y="3909555"/>
            <a:ext cx="36060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8A1F4D9A-0CA9-5195-FA11-8B6D89717540}"/>
              </a:ext>
            </a:extLst>
          </p:cNvPr>
          <p:cNvSpPr txBox="1"/>
          <p:nvPr/>
        </p:nvSpPr>
        <p:spPr>
          <a:xfrm rot="20056407">
            <a:off x="2047725" y="2807681"/>
            <a:ext cx="2037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Check Balance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DB5B0E6-9BE2-CAAF-A241-39DD9B468191}"/>
              </a:ext>
            </a:extLst>
          </p:cNvPr>
          <p:cNvSpPr/>
          <p:nvPr/>
        </p:nvSpPr>
        <p:spPr>
          <a:xfrm rot="16200000">
            <a:off x="2707715" y="3702577"/>
            <a:ext cx="4102999" cy="579916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0" dirty="0">
                <a:latin typeface="Helvetica Neue Medium" charset="0"/>
              </a:rPr>
              <a:t>Coordinator</a:t>
            </a:r>
            <a:endParaRPr lang="en-US" b="0" dirty="0">
              <a:latin typeface="Helvetica Neue Medium" charset="0"/>
            </a:endParaRP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65CB619E-2119-2ED9-C6B6-DA111562E25E}"/>
              </a:ext>
            </a:extLst>
          </p:cNvPr>
          <p:cNvCxnSpPr>
            <a:cxnSpLocks/>
          </p:cNvCxnSpPr>
          <p:nvPr/>
        </p:nvCxnSpPr>
        <p:spPr>
          <a:xfrm>
            <a:off x="5049173" y="4074660"/>
            <a:ext cx="356545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0CEBCF25-10CE-A31F-E8FF-8371FE4485A9}"/>
              </a:ext>
            </a:extLst>
          </p:cNvPr>
          <p:cNvCxnSpPr>
            <a:cxnSpLocks/>
          </p:cNvCxnSpPr>
          <p:nvPr/>
        </p:nvCxnSpPr>
        <p:spPr>
          <a:xfrm>
            <a:off x="5076461" y="5645070"/>
            <a:ext cx="356545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C375B34-421B-141A-F725-9BECFCEDF33A}"/>
              </a:ext>
            </a:extLst>
          </p:cNvPr>
          <p:cNvCxnSpPr>
            <a:cxnSpLocks/>
          </p:cNvCxnSpPr>
          <p:nvPr/>
        </p:nvCxnSpPr>
        <p:spPr>
          <a:xfrm>
            <a:off x="5049173" y="2356794"/>
            <a:ext cx="356545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A71F5127-033E-E39C-1537-26AA2423B039}"/>
              </a:ext>
            </a:extLst>
          </p:cNvPr>
          <p:cNvCxnSpPr>
            <a:cxnSpLocks/>
          </p:cNvCxnSpPr>
          <p:nvPr/>
        </p:nvCxnSpPr>
        <p:spPr>
          <a:xfrm>
            <a:off x="5085899" y="3663219"/>
            <a:ext cx="3108096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730E59F8-B307-1EE3-061B-12809EC79EC4}"/>
              </a:ext>
            </a:extLst>
          </p:cNvPr>
          <p:cNvCxnSpPr>
            <a:cxnSpLocks/>
          </p:cNvCxnSpPr>
          <p:nvPr/>
        </p:nvCxnSpPr>
        <p:spPr>
          <a:xfrm>
            <a:off x="5076461" y="5187870"/>
            <a:ext cx="3108096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7A64F53-AF51-5AB1-621D-3C630B0C9316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5054755" y="2506080"/>
            <a:ext cx="657179" cy="10964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Right Arrow 96">
            <a:extLst>
              <a:ext uri="{FF2B5EF4-FFF2-40B4-BE49-F238E27FC236}">
                <a16:creationId xmlns:a16="http://schemas.microsoft.com/office/drawing/2014/main" id="{BA28D999-F218-24D1-5A49-FAD2A464023A}"/>
              </a:ext>
            </a:extLst>
          </p:cNvPr>
          <p:cNvSpPr/>
          <p:nvPr/>
        </p:nvSpPr>
        <p:spPr>
          <a:xfrm rot="5400000">
            <a:off x="9146894" y="4745055"/>
            <a:ext cx="1161090" cy="479936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A98CEAA4-855E-F8B6-54A6-5CC084536FC5}"/>
              </a:ext>
            </a:extLst>
          </p:cNvPr>
          <p:cNvSpPr/>
          <p:nvPr/>
        </p:nvSpPr>
        <p:spPr>
          <a:xfrm>
            <a:off x="9092074" y="5633831"/>
            <a:ext cx="1258732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F5AAA02-D615-F106-C027-44144ABDACEB}"/>
              </a:ext>
            </a:extLst>
          </p:cNvPr>
          <p:cNvSpPr txBox="1"/>
          <p:nvPr/>
        </p:nvSpPr>
        <p:spPr>
          <a:xfrm>
            <a:off x="2875610" y="3859659"/>
            <a:ext cx="656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132197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6D45A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6D45A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77" grpId="0" animBg="1"/>
      <p:bldP spid="82" grpId="0"/>
      <p:bldP spid="84" grpId="0"/>
      <p:bldP spid="85" grpId="0"/>
      <p:bldP spid="97" grpId="0" animBg="1"/>
      <p:bldP spid="98" grpId="0" animBg="1"/>
      <p:bldP spid="10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7A1F4-438C-E511-EF8A-D59A694D1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Coordinator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DE886-F3D8-2B51-0BF8-8A0938444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course: coordinator cannot fail, single entity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practice: coordinator is replicated with complex protocol</a:t>
            </a:r>
          </a:p>
          <a:p>
            <a:pPr>
              <a:buFontTx/>
              <a:buChar char="-"/>
            </a:pPr>
            <a:r>
              <a:rPr lang="en-US" dirty="0"/>
              <a:t>Paxos + its many derivatives</a:t>
            </a:r>
          </a:p>
          <a:p>
            <a:pPr>
              <a:buFontTx/>
              <a:buChar char="-"/>
            </a:pPr>
            <a:r>
              <a:rPr lang="en-US" dirty="0"/>
              <a:t>Raft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Take 418!</a:t>
            </a:r>
          </a:p>
        </p:txBody>
      </p:sp>
    </p:spTree>
    <p:extLst>
      <p:ext uri="{BB962C8B-B14F-4D97-AF65-F5344CB8AC3E}">
        <p14:creationId xmlns:p14="http://schemas.microsoft.com/office/powerpoint/2010/main" val="3191432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61B06-12E1-F883-CC2A-FE6FE0D3E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Primary-Backup: Sharding for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F42D7-0EAE-25C0-7505-D5619DC9F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requests go to single machine (primary)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Real systems: millions of users!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Solution: Sharding</a:t>
            </a:r>
          </a:p>
          <a:p>
            <a:pPr>
              <a:buFontTx/>
              <a:buChar char="-"/>
            </a:pPr>
            <a:r>
              <a:rPr lang="en-US" dirty="0"/>
              <a:t>Split the data into pieces, allocate replica groups for each shard</a:t>
            </a:r>
          </a:p>
          <a:p>
            <a:pPr>
              <a:buFontTx/>
              <a:buChar char="-"/>
            </a:pPr>
            <a:r>
              <a:rPr lang="en-US" dirty="0"/>
              <a:t>How to split? Depends on the data </a:t>
            </a:r>
          </a:p>
        </p:txBody>
      </p:sp>
    </p:spTree>
    <p:extLst>
      <p:ext uri="{BB962C8B-B14F-4D97-AF65-F5344CB8AC3E}">
        <p14:creationId xmlns:p14="http://schemas.microsoft.com/office/powerpoint/2010/main" val="3434931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BA8E8-C132-F39D-EDC8-C2EEE9BD6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E8DAA-518A-523B-68A0-E76164511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1601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extension to primary-backup replication to improve performance</a:t>
            </a:r>
          </a:p>
          <a:p>
            <a:pPr marL="0" indent="0">
              <a:buNone/>
            </a:pPr>
            <a:r>
              <a:rPr lang="en-US" dirty="0"/>
              <a:t>Rather than one primary, arrange servers in a </a:t>
            </a:r>
            <a:r>
              <a:rPr lang="en-US" i="1" dirty="0"/>
              <a:t>chain</a:t>
            </a:r>
            <a:endParaRPr lang="en-US" dirty="0"/>
          </a:p>
        </p:txBody>
      </p:sp>
      <p:pic>
        <p:nvPicPr>
          <p:cNvPr id="4" name="Graphic 3" descr="Server with solid fill">
            <a:extLst>
              <a:ext uri="{FF2B5EF4-FFF2-40B4-BE49-F238E27FC236}">
                <a16:creationId xmlns:a16="http://schemas.microsoft.com/office/drawing/2014/main" id="{DF2FDA80-318A-2384-BE7E-13B62E6F248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86400" y="3840769"/>
            <a:ext cx="914400" cy="914400"/>
          </a:xfrm>
          <a:prstGeom prst="rect">
            <a:avLst/>
          </a:prstGeom>
        </p:spPr>
      </p:pic>
      <p:pic>
        <p:nvPicPr>
          <p:cNvPr id="5" name="Graphic 4" descr="Server with solid fill">
            <a:extLst>
              <a:ext uri="{FF2B5EF4-FFF2-40B4-BE49-F238E27FC236}">
                <a16:creationId xmlns:a16="http://schemas.microsoft.com/office/drawing/2014/main" id="{47236DDA-15CD-99AE-CDB8-46EB2D800BC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937000" y="5098863"/>
            <a:ext cx="914400" cy="914400"/>
          </a:xfrm>
          <a:prstGeom prst="rect">
            <a:avLst/>
          </a:prstGeom>
        </p:spPr>
      </p:pic>
      <p:pic>
        <p:nvPicPr>
          <p:cNvPr id="6" name="Graphic 5" descr="Server with solid fill">
            <a:extLst>
              <a:ext uri="{FF2B5EF4-FFF2-40B4-BE49-F238E27FC236}">
                <a16:creationId xmlns:a16="http://schemas.microsoft.com/office/drawing/2014/main" id="{B64495B4-B6F3-28B5-A3AA-114F7A79FB0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8200" y="5098863"/>
            <a:ext cx="914400" cy="914400"/>
          </a:xfrm>
          <a:prstGeom prst="rect">
            <a:avLst/>
          </a:prstGeom>
        </p:spPr>
      </p:pic>
      <p:pic>
        <p:nvPicPr>
          <p:cNvPr id="7" name="Graphic 6" descr="Server with solid fill">
            <a:extLst>
              <a:ext uri="{FF2B5EF4-FFF2-40B4-BE49-F238E27FC236}">
                <a16:creationId xmlns:a16="http://schemas.microsoft.com/office/drawing/2014/main" id="{83263F64-F718-6D01-0EFE-9D3565ABE8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35800" y="5098863"/>
            <a:ext cx="914400" cy="914400"/>
          </a:xfrm>
          <a:prstGeom prst="rect">
            <a:avLst/>
          </a:prstGeom>
        </p:spPr>
      </p:pic>
      <p:pic>
        <p:nvPicPr>
          <p:cNvPr id="8" name="Graphic 7" descr="Server with solid fill">
            <a:extLst>
              <a:ext uri="{FF2B5EF4-FFF2-40B4-BE49-F238E27FC236}">
                <a16:creationId xmlns:a16="http://schemas.microsoft.com/office/drawing/2014/main" id="{6349ED4C-F23B-49ED-8D9B-B0645E3E76C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34600" y="5098863"/>
            <a:ext cx="914400" cy="914400"/>
          </a:xfrm>
          <a:prstGeom prst="rect">
            <a:avLst/>
          </a:prstGeom>
        </p:spPr>
      </p:pic>
      <p:pic>
        <p:nvPicPr>
          <p:cNvPr id="9" name="Graphic 8" descr="User with solid fill">
            <a:extLst>
              <a:ext uri="{FF2B5EF4-FFF2-40B4-BE49-F238E27FC236}">
                <a16:creationId xmlns:a16="http://schemas.microsoft.com/office/drawing/2014/main" id="{DBA874A9-AB53-F139-DF02-1A89845D952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840769"/>
            <a:ext cx="914400" cy="914400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F20078-2D23-2278-D219-3109715E99C5}"/>
              </a:ext>
            </a:extLst>
          </p:cNvPr>
          <p:cNvCxnSpPr>
            <a:cxnSpLocks/>
          </p:cNvCxnSpPr>
          <p:nvPr/>
        </p:nvCxnSpPr>
        <p:spPr>
          <a:xfrm>
            <a:off x="1752600" y="4154562"/>
            <a:ext cx="378181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F9C7AD0-1EAD-AE02-DC9C-C497820085A1}"/>
              </a:ext>
            </a:extLst>
          </p:cNvPr>
          <p:cNvCxnSpPr>
            <a:cxnSpLocks/>
          </p:cNvCxnSpPr>
          <p:nvPr/>
        </p:nvCxnSpPr>
        <p:spPr>
          <a:xfrm flipH="1">
            <a:off x="1752600" y="4407143"/>
            <a:ext cx="37338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4BA6D7B-2024-6C78-16EB-3AC0A4291A93}"/>
              </a:ext>
            </a:extLst>
          </p:cNvPr>
          <p:cNvCxnSpPr>
            <a:cxnSpLocks/>
          </p:cNvCxnSpPr>
          <p:nvPr/>
        </p:nvCxnSpPr>
        <p:spPr>
          <a:xfrm flipV="1">
            <a:off x="1653436" y="4515633"/>
            <a:ext cx="3776597" cy="670142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DDB3E43-7ED1-A49E-C11B-A3A76657CE7A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4722312" y="4755169"/>
            <a:ext cx="1221288" cy="430606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6EE109B-9444-188B-76C6-1419944DD98B}"/>
              </a:ext>
            </a:extLst>
          </p:cNvPr>
          <p:cNvCxnSpPr>
            <a:cxnSpLocks/>
          </p:cNvCxnSpPr>
          <p:nvPr/>
        </p:nvCxnSpPr>
        <p:spPr>
          <a:xfrm flipH="1" flipV="1">
            <a:off x="5943600" y="4755169"/>
            <a:ext cx="1183710" cy="430606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21FC731-72F1-8539-F592-A93A97389C99}"/>
              </a:ext>
            </a:extLst>
          </p:cNvPr>
          <p:cNvCxnSpPr>
            <a:cxnSpLocks/>
          </p:cNvCxnSpPr>
          <p:nvPr/>
        </p:nvCxnSpPr>
        <p:spPr>
          <a:xfrm flipH="1" flipV="1">
            <a:off x="6338170" y="4515633"/>
            <a:ext cx="3870542" cy="670142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Freeform 36">
            <a:extLst>
              <a:ext uri="{FF2B5EF4-FFF2-40B4-BE49-F238E27FC236}">
                <a16:creationId xmlns:a16="http://schemas.microsoft.com/office/drawing/2014/main" id="{F1D91172-1C3A-A2D5-145E-E1023282F57E}"/>
              </a:ext>
            </a:extLst>
          </p:cNvPr>
          <p:cNvSpPr/>
          <p:nvPr/>
        </p:nvSpPr>
        <p:spPr>
          <a:xfrm flipH="1">
            <a:off x="1295400" y="3566643"/>
            <a:ext cx="1128386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DBFA89A2-96E5-0828-4510-652E2E52905A}"/>
              </a:ext>
            </a:extLst>
          </p:cNvPr>
          <p:cNvSpPr/>
          <p:nvPr/>
        </p:nvSpPr>
        <p:spPr>
          <a:xfrm flipH="1">
            <a:off x="2423786" y="3562347"/>
            <a:ext cx="1513214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9EC45A19-93CE-283C-06BF-9DCD713E33AC}"/>
              </a:ext>
            </a:extLst>
          </p:cNvPr>
          <p:cNvSpPr/>
          <p:nvPr/>
        </p:nvSpPr>
        <p:spPr>
          <a:xfrm flipH="1">
            <a:off x="3965704" y="3571898"/>
            <a:ext cx="1977895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311D70F4-33C2-3B11-7D16-AFDBCBA6C411}"/>
              </a:ext>
            </a:extLst>
          </p:cNvPr>
          <p:cNvSpPr/>
          <p:nvPr/>
        </p:nvSpPr>
        <p:spPr>
          <a:xfrm flipH="1">
            <a:off x="5972304" y="3562346"/>
            <a:ext cx="2184398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2AE36610-37A0-9809-FD43-32A692A4487E}"/>
              </a:ext>
            </a:extLst>
          </p:cNvPr>
          <p:cNvSpPr/>
          <p:nvPr/>
        </p:nvSpPr>
        <p:spPr>
          <a:xfrm flipH="1">
            <a:off x="8185407" y="3562346"/>
            <a:ext cx="2411612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971ED304-86A5-F005-EDE7-AB801EF03412}"/>
              </a:ext>
            </a:extLst>
          </p:cNvPr>
          <p:cNvSpPr/>
          <p:nvPr/>
        </p:nvSpPr>
        <p:spPr>
          <a:xfrm flipV="1">
            <a:off x="1295400" y="4743078"/>
            <a:ext cx="9272914" cy="752287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68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-0.29076 -3.7037E-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0.22148 -0.1828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68" y="-9144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0.12708 -0.1835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-9329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05209 -0.183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-919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0.00091 -0.183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9E53-A103-603C-4292-7F323F07F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Replication: Object Histories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3E691-11DC-5A9C-441B-6FB666507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Rather than a single, shared log, maintain history for object</a:t>
            </a:r>
          </a:p>
          <a:p>
            <a:pPr>
              <a:buFontTx/>
              <a:buChar char="-"/>
            </a:pPr>
            <a:r>
              <a:rPr lang="en-US" dirty="0"/>
              <a:t>Hist(obj) = the set of updates for obj processed by tail</a:t>
            </a:r>
          </a:p>
          <a:p>
            <a:pPr>
              <a:buFontTx/>
              <a:buChar char="-"/>
            </a:pPr>
            <a:r>
              <a:rPr lang="en-US" dirty="0"/>
              <a:t>Pend(obj) = the outstanding updates to obj </a:t>
            </a:r>
            <a:r>
              <a:rPr lang="en-US" i="1" dirty="0"/>
              <a:t>not yet processed by the tail</a:t>
            </a:r>
            <a:endParaRPr lang="en-US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How can we get the current state of an object? Apply all updates in the history.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Out of scope: Trimming history, checkpointing,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72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E713D-83F0-9463-5E9C-9CB87D7FE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Replication: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8D297-0164-0A8B-DF47-F6DB653B6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10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All updates go to the head of the chain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Graphic 3" descr="Server with solid fill">
            <a:extLst>
              <a:ext uri="{FF2B5EF4-FFF2-40B4-BE49-F238E27FC236}">
                <a16:creationId xmlns:a16="http://schemas.microsoft.com/office/drawing/2014/main" id="{84C20C58-7BFE-402F-4520-68F32FEAF0A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  <p:pic>
        <p:nvPicPr>
          <p:cNvPr id="5" name="Graphic 4" descr="Server with solid fill">
            <a:extLst>
              <a:ext uri="{FF2B5EF4-FFF2-40B4-BE49-F238E27FC236}">
                <a16:creationId xmlns:a16="http://schemas.microsoft.com/office/drawing/2014/main" id="{F4D33FBC-5EBB-4D0D-0FAB-B13E5252EBE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394559" y="2971800"/>
            <a:ext cx="914400" cy="914400"/>
          </a:xfrm>
          <a:prstGeom prst="rect">
            <a:avLst/>
          </a:prstGeom>
        </p:spPr>
      </p:pic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E6E792E8-970B-97BD-E8E7-61DF7D98E893}"/>
              </a:ext>
            </a:extLst>
          </p:cNvPr>
          <p:cNvSpPr/>
          <p:nvPr/>
        </p:nvSpPr>
        <p:spPr>
          <a:xfrm>
            <a:off x="2394560" y="3899140"/>
            <a:ext cx="914400" cy="2426504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pic>
        <p:nvPicPr>
          <p:cNvPr id="6" name="Graphic 5" descr="Server with solid fill">
            <a:extLst>
              <a:ext uri="{FF2B5EF4-FFF2-40B4-BE49-F238E27FC236}">
                <a16:creationId xmlns:a16="http://schemas.microsoft.com/office/drawing/2014/main" id="{C66F8860-3468-2AAC-4BBA-AE4168912E0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883041" y="2971800"/>
            <a:ext cx="914400" cy="9144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2703119-118E-389E-3A45-F17FF9362DE9}"/>
              </a:ext>
            </a:extLst>
          </p:cNvPr>
          <p:cNvGrpSpPr/>
          <p:nvPr/>
        </p:nvGrpSpPr>
        <p:grpSpPr>
          <a:xfrm>
            <a:off x="2522442" y="4060982"/>
            <a:ext cx="658633" cy="609600"/>
            <a:chOff x="3075167" y="2286000"/>
            <a:chExt cx="658633" cy="6096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61A0170-38E4-428B-BA74-5E73C5F96749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0BF44C4-06C7-15B2-AE1A-FF1D396E081F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66448D3-A02E-4760-AF43-662963ED7AE8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011DD5D-9892-97F7-02E8-4D456E17F7CA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D5D679C-6527-1E26-EBB0-60D9089B2FE2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7DFD3FE-0C47-B55E-5A34-0227B6F681FA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53AF816-3638-0400-623B-0D13C32A6E8E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055A90FA-5C55-74C8-9A8E-99F22C739CDA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B3DEB6A-6C55-04AB-3C45-0B5A63A2A72C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8C3610D-0012-E272-C402-C3ECA94B2484}"/>
                </a:ext>
              </a:extLst>
            </p:cNvPr>
            <p:cNvCxnSpPr>
              <a:stCxn id="11" idx="0"/>
              <a:endCxn id="9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B708A56-B5D5-7105-B929-023FDA3CD25C}"/>
              </a:ext>
            </a:extLst>
          </p:cNvPr>
          <p:cNvGrpSpPr/>
          <p:nvPr/>
        </p:nvGrpSpPr>
        <p:grpSpPr>
          <a:xfrm>
            <a:off x="2567197" y="4949058"/>
            <a:ext cx="531549" cy="533400"/>
            <a:chOff x="2057400" y="2438400"/>
            <a:chExt cx="379678" cy="381000"/>
          </a:xfrm>
        </p:grpSpPr>
        <p:sp>
          <p:nvSpPr>
            <p:cNvPr id="20" name="AutoShape 568">
              <a:extLst>
                <a:ext uri="{FF2B5EF4-FFF2-40B4-BE49-F238E27FC236}">
                  <a16:creationId xmlns:a16="http://schemas.microsoft.com/office/drawing/2014/main" id="{DCB0D3C3-CB21-31B8-440C-DA09F6D10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utoShape 569">
              <a:extLst>
                <a:ext uri="{FF2B5EF4-FFF2-40B4-BE49-F238E27FC236}">
                  <a16:creationId xmlns:a16="http://schemas.microsoft.com/office/drawing/2014/main" id="{E6573DFF-1D14-8F63-7E82-3F61163FA77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utoShape 570">
              <a:extLst>
                <a:ext uri="{FF2B5EF4-FFF2-40B4-BE49-F238E27FC236}">
                  <a16:creationId xmlns:a16="http://schemas.microsoft.com/office/drawing/2014/main" id="{D62E8534-0882-5D58-1ADF-2EE232E0A59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E4A021D2-2E8B-5F04-4ED6-F9305C7C75BB}"/>
              </a:ext>
            </a:extLst>
          </p:cNvPr>
          <p:cNvSpPr/>
          <p:nvPr/>
        </p:nvSpPr>
        <p:spPr>
          <a:xfrm>
            <a:off x="2487217" y="5821586"/>
            <a:ext cx="726016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Log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60933522-F629-65CB-2E5A-E4463FF6A2CB}"/>
              </a:ext>
            </a:extLst>
          </p:cNvPr>
          <p:cNvSpPr/>
          <p:nvPr/>
        </p:nvSpPr>
        <p:spPr>
          <a:xfrm>
            <a:off x="5638800" y="3899140"/>
            <a:ext cx="914400" cy="2426504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3228FFC-B75E-9F61-2F62-1A77779987AD}"/>
              </a:ext>
            </a:extLst>
          </p:cNvPr>
          <p:cNvGrpSpPr/>
          <p:nvPr/>
        </p:nvGrpSpPr>
        <p:grpSpPr>
          <a:xfrm>
            <a:off x="5766682" y="4060982"/>
            <a:ext cx="658633" cy="609600"/>
            <a:chOff x="3075167" y="2286000"/>
            <a:chExt cx="658633" cy="6096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14AC135-7F6B-A7AF-C327-C90AD282937B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EE6D5DE-A112-7F3D-AAC0-2E00EB1E3774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903F8C0B-FC9B-4CAB-1A5A-628DA35B1538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12ABB20B-37D9-002F-4371-1E3BEF7A59B1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63662EED-2654-A862-B6AB-904A1FEAD3EB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CCDA6E36-EC52-D706-4928-BE4E867E2533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A75971EB-A26E-1FBF-FC89-12463A9968BF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28562AD1-1185-C626-E570-8ADE5465B84B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4813244B-3914-2404-3B82-D7D97C21B099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384A16B4-5383-E8AB-2951-50715870B487}"/>
                </a:ext>
              </a:extLst>
            </p:cNvPr>
            <p:cNvCxnSpPr>
              <a:stCxn id="44" idx="0"/>
              <a:endCxn id="4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C48563C-B3DE-BC08-7AAF-E3AD96897EF0}"/>
              </a:ext>
            </a:extLst>
          </p:cNvPr>
          <p:cNvGrpSpPr/>
          <p:nvPr/>
        </p:nvGrpSpPr>
        <p:grpSpPr>
          <a:xfrm>
            <a:off x="5811437" y="4949058"/>
            <a:ext cx="531549" cy="533400"/>
            <a:chOff x="2057400" y="2438400"/>
            <a:chExt cx="379678" cy="381000"/>
          </a:xfrm>
        </p:grpSpPr>
        <p:sp>
          <p:nvSpPr>
            <p:cNvPr id="53" name="AutoShape 568">
              <a:extLst>
                <a:ext uri="{FF2B5EF4-FFF2-40B4-BE49-F238E27FC236}">
                  <a16:creationId xmlns:a16="http://schemas.microsoft.com/office/drawing/2014/main" id="{3C014BAE-7431-8BFF-44B3-00FB172AB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AutoShape 569">
              <a:extLst>
                <a:ext uri="{FF2B5EF4-FFF2-40B4-BE49-F238E27FC236}">
                  <a16:creationId xmlns:a16="http://schemas.microsoft.com/office/drawing/2014/main" id="{2ABC696F-C232-647A-64E2-3FA42A00DD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AutoShape 570">
              <a:extLst>
                <a:ext uri="{FF2B5EF4-FFF2-40B4-BE49-F238E27FC236}">
                  <a16:creationId xmlns:a16="http://schemas.microsoft.com/office/drawing/2014/main" id="{BFA6F5FB-5150-DEF9-4514-075FA51F364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D7C4541C-716B-C292-C665-3CC1F536F6CD}"/>
              </a:ext>
            </a:extLst>
          </p:cNvPr>
          <p:cNvSpPr/>
          <p:nvPr/>
        </p:nvSpPr>
        <p:spPr>
          <a:xfrm>
            <a:off x="5731457" y="5821586"/>
            <a:ext cx="726016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Log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58EC24CF-430C-B2F0-7E61-BFE8F051D9A7}"/>
              </a:ext>
            </a:extLst>
          </p:cNvPr>
          <p:cNvSpPr/>
          <p:nvPr/>
        </p:nvSpPr>
        <p:spPr>
          <a:xfrm>
            <a:off x="8883041" y="3899140"/>
            <a:ext cx="914400" cy="2426504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7E04CF6-57CF-1699-96AA-B8B4479C3BE8}"/>
              </a:ext>
            </a:extLst>
          </p:cNvPr>
          <p:cNvGrpSpPr/>
          <p:nvPr/>
        </p:nvGrpSpPr>
        <p:grpSpPr>
          <a:xfrm>
            <a:off x="9010923" y="4060982"/>
            <a:ext cx="658633" cy="609600"/>
            <a:chOff x="3075167" y="2286000"/>
            <a:chExt cx="658633" cy="60960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46ACB841-F3EC-CBF2-813B-B7A62EC198C0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2557362-8AE1-126B-40CE-75BA89A0721F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F046417-1B80-E5CC-2874-ADE5BD327426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2B9EFFDF-F341-6B26-F5BE-ADE9EED027BD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663B085E-5208-9400-4B52-795D359B372E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1494ADD8-084A-398F-95B2-64BB876965D0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54F5F0E6-F71E-16B9-C5F5-6A4866A8F38A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411EAC7F-6D64-13A1-1B2D-D96B77648703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52908936-4045-C9E4-7A25-5B1C89FEE9DB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A0994E02-6684-B30D-F022-DEA8691E3267}"/>
                </a:ext>
              </a:extLst>
            </p:cNvPr>
            <p:cNvCxnSpPr>
              <a:stCxn id="61" idx="0"/>
              <a:endCxn id="59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551E9A8-53B4-AF87-5217-E153B9CA197E}"/>
              </a:ext>
            </a:extLst>
          </p:cNvPr>
          <p:cNvGrpSpPr/>
          <p:nvPr/>
        </p:nvGrpSpPr>
        <p:grpSpPr>
          <a:xfrm>
            <a:off x="9055678" y="4949058"/>
            <a:ext cx="531549" cy="533400"/>
            <a:chOff x="2057400" y="2438400"/>
            <a:chExt cx="379678" cy="381000"/>
          </a:xfrm>
        </p:grpSpPr>
        <p:sp>
          <p:nvSpPr>
            <p:cNvPr id="70" name="AutoShape 568">
              <a:extLst>
                <a:ext uri="{FF2B5EF4-FFF2-40B4-BE49-F238E27FC236}">
                  <a16:creationId xmlns:a16="http://schemas.microsoft.com/office/drawing/2014/main" id="{6FCA0B07-A0BA-8E1E-4D08-2D8F3601B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AutoShape 569">
              <a:extLst>
                <a:ext uri="{FF2B5EF4-FFF2-40B4-BE49-F238E27FC236}">
                  <a16:creationId xmlns:a16="http://schemas.microsoft.com/office/drawing/2014/main" id="{BA818965-8181-80F3-30A0-FF7812324A7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AutoShape 570">
              <a:extLst>
                <a:ext uri="{FF2B5EF4-FFF2-40B4-BE49-F238E27FC236}">
                  <a16:creationId xmlns:a16="http://schemas.microsoft.com/office/drawing/2014/main" id="{65E7266C-8156-4B0A-284A-ED30C52821C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1FD2080C-5FF0-B6E9-EF66-CB564597FADA}"/>
              </a:ext>
            </a:extLst>
          </p:cNvPr>
          <p:cNvSpPr/>
          <p:nvPr/>
        </p:nvSpPr>
        <p:spPr>
          <a:xfrm>
            <a:off x="8975698" y="5821586"/>
            <a:ext cx="726016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Log</a:t>
            </a:r>
          </a:p>
        </p:txBody>
      </p:sp>
      <p:pic>
        <p:nvPicPr>
          <p:cNvPr id="7" name="Graphic 6" descr="User with solid fill">
            <a:extLst>
              <a:ext uri="{FF2B5EF4-FFF2-40B4-BE49-F238E27FC236}">
                <a16:creationId xmlns:a16="http://schemas.microsoft.com/office/drawing/2014/main" id="{B98A3B4D-8F2D-B27C-80E6-4E0C14B451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1000" y="29500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0691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741B6-69D0-3577-1197-E697954E6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Replication: Read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47ADF-3A90-8821-D4C0-0AAA971E2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Read requests go to the tail</a:t>
            </a:r>
          </a:p>
        </p:txBody>
      </p:sp>
      <p:pic>
        <p:nvPicPr>
          <p:cNvPr id="4" name="Graphic 3" descr="Server with solid fill">
            <a:extLst>
              <a:ext uri="{FF2B5EF4-FFF2-40B4-BE49-F238E27FC236}">
                <a16:creationId xmlns:a16="http://schemas.microsoft.com/office/drawing/2014/main" id="{2F13CCEA-D451-1132-7609-B7F3AA8F9CA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  <p:pic>
        <p:nvPicPr>
          <p:cNvPr id="5" name="Graphic 4" descr="Server with solid fill">
            <a:extLst>
              <a:ext uri="{FF2B5EF4-FFF2-40B4-BE49-F238E27FC236}">
                <a16:creationId xmlns:a16="http://schemas.microsoft.com/office/drawing/2014/main" id="{F3491053-93D5-A308-1D5D-3A0666EF05A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394559" y="2971800"/>
            <a:ext cx="914400" cy="914400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82EADE8-95FD-C90E-A83F-429B5FA375D3}"/>
              </a:ext>
            </a:extLst>
          </p:cNvPr>
          <p:cNvSpPr/>
          <p:nvPr/>
        </p:nvSpPr>
        <p:spPr>
          <a:xfrm>
            <a:off x="2394560" y="3899140"/>
            <a:ext cx="914400" cy="2426504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pic>
        <p:nvPicPr>
          <p:cNvPr id="7" name="Graphic 6" descr="Server with solid fill">
            <a:extLst>
              <a:ext uri="{FF2B5EF4-FFF2-40B4-BE49-F238E27FC236}">
                <a16:creationId xmlns:a16="http://schemas.microsoft.com/office/drawing/2014/main" id="{8F6985AA-255D-9C3F-49BB-7D6CA714A5E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883041" y="2971800"/>
            <a:ext cx="914400" cy="9144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7E6ED664-9CCB-EE1C-A745-4081EB6C8638}"/>
              </a:ext>
            </a:extLst>
          </p:cNvPr>
          <p:cNvGrpSpPr/>
          <p:nvPr/>
        </p:nvGrpSpPr>
        <p:grpSpPr>
          <a:xfrm>
            <a:off x="2522442" y="4060982"/>
            <a:ext cx="658633" cy="609600"/>
            <a:chOff x="3075167" y="2286000"/>
            <a:chExt cx="658633" cy="6096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5751B34-F52B-67DD-822F-0472EF996CEA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E07D480-ADC6-E16B-328A-C7ADF8625EA3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5684469-D128-5CA7-3C41-A0D628AB3A19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33628F8-C1E9-BE70-073E-8980C92226FB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8355D47-BE82-D8A8-7F05-AE77209B2BE2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34A23A0-D24E-FA14-4AB5-84B59F9D8506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094F01B-DF38-6B38-955B-5747E9F5D6EC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8F7431F-A23F-D398-3AC6-3747C956900C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04BE22C-1137-9311-1980-5834F0995129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4C70DBF-F3F5-AEBC-23D7-52F535CA79D0}"/>
                </a:ext>
              </a:extLst>
            </p:cNvPr>
            <p:cNvCxnSpPr>
              <a:stCxn id="11" idx="0"/>
              <a:endCxn id="9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382C856-A7A8-8680-11CB-C9A035E8EAA8}"/>
              </a:ext>
            </a:extLst>
          </p:cNvPr>
          <p:cNvGrpSpPr/>
          <p:nvPr/>
        </p:nvGrpSpPr>
        <p:grpSpPr>
          <a:xfrm>
            <a:off x="2567197" y="4949058"/>
            <a:ext cx="531549" cy="533400"/>
            <a:chOff x="2057400" y="2438400"/>
            <a:chExt cx="379678" cy="381000"/>
          </a:xfrm>
        </p:grpSpPr>
        <p:sp>
          <p:nvSpPr>
            <p:cNvPr id="20" name="AutoShape 568">
              <a:extLst>
                <a:ext uri="{FF2B5EF4-FFF2-40B4-BE49-F238E27FC236}">
                  <a16:creationId xmlns:a16="http://schemas.microsoft.com/office/drawing/2014/main" id="{509AA3BA-A4E5-313E-407B-57CBBE2D9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utoShape 569">
              <a:extLst>
                <a:ext uri="{FF2B5EF4-FFF2-40B4-BE49-F238E27FC236}">
                  <a16:creationId xmlns:a16="http://schemas.microsoft.com/office/drawing/2014/main" id="{5BAF3E6B-3D23-F31D-A8E5-393FC89074F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utoShape 570">
              <a:extLst>
                <a:ext uri="{FF2B5EF4-FFF2-40B4-BE49-F238E27FC236}">
                  <a16:creationId xmlns:a16="http://schemas.microsoft.com/office/drawing/2014/main" id="{A0611CB1-7DF1-DAD2-FE22-7C599717BB8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1CE4AF07-AC15-532B-2466-B402258F791C}"/>
              </a:ext>
            </a:extLst>
          </p:cNvPr>
          <p:cNvSpPr/>
          <p:nvPr/>
        </p:nvSpPr>
        <p:spPr>
          <a:xfrm>
            <a:off x="2487217" y="5821586"/>
            <a:ext cx="726016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Log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85E206CD-1E59-3B65-9C14-F70CBEFD01C9}"/>
              </a:ext>
            </a:extLst>
          </p:cNvPr>
          <p:cNvSpPr/>
          <p:nvPr/>
        </p:nvSpPr>
        <p:spPr>
          <a:xfrm>
            <a:off x="5638800" y="3899140"/>
            <a:ext cx="914400" cy="2426504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463A31F-BCB0-B23F-F210-DAF8A144746D}"/>
              </a:ext>
            </a:extLst>
          </p:cNvPr>
          <p:cNvGrpSpPr/>
          <p:nvPr/>
        </p:nvGrpSpPr>
        <p:grpSpPr>
          <a:xfrm>
            <a:off x="5766682" y="4060982"/>
            <a:ext cx="658633" cy="609600"/>
            <a:chOff x="3075167" y="2286000"/>
            <a:chExt cx="658633" cy="60960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6C61F8D4-D483-9405-3BDB-4459E8CE9C8D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F934C2F-0A51-85C6-3563-18D27899F2A7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D676F4B-07A3-8B26-75F7-F6B515540116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9962C57-333A-934D-FC86-E28BF33CF18C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59413E41-919C-A7E6-AAA6-263BBC9D552C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679D6B25-DE9D-4962-6E9A-D106ADB1BFAD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E44FEA27-5965-219C-F62D-D775270FDD03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42CAE1D8-17AB-C346-B1B5-4F1362A4EF54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70B251CF-3621-38C5-449E-1C8BA8099EB7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078FF78-DF08-3856-F12D-CB876FEC3BF2}"/>
                </a:ext>
              </a:extLst>
            </p:cNvPr>
            <p:cNvCxnSpPr>
              <a:stCxn id="28" idx="0"/>
              <a:endCxn id="26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B5F2149-A57A-0E0F-BA74-49366B5DFDBF}"/>
              </a:ext>
            </a:extLst>
          </p:cNvPr>
          <p:cNvGrpSpPr/>
          <p:nvPr/>
        </p:nvGrpSpPr>
        <p:grpSpPr>
          <a:xfrm>
            <a:off x="5811437" y="4949058"/>
            <a:ext cx="531549" cy="533400"/>
            <a:chOff x="2057400" y="2438400"/>
            <a:chExt cx="379678" cy="381000"/>
          </a:xfrm>
        </p:grpSpPr>
        <p:sp>
          <p:nvSpPr>
            <p:cNvPr id="37" name="AutoShape 568">
              <a:extLst>
                <a:ext uri="{FF2B5EF4-FFF2-40B4-BE49-F238E27FC236}">
                  <a16:creationId xmlns:a16="http://schemas.microsoft.com/office/drawing/2014/main" id="{C4241A65-6320-8120-B30D-8FD92406F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AutoShape 569">
              <a:extLst>
                <a:ext uri="{FF2B5EF4-FFF2-40B4-BE49-F238E27FC236}">
                  <a16:creationId xmlns:a16="http://schemas.microsoft.com/office/drawing/2014/main" id="{906CBFD3-8956-E890-ECB5-A91653FBC90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utoShape 570">
              <a:extLst>
                <a:ext uri="{FF2B5EF4-FFF2-40B4-BE49-F238E27FC236}">
                  <a16:creationId xmlns:a16="http://schemas.microsoft.com/office/drawing/2014/main" id="{CBF496BB-9A5C-74AB-827E-197BA84AD79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BDFEA935-5758-1C93-1644-473CC723FFBF}"/>
              </a:ext>
            </a:extLst>
          </p:cNvPr>
          <p:cNvSpPr/>
          <p:nvPr/>
        </p:nvSpPr>
        <p:spPr>
          <a:xfrm>
            <a:off x="5731457" y="5821586"/>
            <a:ext cx="726016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Log</a:t>
            </a: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EC417B72-6F49-2EF7-5ECE-170B5E49A98C}"/>
              </a:ext>
            </a:extLst>
          </p:cNvPr>
          <p:cNvSpPr/>
          <p:nvPr/>
        </p:nvSpPr>
        <p:spPr>
          <a:xfrm>
            <a:off x="8883041" y="3899140"/>
            <a:ext cx="914400" cy="2426504"/>
          </a:xfrm>
          <a:prstGeom prst="roundRect">
            <a:avLst>
              <a:gd name="adj" fmla="val 11074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0" dirty="0">
              <a:latin typeface="Helvetica Neue Medium" charset="0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8142D25-7A76-424E-CC3F-6CDD10508FE0}"/>
              </a:ext>
            </a:extLst>
          </p:cNvPr>
          <p:cNvGrpSpPr/>
          <p:nvPr/>
        </p:nvGrpSpPr>
        <p:grpSpPr>
          <a:xfrm>
            <a:off x="9010923" y="4060982"/>
            <a:ext cx="658633" cy="609600"/>
            <a:chOff x="3075167" y="2286000"/>
            <a:chExt cx="658633" cy="60960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4661121-EBC9-E4ED-B4BD-1601D143B8A7}"/>
                </a:ext>
              </a:extLst>
            </p:cNvPr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DFE2477A-42A1-B5BD-F7DE-FA83B800465D}"/>
                </a:ext>
              </a:extLst>
            </p:cNvPr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7B79E54-9A61-1A97-B29C-4115182EC34A}"/>
                </a:ext>
              </a:extLst>
            </p:cNvPr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E4138729-72F0-FE76-DDC4-3A90D5CC3736}"/>
                </a:ext>
              </a:extLst>
            </p:cNvPr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9593DB43-C634-B885-F902-14011E8F616A}"/>
                </a:ext>
              </a:extLst>
            </p:cNvPr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F5C0AC04-3746-2509-78D2-7967106187DC}"/>
                </a:ext>
              </a:extLst>
            </p:cNvPr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77968554-549E-7195-406D-DBF907C8C6CF}"/>
                </a:ext>
              </a:extLst>
            </p:cNvPr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297DDFDC-380E-D9BC-1A76-DB463B2256D2}"/>
                </a:ext>
              </a:extLst>
            </p:cNvPr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923F9B4-0C85-5B4F-7D79-3B5C7296D727}"/>
                </a:ext>
              </a:extLst>
            </p:cNvPr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Helvetica Neue Medium" charset="0"/>
              </a:endParaRP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BB1D6E76-302D-8676-14BD-D47B76A3E6B6}"/>
                </a:ext>
              </a:extLst>
            </p:cNvPr>
            <p:cNvCxnSpPr>
              <a:stCxn id="45" idx="0"/>
              <a:endCxn id="43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8EC43F5-9E27-4982-C765-73A6BD8C6525}"/>
              </a:ext>
            </a:extLst>
          </p:cNvPr>
          <p:cNvGrpSpPr/>
          <p:nvPr/>
        </p:nvGrpSpPr>
        <p:grpSpPr>
          <a:xfrm>
            <a:off x="9055678" y="4949058"/>
            <a:ext cx="531549" cy="533400"/>
            <a:chOff x="2057400" y="2438400"/>
            <a:chExt cx="379678" cy="381000"/>
          </a:xfrm>
        </p:grpSpPr>
        <p:sp>
          <p:nvSpPr>
            <p:cNvPr id="54" name="AutoShape 568">
              <a:extLst>
                <a:ext uri="{FF2B5EF4-FFF2-40B4-BE49-F238E27FC236}">
                  <a16:creationId xmlns:a16="http://schemas.microsoft.com/office/drawing/2014/main" id="{71124635-61F1-68E4-4B7C-CA7FC797F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AutoShape 569">
              <a:extLst>
                <a:ext uri="{FF2B5EF4-FFF2-40B4-BE49-F238E27FC236}">
                  <a16:creationId xmlns:a16="http://schemas.microsoft.com/office/drawing/2014/main" id="{BCD51FA8-AFF9-D200-4020-575EF81D61A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AutoShape 570">
              <a:extLst>
                <a:ext uri="{FF2B5EF4-FFF2-40B4-BE49-F238E27FC236}">
                  <a16:creationId xmlns:a16="http://schemas.microsoft.com/office/drawing/2014/main" id="{3EB22EF1-B20E-FE3F-0E82-E5CEA8910A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194D311D-41D2-7E56-98F8-C4D93CA86ADC}"/>
              </a:ext>
            </a:extLst>
          </p:cNvPr>
          <p:cNvSpPr/>
          <p:nvPr/>
        </p:nvSpPr>
        <p:spPr>
          <a:xfrm>
            <a:off x="8975698" y="5821586"/>
            <a:ext cx="726016" cy="322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Log</a:t>
            </a:r>
          </a:p>
        </p:txBody>
      </p:sp>
    </p:spTree>
    <p:extLst>
      <p:ext uri="{BB962C8B-B14F-4D97-AF65-F5344CB8AC3E}">
        <p14:creationId xmlns:p14="http://schemas.microsoft.com/office/powerpoint/2010/main" val="1051605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5D563-3442-341F-A19C-7B85DD57A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 Provides Fault Tolerance</a:t>
            </a:r>
          </a:p>
        </p:txBody>
      </p:sp>
      <p:pic>
        <p:nvPicPr>
          <p:cNvPr id="5" name="Graphic 4" descr="Server with solid fill">
            <a:extLst>
              <a:ext uri="{FF2B5EF4-FFF2-40B4-BE49-F238E27FC236}">
                <a16:creationId xmlns:a16="http://schemas.microsoft.com/office/drawing/2014/main" id="{26705D27-B4A1-9D6B-92F2-7EEC3C703B9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2938266"/>
            <a:ext cx="914400" cy="914400"/>
          </a:xfrm>
          <a:prstGeom prst="rect">
            <a:avLst/>
          </a:prstGeom>
        </p:spPr>
      </p:pic>
      <p:pic>
        <p:nvPicPr>
          <p:cNvPr id="13" name="Graphic 12" descr="User with solid fill">
            <a:extLst>
              <a:ext uri="{FF2B5EF4-FFF2-40B4-BE49-F238E27FC236}">
                <a16:creationId xmlns:a16="http://schemas.microsoft.com/office/drawing/2014/main" id="{EC7D12F4-3423-32B8-5F09-7D94DD3978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2938266"/>
            <a:ext cx="914400" cy="914400"/>
          </a:xfrm>
          <a:prstGeom prst="rect">
            <a:avLst/>
          </a:prstGeom>
        </p:spPr>
      </p:pic>
      <p:pic>
        <p:nvPicPr>
          <p:cNvPr id="16" name="Graphic 15" descr="User with solid fill">
            <a:extLst>
              <a:ext uri="{FF2B5EF4-FFF2-40B4-BE49-F238E27FC236}">
                <a16:creationId xmlns:a16="http://schemas.microsoft.com/office/drawing/2014/main" id="{9937150D-A6B9-D302-930E-533B06B8762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2023866"/>
            <a:ext cx="914400" cy="914400"/>
          </a:xfrm>
          <a:prstGeom prst="rect">
            <a:avLst/>
          </a:prstGeom>
        </p:spPr>
      </p:pic>
      <p:pic>
        <p:nvPicPr>
          <p:cNvPr id="17" name="Graphic 16" descr="User with solid fill">
            <a:extLst>
              <a:ext uri="{FF2B5EF4-FFF2-40B4-BE49-F238E27FC236}">
                <a16:creationId xmlns:a16="http://schemas.microsoft.com/office/drawing/2014/main" id="{34FB834D-63C1-F03E-5EC9-BD505EEA90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3852666"/>
            <a:ext cx="914400" cy="914400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D376E6C-8E7F-84A6-4275-305FBA1D57C4}"/>
              </a:ext>
            </a:extLst>
          </p:cNvPr>
          <p:cNvCxnSpPr>
            <a:cxnSpLocks/>
          </p:cNvCxnSpPr>
          <p:nvPr/>
        </p:nvCxnSpPr>
        <p:spPr>
          <a:xfrm>
            <a:off x="1752600" y="2481066"/>
            <a:ext cx="3886200" cy="9144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E86E627-895C-6E3E-FEC8-9C8B42331211}"/>
              </a:ext>
            </a:extLst>
          </p:cNvPr>
          <p:cNvCxnSpPr/>
          <p:nvPr/>
        </p:nvCxnSpPr>
        <p:spPr>
          <a:xfrm>
            <a:off x="1752600" y="3395466"/>
            <a:ext cx="3886200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8060FA9-4A88-4C13-053E-9FDA95CA1428}"/>
              </a:ext>
            </a:extLst>
          </p:cNvPr>
          <p:cNvCxnSpPr>
            <a:cxnSpLocks/>
          </p:cNvCxnSpPr>
          <p:nvPr/>
        </p:nvCxnSpPr>
        <p:spPr>
          <a:xfrm flipV="1">
            <a:off x="1752600" y="3395466"/>
            <a:ext cx="3886200" cy="9144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7" name="Graphic 26" descr="Server with solid fill">
            <a:extLst>
              <a:ext uri="{FF2B5EF4-FFF2-40B4-BE49-F238E27FC236}">
                <a16:creationId xmlns:a16="http://schemas.microsoft.com/office/drawing/2014/main" id="{969C0395-E80F-000B-8377-579967C2A28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2114354"/>
            <a:ext cx="914400" cy="914400"/>
          </a:xfrm>
          <a:prstGeom prst="rect">
            <a:avLst/>
          </a:prstGeom>
        </p:spPr>
      </p:pic>
      <p:pic>
        <p:nvPicPr>
          <p:cNvPr id="28" name="Graphic 27" descr="Server with solid fill">
            <a:extLst>
              <a:ext uri="{FF2B5EF4-FFF2-40B4-BE49-F238E27FC236}">
                <a16:creationId xmlns:a16="http://schemas.microsoft.com/office/drawing/2014/main" id="{7E685CA5-33E3-6000-2ACD-B7F39447689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762178"/>
            <a:ext cx="914400" cy="914400"/>
          </a:xfrm>
          <a:prstGeom prst="rect">
            <a:avLst/>
          </a:prstGeom>
        </p:spPr>
      </p:pic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A013079-B8C0-1027-B4E8-6B72F2F6A9F5}"/>
              </a:ext>
            </a:extLst>
          </p:cNvPr>
          <p:cNvCxnSpPr>
            <a:cxnSpLocks/>
          </p:cNvCxnSpPr>
          <p:nvPr/>
        </p:nvCxnSpPr>
        <p:spPr>
          <a:xfrm>
            <a:off x="1752600" y="2481066"/>
            <a:ext cx="3886200" cy="184885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AD0FA4-7E79-376B-3403-29F5DF9F12A1}"/>
              </a:ext>
            </a:extLst>
          </p:cNvPr>
          <p:cNvCxnSpPr/>
          <p:nvPr/>
        </p:nvCxnSpPr>
        <p:spPr>
          <a:xfrm>
            <a:off x="1752600" y="4329919"/>
            <a:ext cx="3886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8" name="Graphic 37" descr="No sign with solid fill">
            <a:extLst>
              <a:ext uri="{FF2B5EF4-FFF2-40B4-BE49-F238E27FC236}">
                <a16:creationId xmlns:a16="http://schemas.microsoft.com/office/drawing/2014/main" id="{33A46ECC-302D-CE5B-D04E-3D28D683F59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81244" y="2736505"/>
            <a:ext cx="1229513" cy="1229513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7C33A12D-E705-A855-5541-3E89E5A58E5E}"/>
              </a:ext>
            </a:extLst>
          </p:cNvPr>
          <p:cNvSpPr txBox="1"/>
          <p:nvPr/>
        </p:nvSpPr>
        <p:spPr>
          <a:xfrm>
            <a:off x="6868313" y="2702968"/>
            <a:ext cx="50326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Machines may recover on own, may need manual assistance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095C74D-0635-E2CB-A2D3-51807D75F19D}"/>
              </a:ext>
            </a:extLst>
          </p:cNvPr>
          <p:cNvCxnSpPr>
            <a:cxnSpLocks/>
          </p:cNvCxnSpPr>
          <p:nvPr/>
        </p:nvCxnSpPr>
        <p:spPr>
          <a:xfrm>
            <a:off x="1752600" y="3405492"/>
            <a:ext cx="3886200" cy="9244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84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0895C-7EC6-FB96-F50D-80EE85B12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Replication: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8B059-F388-AFA4-D3E6-1F40D2745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Does Chain Replication maintain strong consistency? Yes!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Insight:</a:t>
            </a:r>
          </a:p>
        </p:txBody>
      </p:sp>
    </p:spTree>
    <p:extLst>
      <p:ext uri="{BB962C8B-B14F-4D97-AF65-F5344CB8AC3E}">
        <p14:creationId xmlns:p14="http://schemas.microsoft.com/office/powerpoint/2010/main" val="328031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347F8-AA7A-72BC-529A-D40B55C58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 vs. Primary Backup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C9F7D-882B-D2BB-2010-E6D659830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Does Chain Replication scale better than primary-backup?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Performance of writes: Worse!</a:t>
            </a:r>
          </a:p>
          <a:p>
            <a:pPr marL="0" indent="0">
              <a:buNone/>
            </a:pPr>
            <a:r>
              <a:rPr lang="en-US" dirty="0"/>
              <a:t>- Can’t propagate writes in parallel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Performance of reads: Better!</a:t>
            </a:r>
          </a:p>
          <a:p>
            <a:pPr marL="0" indent="0">
              <a:buNone/>
            </a:pPr>
            <a:r>
              <a:rPr lang="en-US" dirty="0"/>
              <a:t>- No waiting when responding to reads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Tradeoff: Read vs. Write performance</a:t>
            </a:r>
          </a:p>
        </p:txBody>
      </p:sp>
    </p:spTree>
    <p:extLst>
      <p:ext uri="{BB962C8B-B14F-4D97-AF65-F5344CB8AC3E}">
        <p14:creationId xmlns:p14="http://schemas.microsoft.com/office/powerpoint/2010/main" val="185067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62477-E862-0F94-F802-7C4C9A41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Replication: Extra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86E81-0793-6FA1-91FB-3DAABDD80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Covered the basics of chain replication, some pieces missing:</a:t>
            </a:r>
          </a:p>
          <a:p>
            <a:pPr>
              <a:buFontTx/>
              <a:buChar char="-"/>
            </a:pPr>
            <a:r>
              <a:rPr lang="en-US" dirty="0"/>
              <a:t>How do we handle failures? Need a </a:t>
            </a:r>
            <a:r>
              <a:rPr lang="en-US" i="1" dirty="0"/>
              <a:t>coordinator</a:t>
            </a:r>
          </a:p>
          <a:p>
            <a:pPr>
              <a:buFontTx/>
              <a:buChar char="-"/>
            </a:pPr>
            <a:r>
              <a:rPr lang="en-US" dirty="0"/>
              <a:t>Head fails: Make the successor the new head</a:t>
            </a:r>
          </a:p>
          <a:p>
            <a:pPr>
              <a:buFontTx/>
              <a:buChar char="-"/>
            </a:pPr>
            <a:r>
              <a:rPr lang="en-US" dirty="0"/>
              <a:t>Tail fails: Make the predecessor the new head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/>
              <a:t>Fault tolerance: Still f+1!</a:t>
            </a: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Some more details in paper!</a:t>
            </a:r>
          </a:p>
        </p:txBody>
      </p:sp>
    </p:spTree>
    <p:extLst>
      <p:ext uri="{BB962C8B-B14F-4D97-AF65-F5344CB8AC3E}">
        <p14:creationId xmlns:p14="http://schemas.microsoft.com/office/powerpoint/2010/main" val="259145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BE097-4AFF-113B-8AD3-EB4A4CF19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0FD82-A44B-B9D5-BC4C-2E69517F7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Replicated state machines are a common model in distributed systems, and are used everywhere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Replication solves the problem of fault tolerance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Consistency solves the problems that replication creates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Even simple RSM protocols have lots of hidden complexity! Distributed systems are tricky</a:t>
            </a:r>
          </a:p>
        </p:txBody>
      </p:sp>
    </p:spTree>
    <p:extLst>
      <p:ext uri="{BB962C8B-B14F-4D97-AF65-F5344CB8AC3E}">
        <p14:creationId xmlns:p14="http://schemas.microsoft.com/office/powerpoint/2010/main" val="46843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E477C-7C0C-BF30-33CB-829D21B60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13676" cy="1325563"/>
          </a:xfrm>
        </p:spPr>
        <p:txBody>
          <a:bodyPr/>
          <a:lstStyle/>
          <a:p>
            <a:r>
              <a:rPr lang="en-US" dirty="0"/>
              <a:t>How Fault Tolerant Should a System Be?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D4D9B-4D7B-E920-1071-029DB746D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Goal: Minimize resource utilization</a:t>
            </a:r>
          </a:p>
          <a:p>
            <a:pPr>
              <a:buFontTx/>
              <a:buChar char="-"/>
            </a:pPr>
            <a:r>
              <a:rPr lang="en-US" dirty="0"/>
              <a:t>Could use 100 machines…inefficient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Instead, figure out how many faults we can tolerate at once</a:t>
            </a:r>
          </a:p>
          <a:p>
            <a:pPr>
              <a:buFontTx/>
              <a:buChar char="-"/>
            </a:pPr>
            <a:r>
              <a:rPr lang="en-US" dirty="0"/>
              <a:t>How? Measure. Time between failures, time to recover, </a:t>
            </a:r>
            <a:r>
              <a:rPr lang="en-US" dirty="0" err="1"/>
              <a:t>etc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Example: 2 machines, what happens when one fails?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Different protocols require different number of machines</a:t>
            </a:r>
          </a:p>
          <a:p>
            <a:pPr marL="0" indent="0">
              <a:buNone/>
            </a:pPr>
            <a:r>
              <a:rPr lang="en-US" dirty="0"/>
              <a:t>- f+1 fault tolerance requires f+1 machines to handle f faults</a:t>
            </a:r>
          </a:p>
        </p:txBody>
      </p:sp>
    </p:spTree>
    <p:extLst>
      <p:ext uri="{BB962C8B-B14F-4D97-AF65-F5344CB8AC3E}">
        <p14:creationId xmlns:p14="http://schemas.microsoft.com/office/powerpoint/2010/main" val="398617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FE922-5EE5-FDCE-BB12-1806C7DDF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Replicated State Machine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F2B94-75FA-98BC-DD4C-1B20ED48C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replicated state machine model is simple:</a:t>
            </a:r>
          </a:p>
          <a:p>
            <a:pPr>
              <a:buFontTx/>
              <a:buChar char="-"/>
            </a:pPr>
            <a:r>
              <a:rPr lang="en-US" dirty="0"/>
              <a:t>All machines start from an initial state</a:t>
            </a:r>
          </a:p>
          <a:p>
            <a:pPr>
              <a:buFontTx/>
              <a:buChar char="-"/>
            </a:pPr>
            <a:r>
              <a:rPr lang="en-US" dirty="0"/>
              <a:t>Then apply operations to move between states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Simple example: Counter</a:t>
            </a:r>
          </a:p>
          <a:p>
            <a:pPr>
              <a:buFontTx/>
              <a:buChar char="-"/>
            </a:pPr>
            <a:r>
              <a:rPr lang="en-US" dirty="0"/>
              <a:t>Start state: 0</a:t>
            </a:r>
          </a:p>
          <a:p>
            <a:pPr>
              <a:buFontTx/>
              <a:buChar char="-"/>
            </a:pPr>
            <a:r>
              <a:rPr lang="en-US" dirty="0"/>
              <a:t>Operations: Increment and Decrement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47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B44B3-0DDA-39D1-7061-8A69D6DAA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RSMs: Widely Used, Flexible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9F97-0F15-5871-8B20-36E077538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is an operation?</a:t>
            </a:r>
          </a:p>
          <a:p>
            <a:pPr>
              <a:buFontTx/>
              <a:buChar char="-"/>
            </a:pPr>
            <a:r>
              <a:rPr lang="en-US" dirty="0"/>
              <a:t>Updates to a file system</a:t>
            </a:r>
          </a:p>
          <a:p>
            <a:pPr>
              <a:buFontTx/>
              <a:buChar char="-"/>
            </a:pPr>
            <a:r>
              <a:rPr lang="en-US" dirty="0"/>
              <a:t>Updates to a bank account</a:t>
            </a:r>
          </a:p>
          <a:p>
            <a:pPr>
              <a:buFontTx/>
              <a:buChar char="-"/>
            </a:pPr>
            <a:r>
              <a:rPr lang="en-US" dirty="0"/>
              <a:t>Machine instructions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Ability to support </a:t>
            </a:r>
            <a:r>
              <a:rPr lang="en-US" i="1" dirty="0"/>
              <a:t>any</a:t>
            </a:r>
            <a:r>
              <a:rPr lang="en-US" dirty="0"/>
              <a:t> system that can be represented as start state and operations is very powerful!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RSMs are widely used across distributed systems/databases</a:t>
            </a:r>
          </a:p>
        </p:txBody>
      </p:sp>
    </p:spTree>
    <p:extLst>
      <p:ext uri="{BB962C8B-B14F-4D97-AF65-F5344CB8AC3E}">
        <p14:creationId xmlns:p14="http://schemas.microsoft.com/office/powerpoint/2010/main" val="164035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04B3C-9E15-01FD-600B-88BA9309B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RSMs: Operation Log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F48A7-7B7A-0C1D-B40F-A2CDC5A1A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94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Goal: Ensure that replicas get same end state</a:t>
            </a:r>
          </a:p>
          <a:p>
            <a:pPr marL="0" indent="0">
              <a:buNone/>
            </a:pPr>
            <a:r>
              <a:rPr lang="en-US" dirty="0"/>
              <a:t>How? Enforce ordering of operations</a:t>
            </a:r>
          </a:p>
          <a:p>
            <a:pPr marL="0" indent="0">
              <a:buNone/>
            </a:pPr>
            <a:r>
              <a:rPr lang="en-US" dirty="0"/>
              <a:t>How? Use a log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Logs also allows for replay after failure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21689E-12C9-CA49-2C15-47A1B9EECD90}"/>
              </a:ext>
            </a:extLst>
          </p:cNvPr>
          <p:cNvSpPr/>
          <p:nvPr/>
        </p:nvSpPr>
        <p:spPr>
          <a:xfrm>
            <a:off x="2955758" y="4901478"/>
            <a:ext cx="1258732" cy="522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773550-AB9B-2B4F-904F-ED331D94951B}"/>
              </a:ext>
            </a:extLst>
          </p:cNvPr>
          <p:cNvSpPr/>
          <p:nvPr/>
        </p:nvSpPr>
        <p:spPr>
          <a:xfrm>
            <a:off x="4214490" y="4901478"/>
            <a:ext cx="1258732" cy="522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A3917-0470-AD44-DD0B-41D05723FADF}"/>
              </a:ext>
            </a:extLst>
          </p:cNvPr>
          <p:cNvSpPr/>
          <p:nvPr/>
        </p:nvSpPr>
        <p:spPr>
          <a:xfrm>
            <a:off x="5473222" y="4901478"/>
            <a:ext cx="1258732" cy="522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98C4EC0-AC2B-FC19-8CFD-CBCFA803C247}"/>
              </a:ext>
            </a:extLst>
          </p:cNvPr>
          <p:cNvSpPr/>
          <p:nvPr/>
        </p:nvSpPr>
        <p:spPr>
          <a:xfrm>
            <a:off x="6731954" y="4901477"/>
            <a:ext cx="1258732" cy="522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Interest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60C811-E596-D2B2-7DFD-8282072AE718}"/>
              </a:ext>
            </a:extLst>
          </p:cNvPr>
          <p:cNvSpPr/>
          <p:nvPr/>
        </p:nvSpPr>
        <p:spPr>
          <a:xfrm>
            <a:off x="7990686" y="4901476"/>
            <a:ext cx="1258732" cy="522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pic>
        <p:nvPicPr>
          <p:cNvPr id="19" name="Graphic 18" descr="User with solid fill">
            <a:extLst>
              <a:ext uri="{FF2B5EF4-FFF2-40B4-BE49-F238E27FC236}">
                <a16:creationId xmlns:a16="http://schemas.microsoft.com/office/drawing/2014/main" id="{42E44E55-7B6A-E9B0-1185-BD6BE4C8758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631278"/>
            <a:ext cx="914400" cy="914400"/>
          </a:xfrm>
          <a:prstGeom prst="rect">
            <a:avLst/>
          </a:prstGeom>
        </p:spPr>
      </p:pic>
      <p:pic>
        <p:nvPicPr>
          <p:cNvPr id="20" name="Graphic 19" descr="Server with solid fill">
            <a:extLst>
              <a:ext uri="{FF2B5EF4-FFF2-40B4-BE49-F238E27FC236}">
                <a16:creationId xmlns:a16="http://schemas.microsoft.com/office/drawing/2014/main" id="{9A9F08AF-33FE-54EB-237A-DA4EBB7A05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8800" y="3621350"/>
            <a:ext cx="914400" cy="914400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635FC6D-9569-7AAB-FE60-50CC2E0C2CD5}"/>
              </a:ext>
            </a:extLst>
          </p:cNvPr>
          <p:cNvCxnSpPr/>
          <p:nvPr/>
        </p:nvCxnSpPr>
        <p:spPr>
          <a:xfrm>
            <a:off x="1752600" y="4078550"/>
            <a:ext cx="3886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64171A5-CB48-1E6A-7CD3-EBD1D8E774C0}"/>
              </a:ext>
            </a:extLst>
          </p:cNvPr>
          <p:cNvSpPr txBox="1"/>
          <p:nvPr/>
        </p:nvSpPr>
        <p:spPr>
          <a:xfrm>
            <a:off x="2725174" y="3709218"/>
            <a:ext cx="1941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72A76A-0F6B-A288-0B7A-3F69C3AF4412}"/>
              </a:ext>
            </a:extLst>
          </p:cNvPr>
          <p:cNvSpPr txBox="1"/>
          <p:nvPr/>
        </p:nvSpPr>
        <p:spPr>
          <a:xfrm>
            <a:off x="2725173" y="3709217"/>
            <a:ext cx="1941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Withdraw</a:t>
            </a:r>
          </a:p>
        </p:txBody>
      </p:sp>
      <p:sp>
        <p:nvSpPr>
          <p:cNvPr id="26" name="Left Brace 25">
            <a:extLst>
              <a:ext uri="{FF2B5EF4-FFF2-40B4-BE49-F238E27FC236}">
                <a16:creationId xmlns:a16="http://schemas.microsoft.com/office/drawing/2014/main" id="{F959EF89-3892-9764-C095-1B74E690EE3C}"/>
              </a:ext>
            </a:extLst>
          </p:cNvPr>
          <p:cNvSpPr/>
          <p:nvPr/>
        </p:nvSpPr>
        <p:spPr>
          <a:xfrm rot="5400000">
            <a:off x="5934288" y="1541273"/>
            <a:ext cx="330582" cy="6299677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 animBg="1"/>
      <p:bldP spid="15" grpId="0" animBg="1"/>
      <p:bldP spid="16" grpId="0" animBg="1"/>
      <p:bldP spid="17" grpId="0" animBg="1"/>
      <p:bldP spid="18" grpId="0" animBg="1"/>
      <p:bldP spid="23" grpId="0"/>
      <p:bldP spid="23" grpId="1"/>
      <p:bldP spid="24" grpId="0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E4DC1-9FC2-BD7E-1BFC-2E15BD50D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Challenge: Keeping Replicas in Sync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B9602-0B91-5D5D-3E6E-C9B2E9E3528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838200" y="1690688"/>
            <a:ext cx="10515600" cy="516731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Problem: How do we keep the replicas </a:t>
            </a:r>
            <a:r>
              <a:rPr lang="en-US" i="1" dirty="0"/>
              <a:t>identical?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Solution: Consistency! Remember the last few lectures.</a:t>
            </a:r>
          </a:p>
          <a:p>
            <a:pPr marL="0" indent="0">
              <a:buNone/>
            </a:pPr>
            <a:r>
              <a:rPr lang="en-US" dirty="0"/>
              <a:t>How do we get consistency between many machines?</a:t>
            </a:r>
          </a:p>
        </p:txBody>
      </p:sp>
      <p:pic>
        <p:nvPicPr>
          <p:cNvPr id="4" name="Graphic 3" descr="Server with solid fill">
            <a:extLst>
              <a:ext uri="{FF2B5EF4-FFF2-40B4-BE49-F238E27FC236}">
                <a16:creationId xmlns:a16="http://schemas.microsoft.com/office/drawing/2014/main" id="{5682E705-B96B-9893-C100-27E1E168917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4102153"/>
            <a:ext cx="914400" cy="914400"/>
          </a:xfrm>
          <a:prstGeom prst="rect">
            <a:avLst/>
          </a:prstGeom>
        </p:spPr>
      </p:pic>
      <p:pic>
        <p:nvPicPr>
          <p:cNvPr id="6" name="Graphic 5" descr="User with solid fill">
            <a:extLst>
              <a:ext uri="{FF2B5EF4-FFF2-40B4-BE49-F238E27FC236}">
                <a16:creationId xmlns:a16="http://schemas.microsoft.com/office/drawing/2014/main" id="{D6B3A5EC-BC37-3C7B-BECC-EC737A1585D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2424112"/>
            <a:ext cx="914400" cy="914400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BEEF720-F20B-BB98-28F8-73CFB473FC7D}"/>
              </a:ext>
            </a:extLst>
          </p:cNvPr>
          <p:cNvCxnSpPr/>
          <p:nvPr/>
        </p:nvCxnSpPr>
        <p:spPr>
          <a:xfrm>
            <a:off x="1752600" y="4559353"/>
            <a:ext cx="3886200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" name="Graphic 8" descr="Server with solid fill">
            <a:extLst>
              <a:ext uri="{FF2B5EF4-FFF2-40B4-BE49-F238E27FC236}">
                <a16:creationId xmlns:a16="http://schemas.microsoft.com/office/drawing/2014/main" id="{EBC6E52E-B98A-F511-7F56-C7EC29657F9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2514600"/>
            <a:ext cx="914400" cy="914400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CCBF176-6499-F64B-9F34-B475E81672F8}"/>
              </a:ext>
            </a:extLst>
          </p:cNvPr>
          <p:cNvCxnSpPr/>
          <p:nvPr/>
        </p:nvCxnSpPr>
        <p:spPr>
          <a:xfrm>
            <a:off x="1752600" y="2881312"/>
            <a:ext cx="3886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Graphic 15" descr="Bank with solid fill">
            <a:extLst>
              <a:ext uri="{FF2B5EF4-FFF2-40B4-BE49-F238E27FC236}">
                <a16:creationId xmlns:a16="http://schemas.microsoft.com/office/drawing/2014/main" id="{1B787857-81B7-9C74-9B7B-23DA960BF50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8200" y="4102153"/>
            <a:ext cx="914400" cy="9144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D5A2A71-7273-3982-E00E-D502D1095220}"/>
              </a:ext>
            </a:extLst>
          </p:cNvPr>
          <p:cNvSpPr txBox="1"/>
          <p:nvPr/>
        </p:nvSpPr>
        <p:spPr>
          <a:xfrm>
            <a:off x="236620" y="4875820"/>
            <a:ext cx="2117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Accrue Interest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1AADA6E-4051-A7EC-83BD-54DDCE124145}"/>
              </a:ext>
            </a:extLst>
          </p:cNvPr>
          <p:cNvCxnSpPr>
            <a:cxnSpLocks/>
          </p:cNvCxnSpPr>
          <p:nvPr/>
        </p:nvCxnSpPr>
        <p:spPr>
          <a:xfrm>
            <a:off x="1752600" y="2878693"/>
            <a:ext cx="3886200" cy="16806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4EFB30C9-606D-E1FB-311B-DA0AD46EF135}"/>
              </a:ext>
            </a:extLst>
          </p:cNvPr>
          <p:cNvSpPr/>
          <p:nvPr/>
        </p:nvSpPr>
        <p:spPr>
          <a:xfrm>
            <a:off x="6608202" y="2659902"/>
            <a:ext cx="1258732" cy="522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585FCB-F398-C555-1810-7CAA4CBA34F7}"/>
              </a:ext>
            </a:extLst>
          </p:cNvPr>
          <p:cNvSpPr/>
          <p:nvPr/>
        </p:nvSpPr>
        <p:spPr>
          <a:xfrm>
            <a:off x="7866934" y="4205581"/>
            <a:ext cx="1258732" cy="522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4EBFA0-FCA2-B572-94DC-E0C639815895}"/>
              </a:ext>
            </a:extLst>
          </p:cNvPr>
          <p:cNvSpPr/>
          <p:nvPr/>
        </p:nvSpPr>
        <p:spPr>
          <a:xfrm>
            <a:off x="6608202" y="4205581"/>
            <a:ext cx="1258732" cy="522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Interest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790BA2-4B54-AF94-8927-52344EB0AEBE}"/>
              </a:ext>
            </a:extLst>
          </p:cNvPr>
          <p:cNvSpPr/>
          <p:nvPr/>
        </p:nvSpPr>
        <p:spPr>
          <a:xfrm>
            <a:off x="7866934" y="2659901"/>
            <a:ext cx="1258732" cy="522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Interest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57DCB3-A961-0569-90DB-D85E09A3B821}"/>
              </a:ext>
            </a:extLst>
          </p:cNvPr>
          <p:cNvCxnSpPr>
            <a:cxnSpLocks/>
          </p:cNvCxnSpPr>
          <p:nvPr/>
        </p:nvCxnSpPr>
        <p:spPr>
          <a:xfrm flipV="1">
            <a:off x="1752600" y="2870548"/>
            <a:ext cx="3886200" cy="1686032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01FE3B1-D066-8DBD-1D06-AD3FF6E8C0D7}"/>
              </a:ext>
            </a:extLst>
          </p:cNvPr>
          <p:cNvSpPr txBox="1"/>
          <p:nvPr/>
        </p:nvSpPr>
        <p:spPr>
          <a:xfrm>
            <a:off x="455768" y="3227996"/>
            <a:ext cx="1679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Deposit 1000</a:t>
            </a:r>
          </a:p>
        </p:txBody>
      </p:sp>
    </p:spTree>
    <p:extLst>
      <p:ext uri="{BB962C8B-B14F-4D97-AF65-F5344CB8AC3E}">
        <p14:creationId xmlns:p14="http://schemas.microsoft.com/office/powerpoint/2010/main" val="119153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2" grpId="0"/>
      <p:bldP spid="5" grpId="0" animBg="1"/>
      <p:bldP spid="7" grpId="0" animBg="1"/>
      <p:bldP spid="10" grpId="0" animBg="1"/>
      <p:bldP spid="12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C5420-BC2B-5CCC-BACC-DA528B45C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Primary-Backup Replication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D7F64-867B-D9C9-C202-49B18ED75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Problem: How can we get the same log on all machines?</a:t>
            </a:r>
          </a:p>
          <a:p>
            <a:pPr marL="0" indent="0">
              <a:buNone/>
            </a:pPr>
            <a:r>
              <a:rPr lang="en-US" dirty="0"/>
              <a:t>Simplest answer:</a:t>
            </a:r>
          </a:p>
          <a:p>
            <a:pPr>
              <a:buFontTx/>
              <a:buChar char="-"/>
            </a:pPr>
            <a:r>
              <a:rPr lang="en-US" dirty="0"/>
              <a:t>1 machine is the primary</a:t>
            </a:r>
          </a:p>
          <a:p>
            <a:pPr>
              <a:buFontTx/>
              <a:buChar char="-"/>
            </a:pPr>
            <a:r>
              <a:rPr lang="en-US" dirty="0"/>
              <a:t>All other machines are backups</a:t>
            </a:r>
          </a:p>
          <a:p>
            <a:pPr>
              <a:buFontTx/>
              <a:buChar char="-"/>
            </a:pPr>
            <a:r>
              <a:rPr lang="en-US" dirty="0"/>
              <a:t>Primary determines order of operations</a:t>
            </a:r>
          </a:p>
        </p:txBody>
      </p:sp>
    </p:spTree>
    <p:extLst>
      <p:ext uri="{BB962C8B-B14F-4D97-AF65-F5344CB8AC3E}">
        <p14:creationId xmlns:p14="http://schemas.microsoft.com/office/powerpoint/2010/main" val="97470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ff60116-7431-425d-b5af-077d7791bda4}" enabled="0" method="" siteId="{2ff60116-7431-425d-b5af-077d7791bda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18649</TotalTime>
  <Words>1543</Words>
  <Application>Microsoft Macintosh PowerPoint</Application>
  <PresentationFormat>Widescreen</PresentationFormat>
  <Paragraphs>320</Paragraphs>
  <Slides>33</Slides>
  <Notes>13</Notes>
  <HiddenSlides>7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Aptos</vt:lpstr>
      <vt:lpstr>Arial</vt:lpstr>
      <vt:lpstr>HELVETICA NEUE MEDIUM</vt:lpstr>
      <vt:lpstr>HELVETICA NEUE MEDIUM</vt:lpstr>
      <vt:lpstr>Office Theme</vt:lpstr>
      <vt:lpstr>Replicated State Machines</vt:lpstr>
      <vt:lpstr>Motivation: Machines Fail</vt:lpstr>
      <vt:lpstr>Replication Provides Fault Tolerance</vt:lpstr>
      <vt:lpstr>How Fault Tolerant Should a System Be?</vt:lpstr>
      <vt:lpstr>The Replicated State Machine Model</vt:lpstr>
      <vt:lpstr>RSMs: Widely Used, Flexible Model</vt:lpstr>
      <vt:lpstr>RSMs: Operation Log</vt:lpstr>
      <vt:lpstr>Challenge: Keeping Replicas in Sync</vt:lpstr>
      <vt:lpstr>Primary-Backup Replication</vt:lpstr>
      <vt:lpstr>Primary-Backup: Determinism</vt:lpstr>
      <vt:lpstr>Primary-Backup Synch Replication</vt:lpstr>
      <vt:lpstr>Primary-Backup: Fault Tolerance</vt:lpstr>
      <vt:lpstr>Primary-Backup: Consistency + FT</vt:lpstr>
      <vt:lpstr>Primary-Backup: Concurrent Ops</vt:lpstr>
      <vt:lpstr>Primary-Backup: Log Entry States</vt:lpstr>
      <vt:lpstr>Primary-Backup with Commits</vt:lpstr>
      <vt:lpstr>Primary-Backup: Which Backup?</vt:lpstr>
      <vt:lpstr>Primary-Backup: Heartbeats</vt:lpstr>
      <vt:lpstr>Primary-Backup: Failover</vt:lpstr>
      <vt:lpstr>Primary-Backup: Network Partitions</vt:lpstr>
      <vt:lpstr>Primary-Backup: Coordinator</vt:lpstr>
      <vt:lpstr>Primary-Backup: Coordinator 2</vt:lpstr>
      <vt:lpstr>Primary-Backup: With Coordinator</vt:lpstr>
      <vt:lpstr>Coordinator Failures</vt:lpstr>
      <vt:lpstr>Primary-Backup: Sharding for Scale</vt:lpstr>
      <vt:lpstr>Chain Replication</vt:lpstr>
      <vt:lpstr>Chain Replication: Object Histories</vt:lpstr>
      <vt:lpstr>Chain Replication: Updates</vt:lpstr>
      <vt:lpstr>Chain Replication: Read Requests</vt:lpstr>
      <vt:lpstr>Chain Replication: Consistency</vt:lpstr>
      <vt:lpstr>Chain Replication vs. Primary Backup</vt:lpstr>
      <vt:lpstr>Chain Replication: Extra Details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Nicolaas M. Kaashoek</dc:creator>
  <cp:lastModifiedBy>Nicolaas M. Kaashoek</cp:lastModifiedBy>
  <cp:revision>4</cp:revision>
  <cp:lastPrinted>2026-02-25T01:04:36Z</cp:lastPrinted>
  <dcterms:created xsi:type="dcterms:W3CDTF">2026-02-04T19:00:28Z</dcterms:created>
  <dcterms:modified xsi:type="dcterms:W3CDTF">2026-03-31T13:33:42Z</dcterms:modified>
</cp:coreProperties>
</file>