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8" r:id="rId2"/>
    <p:sldId id="346" r:id="rId3"/>
    <p:sldId id="347" r:id="rId4"/>
    <p:sldId id="377" r:id="rId5"/>
    <p:sldId id="350" r:id="rId6"/>
    <p:sldId id="351" r:id="rId7"/>
    <p:sldId id="352"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9" r:id="rId29"/>
    <p:sldId id="373" r:id="rId30"/>
    <p:sldId id="374" r:id="rId31"/>
    <p:sldId id="375" r:id="rId32"/>
    <p:sldId id="376" r:id="rId33"/>
    <p:sldId id="378"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4372C4"/>
    <a:srgbClr val="949494"/>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45"/>
    <p:restoredTop sz="67777"/>
  </p:normalViewPr>
  <p:slideViewPr>
    <p:cSldViewPr snapToGrid="0" snapToObjects="1">
      <p:cViewPr>
        <p:scale>
          <a:sx n="261" d="100"/>
          <a:sy n="261" d="100"/>
        </p:scale>
        <p:origin x="-9584" y="-1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1E2B5B95-98CA-D746-BAC7-F8C15C6FCBF1}" type="datetimeFigureOut">
              <a:rPr lang="en-US" smtClean="0"/>
              <a:pPr/>
              <a:t>3/24/26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511F164F-55BC-E34C-BA70-4579787DC010}" type="slidenum">
              <a:rPr lang="en-US" smtClean="0"/>
              <a:pPr/>
              <a:t>‹#›</a:t>
            </a:fld>
            <a:endParaRPr lang="en-US" dirty="0"/>
          </a:p>
        </p:txBody>
      </p:sp>
    </p:spTree>
    <p:extLst>
      <p:ext uri="{BB962C8B-B14F-4D97-AF65-F5344CB8AC3E}">
        <p14:creationId xmlns:p14="http://schemas.microsoft.com/office/powerpoint/2010/main" val="117623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F164F-55BC-E34C-BA70-4579787DC010}" type="slidenum">
              <a:rPr lang="en-US" smtClean="0"/>
              <a:t>1</a:t>
            </a:fld>
            <a:endParaRPr lang="en-US"/>
          </a:p>
        </p:txBody>
      </p:sp>
    </p:spTree>
    <p:extLst>
      <p:ext uri="{BB962C8B-B14F-4D97-AF65-F5344CB8AC3E}">
        <p14:creationId xmlns:p14="http://schemas.microsoft.com/office/powerpoint/2010/main" val="1578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0615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0636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dirty="0">
              <a:latin typeface="Helvetica Neue Medium" panose="02000503000000020004" pitchFamily="2" charset="0"/>
            </a:endParaRPr>
          </a:p>
        </p:txBody>
      </p:sp>
    </p:spTree>
    <p:extLst>
      <p:ext uri="{BB962C8B-B14F-4D97-AF65-F5344CB8AC3E}">
        <p14:creationId xmlns:p14="http://schemas.microsoft.com/office/powerpoint/2010/main" val="97459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3535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75063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5243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204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4290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85069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dirty="0">
              <a:latin typeface="Consolas" panose="020B0609020204030204" pitchFamily="49"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Consolas" panose="020B0609020204030204" pitchFamily="49" charset="0"/>
            </a:endParaRPr>
          </a:p>
        </p:txBody>
      </p:sp>
    </p:spTree>
    <p:extLst>
      <p:ext uri="{BB962C8B-B14F-4D97-AF65-F5344CB8AC3E}">
        <p14:creationId xmlns:p14="http://schemas.microsoft.com/office/powerpoint/2010/main" val="169627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55508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7788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2532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3283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9EAD-0C29-8843-DC6E-584874782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BC06A-CB32-C958-7E67-693F12E42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4DAEF-3FF7-991F-397F-AB619C57D0CC}"/>
              </a:ext>
            </a:extLst>
          </p:cNvPr>
          <p:cNvSpPr>
            <a:spLocks noGrp="1"/>
          </p:cNvSpPr>
          <p:nvPr>
            <p:ph type="body" idx="1"/>
          </p:nvPr>
        </p:nvSpPr>
        <p:spPr/>
        <p:txBody>
          <a:bodyPr/>
          <a:lstStyle/>
          <a:p>
            <a:pPr marL="0" indent="0">
              <a:buFont typeface="Arial" charset="0"/>
              <a:buNone/>
            </a:pPr>
            <a:endParaRPr lang="en-US" sz="1800" dirty="0"/>
          </a:p>
        </p:txBody>
      </p:sp>
      <p:sp>
        <p:nvSpPr>
          <p:cNvPr id="4" name="Slide Number Placeholder 3">
            <a:extLst>
              <a:ext uri="{FF2B5EF4-FFF2-40B4-BE49-F238E27FC236}">
                <a16:creationId xmlns:a16="http://schemas.microsoft.com/office/drawing/2014/main" id="{A22C366F-83D4-28D6-9167-B357C6E90505}"/>
              </a:ext>
            </a:extLst>
          </p:cNvPr>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86272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8244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8737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18923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4066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use synchronized clocks to fix this!</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440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2171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986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7915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4825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2009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3789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18A88C-26E7-424E-A5AB-FE8334E59880}"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3599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56017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34745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8118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18A88C-26E7-424E-A5AB-FE8334E59880}"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206439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18A88C-26E7-424E-A5AB-FE8334E59880}" type="datetimeFigureOut">
              <a:rPr lang="en-US" smtClean="0"/>
              <a:t>3/24/26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603402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18A88C-26E7-424E-A5AB-FE8334E59880}" type="datetimeFigureOut">
              <a:rPr lang="en-US" smtClean="0"/>
              <a:t>3/24/26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75383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18A88C-26E7-424E-A5AB-FE8334E59880}" type="datetimeFigureOut">
              <a:rPr lang="en-US" smtClean="0"/>
              <a:t>3/24/26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0069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8A88C-26E7-424E-A5AB-FE8334E59880}" type="datetimeFigureOut">
              <a:rPr lang="en-US" smtClean="0"/>
              <a:t>3/24/26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209884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8A88C-26E7-424E-A5AB-FE8334E59880}" type="datetimeFigureOut">
              <a:rPr lang="en-US" smtClean="0"/>
              <a:t>3/24/26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66095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8A88C-26E7-424E-A5AB-FE8334E59880}" type="datetimeFigureOut">
              <a:rPr lang="en-US" smtClean="0"/>
              <a:t>3/24/26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918036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panose="02000503000000020004" pitchFamily="2" charset="0"/>
              </a:defRPr>
            </a:lvl1pPr>
          </a:lstStyle>
          <a:p>
            <a:fld id="{CA18A88C-26E7-424E-A5AB-FE8334E59880}" type="datetimeFigureOut">
              <a:rPr lang="en-US" smtClean="0"/>
              <a:pPr/>
              <a:t>3/24/26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panose="02000503000000020004"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panose="02000503000000020004" pitchFamily="2" charset="0"/>
              </a:defRPr>
            </a:lvl1pPr>
          </a:lstStyle>
          <a:p>
            <a:fld id="{8230415B-9F55-D441-A23C-69BEFA1EAEF1}" type="slidenum">
              <a:rPr lang="en-US" smtClean="0"/>
              <a:pPr/>
              <a:t>‹#›</a:t>
            </a:fld>
            <a:endParaRPr lang="en-US" dirty="0"/>
          </a:p>
        </p:txBody>
      </p:sp>
    </p:spTree>
    <p:extLst>
      <p:ext uri="{BB962C8B-B14F-4D97-AF65-F5344CB8AC3E}">
        <p14:creationId xmlns:p14="http://schemas.microsoft.com/office/powerpoint/2010/main" val="80039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panose="0200050300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22120" y="857250"/>
            <a:ext cx="7937197" cy="1790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Neue Medium" panose="02000503000000020004" pitchFamily="2" charset="0"/>
              </a:rPr>
              <a:t>Introduction to Concurrency &amp; Logical Time</a:t>
            </a:r>
          </a:p>
        </p:txBody>
      </p:sp>
      <p:sp>
        <p:nvSpPr>
          <p:cNvPr id="5" name="Subtitle 2"/>
          <p:cNvSpPr txBox="1">
            <a:spLocks/>
          </p:cNvSpPr>
          <p:nvPr/>
        </p:nvSpPr>
        <p:spPr>
          <a:xfrm>
            <a:off x="2107768" y="4137260"/>
            <a:ext cx="8245099" cy="220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Helvetica Neue Medium" panose="02000503000000020004" pitchFamily="2" charset="0"/>
              </a:rPr>
              <a:t>COS 316: Principles of Computer System Design</a:t>
            </a:r>
          </a:p>
          <a:p>
            <a:pPr marL="0" indent="0" algn="ctr">
              <a:buNone/>
            </a:pPr>
            <a:r>
              <a:rPr lang="en-US" dirty="0">
                <a:latin typeface="Helvetica Neue Medium" panose="02000503000000020004" pitchFamily="2" charset="0"/>
              </a:rPr>
              <a:t>Lecture 11</a:t>
            </a:r>
          </a:p>
          <a:p>
            <a:pPr marL="0" indent="0" algn="ctr">
              <a:buNone/>
            </a:pPr>
            <a:endParaRPr lang="en-US" dirty="0">
              <a:latin typeface="Helvetica Neue Medium" panose="02000503000000020004" pitchFamily="2" charset="0"/>
            </a:endParaRPr>
          </a:p>
          <a:p>
            <a:pPr marL="0" indent="0" algn="ctr">
              <a:buNone/>
            </a:pPr>
            <a:r>
              <a:rPr lang="en-US" dirty="0">
                <a:latin typeface="Helvetica Neue Medium" panose="02000503000000020004" pitchFamily="2" charset="0"/>
              </a:rPr>
              <a:t>Wyatt Lloyd</a:t>
            </a:r>
          </a:p>
        </p:txBody>
      </p:sp>
      <p:pic>
        <p:nvPicPr>
          <p:cNvPr id="6" name="Picture 5"/>
          <p:cNvPicPr>
            <a:picLocks noChangeAspect="1"/>
          </p:cNvPicPr>
          <p:nvPr/>
        </p:nvPicPr>
        <p:blipFill>
          <a:blip r:embed="rId3"/>
          <a:stretch>
            <a:fillRect/>
          </a:stretch>
        </p:blipFill>
        <p:spPr>
          <a:xfrm>
            <a:off x="5796535" y="2843509"/>
            <a:ext cx="867565" cy="1098192"/>
          </a:xfrm>
          <a:prstGeom prst="rect">
            <a:avLst/>
          </a:prstGeom>
        </p:spPr>
      </p:pic>
    </p:spTree>
    <p:extLst>
      <p:ext uri="{BB962C8B-B14F-4D97-AF65-F5344CB8AC3E}">
        <p14:creationId xmlns:p14="http://schemas.microsoft.com/office/powerpoint/2010/main" val="207035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t>Can observe event order at a single process</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10</a:t>
            </a:fld>
            <a:endParaRPr lang="en-US"/>
          </a:p>
        </p:txBody>
      </p:sp>
    </p:spTree>
    <p:extLst>
      <p:ext uri="{BB962C8B-B14F-4D97-AF65-F5344CB8AC3E}">
        <p14:creationId xmlns:p14="http://schemas.microsoft.com/office/powerpoint/2010/main" val="157998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107184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when processes communicate</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2039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86902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941522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a</a:t>
            </a:r>
            <a:r>
              <a:rPr lang="en-US" altLang="en-US" dirty="0">
                <a:sym typeface="Wingdings"/>
              </a:rPr>
              <a:t>  </a:t>
            </a:r>
            <a:r>
              <a:rPr lang="en-US" altLang="en-US" b="1" dirty="0">
                <a:sym typeface="Wingdings"/>
              </a:rPr>
              <a:t>b</a:t>
            </a:r>
            <a:r>
              <a:rPr lang="en-US" altLang="en-US" dirty="0">
                <a:sym typeface="Wingdings"/>
              </a:rPr>
              <a:t> and </a:t>
            </a:r>
            <a:r>
              <a:rPr lang="en-US" altLang="en-US" b="1" dirty="0">
                <a:sym typeface="Wingdings"/>
              </a:rPr>
              <a:t>b</a:t>
            </a:r>
            <a:r>
              <a:rPr lang="en-US" altLang="en-US" dirty="0">
                <a:sym typeface="Wingdings"/>
              </a:rPr>
              <a:t>  </a:t>
            </a:r>
            <a:r>
              <a:rPr lang="en-US" altLang="en-US" b="1" dirty="0">
                <a:sym typeface="Wingdings"/>
              </a:rPr>
              <a:t>c</a:t>
            </a:r>
            <a:r>
              <a:rPr lang="en-US" altLang="en-US" dirty="0">
                <a:sym typeface="Wingdings"/>
              </a:rPr>
              <a:t>, then </a:t>
            </a:r>
            <a:r>
              <a:rPr lang="en-US" altLang="en-US" b="1" dirty="0">
                <a:sym typeface="Wingdings"/>
              </a:rPr>
              <a:t>a</a:t>
            </a:r>
            <a:r>
              <a:rPr lang="en-US" altLang="en-US" dirty="0">
                <a:sym typeface="Wingdings"/>
              </a:rPr>
              <a:t>  </a:t>
            </a:r>
            <a:r>
              <a:rPr lang="en-US" altLang="en-US" b="1" dirty="0">
                <a:sym typeface="Wingdings"/>
              </a:rPr>
              <a:t>c</a:t>
            </a: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5327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a:t>Not all events are related by </a:t>
            </a:r>
            <a:r>
              <a:rPr lang="en-GB" dirty="0">
                <a:sym typeface="Wingdings"/>
              </a:rPr>
              <a:t></a:t>
            </a:r>
          </a:p>
          <a:p>
            <a:endParaRPr lang="en-GB" dirty="0"/>
          </a:p>
          <a:p>
            <a:r>
              <a:rPr lang="en-GB" dirty="0"/>
              <a:t>a, d not related by </a:t>
            </a:r>
            <a:r>
              <a:rPr lang="en-GB" dirty="0">
                <a:sym typeface="Wingdings"/>
              </a:rPr>
              <a:t></a:t>
            </a:r>
            <a:r>
              <a:rPr lang="en-GB" dirty="0"/>
              <a:t> so </a:t>
            </a:r>
            <a:r>
              <a:rPr lang="en-GB" dirty="0">
                <a:solidFill>
                  <a:schemeClr val="accent6">
                    <a:lumMod val="75000"/>
                  </a:schemeClr>
                </a:solidFill>
              </a:rPr>
              <a:t>concurrent,</a:t>
            </a:r>
            <a:r>
              <a:rPr lang="en-GB" dirty="0"/>
              <a:t> written as a || d</a:t>
            </a:r>
          </a:p>
        </p:txBody>
      </p:sp>
      <p:sp>
        <p:nvSpPr>
          <p:cNvPr id="63489" name="Rectangle 2"/>
          <p:cNvSpPr>
            <a:spLocks noGrp="1" noChangeArrowheads="1"/>
          </p:cNvSpPr>
          <p:nvPr>
            <p:ph type="title"/>
          </p:nvPr>
        </p:nvSpPr>
        <p:spPr/>
        <p:txBody>
          <a:bodyPr/>
          <a:lstStyle/>
          <a:p>
            <a:r>
              <a:rPr lang="en-GB" altLang="en-US"/>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15" name="TextBox 14"/>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16" name="Group 15"/>
          <p:cNvGrpSpPr/>
          <p:nvPr/>
        </p:nvGrpSpPr>
        <p:grpSpPr>
          <a:xfrm>
            <a:off x="3346322" y="5331259"/>
            <a:ext cx="2304931" cy="516713"/>
            <a:chOff x="1822321" y="5331258"/>
            <a:chExt cx="2304931"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TextBox 17"/>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4" name="TextBox 23"/>
          <p:cNvSpPr txBox="1"/>
          <p:nvPr/>
        </p:nvSpPr>
        <p:spPr>
          <a:xfrm>
            <a:off x="6630382" y="4673974"/>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d</a:t>
            </a:r>
          </a:p>
        </p:txBody>
      </p:sp>
    </p:spTree>
    <p:extLst>
      <p:ext uri="{BB962C8B-B14F-4D97-AF65-F5344CB8AC3E}">
        <p14:creationId xmlns:p14="http://schemas.microsoft.com/office/powerpoint/2010/main" val="4169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14859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sym typeface="Wingdings"/>
              </a:rPr>
              <a:t>Each process P</a:t>
            </a:r>
            <a:r>
              <a:rPr lang="en-US" altLang="en-US" i="1" baseline="-25000" dirty="0">
                <a:sym typeface="Wingdings"/>
              </a:rPr>
              <a:t>i</a:t>
            </a:r>
            <a:r>
              <a:rPr lang="en-US" altLang="en-US" dirty="0">
                <a:sym typeface="Wingdings"/>
              </a:rPr>
              <a:t> maintains a local clock </a:t>
            </a:r>
            <a:r>
              <a:rPr lang="en-US" altLang="en-US" i="1" dirty="0">
                <a:sym typeface="Wingdings"/>
              </a:rPr>
              <a:t>C</a:t>
            </a:r>
            <a:r>
              <a:rPr lang="en-US" altLang="en-US" i="1" baseline="-25000" dirty="0">
                <a:sym typeface="Wingdings"/>
              </a:rPr>
              <a:t>i</a:t>
            </a:r>
          </a:p>
          <a:p>
            <a:endParaRPr lang="en-US" altLang="en-US" i="1" dirty="0">
              <a:sym typeface="Wingdings"/>
            </a:endParaRPr>
          </a:p>
          <a:p>
            <a:pPr marL="514350" indent="-514350">
              <a:buFont typeface="+mj-lt"/>
              <a:buAutoNum type="arabicPeriod"/>
            </a:pPr>
            <a:r>
              <a:rPr lang="en-US" altLang="en-US" dirty="0">
                <a:sym typeface="Wingdings"/>
              </a:rPr>
              <a:t>Before executing an event,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18054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marL="747713" lvl="1" indent="-347663"/>
            <a:endParaRPr lang="en-US" altLang="en-US" dirty="0">
              <a:sym typeface="Wingdings"/>
            </a:endParaRPr>
          </a:p>
          <a:p>
            <a:pPr marL="747713" lvl="1" indent="-347663"/>
            <a:r>
              <a:rPr lang="en-US" altLang="en-US" dirty="0">
                <a:sym typeface="Wingdings"/>
              </a:rPr>
              <a:t>Set event time </a:t>
            </a:r>
            <a:r>
              <a:rPr lang="en-US" altLang="en-US" i="1" dirty="0">
                <a:sym typeface="Wingdings"/>
              </a:rPr>
              <a:t>C</a:t>
            </a:r>
            <a:r>
              <a:rPr lang="en-US" altLang="en-US" dirty="0">
                <a:sym typeface="Wingdings"/>
              </a:rPr>
              <a:t>(a)  </a:t>
            </a:r>
            <a:r>
              <a:rPr lang="en-US" altLang="en-US" i="1" dirty="0">
                <a:sym typeface="Wingdings"/>
              </a:rPr>
              <a:t>C</a:t>
            </a:r>
            <a:r>
              <a:rPr lang="en-US" altLang="en-US" i="1" baseline="-25000" dirty="0">
                <a:sym typeface="Wingdings"/>
              </a:rPr>
              <a:t>i</a:t>
            </a: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9582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Concurrency</a:t>
            </a:r>
          </a:p>
        </p:txBody>
      </p:sp>
      <p:sp>
        <p:nvSpPr>
          <p:cNvPr id="3" name="Content Placeholder 2"/>
          <p:cNvSpPr>
            <a:spLocks noGrp="1"/>
          </p:cNvSpPr>
          <p:nvPr>
            <p:ph idx="1"/>
          </p:nvPr>
        </p:nvSpPr>
        <p:spPr/>
        <p:txBody>
          <a:bodyPr>
            <a:normAutofit lnSpcReduction="10000"/>
          </a:bodyPr>
          <a:lstStyle/>
          <a:p>
            <a:r>
              <a:rPr lang="en-US" dirty="0"/>
              <a:t>Multiple things happening at the same time</a:t>
            </a:r>
          </a:p>
          <a:p>
            <a:endParaRPr lang="en-US" dirty="0"/>
          </a:p>
          <a:p>
            <a:r>
              <a:rPr lang="en-US" dirty="0"/>
              <a:t>Primary benefit is better performance</a:t>
            </a:r>
          </a:p>
          <a:p>
            <a:pPr lvl="1"/>
            <a:r>
              <a:rPr lang="en-US" dirty="0"/>
              <a:t>Do more work in the same amount of time</a:t>
            </a:r>
          </a:p>
          <a:p>
            <a:pPr lvl="1"/>
            <a:r>
              <a:rPr lang="en-US" dirty="0"/>
              <a:t>Complete fixed amount work in less time</a:t>
            </a:r>
          </a:p>
          <a:p>
            <a:pPr lvl="1"/>
            <a:r>
              <a:rPr lang="en-US" dirty="0"/>
              <a:t>Better utilize resources</a:t>
            </a:r>
          </a:p>
          <a:p>
            <a:pPr lvl="1"/>
            <a:endParaRPr lang="en-US" dirty="0"/>
          </a:p>
          <a:p>
            <a:r>
              <a:rPr lang="en-US" dirty="0"/>
              <a:t>Primary cost is complexity</a:t>
            </a:r>
          </a:p>
          <a:p>
            <a:pPr lvl="1"/>
            <a:r>
              <a:rPr lang="en-US" dirty="0"/>
              <a:t>Hard to reason about</a:t>
            </a:r>
          </a:p>
          <a:p>
            <a:pPr lvl="1"/>
            <a:r>
              <a:rPr lang="en-US" dirty="0"/>
              <a:t>Hard to get right</a:t>
            </a:r>
          </a:p>
          <a:p>
            <a:pPr lvl="1"/>
            <a:r>
              <a:rPr lang="en-US" dirty="0"/>
              <a:t>(Systems deal with it, not applications, </a:t>
            </a:r>
            <a:r>
              <a:rPr lang="mr-IN" dirty="0"/>
              <a:t>…</a:t>
            </a:r>
            <a:r>
              <a:rPr lang="en-US" dirty="0"/>
              <a:t> to some extent)</a:t>
            </a:r>
          </a:p>
          <a:p>
            <a:pPr lvl="1"/>
            <a:endParaRPr lang="en-US" dirty="0"/>
          </a:p>
        </p:txBody>
      </p:sp>
    </p:spTree>
    <p:extLst>
      <p:ext uri="{BB962C8B-B14F-4D97-AF65-F5344CB8AC3E}">
        <p14:creationId xmlns:p14="http://schemas.microsoft.com/office/powerpoint/2010/main" val="5821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b,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lvl="1"/>
            <a:endParaRPr lang="en-US" altLang="en-US" dirty="0">
              <a:sym typeface="Wingdings"/>
            </a:endParaRPr>
          </a:p>
          <a:p>
            <a:pPr lvl="1"/>
            <a:r>
              <a:rPr lang="en-US" altLang="en-US" dirty="0">
                <a:sym typeface="Wingdings"/>
              </a:rPr>
              <a:t>Set event time </a:t>
            </a:r>
            <a:r>
              <a:rPr lang="en-US" altLang="en-US" i="1" dirty="0">
                <a:sym typeface="Wingdings"/>
              </a:rPr>
              <a:t>C</a:t>
            </a:r>
            <a:r>
              <a:rPr lang="en-US" altLang="en-US" dirty="0">
                <a:sym typeface="Wingdings"/>
              </a:rPr>
              <a:t>(b)  </a:t>
            </a:r>
            <a:r>
              <a:rPr lang="en-US" altLang="en-US" i="1" dirty="0">
                <a:sym typeface="Wingdings"/>
              </a:rPr>
              <a:t>C</a:t>
            </a:r>
            <a:r>
              <a:rPr lang="en-US" altLang="en-US" i="1" baseline="-25000" dirty="0">
                <a:sym typeface="Wingdings"/>
              </a:rPr>
              <a:t>i</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33811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event b,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+ 1</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Send the local clock in the message m</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31" name="TextBox 30"/>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67558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a:sym typeface="Wingdings"/>
            </a:endParaRPr>
          </a:p>
          <a:p>
            <a:pPr marL="514350" indent="-514350">
              <a:buFont typeface="+mj-lt"/>
              <a:buAutoNum type="arabicPeriod" startAt="3"/>
            </a:pPr>
            <a:r>
              <a:rPr lang="en-US" altLang="en-US" dirty="0">
                <a:sym typeface="Wingdings"/>
              </a:rPr>
              <a:t>On process </a:t>
            </a:r>
            <a:r>
              <a:rPr lang="en-US" altLang="en-US" dirty="0" err="1">
                <a:sym typeface="Wingdings"/>
              </a:rPr>
              <a:t>P</a:t>
            </a:r>
            <a:r>
              <a:rPr lang="en-US" altLang="en-US" i="1" baseline="-25000" dirty="0" err="1">
                <a:sym typeface="Wingdings"/>
              </a:rPr>
              <a:t>j</a:t>
            </a:r>
            <a:r>
              <a:rPr lang="en-US" altLang="en-US" dirty="0">
                <a:sym typeface="Wingdings"/>
              </a:rPr>
              <a:t> receiving a message m:</a:t>
            </a:r>
          </a:p>
          <a:p>
            <a:pPr marL="914400" lvl="1" indent="-514350"/>
            <a:endParaRPr lang="en-US" altLang="en-US" dirty="0">
              <a:sym typeface="Wingdings"/>
            </a:endParaRPr>
          </a:p>
          <a:p>
            <a:pPr marL="690563" lvl="1" indent="-290513"/>
            <a:r>
              <a:rPr lang="en-US" altLang="en-US" dirty="0">
                <a:sym typeface="Wingdings"/>
              </a:rPr>
              <a:t>Set </a:t>
            </a:r>
            <a:r>
              <a:rPr lang="en-US" altLang="en-US" i="1" dirty="0">
                <a:sym typeface="Wingdings"/>
              </a:rPr>
              <a:t>C</a:t>
            </a:r>
            <a:r>
              <a:rPr lang="en-US" altLang="en-US" i="1" baseline="-25000" dirty="0">
                <a:sym typeface="Wingdings"/>
              </a:rPr>
              <a:t>j</a:t>
            </a:r>
            <a:r>
              <a:rPr lang="en-US" altLang="en-US" dirty="0">
                <a:sym typeface="Wingdings"/>
              </a:rPr>
              <a:t> </a:t>
            </a:r>
            <a:r>
              <a:rPr lang="en-US" altLang="en-US" dirty="0">
                <a:solidFill>
                  <a:schemeClr val="accent6">
                    <a:lumMod val="75000"/>
                  </a:schemeClr>
                </a:solidFill>
                <a:sym typeface="Wingdings"/>
              </a:rPr>
              <a:t>and </a:t>
            </a:r>
            <a:r>
              <a:rPr lang="en-US" altLang="en-US" dirty="0">
                <a:sym typeface="Wingdings"/>
              </a:rPr>
              <a:t>receive event time </a:t>
            </a:r>
            <a:r>
              <a:rPr lang="en-US" altLang="en-US" i="1" dirty="0">
                <a:sym typeface="Wingdings"/>
              </a:rPr>
              <a:t>C</a:t>
            </a:r>
            <a:r>
              <a:rPr lang="de-DE" altLang="en-US" dirty="0">
                <a:sym typeface="Wingdings"/>
              </a:rPr>
              <a:t>(c)</a:t>
            </a:r>
            <a:r>
              <a:rPr lang="en-US" altLang="en-US" dirty="0">
                <a:sym typeface="Wingdings"/>
              </a:rPr>
              <a:t> 1 + max{ </a:t>
            </a:r>
            <a:r>
              <a:rPr lang="en-US" altLang="en-US" i="1" dirty="0" err="1">
                <a:sym typeface="Wingdings"/>
              </a:rPr>
              <a:t>C</a:t>
            </a:r>
            <a:r>
              <a:rPr lang="en-US" altLang="en-US" i="1" baseline="-25000" dirty="0" err="1">
                <a:sym typeface="Wingdings"/>
              </a:rPr>
              <a:t>j</a:t>
            </a:r>
            <a:r>
              <a:rPr lang="en-US" altLang="en-US" dirty="0">
                <a:sym typeface="Wingdings"/>
              </a:rPr>
              <a:t>, </a:t>
            </a:r>
            <a:r>
              <a:rPr lang="en-US" altLang="en-US" i="1" dirty="0">
                <a:sym typeface="Wingdings"/>
              </a:rPr>
              <a:t>C</a:t>
            </a:r>
            <a:r>
              <a:rPr lang="en-US" altLang="en-US" dirty="0">
                <a:sym typeface="Wingdings"/>
              </a:rPr>
              <a:t>(m) }</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accent6">
                    <a:lumMod val="75000"/>
                  </a:schemeClr>
                </a:solidFill>
                <a:latin typeface="Helvetica Neue Medium" panose="02000503000000020004" pitchFamily="2" charset="0"/>
              </a:rPr>
              <a:t>C</a:t>
            </a:r>
            <a:r>
              <a:rPr lang="en-US" baseline="-25000" dirty="0">
                <a:solidFill>
                  <a:schemeClr val="accent6">
                    <a:lumMod val="75000"/>
                  </a:schemeClr>
                </a:solidFill>
                <a:latin typeface="Helvetica Neue Medium" panose="02000503000000020004" pitchFamily="2" charset="0"/>
              </a:rPr>
              <a:t>2</a:t>
            </a:r>
            <a:r>
              <a:rPr lang="en-US" dirty="0">
                <a:solidFill>
                  <a:schemeClr val="accent6">
                    <a:lumMod val="75000"/>
                  </a:schemeClr>
                </a:solidFill>
                <a:latin typeface="Helvetica Neue Medium" panose="02000503000000020004" pitchFamily="2" charset="0"/>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C(m) =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t>
            </a:r>
            <a:r>
              <a:rPr lang="de-DE"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t>
            </a:r>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32" name="TextBox 3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213195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t>Lamport Timestamps: Ordering all events</a:t>
            </a:r>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a:solidFill>
                <a:srgbClr val="000000"/>
              </a:solidFill>
            </a:endParaRPr>
          </a:p>
          <a:p>
            <a:pPr marL="971550" lvl="1" indent="-514350">
              <a:buFont typeface="+mj-lt"/>
              <a:buAutoNum type="arabicPeriod"/>
            </a:pPr>
            <a:r>
              <a:rPr lang="en-US" altLang="en-US" dirty="0">
                <a:solidFill>
                  <a:srgbClr val="000000"/>
                </a:solidFill>
              </a:rPr>
              <a:t>Process P</a:t>
            </a:r>
            <a:r>
              <a:rPr lang="en-US" altLang="en-US" i="1" baseline="-25000" dirty="0">
                <a:solidFill>
                  <a:srgbClr val="000000"/>
                </a:solidFill>
              </a:rPr>
              <a:t>i</a:t>
            </a:r>
            <a:r>
              <a:rPr lang="en-US" altLang="en-US" dirty="0">
                <a:solidFill>
                  <a:srgbClr val="000000"/>
                </a:solidFill>
              </a:rPr>
              <a:t> timestamps event e with </a:t>
            </a:r>
            <a:r>
              <a:rPr lang="en-US" altLang="en-US" i="1" dirty="0">
                <a:solidFill>
                  <a:srgbClr val="000000"/>
                </a:solidFill>
              </a:rPr>
              <a:t>C</a:t>
            </a:r>
            <a:r>
              <a:rPr lang="en-US" altLang="en-US" i="1" baseline="-25000" dirty="0">
                <a:solidFill>
                  <a:srgbClr val="000000"/>
                </a:solidFill>
              </a:rPr>
              <a:t>i</a:t>
            </a:r>
            <a:r>
              <a:rPr lang="en-US" altLang="en-US" dirty="0">
                <a:solidFill>
                  <a:srgbClr val="000000"/>
                </a:solidFill>
              </a:rPr>
              <a:t>(e).</a:t>
            </a:r>
            <a:r>
              <a:rPr lang="en-US" altLang="en-US" i="1" dirty="0" err="1">
                <a:solidFill>
                  <a:srgbClr val="000000"/>
                </a:solidFill>
              </a:rPr>
              <a:t>i</a:t>
            </a:r>
            <a:endParaRPr lang="en-US" altLang="en-US" dirty="0">
              <a:solidFill>
                <a:srgbClr val="000000"/>
              </a:solidFill>
            </a:endParaRPr>
          </a:p>
          <a:p>
            <a:pPr marL="971550" lvl="1" indent="-514350">
              <a:buFont typeface="+mj-lt"/>
              <a:buAutoNum type="arabicPeriod"/>
            </a:pPr>
            <a:endParaRPr lang="en-US" altLang="en-US" i="1" dirty="0">
              <a:solidFill>
                <a:srgbClr val="000000"/>
              </a:solidFill>
            </a:endParaRPr>
          </a:p>
          <a:p>
            <a:pPr marL="971550" lvl="1" indent="-514350">
              <a:buFont typeface="+mj-lt"/>
              <a:buAutoNum type="arabicPeriod"/>
            </a:pPr>
            <a:r>
              <a:rPr lang="en-US" altLang="en-US" i="1" dirty="0">
                <a:solidFill>
                  <a:srgbClr val="000000"/>
                </a:solidFill>
              </a:rPr>
              <a:t>C</a:t>
            </a:r>
            <a:r>
              <a:rPr lang="en-US" altLang="en-US" dirty="0">
                <a:solidFill>
                  <a:srgbClr val="000000"/>
                </a:solidFill>
              </a:rPr>
              <a:t>(a).</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C</a:t>
            </a:r>
            <a:r>
              <a:rPr lang="en-US" altLang="en-US" dirty="0">
                <a:solidFill>
                  <a:srgbClr val="000000"/>
                </a:solidFill>
              </a:rPr>
              <a:t>(b).</a:t>
            </a:r>
            <a:r>
              <a:rPr lang="en-US" altLang="en-US" i="1" dirty="0">
                <a:solidFill>
                  <a:srgbClr val="000000"/>
                </a:solidFill>
              </a:rPr>
              <a:t>j</a:t>
            </a:r>
            <a:r>
              <a:rPr lang="en-US" altLang="en-US" dirty="0">
                <a:solidFill>
                  <a:srgbClr val="000000"/>
                </a:solidFill>
              </a:rPr>
              <a:t> when:</a:t>
            </a:r>
          </a:p>
          <a:p>
            <a:pPr lvl="2" eaLnBrk="1" hangingPunct="1"/>
            <a:r>
              <a:rPr lang="en-US" altLang="en-US" i="1" dirty="0">
                <a:solidFill>
                  <a:srgbClr val="000000"/>
                </a:solidFill>
              </a:rPr>
              <a:t>C</a:t>
            </a:r>
            <a:r>
              <a:rPr lang="en-US" altLang="en-US" dirty="0">
                <a:solidFill>
                  <a:srgbClr val="000000"/>
                </a:solidFill>
              </a:rPr>
              <a:t>(a) &lt; </a:t>
            </a:r>
            <a:r>
              <a:rPr lang="en-US" altLang="en-US" i="1" dirty="0">
                <a:solidFill>
                  <a:srgbClr val="000000"/>
                </a:solidFill>
              </a:rPr>
              <a:t>C</a:t>
            </a:r>
            <a:r>
              <a:rPr lang="en-US" altLang="en-US" dirty="0">
                <a:solidFill>
                  <a:srgbClr val="000000"/>
                </a:solidFill>
              </a:rPr>
              <a:t>(b), </a:t>
            </a:r>
            <a:r>
              <a:rPr lang="en-US" altLang="en-US" dirty="0">
                <a:solidFill>
                  <a:schemeClr val="accent6">
                    <a:lumMod val="75000"/>
                  </a:schemeClr>
                </a:solidFill>
              </a:rPr>
              <a:t>or </a:t>
            </a:r>
            <a:r>
              <a:rPr lang="en-US" altLang="en-US" i="1" dirty="0">
                <a:solidFill>
                  <a:srgbClr val="000000"/>
                </a:solidFill>
              </a:rPr>
              <a:t>C</a:t>
            </a:r>
            <a:r>
              <a:rPr lang="en-US" altLang="en-US" dirty="0">
                <a:solidFill>
                  <a:srgbClr val="000000"/>
                </a:solidFill>
              </a:rPr>
              <a:t>(a) = </a:t>
            </a:r>
            <a:r>
              <a:rPr lang="en-US" altLang="en-US" i="1" dirty="0">
                <a:solidFill>
                  <a:srgbClr val="000000"/>
                </a:solidFill>
              </a:rPr>
              <a:t>C</a:t>
            </a:r>
            <a:r>
              <a:rPr lang="en-US" altLang="en-US" dirty="0">
                <a:solidFill>
                  <a:srgbClr val="000000"/>
                </a:solidFill>
              </a:rPr>
              <a:t>(b) and </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j</a:t>
            </a:r>
          </a:p>
          <a:p>
            <a:pPr lvl="1" eaLnBrk="1" hangingPunct="1"/>
            <a:endParaRPr lang="en-US" altLang="en-US" i="1" dirty="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a:sym typeface="Wingdings"/>
              </a:rPr>
              <a:t>This is called a total ordering </a:t>
            </a:r>
            <a:r>
              <a:rPr lang="en-US" altLang="en-US" dirty="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spTree>
    <p:extLst>
      <p:ext uri="{BB962C8B-B14F-4D97-AF65-F5344CB8AC3E}">
        <p14:creationId xmlns:p14="http://schemas.microsoft.com/office/powerpoint/2010/main" val="336527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all these events</a:t>
            </a:r>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=0</a:t>
            </a: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11" name="TextBox 10"/>
          <p:cNvSpPr txBox="1"/>
          <p:nvPr/>
        </p:nvSpPr>
        <p:spPr>
          <a:xfrm>
            <a:off x="1035689" y="3528104"/>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4" name="TextBox 13"/>
          <p:cNvSpPr txBox="1"/>
          <p:nvPr/>
        </p:nvSpPr>
        <p:spPr>
          <a:xfrm>
            <a:off x="1079040" y="478484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P4</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d</a:t>
            </a: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e</a:t>
            </a:r>
          </a:p>
        </p:txBody>
      </p:sp>
      <p:sp>
        <p:nvSpPr>
          <p:cNvPr id="44" name="TextBox 43"/>
          <p:cNvSpPr txBox="1"/>
          <p:nvPr/>
        </p:nvSpPr>
        <p:spPr>
          <a:xfrm>
            <a:off x="5395160" y="3880569"/>
            <a:ext cx="280846"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f</a:t>
            </a: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g</a:t>
            </a: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h</a:t>
            </a: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dirty="0" err="1">
                <a:latin typeface="Helvetica Neue Medium" panose="02000503000000020004" pitchFamily="2" charset="0"/>
                <a:ea typeface="Helvetica Neue Medium" panose="02000503000000020004" pitchFamily="2" charset="0"/>
                <a:cs typeface="Helvetica Neue Medium" panose="02000503000000020004" pitchFamily="2" charset="0"/>
              </a:rPr>
              <a:t>i</a:t>
            </a:r>
            <a:endPar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145202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2518525"/>
            <a:ext cx="87630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a:ea typeface="Helvetica Neue Medium" charset="0"/>
              <a:cs typeface="Helvetica Neue Medium" charset="0"/>
            </a:endParaRPr>
          </a:p>
          <a:p>
            <a:r>
              <a:rPr lang="en-US" dirty="0">
                <a:ea typeface="Helvetica Neue Medium" charset="0"/>
                <a:cs typeface="Helvetica Neue Medium" charset="0"/>
              </a:rPr>
              <a:t>Key idea: Place events into a sorted </a:t>
            </a:r>
            <a:r>
              <a:rPr lang="en-US" dirty="0">
                <a:solidFill>
                  <a:schemeClr val="accent6">
                    <a:lumMod val="75000"/>
                  </a:schemeClr>
                </a:solidFill>
                <a:ea typeface="Helvetica Neue Medium" charset="0"/>
                <a:cs typeface="Helvetica Neue Medium" charset="0"/>
              </a:rPr>
              <a:t>local queue</a:t>
            </a:r>
            <a:endParaRPr lang="en-US" dirty="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a:ea typeface="Helvetica Neue Medium" charset="0"/>
                <a:cs typeface="Helvetica Neue Medium" charset="0"/>
              </a:rPr>
              <a:t>Totally-Ordered Multicast</a:t>
            </a:r>
          </a:p>
        </p:txBody>
      </p:sp>
      <p:grpSp>
        <p:nvGrpSpPr>
          <p:cNvPr id="3" name="Group 2"/>
          <p:cNvGrpSpPr/>
          <p:nvPr/>
        </p:nvGrpSpPr>
        <p:grpSpPr>
          <a:xfrm>
            <a:off x="3787374"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25</a:t>
            </a:fld>
            <a:endParaRPr lang="en-US">
              <a:ea typeface="Helvetica Neue Medium" charset="0"/>
              <a:cs typeface="Helvetica Neue Medium" charset="0"/>
            </a:endParaRPr>
          </a:p>
        </p:txBody>
      </p:sp>
      <p:sp>
        <p:nvSpPr>
          <p:cNvPr id="21" name="TextBox 20"/>
          <p:cNvSpPr txBox="1"/>
          <p:nvPr/>
        </p:nvSpPr>
        <p:spPr>
          <a:xfrm>
            <a:off x="16764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8146303"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588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an update from replica:</a:t>
            </a:r>
          </a:p>
          <a:p>
            <a:pPr marL="971550" lvl="1" indent="-514350">
              <a:buFont typeface="+mj-lt"/>
              <a:buAutoNum type="alphaLcParenR"/>
            </a:pPr>
            <a:r>
              <a:rPr lang="en-US" dirty="0"/>
              <a:t>Add it to your local queue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6">
                    <a:lumMod val="75000"/>
                  </a:schemeClr>
                </a:solidFill>
              </a:rPr>
              <a:t>(Almost correct)</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Tree>
    <p:extLst>
      <p:ext uri="{BB962C8B-B14F-4D97-AF65-F5344CB8AC3E}">
        <p14:creationId xmlns:p14="http://schemas.microsoft.com/office/powerpoint/2010/main" val="82962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27</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1835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8"/>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99"/>
                                        </p:tgtEl>
                                        <p:attrNameLst>
                                          <p:attrName>style.visibility</p:attrName>
                                        </p:attrNameLst>
                                      </p:cBhvr>
                                      <p:to>
                                        <p:strVal val="visible"/>
                                      </p:to>
                                    </p:set>
                                    <p:anim calcmode="lin" valueType="num">
                                      <p:cBhvr>
                                        <p:cTn id="76" dur="500" fill="hold"/>
                                        <p:tgtEl>
                                          <p:spTgt spid="99"/>
                                        </p:tgtEl>
                                        <p:attrNameLst>
                                          <p:attrName>ppt_w</p:attrName>
                                        </p:attrNameLst>
                                      </p:cBhvr>
                                      <p:tavLst>
                                        <p:tav tm="0">
                                          <p:val>
                                            <p:fltVal val="0"/>
                                          </p:val>
                                        </p:tav>
                                        <p:tav tm="100000">
                                          <p:val>
                                            <p:strVal val="#ppt_w"/>
                                          </p:val>
                                        </p:tav>
                                      </p:tavLst>
                                    </p:anim>
                                    <p:anim calcmode="lin" valueType="num">
                                      <p:cBhvr>
                                        <p:cTn id="77" dur="500" fill="hold"/>
                                        <p:tgtEl>
                                          <p:spTgt spid="99"/>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p:cTn id="80" dur="500" fill="hold"/>
                                        <p:tgtEl>
                                          <p:spTgt spid="50"/>
                                        </p:tgtEl>
                                        <p:attrNameLst>
                                          <p:attrName>ppt_w</p:attrName>
                                        </p:attrNameLst>
                                      </p:cBhvr>
                                      <p:tavLst>
                                        <p:tav tm="0">
                                          <p:val>
                                            <p:fltVal val="0"/>
                                          </p:val>
                                        </p:tav>
                                        <p:tav tm="100000">
                                          <p:val>
                                            <p:strVal val="#ppt_w"/>
                                          </p:val>
                                        </p:tav>
                                      </p:tavLst>
                                    </p:anim>
                                    <p:anim calcmode="lin" valueType="num">
                                      <p:cBhvr>
                                        <p:cTn id="81"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1A25-088A-985E-E12D-95A956494F3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34FDCE4-D403-8A29-FF11-26F3A2EA4BBE}"/>
              </a:ext>
            </a:extLst>
          </p:cNvPr>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a:extLst>
              <a:ext uri="{FF2B5EF4-FFF2-40B4-BE49-F238E27FC236}">
                <a16:creationId xmlns:a16="http://schemas.microsoft.com/office/drawing/2014/main" id="{F6B58C19-0FCA-102B-64DF-198779B781D9}"/>
              </a:ext>
            </a:extLst>
          </p:cNvPr>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a:extLst>
              <a:ext uri="{FF2B5EF4-FFF2-40B4-BE49-F238E27FC236}">
                <a16:creationId xmlns:a16="http://schemas.microsoft.com/office/drawing/2014/main" id="{DE37D28E-5AB5-F8C2-C21A-15E55C9884CB}"/>
              </a:ext>
            </a:extLst>
          </p:cNvPr>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a:extLst>
              <a:ext uri="{FF2B5EF4-FFF2-40B4-BE49-F238E27FC236}">
                <a16:creationId xmlns:a16="http://schemas.microsoft.com/office/drawing/2014/main" id="{CEE981C1-03ED-2BCC-8D2E-7A3362149685}"/>
              </a:ext>
            </a:extLst>
          </p:cNvPr>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a:extLst>
              <a:ext uri="{FF2B5EF4-FFF2-40B4-BE49-F238E27FC236}">
                <a16:creationId xmlns:a16="http://schemas.microsoft.com/office/drawing/2014/main" id="{685E6251-1864-4FDB-BBD6-15ED31E29FB1}"/>
              </a:ext>
            </a:extLst>
          </p:cNvPr>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a:extLst>
              <a:ext uri="{FF2B5EF4-FFF2-40B4-BE49-F238E27FC236}">
                <a16:creationId xmlns:a16="http://schemas.microsoft.com/office/drawing/2014/main" id="{D4A7F41F-581E-4334-9FBF-91FEE670E904}"/>
              </a:ext>
            </a:extLst>
          </p:cNvPr>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A2E3857A-EED8-13A1-1ADB-0E62A8004F35}"/>
              </a:ext>
            </a:extLst>
          </p:cNvPr>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a:extLst>
              <a:ext uri="{FF2B5EF4-FFF2-40B4-BE49-F238E27FC236}">
                <a16:creationId xmlns:a16="http://schemas.microsoft.com/office/drawing/2014/main" id="{114595DC-AA52-8E10-3119-9631DFC0F6C3}"/>
              </a:ext>
            </a:extLst>
          </p:cNvPr>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a:extLst>
              <a:ext uri="{FF2B5EF4-FFF2-40B4-BE49-F238E27FC236}">
                <a16:creationId xmlns:a16="http://schemas.microsoft.com/office/drawing/2014/main" id="{AD7D3F57-0696-47CD-7EE6-B138C0ACE9A7}"/>
              </a:ext>
            </a:extLst>
          </p:cNvPr>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a:extLst>
              <a:ext uri="{FF2B5EF4-FFF2-40B4-BE49-F238E27FC236}">
                <a16:creationId xmlns:a16="http://schemas.microsoft.com/office/drawing/2014/main" id="{6D8D6762-DA6C-9D21-A031-78C8A8921854}"/>
              </a:ext>
            </a:extLst>
          </p:cNvPr>
          <p:cNvGrpSpPr/>
          <p:nvPr/>
        </p:nvGrpSpPr>
        <p:grpSpPr>
          <a:xfrm>
            <a:off x="6468501" y="2585234"/>
            <a:ext cx="1097084" cy="611842"/>
            <a:chOff x="6067924" y="2616275"/>
            <a:chExt cx="1097084" cy="611842"/>
          </a:xfrm>
        </p:grpSpPr>
        <p:sp>
          <p:nvSpPr>
            <p:cNvPr id="17" name="Document 16">
              <a:extLst>
                <a:ext uri="{FF2B5EF4-FFF2-40B4-BE49-F238E27FC236}">
                  <a16:creationId xmlns:a16="http://schemas.microsoft.com/office/drawing/2014/main" id="{97E5AE64-BAF3-8EE8-9667-26872AC84439}"/>
                </a:ext>
              </a:extLst>
            </p:cNvPr>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a:extLst>
                <a:ext uri="{FF2B5EF4-FFF2-40B4-BE49-F238E27FC236}">
                  <a16:creationId xmlns:a16="http://schemas.microsoft.com/office/drawing/2014/main" id="{BD6F69D8-80F7-72D3-B200-501C5B0FAB77}"/>
                </a:ext>
              </a:extLst>
            </p:cNvPr>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a:extLst>
              <a:ext uri="{FF2B5EF4-FFF2-40B4-BE49-F238E27FC236}">
                <a16:creationId xmlns:a16="http://schemas.microsoft.com/office/drawing/2014/main" id="{56DB28A2-590A-1587-29C3-A69698900F95}"/>
              </a:ext>
            </a:extLst>
          </p:cNvPr>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92EE258D-503A-BE0C-2F12-2098C4CFC335}"/>
              </a:ext>
            </a:extLst>
          </p:cNvPr>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F49200E7-9B20-AC3A-F3F7-53164D0703A6}"/>
              </a:ext>
            </a:extLst>
          </p:cNvPr>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9C55E100-8DF5-E2B4-B5D7-04585249B3CA}"/>
              </a:ext>
            </a:extLst>
          </p:cNvPr>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a:extLst>
              <a:ext uri="{FF2B5EF4-FFF2-40B4-BE49-F238E27FC236}">
                <a16:creationId xmlns:a16="http://schemas.microsoft.com/office/drawing/2014/main" id="{08DBABE2-44FF-77C9-F064-90711CD0276E}"/>
              </a:ext>
            </a:extLst>
          </p:cNvPr>
          <p:cNvGrpSpPr/>
          <p:nvPr/>
        </p:nvGrpSpPr>
        <p:grpSpPr>
          <a:xfrm>
            <a:off x="6304141" y="1387776"/>
            <a:ext cx="1085035" cy="674158"/>
            <a:chOff x="4829124" y="1387776"/>
            <a:chExt cx="1085035" cy="674158"/>
          </a:xfrm>
        </p:grpSpPr>
        <p:sp>
          <p:nvSpPr>
            <p:cNvPr id="32" name="Document 31">
              <a:extLst>
                <a:ext uri="{FF2B5EF4-FFF2-40B4-BE49-F238E27FC236}">
                  <a16:creationId xmlns:a16="http://schemas.microsoft.com/office/drawing/2014/main" id="{19EED4E8-2FC8-3710-7902-49A558F96C56}"/>
                </a:ext>
              </a:extLst>
            </p:cNvPr>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a:extLst>
                <a:ext uri="{FF2B5EF4-FFF2-40B4-BE49-F238E27FC236}">
                  <a16:creationId xmlns:a16="http://schemas.microsoft.com/office/drawing/2014/main" id="{06036836-7951-7CEB-5E88-F1678B96355D}"/>
                </a:ext>
              </a:extLst>
            </p:cNvPr>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a:extLst>
              <a:ext uri="{FF2B5EF4-FFF2-40B4-BE49-F238E27FC236}">
                <a16:creationId xmlns:a16="http://schemas.microsoft.com/office/drawing/2014/main" id="{E3D2E462-FE95-E44D-DE89-0D949A459E92}"/>
              </a:ext>
            </a:extLst>
          </p:cNvPr>
          <p:cNvGrpSpPr/>
          <p:nvPr/>
        </p:nvGrpSpPr>
        <p:grpSpPr>
          <a:xfrm>
            <a:off x="5708812" y="1384811"/>
            <a:ext cx="1076107" cy="675327"/>
            <a:chOff x="4233795" y="1384810"/>
            <a:chExt cx="1076107" cy="675327"/>
          </a:xfrm>
        </p:grpSpPr>
        <p:sp>
          <p:nvSpPr>
            <p:cNvPr id="36" name="Document 35">
              <a:extLst>
                <a:ext uri="{FF2B5EF4-FFF2-40B4-BE49-F238E27FC236}">
                  <a16:creationId xmlns:a16="http://schemas.microsoft.com/office/drawing/2014/main" id="{ED3AE76C-1F1A-834D-E1A3-8321A7D303FA}"/>
                </a:ext>
              </a:extLst>
            </p:cNvPr>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a:extLst>
                <a:ext uri="{FF2B5EF4-FFF2-40B4-BE49-F238E27FC236}">
                  <a16:creationId xmlns:a16="http://schemas.microsoft.com/office/drawing/2014/main" id="{8AEB1F1A-CAAA-B53B-D4CE-02788168A146}"/>
                </a:ext>
              </a:extLst>
            </p:cNvPr>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a:extLst>
              <a:ext uri="{FF2B5EF4-FFF2-40B4-BE49-F238E27FC236}">
                <a16:creationId xmlns:a16="http://schemas.microsoft.com/office/drawing/2014/main" id="{C1C04FD5-E1F2-FD02-080B-D1E980E40BB1}"/>
              </a:ext>
            </a:extLst>
          </p:cNvPr>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a:extLst>
              <a:ext uri="{FF2B5EF4-FFF2-40B4-BE49-F238E27FC236}">
                <a16:creationId xmlns:a16="http://schemas.microsoft.com/office/drawing/2014/main" id="{62D63A2E-7B75-746A-EEC0-226FCD116FFF}"/>
              </a:ext>
            </a:extLst>
          </p:cNvPr>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a:extLst>
              <a:ext uri="{FF2B5EF4-FFF2-40B4-BE49-F238E27FC236}">
                <a16:creationId xmlns:a16="http://schemas.microsoft.com/office/drawing/2014/main" id="{D0B2DAC5-CE0E-C53C-910D-3B1B33393F4F}"/>
              </a:ext>
            </a:extLst>
          </p:cNvPr>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a:extLst>
              <a:ext uri="{FF2B5EF4-FFF2-40B4-BE49-F238E27FC236}">
                <a16:creationId xmlns:a16="http://schemas.microsoft.com/office/drawing/2014/main" id="{806DE078-B741-1703-1218-ABF4EC156467}"/>
              </a:ext>
            </a:extLst>
          </p:cNvPr>
          <p:cNvGrpSpPr/>
          <p:nvPr/>
        </p:nvGrpSpPr>
        <p:grpSpPr>
          <a:xfrm>
            <a:off x="8507308" y="2574748"/>
            <a:ext cx="1085035" cy="674158"/>
            <a:chOff x="7251414" y="2534353"/>
            <a:chExt cx="1085035" cy="674158"/>
          </a:xfrm>
        </p:grpSpPr>
        <p:sp>
          <p:nvSpPr>
            <p:cNvPr id="42" name="Document 41">
              <a:extLst>
                <a:ext uri="{FF2B5EF4-FFF2-40B4-BE49-F238E27FC236}">
                  <a16:creationId xmlns:a16="http://schemas.microsoft.com/office/drawing/2014/main" id="{D871C9F8-4CC3-0BBD-3CD6-84C76270372E}"/>
                </a:ext>
              </a:extLst>
            </p:cNvPr>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a:extLst>
                <a:ext uri="{FF2B5EF4-FFF2-40B4-BE49-F238E27FC236}">
                  <a16:creationId xmlns:a16="http://schemas.microsoft.com/office/drawing/2014/main" id="{21DD9FDB-D889-587E-B28B-ABE90B079528}"/>
                </a:ext>
              </a:extLst>
            </p:cNvPr>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a:extLst>
              <a:ext uri="{FF2B5EF4-FFF2-40B4-BE49-F238E27FC236}">
                <a16:creationId xmlns:a16="http://schemas.microsoft.com/office/drawing/2014/main" id="{85F79575-9066-C1B2-44EA-47AA22A057EC}"/>
              </a:ext>
            </a:extLst>
          </p:cNvPr>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a:extLst>
              <a:ext uri="{FF2B5EF4-FFF2-40B4-BE49-F238E27FC236}">
                <a16:creationId xmlns:a16="http://schemas.microsoft.com/office/drawing/2014/main" id="{3F1C70A2-2BFE-F113-9C9B-15E14507A9FE}"/>
              </a:ext>
            </a:extLst>
          </p:cNvPr>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a:extLst>
              <a:ext uri="{FF2B5EF4-FFF2-40B4-BE49-F238E27FC236}">
                <a16:creationId xmlns:a16="http://schemas.microsoft.com/office/drawing/2014/main" id="{7FBC2144-8DCA-F85C-D507-AA61A8B8D288}"/>
              </a:ext>
            </a:extLst>
          </p:cNvPr>
          <p:cNvGrpSpPr/>
          <p:nvPr/>
        </p:nvGrpSpPr>
        <p:grpSpPr>
          <a:xfrm>
            <a:off x="8718266" y="3698108"/>
            <a:ext cx="939010" cy="423104"/>
            <a:chOff x="5662125" y="3608674"/>
            <a:chExt cx="939010" cy="423104"/>
          </a:xfrm>
        </p:grpSpPr>
        <p:sp>
          <p:nvSpPr>
            <p:cNvPr id="65" name="Document 64">
              <a:extLst>
                <a:ext uri="{FF2B5EF4-FFF2-40B4-BE49-F238E27FC236}">
                  <a16:creationId xmlns:a16="http://schemas.microsoft.com/office/drawing/2014/main" id="{E30A0560-55B7-DB13-0D27-1471F67FB33A}"/>
                </a:ext>
              </a:extLst>
            </p:cNvPr>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a:extLst>
                <a:ext uri="{FF2B5EF4-FFF2-40B4-BE49-F238E27FC236}">
                  <a16:creationId xmlns:a16="http://schemas.microsoft.com/office/drawing/2014/main" id="{89FA23E3-9315-8331-3408-8B0B5AC20025}"/>
                </a:ext>
              </a:extLst>
            </p:cNvPr>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56" name="Group 55">
            <a:extLst>
              <a:ext uri="{FF2B5EF4-FFF2-40B4-BE49-F238E27FC236}">
                <a16:creationId xmlns:a16="http://schemas.microsoft.com/office/drawing/2014/main" id="{AE88624D-34CA-9BD1-AFA0-C6B198C9248C}"/>
              </a:ext>
            </a:extLst>
          </p:cNvPr>
          <p:cNvGrpSpPr/>
          <p:nvPr/>
        </p:nvGrpSpPr>
        <p:grpSpPr>
          <a:xfrm>
            <a:off x="8704743" y="1380949"/>
            <a:ext cx="1098559" cy="671005"/>
            <a:chOff x="7816841" y="1385615"/>
            <a:chExt cx="1098559" cy="671005"/>
          </a:xfrm>
        </p:grpSpPr>
        <p:sp>
          <p:nvSpPr>
            <p:cNvPr id="21" name="Document 20">
              <a:extLst>
                <a:ext uri="{FF2B5EF4-FFF2-40B4-BE49-F238E27FC236}">
                  <a16:creationId xmlns:a16="http://schemas.microsoft.com/office/drawing/2014/main" id="{B798FAF0-00E2-F104-EE8D-97489B421738}"/>
                </a:ext>
              </a:extLst>
            </p:cNvPr>
            <p:cNvSpPr/>
            <p:nvPr/>
          </p:nvSpPr>
          <p:spPr>
            <a:xfrm>
              <a:off x="7816841" y="163401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a:extLst>
                <a:ext uri="{FF2B5EF4-FFF2-40B4-BE49-F238E27FC236}">
                  <a16:creationId xmlns:a16="http://schemas.microsoft.com/office/drawing/2014/main" id="{B5D56659-C22F-57B1-796D-BEEDBE32D237}"/>
                </a:ext>
              </a:extLst>
            </p:cNvPr>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a:extLst>
              <a:ext uri="{FF2B5EF4-FFF2-40B4-BE49-F238E27FC236}">
                <a16:creationId xmlns:a16="http://schemas.microsoft.com/office/drawing/2014/main" id="{66EDC8D2-F646-BEF1-50BA-0F531B6E8573}"/>
              </a:ext>
            </a:extLst>
          </p:cNvPr>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a:extLst>
              <a:ext uri="{FF2B5EF4-FFF2-40B4-BE49-F238E27FC236}">
                <a16:creationId xmlns:a16="http://schemas.microsoft.com/office/drawing/2014/main" id="{6B875C8D-B2C7-075D-1BBB-8B1254B01958}"/>
              </a:ext>
            </a:extLst>
          </p:cNvPr>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a:extLst>
              <a:ext uri="{FF2B5EF4-FFF2-40B4-BE49-F238E27FC236}">
                <a16:creationId xmlns:a16="http://schemas.microsoft.com/office/drawing/2014/main" id="{897613E2-08D5-8712-28CF-6007D2C422AC}"/>
              </a:ext>
            </a:extLst>
          </p:cNvPr>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a:extLst>
              <a:ext uri="{FF2B5EF4-FFF2-40B4-BE49-F238E27FC236}">
                <a16:creationId xmlns:a16="http://schemas.microsoft.com/office/drawing/2014/main" id="{4A29E502-59C8-5D3A-90AF-1CAC90214445}"/>
              </a:ext>
            </a:extLst>
          </p:cNvPr>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a:extLst>
              <a:ext uri="{FF2B5EF4-FFF2-40B4-BE49-F238E27FC236}">
                <a16:creationId xmlns:a16="http://schemas.microsoft.com/office/drawing/2014/main" id="{E8160BFB-4DF7-F22A-C897-C885548AD475}"/>
              </a:ext>
            </a:extLst>
          </p:cNvPr>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a:extLst>
              <a:ext uri="{FF2B5EF4-FFF2-40B4-BE49-F238E27FC236}">
                <a16:creationId xmlns:a16="http://schemas.microsoft.com/office/drawing/2014/main" id="{8C4CB98D-F4FF-89FC-D1D3-49F661CE88FE}"/>
              </a:ext>
            </a:extLst>
          </p:cNvPr>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a:extLst>
              <a:ext uri="{FF2B5EF4-FFF2-40B4-BE49-F238E27FC236}">
                <a16:creationId xmlns:a16="http://schemas.microsoft.com/office/drawing/2014/main" id="{44AC99AB-8353-8058-0C13-8546174768DD}"/>
              </a:ext>
            </a:extLst>
          </p:cNvPr>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28</a:t>
            </a:fld>
            <a:endParaRPr lang="en-US">
              <a:ea typeface="Helvetica Neue Medium" charset="0"/>
              <a:cs typeface="Helvetica Neue Medium" charset="0"/>
            </a:endParaRPr>
          </a:p>
        </p:txBody>
      </p:sp>
      <p:sp>
        <p:nvSpPr>
          <p:cNvPr id="59" name="TextBox 58">
            <a:extLst>
              <a:ext uri="{FF2B5EF4-FFF2-40B4-BE49-F238E27FC236}">
                <a16:creationId xmlns:a16="http://schemas.microsoft.com/office/drawing/2014/main" id="{5360795D-3005-8C89-6443-CDBF7274C8F6}"/>
              </a:ext>
            </a:extLst>
          </p:cNvPr>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a:extLst>
              <a:ext uri="{FF2B5EF4-FFF2-40B4-BE49-F238E27FC236}">
                <a16:creationId xmlns:a16="http://schemas.microsoft.com/office/drawing/2014/main" id="{B7F9E41B-BB4C-11B1-D5B8-DE479E51C755}"/>
              </a:ext>
            </a:extLst>
          </p:cNvPr>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2453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 calcmode="lin" valueType="num">
                                      <p:cBhvr>
                                        <p:cTn id="70" dur="500" fill="hold"/>
                                        <p:tgtEl>
                                          <p:spTgt spid="99"/>
                                        </p:tgtEl>
                                        <p:attrNameLst>
                                          <p:attrName>ppt_w</p:attrName>
                                        </p:attrNameLst>
                                      </p:cBhvr>
                                      <p:tavLst>
                                        <p:tav tm="0">
                                          <p:val>
                                            <p:fltVal val="0"/>
                                          </p:val>
                                        </p:tav>
                                        <p:tav tm="100000">
                                          <p:val>
                                            <p:strVal val="#ppt_w"/>
                                          </p:val>
                                        </p:tav>
                                      </p:tavLst>
                                    </p:anim>
                                    <p:anim calcmode="lin" valueType="num">
                                      <p:cBhvr>
                                        <p:cTn id="71" dur="500" fill="hold"/>
                                        <p:tgtEl>
                                          <p:spTgt spid="99"/>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p:cTn id="74" dur="500" fill="hold"/>
                                        <p:tgtEl>
                                          <p:spTgt spid="50"/>
                                        </p:tgtEl>
                                        <p:attrNameLst>
                                          <p:attrName>ppt_w</p:attrName>
                                        </p:attrNameLst>
                                      </p:cBhvr>
                                      <p:tavLst>
                                        <p:tav tm="0">
                                          <p:val>
                                            <p:fltVal val="0"/>
                                          </p:val>
                                        </p:tav>
                                        <p:tav tm="100000">
                                          <p:val>
                                            <p:strVal val="#ppt_w"/>
                                          </p:val>
                                        </p:tav>
                                      </p:tavLst>
                                    </p:anim>
                                    <p:anim calcmode="lin" valueType="num">
                                      <p:cBhvr>
                                        <p:cTn id="75"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9" grpId="0" animBg="1"/>
      <p:bldP spid="5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t>
            </a:r>
            <a:r>
              <a:rPr lang="en-US" dirty="0">
                <a:solidFill>
                  <a:schemeClr val="accent3">
                    <a:lumMod val="50000"/>
                  </a:schemeClr>
                </a:solidFill>
              </a:rPr>
              <a:t>or processing </a:t>
            </a:r>
            <a:r>
              <a:rPr lang="en-US" dirty="0"/>
              <a:t>an update:</a:t>
            </a:r>
          </a:p>
          <a:p>
            <a:pPr marL="971550" lvl="1" indent="-514350">
              <a:buFont typeface="+mj-lt"/>
              <a:buAutoNum type="alphaLcParenR"/>
            </a:pPr>
            <a:r>
              <a:rPr lang="en-US" dirty="0"/>
              <a:t>Add it to your local queue, if received update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 </a:t>
            </a:r>
            <a:r>
              <a:rPr lang="en-US" dirty="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3">
                    <a:lumMod val="50000"/>
                  </a:schemeClr>
                </a:solidFill>
              </a:rPr>
              <a:t>(Correct version)</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Tree>
    <p:extLst>
      <p:ext uri="{BB962C8B-B14F-4D97-AF65-F5344CB8AC3E}">
        <p14:creationId xmlns:p14="http://schemas.microsoft.com/office/powerpoint/2010/main" val="1049117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Concurrency Examples</a:t>
            </a:r>
          </a:p>
        </p:txBody>
      </p:sp>
      <p:sp>
        <p:nvSpPr>
          <p:cNvPr id="3" name="Content Placeholder 2"/>
          <p:cNvSpPr>
            <a:spLocks noGrp="1"/>
          </p:cNvSpPr>
          <p:nvPr>
            <p:ph idx="1"/>
          </p:nvPr>
        </p:nvSpPr>
        <p:spPr>
          <a:xfrm>
            <a:off x="838200" y="1825625"/>
            <a:ext cx="10911840" cy="4351338"/>
          </a:xfrm>
        </p:spPr>
        <p:txBody>
          <a:bodyPr/>
          <a:lstStyle/>
          <a:p>
            <a:r>
              <a:rPr lang="en-US" dirty="0"/>
              <a:t>Run a computation on all cores in a machine</a:t>
            </a:r>
          </a:p>
          <a:p>
            <a:pPr lvl="1"/>
            <a:r>
              <a:rPr lang="en-US" dirty="0"/>
              <a:t>Run a computation on all cores on 100K machine!</a:t>
            </a:r>
          </a:p>
          <a:p>
            <a:endParaRPr lang="en-US" dirty="0"/>
          </a:p>
          <a:p>
            <a:r>
              <a:rPr lang="en-US" dirty="0"/>
              <a:t>Allow an application to have multiple outstanding writes to disk</a:t>
            </a:r>
          </a:p>
          <a:p>
            <a:pPr lvl="1"/>
            <a:r>
              <a:rPr lang="en-US" dirty="0"/>
              <a:t>Allow many applications to write to disks</a:t>
            </a:r>
          </a:p>
          <a:p>
            <a:endParaRPr lang="en-US" dirty="0"/>
          </a:p>
          <a:p>
            <a:r>
              <a:rPr lang="en-US" dirty="0"/>
              <a:t>Many devices use wireless bandwidth</a:t>
            </a:r>
          </a:p>
          <a:p>
            <a:pPr lvl="1"/>
            <a:r>
              <a:rPr lang="en-US" dirty="0"/>
              <a:t>Millions of TCP connections use internet backbone links</a:t>
            </a:r>
          </a:p>
        </p:txBody>
      </p:sp>
    </p:spTree>
    <p:extLst>
      <p:ext uri="{BB962C8B-B14F-4D97-AF65-F5344CB8AC3E}">
        <p14:creationId xmlns:p14="http://schemas.microsoft.com/office/powerpoint/2010/main" val="7055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30</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8865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p>
          <a:p>
            <a:pPr lvl="5"/>
            <a:endParaRPr lang="en-US" dirty="0">
              <a:latin typeface="Helvetica Neue Medium" panose="02000503000000020004" pitchFamily="2" charset="0"/>
            </a:endParaRPr>
          </a:p>
          <a:p>
            <a:r>
              <a:rPr lang="en-US" dirty="0"/>
              <a:t>Not by a long shot!  </a:t>
            </a:r>
          </a:p>
          <a:p>
            <a:pPr lvl="8"/>
            <a:endParaRPr lang="en-US" dirty="0">
              <a:latin typeface="Helvetica Neue Medium" panose="02000503000000020004" pitchFamily="2" charset="0"/>
            </a:endParaRPr>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a:t>So, are we done?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31</a:t>
            </a:fld>
            <a:endParaRPr lang="en-US"/>
          </a:p>
        </p:txBody>
      </p:sp>
    </p:spTree>
    <p:extLst>
      <p:ext uri="{BB962C8B-B14F-4D97-AF65-F5344CB8AC3E}">
        <p14:creationId xmlns:p14="http://schemas.microsoft.com/office/powerpoint/2010/main" val="1881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a:t>We saw an application of Lamport clocks for totally-ordered multicast</a:t>
            </a:r>
          </a:p>
          <a:p>
            <a:endParaRPr lang="en-GB" altLang="en-US" dirty="0"/>
          </a:p>
          <a:p>
            <a:r>
              <a:rPr lang="en-GB" altLang="en-US" dirty="0"/>
              <a:t>But: while by construction, a </a:t>
            </a:r>
            <a:r>
              <a:rPr lang="en-GB" altLang="en-US" dirty="0">
                <a:sym typeface="Wingdings"/>
              </a:rPr>
              <a:t> </a:t>
            </a:r>
            <a:r>
              <a:rPr lang="en-GB" altLang="en-US" dirty="0"/>
              <a:t>b implies </a:t>
            </a:r>
            <a:r>
              <a:rPr lang="en-GB" altLang="en-US" i="1" dirty="0"/>
              <a:t>C</a:t>
            </a:r>
            <a:r>
              <a:rPr lang="en-GB" altLang="en-US" dirty="0"/>
              <a:t>(a) &lt; </a:t>
            </a:r>
            <a:r>
              <a:rPr lang="en-GB" altLang="en-US" i="1" dirty="0"/>
              <a:t>C</a:t>
            </a:r>
            <a:r>
              <a:rPr lang="en-GB" altLang="en-US" dirty="0"/>
              <a:t>(b),</a:t>
            </a:r>
          </a:p>
          <a:p>
            <a:pPr lvl="1"/>
            <a:r>
              <a:rPr lang="en-GB" altLang="en-US" dirty="0"/>
              <a:t>The converse is not necessarily true:</a:t>
            </a:r>
          </a:p>
          <a:p>
            <a:pPr lvl="2"/>
            <a:r>
              <a:rPr lang="en-GB" altLang="en-US" i="1" dirty="0"/>
              <a:t>C</a:t>
            </a:r>
            <a:r>
              <a:rPr lang="en-GB" altLang="en-US" dirty="0"/>
              <a:t>(a) &lt; </a:t>
            </a:r>
            <a:r>
              <a:rPr lang="en-GB" altLang="en-US" i="1" dirty="0"/>
              <a:t>C</a:t>
            </a:r>
            <a:r>
              <a:rPr lang="en-GB" altLang="en-US" dirty="0"/>
              <a:t>(b) does not imply a </a:t>
            </a:r>
            <a:r>
              <a:rPr lang="en-GB" altLang="en-US" dirty="0">
                <a:sym typeface="Wingdings"/>
              </a:rPr>
              <a:t> </a:t>
            </a:r>
            <a:r>
              <a:rPr lang="en-GB" altLang="en-US" dirty="0"/>
              <a:t>b (possibly, a || b)</a:t>
            </a:r>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32</a:t>
            </a:fld>
            <a:endParaRPr lang="en-US"/>
          </a:p>
        </p:txBody>
      </p:sp>
      <p:sp>
        <p:nvSpPr>
          <p:cNvPr id="66561" name="Rectangle 2"/>
          <p:cNvSpPr>
            <a:spLocks noGrp="1" noChangeArrowheads="1"/>
          </p:cNvSpPr>
          <p:nvPr>
            <p:ph type="title"/>
          </p:nvPr>
        </p:nvSpPr>
        <p:spPr/>
        <p:txBody>
          <a:bodyPr/>
          <a:lstStyle/>
          <a:p>
            <a:r>
              <a:rPr lang="en-GB" altLang="en-US" dirty="0"/>
              <a:t>Take-away points: Lamport clocks</a:t>
            </a:r>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Lamport clock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226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 to Concurrency Conclusion</a:t>
            </a:r>
          </a:p>
        </p:txBody>
      </p:sp>
      <p:sp>
        <p:nvSpPr>
          <p:cNvPr id="3" name="Content Placeholder 2"/>
          <p:cNvSpPr>
            <a:spLocks noGrp="1"/>
          </p:cNvSpPr>
          <p:nvPr>
            <p:ph idx="1"/>
          </p:nvPr>
        </p:nvSpPr>
        <p:spPr/>
        <p:txBody>
          <a:bodyPr>
            <a:normAutofit/>
          </a:bodyPr>
          <a:lstStyle/>
          <a:p>
            <a:r>
              <a:rPr lang="en-US" dirty="0"/>
              <a:t>Concurrency is great for performance, hard to reason about, and often unavoidable in systems</a:t>
            </a:r>
          </a:p>
          <a:p>
            <a:endParaRPr lang="en-US" dirty="0"/>
          </a:p>
          <a:p>
            <a:r>
              <a:rPr lang="en-US" dirty="0"/>
              <a:t>Replicated DB example</a:t>
            </a:r>
          </a:p>
          <a:p>
            <a:pPr lvl="1"/>
            <a:r>
              <a:rPr lang="en-US" dirty="0"/>
              <a:t>Concurrent updates can lead to inconsistency between replicas</a:t>
            </a:r>
          </a:p>
          <a:p>
            <a:pPr lvl="1"/>
            <a:r>
              <a:rPr lang="en-US" dirty="0" err="1"/>
              <a:t>Lamport</a:t>
            </a:r>
            <a:r>
              <a:rPr lang="en-US" dirty="0"/>
              <a:t> clocks can order events in a distributed system</a:t>
            </a:r>
          </a:p>
          <a:p>
            <a:pPr lvl="1"/>
            <a:r>
              <a:rPr lang="en-US" dirty="0" err="1"/>
              <a:t>Lamport</a:t>
            </a:r>
            <a:r>
              <a:rPr lang="en-US" dirty="0"/>
              <a:t> clocks + careful protocol = correct replication</a:t>
            </a:r>
          </a:p>
          <a:p>
            <a:endParaRPr lang="en-US" dirty="0"/>
          </a:p>
          <a:p>
            <a:r>
              <a:rPr lang="en-US" dirty="0"/>
              <a:t>What is “correct”?</a:t>
            </a:r>
          </a:p>
        </p:txBody>
      </p:sp>
    </p:spTree>
    <p:extLst>
      <p:ext uri="{BB962C8B-B14F-4D97-AF65-F5344CB8AC3E}">
        <p14:creationId xmlns:p14="http://schemas.microsoft.com/office/powerpoint/2010/main" val="1906541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594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Systems, What?</a:t>
            </a:r>
          </a:p>
        </p:txBody>
      </p:sp>
      <p:grpSp>
        <p:nvGrpSpPr>
          <p:cNvPr id="4" name="Group 3"/>
          <p:cNvGrpSpPr/>
          <p:nvPr/>
        </p:nvGrpSpPr>
        <p:grpSpPr>
          <a:xfrm>
            <a:off x="995904" y="1120271"/>
            <a:ext cx="6585616" cy="3942955"/>
            <a:chOff x="1103727" y="1919518"/>
            <a:chExt cx="6585616" cy="3942955"/>
          </a:xfrm>
        </p:grpSpPr>
        <p:pic>
          <p:nvPicPr>
            <p:cNvPr id="5" name="Picture 4"/>
            <p:cNvPicPr>
              <a:picLocks noChangeAspect="1"/>
            </p:cNvPicPr>
            <p:nvPr/>
          </p:nvPicPr>
          <p:blipFill>
            <a:blip r:embed="rId2"/>
            <a:stretch>
              <a:fillRect/>
            </a:stretch>
          </p:blipFill>
          <p:spPr>
            <a:xfrm>
              <a:off x="3281750" y="1919518"/>
              <a:ext cx="2432414" cy="1825372"/>
            </a:xfrm>
            <a:prstGeom prst="rect">
              <a:avLst/>
            </a:prstGeom>
          </p:spPr>
        </p:pic>
        <p:pic>
          <p:nvPicPr>
            <p:cNvPr id="6" name="Picture 5"/>
            <p:cNvPicPr>
              <a:picLocks noChangeAspect="1"/>
            </p:cNvPicPr>
            <p:nvPr/>
          </p:nvPicPr>
          <p:blipFill>
            <a:blip r:embed="rId2"/>
            <a:stretch>
              <a:fillRect/>
            </a:stretch>
          </p:blipFill>
          <p:spPr>
            <a:xfrm>
              <a:off x="1103727" y="4037101"/>
              <a:ext cx="2432414" cy="1825372"/>
            </a:xfrm>
            <a:prstGeom prst="rect">
              <a:avLst/>
            </a:prstGeom>
          </p:spPr>
        </p:pic>
        <p:pic>
          <p:nvPicPr>
            <p:cNvPr id="7" name="Picture 6"/>
            <p:cNvPicPr>
              <a:picLocks noChangeAspect="1"/>
            </p:cNvPicPr>
            <p:nvPr/>
          </p:nvPicPr>
          <p:blipFill>
            <a:blip r:embed="rId2"/>
            <a:stretch>
              <a:fillRect/>
            </a:stretch>
          </p:blipFill>
          <p:spPr>
            <a:xfrm>
              <a:off x="5256929" y="4037101"/>
              <a:ext cx="2432414" cy="1825372"/>
            </a:xfrm>
            <a:prstGeom prst="rect">
              <a:avLst/>
            </a:prstGeom>
          </p:spPr>
        </p:pic>
        <p:cxnSp>
          <p:nvCxnSpPr>
            <p:cNvPr id="8" name="Straight Connector 7"/>
            <p:cNvCxnSpPr/>
            <p:nvPr/>
          </p:nvCxnSpPr>
          <p:spPr>
            <a:xfrm flipH="1">
              <a:off x="1922600" y="3157389"/>
              <a:ext cx="2050772" cy="1468011"/>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151158" y="3157389"/>
              <a:ext cx="1257507" cy="1468011"/>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536141" y="5080723"/>
              <a:ext cx="1720788" cy="0"/>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1" name="Content Placeholder 10"/>
          <p:cNvSpPr txBox="1">
            <a:spLocks noGrp="1"/>
          </p:cNvSpPr>
          <p:nvPr>
            <p:ph idx="1"/>
          </p:nvPr>
        </p:nvSpPr>
        <p:spPr>
          <a:xfrm>
            <a:off x="838200" y="4859770"/>
            <a:ext cx="4345998" cy="1512209"/>
          </a:xfrm>
          <a:prstGeom prst="rect">
            <a:avLst/>
          </a:prstGeom>
          <a:noFill/>
        </p:spPr>
        <p:txBody>
          <a:bodyPr wrap="none" rtlCol="0">
            <a:spAutoFit/>
          </a:bodyPr>
          <a:lstStyle/>
          <a:p>
            <a:pPr marL="342900" indent="-342900">
              <a:buAutoNum type="arabicParenR"/>
            </a:pPr>
            <a:r>
              <a:rPr lang="en-US" sz="2800" dirty="0">
                <a:cs typeface="Helvetica Neue Medium"/>
              </a:rPr>
              <a:t>Multiple computers</a:t>
            </a:r>
          </a:p>
          <a:p>
            <a:pPr marL="342900" indent="-342900">
              <a:buAutoNum type="arabicParenR"/>
            </a:pPr>
            <a:r>
              <a:rPr lang="en-US" sz="2800" dirty="0">
                <a:cs typeface="Helvetica Neue Medium"/>
              </a:rPr>
              <a:t>Connected by a network</a:t>
            </a:r>
          </a:p>
          <a:p>
            <a:pPr marL="342900" indent="-342900">
              <a:buAutoNum type="arabicParenR"/>
            </a:pPr>
            <a:r>
              <a:rPr lang="en-US" sz="2800" dirty="0">
                <a:cs typeface="Helvetica Neue Medium"/>
              </a:rPr>
              <a:t>Doing something together</a:t>
            </a:r>
          </a:p>
        </p:txBody>
      </p:sp>
      <p:sp>
        <p:nvSpPr>
          <p:cNvPr id="13" name="TextBox 12"/>
          <p:cNvSpPr txBox="1"/>
          <p:nvPr/>
        </p:nvSpPr>
        <p:spPr>
          <a:xfrm>
            <a:off x="5672088" y="5235052"/>
            <a:ext cx="6329361" cy="707886"/>
          </a:xfrm>
          <a:prstGeom prst="rect">
            <a:avLst/>
          </a:prstGeom>
          <a:noFill/>
        </p:spPr>
        <p:txBody>
          <a:bodyPr wrap="none" rtlCol="0">
            <a:spAutoFit/>
          </a:bodyPr>
          <a:lstStyle/>
          <a:p>
            <a:r>
              <a:rPr lang="en-US" sz="4000" dirty="0">
                <a:solidFill>
                  <a:schemeClr val="accent2"/>
                </a:solidFill>
                <a:latin typeface="Helvetica Neue Medium" panose="02000503000000020004" pitchFamily="2" charset="0"/>
              </a:rPr>
              <a:t>Concurrency is Inevitable!</a:t>
            </a:r>
          </a:p>
        </p:txBody>
      </p:sp>
    </p:spTree>
    <p:extLst>
      <p:ext uri="{BB962C8B-B14F-4D97-AF65-F5344CB8AC3E}">
        <p14:creationId xmlns:p14="http://schemas.microsoft.com/office/powerpoint/2010/main" val="123452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a:t>A New York-based bank wants to make its transaction ledger database resilient to whole-site failures</a:t>
            </a:r>
          </a:p>
          <a:p>
            <a:endParaRPr lang="en-US" dirty="0"/>
          </a:p>
          <a:p>
            <a:r>
              <a:rPr lang="en-US" dirty="0">
                <a:solidFill>
                  <a:schemeClr val="accent6">
                    <a:lumMod val="75000"/>
                  </a:schemeClr>
                </a:solidFill>
              </a:rPr>
              <a:t>Replicate</a:t>
            </a:r>
            <a:r>
              <a:rPr lang="en-US" dirty="0">
                <a:solidFill>
                  <a:srgbClr val="00B050"/>
                </a:solidFill>
              </a:rPr>
              <a:t> </a:t>
            </a:r>
            <a:r>
              <a:rPr lang="en-US" dirty="0"/>
              <a:t>the database, keep one copy in sf, one in </a:t>
            </a:r>
            <a:r>
              <a:rPr lang="en-US" dirty="0" err="1"/>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7" name="TextBox 6"/>
          <p:cNvSpPr txBox="1"/>
          <p:nvPr/>
        </p:nvSpPr>
        <p:spPr>
          <a:xfrm>
            <a:off x="8077057" y="4585928"/>
            <a:ext cx="1192571"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840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a:solidFill>
                  <a:schemeClr val="accent6">
                    <a:lumMod val="75000"/>
                  </a:schemeClr>
                </a:solidFill>
              </a:rPr>
              <a:t>Replicate </a:t>
            </a:r>
            <a:r>
              <a:rPr lang="en-US" dirty="0"/>
              <a:t>the database, keep one copy in sf, one in </a:t>
            </a:r>
            <a:r>
              <a:rPr lang="en-US" dirty="0" err="1"/>
              <a:t>nyc</a:t>
            </a:r>
            <a:endParaRPr lang="en-US" dirty="0"/>
          </a:p>
          <a:p>
            <a:pPr lvl="1"/>
            <a:r>
              <a:rPr lang="en-US" dirty="0"/>
              <a:t>Client sends query to the nearest copy</a:t>
            </a:r>
          </a:p>
          <a:p>
            <a:pPr lvl="1"/>
            <a:r>
              <a:rPr lang="en-US" dirty="0"/>
              <a:t>Client sends update to both copies</a:t>
            </a:r>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cxnSp>
        <p:nvCxnSpPr>
          <p:cNvPr id="22" name="Curved Connector 21"/>
          <p:cNvCxnSpPr>
            <a:stCxn id="20" idx="3"/>
            <a:endCxn id="13" idx="0"/>
          </p:cNvCxnSpPr>
          <p:nvPr/>
        </p:nvCxnSpPr>
        <p:spPr>
          <a:xfrm>
            <a:off x="3730392" y="3642656"/>
            <a:ext cx="264369" cy="639984"/>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730392" y="3642656"/>
            <a:ext cx="4132244"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86045" y="4754995"/>
            <a:ext cx="657536" cy="225094"/>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94466" y="2763415"/>
            <a:ext cx="771834" cy="4093955"/>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73842" cy="2663574"/>
            <a:chOff x="1093586" y="3179067"/>
            <a:chExt cx="6173842"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0" name="TextBox 19"/>
            <p:cNvSpPr txBox="1"/>
            <p:nvPr/>
          </p:nvSpPr>
          <p:spPr>
            <a:xfrm>
              <a:off x="1093586" y="3319490"/>
              <a:ext cx="1112805" cy="646331"/>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“Deposit</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a:t>
              </a:r>
            </a:p>
          </p:txBody>
        </p:sp>
        <p:sp>
          <p:nvSpPr>
            <p:cNvPr id="24" name="TextBox 23"/>
            <p:cNvSpPr txBox="1"/>
            <p:nvPr/>
          </p:nvSpPr>
          <p:spPr>
            <a:xfrm>
              <a:off x="6339289" y="5196310"/>
              <a:ext cx="928139" cy="646331"/>
            </a:xfrm>
            <a:prstGeom prst="rect">
              <a:avLst/>
            </a:prstGeom>
            <a:noFill/>
          </p:spPr>
          <p:txBody>
            <a:bodyPr wrap="none" lIns="0" rIns="0"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“Pay 1%</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$1,100</a:t>
            </a:r>
          </a:p>
        </p:txBody>
      </p:sp>
      <p:sp>
        <p:nvSpPr>
          <p:cNvPr id="46" name="TextBox 45"/>
          <p:cNvSpPr txBox="1"/>
          <p:nvPr/>
        </p:nvSpPr>
        <p:spPr>
          <a:xfrm>
            <a:off x="2717368" y="5063861"/>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$1,010</a:t>
            </a:r>
          </a:p>
        </p:txBody>
      </p:sp>
      <p:sp>
        <p:nvSpPr>
          <p:cNvPr id="48" name="TextBox 47"/>
          <p:cNvSpPr txBox="1"/>
          <p:nvPr/>
        </p:nvSpPr>
        <p:spPr>
          <a:xfrm>
            <a:off x="8558252" y="4780072"/>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6</a:t>
            </a:fld>
            <a:endParaRPr lang="en-US"/>
          </a:p>
        </p:txBody>
      </p:sp>
    </p:spTree>
    <p:extLst>
      <p:ext uri="{BB962C8B-B14F-4D97-AF65-F5344CB8AC3E}">
        <p14:creationId xmlns:p14="http://schemas.microsoft.com/office/powerpoint/2010/main" val="13354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RFC 677 “The Maintenance of Duplicate Databases” (1975)</a:t>
            </a:r>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a:t>.”</a:t>
            </a:r>
          </a:p>
        </p:txBody>
      </p:sp>
    </p:spTree>
    <p:extLst>
      <p:ext uri="{BB962C8B-B14F-4D97-AF65-F5344CB8AC3E}">
        <p14:creationId xmlns:p14="http://schemas.microsoft.com/office/powerpoint/2010/main" val="59918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a:t>Idea: Logical clocks</a:t>
            </a:r>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a:p>
          <a:p>
            <a:pPr eaLnBrk="1" hangingPunct="1"/>
            <a:r>
              <a:rPr lang="en-US" altLang="en-US" dirty="0"/>
              <a:t>Landmark 1978 paper by Leslie Lamport</a:t>
            </a:r>
          </a:p>
          <a:p>
            <a:pPr eaLnBrk="1" hangingPunct="1"/>
            <a:endParaRPr lang="en-US" altLang="en-US" dirty="0"/>
          </a:p>
          <a:p>
            <a:pPr eaLnBrk="1" hangingPunct="1"/>
            <a:r>
              <a:rPr lang="en-US" altLang="en-US" dirty="0"/>
              <a:t>Insight: only the </a:t>
            </a:r>
            <a:r>
              <a:rPr lang="en-US" altLang="en-US" dirty="0">
                <a:solidFill>
                  <a:schemeClr val="accent6">
                    <a:lumMod val="75000"/>
                  </a:schemeClr>
                </a:solidFill>
              </a:rPr>
              <a:t>events themselves </a:t>
            </a:r>
            <a:r>
              <a:rPr lang="en-US" altLang="en-US" dirty="0"/>
              <a:t>matter </a:t>
            </a:r>
          </a:p>
          <a:p>
            <a:pPr lvl="1" eaLnBrk="1" hangingPunct="1"/>
            <a:endParaRPr lang="en-US" altLang="en-US" dirty="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8</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0033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a:t>Consider three processes: P1, P2, and P3</a:t>
            </a:r>
          </a:p>
          <a:p>
            <a:endParaRPr lang="en-GB" altLang="en-US" dirty="0"/>
          </a:p>
          <a:p>
            <a:r>
              <a:rPr lang="en-GB" altLang="en-US" dirty="0"/>
              <a:t>Notation: Event a</a:t>
            </a:r>
            <a:r>
              <a:rPr lang="en-US" altLang="en-US" dirty="0"/>
              <a:t> </a:t>
            </a:r>
            <a:r>
              <a:rPr lang="en-US" altLang="en-US" dirty="0">
                <a:solidFill>
                  <a:schemeClr val="accent6">
                    <a:lumMod val="75000"/>
                  </a:schemeClr>
                </a:solidFill>
              </a:rPr>
              <a:t>happens before</a:t>
            </a:r>
            <a:r>
              <a:rPr lang="en-US" altLang="en-US" dirty="0"/>
              <a:t> event b (a </a:t>
            </a:r>
            <a:r>
              <a:rPr lang="en-US" altLang="en-US" dirty="0">
                <a:solidFill>
                  <a:schemeClr val="accent6">
                    <a:lumMod val="75000"/>
                  </a:schemeClr>
                </a:solidFill>
                <a:sym typeface="Wingdings"/>
              </a:rPr>
              <a:t></a:t>
            </a:r>
            <a:r>
              <a:rPr lang="en-US" altLang="en-US" dirty="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17" name="TextBox 16"/>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9</a:t>
            </a:fld>
            <a:endParaRPr lang="en-US"/>
          </a:p>
        </p:txBody>
      </p:sp>
    </p:spTree>
    <p:extLst>
      <p:ext uri="{BB962C8B-B14F-4D97-AF65-F5344CB8AC3E}">
        <p14:creationId xmlns:p14="http://schemas.microsoft.com/office/powerpoint/2010/main" val="46922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4091</TotalTime>
  <Words>1665</Words>
  <Application>Microsoft Macintosh PowerPoint</Application>
  <PresentationFormat>Widescreen</PresentationFormat>
  <Paragraphs>446</Paragraphs>
  <Slides>34</Slides>
  <Notes>27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Consolas</vt:lpstr>
      <vt:lpstr>Helvetica Neue Medium</vt:lpstr>
      <vt:lpstr>Wingdings</vt:lpstr>
      <vt:lpstr>Office Theme</vt:lpstr>
      <vt:lpstr>PowerPoint Presentation</vt:lpstr>
      <vt:lpstr>Concurrency</vt:lpstr>
      <vt:lpstr>Concurrency Examples</vt:lpstr>
      <vt:lpstr>Distributed Systems, What?</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lpstr>Intro to Concurrency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Wyatt Andrew Lloyd</dc:creator>
  <cp:lastModifiedBy>Wyatt A. Lloyd</cp:lastModifiedBy>
  <cp:revision>69</cp:revision>
  <cp:lastPrinted>2020-10-19T03:10:03Z</cp:lastPrinted>
  <dcterms:created xsi:type="dcterms:W3CDTF">2020-09-14T18:00:01Z</dcterms:created>
  <dcterms:modified xsi:type="dcterms:W3CDTF">2026-03-24T15:05:27Z</dcterms:modified>
</cp:coreProperties>
</file>