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90" r:id="rId6"/>
    <p:sldId id="267" r:id="rId7"/>
    <p:sldId id="280" r:id="rId8"/>
    <p:sldId id="279" r:id="rId9"/>
    <p:sldId id="263" r:id="rId10"/>
    <p:sldId id="278" r:id="rId11"/>
    <p:sldId id="264" r:id="rId12"/>
    <p:sldId id="272" r:id="rId13"/>
    <p:sldId id="281" r:id="rId14"/>
    <p:sldId id="273" r:id="rId15"/>
    <p:sldId id="282" r:id="rId16"/>
    <p:sldId id="283" r:id="rId17"/>
    <p:sldId id="284" r:id="rId18"/>
    <p:sldId id="285" r:id="rId19"/>
    <p:sldId id="286" r:id="rId20"/>
    <p:sldId id="292" r:id="rId21"/>
    <p:sldId id="289" r:id="rId22"/>
    <p:sldId id="260" r:id="rId23"/>
    <p:sldId id="291" r:id="rId24"/>
    <p:sldId id="261" r:id="rId25"/>
    <p:sldId id="275"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ECC"/>
    <a:srgbClr val="47D45A"/>
    <a:srgbClr val="78206E"/>
    <a:srgbClr val="0B76A0"/>
    <a:srgbClr val="467886"/>
    <a:srgbClr val="83C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5BEFA-4883-F542-8EC3-57AC7A90410A}" v="968" dt="2026-02-25T01:04:36.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48085"/>
  </p:normalViewPr>
  <p:slideViewPr>
    <p:cSldViewPr snapToGrid="0">
      <p:cViewPr varScale="1">
        <p:scale>
          <a:sx n="55" d="100"/>
          <a:sy n="55" d="100"/>
        </p:scale>
        <p:origin x="1656" y="184"/>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Window size</c:v>
                </c:pt>
              </c:strCache>
            </c:strRef>
          </c:tx>
          <c:spPr>
            <a:ln w="28575" cap="rnd">
              <a:solidFill>
                <a:schemeClr val="accent1"/>
              </a:solidFill>
              <a:round/>
            </a:ln>
            <a:effectLst/>
          </c:spPr>
          <c:marker>
            <c:symbol val="none"/>
          </c:marker>
          <c:cat>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Sheet1!$B$2:$B$22</c:f>
              <c:numCache>
                <c:formatCode>General</c:formatCode>
                <c:ptCount val="21"/>
                <c:pt idx="0">
                  <c:v>10</c:v>
                </c:pt>
                <c:pt idx="1">
                  <c:v>11</c:v>
                </c:pt>
                <c:pt idx="2">
                  <c:v>12</c:v>
                </c:pt>
                <c:pt idx="3">
                  <c:v>13</c:v>
                </c:pt>
                <c:pt idx="4">
                  <c:v>14</c:v>
                </c:pt>
                <c:pt idx="5">
                  <c:v>15</c:v>
                </c:pt>
                <c:pt idx="6">
                  <c:v>16</c:v>
                </c:pt>
                <c:pt idx="7">
                  <c:v>17</c:v>
                </c:pt>
                <c:pt idx="8">
                  <c:v>18</c:v>
                </c:pt>
                <c:pt idx="9">
                  <c:v>19</c:v>
                </c:pt>
                <c:pt idx="10">
                  <c:v>20</c:v>
                </c:pt>
                <c:pt idx="11">
                  <c:v>21</c:v>
                </c:pt>
                <c:pt idx="12">
                  <c:v>10</c:v>
                </c:pt>
                <c:pt idx="13">
                  <c:v>11</c:v>
                </c:pt>
                <c:pt idx="14">
                  <c:v>12</c:v>
                </c:pt>
                <c:pt idx="15">
                  <c:v>13</c:v>
                </c:pt>
                <c:pt idx="16">
                  <c:v>14</c:v>
                </c:pt>
                <c:pt idx="17">
                  <c:v>15</c:v>
                </c:pt>
                <c:pt idx="18">
                  <c:v>16</c:v>
                </c:pt>
                <c:pt idx="19">
                  <c:v>17</c:v>
                </c:pt>
                <c:pt idx="20">
                  <c:v>18</c:v>
                </c:pt>
              </c:numCache>
            </c:numRef>
          </c:val>
          <c:smooth val="0"/>
          <c:extLst>
            <c:ext xmlns:c16="http://schemas.microsoft.com/office/drawing/2014/chart" uri="{C3380CC4-5D6E-409C-BE32-E72D297353CC}">
              <c16:uniqueId val="{00000000-51C2-7244-8019-2FF4627B31F4}"/>
            </c:ext>
          </c:extLst>
        </c:ser>
        <c:dLbls>
          <c:showLegendKey val="0"/>
          <c:showVal val="0"/>
          <c:showCatName val="0"/>
          <c:showSerName val="0"/>
          <c:showPercent val="0"/>
          <c:showBubbleSize val="0"/>
        </c:dLbls>
        <c:smooth val="0"/>
        <c:axId val="154386880"/>
        <c:axId val="119893376"/>
      </c:lineChart>
      <c:catAx>
        <c:axId val="15438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893376"/>
        <c:crosses val="autoZero"/>
        <c:auto val="1"/>
        <c:lblAlgn val="ctr"/>
        <c:lblOffset val="100"/>
        <c:noMultiLvlLbl val="0"/>
      </c:catAx>
      <c:valAx>
        <c:axId val="11989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38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Window Size</c:v>
                </c:pt>
              </c:strCache>
            </c:strRef>
          </c:tx>
          <c:spPr>
            <a:ln w="28575" cap="rnd">
              <a:solidFill>
                <a:schemeClr val="accent1"/>
              </a:solidFill>
              <a:round/>
            </a:ln>
            <a:effectLst/>
          </c:spPr>
          <c:marker>
            <c:symbol val="none"/>
          </c:marker>
          <c:cat>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Sheet1!$B$2:$B$19</c:f>
              <c:numCache>
                <c:formatCode>General</c:formatCode>
                <c:ptCount val="18"/>
                <c:pt idx="0">
                  <c:v>10</c:v>
                </c:pt>
                <c:pt idx="1">
                  <c:v>5</c:v>
                </c:pt>
                <c:pt idx="2">
                  <c:v>6</c:v>
                </c:pt>
                <c:pt idx="3">
                  <c:v>3</c:v>
                </c:pt>
                <c:pt idx="4">
                  <c:v>4</c:v>
                </c:pt>
                <c:pt idx="5">
                  <c:v>5</c:v>
                </c:pt>
                <c:pt idx="6">
                  <c:v>6</c:v>
                </c:pt>
                <c:pt idx="7">
                  <c:v>3</c:v>
                </c:pt>
                <c:pt idx="8">
                  <c:v>4</c:v>
                </c:pt>
                <c:pt idx="9">
                  <c:v>5</c:v>
                </c:pt>
                <c:pt idx="10">
                  <c:v>6</c:v>
                </c:pt>
                <c:pt idx="11">
                  <c:v>3</c:v>
                </c:pt>
                <c:pt idx="12">
                  <c:v>4</c:v>
                </c:pt>
                <c:pt idx="13">
                  <c:v>5</c:v>
                </c:pt>
                <c:pt idx="14">
                  <c:v>6</c:v>
                </c:pt>
                <c:pt idx="15">
                  <c:v>3</c:v>
                </c:pt>
                <c:pt idx="16">
                  <c:v>4</c:v>
                </c:pt>
                <c:pt idx="17">
                  <c:v>5</c:v>
                </c:pt>
              </c:numCache>
            </c:numRef>
          </c:val>
          <c:smooth val="0"/>
          <c:extLst>
            <c:ext xmlns:c16="http://schemas.microsoft.com/office/drawing/2014/chart" uri="{C3380CC4-5D6E-409C-BE32-E72D297353CC}">
              <c16:uniqueId val="{00000000-505E-2641-9ACA-9B2C5BD0438F}"/>
            </c:ext>
          </c:extLst>
        </c:ser>
        <c:dLbls>
          <c:showLegendKey val="0"/>
          <c:showVal val="0"/>
          <c:showCatName val="0"/>
          <c:showSerName val="0"/>
          <c:showPercent val="0"/>
          <c:showBubbleSize val="0"/>
        </c:dLbls>
        <c:smooth val="0"/>
        <c:axId val="796915264"/>
        <c:axId val="850282688"/>
      </c:lineChart>
      <c:catAx>
        <c:axId val="79691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0282688"/>
        <c:crosses val="autoZero"/>
        <c:auto val="1"/>
        <c:lblAlgn val="ctr"/>
        <c:lblOffset val="100"/>
        <c:noMultiLvlLbl val="0"/>
      </c:catAx>
      <c:valAx>
        <c:axId val="85028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691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D107379-1170-074C-802A-A1A163B1DB12}" type="datetimeFigureOut">
              <a:rPr lang="en-US" smtClean="0"/>
              <a:t>3/3/26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7A17-63E2-1A48-902D-820BEE20866B}" type="slidenum">
              <a:rPr lang="en-US" smtClean="0"/>
              <a:t>‹#›</a:t>
            </a:fld>
            <a:endParaRPr lang="en-US"/>
          </a:p>
        </p:txBody>
      </p:sp>
    </p:spTree>
    <p:extLst>
      <p:ext uri="{BB962C8B-B14F-4D97-AF65-F5344CB8AC3E}">
        <p14:creationId xmlns:p14="http://schemas.microsoft.com/office/powerpoint/2010/main" val="334776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a:t>
            </a:fld>
            <a:endParaRPr lang="en-US"/>
          </a:p>
        </p:txBody>
      </p:sp>
    </p:spTree>
    <p:extLst>
      <p:ext uri="{BB962C8B-B14F-4D97-AF65-F5344CB8AC3E}">
        <p14:creationId xmlns:p14="http://schemas.microsoft.com/office/powerpoint/2010/main" val="46041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10</a:t>
            </a:fld>
            <a:endParaRPr lang="en-US"/>
          </a:p>
        </p:txBody>
      </p:sp>
    </p:spTree>
    <p:extLst>
      <p:ext uri="{BB962C8B-B14F-4D97-AF65-F5344CB8AC3E}">
        <p14:creationId xmlns:p14="http://schemas.microsoft.com/office/powerpoint/2010/main" val="89397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11</a:t>
            </a:fld>
            <a:endParaRPr lang="en-US"/>
          </a:p>
        </p:txBody>
      </p:sp>
    </p:spTree>
    <p:extLst>
      <p:ext uri="{BB962C8B-B14F-4D97-AF65-F5344CB8AC3E}">
        <p14:creationId xmlns:p14="http://schemas.microsoft.com/office/powerpoint/2010/main" val="271008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one sender and one receiver.</a:t>
            </a:r>
          </a:p>
          <a:p>
            <a:endParaRPr lang="en-US" dirty="0"/>
          </a:p>
          <a:p>
            <a:r>
              <a:rPr lang="en-US" dirty="0"/>
              <a:t>We’re trying to get 1000 packets through, and don’t start dropping anything until we get a window to size 21.</a:t>
            </a:r>
          </a:p>
          <a:p>
            <a:endParaRPr lang="en-US" dirty="0"/>
          </a:p>
          <a:p>
            <a:r>
              <a:rPr lang="en-US" dirty="0"/>
              <a:t>So, we send 10 + 11 + 12 + 13 + 14 + 15 + 16 + 17 + 18 + 19 + 20 + 21, one of which isn’t delivered, for a total of 185 packets in 12 </a:t>
            </a:r>
            <a:r>
              <a:rPr lang="en-US" dirty="0" err="1"/>
              <a:t>ms.</a:t>
            </a:r>
            <a:r>
              <a:rPr lang="en-US" dirty="0"/>
              <a:t> This pattern then repeats.</a:t>
            </a:r>
          </a:p>
          <a:p>
            <a:endParaRPr lang="en-US" dirty="0"/>
          </a:p>
          <a:p>
            <a:r>
              <a:rPr lang="en-US" dirty="0"/>
              <a:t>Floor(1000/185) = 5. 5 * 185 = 925 and 5 * 12 = 60, so in 60ms we send 925 packets, which leaves 75. 10 + 11 + 12 + 13 + 14 + 15 = 75, so it takes another 5ms to finish the transmission, for a total of 66ms.</a:t>
            </a:r>
          </a:p>
          <a:p>
            <a:endParaRPr lang="en-US" dirty="0"/>
          </a:p>
          <a:p>
            <a:r>
              <a:rPr lang="en-US" dirty="0"/>
              <a:t>There’s probably a fences and posts error here where each cycle actually drops 1 packet which has to be included in the next repetition of the pattern, but this calculation isn’t going to be off by more than a </a:t>
            </a:r>
            <a:r>
              <a:rPr lang="en-US" dirty="0" err="1"/>
              <a:t>ms</a:t>
            </a:r>
            <a:r>
              <a:rPr lang="en-US" dirty="0"/>
              <a:t>, and I think it nicely illustrates what happens in TCP without getting too complex.</a:t>
            </a:r>
          </a:p>
        </p:txBody>
      </p:sp>
      <p:sp>
        <p:nvSpPr>
          <p:cNvPr id="4" name="Slide Number Placeholder 3"/>
          <p:cNvSpPr>
            <a:spLocks noGrp="1"/>
          </p:cNvSpPr>
          <p:nvPr>
            <p:ph type="sldNum" sz="quarter" idx="5"/>
          </p:nvPr>
        </p:nvSpPr>
        <p:spPr/>
        <p:txBody>
          <a:bodyPr/>
          <a:lstStyle/>
          <a:p>
            <a:fld id="{28057A17-63E2-1A48-902D-820BEE20866B}" type="slidenum">
              <a:rPr lang="en-US" smtClean="0"/>
              <a:t>12</a:t>
            </a:fld>
            <a:endParaRPr lang="en-US"/>
          </a:p>
        </p:txBody>
      </p:sp>
    </p:spTree>
    <p:extLst>
      <p:ext uri="{BB962C8B-B14F-4D97-AF65-F5344CB8AC3E}">
        <p14:creationId xmlns:p14="http://schemas.microsoft.com/office/powerpoint/2010/main" val="355907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treat each sender as identical, and are assuming that packets arrive at the link at the same time. That is to say that if sender 1 sends 5 packets, and sender 2 sends 5 packets, and so on, then our link will receive them in the order: s1_p1, s2_p1, s3_p1, s4_p1, s1_p2, s2_p2, s3_p2, s4_p2, …</a:t>
            </a:r>
          </a:p>
          <a:p>
            <a:endParaRPr lang="en-US" dirty="0"/>
          </a:p>
          <a:p>
            <a:r>
              <a:rPr lang="en-US" dirty="0"/>
              <a:t>Here </a:t>
            </a:r>
            <a:r>
              <a:rPr lang="en-US" dirty="0" err="1"/>
              <a:t>sX_pY</a:t>
            </a:r>
            <a:r>
              <a:rPr lang="en-US" dirty="0"/>
              <a:t> means packet Y from sender X.</a:t>
            </a:r>
          </a:p>
          <a:p>
            <a:endParaRPr lang="en-US" dirty="0"/>
          </a:p>
          <a:p>
            <a:r>
              <a:rPr lang="en-US" dirty="0"/>
              <a:t>We make this assumption to make reasoning easier, as it ensures that all the senders behave in an identical manner. In a real network, it’s more likely you’d see more chaotic interleaving of the packets.</a:t>
            </a:r>
          </a:p>
          <a:p>
            <a:endParaRPr lang="en-US" dirty="0"/>
          </a:p>
          <a:p>
            <a:r>
              <a:rPr lang="en-US" dirty="0"/>
              <a:t>The math here is relatively straightforward: we send 10 packets. 5 of those get through. Then 5 more, which all get through, then 6, 5 of which get through. So, in 3ms, we get 15 packets of goodput through the link. That’s the 15 in 3ms.</a:t>
            </a:r>
          </a:p>
          <a:p>
            <a:r>
              <a:rPr lang="en-US" dirty="0"/>
              <a:t>This leaves us with 985 packets left. The repeating pattern of 3+4+5+5=17 packets will get 986 packets through in 232ms (ceiling(985/17) * 4).</a:t>
            </a:r>
          </a:p>
          <a:p>
            <a:endParaRPr lang="en-US" dirty="0"/>
          </a:p>
          <a:p>
            <a:r>
              <a:rPr lang="en-US" dirty="0"/>
              <a:t>So, our total is 235 </a:t>
            </a:r>
            <a:r>
              <a:rPr lang="en-US" dirty="0" err="1"/>
              <a:t>ms.</a:t>
            </a:r>
            <a:endParaRPr lang="en-US" dirty="0"/>
          </a:p>
          <a:p>
            <a:endParaRPr lang="en-US" dirty="0"/>
          </a:p>
          <a:p>
            <a:r>
              <a:rPr lang="en-US" dirty="0"/>
              <a:t>Again, there might be a fences and posts error here with some packets rolling over into a new sending window, but for illustrative purposes this is good enough.</a:t>
            </a:r>
          </a:p>
        </p:txBody>
      </p:sp>
      <p:sp>
        <p:nvSpPr>
          <p:cNvPr id="4" name="Slide Number Placeholder 3"/>
          <p:cNvSpPr>
            <a:spLocks noGrp="1"/>
          </p:cNvSpPr>
          <p:nvPr>
            <p:ph type="sldNum" sz="quarter" idx="5"/>
          </p:nvPr>
        </p:nvSpPr>
        <p:spPr/>
        <p:txBody>
          <a:bodyPr/>
          <a:lstStyle/>
          <a:p>
            <a:fld id="{28057A17-63E2-1A48-902D-820BEE20866B}" type="slidenum">
              <a:rPr lang="en-US" smtClean="0"/>
              <a:t>13</a:t>
            </a:fld>
            <a:endParaRPr lang="en-US"/>
          </a:p>
        </p:txBody>
      </p:sp>
    </p:spTree>
    <p:extLst>
      <p:ext uri="{BB962C8B-B14F-4D97-AF65-F5344CB8AC3E}">
        <p14:creationId xmlns:p14="http://schemas.microsoft.com/office/powerpoint/2010/main" val="353761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BBR is a slightly more complex case. The paper gives us two important pieces of information about how long it takes BBR to get a correct estimate of of the RTT and the bottleneck bandwidth.</a:t>
            </a:r>
          </a:p>
          <a:p>
            <a:endParaRPr lang="en-US" dirty="0"/>
          </a:p>
          <a:p>
            <a:r>
              <a:rPr lang="en-US" dirty="0"/>
              <a:t>First, it does a binary search to find the link bandwidth/</a:t>
            </a:r>
            <a:r>
              <a:rPr lang="en-US" dirty="0" err="1"/>
              <a:t>rtt</a:t>
            </a:r>
            <a:r>
              <a:rPr lang="en-US" dirty="0"/>
              <a:t>. This takes log_2 of the actual BDP (which is just RTT * bottleneck bandwidth), multiplied by the RTT to occur. In our situation, that’s log_2 20 * 1ms = 4.3ms.</a:t>
            </a:r>
          </a:p>
          <a:p>
            <a:endParaRPr lang="en-US" dirty="0"/>
          </a:p>
          <a:p>
            <a:r>
              <a:rPr lang="en-US" dirty="0"/>
              <a:t>Additionally, during this process, BBR will overflow the link to be sure it finds the max throughput. In a real deployment, this means that it’s going to enqueue some packets ahead of the bottleneck. To avoid maintaining that queue during normal operation, BBR needs to wait for it to drain. In our example here, where I’ve set the situation to have no queues, that means the sender will need to retransmit those packets that were dropped. Luckily, BBR tells us exactly how many of those packets exist: 2 * BDP, or 40 in our case.</a:t>
            </a:r>
          </a:p>
          <a:p>
            <a:endParaRPr lang="en-US" dirty="0"/>
          </a:p>
          <a:p>
            <a:r>
              <a:rPr lang="en-US" dirty="0"/>
              <a:t>With this, we know it’s going to take 4.3 </a:t>
            </a:r>
            <a:r>
              <a:rPr lang="en-US" dirty="0" err="1"/>
              <a:t>ms</a:t>
            </a:r>
            <a:r>
              <a:rPr lang="en-US" dirty="0"/>
              <a:t> to get our initial, correct sending rate. We’ll also generate 40 extra packets. Sending at 20 packets/</a:t>
            </a:r>
            <a:r>
              <a:rPr lang="en-US" dirty="0" err="1"/>
              <a:t>ms</a:t>
            </a:r>
            <a:r>
              <a:rPr lang="en-US" dirty="0"/>
              <a:t> (our bottleneck throughput) this takes another 2ms to finish, for 6.3ms total to find our estimates. In those 6.3ms, we’ll have sent 6.3 * 20 = 126 packets.</a:t>
            </a:r>
          </a:p>
          <a:p>
            <a:endParaRPr lang="en-US" dirty="0"/>
          </a:p>
          <a:p>
            <a:r>
              <a:rPr lang="en-US" dirty="0"/>
              <a:t>This leaves us with 1000 – 126 = 874 packets left, which we’ll send at exactly 20 packets/</a:t>
            </a:r>
            <a:r>
              <a:rPr lang="en-US" dirty="0" err="1"/>
              <a:t>ms.</a:t>
            </a:r>
            <a:r>
              <a:rPr lang="en-US" dirty="0"/>
              <a:t> This takes 874/20 = 43.7ms, for a total time of 50ms.</a:t>
            </a:r>
          </a:p>
          <a:p>
            <a:endParaRPr lang="en-US" dirty="0"/>
          </a:p>
          <a:p>
            <a:r>
              <a:rPr lang="en-US" dirty="0"/>
              <a:t>I’m making a key assumption about BBR here, namely that it’s sending goodput when it initially forms its estimates. I believe this to be true, but it may be the case that they’re using small packets or something just to get the estimate. If the initial estimation step doesn’t use our payload, then it’ll take 6.3 + 1000/20 = 56.3ms to finish the transmission instead</a:t>
            </a:r>
          </a:p>
        </p:txBody>
      </p:sp>
      <p:sp>
        <p:nvSpPr>
          <p:cNvPr id="4" name="Slide Number Placeholder 3"/>
          <p:cNvSpPr>
            <a:spLocks noGrp="1"/>
          </p:cNvSpPr>
          <p:nvPr>
            <p:ph type="sldNum" sz="quarter" idx="5"/>
          </p:nvPr>
        </p:nvSpPr>
        <p:spPr/>
        <p:txBody>
          <a:bodyPr/>
          <a:lstStyle/>
          <a:p>
            <a:fld id="{28057A17-63E2-1A48-902D-820BEE20866B}" type="slidenum">
              <a:rPr lang="en-US" smtClean="0"/>
              <a:t>14</a:t>
            </a:fld>
            <a:endParaRPr lang="en-US"/>
          </a:p>
        </p:txBody>
      </p:sp>
    </p:spTree>
    <p:extLst>
      <p:ext uri="{BB962C8B-B14F-4D97-AF65-F5344CB8AC3E}">
        <p14:creationId xmlns:p14="http://schemas.microsoft.com/office/powerpoint/2010/main" val="341738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next slide.</a:t>
            </a:r>
          </a:p>
        </p:txBody>
      </p:sp>
      <p:sp>
        <p:nvSpPr>
          <p:cNvPr id="4" name="Slide Number Placeholder 3"/>
          <p:cNvSpPr>
            <a:spLocks noGrp="1"/>
          </p:cNvSpPr>
          <p:nvPr>
            <p:ph type="sldNum" sz="quarter" idx="5"/>
          </p:nvPr>
        </p:nvSpPr>
        <p:spPr/>
        <p:txBody>
          <a:bodyPr/>
          <a:lstStyle/>
          <a:p>
            <a:fld id="{28057A17-63E2-1A48-902D-820BEE20866B}" type="slidenum">
              <a:rPr lang="en-US" smtClean="0"/>
              <a:t>15</a:t>
            </a:fld>
            <a:endParaRPr lang="en-US"/>
          </a:p>
        </p:txBody>
      </p:sp>
    </p:spTree>
    <p:extLst>
      <p:ext uri="{BB962C8B-B14F-4D97-AF65-F5344CB8AC3E}">
        <p14:creationId xmlns:p14="http://schemas.microsoft.com/office/powerpoint/2010/main" val="421807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a mistake during lecture with this slide, and have corrected it now.</a:t>
            </a:r>
          </a:p>
          <a:p>
            <a:endParaRPr lang="en-US" dirty="0"/>
          </a:p>
          <a:p>
            <a:r>
              <a:rPr lang="en-US" dirty="0"/>
              <a:t>Our new BDP here is 5, because we’re only getting 5 packets/</a:t>
            </a:r>
            <a:r>
              <a:rPr lang="en-US" dirty="0" err="1"/>
              <a:t>ms</a:t>
            </a:r>
            <a:r>
              <a:rPr lang="en-US" dirty="0"/>
              <a:t> on the link (our fair share of the bandwidth when there’s four senders).</a:t>
            </a:r>
          </a:p>
          <a:p>
            <a:endParaRPr lang="en-US" dirty="0"/>
          </a:p>
          <a:p>
            <a:r>
              <a:rPr lang="en-US" dirty="0"/>
              <a:t>I’m assuming </a:t>
            </a:r>
            <a:r>
              <a:rPr lang="en-US" i="1" dirty="0"/>
              <a:t>this</a:t>
            </a:r>
            <a:r>
              <a:rPr lang="en-US" i="0" dirty="0"/>
              <a:t> is the number BBR uses to get its initial estimates, which should be correct if everyone is estimating at the same time. If not, then we should use the 20 number from the previous slide instead. Let’s proceed with 5 as the BDP for now.</a:t>
            </a:r>
          </a:p>
          <a:p>
            <a:endParaRPr lang="en-US" i="0" dirty="0"/>
          </a:p>
          <a:p>
            <a:r>
              <a:rPr lang="en-US" i="0" dirty="0"/>
              <a:t>There’s no way to easily predict how many estimation cycles it’ll take for all the senders to get the right estimates. 3 is a number I’ve picked that seems reasonable, but it’ll change depending on when each sender joins the network among other factors.</a:t>
            </a:r>
          </a:p>
          <a:p>
            <a:endParaRPr lang="en-US" i="0" dirty="0"/>
          </a:p>
          <a:p>
            <a:r>
              <a:rPr lang="en-US" i="0" dirty="0"/>
              <a:t>It now takes us log_2(5) = 2.3ms to find the estimates. 2.3 * 3 = 6.9ms for all the senders to get the right estimates. If we assume that we can actually get goodput during this time, they’ll each have sent 6.9 * 5 = 34.5 packets, rounded down to 34. We round down here because it makes the situation worse for BBR, so is conservative.</a:t>
            </a:r>
          </a:p>
          <a:p>
            <a:endParaRPr lang="en-US" i="0" dirty="0"/>
          </a:p>
          <a:p>
            <a:r>
              <a:rPr lang="en-US" i="0" dirty="0"/>
              <a:t>During each of these estimation steps, BBR will generate a maximum of 2 x BDP extra packets. Let’s assume worst case again and say that we’ve generated 3 x 2 x BDP = 30 extra packets.</a:t>
            </a:r>
          </a:p>
          <a:p>
            <a:endParaRPr lang="en-US" i="0" dirty="0"/>
          </a:p>
          <a:p>
            <a:r>
              <a:rPr lang="en-US" i="0" dirty="0"/>
              <a:t>So, after estimating, we need to transmit: 1000 + 30 - 34 = 996 packets, sending at a rate of 5 packets/</a:t>
            </a:r>
            <a:r>
              <a:rPr lang="en-US" i="0" dirty="0" err="1"/>
              <a:t>ms.</a:t>
            </a:r>
            <a:endParaRPr lang="en-US" i="0" dirty="0"/>
          </a:p>
          <a:p>
            <a:r>
              <a:rPr lang="en-US" i="0" dirty="0"/>
              <a:t>996/5 = 199.2ms. Add our estimation time, and we get a total of 206.1ms. Round that up to 207 to be conservative.</a:t>
            </a:r>
          </a:p>
        </p:txBody>
      </p:sp>
      <p:sp>
        <p:nvSpPr>
          <p:cNvPr id="4" name="Slide Number Placeholder 3"/>
          <p:cNvSpPr>
            <a:spLocks noGrp="1"/>
          </p:cNvSpPr>
          <p:nvPr>
            <p:ph type="sldNum" sz="quarter" idx="5"/>
          </p:nvPr>
        </p:nvSpPr>
        <p:spPr/>
        <p:txBody>
          <a:bodyPr/>
          <a:lstStyle/>
          <a:p>
            <a:fld id="{28057A17-63E2-1A48-902D-820BEE20866B}" type="slidenum">
              <a:rPr lang="en-US" smtClean="0"/>
              <a:t>16</a:t>
            </a:fld>
            <a:endParaRPr lang="en-US"/>
          </a:p>
        </p:txBody>
      </p:sp>
    </p:spTree>
    <p:extLst>
      <p:ext uri="{BB962C8B-B14F-4D97-AF65-F5344CB8AC3E}">
        <p14:creationId xmlns:p14="http://schemas.microsoft.com/office/powerpoint/2010/main" val="144497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17</a:t>
            </a:fld>
            <a:endParaRPr lang="en-US"/>
          </a:p>
        </p:txBody>
      </p:sp>
    </p:spTree>
    <p:extLst>
      <p:ext uri="{BB962C8B-B14F-4D97-AF65-F5344CB8AC3E}">
        <p14:creationId xmlns:p14="http://schemas.microsoft.com/office/powerpoint/2010/main" val="232626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18</a:t>
            </a:fld>
            <a:endParaRPr lang="en-US"/>
          </a:p>
        </p:txBody>
      </p:sp>
    </p:spTree>
    <p:extLst>
      <p:ext uri="{BB962C8B-B14F-4D97-AF65-F5344CB8AC3E}">
        <p14:creationId xmlns:p14="http://schemas.microsoft.com/office/powerpoint/2010/main" val="122893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057A17-63E2-1A48-902D-820BEE20866B}" type="slidenum">
              <a:rPr lang="en-US" smtClean="0"/>
              <a:t>19</a:t>
            </a:fld>
            <a:endParaRPr lang="en-US"/>
          </a:p>
        </p:txBody>
      </p:sp>
    </p:spTree>
    <p:extLst>
      <p:ext uri="{BB962C8B-B14F-4D97-AF65-F5344CB8AC3E}">
        <p14:creationId xmlns:p14="http://schemas.microsoft.com/office/powerpoint/2010/main" val="223282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2</a:t>
            </a:fld>
            <a:endParaRPr lang="en-US"/>
          </a:p>
        </p:txBody>
      </p:sp>
    </p:spTree>
    <p:extLst>
      <p:ext uri="{BB962C8B-B14F-4D97-AF65-F5344CB8AC3E}">
        <p14:creationId xmlns:p14="http://schemas.microsoft.com/office/powerpoint/2010/main" val="2259523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4A96C-41A2-1044-566D-513D3807F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D2D98-61DB-D8A7-4F80-C8012A2FF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CD49C-65DC-514A-BBCD-03174825892E}"/>
              </a:ext>
            </a:extLst>
          </p:cNvPr>
          <p:cNvSpPr>
            <a:spLocks noGrp="1"/>
          </p:cNvSpPr>
          <p:nvPr>
            <p:ph type="body" idx="1"/>
          </p:nvPr>
        </p:nvSpPr>
        <p:spPr/>
        <p:txBody>
          <a:bodyPr/>
          <a:lstStyle/>
          <a:p>
            <a:r>
              <a:rPr lang="en-US" dirty="0"/>
              <a:t>Here we’re simplifying slightly to illustrate a point. As someone noted on Ed, with a 1% packet loss rate, it’s unlikely TCP would ever reach a sawtooth that oscillates its sending window from 50 to 100 packets. Rather, I’ve just constructed a comparison between the steady state performance on a link with no loss (the earlier slides) and compared what would happen if there was suddenly 1% loss on the link.</a:t>
            </a:r>
          </a:p>
        </p:txBody>
      </p:sp>
      <p:sp>
        <p:nvSpPr>
          <p:cNvPr id="4" name="Slide Number Placeholder 3">
            <a:extLst>
              <a:ext uri="{FF2B5EF4-FFF2-40B4-BE49-F238E27FC236}">
                <a16:creationId xmlns:a16="http://schemas.microsoft.com/office/drawing/2014/main" id="{FAF93990-B1BC-440B-AC64-E83A34DB3598}"/>
              </a:ext>
            </a:extLst>
          </p:cNvPr>
          <p:cNvSpPr>
            <a:spLocks noGrp="1"/>
          </p:cNvSpPr>
          <p:nvPr>
            <p:ph type="sldNum" sz="quarter" idx="5"/>
          </p:nvPr>
        </p:nvSpPr>
        <p:spPr/>
        <p:txBody>
          <a:bodyPr/>
          <a:lstStyle/>
          <a:p>
            <a:fld id="{28057A17-63E2-1A48-902D-820BEE20866B}" type="slidenum">
              <a:rPr lang="en-US" smtClean="0"/>
              <a:t>20</a:t>
            </a:fld>
            <a:endParaRPr lang="en-US"/>
          </a:p>
        </p:txBody>
      </p:sp>
    </p:spTree>
    <p:extLst>
      <p:ext uri="{BB962C8B-B14F-4D97-AF65-F5344CB8AC3E}">
        <p14:creationId xmlns:p14="http://schemas.microsoft.com/office/powerpoint/2010/main" val="2275541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057A17-63E2-1A48-902D-820BEE20866B}" type="slidenum">
              <a:rPr lang="en-US" smtClean="0"/>
              <a:t>21</a:t>
            </a:fld>
            <a:endParaRPr lang="en-US"/>
          </a:p>
        </p:txBody>
      </p:sp>
    </p:spTree>
    <p:extLst>
      <p:ext uri="{BB962C8B-B14F-4D97-AF65-F5344CB8AC3E}">
        <p14:creationId xmlns:p14="http://schemas.microsoft.com/office/powerpoint/2010/main" val="928419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22</a:t>
            </a:fld>
            <a:endParaRPr lang="en-US"/>
          </a:p>
        </p:txBody>
      </p:sp>
    </p:spTree>
    <p:extLst>
      <p:ext uri="{BB962C8B-B14F-4D97-AF65-F5344CB8AC3E}">
        <p14:creationId xmlns:p14="http://schemas.microsoft.com/office/powerpoint/2010/main" val="2563415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057A17-63E2-1A48-902D-820BEE20866B}" type="slidenum">
              <a:rPr lang="en-US" smtClean="0"/>
              <a:t>23</a:t>
            </a:fld>
            <a:endParaRPr lang="en-US"/>
          </a:p>
        </p:txBody>
      </p:sp>
    </p:spTree>
    <p:extLst>
      <p:ext uri="{BB962C8B-B14F-4D97-AF65-F5344CB8AC3E}">
        <p14:creationId xmlns:p14="http://schemas.microsoft.com/office/powerpoint/2010/main" val="303157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057A17-63E2-1A48-902D-820BEE20866B}" type="slidenum">
              <a:rPr lang="en-US" smtClean="0"/>
              <a:t>24</a:t>
            </a:fld>
            <a:endParaRPr lang="en-US"/>
          </a:p>
        </p:txBody>
      </p:sp>
    </p:spTree>
    <p:extLst>
      <p:ext uri="{BB962C8B-B14F-4D97-AF65-F5344CB8AC3E}">
        <p14:creationId xmlns:p14="http://schemas.microsoft.com/office/powerpoint/2010/main" val="196696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25</a:t>
            </a:fld>
            <a:endParaRPr lang="en-US"/>
          </a:p>
        </p:txBody>
      </p:sp>
    </p:spTree>
    <p:extLst>
      <p:ext uri="{BB962C8B-B14F-4D97-AF65-F5344CB8AC3E}">
        <p14:creationId xmlns:p14="http://schemas.microsoft.com/office/powerpoint/2010/main" val="31643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26</a:t>
            </a:fld>
            <a:endParaRPr lang="en-US"/>
          </a:p>
        </p:txBody>
      </p:sp>
    </p:spTree>
    <p:extLst>
      <p:ext uri="{BB962C8B-B14F-4D97-AF65-F5344CB8AC3E}">
        <p14:creationId xmlns:p14="http://schemas.microsoft.com/office/powerpoint/2010/main" val="237996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3</a:t>
            </a:fld>
            <a:endParaRPr lang="en-US"/>
          </a:p>
        </p:txBody>
      </p:sp>
    </p:spTree>
    <p:extLst>
      <p:ext uri="{BB962C8B-B14F-4D97-AF65-F5344CB8AC3E}">
        <p14:creationId xmlns:p14="http://schemas.microsoft.com/office/powerpoint/2010/main" val="258770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4</a:t>
            </a:fld>
            <a:endParaRPr lang="en-US"/>
          </a:p>
        </p:txBody>
      </p:sp>
    </p:spTree>
    <p:extLst>
      <p:ext uri="{BB962C8B-B14F-4D97-AF65-F5344CB8AC3E}">
        <p14:creationId xmlns:p14="http://schemas.microsoft.com/office/powerpoint/2010/main" val="331823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6AF5C-BAEF-735D-09C8-C4252B653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E5B45-7A72-B914-A7E5-237FC53C1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E8382-888C-0CD3-F429-B187D592CA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B372B-06D1-F4CC-745F-76C794AF472B}"/>
              </a:ext>
            </a:extLst>
          </p:cNvPr>
          <p:cNvSpPr>
            <a:spLocks noGrp="1"/>
          </p:cNvSpPr>
          <p:nvPr>
            <p:ph type="sldNum" sz="quarter" idx="5"/>
          </p:nvPr>
        </p:nvSpPr>
        <p:spPr/>
        <p:txBody>
          <a:bodyPr/>
          <a:lstStyle/>
          <a:p>
            <a:fld id="{28057A17-63E2-1A48-902D-820BEE20866B}" type="slidenum">
              <a:rPr lang="en-US" smtClean="0"/>
              <a:t>5</a:t>
            </a:fld>
            <a:endParaRPr lang="en-US"/>
          </a:p>
        </p:txBody>
      </p:sp>
    </p:spTree>
    <p:extLst>
      <p:ext uri="{BB962C8B-B14F-4D97-AF65-F5344CB8AC3E}">
        <p14:creationId xmlns:p14="http://schemas.microsoft.com/office/powerpoint/2010/main" val="337978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6</a:t>
            </a:fld>
            <a:endParaRPr lang="en-US"/>
          </a:p>
        </p:txBody>
      </p:sp>
    </p:spTree>
    <p:extLst>
      <p:ext uri="{BB962C8B-B14F-4D97-AF65-F5344CB8AC3E}">
        <p14:creationId xmlns:p14="http://schemas.microsoft.com/office/powerpoint/2010/main" val="352178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7</a:t>
            </a:fld>
            <a:endParaRPr lang="en-US"/>
          </a:p>
        </p:txBody>
      </p:sp>
    </p:spTree>
    <p:extLst>
      <p:ext uri="{BB962C8B-B14F-4D97-AF65-F5344CB8AC3E}">
        <p14:creationId xmlns:p14="http://schemas.microsoft.com/office/powerpoint/2010/main" val="335581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pointed out after lecture that a BER of 10^-5 would result in nearly every packet being statistically likely to see some corruption. I forgot to mention that networks implement forms of error correction, such as Barker codes in </a:t>
            </a:r>
            <a:r>
              <a:rPr lang="en-US" dirty="0" err="1"/>
              <a:t>WiFi</a:t>
            </a:r>
            <a:r>
              <a:rPr lang="en-US" dirty="0"/>
              <a:t>. This isn’t important to know, but it’s why things function even with BER, and why those don’t correspond to super high rates of packet corruption in the real world. My apologies for skipping over that in lecture!</a:t>
            </a:r>
          </a:p>
        </p:txBody>
      </p:sp>
      <p:sp>
        <p:nvSpPr>
          <p:cNvPr id="4" name="Slide Number Placeholder 3"/>
          <p:cNvSpPr>
            <a:spLocks noGrp="1"/>
          </p:cNvSpPr>
          <p:nvPr>
            <p:ph type="sldNum" sz="quarter" idx="5"/>
          </p:nvPr>
        </p:nvSpPr>
        <p:spPr/>
        <p:txBody>
          <a:bodyPr/>
          <a:lstStyle/>
          <a:p>
            <a:fld id="{28057A17-63E2-1A48-902D-820BEE20866B}" type="slidenum">
              <a:rPr lang="en-US" smtClean="0"/>
              <a:t>8</a:t>
            </a:fld>
            <a:endParaRPr lang="en-US"/>
          </a:p>
        </p:txBody>
      </p:sp>
    </p:spTree>
    <p:extLst>
      <p:ext uri="{BB962C8B-B14F-4D97-AF65-F5344CB8AC3E}">
        <p14:creationId xmlns:p14="http://schemas.microsoft.com/office/powerpoint/2010/main" val="100833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9</a:t>
            </a:fld>
            <a:endParaRPr lang="en-US"/>
          </a:p>
        </p:txBody>
      </p:sp>
    </p:spTree>
    <p:extLst>
      <p:ext uri="{BB962C8B-B14F-4D97-AF65-F5344CB8AC3E}">
        <p14:creationId xmlns:p14="http://schemas.microsoft.com/office/powerpoint/2010/main" val="420552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CD53-5D8C-9F38-29B3-63FDE29C571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A484188-B88E-11F5-105A-99CA7B870738}"/>
              </a:ext>
            </a:extLst>
          </p:cNvPr>
          <p:cNvSpPr>
            <a:spLocks noGrp="1"/>
          </p:cNvSpPr>
          <p:nvPr>
            <p:ph type="subTitle" idx="1"/>
          </p:nvPr>
        </p:nvSpPr>
        <p:spPr>
          <a:xfrm>
            <a:off x="1524000" y="3602038"/>
            <a:ext cx="9144000" cy="1655762"/>
          </a:xfrm>
        </p:spPr>
        <p:txBody>
          <a:bodyPr/>
          <a:lstStyle>
            <a:lvl1pPr marL="0" indent="0" algn="ctr">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3C4AE46-064A-268B-E23C-8240EE3EB70C}"/>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5" name="Footer Placeholder 4">
            <a:extLst>
              <a:ext uri="{FF2B5EF4-FFF2-40B4-BE49-F238E27FC236}">
                <a16:creationId xmlns:a16="http://schemas.microsoft.com/office/drawing/2014/main" id="{EF88AB8D-D4AE-9DD0-750B-2521DD62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703A9-381D-736B-B94B-172F28B70202}"/>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15655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0342-32F1-B759-6B3A-B194469D6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007DD-CE1E-14DB-3A14-8FDA3E5812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B292F-F5A0-3EEE-A3C8-48FB3599D73E}"/>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5" name="Footer Placeholder 4">
            <a:extLst>
              <a:ext uri="{FF2B5EF4-FFF2-40B4-BE49-F238E27FC236}">
                <a16:creationId xmlns:a16="http://schemas.microsoft.com/office/drawing/2014/main" id="{ABF65349-308D-E820-6373-1B42D7E00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71415-6248-1E9A-018F-05D594ECDD61}"/>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26968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4896B-2EC7-0B77-2BF3-8ED2D4D25F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B3BD0-EE4F-3BD1-7998-CF0CAFBE0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9911E-F775-F4CA-C05D-6882ADF703A5}"/>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5" name="Footer Placeholder 4">
            <a:extLst>
              <a:ext uri="{FF2B5EF4-FFF2-40B4-BE49-F238E27FC236}">
                <a16:creationId xmlns:a16="http://schemas.microsoft.com/office/drawing/2014/main" id="{57D1ED07-C7D8-BE14-5798-122CBB0A6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8B667-503D-AE01-5A69-F9A0A67702D3}"/>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322305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928F-26C7-BD69-833C-77284B590740}"/>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825579A-287E-AC63-AAE6-E6712BF1C29A}"/>
              </a:ext>
            </a:extLst>
          </p:cNvPr>
          <p:cNvSpPr>
            <a:spLocks noGrp="1"/>
          </p:cNvSpPr>
          <p:nvPr>
            <p:ph idx="1"/>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1DCB7A-A9C1-7897-7E0B-B59A5266DC49}"/>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5" name="Footer Placeholder 4">
            <a:extLst>
              <a:ext uri="{FF2B5EF4-FFF2-40B4-BE49-F238E27FC236}">
                <a16:creationId xmlns:a16="http://schemas.microsoft.com/office/drawing/2014/main" id="{FC2A0018-4A14-C88F-54F6-B399A742C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D3D35-1087-B342-DCD9-A892B936F776}"/>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119722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9721-3A5E-2E1A-8589-A5DC5DEFB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2247C-443A-94AE-47D5-42AD083A0C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5CAD7-8302-FF66-00AF-3C2A47CB4AA9}"/>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5" name="Footer Placeholder 4">
            <a:extLst>
              <a:ext uri="{FF2B5EF4-FFF2-40B4-BE49-F238E27FC236}">
                <a16:creationId xmlns:a16="http://schemas.microsoft.com/office/drawing/2014/main" id="{F0786023-749F-7CE7-355A-0A4A5C1A7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B4AC5-E601-A8C4-815D-9A969F07E69B}"/>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34639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99AB-24F3-0860-56BA-1147191CC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C9C4A-CEA3-A67A-64D2-CF91A40BF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19A15-6F0E-D9CD-4EE7-BD955AD3BF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5208D-D2E6-DD7B-1F3C-644EED904A0D}"/>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6" name="Footer Placeholder 5">
            <a:extLst>
              <a:ext uri="{FF2B5EF4-FFF2-40B4-BE49-F238E27FC236}">
                <a16:creationId xmlns:a16="http://schemas.microsoft.com/office/drawing/2014/main" id="{C2F65344-AD2F-EE8E-FBDB-EA6706D66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5D8D6-1719-479E-FF2D-AA8317FE1325}"/>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96056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79C3-F12E-6340-0F34-6DD488FB3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C859E-EC56-03E6-4154-B6FB0C856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E8210-BD5E-B37D-1CD8-25923B140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48274B-3BB4-01A9-A40B-C78EB4902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344E7E-3DF5-0A7E-6B76-71C4B8F7F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4EF0-B001-69EC-0C26-7C621967D026}"/>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8" name="Footer Placeholder 7">
            <a:extLst>
              <a:ext uri="{FF2B5EF4-FFF2-40B4-BE49-F238E27FC236}">
                <a16:creationId xmlns:a16="http://schemas.microsoft.com/office/drawing/2014/main" id="{EC1ACF85-32E0-8C2A-8663-9A7B67FF7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A72072-D6A0-C7CC-5300-40F7A3195E33}"/>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08324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EC6E-E2FB-A52E-32A5-B3CA0B901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4D77E0-1BF0-5BCA-9DA3-1A2FC6366CEE}"/>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4" name="Footer Placeholder 3">
            <a:extLst>
              <a:ext uri="{FF2B5EF4-FFF2-40B4-BE49-F238E27FC236}">
                <a16:creationId xmlns:a16="http://schemas.microsoft.com/office/drawing/2014/main" id="{962EA7D2-BFAE-CA4A-A272-99E069C54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EBD42-2EE4-06ED-E45B-BE0AE456AA98}"/>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60170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19BA7C-4472-419D-0A2E-3B107EEC5B06}"/>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3" name="Footer Placeholder 2">
            <a:extLst>
              <a:ext uri="{FF2B5EF4-FFF2-40B4-BE49-F238E27FC236}">
                <a16:creationId xmlns:a16="http://schemas.microsoft.com/office/drawing/2014/main" id="{000CCF08-9415-9DDD-FCCB-1E4FC4A90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5E2B45-69B6-4C07-3CAD-F15B3CFA653E}"/>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418693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43B8-7B39-BC1E-759D-2B25B7FF1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7864F-2AFF-DFBF-B547-4E7B3958F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6AEE6-71C2-C345-8639-D702C0B67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ED5CE-8207-2141-1700-97C1051F792D}"/>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6" name="Footer Placeholder 5">
            <a:extLst>
              <a:ext uri="{FF2B5EF4-FFF2-40B4-BE49-F238E27FC236}">
                <a16:creationId xmlns:a16="http://schemas.microsoft.com/office/drawing/2014/main" id="{1EA95AA0-AEEF-8299-D9B3-B5B0744BC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1CA92-2091-6D63-139E-A3D38DF89DC4}"/>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89478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5827-0615-0051-DAD1-869A97156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CBC5C-3AF5-551B-CF18-15B466568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D3B13-0384-94A0-2A2A-AF41BED13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6D39328-2381-BF67-1B2B-BBB153C2A884}"/>
              </a:ext>
            </a:extLst>
          </p:cNvPr>
          <p:cNvSpPr>
            <a:spLocks noGrp="1"/>
          </p:cNvSpPr>
          <p:nvPr>
            <p:ph type="dt" sz="half" idx="10"/>
          </p:nvPr>
        </p:nvSpPr>
        <p:spPr/>
        <p:txBody>
          <a:bodyPr/>
          <a:lstStyle/>
          <a:p>
            <a:fld id="{51F63739-B2AF-834F-9C84-68A647F9AEE9}" type="datetimeFigureOut">
              <a:rPr lang="en-US" smtClean="0"/>
              <a:t>3/3/26</a:t>
            </a:fld>
            <a:endParaRPr lang="en-US"/>
          </a:p>
        </p:txBody>
      </p:sp>
      <p:sp>
        <p:nvSpPr>
          <p:cNvPr id="6" name="Footer Placeholder 5">
            <a:extLst>
              <a:ext uri="{FF2B5EF4-FFF2-40B4-BE49-F238E27FC236}">
                <a16:creationId xmlns:a16="http://schemas.microsoft.com/office/drawing/2014/main" id="{696AA1F4-0908-13D8-1AEC-192FB47A1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56D47-88CC-0AE7-0DC4-287CCFC31DB9}"/>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339166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CF423-4036-3773-692F-F3745D4E1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A89CDE3-D816-34D0-2C64-20560A4C7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BC9076-6E05-61B6-A64D-9DA321CEA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F63739-B2AF-834F-9C84-68A647F9AEE9}" type="datetimeFigureOut">
              <a:rPr lang="en-US" smtClean="0"/>
              <a:t>3/3/26</a:t>
            </a:fld>
            <a:endParaRPr lang="en-US"/>
          </a:p>
        </p:txBody>
      </p:sp>
      <p:sp>
        <p:nvSpPr>
          <p:cNvPr id="5" name="Footer Placeholder 4">
            <a:extLst>
              <a:ext uri="{FF2B5EF4-FFF2-40B4-BE49-F238E27FC236}">
                <a16:creationId xmlns:a16="http://schemas.microsoft.com/office/drawing/2014/main" id="{932B02D1-2094-6190-1A7D-B251C93E1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A66E56-22F7-283A-AC3B-0AAF03983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509299-96CE-BD4C-88EE-98A1D2AA7E4B}" type="slidenum">
              <a:rPr lang="en-US" smtClean="0"/>
              <a:t>‹#›</a:t>
            </a:fld>
            <a:endParaRPr lang="en-US"/>
          </a:p>
        </p:txBody>
      </p:sp>
    </p:spTree>
    <p:extLst>
      <p:ext uri="{BB962C8B-B14F-4D97-AF65-F5344CB8AC3E}">
        <p14:creationId xmlns:p14="http://schemas.microsoft.com/office/powerpoint/2010/main" val="250656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doc.ubuntu-fr.org/freeboxv6_boosterwifi"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iqsels.com/sv/public-domain-photo-jonex" TargetMode="External"/><Relationship Id="rId11" Type="http://schemas.openxmlformats.org/officeDocument/2006/relationships/image" Target="../media/image6.jpg"/><Relationship Id="rId5" Type="http://schemas.openxmlformats.org/officeDocument/2006/relationships/image" Target="../media/image3.jpg"/><Relationship Id="rId10" Type="http://schemas.openxmlformats.org/officeDocument/2006/relationships/hyperlink" Target="https://jpralves.net/post/2019/11/28/underwater-telecom-cables-make-superb-seismic-network.html" TargetMode="External"/><Relationship Id="rId4" Type="http://schemas.openxmlformats.org/officeDocument/2006/relationships/hyperlink" Target="https://www.pabloruizsoria.es/apuntes/IMRTD/apuntes/switch.html" TargetMode="External"/><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hyperlink" Target="https://jpralves.net/post/2019/11/28/underwater-telecom-cables-make-superb-seismic-network.html" TargetMode="External"/><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abloruizsoria.es/apuntes/IMRTD/apuntes/switch.html" TargetMode="External"/><Relationship Id="rId5" Type="http://schemas.openxmlformats.org/officeDocument/2006/relationships/image" Target="../media/image2.jpg"/><Relationship Id="rId10" Type="http://schemas.openxmlformats.org/officeDocument/2006/relationships/hyperlink" Target="https://www.piqsels.com/sv/public-domain-photo-jonex" TargetMode="External"/><Relationship Id="rId4" Type="http://schemas.openxmlformats.org/officeDocument/2006/relationships/hyperlink" Target="https://doc.ubuntu-fr.org/freeboxv6_boosterwifi" TargetMode="External"/><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hyperlink" Target="https://ph.pinterest.com/pin/423619908674090799/" TargetMode="External"/><Relationship Id="rId13"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8.jpg"/><Relationship Id="rId12" Type="http://schemas.openxmlformats.org/officeDocument/2006/relationships/hyperlink" Target="https://pixabay.com/en/wireless-signal-icon-image-vector-1119306/" TargetMode="External"/><Relationship Id="rId2" Type="http://schemas.openxmlformats.org/officeDocument/2006/relationships/notesSlide" Target="../notesSlides/notesSlide6.xml"/><Relationship Id="rId16" Type="http://schemas.openxmlformats.org/officeDocument/2006/relationships/hyperlink" Target="https://newsentrepreneurs.blogspot.com/2019/02/time-machine-year-broadband-arrived.html" TargetMode="External"/><Relationship Id="rId1" Type="http://schemas.openxmlformats.org/officeDocument/2006/relationships/slideLayout" Target="../slideLayouts/slideLayout2.xml"/><Relationship Id="rId6" Type="http://schemas.openxmlformats.org/officeDocument/2006/relationships/hyperlink" Target="https://doc.ubuntu-fr.org/freeboxv6_boosterwifi" TargetMode="External"/><Relationship Id="rId11" Type="http://schemas.openxmlformats.org/officeDocument/2006/relationships/image" Target="../media/image9.png"/><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hyperlink" Target="https://www.pabloruizsoria.es/apuntes/IMRTD/apuntes/switch.html" TargetMode="External"/><Relationship Id="rId4" Type="http://schemas.openxmlformats.org/officeDocument/2006/relationships/hyperlink" Target="https://www.iphonemod.net/buy-macbook-or-should-wait-may-2018.html" TargetMode="External"/><Relationship Id="rId9" Type="http://schemas.openxmlformats.org/officeDocument/2006/relationships/image" Target="../media/image2.jpg"/><Relationship Id="rId14" Type="http://schemas.openxmlformats.org/officeDocument/2006/relationships/hyperlink" Target="https://www.pngall.com/cabl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288-3A78-A7E9-EA63-CCEA2C1437B2}"/>
              </a:ext>
            </a:extLst>
          </p:cNvPr>
          <p:cNvSpPr>
            <a:spLocks noGrp="1"/>
          </p:cNvSpPr>
          <p:nvPr>
            <p:ph type="ctrTitle"/>
          </p:nvPr>
        </p:nvSpPr>
        <p:spPr>
          <a:xfrm>
            <a:off x="1473551" y="151711"/>
            <a:ext cx="9144000" cy="2387600"/>
          </a:xfrm>
        </p:spPr>
        <p:txBody>
          <a:bodyPr>
            <a:normAutofit/>
          </a:bodyPr>
          <a:lstStyle/>
          <a:p>
            <a:r>
              <a:rPr lang="en-US" sz="4400" dirty="0"/>
              <a:t>Reasoning about Network Performance</a:t>
            </a:r>
          </a:p>
        </p:txBody>
      </p:sp>
      <p:sp>
        <p:nvSpPr>
          <p:cNvPr id="3" name="Subtitle 2">
            <a:extLst>
              <a:ext uri="{FF2B5EF4-FFF2-40B4-BE49-F238E27FC236}">
                <a16:creationId xmlns:a16="http://schemas.microsoft.com/office/drawing/2014/main" id="{C526A6AB-7187-03F7-2726-0139C0CC4864}"/>
              </a:ext>
            </a:extLst>
          </p:cNvPr>
          <p:cNvSpPr>
            <a:spLocks noGrp="1"/>
          </p:cNvSpPr>
          <p:nvPr>
            <p:ph type="subTitle" idx="1"/>
          </p:nvPr>
        </p:nvSpPr>
        <p:spPr>
          <a:xfrm>
            <a:off x="1524000" y="4318690"/>
            <a:ext cx="9144000" cy="1655762"/>
          </a:xfrm>
        </p:spPr>
        <p:txBody>
          <a:bodyPr>
            <a:normAutofit fontScale="85000" lnSpcReduction="20000"/>
          </a:bodyPr>
          <a:lstStyle/>
          <a:p>
            <a:pPr marL="12700" marR="5080">
              <a:lnSpc>
                <a:spcPct val="120600"/>
              </a:lnSpc>
              <a:spcBef>
                <a:spcPts val="95"/>
              </a:spcBef>
            </a:pPr>
            <a:r>
              <a:rPr lang="en-US" sz="2800" dirty="0">
                <a:latin typeface="Helvetica Neue Medium" panose="02000503000000020004" pitchFamily="2" charset="0"/>
                <a:cs typeface="Helvetica Neue Medium" panose="02000503000000020004" pitchFamily="2" charset="0"/>
              </a:rPr>
              <a:t>COS</a:t>
            </a:r>
            <a:r>
              <a:rPr lang="en-US" sz="2800" spc="-55"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316:</a:t>
            </a:r>
            <a:r>
              <a:rPr lang="en-US" sz="2800" spc="45"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Principles</a:t>
            </a:r>
            <a:r>
              <a:rPr lang="en-US" sz="2800" spc="220"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of</a:t>
            </a:r>
            <a:r>
              <a:rPr lang="en-US" sz="2800" spc="15"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Computer</a:t>
            </a:r>
            <a:r>
              <a:rPr lang="en-US" sz="2800" spc="114"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System</a:t>
            </a:r>
            <a:r>
              <a:rPr lang="en-US" sz="2800" spc="135" dirty="0">
                <a:latin typeface="Helvetica Neue Medium" panose="02000503000000020004" pitchFamily="2" charset="0"/>
                <a:cs typeface="Helvetica Neue Medium" panose="02000503000000020004" pitchFamily="2" charset="0"/>
              </a:rPr>
              <a:t> </a:t>
            </a:r>
            <a:r>
              <a:rPr lang="en-US" sz="2800" spc="-10" dirty="0">
                <a:latin typeface="Helvetica Neue Medium" panose="02000503000000020004" pitchFamily="2" charset="0"/>
                <a:cs typeface="Helvetica Neue Medium" panose="02000503000000020004" pitchFamily="2" charset="0"/>
              </a:rPr>
              <a:t>Design</a:t>
            </a:r>
          </a:p>
          <a:p>
            <a:pPr marL="12700" marR="5080">
              <a:lnSpc>
                <a:spcPct val="120600"/>
              </a:lnSpc>
              <a:spcBef>
                <a:spcPts val="95"/>
              </a:spcBef>
            </a:pPr>
            <a:r>
              <a:rPr lang="en-US" sz="2800" dirty="0">
                <a:latin typeface="Helvetica Neue Medium" panose="02000503000000020004" pitchFamily="2" charset="0"/>
                <a:cs typeface="Helvetica Neue Medium" panose="02000503000000020004" pitchFamily="2" charset="0"/>
              </a:rPr>
              <a:t>Lecture</a:t>
            </a:r>
            <a:r>
              <a:rPr lang="en-US" sz="2800" spc="95" dirty="0">
                <a:latin typeface="Helvetica Neue Medium" panose="02000503000000020004" pitchFamily="2" charset="0"/>
                <a:cs typeface="Helvetica Neue Medium" panose="02000503000000020004" pitchFamily="2" charset="0"/>
              </a:rPr>
              <a:t> </a:t>
            </a:r>
            <a:r>
              <a:rPr lang="en-US" sz="2800" spc="-50" dirty="0"/>
              <a:t>9</a:t>
            </a:r>
            <a:endParaRPr lang="en-US" sz="2800" dirty="0">
              <a:latin typeface="Helvetica Neue Medium" panose="02000503000000020004" pitchFamily="2" charset="0"/>
              <a:cs typeface="Helvetica Neue Medium" panose="02000503000000020004" pitchFamily="2" charset="0"/>
            </a:endParaRPr>
          </a:p>
          <a:p>
            <a:pPr>
              <a:lnSpc>
                <a:spcPct val="100000"/>
              </a:lnSpc>
              <a:spcBef>
                <a:spcPts val="1375"/>
              </a:spcBef>
            </a:pPr>
            <a:endParaRPr lang="en-US" sz="2800" u="sng" dirty="0">
              <a:latin typeface="Helvetica Neue Medium" panose="02000503000000020004" pitchFamily="2" charset="0"/>
              <a:cs typeface="Helvetica Neue Medium" panose="02000503000000020004" pitchFamily="2" charset="0"/>
            </a:endParaRPr>
          </a:p>
          <a:p>
            <a:pPr>
              <a:lnSpc>
                <a:spcPct val="100000"/>
              </a:lnSpc>
              <a:spcBef>
                <a:spcPts val="5"/>
              </a:spcBef>
            </a:pPr>
            <a:r>
              <a:rPr lang="en-US" sz="2800" dirty="0">
                <a:uFill>
                  <a:solidFill>
                    <a:srgbClr val="000000"/>
                  </a:solidFill>
                </a:uFill>
                <a:latin typeface="Helvetica Neue Medium" panose="02000503000000020004" pitchFamily="2" charset="0"/>
                <a:cs typeface="Helvetica Neue Medium" panose="02000503000000020004" pitchFamily="2" charset="0"/>
              </a:rPr>
              <a:t>Nicolaas Kaashoek</a:t>
            </a:r>
            <a:endParaRPr lang="en-US" sz="2800" dirty="0">
              <a:latin typeface="Helvetica Neue Medium" panose="02000503000000020004" pitchFamily="2" charset="0"/>
              <a:cs typeface="Helvetica Neue Medium" panose="02000503000000020004" pitchFamily="2" charset="0"/>
            </a:endParaRPr>
          </a:p>
        </p:txBody>
      </p:sp>
      <p:pic>
        <p:nvPicPr>
          <p:cNvPr id="4" name="object 4">
            <a:extLst>
              <a:ext uri="{FF2B5EF4-FFF2-40B4-BE49-F238E27FC236}">
                <a16:creationId xmlns:a16="http://schemas.microsoft.com/office/drawing/2014/main" id="{77BB928F-AEC9-0A27-4E1E-9BB93153D2B7}"/>
              </a:ext>
            </a:extLst>
          </p:cNvPr>
          <p:cNvPicPr/>
          <p:nvPr/>
        </p:nvPicPr>
        <p:blipFill>
          <a:blip r:embed="rId3" cstate="print"/>
          <a:stretch>
            <a:fillRect/>
          </a:stretch>
        </p:blipFill>
        <p:spPr>
          <a:xfrm>
            <a:off x="5612163" y="2881312"/>
            <a:ext cx="866775" cy="1095375"/>
          </a:xfrm>
          <a:prstGeom prst="rect">
            <a:avLst/>
          </a:prstGeom>
        </p:spPr>
      </p:pic>
    </p:spTree>
    <p:extLst>
      <p:ext uri="{BB962C8B-B14F-4D97-AF65-F5344CB8AC3E}">
        <p14:creationId xmlns:p14="http://schemas.microsoft.com/office/powerpoint/2010/main" val="15402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9EC9-5DF0-C1C1-DB62-D20818F0AAE5}"/>
              </a:ext>
            </a:extLst>
          </p:cNvPr>
          <p:cNvSpPr>
            <a:spLocks noGrp="1"/>
          </p:cNvSpPr>
          <p:nvPr>
            <p:ph type="title"/>
          </p:nvPr>
        </p:nvSpPr>
        <p:spPr/>
        <p:txBody>
          <a:bodyPr/>
          <a:lstStyle/>
          <a:p>
            <a:r>
              <a:rPr lang="en-US" dirty="0"/>
              <a:t>Comparing CC Algorithms</a:t>
            </a:r>
          </a:p>
        </p:txBody>
      </p:sp>
      <p:sp>
        <p:nvSpPr>
          <p:cNvPr id="3" name="Content Placeholder 2">
            <a:extLst>
              <a:ext uri="{FF2B5EF4-FFF2-40B4-BE49-F238E27FC236}">
                <a16:creationId xmlns:a16="http://schemas.microsoft.com/office/drawing/2014/main" id="{2A7D932D-6FF8-3B11-7EFC-4E14D2B250C0}"/>
              </a:ext>
            </a:extLst>
          </p:cNvPr>
          <p:cNvSpPr>
            <a:spLocks noGrp="1"/>
          </p:cNvSpPr>
          <p:nvPr>
            <p:ph idx="1"/>
          </p:nvPr>
        </p:nvSpPr>
        <p:spPr>
          <a:xfrm>
            <a:off x="838200" y="1825624"/>
            <a:ext cx="10515600" cy="5032375"/>
          </a:xfrm>
        </p:spPr>
        <p:txBody>
          <a:bodyPr>
            <a:normAutofit/>
          </a:bodyPr>
          <a:lstStyle/>
          <a:p>
            <a:pPr marL="0" indent="0">
              <a:buNone/>
            </a:pPr>
            <a:r>
              <a:rPr lang="en-US" dirty="0"/>
              <a:t>What’s the metric that we care about?</a:t>
            </a:r>
          </a:p>
          <a:p>
            <a:pPr>
              <a:buFontTx/>
              <a:buChar char="-"/>
            </a:pPr>
            <a:r>
              <a:rPr lang="en-US" b="1" i="1" dirty="0"/>
              <a:t>End-to-end latency</a:t>
            </a:r>
            <a:r>
              <a:rPr lang="en-US" i="1" dirty="0"/>
              <a:t> </a:t>
            </a:r>
            <a:r>
              <a:rPr lang="en-US" dirty="0"/>
              <a:t>of a single task</a:t>
            </a:r>
          </a:p>
          <a:p>
            <a:pPr marL="0" indent="0">
              <a:buNone/>
            </a:pPr>
            <a:endParaRPr lang="en-US" dirty="0"/>
          </a:p>
          <a:p>
            <a:pPr marL="0" indent="0">
              <a:buNone/>
            </a:pPr>
            <a:r>
              <a:rPr lang="en-US" dirty="0"/>
              <a:t>What are things that contribute to that metric?</a:t>
            </a:r>
          </a:p>
          <a:p>
            <a:pPr>
              <a:buFontTx/>
              <a:buChar char="-"/>
            </a:pPr>
            <a:r>
              <a:rPr lang="en-US" dirty="0"/>
              <a:t>Bandwidth</a:t>
            </a:r>
          </a:p>
          <a:p>
            <a:pPr>
              <a:buFontTx/>
              <a:buChar char="-"/>
            </a:pPr>
            <a:r>
              <a:rPr lang="en-US" dirty="0"/>
              <a:t>Round-trip latency</a:t>
            </a:r>
          </a:p>
          <a:p>
            <a:pPr>
              <a:buFontTx/>
              <a:buChar char="-"/>
            </a:pPr>
            <a:r>
              <a:rPr lang="en-US" dirty="0"/>
              <a:t>Congestion</a:t>
            </a:r>
          </a:p>
        </p:txBody>
      </p:sp>
    </p:spTree>
    <p:extLst>
      <p:ext uri="{BB962C8B-B14F-4D97-AF65-F5344CB8AC3E}">
        <p14:creationId xmlns:p14="http://schemas.microsoft.com/office/powerpoint/2010/main" val="34062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B856-BD0D-5776-B7AE-EBA3EA33AA68}"/>
              </a:ext>
            </a:extLst>
          </p:cNvPr>
          <p:cNvSpPr>
            <a:spLocks noGrp="1"/>
          </p:cNvSpPr>
          <p:nvPr>
            <p:ph type="title"/>
          </p:nvPr>
        </p:nvSpPr>
        <p:spPr/>
        <p:txBody>
          <a:bodyPr/>
          <a:lstStyle/>
          <a:p>
            <a:r>
              <a:rPr lang="en-US" dirty="0"/>
              <a:t>Scenario 1 – Princeton Campus</a:t>
            </a:r>
          </a:p>
        </p:txBody>
      </p:sp>
      <p:sp>
        <p:nvSpPr>
          <p:cNvPr id="3" name="Content Placeholder 2">
            <a:extLst>
              <a:ext uri="{FF2B5EF4-FFF2-40B4-BE49-F238E27FC236}">
                <a16:creationId xmlns:a16="http://schemas.microsoft.com/office/drawing/2014/main" id="{5DF52DA2-39ED-E43F-4605-869B33778E8C}"/>
              </a:ext>
            </a:extLst>
          </p:cNvPr>
          <p:cNvSpPr>
            <a:spLocks noGrp="1"/>
          </p:cNvSpPr>
          <p:nvPr>
            <p:ph idx="1"/>
          </p:nvPr>
        </p:nvSpPr>
        <p:spPr>
          <a:xfrm>
            <a:off x="838200" y="1825624"/>
            <a:ext cx="10515600" cy="5032375"/>
          </a:xfrm>
        </p:spPr>
        <p:txBody>
          <a:bodyPr>
            <a:normAutofit lnSpcReduction="10000"/>
          </a:bodyPr>
          <a:lstStyle/>
          <a:p>
            <a:pPr marL="0" indent="0">
              <a:buNone/>
            </a:pPr>
            <a:r>
              <a:rPr lang="en-US" dirty="0"/>
              <a:t>Situation: Uploading your homework to </a:t>
            </a:r>
            <a:r>
              <a:rPr lang="en-US" dirty="0" err="1"/>
              <a:t>TigerFile</a:t>
            </a:r>
            <a:endParaRPr lang="en-US" dirty="0"/>
          </a:p>
          <a:p>
            <a:pPr marL="0" indent="0">
              <a:buNone/>
            </a:pPr>
            <a:endParaRPr lang="en-US" dirty="0"/>
          </a:p>
          <a:p>
            <a:pPr marL="0" indent="0">
              <a:buNone/>
            </a:pPr>
            <a:r>
              <a:rPr lang="en-US" dirty="0"/>
              <a:t>How long to get to the </a:t>
            </a:r>
            <a:r>
              <a:rPr lang="en-US" dirty="0" err="1"/>
              <a:t>TigerFile</a:t>
            </a:r>
            <a:r>
              <a:rPr lang="en-US" dirty="0"/>
              <a:t> Server?</a:t>
            </a:r>
          </a:p>
          <a:p>
            <a:pPr marL="0" indent="0">
              <a:buNone/>
            </a:pPr>
            <a:r>
              <a:rPr lang="en-US" sz="2400" dirty="0"/>
              <a:t>- 1 </a:t>
            </a:r>
            <a:r>
              <a:rPr lang="en-US" sz="2400" dirty="0" err="1"/>
              <a:t>ms</a:t>
            </a:r>
            <a:endParaRPr lang="en-US" sz="2400" dirty="0"/>
          </a:p>
          <a:p>
            <a:pPr marL="0" indent="0">
              <a:buNone/>
            </a:pPr>
            <a:endParaRPr lang="en-US" dirty="0"/>
          </a:p>
          <a:p>
            <a:pPr marL="0" indent="0">
              <a:buNone/>
            </a:pPr>
            <a:r>
              <a:rPr lang="en-US" dirty="0"/>
              <a:t>What’s our bottleneck?</a:t>
            </a:r>
          </a:p>
          <a:p>
            <a:pPr>
              <a:buFontTx/>
              <a:buChar char="-"/>
            </a:pPr>
            <a:r>
              <a:rPr lang="en-US" sz="2400" dirty="0"/>
              <a:t>20 packets/</a:t>
            </a:r>
            <a:r>
              <a:rPr lang="en-US" sz="2400" dirty="0" err="1"/>
              <a:t>ms</a:t>
            </a:r>
            <a:endParaRPr lang="en-US" sz="2400" dirty="0"/>
          </a:p>
          <a:p>
            <a:pPr>
              <a:buFontTx/>
              <a:buChar char="-"/>
            </a:pPr>
            <a:r>
              <a:rPr lang="en-US" sz="2400" dirty="0"/>
              <a:t>Packet = 1000 bytes</a:t>
            </a:r>
          </a:p>
          <a:p>
            <a:pPr marL="0" indent="0">
              <a:buNone/>
            </a:pPr>
            <a:endParaRPr lang="en-US" dirty="0"/>
          </a:p>
          <a:p>
            <a:pPr marL="0" indent="0">
              <a:buNone/>
            </a:pPr>
            <a:r>
              <a:rPr lang="en-US" dirty="0"/>
              <a:t>What’s our error rate?</a:t>
            </a:r>
          </a:p>
          <a:p>
            <a:pPr marL="0" indent="0">
              <a:buNone/>
            </a:pPr>
            <a:r>
              <a:rPr lang="en-US" sz="2400" dirty="0"/>
              <a:t>- On campus? 0%.</a:t>
            </a:r>
          </a:p>
          <a:p>
            <a:pPr marL="0" indent="0">
              <a:buNone/>
            </a:pPr>
            <a:endParaRPr lang="en-US" dirty="0"/>
          </a:p>
        </p:txBody>
      </p:sp>
    </p:spTree>
    <p:extLst>
      <p:ext uri="{BB962C8B-B14F-4D97-AF65-F5344CB8AC3E}">
        <p14:creationId xmlns:p14="http://schemas.microsoft.com/office/powerpoint/2010/main" val="37641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7A399-A111-B078-BB6B-6A12C29C6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6DDFA-5401-4DE7-735F-B9404943D0EE}"/>
              </a:ext>
            </a:extLst>
          </p:cNvPr>
          <p:cNvSpPr>
            <a:spLocks noGrp="1"/>
          </p:cNvSpPr>
          <p:nvPr>
            <p:ph type="title"/>
          </p:nvPr>
        </p:nvSpPr>
        <p:spPr/>
        <p:txBody>
          <a:bodyPr/>
          <a:lstStyle/>
          <a:p>
            <a:r>
              <a:rPr lang="en-US" dirty="0"/>
              <a:t>Scenario 1 – TCP Reno, Single Sender</a:t>
            </a:r>
          </a:p>
        </p:txBody>
      </p:sp>
      <p:graphicFrame>
        <p:nvGraphicFramePr>
          <p:cNvPr id="4" name="Content Placeholder 3">
            <a:extLst>
              <a:ext uri="{FF2B5EF4-FFF2-40B4-BE49-F238E27FC236}">
                <a16:creationId xmlns:a16="http://schemas.microsoft.com/office/drawing/2014/main" id="{7B7EDBAA-167A-F7D9-D9FD-A6C77EBDCFD8}"/>
              </a:ext>
            </a:extLst>
          </p:cNvPr>
          <p:cNvGraphicFramePr>
            <a:graphicFrameLocks noGrp="1"/>
          </p:cNvGraphicFramePr>
          <p:nvPr>
            <p:ph idx="1"/>
            <p:extLst>
              <p:ext uri="{D42A27DB-BD31-4B8C-83A1-F6EECF244321}">
                <p14:modId xmlns:p14="http://schemas.microsoft.com/office/powerpoint/2010/main" val="2387655105"/>
              </p:ext>
            </p:extLst>
          </p:nvPr>
        </p:nvGraphicFramePr>
        <p:xfrm>
          <a:off x="838200" y="1253331"/>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BFA9B50-8836-7744-7245-C37845B4F56C}"/>
              </a:ext>
            </a:extLst>
          </p:cNvPr>
          <p:cNvSpPr txBox="1"/>
          <p:nvPr/>
        </p:nvSpPr>
        <p:spPr>
          <a:xfrm>
            <a:off x="838200" y="5604669"/>
            <a:ext cx="10515600" cy="1200329"/>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Repeating sawtooth pattern. Send 10, 11, 12, 13, … then cut in half at 21!</a:t>
            </a:r>
          </a:p>
          <a:p>
            <a:pPr marL="285750" indent="-285750">
              <a:buFontTx/>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Every 12ms the pattern repeats. 10 + 11 + 12 + … + 20 + 20 = 185 packets</a:t>
            </a:r>
          </a:p>
          <a:p>
            <a:pPr marL="285750" indent="-285750">
              <a:buFontTx/>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60ms to send 925 packets, 6 to send the remaining 75</a:t>
            </a:r>
          </a:p>
          <a:p>
            <a:pPr marL="285750" indent="-285750">
              <a:buFontTx/>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Total time: 66ms</a:t>
            </a:r>
          </a:p>
        </p:txBody>
      </p:sp>
      <p:sp>
        <p:nvSpPr>
          <p:cNvPr id="8" name="TextBox 7">
            <a:extLst>
              <a:ext uri="{FF2B5EF4-FFF2-40B4-BE49-F238E27FC236}">
                <a16:creationId xmlns:a16="http://schemas.microsoft.com/office/drawing/2014/main" id="{C3DEA93E-BF8A-34D9-911F-0BFF415AFDC7}"/>
              </a:ext>
            </a:extLst>
          </p:cNvPr>
          <p:cNvSpPr txBox="1"/>
          <p:nvPr/>
        </p:nvSpPr>
        <p:spPr>
          <a:xfrm>
            <a:off x="1183783" y="1732880"/>
            <a:ext cx="4912217" cy="646331"/>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AI: Increase by 1 on successful window</a:t>
            </a:r>
          </a:p>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MD: Decrease by half on failed window</a:t>
            </a:r>
          </a:p>
        </p:txBody>
      </p:sp>
      <p:sp>
        <p:nvSpPr>
          <p:cNvPr id="9" name="Rounded Rectangle 8">
            <a:extLst>
              <a:ext uri="{FF2B5EF4-FFF2-40B4-BE49-F238E27FC236}">
                <a16:creationId xmlns:a16="http://schemas.microsoft.com/office/drawing/2014/main" id="{E521C2BA-4C1F-FCCB-67EF-16BD77145412}"/>
              </a:ext>
            </a:extLst>
          </p:cNvPr>
          <p:cNvSpPr/>
          <p:nvPr/>
        </p:nvSpPr>
        <p:spPr>
          <a:xfrm>
            <a:off x="7534140" y="3672402"/>
            <a:ext cx="4657859" cy="1788241"/>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r>
              <a:rPr lang="en-US" sz="1600" dirty="0" err="1">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ms</a:t>
            </a:r>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Congestion control protocol: TCP</a:t>
            </a:r>
          </a:p>
          <a:p>
            <a:pPr algn="ctr"/>
            <a:endParaRPr lang="en-US" sz="1600" dirty="0">
              <a:solidFill>
                <a:sysClr val="windowText" lastClr="000000"/>
              </a:solidFill>
            </a:endParaRPr>
          </a:p>
        </p:txBody>
      </p:sp>
    </p:spTree>
    <p:extLst>
      <p:ext uri="{BB962C8B-B14F-4D97-AF65-F5344CB8AC3E}">
        <p14:creationId xmlns:p14="http://schemas.microsoft.com/office/powerpoint/2010/main" val="281388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chart seriesIdx="-4" categoryIdx="13" bldStep="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graphicEl>
                                              <a:chart seriesIdx="-4" categoryIdx="14" bldStep="category"/>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graphicEl>
                                              <a:chart seriesIdx="-4" categoryIdx="15" bldStep="category"/>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graphicEl>
                                              <a:chart seriesIdx="-4" categoryIdx="16" bldStep="category"/>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graphicEl>
                                              <a:chart seriesIdx="-4" categoryIdx="17" bldStep="category"/>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graphicEl>
                                              <a:chart seriesIdx="-4" categoryIdx="18" bldStep="category"/>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graphicEl>
                                              <a:chart seriesIdx="-4" categoryIdx="19" bldStep="category"/>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graphicEl>
                                              <a:chart seriesIdx="-4" categoryIdx="20" bldStep="category"/>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7" grpId="0" build="p"/>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C5D0-1D36-CCDA-9E86-CDE869819DEE}"/>
              </a:ext>
            </a:extLst>
          </p:cNvPr>
          <p:cNvSpPr>
            <a:spLocks noGrp="1"/>
          </p:cNvSpPr>
          <p:nvPr>
            <p:ph type="title"/>
          </p:nvPr>
        </p:nvSpPr>
        <p:spPr/>
        <p:txBody>
          <a:bodyPr/>
          <a:lstStyle/>
          <a:p>
            <a:r>
              <a:rPr lang="en-US" dirty="0"/>
              <a:t>Scenario 1 – TCP Reno, Four Senders</a:t>
            </a:r>
          </a:p>
        </p:txBody>
      </p:sp>
      <p:graphicFrame>
        <p:nvGraphicFramePr>
          <p:cNvPr id="4" name="Content Placeholder 3">
            <a:extLst>
              <a:ext uri="{FF2B5EF4-FFF2-40B4-BE49-F238E27FC236}">
                <a16:creationId xmlns:a16="http://schemas.microsoft.com/office/drawing/2014/main" id="{9713993B-2A41-C4ED-3175-814232E1AEC4}"/>
              </a:ext>
            </a:extLst>
          </p:cNvPr>
          <p:cNvGraphicFramePr>
            <a:graphicFrameLocks noGrp="1"/>
          </p:cNvGraphicFramePr>
          <p:nvPr>
            <p:ph idx="1"/>
            <p:extLst>
              <p:ext uri="{D42A27DB-BD31-4B8C-83A1-F6EECF244321}">
                <p14:modId xmlns:p14="http://schemas.microsoft.com/office/powerpoint/2010/main" val="1897857359"/>
              </p:ext>
            </p:extLst>
          </p:nvPr>
        </p:nvGraphicFramePr>
        <p:xfrm>
          <a:off x="838200" y="140062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07896CF-A568-95FB-B8D6-662164F03FCC}"/>
              </a:ext>
            </a:extLst>
          </p:cNvPr>
          <p:cNvSpPr txBox="1"/>
          <p:nvPr/>
        </p:nvSpPr>
        <p:spPr>
          <a:xfrm>
            <a:off x="838200" y="1352662"/>
            <a:ext cx="4912217" cy="923330"/>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AI: Increase by 1 on successful window</a:t>
            </a:r>
          </a:p>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MD: Decrease by half on failed window</a:t>
            </a:r>
          </a:p>
          <a:p>
            <a:r>
              <a:rPr lang="en-US" i="1" dirty="0">
                <a:latin typeface="Helvetica Neue Medium" panose="02000503000000020004" pitchFamily="2" charset="0"/>
                <a:ea typeface="Helvetica Neue Medium" panose="02000503000000020004" pitchFamily="2" charset="0"/>
                <a:cs typeface="Helvetica Neue Medium" panose="02000503000000020004" pitchFamily="2" charset="0"/>
              </a:rPr>
              <a:t>All senders start at the same time</a:t>
            </a:r>
          </a:p>
        </p:txBody>
      </p:sp>
      <p:sp>
        <p:nvSpPr>
          <p:cNvPr id="6" name="Rounded Rectangle 5">
            <a:extLst>
              <a:ext uri="{FF2B5EF4-FFF2-40B4-BE49-F238E27FC236}">
                <a16:creationId xmlns:a16="http://schemas.microsoft.com/office/drawing/2014/main" id="{18F20CA5-E6C6-BDAC-B731-EC73B7B3AB57}"/>
              </a:ext>
            </a:extLst>
          </p:cNvPr>
          <p:cNvSpPr/>
          <p:nvPr/>
        </p:nvSpPr>
        <p:spPr>
          <a:xfrm>
            <a:off x="7436474" y="1640759"/>
            <a:ext cx="4755525" cy="1788241"/>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r>
              <a:rPr lang="en-US" sz="1600" dirty="0" err="1">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ms</a:t>
            </a:r>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Congestion control protocol: TCP</a:t>
            </a:r>
          </a:p>
          <a:p>
            <a:pPr algn="ctr"/>
            <a:endParaRPr lang="en-US" sz="1600" dirty="0">
              <a:solidFill>
                <a:sysClr val="windowText" lastClr="000000"/>
              </a:solidFill>
            </a:endParaRPr>
          </a:p>
        </p:txBody>
      </p:sp>
      <p:sp>
        <p:nvSpPr>
          <p:cNvPr id="7" name="TextBox 6">
            <a:extLst>
              <a:ext uri="{FF2B5EF4-FFF2-40B4-BE49-F238E27FC236}">
                <a16:creationId xmlns:a16="http://schemas.microsoft.com/office/drawing/2014/main" id="{730C8ABD-8DDA-4CDE-3729-92C626A813D1}"/>
              </a:ext>
            </a:extLst>
          </p:cNvPr>
          <p:cNvSpPr txBox="1"/>
          <p:nvPr/>
        </p:nvSpPr>
        <p:spPr>
          <a:xfrm>
            <a:off x="838200" y="5604669"/>
            <a:ext cx="10515600" cy="1200329"/>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Repeating sawtooth pattern. Send 10, immediate loss! Then 5, 6, overflow again!</a:t>
            </a:r>
          </a:p>
          <a:p>
            <a:pPr marL="285750" indent="-285750">
              <a:buFontTx/>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Every 4ms the pattern repeats. 3 + 4 + 5 + 5 + … = 17 packets</a:t>
            </a:r>
          </a:p>
          <a:p>
            <a:pPr marL="285750" indent="-285750">
              <a:buFontTx/>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15 at the start in 3ms. 232ms to send remaining 985 packets</a:t>
            </a:r>
          </a:p>
          <a:p>
            <a:pPr marL="285750" indent="-285750">
              <a:buFontTx/>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Total time: 235ms</a:t>
            </a:r>
          </a:p>
        </p:txBody>
      </p:sp>
    </p:spTree>
    <p:extLst>
      <p:ext uri="{BB962C8B-B14F-4D97-AF65-F5344CB8AC3E}">
        <p14:creationId xmlns:p14="http://schemas.microsoft.com/office/powerpoint/2010/main" val="18533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chart seriesIdx="-4" categoryIdx="13"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chart seriesIdx="-4" categoryIdx="14" bldStep="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chart seriesIdx="-4" categoryIdx="15" bldStep="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graphicEl>
                                              <a:chart seriesIdx="-4" categoryIdx="16" bldStep="category"/>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graphicEl>
                                              <a:chart seriesIdx="-4" categoryIdx="17" bldStep="category"/>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D1EB-ECFE-67D4-C0A2-0C1095BB9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E538E-85D6-C5DF-3BC8-82D33DBB30D6}"/>
              </a:ext>
            </a:extLst>
          </p:cNvPr>
          <p:cNvSpPr>
            <a:spLocks noGrp="1"/>
          </p:cNvSpPr>
          <p:nvPr>
            <p:ph type="title"/>
          </p:nvPr>
        </p:nvSpPr>
        <p:spPr/>
        <p:txBody>
          <a:bodyPr/>
          <a:lstStyle/>
          <a:p>
            <a:r>
              <a:rPr lang="en-US" dirty="0"/>
              <a:t>Scenario 1 – BBR, Single Sender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C49A9B-99A1-2FAC-CAF5-15CBF7460665}"/>
                  </a:ext>
                </a:extLst>
              </p:cNvPr>
              <p:cNvSpPr>
                <a:spLocks noGrp="1"/>
              </p:cNvSpPr>
              <p:nvPr>
                <p:ph idx="1"/>
              </p:nvPr>
            </p:nvSpPr>
            <p:spPr>
              <a:xfrm>
                <a:off x="838200" y="1825624"/>
                <a:ext cx="10515600" cy="5032375"/>
              </a:xfrm>
            </p:spPr>
            <p:txBody>
              <a:bodyPr/>
              <a:lstStyle/>
              <a:p>
                <a:pPr marL="0" indent="0">
                  <a:buNone/>
                </a:pPr>
                <a:r>
                  <a:rPr lang="en-US" dirty="0"/>
                  <a:t>BBR: First find RTT and Bandwidth estimates</a:t>
                </a:r>
              </a:p>
              <a:p>
                <a:pPr>
                  <a:buFontTx/>
                  <a:buChar char="-"/>
                </a:pPr>
                <a:r>
                  <a:rPr lang="en-US" sz="2400" dirty="0"/>
                  <a:t>Paper: Takes </a:t>
                </a:r>
                <a14:m>
                  <m:oMath xmlns:m="http://schemas.openxmlformats.org/officeDocument/2006/math">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2</m:t>
                            </m:r>
                          </m:sub>
                        </m:sSub>
                      </m:fName>
                      <m:e>
                        <m:r>
                          <a:rPr lang="en-US" sz="2400" b="0" i="1" smtClean="0">
                            <a:latin typeface="Cambria Math" panose="02040503050406030204" pitchFamily="18" charset="0"/>
                          </a:rPr>
                          <m:t>𝐵𝐷𝑃</m:t>
                        </m:r>
                      </m:e>
                    </m:func>
                  </m:oMath>
                </a14:m>
                <a:r>
                  <a:rPr lang="en-US" sz="2400" dirty="0"/>
                  <a:t> x RTT to find, generates 2 x BDP extra</a:t>
                </a:r>
              </a:p>
              <a:p>
                <a:pPr marL="0" indent="0">
                  <a:buNone/>
                </a:pPr>
                <a:r>
                  <a:rPr lang="en-US" dirty="0"/>
                  <a:t>What’s our BDP? RTT x Bottleneck = 20</a:t>
                </a:r>
              </a:p>
              <a:p>
                <a:pPr marL="0" indent="0">
                  <a:buNone/>
                </a:pPr>
                <a:endParaRPr lang="en-US" dirty="0"/>
              </a:p>
              <a:p>
                <a:pPr marL="0" indent="0">
                  <a:buNone/>
                </a:pPr>
                <a:r>
                  <a:rPr lang="en-US" dirty="0"/>
                  <a:t>4.3ms to find estimates! Then we send at 20.</a:t>
                </a:r>
              </a:p>
              <a:p>
                <a:pPr marL="0" indent="0">
                  <a:buNone/>
                </a:pPr>
                <a:endParaRPr lang="en-US" dirty="0"/>
              </a:p>
              <a:p>
                <a:pPr marL="0" indent="0">
                  <a:buNone/>
                </a:pPr>
                <a:r>
                  <a:rPr lang="en-US" dirty="0"/>
                  <a:t>How long does this take in total?</a:t>
                </a:r>
              </a:p>
              <a:p>
                <a:pPr>
                  <a:buFontTx/>
                  <a:buChar char="-"/>
                </a:pPr>
                <a:r>
                  <a:rPr lang="en-US" sz="2400" dirty="0"/>
                  <a:t>6.3 </a:t>
                </a:r>
                <a:r>
                  <a:rPr lang="en-US" sz="2400" dirty="0" err="1"/>
                  <a:t>ms</a:t>
                </a:r>
                <a:r>
                  <a:rPr lang="en-US" sz="2400" dirty="0"/>
                  <a:t> to find BDP and drain 40 packets.</a:t>
                </a:r>
              </a:p>
              <a:p>
                <a:pPr>
                  <a:buFontTx/>
                  <a:buChar char="-"/>
                </a:pPr>
                <a:r>
                  <a:rPr lang="en-US" sz="2400" dirty="0"/>
                  <a:t>(1000 – 126)/20 = 43.7 </a:t>
                </a:r>
                <a:r>
                  <a:rPr lang="en-US" sz="2400" dirty="0" err="1"/>
                  <a:t>ms</a:t>
                </a:r>
                <a:r>
                  <a:rPr lang="en-US" sz="2400" dirty="0"/>
                  <a:t> to send the rest</a:t>
                </a:r>
              </a:p>
              <a:p>
                <a:pPr marL="0" indent="0">
                  <a:buNone/>
                </a:pPr>
                <a:r>
                  <a:rPr lang="en-US" dirty="0"/>
                  <a:t>Total time: 50ms</a:t>
                </a:r>
              </a:p>
              <a:p>
                <a:pPr>
                  <a:buFontTx/>
                  <a:buChar char="-"/>
                </a:pPr>
                <a:endParaRPr lang="en-US" dirty="0"/>
              </a:p>
              <a:p>
                <a:pPr>
                  <a:buFontTx/>
                  <a:buChar char="-"/>
                </a:pPr>
                <a:endParaRPr lang="en-US" dirty="0"/>
              </a:p>
            </p:txBody>
          </p:sp>
        </mc:Choice>
        <mc:Fallback xmlns="">
          <p:sp>
            <p:nvSpPr>
              <p:cNvPr id="3" name="Content Placeholder 2">
                <a:extLst>
                  <a:ext uri="{FF2B5EF4-FFF2-40B4-BE49-F238E27FC236}">
                    <a16:creationId xmlns:a16="http://schemas.microsoft.com/office/drawing/2014/main" id="{93C49A9B-99A1-2FAC-CAF5-15CBF7460665}"/>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3"/>
                <a:stretch>
                  <a:fillRect l="-1206" t="-2015" b="-1008"/>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6981B816-DB31-E5FD-5A7A-0ADD350B8053}"/>
              </a:ext>
            </a:extLst>
          </p:cNvPr>
          <p:cNvSpPr/>
          <p:nvPr/>
        </p:nvSpPr>
        <p:spPr>
          <a:xfrm>
            <a:off x="7800304" y="4928091"/>
            <a:ext cx="4626158" cy="1788241"/>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r>
              <a:rPr lang="en-US" sz="1600" dirty="0" err="1">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ms</a:t>
            </a:r>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Congestion control protocol: BBR</a:t>
            </a:r>
          </a:p>
          <a:p>
            <a:pPr algn="ctr"/>
            <a:endParaRPr lang="en-US" sz="1600" dirty="0">
              <a:solidFill>
                <a:sysClr val="windowText" lastClr="000000"/>
              </a:solidFill>
            </a:endParaRPr>
          </a:p>
        </p:txBody>
      </p:sp>
    </p:spTree>
    <p:extLst>
      <p:ext uri="{BB962C8B-B14F-4D97-AF65-F5344CB8AC3E}">
        <p14:creationId xmlns:p14="http://schemas.microsoft.com/office/powerpoint/2010/main" val="34310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446D-5166-6BA1-8EEE-4B6B9F380132}"/>
              </a:ext>
            </a:extLst>
          </p:cNvPr>
          <p:cNvSpPr>
            <a:spLocks noGrp="1"/>
          </p:cNvSpPr>
          <p:nvPr>
            <p:ph type="title"/>
          </p:nvPr>
        </p:nvSpPr>
        <p:spPr/>
        <p:txBody>
          <a:bodyPr/>
          <a:lstStyle/>
          <a:p>
            <a:r>
              <a:rPr lang="en-US" dirty="0"/>
              <a:t>Scenario 1 – BBR, Four Senders</a:t>
            </a:r>
          </a:p>
        </p:txBody>
      </p:sp>
      <p:sp>
        <p:nvSpPr>
          <p:cNvPr id="3" name="Content Placeholder 2">
            <a:extLst>
              <a:ext uri="{FF2B5EF4-FFF2-40B4-BE49-F238E27FC236}">
                <a16:creationId xmlns:a16="http://schemas.microsoft.com/office/drawing/2014/main" id="{8EF6603F-B645-79F5-79F3-97359D0FC55F}"/>
              </a:ext>
            </a:extLst>
          </p:cNvPr>
          <p:cNvSpPr>
            <a:spLocks noGrp="1"/>
          </p:cNvSpPr>
          <p:nvPr>
            <p:ph idx="1"/>
          </p:nvPr>
        </p:nvSpPr>
        <p:spPr/>
        <p:txBody>
          <a:bodyPr/>
          <a:lstStyle/>
          <a:p>
            <a:pPr marL="0" indent="0">
              <a:buNone/>
            </a:pPr>
            <a:r>
              <a:rPr lang="en-US" dirty="0"/>
              <a:t>Paper: Takes “a few” cycles to synchronize. Let’s say 3.</a:t>
            </a:r>
          </a:p>
          <a:p>
            <a:pPr marL="0" indent="0">
              <a:buNone/>
            </a:pPr>
            <a:r>
              <a:rPr lang="en-US" dirty="0"/>
              <a:t>What’s our BDP now?</a:t>
            </a:r>
          </a:p>
          <a:p>
            <a:pPr>
              <a:buFontTx/>
              <a:buChar char="-"/>
            </a:pPr>
            <a:r>
              <a:rPr lang="en-US" dirty="0"/>
              <a:t>BBR is fair, everyone gets equal share of bottleneck link</a:t>
            </a:r>
          </a:p>
          <a:p>
            <a:pPr>
              <a:buFontTx/>
              <a:buChar char="-"/>
            </a:pPr>
            <a:r>
              <a:rPr lang="en-US" dirty="0"/>
              <a:t>BDP = 5</a:t>
            </a:r>
          </a:p>
          <a:p>
            <a:pPr marL="0" indent="0">
              <a:buNone/>
            </a:pPr>
            <a:r>
              <a:rPr lang="en-US" dirty="0"/>
              <a:t>How long will it take us to send all the packets?</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03BB00DD-206C-9080-E16E-8491C3C7ED61}"/>
                  </a:ext>
                </a:extLst>
              </p:cNvPr>
              <p:cNvSpPr/>
              <p:nvPr/>
            </p:nvSpPr>
            <p:spPr>
              <a:xfrm>
                <a:off x="838200" y="4494727"/>
                <a:ext cx="10515600" cy="2363273"/>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p>
              <a:p>
                <a:r>
                  <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r>
                  <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Probe time: </a:t>
                </a:r>
                <a14:m>
                  <m:oMath xmlns:m="http://schemas.openxmlformats.org/officeDocument/2006/math">
                    <m:func>
                      <m:funcPr>
                        <m:ctrlPr>
                          <a:rPr lang="en-US" sz="2400" i="1" smtClean="0">
                            <a:solidFill>
                              <a:schemeClr val="tx1"/>
                            </a:solidFill>
                            <a:latin typeface="Cambria Math" panose="02040503050406030204" pitchFamily="18" charset="0"/>
                          </a:rPr>
                        </m:ctrlPr>
                      </m:funcPr>
                      <m:fName>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log</m:t>
                            </m:r>
                          </m:e>
                          <m:sub>
                            <m:r>
                              <a:rPr lang="en-US" sz="2400" i="1">
                                <a:solidFill>
                                  <a:schemeClr val="tx1"/>
                                </a:solidFill>
                                <a:latin typeface="Cambria Math" panose="02040503050406030204" pitchFamily="18" charset="0"/>
                              </a:rPr>
                              <m:t>2</m:t>
                            </m:r>
                          </m:sub>
                        </m:sSub>
                      </m:fName>
                      <m:e>
                        <m:r>
                          <a:rPr lang="en-US" sz="2400" i="1">
                            <a:solidFill>
                              <a:schemeClr val="tx1"/>
                            </a:solidFill>
                            <a:latin typeface="Cambria Math" panose="02040503050406030204" pitchFamily="18" charset="0"/>
                          </a:rPr>
                          <m:t>𝐵𝐷𝑃</m:t>
                        </m:r>
                      </m:e>
                    </m:func>
                  </m:oMath>
                </a14:m>
                <a:r>
                  <a:rPr lang="en-US" sz="2400" dirty="0">
                    <a:solidFill>
                      <a:schemeClr val="tx1"/>
                    </a:solidFill>
                  </a:rPr>
                  <a:t> x RTT </a:t>
                </a:r>
                <a:endPar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24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pPr algn="ctr"/>
                <a:endParaRPr lang="en-US" sz="2400" dirty="0">
                  <a:solidFill>
                    <a:sysClr val="windowText" lastClr="000000"/>
                  </a:solidFill>
                </a:endParaRPr>
              </a:p>
            </p:txBody>
          </p:sp>
        </mc:Choice>
        <mc:Fallback xmlns="">
          <p:sp>
            <p:nvSpPr>
              <p:cNvPr id="5" name="Rounded Rectangle 4">
                <a:extLst>
                  <a:ext uri="{FF2B5EF4-FFF2-40B4-BE49-F238E27FC236}">
                    <a16:creationId xmlns:a16="http://schemas.microsoft.com/office/drawing/2014/main" id="{03BB00DD-206C-9080-E16E-8491C3C7ED61}"/>
                  </a:ext>
                </a:extLst>
              </p:cNvPr>
              <p:cNvSpPr>
                <a:spLocks noRot="1" noChangeAspect="1" noMove="1" noResize="1" noEditPoints="1" noAdjustHandles="1" noChangeArrowheads="1" noChangeShapeType="1" noTextEdit="1"/>
              </p:cNvSpPr>
              <p:nvPr/>
            </p:nvSpPr>
            <p:spPr>
              <a:xfrm>
                <a:off x="838200" y="4494727"/>
                <a:ext cx="10515600" cy="2363273"/>
              </a:xfrm>
              <a:prstGeom prst="roundRect">
                <a:avLst>
                  <a:gd name="adj" fmla="val 7057"/>
                </a:avLst>
              </a:prstGeom>
              <a:blipFill>
                <a:blip r:embed="rId3"/>
                <a:stretch>
                  <a:fillRect/>
                </a:stretch>
              </a:blipFill>
              <a:ln>
                <a:noFill/>
              </a:ln>
              <a:effectLst>
                <a:outerShdw blurRad="63500" sx="102000" sy="102000" algn="ctr" rotWithShape="0">
                  <a:prstClr val="black">
                    <a:alpha val="19803"/>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6980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9A9F-67F5-3BCD-83F9-6C750F1806F7}"/>
              </a:ext>
            </a:extLst>
          </p:cNvPr>
          <p:cNvSpPr>
            <a:spLocks noGrp="1"/>
          </p:cNvSpPr>
          <p:nvPr>
            <p:ph type="title"/>
          </p:nvPr>
        </p:nvSpPr>
        <p:spPr/>
        <p:txBody>
          <a:bodyPr/>
          <a:lstStyle/>
          <a:p>
            <a:r>
              <a:rPr lang="en-US" dirty="0"/>
              <a:t>Scenario 1 – BBR, Four Senders</a:t>
            </a:r>
          </a:p>
        </p:txBody>
      </p:sp>
      <p:sp>
        <p:nvSpPr>
          <p:cNvPr id="3" name="Content Placeholder 2">
            <a:extLst>
              <a:ext uri="{FF2B5EF4-FFF2-40B4-BE49-F238E27FC236}">
                <a16:creationId xmlns:a16="http://schemas.microsoft.com/office/drawing/2014/main" id="{E988407A-C84E-937D-17EE-C59ECBB034A7}"/>
              </a:ext>
            </a:extLst>
          </p:cNvPr>
          <p:cNvSpPr>
            <a:spLocks noGrp="1"/>
          </p:cNvSpPr>
          <p:nvPr>
            <p:ph idx="1"/>
          </p:nvPr>
        </p:nvSpPr>
        <p:spPr/>
        <p:txBody>
          <a:bodyPr/>
          <a:lstStyle/>
          <a:p>
            <a:pPr marL="0" indent="0">
              <a:buNone/>
            </a:pPr>
            <a:r>
              <a:rPr lang="en-US" dirty="0"/>
              <a:t>BDP = 5, Probe time = 2.3ms, Overflow packets = 10</a:t>
            </a:r>
          </a:p>
          <a:p>
            <a:pPr marL="0" indent="0">
              <a:buNone/>
            </a:pPr>
            <a:r>
              <a:rPr lang="en-US" dirty="0"/>
              <a:t>3 cycles to sync, for a total of 6.9 </a:t>
            </a:r>
            <a:r>
              <a:rPr lang="en-US" dirty="0" err="1"/>
              <a:t>ms.</a:t>
            </a:r>
            <a:r>
              <a:rPr lang="en-US" dirty="0"/>
              <a:t> That generates 30 packets of overflow, while sending 6.9 * 5 = ~34 packets.</a:t>
            </a:r>
          </a:p>
          <a:p>
            <a:pPr marL="0" indent="0">
              <a:buNone/>
            </a:pPr>
            <a:endParaRPr lang="en-US" dirty="0"/>
          </a:p>
          <a:p>
            <a:pPr marL="0" indent="0">
              <a:buNone/>
            </a:pPr>
            <a:r>
              <a:rPr lang="en-US" dirty="0"/>
              <a:t>Time to send remaining: (1000 + 30 - 34)/5 = 199.2ms.</a:t>
            </a:r>
          </a:p>
          <a:p>
            <a:pPr marL="0" indent="0">
              <a:buNone/>
            </a:pPr>
            <a:r>
              <a:rPr lang="en-US" dirty="0"/>
              <a:t>Total time: 199.2 + 6.9 = ~207ms</a:t>
            </a:r>
          </a:p>
        </p:txBody>
      </p:sp>
      <p:sp>
        <p:nvSpPr>
          <p:cNvPr id="4" name="Rounded Rectangle 3">
            <a:extLst>
              <a:ext uri="{FF2B5EF4-FFF2-40B4-BE49-F238E27FC236}">
                <a16:creationId xmlns:a16="http://schemas.microsoft.com/office/drawing/2014/main" id="{CABF991F-BFBF-380C-BDF1-CA0659EAD704}"/>
              </a:ext>
            </a:extLst>
          </p:cNvPr>
          <p:cNvSpPr/>
          <p:nvPr/>
        </p:nvSpPr>
        <p:spPr>
          <a:xfrm>
            <a:off x="7800303" y="4928091"/>
            <a:ext cx="4790281" cy="1788241"/>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r>
              <a:rPr lang="en-US" sz="1600" dirty="0" err="1">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ms</a:t>
            </a:r>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Congestion control protocol: BBR</a:t>
            </a:r>
          </a:p>
          <a:p>
            <a:pPr algn="ctr"/>
            <a:endParaRPr lang="en-US" sz="1600" dirty="0">
              <a:solidFill>
                <a:sysClr val="windowText" lastClr="000000"/>
              </a:solidFill>
            </a:endParaRPr>
          </a:p>
        </p:txBody>
      </p:sp>
    </p:spTree>
    <p:extLst>
      <p:ext uri="{BB962C8B-B14F-4D97-AF65-F5344CB8AC3E}">
        <p14:creationId xmlns:p14="http://schemas.microsoft.com/office/powerpoint/2010/main" val="33307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D816-A317-35C7-84D5-D3975E2E864B}"/>
              </a:ext>
            </a:extLst>
          </p:cNvPr>
          <p:cNvSpPr>
            <a:spLocks noGrp="1"/>
          </p:cNvSpPr>
          <p:nvPr>
            <p:ph type="title"/>
          </p:nvPr>
        </p:nvSpPr>
        <p:spPr/>
        <p:txBody>
          <a:bodyPr/>
          <a:lstStyle/>
          <a:p>
            <a:r>
              <a:rPr lang="en-US" dirty="0"/>
              <a:t>Comparing BBR and TCP</a:t>
            </a:r>
          </a:p>
        </p:txBody>
      </p:sp>
      <p:sp>
        <p:nvSpPr>
          <p:cNvPr id="3" name="Content Placeholder 2">
            <a:extLst>
              <a:ext uri="{FF2B5EF4-FFF2-40B4-BE49-F238E27FC236}">
                <a16:creationId xmlns:a16="http://schemas.microsoft.com/office/drawing/2014/main" id="{945E0FCE-B5A0-1B71-6C18-850C3446FE2E}"/>
              </a:ext>
            </a:extLst>
          </p:cNvPr>
          <p:cNvSpPr>
            <a:spLocks noGrp="1"/>
          </p:cNvSpPr>
          <p:nvPr>
            <p:ph idx="1"/>
          </p:nvPr>
        </p:nvSpPr>
        <p:spPr>
          <a:xfrm>
            <a:off x="838200" y="1825624"/>
            <a:ext cx="10515600" cy="5032375"/>
          </a:xfrm>
        </p:spPr>
        <p:txBody>
          <a:bodyPr>
            <a:normAutofit lnSpcReduction="10000"/>
          </a:bodyPr>
          <a:lstStyle/>
          <a:p>
            <a:pPr marL="0" indent="0">
              <a:buNone/>
            </a:pPr>
            <a:r>
              <a:rPr lang="en-US" dirty="0"/>
              <a:t>Single sender TCP: 66ms</a:t>
            </a:r>
          </a:p>
          <a:p>
            <a:pPr marL="0" indent="0">
              <a:buNone/>
            </a:pPr>
            <a:r>
              <a:rPr lang="en-US" dirty="0"/>
              <a:t>Four senders TCP: 235ms</a:t>
            </a:r>
          </a:p>
          <a:p>
            <a:pPr marL="0" indent="0">
              <a:buNone/>
            </a:pPr>
            <a:endParaRPr lang="en-US" dirty="0"/>
          </a:p>
          <a:p>
            <a:pPr marL="0" indent="0">
              <a:buNone/>
            </a:pPr>
            <a:r>
              <a:rPr lang="en-US" dirty="0"/>
              <a:t>Single sender BBR: 50ms</a:t>
            </a:r>
          </a:p>
          <a:p>
            <a:pPr marL="0" indent="0">
              <a:buNone/>
            </a:pPr>
            <a:r>
              <a:rPr lang="en-US" dirty="0"/>
              <a:t>Four senders BBR: 207ms</a:t>
            </a:r>
          </a:p>
          <a:p>
            <a:pPr marL="0" indent="0">
              <a:buNone/>
            </a:pPr>
            <a:endParaRPr lang="en-US" dirty="0"/>
          </a:p>
          <a:p>
            <a:pPr marL="0" indent="0">
              <a:buNone/>
            </a:pPr>
            <a:r>
              <a:rPr lang="en-US" dirty="0"/>
              <a:t>Key point: Performance isn’t magic!</a:t>
            </a:r>
          </a:p>
          <a:p>
            <a:pPr marL="0" indent="0">
              <a:buNone/>
            </a:pPr>
            <a:endParaRPr lang="en-US" dirty="0"/>
          </a:p>
          <a:p>
            <a:pPr marL="0" indent="0">
              <a:buNone/>
            </a:pPr>
            <a:r>
              <a:rPr lang="en-US" dirty="0"/>
              <a:t>What happens as packets in transmission increases?</a:t>
            </a:r>
          </a:p>
          <a:p>
            <a:pPr marL="0" indent="0">
              <a:buNone/>
            </a:pPr>
            <a:r>
              <a:rPr lang="en-US" dirty="0"/>
              <a:t>What if we increase link bandwidth?</a:t>
            </a:r>
          </a:p>
        </p:txBody>
      </p:sp>
      <p:sp>
        <p:nvSpPr>
          <p:cNvPr id="8" name="Rounded Rectangle 7">
            <a:extLst>
              <a:ext uri="{FF2B5EF4-FFF2-40B4-BE49-F238E27FC236}">
                <a16:creationId xmlns:a16="http://schemas.microsoft.com/office/drawing/2014/main" id="{FED6C4F3-52D0-28C7-3990-F9D94DF804F8}"/>
              </a:ext>
            </a:extLst>
          </p:cNvPr>
          <p:cNvSpPr/>
          <p:nvPr/>
        </p:nvSpPr>
        <p:spPr>
          <a:xfrm>
            <a:off x="7542726" y="2213053"/>
            <a:ext cx="4649274" cy="1788241"/>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r>
              <a:rPr lang="en-US" sz="1600" dirty="0" err="1">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ms</a:t>
            </a:r>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pPr algn="ctr"/>
            <a:endParaRPr lang="en-US" sz="1600" dirty="0">
              <a:solidFill>
                <a:sysClr val="windowText" lastClr="000000"/>
              </a:solidFill>
            </a:endParaRPr>
          </a:p>
        </p:txBody>
      </p:sp>
    </p:spTree>
    <p:extLst>
      <p:ext uri="{BB962C8B-B14F-4D97-AF65-F5344CB8AC3E}">
        <p14:creationId xmlns:p14="http://schemas.microsoft.com/office/powerpoint/2010/main" val="26379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A9BF-1FF6-9650-8928-9D75CFFE9F7F}"/>
              </a:ext>
            </a:extLst>
          </p:cNvPr>
          <p:cNvSpPr>
            <a:spLocks noGrp="1"/>
          </p:cNvSpPr>
          <p:nvPr>
            <p:ph type="title"/>
          </p:nvPr>
        </p:nvSpPr>
        <p:spPr/>
        <p:txBody>
          <a:bodyPr/>
          <a:lstStyle/>
          <a:p>
            <a:r>
              <a:rPr lang="en-US" dirty="0"/>
              <a:t>Comparing TCP and BBR 2</a:t>
            </a:r>
          </a:p>
        </p:txBody>
      </p:sp>
      <p:sp>
        <p:nvSpPr>
          <p:cNvPr id="3" name="Content Placeholder 2">
            <a:extLst>
              <a:ext uri="{FF2B5EF4-FFF2-40B4-BE49-F238E27FC236}">
                <a16:creationId xmlns:a16="http://schemas.microsoft.com/office/drawing/2014/main" id="{446923BA-7893-6838-DFD3-7754DF9B5456}"/>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US" sz="3000" dirty="0"/>
              <a:t>Let’s add some more realistic numbers</a:t>
            </a:r>
          </a:p>
          <a:p>
            <a:pPr>
              <a:buFontTx/>
              <a:buChar char="-"/>
            </a:pPr>
            <a:r>
              <a:rPr lang="en-US" dirty="0"/>
              <a:t>Packet size: 1000 bytes. </a:t>
            </a:r>
          </a:p>
          <a:p>
            <a:pPr>
              <a:buFontTx/>
              <a:buChar char="-"/>
            </a:pPr>
            <a:r>
              <a:rPr lang="en-US" dirty="0"/>
              <a:t>Bottleneck = 100 MB/s, ~100 packets/</a:t>
            </a:r>
            <a:r>
              <a:rPr lang="en-US" dirty="0" err="1"/>
              <a:t>ms</a:t>
            </a:r>
            <a:endParaRPr lang="en-US" dirty="0"/>
          </a:p>
          <a:p>
            <a:pPr marL="0" indent="0">
              <a:buNone/>
            </a:pPr>
            <a:endParaRPr lang="en-US" dirty="0"/>
          </a:p>
          <a:p>
            <a:pPr marL="0" indent="0">
              <a:buNone/>
            </a:pPr>
            <a:r>
              <a:rPr lang="en-US" sz="3000" dirty="0"/>
              <a:t>TCP Sawtooth: 50 + 51 + … + 100 + 100 = 3925 packets/52ms, or ~75 packets/</a:t>
            </a:r>
            <a:r>
              <a:rPr lang="en-US" sz="3000" dirty="0" err="1"/>
              <a:t>ms</a:t>
            </a:r>
            <a:endParaRPr lang="en-US" sz="3000" dirty="0"/>
          </a:p>
          <a:p>
            <a:pPr marL="0" indent="0">
              <a:buNone/>
            </a:pPr>
            <a:endParaRPr lang="en-US" dirty="0"/>
          </a:p>
          <a:p>
            <a:pPr marL="0" indent="0">
              <a:buNone/>
            </a:pPr>
            <a:r>
              <a:rPr lang="en-US" sz="3000" dirty="0"/>
              <a:t>BBR: Sends at a flat 100 packets/</a:t>
            </a:r>
            <a:r>
              <a:rPr lang="en-US" sz="3000" dirty="0" err="1"/>
              <a:t>ms</a:t>
            </a:r>
            <a:endParaRPr lang="en-US" sz="3000" dirty="0"/>
          </a:p>
          <a:p>
            <a:pPr marL="0" indent="0">
              <a:buNone/>
            </a:pPr>
            <a:endParaRPr lang="en-US" dirty="0"/>
          </a:p>
          <a:p>
            <a:pPr marL="0" indent="0">
              <a:buNone/>
            </a:pPr>
            <a:r>
              <a:rPr lang="en-US" sz="3000" dirty="0"/>
              <a:t>How long to send a MB file (1 thousand packets)?</a:t>
            </a:r>
          </a:p>
          <a:p>
            <a:pPr marL="0" indent="0">
              <a:buNone/>
            </a:pPr>
            <a:r>
              <a:rPr lang="en-US" sz="3000" dirty="0"/>
              <a:t>How long to send a GB file (1 million packets)?</a:t>
            </a:r>
          </a:p>
          <a:p>
            <a:pPr marL="0" indent="0">
              <a:buNone/>
            </a:pPr>
            <a:endParaRPr lang="en-US" dirty="0"/>
          </a:p>
        </p:txBody>
      </p:sp>
      <p:sp>
        <p:nvSpPr>
          <p:cNvPr id="4" name="Rounded Rectangle 3">
            <a:extLst>
              <a:ext uri="{FF2B5EF4-FFF2-40B4-BE49-F238E27FC236}">
                <a16:creationId xmlns:a16="http://schemas.microsoft.com/office/drawing/2014/main" id="{A07BCDAF-5708-654F-09DA-2B3876AD1FD1}"/>
              </a:ext>
            </a:extLst>
          </p:cNvPr>
          <p:cNvSpPr/>
          <p:nvPr/>
        </p:nvSpPr>
        <p:spPr>
          <a:xfrm>
            <a:off x="7826061" y="1640759"/>
            <a:ext cx="4530062" cy="1788241"/>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20 packets/</a:t>
            </a:r>
            <a:r>
              <a:rPr lang="en-US" sz="1600" dirty="0" err="1">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ms</a:t>
            </a:r>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Uploading single file, 1000 packets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0%</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Initial congestion window size: 10 packets</a:t>
            </a:r>
          </a:p>
          <a:p>
            <a:pPr algn="ctr"/>
            <a:endParaRPr lang="en-US" sz="1600" dirty="0">
              <a:solidFill>
                <a:sysClr val="windowText" lastClr="000000"/>
              </a:solidFill>
            </a:endParaRPr>
          </a:p>
        </p:txBody>
      </p:sp>
    </p:spTree>
    <p:extLst>
      <p:ext uri="{BB962C8B-B14F-4D97-AF65-F5344CB8AC3E}">
        <p14:creationId xmlns:p14="http://schemas.microsoft.com/office/powerpoint/2010/main" val="30800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963E-7CB0-4B55-823B-C578F70E8C57}"/>
              </a:ext>
            </a:extLst>
          </p:cNvPr>
          <p:cNvSpPr>
            <a:spLocks noGrp="1"/>
          </p:cNvSpPr>
          <p:nvPr>
            <p:ph type="title"/>
          </p:nvPr>
        </p:nvSpPr>
        <p:spPr/>
        <p:txBody>
          <a:bodyPr/>
          <a:lstStyle/>
          <a:p>
            <a:r>
              <a:rPr lang="en-US" dirty="0"/>
              <a:t>Scenario 2 – Sending Across the WAN</a:t>
            </a:r>
          </a:p>
        </p:txBody>
      </p:sp>
      <p:sp>
        <p:nvSpPr>
          <p:cNvPr id="3" name="Content Placeholder 2">
            <a:extLst>
              <a:ext uri="{FF2B5EF4-FFF2-40B4-BE49-F238E27FC236}">
                <a16:creationId xmlns:a16="http://schemas.microsoft.com/office/drawing/2014/main" id="{AAF46F27-BEE0-A805-01D2-75B1C47701B7}"/>
              </a:ext>
            </a:extLst>
          </p:cNvPr>
          <p:cNvSpPr>
            <a:spLocks noGrp="1"/>
          </p:cNvSpPr>
          <p:nvPr>
            <p:ph idx="1"/>
          </p:nvPr>
        </p:nvSpPr>
        <p:spPr>
          <a:xfrm>
            <a:off x="838200" y="1825624"/>
            <a:ext cx="10515600" cy="5032375"/>
          </a:xfrm>
        </p:spPr>
        <p:txBody>
          <a:bodyPr>
            <a:normAutofit/>
          </a:bodyPr>
          <a:lstStyle/>
          <a:p>
            <a:pPr marL="0" indent="0">
              <a:buNone/>
            </a:pPr>
            <a:r>
              <a:rPr lang="en-US" dirty="0"/>
              <a:t>New scenario: Studying abroad at Cambridge. Uploading homework to </a:t>
            </a:r>
            <a:r>
              <a:rPr lang="en-US" dirty="0" err="1"/>
              <a:t>TigerFile</a:t>
            </a:r>
            <a:r>
              <a:rPr lang="en-US" dirty="0"/>
              <a:t>.</a:t>
            </a:r>
          </a:p>
          <a:p>
            <a:pPr marL="0" indent="0">
              <a:buNone/>
            </a:pPr>
            <a:endParaRPr lang="en-US" dirty="0"/>
          </a:p>
          <a:p>
            <a:pPr marL="0" indent="0">
              <a:buNone/>
            </a:pPr>
            <a:r>
              <a:rPr lang="en-US" dirty="0"/>
              <a:t>How long to get from Cambridge to Princeton?</a:t>
            </a:r>
          </a:p>
          <a:p>
            <a:pPr marL="0" indent="0">
              <a:buNone/>
            </a:pPr>
            <a:endParaRPr lang="en-US" dirty="0"/>
          </a:p>
          <a:p>
            <a:pPr marL="0" indent="0">
              <a:buNone/>
            </a:pPr>
            <a:r>
              <a:rPr lang="en-US" dirty="0"/>
              <a:t>What’s our bottleneck link?</a:t>
            </a:r>
          </a:p>
          <a:p>
            <a:pPr marL="0" indent="0">
              <a:buNone/>
            </a:pPr>
            <a:r>
              <a:rPr lang="en-US" dirty="0"/>
              <a:t>- Again, hard to say. Let’s use the same: 100 MB/s</a:t>
            </a:r>
          </a:p>
          <a:p>
            <a:pPr marL="0" indent="0">
              <a:buNone/>
            </a:pPr>
            <a:endParaRPr lang="en-US" dirty="0"/>
          </a:p>
          <a:p>
            <a:pPr marL="0" indent="0">
              <a:buNone/>
            </a:pPr>
            <a:r>
              <a:rPr lang="en-US" dirty="0"/>
              <a:t>What’s our loss rate?</a:t>
            </a:r>
          </a:p>
          <a:p>
            <a:pPr marL="0" indent="0">
              <a:buNone/>
            </a:pPr>
            <a:r>
              <a:rPr lang="en-US" dirty="0"/>
              <a:t>- Assume 1% for demonstrative purposes</a:t>
            </a:r>
          </a:p>
        </p:txBody>
      </p:sp>
    </p:spTree>
    <p:extLst>
      <p:ext uri="{BB962C8B-B14F-4D97-AF65-F5344CB8AC3E}">
        <p14:creationId xmlns:p14="http://schemas.microsoft.com/office/powerpoint/2010/main" val="7721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C770-E34D-23FF-76A4-2DCD3FDA0FC2}"/>
              </a:ext>
            </a:extLst>
          </p:cNvPr>
          <p:cNvSpPr>
            <a:spLocks noGrp="1"/>
          </p:cNvSpPr>
          <p:nvPr>
            <p:ph type="title"/>
          </p:nvPr>
        </p:nvSpPr>
        <p:spPr/>
        <p:txBody>
          <a:bodyPr/>
          <a:lstStyle/>
          <a:p>
            <a:r>
              <a:rPr lang="en-US" dirty="0"/>
              <a:t>Review: Performance</a:t>
            </a:r>
          </a:p>
        </p:txBody>
      </p:sp>
      <p:sp>
        <p:nvSpPr>
          <p:cNvPr id="3" name="Content Placeholder 2">
            <a:extLst>
              <a:ext uri="{FF2B5EF4-FFF2-40B4-BE49-F238E27FC236}">
                <a16:creationId xmlns:a16="http://schemas.microsoft.com/office/drawing/2014/main" id="{F52C6DE8-A3FB-87E2-9142-E53D2A960074}"/>
              </a:ext>
            </a:extLst>
          </p:cNvPr>
          <p:cNvSpPr>
            <a:spLocks noGrp="1"/>
          </p:cNvSpPr>
          <p:nvPr>
            <p:ph idx="1"/>
          </p:nvPr>
        </p:nvSpPr>
        <p:spPr/>
        <p:txBody>
          <a:bodyPr/>
          <a:lstStyle/>
          <a:p>
            <a:pPr marL="0" indent="0">
              <a:buNone/>
            </a:pPr>
            <a:r>
              <a:rPr lang="en-US" dirty="0"/>
              <a:t>Why do we care about performance? Speed matters!</a:t>
            </a:r>
          </a:p>
          <a:p>
            <a:pPr marL="0" indent="0">
              <a:buNone/>
            </a:pPr>
            <a:r>
              <a:rPr lang="en-US" dirty="0"/>
              <a:t>- Cost, competitive advantage, user experience</a:t>
            </a:r>
          </a:p>
          <a:p>
            <a:pPr marL="0" indent="0">
              <a:buNone/>
            </a:pPr>
            <a:r>
              <a:rPr lang="en-US" dirty="0"/>
              <a:t>Goal: Deliver as close to hardware performance as possible</a:t>
            </a:r>
          </a:p>
          <a:p>
            <a:pPr marL="0" indent="0">
              <a:buNone/>
            </a:pPr>
            <a:endParaRPr lang="en-US" dirty="0"/>
          </a:p>
          <a:p>
            <a:pPr marL="0" indent="0">
              <a:buNone/>
            </a:pPr>
            <a:r>
              <a:rPr lang="en-US" dirty="0"/>
              <a:t>This lecture:</a:t>
            </a:r>
          </a:p>
          <a:p>
            <a:pPr marL="0" indent="0">
              <a:buNone/>
            </a:pPr>
            <a:r>
              <a:rPr lang="en-US" dirty="0"/>
              <a:t>- How to send packets over the internet</a:t>
            </a:r>
          </a:p>
          <a:p>
            <a:pPr marL="0" indent="0">
              <a:buNone/>
            </a:pPr>
            <a:r>
              <a:rPr lang="en-US" dirty="0"/>
              <a:t>- Workloads, deployments, and why they matter</a:t>
            </a:r>
          </a:p>
          <a:p>
            <a:pPr>
              <a:buFontTx/>
              <a:buChar char="-"/>
            </a:pPr>
            <a:r>
              <a:rPr lang="en-US" dirty="0"/>
              <a:t>Compare between TCP Reno and BBR Congestion control</a:t>
            </a:r>
          </a:p>
          <a:p>
            <a:pPr>
              <a:buFontTx/>
              <a:buChar char="-"/>
            </a:pPr>
            <a:endParaRPr lang="en-US" dirty="0"/>
          </a:p>
        </p:txBody>
      </p:sp>
    </p:spTree>
    <p:extLst>
      <p:ext uri="{BB962C8B-B14F-4D97-AF65-F5344CB8AC3E}">
        <p14:creationId xmlns:p14="http://schemas.microsoft.com/office/powerpoint/2010/main" val="29309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75E4-1ABE-683B-A449-C7D802AB9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61AD7-8FCD-8EAD-438B-A6634A5843C9}"/>
              </a:ext>
            </a:extLst>
          </p:cNvPr>
          <p:cNvSpPr>
            <a:spLocks noGrp="1"/>
          </p:cNvSpPr>
          <p:nvPr>
            <p:ph type="title"/>
          </p:nvPr>
        </p:nvSpPr>
        <p:spPr/>
        <p:txBody>
          <a:bodyPr/>
          <a:lstStyle/>
          <a:p>
            <a:r>
              <a:rPr lang="en-US" dirty="0"/>
              <a:t>Scenario 2 – TCP</a:t>
            </a:r>
          </a:p>
        </p:txBody>
      </p:sp>
      <p:sp>
        <p:nvSpPr>
          <p:cNvPr id="3" name="Content Placeholder 2">
            <a:extLst>
              <a:ext uri="{FF2B5EF4-FFF2-40B4-BE49-F238E27FC236}">
                <a16:creationId xmlns:a16="http://schemas.microsoft.com/office/drawing/2014/main" id="{C415FA49-28C8-1A92-6408-F78524168882}"/>
              </a:ext>
            </a:extLst>
          </p:cNvPr>
          <p:cNvSpPr>
            <a:spLocks noGrp="1"/>
          </p:cNvSpPr>
          <p:nvPr>
            <p:ph idx="1"/>
          </p:nvPr>
        </p:nvSpPr>
        <p:spPr>
          <a:xfrm>
            <a:off x="838200" y="1825624"/>
            <a:ext cx="10515600" cy="4994991"/>
          </a:xfrm>
        </p:spPr>
        <p:txBody>
          <a:bodyPr/>
          <a:lstStyle/>
          <a:p>
            <a:pPr marL="0" indent="0">
              <a:buNone/>
            </a:pPr>
            <a:r>
              <a:rPr lang="en-US" dirty="0"/>
              <a:t>What does TCP do when it sees a lost packet?</a:t>
            </a:r>
          </a:p>
          <a:p>
            <a:pPr marL="0" indent="0">
              <a:buNone/>
            </a:pPr>
            <a:r>
              <a:rPr lang="en-US" dirty="0"/>
              <a:t>- </a:t>
            </a:r>
            <a:r>
              <a:rPr lang="en-US" i="1" dirty="0"/>
              <a:t>Multiplicative decrease</a:t>
            </a:r>
            <a:endParaRPr lang="en-US" dirty="0"/>
          </a:p>
          <a:p>
            <a:pPr marL="0" indent="0">
              <a:buNone/>
            </a:pPr>
            <a:endParaRPr lang="en-US" dirty="0"/>
          </a:p>
          <a:p>
            <a:pPr marL="0" indent="0">
              <a:buNone/>
            </a:pPr>
            <a:r>
              <a:rPr lang="en-US" dirty="0"/>
              <a:t>1 in every 100 packets is lost. For analysis, assume always 100</a:t>
            </a:r>
            <a:r>
              <a:rPr lang="en-US" baseline="30000" dirty="0"/>
              <a:t>th</a:t>
            </a:r>
            <a:r>
              <a:rPr lang="en-US" dirty="0"/>
              <a:t> packet.</a:t>
            </a:r>
          </a:p>
          <a:p>
            <a:pPr marL="0" indent="0">
              <a:buNone/>
            </a:pPr>
            <a:endParaRPr lang="en-US" dirty="0"/>
          </a:p>
          <a:p>
            <a:pPr marL="0" indent="0">
              <a:buNone/>
            </a:pPr>
            <a:r>
              <a:rPr lang="en-US" dirty="0"/>
              <a:t>What does the steady state look like?</a:t>
            </a:r>
          </a:p>
          <a:p>
            <a:pPr marL="0" indent="0">
              <a:buNone/>
            </a:pPr>
            <a:r>
              <a:rPr lang="en-US" dirty="0"/>
              <a:t>Prev: 50, 51, …</a:t>
            </a:r>
          </a:p>
          <a:p>
            <a:pPr marL="0" indent="0">
              <a:buNone/>
            </a:pPr>
            <a:r>
              <a:rPr lang="en-US" dirty="0"/>
              <a:t>Now: </a:t>
            </a:r>
          </a:p>
          <a:p>
            <a:pPr marL="0" indent="0">
              <a:buNone/>
            </a:pPr>
            <a:r>
              <a:rPr lang="en-US" b="1" dirty="0"/>
              <a:t>Significant decrease in throughput</a:t>
            </a:r>
          </a:p>
        </p:txBody>
      </p:sp>
      <p:sp>
        <p:nvSpPr>
          <p:cNvPr id="4" name="Rounded Rectangle 3">
            <a:extLst>
              <a:ext uri="{FF2B5EF4-FFF2-40B4-BE49-F238E27FC236}">
                <a16:creationId xmlns:a16="http://schemas.microsoft.com/office/drawing/2014/main" id="{D778AD60-AC7D-A6E8-A72D-F224EBC01FBB}"/>
              </a:ext>
            </a:extLst>
          </p:cNvPr>
          <p:cNvSpPr/>
          <p:nvPr/>
        </p:nvSpPr>
        <p:spPr>
          <a:xfrm>
            <a:off x="7396490" y="37385"/>
            <a:ext cx="4865572" cy="1653303"/>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100 packets/100ms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100ms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1%</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Steady state sending rate: 75 packets/100ms</a:t>
            </a:r>
          </a:p>
          <a:p>
            <a:pPr algn="ctr"/>
            <a:endParaRPr lang="en-US" sz="1600" dirty="0">
              <a:solidFill>
                <a:sysClr val="windowText" lastClr="000000"/>
              </a:solidFill>
            </a:endParaRPr>
          </a:p>
        </p:txBody>
      </p:sp>
      <p:sp>
        <p:nvSpPr>
          <p:cNvPr id="5" name="TextBox 4">
            <a:extLst>
              <a:ext uri="{FF2B5EF4-FFF2-40B4-BE49-F238E27FC236}">
                <a16:creationId xmlns:a16="http://schemas.microsoft.com/office/drawing/2014/main" id="{3023AC1C-2B81-A488-E206-444F86A83DE0}"/>
              </a:ext>
            </a:extLst>
          </p:cNvPr>
          <p:cNvSpPr txBox="1"/>
          <p:nvPr/>
        </p:nvSpPr>
        <p:spPr>
          <a:xfrm>
            <a:off x="1790163" y="5769735"/>
            <a:ext cx="809223"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50,</a:t>
            </a:r>
          </a:p>
        </p:txBody>
      </p:sp>
      <p:sp>
        <p:nvSpPr>
          <p:cNvPr id="6" name="TextBox 5">
            <a:extLst>
              <a:ext uri="{FF2B5EF4-FFF2-40B4-BE49-F238E27FC236}">
                <a16:creationId xmlns:a16="http://schemas.microsoft.com/office/drawing/2014/main" id="{6A223EB5-7FAC-744C-394F-D327EA21201D}"/>
              </a:ext>
            </a:extLst>
          </p:cNvPr>
          <p:cNvSpPr txBox="1"/>
          <p:nvPr/>
        </p:nvSpPr>
        <p:spPr>
          <a:xfrm>
            <a:off x="2367568" y="5769735"/>
            <a:ext cx="809222" cy="523220"/>
          </a:xfrm>
          <a:prstGeom prst="rect">
            <a:avLst/>
          </a:prstGeom>
          <a:noFill/>
        </p:spPr>
        <p:txBody>
          <a:bodyPr wrap="square" rtlCol="0">
            <a:spAutoFit/>
          </a:bodyPr>
          <a:lstStyle/>
          <a:p>
            <a:r>
              <a:rPr lang="en-US" sz="28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51</a:t>
            </a: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a:t>
            </a:r>
          </a:p>
        </p:txBody>
      </p:sp>
      <p:sp>
        <p:nvSpPr>
          <p:cNvPr id="7" name="TextBox 6">
            <a:extLst>
              <a:ext uri="{FF2B5EF4-FFF2-40B4-BE49-F238E27FC236}">
                <a16:creationId xmlns:a16="http://schemas.microsoft.com/office/drawing/2014/main" id="{9E1705F7-8E22-864B-94EA-9A611ECDAA3C}"/>
              </a:ext>
            </a:extLst>
          </p:cNvPr>
          <p:cNvSpPr txBox="1"/>
          <p:nvPr/>
        </p:nvSpPr>
        <p:spPr>
          <a:xfrm>
            <a:off x="2944973"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25,</a:t>
            </a:r>
          </a:p>
        </p:txBody>
      </p:sp>
      <p:sp>
        <p:nvSpPr>
          <p:cNvPr id="8" name="TextBox 7">
            <a:extLst>
              <a:ext uri="{FF2B5EF4-FFF2-40B4-BE49-F238E27FC236}">
                <a16:creationId xmlns:a16="http://schemas.microsoft.com/office/drawing/2014/main" id="{86C82907-8684-90F8-90C7-1E2313C42A98}"/>
              </a:ext>
            </a:extLst>
          </p:cNvPr>
          <p:cNvSpPr txBox="1"/>
          <p:nvPr/>
        </p:nvSpPr>
        <p:spPr>
          <a:xfrm>
            <a:off x="3522377"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26,</a:t>
            </a:r>
          </a:p>
        </p:txBody>
      </p:sp>
      <p:sp>
        <p:nvSpPr>
          <p:cNvPr id="9" name="TextBox 8">
            <a:extLst>
              <a:ext uri="{FF2B5EF4-FFF2-40B4-BE49-F238E27FC236}">
                <a16:creationId xmlns:a16="http://schemas.microsoft.com/office/drawing/2014/main" id="{8A3E6FEB-810B-B4E7-32B3-451793F75AA3}"/>
              </a:ext>
            </a:extLst>
          </p:cNvPr>
          <p:cNvSpPr txBox="1"/>
          <p:nvPr/>
        </p:nvSpPr>
        <p:spPr>
          <a:xfrm>
            <a:off x="4099782"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27,</a:t>
            </a:r>
          </a:p>
        </p:txBody>
      </p:sp>
      <p:sp>
        <p:nvSpPr>
          <p:cNvPr id="10" name="TextBox 9">
            <a:extLst>
              <a:ext uri="{FF2B5EF4-FFF2-40B4-BE49-F238E27FC236}">
                <a16:creationId xmlns:a16="http://schemas.microsoft.com/office/drawing/2014/main" id="{14C82129-2947-A058-B6F2-32011A063497}"/>
              </a:ext>
            </a:extLst>
          </p:cNvPr>
          <p:cNvSpPr txBox="1"/>
          <p:nvPr/>
        </p:nvSpPr>
        <p:spPr>
          <a:xfrm>
            <a:off x="4677186" y="5769735"/>
            <a:ext cx="809222" cy="523220"/>
          </a:xfrm>
          <a:prstGeom prst="rect">
            <a:avLst/>
          </a:prstGeom>
          <a:noFill/>
        </p:spPr>
        <p:txBody>
          <a:bodyPr wrap="square" rtlCol="0">
            <a:spAutoFit/>
          </a:bodyPr>
          <a:lstStyle/>
          <a:p>
            <a:r>
              <a:rPr lang="en-US" sz="28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28,</a:t>
            </a:r>
          </a:p>
        </p:txBody>
      </p:sp>
      <p:sp>
        <p:nvSpPr>
          <p:cNvPr id="11" name="TextBox 10">
            <a:extLst>
              <a:ext uri="{FF2B5EF4-FFF2-40B4-BE49-F238E27FC236}">
                <a16:creationId xmlns:a16="http://schemas.microsoft.com/office/drawing/2014/main" id="{4B357166-D820-9653-0146-4F93AF29A28D}"/>
              </a:ext>
            </a:extLst>
          </p:cNvPr>
          <p:cNvSpPr txBox="1"/>
          <p:nvPr/>
        </p:nvSpPr>
        <p:spPr>
          <a:xfrm>
            <a:off x="5254591"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14,</a:t>
            </a:r>
          </a:p>
        </p:txBody>
      </p:sp>
      <p:sp>
        <p:nvSpPr>
          <p:cNvPr id="12" name="TextBox 11">
            <a:extLst>
              <a:ext uri="{FF2B5EF4-FFF2-40B4-BE49-F238E27FC236}">
                <a16:creationId xmlns:a16="http://schemas.microsoft.com/office/drawing/2014/main" id="{A53BC65F-0016-A29C-4F0D-E0EFBE36BBFC}"/>
              </a:ext>
            </a:extLst>
          </p:cNvPr>
          <p:cNvSpPr txBox="1"/>
          <p:nvPr/>
        </p:nvSpPr>
        <p:spPr>
          <a:xfrm>
            <a:off x="5762759"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15,</a:t>
            </a:r>
          </a:p>
        </p:txBody>
      </p:sp>
      <p:sp>
        <p:nvSpPr>
          <p:cNvPr id="13" name="TextBox 12">
            <a:extLst>
              <a:ext uri="{FF2B5EF4-FFF2-40B4-BE49-F238E27FC236}">
                <a16:creationId xmlns:a16="http://schemas.microsoft.com/office/drawing/2014/main" id="{539D96AE-C77E-2A70-0A07-45FF658C3011}"/>
              </a:ext>
            </a:extLst>
          </p:cNvPr>
          <p:cNvSpPr txBox="1"/>
          <p:nvPr/>
        </p:nvSpPr>
        <p:spPr>
          <a:xfrm>
            <a:off x="6317897"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16,</a:t>
            </a:r>
          </a:p>
        </p:txBody>
      </p:sp>
      <p:sp>
        <p:nvSpPr>
          <p:cNvPr id="14" name="TextBox 13">
            <a:extLst>
              <a:ext uri="{FF2B5EF4-FFF2-40B4-BE49-F238E27FC236}">
                <a16:creationId xmlns:a16="http://schemas.microsoft.com/office/drawing/2014/main" id="{46A9C629-13D6-4720-A4BC-212721E33527}"/>
              </a:ext>
            </a:extLst>
          </p:cNvPr>
          <p:cNvSpPr txBox="1"/>
          <p:nvPr/>
        </p:nvSpPr>
        <p:spPr>
          <a:xfrm>
            <a:off x="6826065"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17,</a:t>
            </a:r>
          </a:p>
        </p:txBody>
      </p:sp>
      <p:sp>
        <p:nvSpPr>
          <p:cNvPr id="15" name="TextBox 14">
            <a:extLst>
              <a:ext uri="{FF2B5EF4-FFF2-40B4-BE49-F238E27FC236}">
                <a16:creationId xmlns:a16="http://schemas.microsoft.com/office/drawing/2014/main" id="{F39E8190-723D-302D-A62D-EBCC3C756E31}"/>
              </a:ext>
            </a:extLst>
          </p:cNvPr>
          <p:cNvSpPr txBox="1"/>
          <p:nvPr/>
        </p:nvSpPr>
        <p:spPr>
          <a:xfrm>
            <a:off x="7381203" y="5769735"/>
            <a:ext cx="809222"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18,</a:t>
            </a:r>
          </a:p>
        </p:txBody>
      </p:sp>
    </p:spTree>
    <p:extLst>
      <p:ext uri="{BB962C8B-B14F-4D97-AF65-F5344CB8AC3E}">
        <p14:creationId xmlns:p14="http://schemas.microsoft.com/office/powerpoint/2010/main" val="350478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build="p"/>
      <p:bldP spid="7" grpId="0" build="p"/>
      <p:bldP spid="8" grpId="0" build="p"/>
      <p:bldP spid="9" grpId="0" build="p"/>
      <p:bldP spid="10" grpId="0" build="p"/>
      <p:bldP spid="11" grpId="0" build="p"/>
      <p:bldP spid="12" grpId="0" build="p"/>
      <p:bldP spid="13" grpId="0" build="p"/>
      <p:bldP spid="14" grpId="0" build="p"/>
      <p:bldP spid="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B36A-A192-227B-BCB5-16CC4F2DD0D9}"/>
              </a:ext>
            </a:extLst>
          </p:cNvPr>
          <p:cNvSpPr>
            <a:spLocks noGrp="1"/>
          </p:cNvSpPr>
          <p:nvPr>
            <p:ph type="title"/>
          </p:nvPr>
        </p:nvSpPr>
        <p:spPr/>
        <p:txBody>
          <a:bodyPr/>
          <a:lstStyle/>
          <a:p>
            <a:r>
              <a:rPr lang="en-US" dirty="0"/>
              <a:t>Scenario 2 – BBR</a:t>
            </a:r>
          </a:p>
        </p:txBody>
      </p:sp>
      <p:sp>
        <p:nvSpPr>
          <p:cNvPr id="3" name="Content Placeholder 2">
            <a:extLst>
              <a:ext uri="{FF2B5EF4-FFF2-40B4-BE49-F238E27FC236}">
                <a16:creationId xmlns:a16="http://schemas.microsoft.com/office/drawing/2014/main" id="{61A5E6FF-3706-86FF-D015-831B60BA7F30}"/>
              </a:ext>
            </a:extLst>
          </p:cNvPr>
          <p:cNvSpPr>
            <a:spLocks noGrp="1"/>
          </p:cNvSpPr>
          <p:nvPr>
            <p:ph idx="1"/>
          </p:nvPr>
        </p:nvSpPr>
        <p:spPr/>
        <p:txBody>
          <a:bodyPr/>
          <a:lstStyle/>
          <a:p>
            <a:pPr marL="0" indent="0">
              <a:buNone/>
            </a:pPr>
            <a:r>
              <a:rPr lang="en-US" dirty="0"/>
              <a:t>How about BBR? What does 1% packet loss do?</a:t>
            </a:r>
          </a:p>
          <a:p>
            <a:pPr marL="0" indent="0">
              <a:buNone/>
            </a:pPr>
            <a:endParaRPr lang="en-US" dirty="0"/>
          </a:p>
          <a:p>
            <a:pPr marL="0" indent="0">
              <a:buNone/>
            </a:pPr>
            <a:r>
              <a:rPr lang="en-US" dirty="0"/>
              <a:t>BBR uses max—min to estimate network properties</a:t>
            </a:r>
          </a:p>
          <a:p>
            <a:pPr>
              <a:buFontTx/>
              <a:buChar char="-"/>
            </a:pPr>
            <a:r>
              <a:rPr lang="en-US" dirty="0"/>
              <a:t>1 missed packet in every 100 won’t change that!</a:t>
            </a:r>
          </a:p>
          <a:p>
            <a:pPr>
              <a:buFontTx/>
              <a:buChar char="-"/>
            </a:pPr>
            <a:endParaRPr lang="en-US" dirty="0"/>
          </a:p>
          <a:p>
            <a:pPr marL="0" indent="0">
              <a:buNone/>
            </a:pPr>
            <a:r>
              <a:rPr lang="en-US" b="1" i="1" dirty="0"/>
              <a:t>BBR won’t lose any throughput under 1% loss</a:t>
            </a:r>
          </a:p>
          <a:p>
            <a:pPr marL="0" indent="0">
              <a:buNone/>
            </a:pPr>
            <a:r>
              <a:rPr lang="en-US" b="1" i="1" dirty="0"/>
              <a:t> (goodput is 99 packets/100ms due to the error rate)</a:t>
            </a:r>
          </a:p>
        </p:txBody>
      </p:sp>
      <p:sp>
        <p:nvSpPr>
          <p:cNvPr id="4" name="Rounded Rectangle 3">
            <a:extLst>
              <a:ext uri="{FF2B5EF4-FFF2-40B4-BE49-F238E27FC236}">
                <a16:creationId xmlns:a16="http://schemas.microsoft.com/office/drawing/2014/main" id="{3564AD8E-0BA8-B92D-2EF7-49769FC69FA6}"/>
              </a:ext>
            </a:extLst>
          </p:cNvPr>
          <p:cNvSpPr/>
          <p:nvPr/>
        </p:nvSpPr>
        <p:spPr>
          <a:xfrm>
            <a:off x="7323126" y="45078"/>
            <a:ext cx="4868874" cy="1653303"/>
          </a:xfrm>
          <a:prstGeom prst="roundRect">
            <a:avLst>
              <a:gd name="adj" fmla="val 7057"/>
            </a:avLst>
          </a:prstGeom>
          <a:solidFill>
            <a:schemeClr val="bg1"/>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Bottleneck Link Bandwidth: 100 packets/100ms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RTT: 100ms</a:t>
            </a: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Network error rate: 1%</a:t>
            </a:r>
          </a:p>
          <a:p>
            <a:endPar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6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Steady state sending rate: 100 packets/100ms</a:t>
            </a:r>
          </a:p>
          <a:p>
            <a:pPr algn="ctr"/>
            <a:endParaRPr lang="en-US" sz="1600" dirty="0">
              <a:solidFill>
                <a:sysClr val="windowText" lastClr="000000"/>
              </a:solidFill>
            </a:endParaRPr>
          </a:p>
        </p:txBody>
      </p:sp>
    </p:spTree>
    <p:extLst>
      <p:ext uri="{BB962C8B-B14F-4D97-AF65-F5344CB8AC3E}">
        <p14:creationId xmlns:p14="http://schemas.microsoft.com/office/powerpoint/2010/main" val="245889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FCDA-C476-F8EA-4FB2-C5748219916E}"/>
              </a:ext>
            </a:extLst>
          </p:cNvPr>
          <p:cNvSpPr>
            <a:spLocks noGrp="1"/>
          </p:cNvSpPr>
          <p:nvPr>
            <p:ph type="title"/>
          </p:nvPr>
        </p:nvSpPr>
        <p:spPr/>
        <p:txBody>
          <a:bodyPr/>
          <a:lstStyle/>
          <a:p>
            <a:r>
              <a:rPr lang="en-US" dirty="0"/>
              <a:t>Tradeoff: Fairness</a:t>
            </a:r>
          </a:p>
        </p:txBody>
      </p:sp>
      <p:sp>
        <p:nvSpPr>
          <p:cNvPr id="3" name="Content Placeholder 2">
            <a:extLst>
              <a:ext uri="{FF2B5EF4-FFF2-40B4-BE49-F238E27FC236}">
                <a16:creationId xmlns:a16="http://schemas.microsoft.com/office/drawing/2014/main" id="{BD6EA2B1-396F-ECF1-A094-F4F17BA91382}"/>
              </a:ext>
            </a:extLst>
          </p:cNvPr>
          <p:cNvSpPr>
            <a:spLocks noGrp="1"/>
          </p:cNvSpPr>
          <p:nvPr>
            <p:ph idx="1"/>
          </p:nvPr>
        </p:nvSpPr>
        <p:spPr/>
        <p:txBody>
          <a:bodyPr/>
          <a:lstStyle/>
          <a:p>
            <a:pPr marL="0" indent="0">
              <a:buNone/>
            </a:pPr>
            <a:r>
              <a:rPr lang="en-US" dirty="0"/>
              <a:t>We looked at TCP compared to BBR</a:t>
            </a:r>
          </a:p>
          <a:p>
            <a:pPr marL="0" indent="0">
              <a:buNone/>
            </a:pPr>
            <a:endParaRPr lang="en-US" dirty="0"/>
          </a:p>
          <a:p>
            <a:pPr marL="0" indent="0">
              <a:buNone/>
            </a:pPr>
            <a:r>
              <a:rPr lang="en-US" dirty="0"/>
              <a:t>Conclusion: BBR outperforms TCP in nearly every situation</a:t>
            </a:r>
          </a:p>
          <a:p>
            <a:pPr>
              <a:buFontTx/>
              <a:buChar char="-"/>
            </a:pPr>
            <a:r>
              <a:rPr lang="en-US" dirty="0"/>
              <a:t>But there’s a cost – fairness</a:t>
            </a:r>
          </a:p>
          <a:p>
            <a:pPr marL="0" indent="0">
              <a:buNone/>
            </a:pPr>
            <a:endParaRPr lang="en-US" dirty="0"/>
          </a:p>
          <a:p>
            <a:pPr marL="0" indent="0">
              <a:buNone/>
            </a:pPr>
            <a:r>
              <a:rPr lang="en-US" dirty="0"/>
              <a:t>BBR looks fantastic when everyone’s using BBR. What about when they’re not?</a:t>
            </a:r>
          </a:p>
          <a:p>
            <a:pPr marL="0" indent="0">
              <a:buNone/>
            </a:pPr>
            <a:endParaRPr lang="en-US" dirty="0"/>
          </a:p>
        </p:txBody>
      </p:sp>
    </p:spTree>
    <p:extLst>
      <p:ext uri="{BB962C8B-B14F-4D97-AF65-F5344CB8AC3E}">
        <p14:creationId xmlns:p14="http://schemas.microsoft.com/office/powerpoint/2010/main" val="16187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1D18-F2CF-D219-51A2-1C22AF03E9C8}"/>
              </a:ext>
            </a:extLst>
          </p:cNvPr>
          <p:cNvSpPr>
            <a:spLocks noGrp="1"/>
          </p:cNvSpPr>
          <p:nvPr>
            <p:ph type="title"/>
          </p:nvPr>
        </p:nvSpPr>
        <p:spPr/>
        <p:txBody>
          <a:bodyPr/>
          <a:lstStyle/>
          <a:p>
            <a:r>
              <a:rPr lang="en-US" dirty="0"/>
              <a:t>Networks are Decentralized</a:t>
            </a:r>
          </a:p>
        </p:txBody>
      </p:sp>
      <p:sp>
        <p:nvSpPr>
          <p:cNvPr id="3" name="Content Placeholder 2">
            <a:extLst>
              <a:ext uri="{FF2B5EF4-FFF2-40B4-BE49-F238E27FC236}">
                <a16:creationId xmlns:a16="http://schemas.microsoft.com/office/drawing/2014/main" id="{479F2189-BFAD-4A2F-659C-32C015F667F5}"/>
              </a:ext>
            </a:extLst>
          </p:cNvPr>
          <p:cNvSpPr>
            <a:spLocks noGrp="1"/>
          </p:cNvSpPr>
          <p:nvPr>
            <p:ph idx="1"/>
          </p:nvPr>
        </p:nvSpPr>
        <p:spPr/>
        <p:txBody>
          <a:bodyPr/>
          <a:lstStyle/>
          <a:p>
            <a:pPr marL="0" indent="0">
              <a:buNone/>
            </a:pPr>
            <a:r>
              <a:rPr lang="en-US" dirty="0"/>
              <a:t>Fairness is a real tradeoff – know nothing about network</a:t>
            </a:r>
          </a:p>
          <a:p>
            <a:pPr>
              <a:buFontTx/>
              <a:buChar char="-"/>
            </a:pPr>
            <a:r>
              <a:rPr lang="en-US" dirty="0"/>
              <a:t>Congestion control is </a:t>
            </a:r>
            <a:r>
              <a:rPr lang="en-US" i="1" dirty="0"/>
              <a:t>decentralized</a:t>
            </a:r>
            <a:r>
              <a:rPr lang="en-US" dirty="0"/>
              <a:t> </a:t>
            </a:r>
          </a:p>
          <a:p>
            <a:pPr>
              <a:buFontTx/>
              <a:buChar char="-"/>
            </a:pPr>
            <a:endParaRPr lang="en-US" dirty="0"/>
          </a:p>
          <a:p>
            <a:pPr marL="0" indent="0">
              <a:buNone/>
            </a:pPr>
            <a:r>
              <a:rPr lang="en-US" dirty="0"/>
              <a:t>BBR works particularly well when everyone uses BBR</a:t>
            </a:r>
          </a:p>
          <a:p>
            <a:pPr>
              <a:buFontTx/>
              <a:buChar char="-"/>
            </a:pPr>
            <a:r>
              <a:rPr lang="en-US" dirty="0"/>
              <a:t>When can we guarantee this? In datacenters</a:t>
            </a:r>
          </a:p>
          <a:p>
            <a:pPr>
              <a:buFontTx/>
              <a:buChar char="-"/>
            </a:pPr>
            <a:endParaRPr lang="en-US" dirty="0"/>
          </a:p>
          <a:p>
            <a:pPr marL="0" indent="0">
              <a:buNone/>
            </a:pPr>
            <a:r>
              <a:rPr lang="en-US" dirty="0"/>
              <a:t>It’s amazing this works at all!</a:t>
            </a:r>
          </a:p>
        </p:txBody>
      </p:sp>
    </p:spTree>
    <p:extLst>
      <p:ext uri="{BB962C8B-B14F-4D97-AF65-F5344CB8AC3E}">
        <p14:creationId xmlns:p14="http://schemas.microsoft.com/office/powerpoint/2010/main" val="11497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86C4-82F6-0D74-F748-DAA97E4C80B5}"/>
              </a:ext>
            </a:extLst>
          </p:cNvPr>
          <p:cNvSpPr>
            <a:spLocks noGrp="1"/>
          </p:cNvSpPr>
          <p:nvPr>
            <p:ph type="title"/>
          </p:nvPr>
        </p:nvSpPr>
        <p:spPr/>
        <p:txBody>
          <a:bodyPr/>
          <a:lstStyle/>
          <a:p>
            <a:r>
              <a:rPr lang="en-US" dirty="0"/>
              <a:t>Tradeoffs – The Pantheon</a:t>
            </a:r>
          </a:p>
        </p:txBody>
      </p:sp>
      <p:sp>
        <p:nvSpPr>
          <p:cNvPr id="3" name="Content Placeholder 2">
            <a:extLst>
              <a:ext uri="{FF2B5EF4-FFF2-40B4-BE49-F238E27FC236}">
                <a16:creationId xmlns:a16="http://schemas.microsoft.com/office/drawing/2014/main" id="{FB503AC4-7B67-2BCB-DCE7-3E5AD9E96FDA}"/>
              </a:ext>
            </a:extLst>
          </p:cNvPr>
          <p:cNvSpPr>
            <a:spLocks noGrp="1"/>
          </p:cNvSpPr>
          <p:nvPr>
            <p:ph idx="1"/>
          </p:nvPr>
        </p:nvSpPr>
        <p:spPr/>
        <p:txBody>
          <a:bodyPr/>
          <a:lstStyle/>
          <a:p>
            <a:pPr marL="0" indent="0">
              <a:buNone/>
            </a:pPr>
            <a:r>
              <a:rPr lang="en-US" dirty="0"/>
              <a:t>See: </a:t>
            </a:r>
            <a:r>
              <a:rPr lang="en-US" dirty="0" err="1"/>
              <a:t>pantheon.stanford.edu</a:t>
            </a:r>
            <a:r>
              <a:rPr lang="en-US" dirty="0"/>
              <a:t>, a testing ground for </a:t>
            </a:r>
            <a:r>
              <a:rPr lang="en-US" i="1" dirty="0"/>
              <a:t>many</a:t>
            </a:r>
            <a:r>
              <a:rPr lang="en-US" dirty="0"/>
              <a:t> congestion control algorithms</a:t>
            </a:r>
          </a:p>
          <a:p>
            <a:pPr marL="0" indent="0">
              <a:buNone/>
            </a:pPr>
            <a:endParaRPr lang="en-US" dirty="0"/>
          </a:p>
          <a:p>
            <a:pPr marL="0" indent="0">
              <a:buNone/>
            </a:pPr>
            <a:r>
              <a:rPr lang="en-US" dirty="0"/>
              <a:t>Compares many modern congestion control algorithms</a:t>
            </a:r>
          </a:p>
          <a:p>
            <a:pPr marL="0" indent="0">
              <a:buNone/>
            </a:pPr>
            <a:endParaRPr lang="en-US" dirty="0"/>
          </a:p>
          <a:p>
            <a:pPr marL="0" indent="0">
              <a:buNone/>
            </a:pPr>
            <a:r>
              <a:rPr lang="en-US" dirty="0"/>
              <a:t>Comparison across many different situations/deployments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16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1617-861A-D0C5-1718-FF7536046629}"/>
              </a:ext>
            </a:extLst>
          </p:cNvPr>
          <p:cNvSpPr>
            <a:spLocks noGrp="1"/>
          </p:cNvSpPr>
          <p:nvPr>
            <p:ph type="title"/>
          </p:nvPr>
        </p:nvSpPr>
        <p:spPr/>
        <p:txBody>
          <a:bodyPr/>
          <a:lstStyle/>
          <a:p>
            <a:r>
              <a:rPr lang="en-US" dirty="0"/>
              <a:t>Pantheon Results</a:t>
            </a:r>
          </a:p>
        </p:txBody>
      </p:sp>
      <p:sp>
        <p:nvSpPr>
          <p:cNvPr id="3" name="Content Placeholder 2">
            <a:extLst>
              <a:ext uri="{FF2B5EF4-FFF2-40B4-BE49-F238E27FC236}">
                <a16:creationId xmlns:a16="http://schemas.microsoft.com/office/drawing/2014/main" id="{08AC58B0-7098-E768-2649-3CAD12906790}"/>
              </a:ext>
            </a:extLst>
          </p:cNvPr>
          <p:cNvSpPr>
            <a:spLocks noGrp="1"/>
          </p:cNvSpPr>
          <p:nvPr>
            <p:ph idx="1"/>
          </p:nvPr>
        </p:nvSpPr>
        <p:spPr>
          <a:xfrm>
            <a:off x="838200" y="1825624"/>
            <a:ext cx="10515600" cy="5032375"/>
          </a:xfrm>
        </p:spPr>
        <p:txBody>
          <a:bodyPr>
            <a:normAutofit/>
          </a:bodyPr>
          <a:lstStyle/>
          <a:p>
            <a:pPr marL="0" indent="0">
              <a:buNone/>
            </a:pPr>
            <a:r>
              <a:rPr lang="en-US" i="1" dirty="0"/>
              <a:t>Results taken from 2020 (no longer running)</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b="1" dirty="0"/>
          </a:p>
        </p:txBody>
      </p:sp>
      <p:pic>
        <p:nvPicPr>
          <p:cNvPr id="5" name="Picture 4" descr="A screenshot of a computer screen&#10;&#10;AI-generated content may be incorrect.">
            <a:extLst>
              <a:ext uri="{FF2B5EF4-FFF2-40B4-BE49-F238E27FC236}">
                <a16:creationId xmlns:a16="http://schemas.microsoft.com/office/drawing/2014/main" id="{71C78017-EA7C-CC73-3A3E-7B6DDED7F403}"/>
              </a:ext>
            </a:extLst>
          </p:cNvPr>
          <p:cNvPicPr>
            <a:picLocks noChangeAspect="1"/>
          </p:cNvPicPr>
          <p:nvPr/>
        </p:nvPicPr>
        <p:blipFill>
          <a:blip r:embed="rId3"/>
          <a:stretch>
            <a:fillRect/>
          </a:stretch>
        </p:blipFill>
        <p:spPr>
          <a:xfrm>
            <a:off x="838200" y="2355119"/>
            <a:ext cx="10515600" cy="9005759"/>
          </a:xfrm>
          <a:prstGeom prst="rect">
            <a:avLst/>
          </a:prstGeom>
        </p:spPr>
      </p:pic>
    </p:spTree>
    <p:extLst>
      <p:ext uri="{BB962C8B-B14F-4D97-AF65-F5344CB8AC3E}">
        <p14:creationId xmlns:p14="http://schemas.microsoft.com/office/powerpoint/2010/main" val="75693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6415-F460-3E13-2956-0FFC201BB1A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9BEBBB8-92D4-F391-7871-9E29430CEE21}"/>
              </a:ext>
            </a:extLst>
          </p:cNvPr>
          <p:cNvSpPr>
            <a:spLocks noGrp="1"/>
          </p:cNvSpPr>
          <p:nvPr>
            <p:ph idx="1"/>
          </p:nvPr>
        </p:nvSpPr>
        <p:spPr>
          <a:xfrm>
            <a:off x="838200" y="1825624"/>
            <a:ext cx="10515600" cy="5032375"/>
          </a:xfrm>
        </p:spPr>
        <p:txBody>
          <a:bodyPr>
            <a:normAutofit lnSpcReduction="10000"/>
          </a:bodyPr>
          <a:lstStyle/>
          <a:p>
            <a:pPr marL="0" indent="0">
              <a:buNone/>
            </a:pPr>
            <a:r>
              <a:rPr lang="en-US" dirty="0"/>
              <a:t>Internet infrastructure is complex, multilayered, and interconnected</a:t>
            </a:r>
          </a:p>
          <a:p>
            <a:pPr marL="0" indent="0">
              <a:buNone/>
            </a:pPr>
            <a:endParaRPr lang="en-US" dirty="0"/>
          </a:p>
          <a:p>
            <a:pPr marL="0" indent="0">
              <a:buNone/>
            </a:pPr>
            <a:r>
              <a:rPr lang="en-US" dirty="0"/>
              <a:t>Networks are complicated: performance reasoning is hard</a:t>
            </a:r>
          </a:p>
          <a:p>
            <a:pPr>
              <a:buFontTx/>
              <a:buChar char="-"/>
            </a:pPr>
            <a:r>
              <a:rPr lang="en-US" dirty="0"/>
              <a:t>Measure, measure, measure!</a:t>
            </a:r>
          </a:p>
          <a:p>
            <a:pPr>
              <a:buFontTx/>
              <a:buChar char="-"/>
            </a:pPr>
            <a:r>
              <a:rPr lang="en-US" dirty="0"/>
              <a:t>Networks have many </a:t>
            </a:r>
            <a:r>
              <a:rPr lang="en-US" i="1" dirty="0"/>
              <a:t>emergent properties</a:t>
            </a:r>
            <a:endParaRPr lang="en-US" dirty="0"/>
          </a:p>
          <a:p>
            <a:pPr marL="0" indent="0">
              <a:buNone/>
            </a:pPr>
            <a:endParaRPr lang="en-US" dirty="0"/>
          </a:p>
          <a:p>
            <a:pPr marL="0" indent="0">
              <a:buNone/>
            </a:pPr>
            <a:r>
              <a:rPr lang="en-US" dirty="0"/>
              <a:t>Workloads/deployment scenarios matter.</a:t>
            </a:r>
          </a:p>
          <a:p>
            <a:pPr marL="0" indent="0">
              <a:buNone/>
            </a:pPr>
            <a:endParaRPr lang="en-US" dirty="0"/>
          </a:p>
          <a:p>
            <a:pPr marL="0" indent="0">
              <a:buNone/>
            </a:pPr>
            <a:r>
              <a:rPr lang="en-US" dirty="0"/>
              <a:t>Always consider the tradeoffs of one system over another.</a:t>
            </a:r>
          </a:p>
          <a:p>
            <a:pPr marL="0" indent="0">
              <a:buNone/>
            </a:pPr>
            <a:r>
              <a:rPr lang="en-US" dirty="0"/>
              <a:t>- Not always directly performance related!</a:t>
            </a:r>
          </a:p>
          <a:p>
            <a:pPr marL="0" indent="0">
              <a:buNone/>
            </a:pPr>
            <a:endParaRPr lang="en-US" dirty="0"/>
          </a:p>
        </p:txBody>
      </p:sp>
    </p:spTree>
    <p:extLst>
      <p:ext uri="{BB962C8B-B14F-4D97-AF65-F5344CB8AC3E}">
        <p14:creationId xmlns:p14="http://schemas.microsoft.com/office/powerpoint/2010/main" val="1357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A731-D7C7-EA7D-4B9A-AD1AD978F853}"/>
              </a:ext>
            </a:extLst>
          </p:cNvPr>
          <p:cNvSpPr>
            <a:spLocks noGrp="1"/>
          </p:cNvSpPr>
          <p:nvPr>
            <p:ph type="title"/>
          </p:nvPr>
        </p:nvSpPr>
        <p:spPr/>
        <p:txBody>
          <a:bodyPr/>
          <a:lstStyle/>
          <a:p>
            <a:r>
              <a:rPr lang="en-US" dirty="0"/>
              <a:t>Numbers that Matter</a:t>
            </a:r>
          </a:p>
        </p:txBody>
      </p:sp>
      <p:sp>
        <p:nvSpPr>
          <p:cNvPr id="3" name="Content Placeholder 2">
            <a:extLst>
              <a:ext uri="{FF2B5EF4-FFF2-40B4-BE49-F238E27FC236}">
                <a16:creationId xmlns:a16="http://schemas.microsoft.com/office/drawing/2014/main" id="{FA0AED5F-225D-BCD8-9853-43BD24EBB606}"/>
              </a:ext>
            </a:extLst>
          </p:cNvPr>
          <p:cNvSpPr>
            <a:spLocks noGrp="1"/>
          </p:cNvSpPr>
          <p:nvPr>
            <p:ph idx="1"/>
          </p:nvPr>
        </p:nvSpPr>
        <p:spPr>
          <a:xfrm>
            <a:off x="838200" y="1825625"/>
            <a:ext cx="10515600" cy="1325563"/>
          </a:xfrm>
        </p:spPr>
        <p:txBody>
          <a:bodyPr>
            <a:normAutofit/>
          </a:bodyPr>
          <a:lstStyle/>
          <a:p>
            <a:pPr marL="0" indent="0">
              <a:buNone/>
            </a:pPr>
            <a:r>
              <a:rPr lang="en-US" dirty="0"/>
              <a:t>Two metrics we care about: latency and bandwidth</a:t>
            </a:r>
          </a:p>
          <a:p>
            <a:pPr marL="0" indent="0">
              <a:buNone/>
            </a:pPr>
            <a:r>
              <a:rPr lang="en-US" i="1" dirty="0"/>
              <a:t>Focus on relative differences, not raw numbers!</a:t>
            </a:r>
          </a:p>
        </p:txBody>
      </p:sp>
      <p:sp>
        <p:nvSpPr>
          <p:cNvPr id="6" name="Content Placeholder 2">
            <a:extLst>
              <a:ext uri="{FF2B5EF4-FFF2-40B4-BE49-F238E27FC236}">
                <a16:creationId xmlns:a16="http://schemas.microsoft.com/office/drawing/2014/main" id="{0052BEA8-F191-0C74-3F54-46D7A1E38CC0}"/>
              </a:ext>
            </a:extLst>
          </p:cNvPr>
          <p:cNvSpPr txBox="1">
            <a:spLocks/>
          </p:cNvSpPr>
          <p:nvPr/>
        </p:nvSpPr>
        <p:spPr>
          <a:xfrm>
            <a:off x="838200" y="3100758"/>
            <a:ext cx="5257800" cy="3757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Latency (RTT): Physical</a:t>
            </a:r>
          </a:p>
          <a:p>
            <a:pPr marL="0" indent="0">
              <a:buFont typeface="Arial" panose="020B0604020202020204" pitchFamily="34" charset="0"/>
              <a:buNone/>
            </a:pPr>
            <a:r>
              <a:rPr lang="en-US" sz="2400" dirty="0"/>
              <a:t>Dorm to Cycles: ~1ms</a:t>
            </a:r>
          </a:p>
          <a:p>
            <a:pPr marL="0" indent="0">
              <a:buFont typeface="Arial" panose="020B0604020202020204" pitchFamily="34" charset="0"/>
              <a:buNone/>
            </a:pPr>
            <a:r>
              <a:rPr lang="en-US" sz="2400" dirty="0"/>
              <a:t>Dorm to NYC: ~10ms</a:t>
            </a:r>
          </a:p>
          <a:p>
            <a:pPr marL="0" indent="0">
              <a:buFont typeface="Arial" panose="020B0604020202020204" pitchFamily="34" charset="0"/>
              <a:buNone/>
            </a:pPr>
            <a:r>
              <a:rPr lang="en-US" sz="2400" dirty="0"/>
              <a:t>Dorm to VA: ~20ms</a:t>
            </a:r>
          </a:p>
          <a:p>
            <a:pPr marL="0" indent="0">
              <a:buFont typeface="Arial" panose="020B0604020202020204" pitchFamily="34" charset="0"/>
              <a:buNone/>
            </a:pPr>
            <a:r>
              <a:rPr lang="en-US" sz="2400" dirty="0"/>
              <a:t>Dorm to CA: ~60ms</a:t>
            </a:r>
          </a:p>
          <a:p>
            <a:pPr marL="0" indent="0">
              <a:buFont typeface="Arial" panose="020B0604020202020204" pitchFamily="34" charset="0"/>
              <a:buNone/>
            </a:pPr>
            <a:r>
              <a:rPr lang="en-US" sz="2400" dirty="0"/>
              <a:t>Dorm to EU: ~100ms</a:t>
            </a:r>
          </a:p>
          <a:p>
            <a:pPr marL="0" indent="0">
              <a:buFont typeface="Arial" panose="020B0604020202020204" pitchFamily="34" charset="0"/>
              <a:buNone/>
            </a:pPr>
            <a:r>
              <a:rPr lang="en-US" sz="2400" dirty="0"/>
              <a:t>Dorm to JP: ~150ms</a:t>
            </a:r>
          </a:p>
          <a:p>
            <a:pPr marL="0" indent="0">
              <a:buFont typeface="Arial" panose="020B0604020202020204" pitchFamily="34" charset="0"/>
              <a:buNone/>
            </a:pPr>
            <a:r>
              <a:rPr lang="en-US" sz="2400" i="1" dirty="0"/>
              <a:t>Dominated by speed of light</a:t>
            </a:r>
          </a:p>
        </p:txBody>
      </p:sp>
      <p:sp>
        <p:nvSpPr>
          <p:cNvPr id="7" name="Content Placeholder 2">
            <a:extLst>
              <a:ext uri="{FF2B5EF4-FFF2-40B4-BE49-F238E27FC236}">
                <a16:creationId xmlns:a16="http://schemas.microsoft.com/office/drawing/2014/main" id="{BD5F9C6D-159C-B9BA-1C73-B425AD127941}"/>
              </a:ext>
            </a:extLst>
          </p:cNvPr>
          <p:cNvSpPr txBox="1">
            <a:spLocks/>
          </p:cNvSpPr>
          <p:nvPr/>
        </p:nvSpPr>
        <p:spPr>
          <a:xfrm>
            <a:off x="6096000" y="3100758"/>
            <a:ext cx="5257800" cy="3757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Bandwidth: Hardware</a:t>
            </a:r>
            <a:endParaRPr lang="en-US" i="1" dirty="0"/>
          </a:p>
          <a:p>
            <a:pPr marL="0" indent="0">
              <a:buFont typeface="Arial" panose="020B0604020202020204" pitchFamily="34" charset="0"/>
              <a:buNone/>
            </a:pPr>
            <a:r>
              <a:rPr lang="en-US" sz="2400" dirty="0"/>
              <a:t>Cellular (5G): ~3 </a:t>
            </a:r>
            <a:r>
              <a:rPr lang="en-US" sz="2400" dirty="0" err="1"/>
              <a:t>Gpbs</a:t>
            </a:r>
            <a:endParaRPr lang="en-US" sz="2400" dirty="0"/>
          </a:p>
          <a:p>
            <a:pPr marL="0" indent="0">
              <a:buFont typeface="Arial" panose="020B0604020202020204" pitchFamily="34" charset="0"/>
              <a:buNone/>
            </a:pPr>
            <a:r>
              <a:rPr lang="en-US" sz="2400" dirty="0" err="1"/>
              <a:t>Wifi</a:t>
            </a:r>
            <a:r>
              <a:rPr lang="en-US" sz="2400" dirty="0"/>
              <a:t>: ~3 Gbps</a:t>
            </a:r>
          </a:p>
          <a:p>
            <a:pPr marL="0" indent="0">
              <a:buFont typeface="Arial" panose="020B0604020202020204" pitchFamily="34" charset="0"/>
              <a:buNone/>
            </a:pPr>
            <a:r>
              <a:rPr lang="en-US" sz="2400" dirty="0"/>
              <a:t>Ethernet: 10 Gbps</a:t>
            </a:r>
          </a:p>
          <a:p>
            <a:pPr marL="0" indent="0">
              <a:buFont typeface="Arial" panose="020B0604020202020204" pitchFamily="34" charset="0"/>
              <a:buNone/>
            </a:pPr>
            <a:r>
              <a:rPr lang="en-US" sz="2400" dirty="0" err="1"/>
              <a:t>Infiniband</a:t>
            </a:r>
            <a:r>
              <a:rPr lang="en-US" sz="2400" dirty="0"/>
              <a:t>: 400 </a:t>
            </a:r>
            <a:r>
              <a:rPr lang="en-US" sz="2400" dirty="0" err="1"/>
              <a:t>Gpbs</a:t>
            </a: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i="1" dirty="0"/>
              <a:t>Dominated by technology</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5231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27" descr="A black device with many ports&#10;&#10;AI-generated content may be incorrect.">
            <a:extLst>
              <a:ext uri="{FF2B5EF4-FFF2-40B4-BE49-F238E27FC236}">
                <a16:creationId xmlns:a16="http://schemas.microsoft.com/office/drawing/2014/main" id="{810D6D5D-9DFB-D38C-8578-13CCB9B205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25487" y="5170102"/>
            <a:ext cx="1913676" cy="1913676"/>
          </a:xfrm>
          <a:prstGeom prst="rect">
            <a:avLst/>
          </a:prstGeom>
        </p:spPr>
      </p:pic>
      <p:sp>
        <p:nvSpPr>
          <p:cNvPr id="2" name="Title 1">
            <a:extLst>
              <a:ext uri="{FF2B5EF4-FFF2-40B4-BE49-F238E27FC236}">
                <a16:creationId xmlns:a16="http://schemas.microsoft.com/office/drawing/2014/main" id="{18474BD2-DA58-1D47-AF59-18179AC6097D}"/>
              </a:ext>
            </a:extLst>
          </p:cNvPr>
          <p:cNvSpPr>
            <a:spLocks noGrp="1"/>
          </p:cNvSpPr>
          <p:nvPr>
            <p:ph type="title"/>
          </p:nvPr>
        </p:nvSpPr>
        <p:spPr/>
        <p:txBody>
          <a:bodyPr/>
          <a:lstStyle/>
          <a:p>
            <a:r>
              <a:rPr lang="en-US" dirty="0"/>
              <a:t>Hardware that Matters</a:t>
            </a:r>
          </a:p>
        </p:txBody>
      </p:sp>
      <p:sp>
        <p:nvSpPr>
          <p:cNvPr id="3" name="Content Placeholder 2">
            <a:extLst>
              <a:ext uri="{FF2B5EF4-FFF2-40B4-BE49-F238E27FC236}">
                <a16:creationId xmlns:a16="http://schemas.microsoft.com/office/drawing/2014/main" id="{A141D737-0D49-733D-C7AC-7770D9D0C020}"/>
              </a:ext>
            </a:extLst>
          </p:cNvPr>
          <p:cNvSpPr>
            <a:spLocks noGrp="1"/>
          </p:cNvSpPr>
          <p:nvPr>
            <p:ph idx="1"/>
          </p:nvPr>
        </p:nvSpPr>
        <p:spPr>
          <a:xfrm>
            <a:off x="838200" y="1825624"/>
            <a:ext cx="5257800" cy="2443555"/>
          </a:xfrm>
        </p:spPr>
        <p:txBody>
          <a:bodyPr>
            <a:normAutofit/>
          </a:bodyPr>
          <a:lstStyle/>
          <a:p>
            <a:pPr marL="0" indent="0">
              <a:buNone/>
            </a:pPr>
            <a:r>
              <a:rPr lang="en-US" dirty="0"/>
              <a:t>Computers/Servers</a:t>
            </a:r>
          </a:p>
          <a:p>
            <a:pPr marL="0" indent="0">
              <a:buNone/>
            </a:pPr>
            <a:r>
              <a:rPr lang="en-US" sz="2400" dirty="0"/>
              <a:t>Senders/Receivers</a:t>
            </a:r>
          </a:p>
          <a:p>
            <a:pPr marL="0" indent="0">
              <a:buNone/>
            </a:pPr>
            <a:r>
              <a:rPr lang="en-US" sz="2400" dirty="0"/>
              <a:t>Many on one network</a:t>
            </a:r>
          </a:p>
          <a:p>
            <a:pPr marL="0" indent="0">
              <a:buNone/>
            </a:pPr>
            <a:endParaRPr lang="en-US" dirty="0"/>
          </a:p>
        </p:txBody>
      </p:sp>
      <p:pic>
        <p:nvPicPr>
          <p:cNvPr id="21" name="Picture 20" descr="A close-up of a server&#10;&#10;AI-generated content may be incorrect.">
            <a:extLst>
              <a:ext uri="{FF2B5EF4-FFF2-40B4-BE49-F238E27FC236}">
                <a16:creationId xmlns:a16="http://schemas.microsoft.com/office/drawing/2014/main" id="{875FA155-C97B-AD31-F9ED-C7A973AAE4E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5678" y="1690688"/>
            <a:ext cx="5778500" cy="4203700"/>
          </a:xfrm>
          <a:prstGeom prst="rect">
            <a:avLst/>
          </a:prstGeom>
        </p:spPr>
      </p:pic>
      <p:pic>
        <p:nvPicPr>
          <p:cNvPr id="22" name="Picture 21" descr="A close-up of a server&#10;&#10;AI-generated content may be incorrect.">
            <a:extLst>
              <a:ext uri="{FF2B5EF4-FFF2-40B4-BE49-F238E27FC236}">
                <a16:creationId xmlns:a16="http://schemas.microsoft.com/office/drawing/2014/main" id="{3B9B13D7-61C9-1206-D319-DF9344B23AA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25487" y="3346072"/>
            <a:ext cx="1913676" cy="1392147"/>
          </a:xfrm>
          <a:prstGeom prst="rect">
            <a:avLst/>
          </a:prstGeom>
        </p:spPr>
      </p:pic>
      <p:sp>
        <p:nvSpPr>
          <p:cNvPr id="5" name="Content Placeholder 2">
            <a:extLst>
              <a:ext uri="{FF2B5EF4-FFF2-40B4-BE49-F238E27FC236}">
                <a16:creationId xmlns:a16="http://schemas.microsoft.com/office/drawing/2014/main" id="{BC8E0812-9E92-1C8A-D305-79196D2C0B7F}"/>
              </a:ext>
            </a:extLst>
          </p:cNvPr>
          <p:cNvSpPr txBox="1">
            <a:spLocks/>
          </p:cNvSpPr>
          <p:nvPr/>
        </p:nvSpPr>
        <p:spPr>
          <a:xfrm>
            <a:off x="838200" y="4269180"/>
            <a:ext cx="5257800" cy="2588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Switches</a:t>
            </a:r>
          </a:p>
          <a:p>
            <a:pPr marL="0" indent="0">
              <a:buFont typeface="Arial" panose="020B0604020202020204" pitchFamily="34" charset="0"/>
              <a:buNone/>
            </a:pPr>
            <a:r>
              <a:rPr lang="en-US" sz="2400" dirty="0"/>
              <a:t>Coordinate senders/receivers so they work simultaneously</a:t>
            </a:r>
          </a:p>
        </p:txBody>
      </p:sp>
      <p:sp>
        <p:nvSpPr>
          <p:cNvPr id="4" name="Content Placeholder 2">
            <a:extLst>
              <a:ext uri="{FF2B5EF4-FFF2-40B4-BE49-F238E27FC236}">
                <a16:creationId xmlns:a16="http://schemas.microsoft.com/office/drawing/2014/main" id="{33EEBB50-F8BF-DBF3-6658-8466FB6E42C0}"/>
              </a:ext>
            </a:extLst>
          </p:cNvPr>
          <p:cNvSpPr txBox="1">
            <a:spLocks/>
          </p:cNvSpPr>
          <p:nvPr/>
        </p:nvSpPr>
        <p:spPr>
          <a:xfrm>
            <a:off x="6096000" y="1825625"/>
            <a:ext cx="5257800" cy="2443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Routers</a:t>
            </a:r>
          </a:p>
          <a:p>
            <a:pPr marL="0" indent="0">
              <a:buFont typeface="Arial" panose="020B0604020202020204" pitchFamily="34" charset="0"/>
              <a:buNone/>
            </a:pPr>
            <a:r>
              <a:rPr lang="en-US" sz="2400" dirty="0"/>
              <a:t>Route packets from one network to another</a:t>
            </a:r>
          </a:p>
          <a:p>
            <a:pPr marL="0" indent="0">
              <a:buFont typeface="Arial" panose="020B0604020202020204" pitchFamily="34" charset="0"/>
              <a:buNone/>
            </a:pPr>
            <a:endParaRPr lang="en-US" sz="2400" dirty="0"/>
          </a:p>
        </p:txBody>
      </p:sp>
      <p:sp>
        <p:nvSpPr>
          <p:cNvPr id="6" name="Content Placeholder 2">
            <a:extLst>
              <a:ext uri="{FF2B5EF4-FFF2-40B4-BE49-F238E27FC236}">
                <a16:creationId xmlns:a16="http://schemas.microsoft.com/office/drawing/2014/main" id="{A0898177-5237-644B-D91D-6927690D303F}"/>
              </a:ext>
            </a:extLst>
          </p:cNvPr>
          <p:cNvSpPr txBox="1">
            <a:spLocks/>
          </p:cNvSpPr>
          <p:nvPr/>
        </p:nvSpPr>
        <p:spPr>
          <a:xfrm>
            <a:off x="6096000" y="4269180"/>
            <a:ext cx="5257800" cy="2588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Links</a:t>
            </a:r>
          </a:p>
          <a:p>
            <a:pPr marL="0" indent="0">
              <a:buFont typeface="Arial" panose="020B0604020202020204" pitchFamily="34" charset="0"/>
              <a:buNone/>
            </a:pPr>
            <a:r>
              <a:rPr lang="en-US" sz="2400" dirty="0" err="1"/>
              <a:t>WiFi</a:t>
            </a:r>
            <a:r>
              <a:rPr lang="en-US" sz="2400" dirty="0"/>
              <a:t>, Bluetooth, Fiber, Coaxial, etc.</a:t>
            </a:r>
          </a:p>
          <a:p>
            <a:pPr marL="0" indent="0">
              <a:buFont typeface="Arial" panose="020B0604020202020204" pitchFamily="34" charset="0"/>
              <a:buNone/>
            </a:pPr>
            <a:r>
              <a:rPr lang="en-US" sz="2400" dirty="0"/>
              <a:t>Determines bandwidth</a:t>
            </a:r>
          </a:p>
          <a:p>
            <a:pPr marL="0" indent="0">
              <a:buFont typeface="Arial" panose="020B0604020202020204" pitchFamily="34" charset="0"/>
              <a:buNone/>
            </a:pPr>
            <a:endParaRPr lang="en-US" sz="2400" dirty="0"/>
          </a:p>
        </p:txBody>
      </p:sp>
      <p:pic>
        <p:nvPicPr>
          <p:cNvPr id="29" name="Picture 28" descr="A black device with many ports&#10;&#10;AI-generated content may be incorrect.">
            <a:extLst>
              <a:ext uri="{FF2B5EF4-FFF2-40B4-BE49-F238E27FC236}">
                <a16:creationId xmlns:a16="http://schemas.microsoft.com/office/drawing/2014/main" id="{C54296D1-5A41-2510-B69B-E81549BEEB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27285" y="1891048"/>
            <a:ext cx="4966952" cy="4966952"/>
          </a:xfrm>
          <a:prstGeom prst="rect">
            <a:avLst/>
          </a:prstGeom>
        </p:spPr>
      </p:pic>
      <p:pic>
        <p:nvPicPr>
          <p:cNvPr id="30" name="Picture 29" descr="A black router with green lights&#10;&#10;AI-generated content may be incorrect.">
            <a:extLst>
              <a:ext uri="{FF2B5EF4-FFF2-40B4-BE49-F238E27FC236}">
                <a16:creationId xmlns:a16="http://schemas.microsoft.com/office/drawing/2014/main" id="{B32089C4-5602-742B-CB49-DE5A8AA65FE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572642" y="533987"/>
            <a:ext cx="2481240" cy="1942185"/>
          </a:xfrm>
          <a:prstGeom prst="rect">
            <a:avLst/>
          </a:prstGeom>
        </p:spPr>
      </p:pic>
      <p:pic>
        <p:nvPicPr>
          <p:cNvPr id="31" name="Picture 30" descr="A black router with green lights&#10;&#10;AI-generated content may be incorrect.">
            <a:extLst>
              <a:ext uri="{FF2B5EF4-FFF2-40B4-BE49-F238E27FC236}">
                <a16:creationId xmlns:a16="http://schemas.microsoft.com/office/drawing/2014/main" id="{71BB4F83-2834-9FED-884D-7131C0F7F3B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0" y="2029830"/>
            <a:ext cx="6168232" cy="4828170"/>
          </a:xfrm>
          <a:prstGeom prst="rect">
            <a:avLst/>
          </a:prstGeom>
        </p:spPr>
      </p:pic>
      <p:pic>
        <p:nvPicPr>
          <p:cNvPr id="32" name="Picture 31" descr="A underwater machine under water&#10;&#10;AI-generated content may be incorrect.">
            <a:extLst>
              <a:ext uri="{FF2B5EF4-FFF2-40B4-BE49-F238E27FC236}">
                <a16:creationId xmlns:a16="http://schemas.microsoft.com/office/drawing/2014/main" id="{AAAFD0BB-6735-017E-555A-A84BD4BA029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710761" y="5203840"/>
            <a:ext cx="2481240" cy="1654160"/>
          </a:xfrm>
          <a:prstGeom prst="rect">
            <a:avLst/>
          </a:prstGeom>
        </p:spPr>
      </p:pic>
      <p:pic>
        <p:nvPicPr>
          <p:cNvPr id="33" name="Picture 32" descr="A underwater machine under water&#10;&#10;AI-generated content may be incorrect.">
            <a:extLst>
              <a:ext uri="{FF2B5EF4-FFF2-40B4-BE49-F238E27FC236}">
                <a16:creationId xmlns:a16="http://schemas.microsoft.com/office/drawing/2014/main" id="{4D4D307D-D545-2D95-7414-271256AABDD9}"/>
              </a:ext>
            </a:extLst>
          </p:cNvPr>
          <p:cNvPicPr>
            <a:picLocks noChangeAspect="1"/>
          </p:cNvPicPr>
          <p:nvPr/>
        </p:nvPicPr>
        <p:blipFill>
          <a:blip r:embed="rId11"/>
          <a:stretch>
            <a:fillRect/>
          </a:stretch>
        </p:blipFill>
        <p:spPr>
          <a:xfrm>
            <a:off x="-19933" y="3346071"/>
            <a:ext cx="5277905" cy="3518603"/>
          </a:xfrm>
          <a:prstGeom prst="rect">
            <a:avLst/>
          </a:prstGeom>
        </p:spPr>
      </p:pic>
    </p:spTree>
    <p:extLst>
      <p:ext uri="{BB962C8B-B14F-4D97-AF65-F5344CB8AC3E}">
        <p14:creationId xmlns:p14="http://schemas.microsoft.com/office/powerpoint/2010/main" val="627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91FB9-6ED2-0DDB-616A-89F26429CC5A}"/>
            </a:ext>
          </a:extLst>
        </p:cNvPr>
        <p:cNvGrpSpPr/>
        <p:nvPr/>
      </p:nvGrpSpPr>
      <p:grpSpPr>
        <a:xfrm>
          <a:off x="0" y="0"/>
          <a:ext cx="0" cy="0"/>
          <a:chOff x="0" y="0"/>
          <a:chExt cx="0" cy="0"/>
        </a:xfrm>
      </p:grpSpPr>
      <p:pic>
        <p:nvPicPr>
          <p:cNvPr id="8" name="Picture 7" descr="A black router with green lights&#10;&#10;AI-generated content may be incorrect.">
            <a:extLst>
              <a:ext uri="{FF2B5EF4-FFF2-40B4-BE49-F238E27FC236}">
                <a16:creationId xmlns:a16="http://schemas.microsoft.com/office/drawing/2014/main" id="{3DDF955E-F3C0-6B0C-DC8E-805E4BEC64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2642" y="533987"/>
            <a:ext cx="2481240" cy="1942185"/>
          </a:xfrm>
          <a:prstGeom prst="rect">
            <a:avLst/>
          </a:prstGeom>
        </p:spPr>
      </p:pic>
      <p:sp>
        <p:nvSpPr>
          <p:cNvPr id="2" name="Title 1">
            <a:extLst>
              <a:ext uri="{FF2B5EF4-FFF2-40B4-BE49-F238E27FC236}">
                <a16:creationId xmlns:a16="http://schemas.microsoft.com/office/drawing/2014/main" id="{06E88B58-2876-78EA-8152-26762AEA70AF}"/>
              </a:ext>
            </a:extLst>
          </p:cNvPr>
          <p:cNvSpPr>
            <a:spLocks noGrp="1"/>
          </p:cNvSpPr>
          <p:nvPr>
            <p:ph type="title"/>
          </p:nvPr>
        </p:nvSpPr>
        <p:spPr/>
        <p:txBody>
          <a:bodyPr/>
          <a:lstStyle/>
          <a:p>
            <a:r>
              <a:rPr lang="en-US" dirty="0"/>
              <a:t>Hardware that Matters</a:t>
            </a:r>
          </a:p>
        </p:txBody>
      </p:sp>
      <p:sp>
        <p:nvSpPr>
          <p:cNvPr id="3" name="Content Placeholder 2">
            <a:extLst>
              <a:ext uri="{FF2B5EF4-FFF2-40B4-BE49-F238E27FC236}">
                <a16:creationId xmlns:a16="http://schemas.microsoft.com/office/drawing/2014/main" id="{F68D9911-0D9D-5FE8-61BB-1EA8CF90F179}"/>
              </a:ext>
            </a:extLst>
          </p:cNvPr>
          <p:cNvSpPr>
            <a:spLocks noGrp="1"/>
          </p:cNvSpPr>
          <p:nvPr>
            <p:ph idx="1"/>
          </p:nvPr>
        </p:nvSpPr>
        <p:spPr>
          <a:xfrm>
            <a:off x="838200" y="1825624"/>
            <a:ext cx="5257800" cy="2443555"/>
          </a:xfrm>
        </p:spPr>
        <p:txBody>
          <a:bodyPr>
            <a:normAutofit/>
          </a:bodyPr>
          <a:lstStyle/>
          <a:p>
            <a:pPr marL="0" indent="0">
              <a:buNone/>
            </a:pPr>
            <a:r>
              <a:rPr lang="en-US" dirty="0"/>
              <a:t>Computers/Servers</a:t>
            </a:r>
          </a:p>
          <a:p>
            <a:pPr marL="0" indent="0">
              <a:buNone/>
            </a:pPr>
            <a:r>
              <a:rPr lang="en-US" sz="2400" dirty="0"/>
              <a:t>Senders/Receivers</a:t>
            </a:r>
          </a:p>
          <a:p>
            <a:pPr marL="0" indent="0">
              <a:buNone/>
            </a:pPr>
            <a:r>
              <a:rPr lang="en-US" sz="2400" dirty="0"/>
              <a:t>Many on one network</a:t>
            </a:r>
          </a:p>
          <a:p>
            <a:pPr marL="0" indent="0">
              <a:buNone/>
            </a:pPr>
            <a:endParaRPr lang="en-US" dirty="0"/>
          </a:p>
        </p:txBody>
      </p:sp>
      <p:pic>
        <p:nvPicPr>
          <p:cNvPr id="23" name="Picture 22" descr="A black device with many ports&#10;&#10;AI-generated content may be incorrect.">
            <a:extLst>
              <a:ext uri="{FF2B5EF4-FFF2-40B4-BE49-F238E27FC236}">
                <a16:creationId xmlns:a16="http://schemas.microsoft.com/office/drawing/2014/main" id="{EA59A148-A001-DBA1-B74C-40846788CF3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25487" y="5170102"/>
            <a:ext cx="1913676" cy="1913676"/>
          </a:xfrm>
          <a:prstGeom prst="rect">
            <a:avLst/>
          </a:prstGeom>
        </p:spPr>
      </p:pic>
      <p:pic>
        <p:nvPicPr>
          <p:cNvPr id="11" name="Picture 10" descr="A underwater machine under water&#10;&#10;AI-generated content may be incorrect.">
            <a:extLst>
              <a:ext uri="{FF2B5EF4-FFF2-40B4-BE49-F238E27FC236}">
                <a16:creationId xmlns:a16="http://schemas.microsoft.com/office/drawing/2014/main" id="{C6D94F36-1E1F-A280-A19B-3030AD157B0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710761" y="5203840"/>
            <a:ext cx="2481240" cy="1654160"/>
          </a:xfrm>
          <a:prstGeom prst="rect">
            <a:avLst/>
          </a:prstGeom>
        </p:spPr>
      </p:pic>
      <p:pic>
        <p:nvPicPr>
          <p:cNvPr id="22" name="Picture 21" descr="A close-up of a server&#10;&#10;AI-generated content may be incorrect.">
            <a:extLst>
              <a:ext uri="{FF2B5EF4-FFF2-40B4-BE49-F238E27FC236}">
                <a16:creationId xmlns:a16="http://schemas.microsoft.com/office/drawing/2014/main" id="{826BC460-DB9E-3B44-39EF-9F8BB419A40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225487" y="3346072"/>
            <a:ext cx="1913676" cy="1392147"/>
          </a:xfrm>
          <a:prstGeom prst="rect">
            <a:avLst/>
          </a:prstGeom>
        </p:spPr>
      </p:pic>
      <p:sp>
        <p:nvSpPr>
          <p:cNvPr id="5" name="Content Placeholder 2">
            <a:extLst>
              <a:ext uri="{FF2B5EF4-FFF2-40B4-BE49-F238E27FC236}">
                <a16:creationId xmlns:a16="http://schemas.microsoft.com/office/drawing/2014/main" id="{9A288566-30B0-2F56-AADA-CEDAEDA97246}"/>
              </a:ext>
            </a:extLst>
          </p:cNvPr>
          <p:cNvSpPr txBox="1">
            <a:spLocks/>
          </p:cNvSpPr>
          <p:nvPr/>
        </p:nvSpPr>
        <p:spPr>
          <a:xfrm>
            <a:off x="838200" y="4269180"/>
            <a:ext cx="5257800" cy="2588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Switches</a:t>
            </a:r>
          </a:p>
          <a:p>
            <a:pPr marL="0" indent="0">
              <a:buFont typeface="Arial" panose="020B0604020202020204" pitchFamily="34" charset="0"/>
              <a:buNone/>
            </a:pPr>
            <a:r>
              <a:rPr lang="en-US" sz="2400" dirty="0"/>
              <a:t>Coordinate senders/receivers so they work simultaneously</a:t>
            </a:r>
          </a:p>
        </p:txBody>
      </p:sp>
      <p:sp>
        <p:nvSpPr>
          <p:cNvPr id="4" name="Content Placeholder 2">
            <a:extLst>
              <a:ext uri="{FF2B5EF4-FFF2-40B4-BE49-F238E27FC236}">
                <a16:creationId xmlns:a16="http://schemas.microsoft.com/office/drawing/2014/main" id="{361A0353-4807-6561-AE5D-7416EC5FC6EA}"/>
              </a:ext>
            </a:extLst>
          </p:cNvPr>
          <p:cNvSpPr txBox="1">
            <a:spLocks/>
          </p:cNvSpPr>
          <p:nvPr/>
        </p:nvSpPr>
        <p:spPr>
          <a:xfrm>
            <a:off x="6096000" y="1825625"/>
            <a:ext cx="5257800" cy="2443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Routers</a:t>
            </a:r>
          </a:p>
          <a:p>
            <a:pPr marL="0" indent="0">
              <a:buFont typeface="Arial" panose="020B0604020202020204" pitchFamily="34" charset="0"/>
              <a:buNone/>
            </a:pPr>
            <a:r>
              <a:rPr lang="en-US" sz="2400" dirty="0"/>
              <a:t>Route packets from one network to another</a:t>
            </a:r>
          </a:p>
          <a:p>
            <a:pPr marL="0" indent="0">
              <a:buFont typeface="Arial" panose="020B0604020202020204" pitchFamily="34" charset="0"/>
              <a:buNone/>
            </a:pPr>
            <a:endParaRPr lang="en-US" sz="2400" dirty="0"/>
          </a:p>
        </p:txBody>
      </p:sp>
      <p:sp>
        <p:nvSpPr>
          <p:cNvPr id="6" name="Content Placeholder 2">
            <a:extLst>
              <a:ext uri="{FF2B5EF4-FFF2-40B4-BE49-F238E27FC236}">
                <a16:creationId xmlns:a16="http://schemas.microsoft.com/office/drawing/2014/main" id="{C8A4FC85-CE43-D4A7-42D6-9FA16391C6D2}"/>
              </a:ext>
            </a:extLst>
          </p:cNvPr>
          <p:cNvSpPr txBox="1">
            <a:spLocks/>
          </p:cNvSpPr>
          <p:nvPr/>
        </p:nvSpPr>
        <p:spPr>
          <a:xfrm>
            <a:off x="6096000" y="4269180"/>
            <a:ext cx="5257800" cy="2588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Links</a:t>
            </a:r>
          </a:p>
          <a:p>
            <a:pPr marL="0" indent="0">
              <a:buFont typeface="Arial" panose="020B0604020202020204" pitchFamily="34" charset="0"/>
              <a:buNone/>
            </a:pPr>
            <a:r>
              <a:rPr lang="en-US" sz="2400" dirty="0" err="1"/>
              <a:t>WiFi</a:t>
            </a:r>
            <a:r>
              <a:rPr lang="en-US" sz="2400" dirty="0"/>
              <a:t>, Bluetooth, Fiber, Coaxial, etc.</a:t>
            </a:r>
          </a:p>
          <a:p>
            <a:pPr marL="0" indent="0">
              <a:buFont typeface="Arial" panose="020B0604020202020204" pitchFamily="34" charset="0"/>
              <a:buNone/>
            </a:pPr>
            <a:r>
              <a:rPr lang="en-US" sz="2400" dirty="0"/>
              <a:t>Determines bandwidth</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87894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omputer with a landscape on the screen&#10;&#10;AI-generated content may be incorrect.">
            <a:extLst>
              <a:ext uri="{FF2B5EF4-FFF2-40B4-BE49-F238E27FC236}">
                <a16:creationId xmlns:a16="http://schemas.microsoft.com/office/drawing/2014/main" id="{5B74C939-DFD1-2194-7D15-173E0F266A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00412" y="5188507"/>
            <a:ext cx="3024169" cy="1587689"/>
          </a:xfrm>
          <a:prstGeom prst="rect">
            <a:avLst/>
          </a:prstGeom>
        </p:spPr>
      </p:pic>
      <p:sp>
        <p:nvSpPr>
          <p:cNvPr id="2" name="Title 1">
            <a:extLst>
              <a:ext uri="{FF2B5EF4-FFF2-40B4-BE49-F238E27FC236}">
                <a16:creationId xmlns:a16="http://schemas.microsoft.com/office/drawing/2014/main" id="{FA79FB64-A1C2-A3C0-DAD5-A3C85F385A84}"/>
              </a:ext>
            </a:extLst>
          </p:cNvPr>
          <p:cNvSpPr>
            <a:spLocks noGrp="1"/>
          </p:cNvSpPr>
          <p:nvPr>
            <p:ph type="title"/>
          </p:nvPr>
        </p:nvSpPr>
        <p:spPr/>
        <p:txBody>
          <a:bodyPr/>
          <a:lstStyle/>
          <a:p>
            <a:r>
              <a:rPr lang="en-US" dirty="0"/>
              <a:t>Putting Hardware Together: Internet</a:t>
            </a:r>
          </a:p>
        </p:txBody>
      </p:sp>
      <p:sp>
        <p:nvSpPr>
          <p:cNvPr id="3" name="Content Placeholder 2">
            <a:extLst>
              <a:ext uri="{FF2B5EF4-FFF2-40B4-BE49-F238E27FC236}">
                <a16:creationId xmlns:a16="http://schemas.microsoft.com/office/drawing/2014/main" id="{98D77B23-FDAA-A139-8FB7-FAB803DEAF2F}"/>
              </a:ext>
            </a:extLst>
          </p:cNvPr>
          <p:cNvSpPr>
            <a:spLocks noGrp="1"/>
          </p:cNvSpPr>
          <p:nvPr>
            <p:ph idx="1"/>
          </p:nvPr>
        </p:nvSpPr>
        <p:spPr/>
        <p:txBody>
          <a:bodyPr/>
          <a:lstStyle/>
          <a:p>
            <a:pPr marL="0" indent="0">
              <a:buNone/>
            </a:pPr>
            <a:r>
              <a:rPr lang="en-US" dirty="0"/>
              <a:t>How do you send a packet from your computer to someone?</a:t>
            </a:r>
          </a:p>
        </p:txBody>
      </p:sp>
      <p:pic>
        <p:nvPicPr>
          <p:cNvPr id="4" name="Picture 3" descr="A black router with green lights&#10;&#10;AI-generated content may be incorrect.">
            <a:extLst>
              <a:ext uri="{FF2B5EF4-FFF2-40B4-BE49-F238E27FC236}">
                <a16:creationId xmlns:a16="http://schemas.microsoft.com/office/drawing/2014/main" id="{706726D0-F519-C3D9-F97F-78A7EA24C5A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563433" y="2822936"/>
            <a:ext cx="1548551" cy="1212125"/>
          </a:xfrm>
          <a:prstGeom prst="rect">
            <a:avLst/>
          </a:prstGeom>
        </p:spPr>
      </p:pic>
      <p:pic>
        <p:nvPicPr>
          <p:cNvPr id="8" name="Picture 7" descr="A black router with green lights&#10;&#10;AI-generated content may be incorrect.">
            <a:extLst>
              <a:ext uri="{FF2B5EF4-FFF2-40B4-BE49-F238E27FC236}">
                <a16:creationId xmlns:a16="http://schemas.microsoft.com/office/drawing/2014/main" id="{4EE454C8-83B3-A3DA-7D2B-5259A724FBE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836853" y="5195523"/>
            <a:ext cx="1548551" cy="1212125"/>
          </a:xfrm>
          <a:prstGeom prst="rect">
            <a:avLst/>
          </a:prstGeom>
        </p:spPr>
      </p:pic>
      <p:pic>
        <p:nvPicPr>
          <p:cNvPr id="10" name="Picture 9" descr="A white wireless router with two antennas&#10;&#10;AI-generated content may be incorrect.">
            <a:extLst>
              <a:ext uri="{FF2B5EF4-FFF2-40B4-BE49-F238E27FC236}">
                <a16:creationId xmlns:a16="http://schemas.microsoft.com/office/drawing/2014/main" id="{0A47A223-B126-E723-E672-8492C1F85E1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943798" y="2565399"/>
            <a:ext cx="1727200" cy="1727200"/>
          </a:xfrm>
          <a:prstGeom prst="rect">
            <a:avLst/>
          </a:prstGeom>
        </p:spPr>
      </p:pic>
      <p:pic>
        <p:nvPicPr>
          <p:cNvPr id="11" name="Picture 10" descr="A black device with many ports&#10;&#10;AI-generated content may be incorrect.">
            <a:extLst>
              <a:ext uri="{FF2B5EF4-FFF2-40B4-BE49-F238E27FC236}">
                <a16:creationId xmlns:a16="http://schemas.microsoft.com/office/drawing/2014/main" id="{9B9DF9D3-8CE6-92B5-A2B2-624BE21C7A3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879855" y="2870063"/>
            <a:ext cx="1474720" cy="1474720"/>
          </a:xfrm>
          <a:prstGeom prst="rect">
            <a:avLst/>
          </a:prstGeom>
        </p:spPr>
      </p:pic>
      <p:pic>
        <p:nvPicPr>
          <p:cNvPr id="16" name="Picture 15" descr="A computer with a landscape on the screen&#10;&#10;AI-generated content may be incorrect.">
            <a:extLst>
              <a:ext uri="{FF2B5EF4-FFF2-40B4-BE49-F238E27FC236}">
                <a16:creationId xmlns:a16="http://schemas.microsoft.com/office/drawing/2014/main" id="{2914B6DD-5A64-6C0F-D26D-A17031C95F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0383" y="2761394"/>
            <a:ext cx="3024169" cy="1587689"/>
          </a:xfrm>
          <a:prstGeom prst="rect">
            <a:avLst/>
          </a:prstGeom>
        </p:spPr>
      </p:pic>
      <p:pic>
        <p:nvPicPr>
          <p:cNvPr id="20" name="Picture 19" descr="A blue wifi symbol on a black background&#10;&#10;AI-generated content may be incorrect.">
            <a:extLst>
              <a:ext uri="{FF2B5EF4-FFF2-40B4-BE49-F238E27FC236}">
                <a16:creationId xmlns:a16="http://schemas.microsoft.com/office/drawing/2014/main" id="{69ED4ECD-E807-20D8-EA8D-0A38A31D28C8}"/>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2793285" y="2640417"/>
            <a:ext cx="1150513" cy="788581"/>
          </a:xfrm>
          <a:prstGeom prst="rect">
            <a:avLst/>
          </a:prstGeom>
        </p:spPr>
      </p:pic>
      <p:pic>
        <p:nvPicPr>
          <p:cNvPr id="22" name="Picture 21" descr="A blue cable with plugs&#10;&#10;AI-generated content may be incorrect.">
            <a:extLst>
              <a:ext uri="{FF2B5EF4-FFF2-40B4-BE49-F238E27FC236}">
                <a16:creationId xmlns:a16="http://schemas.microsoft.com/office/drawing/2014/main" id="{E9FC874D-965A-FA1A-3AFF-C08E0089413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489937" y="2430462"/>
            <a:ext cx="1212125" cy="1212125"/>
          </a:xfrm>
          <a:prstGeom prst="rect">
            <a:avLst/>
          </a:prstGeom>
        </p:spPr>
      </p:pic>
      <p:pic>
        <p:nvPicPr>
          <p:cNvPr id="24" name="Picture 23" descr="A blue cable with plugs&#10;&#10;AI-generated content may be incorrect.">
            <a:extLst>
              <a:ext uri="{FF2B5EF4-FFF2-40B4-BE49-F238E27FC236}">
                <a16:creationId xmlns:a16="http://schemas.microsoft.com/office/drawing/2014/main" id="{BBF8CA97-CFEF-A775-420A-BCF41F5DE025}"/>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8421868" y="2430462"/>
            <a:ext cx="1212125" cy="1212125"/>
          </a:xfrm>
          <a:prstGeom prst="rect">
            <a:avLst/>
          </a:prstGeom>
        </p:spPr>
      </p:pic>
      <p:pic>
        <p:nvPicPr>
          <p:cNvPr id="25" name="Picture 24" descr="A blue cable with plugs&#10;&#10;AI-generated content may be incorrect.">
            <a:extLst>
              <a:ext uri="{FF2B5EF4-FFF2-40B4-BE49-F238E27FC236}">
                <a16:creationId xmlns:a16="http://schemas.microsoft.com/office/drawing/2014/main" id="{D15E9B73-43A2-693A-4541-CAE12FBEFC64}"/>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8501846" y="4807584"/>
            <a:ext cx="1212125" cy="1212125"/>
          </a:xfrm>
          <a:prstGeom prst="rect">
            <a:avLst/>
          </a:prstGeom>
        </p:spPr>
      </p:pic>
      <p:pic>
        <p:nvPicPr>
          <p:cNvPr id="32" name="Picture 31" descr="A close-up of a cable&#10;&#10;AI-generated content may be incorrect.">
            <a:extLst>
              <a:ext uri="{FF2B5EF4-FFF2-40B4-BE49-F238E27FC236}">
                <a16:creationId xmlns:a16="http://schemas.microsoft.com/office/drawing/2014/main" id="{BE3213B6-8D28-2CA7-96BD-D6728295165C}"/>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2728134" y="4716919"/>
            <a:ext cx="1487510" cy="780943"/>
          </a:xfrm>
          <a:prstGeom prst="rect">
            <a:avLst/>
          </a:prstGeom>
        </p:spPr>
      </p:pic>
      <p:sp>
        <p:nvSpPr>
          <p:cNvPr id="33" name="Rounded Rectangle 32">
            <a:extLst>
              <a:ext uri="{FF2B5EF4-FFF2-40B4-BE49-F238E27FC236}">
                <a16:creationId xmlns:a16="http://schemas.microsoft.com/office/drawing/2014/main" id="{542F08B2-C528-2658-39AB-4BC1F01A2451}"/>
              </a:ext>
            </a:extLst>
          </p:cNvPr>
          <p:cNvSpPr/>
          <p:nvPr/>
        </p:nvSpPr>
        <p:spPr>
          <a:xfrm>
            <a:off x="896555" y="5543681"/>
            <a:ext cx="4275305" cy="949194"/>
          </a:xfrm>
          <a:prstGeom prst="roundRect">
            <a:avLst>
              <a:gd name="adj" fmla="val 7057"/>
            </a:avLst>
          </a:prstGeom>
          <a:solidFill>
            <a:schemeClr val="accent2"/>
          </a:solidFill>
          <a:ln>
            <a:noFill/>
          </a:ln>
          <a:effectLst>
            <a:outerShdw blurRad="63500" sx="102000" sy="102000" algn="ctr" rotWithShape="0">
              <a:prstClr val="black">
                <a:alpha val="1980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ysClr val="windowText" lastClr="000000"/>
                </a:solidFill>
                <a:latin typeface="Helvetica Neue Medium" panose="02000503000000020004" pitchFamily="2" charset="0"/>
                <a:ea typeface="Helvetica Neue Medium" panose="02000503000000020004" pitchFamily="2" charset="0"/>
                <a:cs typeface="Helvetica Neue Medium" panose="02000503000000020004" pitchFamily="2" charset="0"/>
              </a:rPr>
              <a:t>“The Internet”</a:t>
            </a:r>
            <a:endParaRPr lang="en-US" sz="4000" dirty="0">
              <a:solidFill>
                <a:sysClr val="windowText" lastClr="000000"/>
              </a:solidFill>
            </a:endParaRPr>
          </a:p>
        </p:txBody>
      </p:sp>
      <p:cxnSp>
        <p:nvCxnSpPr>
          <p:cNvPr id="35" name="Straight Arrow Connector 34">
            <a:extLst>
              <a:ext uri="{FF2B5EF4-FFF2-40B4-BE49-F238E27FC236}">
                <a16:creationId xmlns:a16="http://schemas.microsoft.com/office/drawing/2014/main" id="{7212C826-4EE6-3080-A34F-F71751E8D88C}"/>
              </a:ext>
            </a:extLst>
          </p:cNvPr>
          <p:cNvCxnSpPr/>
          <p:nvPr/>
        </p:nvCxnSpPr>
        <p:spPr>
          <a:xfrm>
            <a:off x="2472744" y="3642587"/>
            <a:ext cx="1867436"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A2D5EFA-C5BA-DE59-0B3D-021E9757A3AE}"/>
              </a:ext>
            </a:extLst>
          </p:cNvPr>
          <p:cNvCxnSpPr>
            <a:cxnSpLocks/>
          </p:cNvCxnSpPr>
          <p:nvPr/>
        </p:nvCxnSpPr>
        <p:spPr>
          <a:xfrm>
            <a:off x="5171860" y="3642587"/>
            <a:ext cx="1530202"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32A4467-8F21-14B6-BE80-AAAAE18F48FA}"/>
              </a:ext>
            </a:extLst>
          </p:cNvPr>
          <p:cNvCxnSpPr>
            <a:cxnSpLocks/>
          </p:cNvCxnSpPr>
          <p:nvPr/>
        </p:nvCxnSpPr>
        <p:spPr>
          <a:xfrm>
            <a:off x="8394577" y="3642587"/>
            <a:ext cx="1239416"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1" name="Elbow Connector 40">
            <a:extLst>
              <a:ext uri="{FF2B5EF4-FFF2-40B4-BE49-F238E27FC236}">
                <a16:creationId xmlns:a16="http://schemas.microsoft.com/office/drawing/2014/main" id="{7C994D5C-929A-6D4A-28B7-0BE6710CC9CF}"/>
              </a:ext>
            </a:extLst>
          </p:cNvPr>
          <p:cNvCxnSpPr>
            <a:cxnSpLocks/>
            <a:stCxn id="4" idx="2"/>
            <a:endCxn id="33" idx="1"/>
          </p:cNvCxnSpPr>
          <p:nvPr/>
        </p:nvCxnSpPr>
        <p:spPr>
          <a:xfrm rot="5400000">
            <a:off x="4625524" y="306092"/>
            <a:ext cx="1983217" cy="9441154"/>
          </a:xfrm>
          <a:prstGeom prst="bentConnector4">
            <a:avLst>
              <a:gd name="adj1" fmla="val 25047"/>
              <a:gd name="adj2" fmla="val 10242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4F1F4EC-8999-5DE0-707F-00973B769E5C}"/>
              </a:ext>
            </a:extLst>
          </p:cNvPr>
          <p:cNvCxnSpPr>
            <a:cxnSpLocks/>
          </p:cNvCxnSpPr>
          <p:nvPr/>
        </p:nvCxnSpPr>
        <p:spPr>
          <a:xfrm>
            <a:off x="5293217" y="6018278"/>
            <a:ext cx="1543636"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1306739-1FAC-5918-5038-4457E97C3D78}"/>
              </a:ext>
            </a:extLst>
          </p:cNvPr>
          <p:cNvCxnSpPr>
            <a:cxnSpLocks/>
          </p:cNvCxnSpPr>
          <p:nvPr/>
        </p:nvCxnSpPr>
        <p:spPr>
          <a:xfrm>
            <a:off x="8518511" y="6018278"/>
            <a:ext cx="1243675"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3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E91-D411-0F3D-3EDD-BD980591E593}"/>
              </a:ext>
            </a:extLst>
          </p:cNvPr>
          <p:cNvSpPr>
            <a:spLocks noGrp="1"/>
          </p:cNvSpPr>
          <p:nvPr>
            <p:ph type="title"/>
          </p:nvPr>
        </p:nvSpPr>
        <p:spPr/>
        <p:txBody>
          <a:bodyPr/>
          <a:lstStyle/>
          <a:p>
            <a:r>
              <a:rPr lang="en-US" dirty="0"/>
              <a:t>The Internet on Earth</a:t>
            </a:r>
          </a:p>
        </p:txBody>
      </p:sp>
      <p:pic>
        <p:nvPicPr>
          <p:cNvPr id="7" name="Graphic 6">
            <a:extLst>
              <a:ext uri="{FF2B5EF4-FFF2-40B4-BE49-F238E27FC236}">
                <a16:creationId xmlns:a16="http://schemas.microsoft.com/office/drawing/2014/main" id="{5F7731F7-E42C-71CB-C53E-3BC86EAE4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347826"/>
            <a:ext cx="10515600" cy="5510174"/>
          </a:xfrm>
          <a:prstGeom prst="rect">
            <a:avLst/>
          </a:prstGeom>
        </p:spPr>
      </p:pic>
    </p:spTree>
    <p:extLst>
      <p:ext uri="{BB962C8B-B14F-4D97-AF65-F5344CB8AC3E}">
        <p14:creationId xmlns:p14="http://schemas.microsoft.com/office/powerpoint/2010/main" val="305212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FF6C-73C6-67C9-E5DA-38AFB0892CEF}"/>
              </a:ext>
            </a:extLst>
          </p:cNvPr>
          <p:cNvSpPr>
            <a:spLocks noGrp="1"/>
          </p:cNvSpPr>
          <p:nvPr>
            <p:ph type="title"/>
          </p:nvPr>
        </p:nvSpPr>
        <p:spPr/>
        <p:txBody>
          <a:bodyPr/>
          <a:lstStyle/>
          <a:p>
            <a:r>
              <a:rPr lang="en-US" dirty="0"/>
              <a:t>Loss in Networks</a:t>
            </a:r>
          </a:p>
        </p:txBody>
      </p:sp>
      <p:sp>
        <p:nvSpPr>
          <p:cNvPr id="3" name="Content Placeholder 2">
            <a:extLst>
              <a:ext uri="{FF2B5EF4-FFF2-40B4-BE49-F238E27FC236}">
                <a16:creationId xmlns:a16="http://schemas.microsoft.com/office/drawing/2014/main" id="{CBDD53DA-9332-6F55-BA10-CBDE6E1BA7D9}"/>
              </a:ext>
            </a:extLst>
          </p:cNvPr>
          <p:cNvSpPr>
            <a:spLocks noGrp="1"/>
          </p:cNvSpPr>
          <p:nvPr>
            <p:ph idx="1"/>
          </p:nvPr>
        </p:nvSpPr>
        <p:spPr>
          <a:xfrm>
            <a:off x="838200" y="1825624"/>
            <a:ext cx="10515600" cy="5032375"/>
          </a:xfrm>
        </p:spPr>
        <p:txBody>
          <a:bodyPr>
            <a:normAutofit/>
          </a:bodyPr>
          <a:lstStyle/>
          <a:p>
            <a:pPr marL="0" indent="0">
              <a:buNone/>
            </a:pPr>
            <a:r>
              <a:rPr lang="en-US" dirty="0"/>
              <a:t>Two sources: congestion and error</a:t>
            </a:r>
          </a:p>
          <a:p>
            <a:pPr marL="0" indent="0">
              <a:buNone/>
            </a:pPr>
            <a:r>
              <a:rPr lang="en-US" dirty="0"/>
              <a:t>- </a:t>
            </a:r>
            <a:r>
              <a:rPr lang="en-US" sz="2400" dirty="0"/>
              <a:t>Lots of control over congestion, none over error</a:t>
            </a:r>
            <a:endParaRPr lang="en-US" dirty="0"/>
          </a:p>
          <a:p>
            <a:pPr marL="0" indent="0">
              <a:buNone/>
            </a:pPr>
            <a:r>
              <a:rPr lang="en-US" dirty="0"/>
              <a:t>Wireless:</a:t>
            </a:r>
          </a:p>
          <a:p>
            <a:pPr>
              <a:buFontTx/>
              <a:buChar char="-"/>
            </a:pPr>
            <a:r>
              <a:rPr lang="en-US" sz="2400" dirty="0" err="1"/>
              <a:t>WiFi</a:t>
            </a:r>
            <a:r>
              <a:rPr lang="en-US" sz="2400" dirty="0"/>
              <a:t> in dorm: 10</a:t>
            </a:r>
            <a:r>
              <a:rPr lang="en-US" sz="2400" baseline="30000" dirty="0"/>
              <a:t>-8</a:t>
            </a:r>
            <a:r>
              <a:rPr lang="en-US" sz="2400" dirty="0"/>
              <a:t> BER</a:t>
            </a:r>
          </a:p>
          <a:p>
            <a:pPr>
              <a:buFontTx/>
              <a:buChar char="-"/>
            </a:pPr>
            <a:r>
              <a:rPr lang="en-US" sz="2400" dirty="0"/>
              <a:t>5G in park: 10</a:t>
            </a:r>
            <a:r>
              <a:rPr lang="en-US" sz="2400" baseline="30000" dirty="0"/>
              <a:t>-5</a:t>
            </a:r>
            <a:r>
              <a:rPr lang="en-US" sz="2400" dirty="0"/>
              <a:t> BER</a:t>
            </a:r>
            <a:endParaRPr lang="en-US" dirty="0"/>
          </a:p>
          <a:p>
            <a:pPr marL="0" indent="0">
              <a:buNone/>
            </a:pPr>
            <a:r>
              <a:rPr lang="en-US" dirty="0"/>
              <a:t>Wired networks:</a:t>
            </a:r>
          </a:p>
          <a:p>
            <a:pPr>
              <a:buFontTx/>
              <a:buChar char="-"/>
            </a:pPr>
            <a:r>
              <a:rPr lang="en-US" sz="2400" dirty="0"/>
              <a:t>Inside datacenter: 0% BER</a:t>
            </a:r>
          </a:p>
          <a:p>
            <a:pPr>
              <a:buFontTx/>
              <a:buChar char="-"/>
            </a:pPr>
            <a:r>
              <a:rPr lang="en-US" sz="2400" dirty="0"/>
              <a:t>Across a city: 10</a:t>
            </a:r>
            <a:r>
              <a:rPr lang="en-US" sz="2400" baseline="30000" dirty="0"/>
              <a:t>-10</a:t>
            </a:r>
            <a:r>
              <a:rPr lang="en-US" sz="2400" dirty="0"/>
              <a:t> BER</a:t>
            </a:r>
          </a:p>
          <a:p>
            <a:pPr>
              <a:buFontTx/>
              <a:buChar char="-"/>
            </a:pPr>
            <a:endParaRPr lang="en-US" sz="2400" dirty="0"/>
          </a:p>
          <a:p>
            <a:pPr marL="0" indent="0">
              <a:buNone/>
            </a:pPr>
            <a:r>
              <a:rPr lang="en-US" sz="2400" dirty="0"/>
              <a:t>Services degrade dramatically at 1% loss. 5% loss is very bad.</a:t>
            </a:r>
          </a:p>
        </p:txBody>
      </p:sp>
    </p:spTree>
    <p:extLst>
      <p:ext uri="{BB962C8B-B14F-4D97-AF65-F5344CB8AC3E}">
        <p14:creationId xmlns:p14="http://schemas.microsoft.com/office/powerpoint/2010/main" val="319035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8803-CFD5-E0B7-E065-87B06B188A34}"/>
              </a:ext>
            </a:extLst>
          </p:cNvPr>
          <p:cNvSpPr>
            <a:spLocks noGrp="1"/>
          </p:cNvSpPr>
          <p:nvPr>
            <p:ph type="title"/>
          </p:nvPr>
        </p:nvSpPr>
        <p:spPr/>
        <p:txBody>
          <a:bodyPr/>
          <a:lstStyle/>
          <a:p>
            <a:r>
              <a:rPr lang="en-US" dirty="0"/>
              <a:t>Workloads Matter</a:t>
            </a:r>
          </a:p>
        </p:txBody>
      </p:sp>
      <p:sp>
        <p:nvSpPr>
          <p:cNvPr id="3" name="Content Placeholder 2">
            <a:extLst>
              <a:ext uri="{FF2B5EF4-FFF2-40B4-BE49-F238E27FC236}">
                <a16:creationId xmlns:a16="http://schemas.microsoft.com/office/drawing/2014/main" id="{41EAA91B-BE58-C20A-1CE1-3AD56D1E234C}"/>
              </a:ext>
            </a:extLst>
          </p:cNvPr>
          <p:cNvSpPr>
            <a:spLocks noGrp="1"/>
          </p:cNvSpPr>
          <p:nvPr>
            <p:ph idx="1"/>
          </p:nvPr>
        </p:nvSpPr>
        <p:spPr/>
        <p:txBody>
          <a:bodyPr>
            <a:noAutofit/>
          </a:bodyPr>
          <a:lstStyle/>
          <a:p>
            <a:pPr marL="0" indent="0">
              <a:buNone/>
            </a:pPr>
            <a:r>
              <a:rPr lang="en-US" dirty="0"/>
              <a:t>Scenario 1: Single sender, single receiver</a:t>
            </a:r>
          </a:p>
          <a:p>
            <a:pPr>
              <a:buFontTx/>
              <a:buChar char="-"/>
            </a:pPr>
            <a:r>
              <a:rPr lang="en-US" dirty="0"/>
              <a:t>Relatively easy. No fairness, just need to get our rate right</a:t>
            </a:r>
          </a:p>
          <a:p>
            <a:pPr marL="0" indent="0">
              <a:buNone/>
            </a:pPr>
            <a:r>
              <a:rPr lang="en-US" dirty="0"/>
              <a:t>Scenario 2: Many different senders</a:t>
            </a:r>
          </a:p>
          <a:p>
            <a:pPr>
              <a:buFontTx/>
              <a:buChar char="-"/>
            </a:pPr>
            <a:r>
              <a:rPr lang="en-US" dirty="0"/>
              <a:t>Complex! How do they interact? Fairness?</a:t>
            </a:r>
          </a:p>
          <a:p>
            <a:pPr marL="0" indent="0">
              <a:buNone/>
            </a:pPr>
            <a:endParaRPr lang="en-US" dirty="0"/>
          </a:p>
          <a:p>
            <a:pPr marL="0" indent="0">
              <a:buNone/>
            </a:pPr>
            <a:r>
              <a:rPr lang="en-US" dirty="0"/>
              <a:t>What metric are we optimizing for? Throughput? Latency?</a:t>
            </a:r>
          </a:p>
          <a:p>
            <a:pPr marL="0" indent="0">
              <a:buNone/>
            </a:pPr>
            <a:endParaRPr lang="en-US" dirty="0"/>
          </a:p>
          <a:p>
            <a:pPr marL="0" indent="0">
              <a:buNone/>
            </a:pPr>
            <a:r>
              <a:rPr lang="en-US" dirty="0"/>
              <a:t>Takeaway: </a:t>
            </a:r>
            <a:r>
              <a:rPr lang="en-US" i="1" dirty="0"/>
              <a:t>Workloads matter!</a:t>
            </a:r>
          </a:p>
          <a:p>
            <a:pPr marL="0" indent="0">
              <a:buNone/>
            </a:pPr>
            <a:r>
              <a:rPr lang="en-US" dirty="0"/>
              <a:t>Always think about who is using the system and in what situation</a:t>
            </a:r>
          </a:p>
        </p:txBody>
      </p:sp>
    </p:spTree>
    <p:extLst>
      <p:ext uri="{BB962C8B-B14F-4D97-AF65-F5344CB8AC3E}">
        <p14:creationId xmlns:p14="http://schemas.microsoft.com/office/powerpoint/2010/main" val="28699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ff60116-7431-425d-b5af-077d7791bda4}" enabled="0" method="" siteId="{2ff60116-7431-425d-b5af-077d7791bda4}" removed="1"/>
</clbl:labelList>
</file>

<file path=docProps/app.xml><?xml version="1.0" encoding="utf-8"?>
<Properties xmlns="http://schemas.openxmlformats.org/officeDocument/2006/extended-properties" xmlns:vt="http://schemas.openxmlformats.org/officeDocument/2006/docPropsVTypes">
  <TotalTime>12428</TotalTime>
  <Words>3002</Words>
  <Application>Microsoft Macintosh PowerPoint</Application>
  <PresentationFormat>Widescreen</PresentationFormat>
  <Paragraphs>382</Paragraphs>
  <Slides>26</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Arial</vt:lpstr>
      <vt:lpstr>Cambria Math</vt:lpstr>
      <vt:lpstr>Helvetica Neue Medium</vt:lpstr>
      <vt:lpstr>Office Theme</vt:lpstr>
      <vt:lpstr>Reasoning about Network Performance</vt:lpstr>
      <vt:lpstr>Review: Performance</vt:lpstr>
      <vt:lpstr>Numbers that Matter</vt:lpstr>
      <vt:lpstr>Hardware that Matters</vt:lpstr>
      <vt:lpstr>Hardware that Matters</vt:lpstr>
      <vt:lpstr>Putting Hardware Together: Internet</vt:lpstr>
      <vt:lpstr>The Internet on Earth</vt:lpstr>
      <vt:lpstr>Loss in Networks</vt:lpstr>
      <vt:lpstr>Workloads Matter</vt:lpstr>
      <vt:lpstr>Comparing CC Algorithms</vt:lpstr>
      <vt:lpstr>Scenario 1 – Princeton Campus</vt:lpstr>
      <vt:lpstr>Scenario 1 – TCP Reno, Single Sender</vt:lpstr>
      <vt:lpstr>Scenario 1 – TCP Reno, Four Senders</vt:lpstr>
      <vt:lpstr>Scenario 1 – BBR, Single Sender</vt:lpstr>
      <vt:lpstr>Scenario 1 – BBR, Four Senders</vt:lpstr>
      <vt:lpstr>Scenario 1 – BBR, Four Senders</vt:lpstr>
      <vt:lpstr>Comparing BBR and TCP</vt:lpstr>
      <vt:lpstr>Comparing TCP and BBR 2</vt:lpstr>
      <vt:lpstr>Scenario 2 – Sending Across the WAN</vt:lpstr>
      <vt:lpstr>Scenario 2 – TCP</vt:lpstr>
      <vt:lpstr>Scenario 2 – BBR</vt:lpstr>
      <vt:lpstr>Tradeoff: Fairness</vt:lpstr>
      <vt:lpstr>Networks are Decentralized</vt:lpstr>
      <vt:lpstr>Tradeoffs – The Pantheon</vt:lpstr>
      <vt:lpstr>Pantheon 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Nicolaas M. Kaashoek</dc:creator>
  <cp:lastModifiedBy>Wyatt A. Lloyd</cp:lastModifiedBy>
  <cp:revision>4</cp:revision>
  <cp:lastPrinted>2026-02-25T01:04:56Z</cp:lastPrinted>
  <dcterms:created xsi:type="dcterms:W3CDTF">2026-02-04T19:00:28Z</dcterms:created>
  <dcterms:modified xsi:type="dcterms:W3CDTF">2026-03-03T17:48:44Z</dcterms:modified>
</cp:coreProperties>
</file>