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455" r:id="rId2"/>
    <p:sldId id="398" r:id="rId3"/>
    <p:sldId id="399" r:id="rId4"/>
    <p:sldId id="400" r:id="rId5"/>
    <p:sldId id="401" r:id="rId6"/>
    <p:sldId id="465" r:id="rId7"/>
    <p:sldId id="415" r:id="rId8"/>
    <p:sldId id="416" r:id="rId9"/>
    <p:sldId id="417" r:id="rId10"/>
    <p:sldId id="456" r:id="rId11"/>
    <p:sldId id="457" r:id="rId12"/>
    <p:sldId id="458" r:id="rId13"/>
    <p:sldId id="459" r:id="rId14"/>
    <p:sldId id="420" r:id="rId15"/>
    <p:sldId id="422" r:id="rId16"/>
    <p:sldId id="423" r:id="rId17"/>
    <p:sldId id="440" r:id="rId18"/>
    <p:sldId id="460" r:id="rId19"/>
    <p:sldId id="461" r:id="rId20"/>
    <p:sldId id="462" r:id="rId21"/>
    <p:sldId id="463" r:id="rId22"/>
    <p:sldId id="436" r:id="rId23"/>
    <p:sldId id="437" r:id="rId24"/>
    <p:sldId id="439" r:id="rId25"/>
    <p:sldId id="4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1"/>
    <p:restoredTop sz="66525"/>
  </p:normalViewPr>
  <p:slideViewPr>
    <p:cSldViewPr snapToGrid="0" snapToObjects="1">
      <p:cViewPr varScale="1">
        <p:scale>
          <a:sx n="79" d="100"/>
          <a:sy n="79" d="100"/>
        </p:scale>
        <p:origin x="1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Neue Medium"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Neue Medium" panose="02000503000000020004" pitchFamily="2" charset="0"/>
              </a:defRPr>
            </a:lvl1pPr>
          </a:lstStyle>
          <a:p>
            <a:fld id="{98BC59CC-3E89-014A-92DE-BBD53B053125}" type="datetimeFigureOut">
              <a:rPr lang="en-US" smtClean="0"/>
              <a:pPr/>
              <a:t>2/17/26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Neue Medium"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Neue Medium" panose="02000503000000020004" pitchFamily="2" charset="0"/>
              </a:defRPr>
            </a:lvl1pPr>
          </a:lstStyle>
          <a:p>
            <a:fld id="{07CF1517-A10C-724C-911B-A9B285515E74}" type="slidenum">
              <a:rPr lang="en-US" smtClean="0"/>
              <a:pPr/>
              <a:t>‹#›</a:t>
            </a:fld>
            <a:endParaRPr lang="en-US" dirty="0"/>
          </a:p>
        </p:txBody>
      </p:sp>
    </p:spTree>
    <p:extLst>
      <p:ext uri="{BB962C8B-B14F-4D97-AF65-F5344CB8AC3E}">
        <p14:creationId xmlns:p14="http://schemas.microsoft.com/office/powerpoint/2010/main" val="30951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Medium" panose="02000503000000020004" pitchFamily="2" charset="0"/>
        <a:ea typeface="+mn-ea"/>
        <a:cs typeface="+mn-cs"/>
      </a:defRPr>
    </a:lvl1pPr>
    <a:lvl2pPr marL="457200" algn="l" defTabSz="914400" rtl="0" eaLnBrk="1" latinLnBrk="0" hangingPunct="1">
      <a:defRPr sz="1200" b="0" i="0" kern="1200">
        <a:solidFill>
          <a:schemeClr val="tx1"/>
        </a:solidFill>
        <a:latin typeface="Helvetica Neue Medium" panose="02000503000000020004" pitchFamily="2" charset="0"/>
        <a:ea typeface="+mn-ea"/>
        <a:cs typeface="+mn-cs"/>
      </a:defRPr>
    </a:lvl2pPr>
    <a:lvl3pPr marL="914400" algn="l" defTabSz="914400" rtl="0" eaLnBrk="1" latinLnBrk="0" hangingPunct="1">
      <a:defRPr sz="1200" b="0" i="0" kern="1200">
        <a:solidFill>
          <a:schemeClr val="tx1"/>
        </a:solidFill>
        <a:latin typeface="Helvetica Neue Medium" panose="02000503000000020004" pitchFamily="2" charset="0"/>
        <a:ea typeface="+mn-ea"/>
        <a:cs typeface="+mn-cs"/>
      </a:defRPr>
    </a:lvl3pPr>
    <a:lvl4pPr marL="1371600" algn="l" defTabSz="914400" rtl="0" eaLnBrk="1" latinLnBrk="0" hangingPunct="1">
      <a:defRPr sz="1200" b="0" i="0" kern="1200">
        <a:solidFill>
          <a:schemeClr val="tx1"/>
        </a:solidFill>
        <a:latin typeface="Helvetica Neue Medium" panose="02000503000000020004" pitchFamily="2" charset="0"/>
        <a:ea typeface="+mn-ea"/>
        <a:cs typeface="+mn-cs"/>
      </a:defRPr>
    </a:lvl4pPr>
    <a:lvl5pPr marL="1828800" algn="l" defTabSz="914400" rtl="0" eaLnBrk="1" latinLnBrk="0" hangingPunct="1">
      <a:defRPr sz="1200" b="0" i="0" kern="1200">
        <a:solidFill>
          <a:schemeClr val="tx1"/>
        </a:solidFill>
        <a:latin typeface="Helvetica Neue Medium"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F164F-55BC-E34C-BA70-4579787DC010}" type="slidenum">
              <a:rPr lang="en-US" smtClean="0"/>
              <a:t>1</a:t>
            </a:fld>
            <a:endParaRPr lang="en-US"/>
          </a:p>
        </p:txBody>
      </p:sp>
    </p:spTree>
    <p:extLst>
      <p:ext uri="{BB962C8B-B14F-4D97-AF65-F5344CB8AC3E}">
        <p14:creationId xmlns:p14="http://schemas.microsoft.com/office/powerpoint/2010/main" val="1578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06E1F16-CC03-CC4A-81FE-A386A8C50D6B}"/>
              </a:ext>
            </a:extLst>
          </p:cNvPr>
          <p:cNvSpPr>
            <a:spLocks noGrp="1" noRot="1" noChangeAspect="1"/>
          </p:cNvSpPr>
          <p:nvPr>
            <p:ph type="sldImg"/>
          </p:nvPr>
        </p:nvSpPr>
        <p:spPr>
          <a:ln/>
        </p:spPr>
      </p:sp>
      <p:sp>
        <p:nvSpPr>
          <p:cNvPr id="66563" name="Notes Placeholder 2">
            <a:extLst>
              <a:ext uri="{FF2B5EF4-FFF2-40B4-BE49-F238E27FC236}">
                <a16:creationId xmlns:a16="http://schemas.microsoft.com/office/drawing/2014/main" id="{2BDF9797-E17D-FB4B-96FC-A3354B9A15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#1:  Higher latency (A)</a:t>
            </a:r>
          </a:p>
          <a:p>
            <a:r>
              <a:rPr lang="en-US" altLang="en-US" dirty="0">
                <a:ea typeface="ＭＳ Ｐゴシック" panose="020B0600070205080204" pitchFamily="34" charset="-128"/>
              </a:rPr>
              <a:t>#2:  Greater Loss (B)</a:t>
            </a:r>
          </a:p>
          <a:p>
            <a:r>
              <a:rPr lang="en-US" altLang="en-US" dirty="0">
                <a:ea typeface="ＭＳ Ｐゴシック" panose="020B0600070205080204" pitchFamily="34" charset="-128"/>
              </a:rPr>
              <a:t>#3:  Lower throughput (C)</a:t>
            </a:r>
          </a:p>
          <a:p>
            <a:r>
              <a:rPr lang="en-US" altLang="en-US" dirty="0">
                <a:ea typeface="ＭＳ Ｐゴシック" panose="020B0600070205080204" pitchFamily="34" charset="-128"/>
              </a:rPr>
              <a:t>#4:  Lower throughput (C)</a:t>
            </a:r>
          </a:p>
        </p:txBody>
      </p:sp>
      <p:sp>
        <p:nvSpPr>
          <p:cNvPr id="66564" name="Slide Number Placeholder 3">
            <a:extLst>
              <a:ext uri="{FF2B5EF4-FFF2-40B4-BE49-F238E27FC236}">
                <a16:creationId xmlns:a16="http://schemas.microsoft.com/office/drawing/2014/main" id="{98C3DE91-6244-1D4F-9862-5E3C92A4DF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9D41BF69-02DF-1046-846A-81A715324536}" type="slidenum">
              <a:rPr lang="en-US" altLang="en-US" sz="1300" b="0">
                <a:latin typeface="Helvetica Neue Medium" panose="02000503000000020004" pitchFamily="2" charset="0"/>
              </a:rPr>
              <a:pPr eaLnBrk="1" hangingPunct="1"/>
              <a:t>16</a:t>
            </a:fld>
            <a:endParaRPr lang="en-US" altLang="en-US" sz="1300" b="0" dirty="0">
              <a:latin typeface="Helvetica Neue Medium" panose="02000503000000020004" pitchFamily="2" charset="0"/>
            </a:endParaRPr>
          </a:p>
        </p:txBody>
      </p:sp>
    </p:spTree>
    <p:extLst>
      <p:ext uri="{BB962C8B-B14F-4D97-AF65-F5344CB8AC3E}">
        <p14:creationId xmlns:p14="http://schemas.microsoft.com/office/powerpoint/2010/main" val="34649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D5A2534-29AB-764F-8D43-E2BAEE767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E8F71D26-42F6-B040-A1BC-70A1A11B3213}" type="slidenum">
              <a:rPr lang="en-US" altLang="en-US" sz="1300" b="0">
                <a:latin typeface="Helvetica Neue Medium" panose="02000503000000020004" pitchFamily="2" charset="0"/>
              </a:rPr>
              <a:pPr eaLnBrk="1" hangingPunct="1"/>
              <a:t>17</a:t>
            </a:fld>
            <a:endParaRPr lang="en-US" altLang="en-US" sz="1300" b="0" dirty="0">
              <a:latin typeface="Helvetica Neue Medium" panose="02000503000000020004" pitchFamily="2" charset="0"/>
            </a:endParaRPr>
          </a:p>
        </p:txBody>
      </p:sp>
      <p:sp>
        <p:nvSpPr>
          <p:cNvPr id="39939" name="Rectangle 2">
            <a:extLst>
              <a:ext uri="{FF2B5EF4-FFF2-40B4-BE49-F238E27FC236}">
                <a16:creationId xmlns:a16="http://schemas.microsoft.com/office/drawing/2014/main" id="{37636D96-2480-0348-A254-01961721AB88}"/>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DE6EDB6-9D2A-7F46-8CA6-67137D653E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7444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CF1517-A10C-724C-911B-A9B285515E74}" type="slidenum">
              <a:rPr lang="en-US" smtClean="0"/>
              <a:pPr/>
              <a:t>18</a:t>
            </a:fld>
            <a:endParaRPr lang="en-US" dirty="0"/>
          </a:p>
        </p:txBody>
      </p:sp>
    </p:spTree>
    <p:extLst>
      <p:ext uri="{BB962C8B-B14F-4D97-AF65-F5344CB8AC3E}">
        <p14:creationId xmlns:p14="http://schemas.microsoft.com/office/powerpoint/2010/main" val="399885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CF1517-A10C-724C-911B-A9B285515E74}" type="slidenum">
              <a:rPr lang="en-US" smtClean="0"/>
              <a:pPr/>
              <a:t>20</a:t>
            </a:fld>
            <a:endParaRPr lang="en-US" dirty="0"/>
          </a:p>
        </p:txBody>
      </p:sp>
    </p:spTree>
    <p:extLst>
      <p:ext uri="{BB962C8B-B14F-4D97-AF65-F5344CB8AC3E}">
        <p14:creationId xmlns:p14="http://schemas.microsoft.com/office/powerpoint/2010/main" val="359049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br>
              <a:rPr lang="en-US" dirty="0"/>
            </a:br>
            <a:r>
              <a:rPr lang="en-US" dirty="0"/>
              <a:t>max throughput allocation?</a:t>
            </a:r>
            <a:br>
              <a:rPr lang="en-US" dirty="0"/>
            </a:br>
            <a:r>
              <a:rPr lang="en-US" dirty="0"/>
              <a:t>Max-min fairness allocation?</a:t>
            </a:r>
            <a:br>
              <a:rPr lang="en-US" dirty="0"/>
            </a:br>
            <a:r>
              <a:rPr lang="en-US" dirty="0"/>
              <a:t>Proportional to how much of the network they are using?</a:t>
            </a:r>
          </a:p>
        </p:txBody>
      </p:sp>
      <p:sp>
        <p:nvSpPr>
          <p:cNvPr id="4" name="Slide Number Placeholder 3"/>
          <p:cNvSpPr>
            <a:spLocks noGrp="1"/>
          </p:cNvSpPr>
          <p:nvPr>
            <p:ph type="sldNum" sz="quarter" idx="5"/>
          </p:nvPr>
        </p:nvSpPr>
        <p:spPr/>
        <p:txBody>
          <a:bodyPr/>
          <a:lstStyle/>
          <a:p>
            <a:fld id="{07CF1517-A10C-724C-911B-A9B285515E74}" type="slidenum">
              <a:rPr lang="en-US" smtClean="0"/>
              <a:pPr/>
              <a:t>21</a:t>
            </a:fld>
            <a:endParaRPr lang="en-US" dirty="0"/>
          </a:p>
        </p:txBody>
      </p:sp>
    </p:spTree>
    <p:extLst>
      <p:ext uri="{BB962C8B-B14F-4D97-AF65-F5344CB8AC3E}">
        <p14:creationId xmlns:p14="http://schemas.microsoft.com/office/powerpoint/2010/main" val="346742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99EE7708-EDB9-4A43-BF80-BD110F2EF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47396509-21AD-8746-A818-4A913E245ED1}" type="slidenum">
              <a:rPr lang="en-US" altLang="en-US" sz="1300" b="0">
                <a:latin typeface="Helvetica Neue Medium" panose="02000503000000020004" pitchFamily="2" charset="0"/>
              </a:rPr>
              <a:pPr eaLnBrk="1" hangingPunct="1"/>
              <a:t>22</a:t>
            </a:fld>
            <a:endParaRPr lang="en-US" altLang="en-US" sz="1300" b="0" dirty="0">
              <a:latin typeface="Helvetica Neue Medium" panose="02000503000000020004" pitchFamily="2" charset="0"/>
            </a:endParaRPr>
          </a:p>
        </p:txBody>
      </p:sp>
      <p:sp>
        <p:nvSpPr>
          <p:cNvPr id="87043" name="Rectangle 2">
            <a:extLst>
              <a:ext uri="{FF2B5EF4-FFF2-40B4-BE49-F238E27FC236}">
                <a16:creationId xmlns:a16="http://schemas.microsoft.com/office/drawing/2014/main" id="{6D4C84B5-50CF-5F4F-8B34-08B136BE0B3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3F7014F-0C3B-1747-9B2E-C42F5EA70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TCP’s AIMD provides min-max fairness over a single bottleneck link.</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When there are multiple bottleneck links, TCP’s AIMD provide proportional fairness.</a:t>
            </a:r>
          </a:p>
        </p:txBody>
      </p:sp>
    </p:spTree>
    <p:extLst>
      <p:ext uri="{BB962C8B-B14F-4D97-AF65-F5344CB8AC3E}">
        <p14:creationId xmlns:p14="http://schemas.microsoft.com/office/powerpoint/2010/main" val="85698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6AD8FE87-3CFC-9D49-A657-DC554C77D4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F55E73EE-ADB2-854C-B1C4-9CF13E996C5D}" type="slidenum">
              <a:rPr lang="en-US" altLang="en-US" sz="1300" b="0">
                <a:latin typeface="Helvetica Neue Medium" panose="02000503000000020004" pitchFamily="2" charset="0"/>
              </a:rPr>
              <a:pPr eaLnBrk="1" hangingPunct="1"/>
              <a:t>23</a:t>
            </a:fld>
            <a:endParaRPr lang="en-US" altLang="en-US" sz="1300" b="0" dirty="0">
              <a:latin typeface="Helvetica Neue Medium" panose="02000503000000020004" pitchFamily="2" charset="0"/>
            </a:endParaRPr>
          </a:p>
        </p:txBody>
      </p:sp>
      <p:sp>
        <p:nvSpPr>
          <p:cNvPr id="89091" name="Rectangle 2">
            <a:extLst>
              <a:ext uri="{FF2B5EF4-FFF2-40B4-BE49-F238E27FC236}">
                <a16:creationId xmlns:a16="http://schemas.microsoft.com/office/drawing/2014/main" id="{21C03ADD-D5A9-0040-A132-357000738ED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91FABCB-5D0E-5249-A322-F2ECB39E90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RFC 6928:  Increasing TCP's Initial Window (to 10 segments (packets))</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82186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505B514-F75F-FC4C-A44C-FBD652928B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902CD235-B9C3-C445-B27E-FAD6E27A0845}" type="slidenum">
              <a:rPr lang="en-US" altLang="en-US" sz="1300" b="0">
                <a:latin typeface="Helvetica Neue Medium" panose="02000503000000020004" pitchFamily="2" charset="0"/>
              </a:rPr>
              <a:pPr eaLnBrk="1" hangingPunct="1"/>
              <a:t>24</a:t>
            </a:fld>
            <a:endParaRPr lang="en-US" altLang="en-US" sz="1300" b="0" dirty="0">
              <a:latin typeface="Helvetica Neue Medium" panose="02000503000000020004" pitchFamily="2" charset="0"/>
            </a:endParaRPr>
          </a:p>
        </p:txBody>
      </p:sp>
      <p:sp>
        <p:nvSpPr>
          <p:cNvPr id="93187" name="Rectangle 2">
            <a:extLst>
              <a:ext uri="{FF2B5EF4-FFF2-40B4-BE49-F238E27FC236}">
                <a16:creationId xmlns:a16="http://schemas.microsoft.com/office/drawing/2014/main" id="{59C3BC5E-EE2E-AC49-A2B8-603D6FA62B07}"/>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CB0C5A9-5D48-B044-9E77-54A96E08E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972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load and more packet loss:</a:t>
            </a:r>
          </a:p>
          <a:p>
            <a:r>
              <a:rPr lang="en-US" dirty="0"/>
              <a:t>If we are sending at 20 Gbps over a 10 Gbps I initially have a 50% of getting a packet through</a:t>
            </a:r>
          </a:p>
          <a:p>
            <a:r>
              <a:rPr lang="en-US" dirty="0"/>
              <a:t>Next “round” there is 20 Gbps of fresh data and 10 Gbps retransmit </a:t>
            </a:r>
            <a:r>
              <a:rPr lang="en-US" dirty="0">
                <a:sym typeface="Wingdings" pitchFamily="2" charset="2"/>
              </a:rPr>
              <a:t> 33% of getting a packet through</a:t>
            </a:r>
          </a:p>
          <a:p>
            <a:r>
              <a:rPr lang="en-US" dirty="0">
                <a:sym typeface="Wingdings" pitchFamily="2" charset="2"/>
              </a:rPr>
              <a:t>Then 20 Gbps fresh, 20 Gbps retransmit  25% of getting a packet through…</a:t>
            </a:r>
          </a:p>
          <a:p>
            <a:endParaRPr lang="en-US" dirty="0">
              <a:sym typeface="Wingdings" pitchFamily="2" charset="2"/>
            </a:endParaRPr>
          </a:p>
          <a:p>
            <a:r>
              <a:rPr lang="en-US" dirty="0">
                <a:sym typeface="Wingdings" pitchFamily="2" charset="2"/>
              </a:rPr>
              <a:t>TCP acknowledges data cumulatively: I have received all data up to byte 37. So if we get ¼ packets through, we probably aren’t getting the one starting at byte 37 through. Now TCP will retransmit byte 37 and all the packets for bytes after that too… Leading to even fewer of the packets getting through. And even less chance that we are getting contiguous packets through!</a:t>
            </a:r>
          </a:p>
          <a:p>
            <a:endParaRPr lang="en-US" dirty="0">
              <a:sym typeface="Wingdings" pitchFamily="2" charset="2"/>
            </a:endParaRPr>
          </a:p>
          <a:p>
            <a:r>
              <a:rPr lang="en-US" dirty="0">
                <a:sym typeface="Wingdings" pitchFamily="2" charset="2"/>
              </a:rPr>
              <a:t>Things get even worse when this happens over multiple links/buffers.</a:t>
            </a:r>
            <a:endParaRPr lang="en-US" dirty="0"/>
          </a:p>
        </p:txBody>
      </p:sp>
      <p:sp>
        <p:nvSpPr>
          <p:cNvPr id="4" name="Slide Number Placeholder 3"/>
          <p:cNvSpPr>
            <a:spLocks noGrp="1"/>
          </p:cNvSpPr>
          <p:nvPr>
            <p:ph type="sldNum" sz="quarter" idx="5"/>
          </p:nvPr>
        </p:nvSpPr>
        <p:spPr/>
        <p:txBody>
          <a:bodyPr/>
          <a:lstStyle/>
          <a:p>
            <a:fld id="{07CF1517-A10C-724C-911B-A9B285515E74}" type="slidenum">
              <a:rPr lang="en-US" smtClean="0"/>
              <a:pPr/>
              <a:t>3</a:t>
            </a:fld>
            <a:endParaRPr lang="en-US" dirty="0"/>
          </a:p>
        </p:txBody>
      </p:sp>
    </p:spTree>
    <p:extLst>
      <p:ext uri="{BB962C8B-B14F-4D97-AF65-F5344CB8AC3E}">
        <p14:creationId xmlns:p14="http://schemas.microsoft.com/office/powerpoint/2010/main" val="346056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6DCFEBD-BD66-7443-91FD-63DD3FADC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591F7B42-9236-B644-923C-5B771B439AF0}" type="slidenum">
              <a:rPr lang="en-US" altLang="en-US" sz="1300" b="0">
                <a:latin typeface="Helvetica Neue Medium" panose="02000503000000020004" pitchFamily="2" charset="0"/>
              </a:rPr>
              <a:pPr eaLnBrk="1" hangingPunct="1"/>
              <a:t>4</a:t>
            </a:fld>
            <a:endParaRPr lang="en-US" altLang="en-US" sz="1300" b="0" dirty="0">
              <a:latin typeface="Helvetica Neue Medium" panose="02000503000000020004" pitchFamily="2" charset="0"/>
            </a:endParaRPr>
          </a:p>
        </p:txBody>
      </p:sp>
      <p:sp>
        <p:nvSpPr>
          <p:cNvPr id="44035" name="Rectangle 2">
            <a:extLst>
              <a:ext uri="{FF2B5EF4-FFF2-40B4-BE49-F238E27FC236}">
                <a16:creationId xmlns:a16="http://schemas.microsoft.com/office/drawing/2014/main" id="{B85172BF-0EC2-1346-8FA7-09B67D41FF7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AA5A33E-8F9A-A84E-AC76-BD80DAE32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198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0ABA371-55F4-D14A-9406-DD254D0226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1844B0E8-B391-874B-B701-0679B4CAD96D}" type="slidenum">
              <a:rPr lang="en-US" altLang="en-US" sz="1300" b="0">
                <a:latin typeface="Helvetica Neue Medium" panose="02000503000000020004" pitchFamily="2" charset="0"/>
              </a:rPr>
              <a:pPr eaLnBrk="1" hangingPunct="1"/>
              <a:t>8</a:t>
            </a:fld>
            <a:endParaRPr lang="en-US" altLang="en-US" sz="1300" b="0" dirty="0">
              <a:latin typeface="Helvetica Neue Medium" panose="02000503000000020004" pitchFamily="2" charset="0"/>
            </a:endParaRPr>
          </a:p>
        </p:txBody>
      </p:sp>
      <p:sp>
        <p:nvSpPr>
          <p:cNvPr id="54275" name="Rectangle 2">
            <a:extLst>
              <a:ext uri="{FF2B5EF4-FFF2-40B4-BE49-F238E27FC236}">
                <a16:creationId xmlns:a16="http://schemas.microsoft.com/office/drawing/2014/main" id="{352311C3-0E90-E642-8AA3-FB81B120ABC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EC4D139-A4AD-1342-AD5A-E9258C0DB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4663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763CD2F-A405-054A-B9F6-42B031B50F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7DFBE6E6-D92C-5D4F-A00E-55431D61DDB4}" type="slidenum">
              <a:rPr lang="en-US" altLang="en-US" sz="1300" b="0">
                <a:latin typeface="Helvetica Neue Medium" panose="02000503000000020004" pitchFamily="2" charset="0"/>
              </a:rPr>
              <a:pPr eaLnBrk="1" hangingPunct="1"/>
              <a:t>9</a:t>
            </a:fld>
            <a:endParaRPr lang="en-US" altLang="en-US" sz="1300" b="0" dirty="0">
              <a:latin typeface="Helvetica Neue Medium" panose="02000503000000020004" pitchFamily="2" charset="0"/>
            </a:endParaRPr>
          </a:p>
        </p:txBody>
      </p:sp>
      <p:sp>
        <p:nvSpPr>
          <p:cNvPr id="56323" name="Rectangle 2">
            <a:extLst>
              <a:ext uri="{FF2B5EF4-FFF2-40B4-BE49-F238E27FC236}">
                <a16:creationId xmlns:a16="http://schemas.microsoft.com/office/drawing/2014/main" id="{02154C85-7A9F-D64E-B38E-D9D08EF3A1F1}"/>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A11F6BD-344F-CA4C-ACC1-4F54F54DD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979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Receiver windows are rarely an issue anymore, so effectively its just the congestion control window</a:t>
            </a:r>
          </a:p>
        </p:txBody>
      </p:sp>
      <p:sp>
        <p:nvSpPr>
          <p:cNvPr id="4" name="Slide Number Placeholder 3"/>
          <p:cNvSpPr>
            <a:spLocks noGrp="1"/>
          </p:cNvSpPr>
          <p:nvPr>
            <p:ph type="sldNum" sz="quarter" idx="5"/>
          </p:nvPr>
        </p:nvSpPr>
        <p:spPr/>
        <p:txBody>
          <a:bodyPr/>
          <a:lstStyle/>
          <a:p>
            <a:fld id="{07CF1517-A10C-724C-911B-A9B285515E74}" type="slidenum">
              <a:rPr lang="en-US" smtClean="0"/>
              <a:pPr/>
              <a:t>11</a:t>
            </a:fld>
            <a:endParaRPr lang="en-US" dirty="0"/>
          </a:p>
        </p:txBody>
      </p:sp>
    </p:spTree>
    <p:extLst>
      <p:ext uri="{BB962C8B-B14F-4D97-AF65-F5344CB8AC3E}">
        <p14:creationId xmlns:p14="http://schemas.microsoft.com/office/powerpoint/2010/main" val="308788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packet instead of Max Segment Size (MSS) for simplicity</a:t>
            </a:r>
          </a:p>
        </p:txBody>
      </p:sp>
      <p:sp>
        <p:nvSpPr>
          <p:cNvPr id="4" name="Slide Number Placeholder 3"/>
          <p:cNvSpPr>
            <a:spLocks noGrp="1"/>
          </p:cNvSpPr>
          <p:nvPr>
            <p:ph type="sldNum" sz="quarter" idx="5"/>
          </p:nvPr>
        </p:nvSpPr>
        <p:spPr/>
        <p:txBody>
          <a:bodyPr/>
          <a:lstStyle/>
          <a:p>
            <a:fld id="{07CF1517-A10C-724C-911B-A9B285515E74}" type="slidenum">
              <a:rPr lang="en-US" smtClean="0"/>
              <a:pPr/>
              <a:t>13</a:t>
            </a:fld>
            <a:endParaRPr lang="en-US" dirty="0"/>
          </a:p>
        </p:txBody>
      </p:sp>
    </p:spTree>
    <p:extLst>
      <p:ext uri="{BB962C8B-B14F-4D97-AF65-F5344CB8AC3E}">
        <p14:creationId xmlns:p14="http://schemas.microsoft.com/office/powerpoint/2010/main" val="2749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1B9D245-66F1-CC41-A568-B183B3F334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226772B4-A135-C045-945F-E081E1D6A9FC}" type="slidenum">
              <a:rPr lang="en-US" altLang="en-US" sz="1300" b="0">
                <a:latin typeface="Helvetica Neue Medium" panose="02000503000000020004" pitchFamily="2" charset="0"/>
              </a:rPr>
              <a:pPr eaLnBrk="1" hangingPunct="1"/>
              <a:t>14</a:t>
            </a:fld>
            <a:endParaRPr lang="en-US" altLang="en-US" sz="1300" b="0" dirty="0">
              <a:latin typeface="Helvetica Neue Medium" panose="02000503000000020004" pitchFamily="2" charset="0"/>
            </a:endParaRPr>
          </a:p>
        </p:txBody>
      </p:sp>
      <p:sp>
        <p:nvSpPr>
          <p:cNvPr id="62467" name="Rectangle 2">
            <a:extLst>
              <a:ext uri="{FF2B5EF4-FFF2-40B4-BE49-F238E27FC236}">
                <a16:creationId xmlns:a16="http://schemas.microsoft.com/office/drawing/2014/main" id="{83B87F68-219E-F742-9387-DDFDF9C6697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155BB31-EEE6-304D-AF8C-FE67354DF327}"/>
              </a:ext>
            </a:extLst>
          </p:cNvPr>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6633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06E1F16-CC03-CC4A-81FE-A386A8C50D6B}"/>
              </a:ext>
            </a:extLst>
          </p:cNvPr>
          <p:cNvSpPr>
            <a:spLocks noGrp="1" noRot="1" noChangeAspect="1"/>
          </p:cNvSpPr>
          <p:nvPr>
            <p:ph type="sldImg"/>
          </p:nvPr>
        </p:nvSpPr>
        <p:spPr>
          <a:ln/>
        </p:spPr>
      </p:sp>
      <p:sp>
        <p:nvSpPr>
          <p:cNvPr id="66563" name="Notes Placeholder 2">
            <a:extLst>
              <a:ext uri="{FF2B5EF4-FFF2-40B4-BE49-F238E27FC236}">
                <a16:creationId xmlns:a16="http://schemas.microsoft.com/office/drawing/2014/main" id="{2BDF9797-E17D-FB4B-96FC-A3354B9A15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#1:  Higher latency (A)</a:t>
            </a:r>
          </a:p>
          <a:p>
            <a:r>
              <a:rPr lang="en-US" altLang="en-US" dirty="0">
                <a:ea typeface="ＭＳ Ｐゴシック" panose="020B0600070205080204" pitchFamily="34" charset="-128"/>
              </a:rPr>
              <a:t>#2:  Greater Loss (B)</a:t>
            </a:r>
          </a:p>
          <a:p>
            <a:r>
              <a:rPr lang="en-US" altLang="en-US" dirty="0">
                <a:ea typeface="ＭＳ Ｐゴシック" panose="020B0600070205080204" pitchFamily="34" charset="-128"/>
              </a:rPr>
              <a:t>#3:  Lower throughput (C)</a:t>
            </a:r>
          </a:p>
          <a:p>
            <a:r>
              <a:rPr lang="en-US" altLang="en-US" dirty="0">
                <a:ea typeface="ＭＳ Ｐゴシック" panose="020B0600070205080204" pitchFamily="34" charset="-128"/>
              </a:rPr>
              <a:t>#4:  Lower throughput (C)</a:t>
            </a:r>
          </a:p>
        </p:txBody>
      </p:sp>
      <p:sp>
        <p:nvSpPr>
          <p:cNvPr id="66564" name="Slide Number Placeholder 3">
            <a:extLst>
              <a:ext uri="{FF2B5EF4-FFF2-40B4-BE49-F238E27FC236}">
                <a16:creationId xmlns:a16="http://schemas.microsoft.com/office/drawing/2014/main" id="{98C3DE91-6244-1D4F-9862-5E3C92A4DF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9D41BF69-02DF-1046-846A-81A715324536}" type="slidenum">
              <a:rPr lang="en-US" altLang="en-US" sz="1300" b="0">
                <a:latin typeface="Helvetica Neue Medium" panose="02000503000000020004" pitchFamily="2" charset="0"/>
              </a:rPr>
              <a:pPr eaLnBrk="1" hangingPunct="1"/>
              <a:t>15</a:t>
            </a:fld>
            <a:endParaRPr lang="en-US" altLang="en-US" sz="1300" b="0" dirty="0">
              <a:latin typeface="Helvetica Neue Medium" panose="02000503000000020004" pitchFamily="2" charset="0"/>
            </a:endParaRPr>
          </a:p>
        </p:txBody>
      </p:sp>
    </p:spTree>
    <p:extLst>
      <p:ext uri="{BB962C8B-B14F-4D97-AF65-F5344CB8AC3E}">
        <p14:creationId xmlns:p14="http://schemas.microsoft.com/office/powerpoint/2010/main" val="138098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1254-C0E0-C14B-9CCF-959EC9789D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BFEA2-3EC9-9243-826A-535B2FB83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BE382-E6EC-FD4A-A9E5-7AF22A621999}"/>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5" name="Footer Placeholder 4">
            <a:extLst>
              <a:ext uri="{FF2B5EF4-FFF2-40B4-BE49-F238E27FC236}">
                <a16:creationId xmlns:a16="http://schemas.microsoft.com/office/drawing/2014/main" id="{DD36E792-DCFD-6E41-B3D4-B9F00C533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D0AD6-C285-0844-9F4A-28BB93ACEBE9}"/>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17295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DCAF-1B3F-F245-9A0B-6CA568771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79A8C-A568-9D45-B066-5106EFF12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5DC76-7607-FD42-934A-24DC7B97E5E3}"/>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5" name="Footer Placeholder 4">
            <a:extLst>
              <a:ext uri="{FF2B5EF4-FFF2-40B4-BE49-F238E27FC236}">
                <a16:creationId xmlns:a16="http://schemas.microsoft.com/office/drawing/2014/main" id="{04AAC933-2A02-5F43-8170-3D1450EDE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CBBC4-84B4-AF41-98C0-9A027AA6B272}"/>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263687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D89CE-342E-6142-8D62-C9F2B0984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0DB81-73ED-8043-9599-A0B19823AA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D458F-A772-034F-8F50-C55F2AEB3FEB}"/>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5" name="Footer Placeholder 4">
            <a:extLst>
              <a:ext uri="{FF2B5EF4-FFF2-40B4-BE49-F238E27FC236}">
                <a16:creationId xmlns:a16="http://schemas.microsoft.com/office/drawing/2014/main" id="{E424B6ED-5FDB-E74F-8C92-8A19919B9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31752-D7C1-6442-AFA8-2B42A2F1D1F4}"/>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260259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E45A-26EF-E54F-AEE9-5C42C482A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016DC-0DC7-D74F-942E-534FCDD2B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0E52-4B94-AD4B-BC75-9336E722DE71}"/>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5" name="Footer Placeholder 4">
            <a:extLst>
              <a:ext uri="{FF2B5EF4-FFF2-40B4-BE49-F238E27FC236}">
                <a16:creationId xmlns:a16="http://schemas.microsoft.com/office/drawing/2014/main" id="{B82B1A95-4504-EB4C-BBAB-E2C1FDF00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E4F81-E344-8A4B-8C43-4B5115202FB5}"/>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255920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378-16E4-FD42-93D3-C4D3D910C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1FE8D5-90C3-C646-86AD-4E9BBA389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C8AF6F-6B23-7E41-8764-38C750DAFCC8}"/>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5" name="Footer Placeholder 4">
            <a:extLst>
              <a:ext uri="{FF2B5EF4-FFF2-40B4-BE49-F238E27FC236}">
                <a16:creationId xmlns:a16="http://schemas.microsoft.com/office/drawing/2014/main" id="{14F917DE-0B78-8241-A9EE-04C5773B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F658C-9200-4F41-B166-413F92675735}"/>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393414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BAE8-52A2-FA4B-9BAA-5626593E6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35F66-3724-304D-82AD-27200D690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9684D-DF7F-D240-831D-3C9CB6C5FD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60CB2-4568-464C-98FF-E689D65A3734}"/>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6" name="Footer Placeholder 5">
            <a:extLst>
              <a:ext uri="{FF2B5EF4-FFF2-40B4-BE49-F238E27FC236}">
                <a16:creationId xmlns:a16="http://schemas.microsoft.com/office/drawing/2014/main" id="{326F7323-005D-D445-80F1-9C6931429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3E58B-8E54-3640-A751-13C4FB2620E7}"/>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26196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94CA-D3CC-6044-913A-756335099D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60121-4D3E-D343-A122-A4ADCAF705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0F67B-C0CA-254B-A994-6D1C11B69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B34DF-C74F-BF4F-96D8-35206F749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6907A-1394-844B-B245-E2E30CFE5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5D068E-F42F-C642-9639-2A20DDAFA159}"/>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8" name="Footer Placeholder 7">
            <a:extLst>
              <a:ext uri="{FF2B5EF4-FFF2-40B4-BE49-F238E27FC236}">
                <a16:creationId xmlns:a16="http://schemas.microsoft.com/office/drawing/2014/main" id="{BCCF9D68-05A0-4743-9FAB-C8E1A057C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BB1FA2-D0A3-8140-A5B8-D082E4F5CC59}"/>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315324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5261-EE26-2C48-805C-32B8B459F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65330-15F4-0F4F-86AE-607A5A373686}"/>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4" name="Footer Placeholder 3">
            <a:extLst>
              <a:ext uri="{FF2B5EF4-FFF2-40B4-BE49-F238E27FC236}">
                <a16:creationId xmlns:a16="http://schemas.microsoft.com/office/drawing/2014/main" id="{237646CB-A132-2B48-9DC0-B8C677756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67F8A5-DCBF-0A4F-A2C6-4925E9D786F5}"/>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330742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EE66F-17ED-2748-B232-14DA517B8EAD}"/>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3" name="Footer Placeholder 2">
            <a:extLst>
              <a:ext uri="{FF2B5EF4-FFF2-40B4-BE49-F238E27FC236}">
                <a16:creationId xmlns:a16="http://schemas.microsoft.com/office/drawing/2014/main" id="{9A57965B-2327-4845-9C3C-A1D6DDF03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089AE6-79C6-C747-B05F-A8E99B8D169C}"/>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318458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F682-A3D9-B041-86DE-A61C32502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D5B195-EFB6-8C42-A95A-0C5D54475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CB5211-2DB0-F549-8B84-A1D187ED8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EFDE1-F8F6-994E-B6D3-70D0B69997A6}"/>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6" name="Footer Placeholder 5">
            <a:extLst>
              <a:ext uri="{FF2B5EF4-FFF2-40B4-BE49-F238E27FC236}">
                <a16:creationId xmlns:a16="http://schemas.microsoft.com/office/drawing/2014/main" id="{6ED050D7-0688-C54D-900F-CB54225FE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C36E8-1B45-0344-BE26-083B7641EB80}"/>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3246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7F6-2758-D94B-A0D8-1B98CE8F4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6CF73-75DC-4F4A-83B2-8114CFFDA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639829-2FDF-2740-A3B3-342A27D02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1D69C-7CB0-FD4B-9447-E0765A1EAD27}"/>
              </a:ext>
            </a:extLst>
          </p:cNvPr>
          <p:cNvSpPr>
            <a:spLocks noGrp="1"/>
          </p:cNvSpPr>
          <p:nvPr>
            <p:ph type="dt" sz="half" idx="10"/>
          </p:nvPr>
        </p:nvSpPr>
        <p:spPr/>
        <p:txBody>
          <a:bodyPr/>
          <a:lstStyle/>
          <a:p>
            <a:fld id="{5321C38A-760B-6843-9E05-C12A1876E8CB}" type="datetimeFigureOut">
              <a:rPr lang="en-US" smtClean="0"/>
              <a:t>2/17/26</a:t>
            </a:fld>
            <a:endParaRPr lang="en-US"/>
          </a:p>
        </p:txBody>
      </p:sp>
      <p:sp>
        <p:nvSpPr>
          <p:cNvPr id="6" name="Footer Placeholder 5">
            <a:extLst>
              <a:ext uri="{FF2B5EF4-FFF2-40B4-BE49-F238E27FC236}">
                <a16:creationId xmlns:a16="http://schemas.microsoft.com/office/drawing/2014/main" id="{28B3DE2D-FE20-7D43-8E8C-035201907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9FC19-2797-4240-B7C9-C4737F4BCDB3}"/>
              </a:ext>
            </a:extLst>
          </p:cNvPr>
          <p:cNvSpPr>
            <a:spLocks noGrp="1"/>
          </p:cNvSpPr>
          <p:nvPr>
            <p:ph type="sldNum" sz="quarter" idx="12"/>
          </p:nvPr>
        </p:nvSpPr>
        <p:spPr/>
        <p:txBody>
          <a:bodyPr/>
          <a:lstStyle/>
          <a:p>
            <a:fld id="{9AA095B3-08A8-884B-81CF-BB49DD8331F9}" type="slidenum">
              <a:rPr lang="en-US" smtClean="0"/>
              <a:t>‹#›</a:t>
            </a:fld>
            <a:endParaRPr lang="en-US"/>
          </a:p>
        </p:txBody>
      </p:sp>
    </p:spTree>
    <p:extLst>
      <p:ext uri="{BB962C8B-B14F-4D97-AF65-F5344CB8AC3E}">
        <p14:creationId xmlns:p14="http://schemas.microsoft.com/office/powerpoint/2010/main" val="410556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D538E-1BF0-CF47-B0B1-8D3C469B5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4CF81A-F6C3-214B-AE43-A0B445B2B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BC7080-38AF-E74F-885D-18217897F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Medium" panose="02000503000000020004" pitchFamily="2" charset="0"/>
              </a:defRPr>
            </a:lvl1pPr>
          </a:lstStyle>
          <a:p>
            <a:fld id="{5321C38A-760B-6843-9E05-C12A1876E8CB}" type="datetimeFigureOut">
              <a:rPr lang="en-US" smtClean="0"/>
              <a:pPr/>
              <a:t>2/17/26</a:t>
            </a:fld>
            <a:endParaRPr lang="en-US" dirty="0"/>
          </a:p>
        </p:txBody>
      </p:sp>
      <p:sp>
        <p:nvSpPr>
          <p:cNvPr id="5" name="Footer Placeholder 4">
            <a:extLst>
              <a:ext uri="{FF2B5EF4-FFF2-40B4-BE49-F238E27FC236}">
                <a16:creationId xmlns:a16="http://schemas.microsoft.com/office/drawing/2014/main" id="{1DEE2D9B-CAD5-0D4E-9F7F-8BD049008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Medium"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C532E70D-7A9E-8745-99FD-9A636D4EF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Medium" panose="02000503000000020004" pitchFamily="2" charset="0"/>
              </a:defRPr>
            </a:lvl1pPr>
          </a:lstStyle>
          <a:p>
            <a:fld id="{9AA095B3-08A8-884B-81CF-BB49DD8331F9}" type="slidenum">
              <a:rPr lang="en-US" smtClean="0"/>
              <a:pPr/>
              <a:t>‹#›</a:t>
            </a:fld>
            <a:endParaRPr lang="en-US" dirty="0"/>
          </a:p>
        </p:txBody>
      </p:sp>
    </p:spTree>
    <p:extLst>
      <p:ext uri="{BB962C8B-B14F-4D97-AF65-F5344CB8AC3E}">
        <p14:creationId xmlns:p14="http://schemas.microsoft.com/office/powerpoint/2010/main" val="145628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01317" y="857250"/>
            <a:ext cx="6858000" cy="1790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Helvetica Neue Medium" panose="02000503000000020004" pitchFamily="2" charset="0"/>
              </a:rPr>
              <a:t>Congestion Control</a:t>
            </a:r>
          </a:p>
        </p:txBody>
      </p:sp>
      <p:sp>
        <p:nvSpPr>
          <p:cNvPr id="5" name="Subtitle 2"/>
          <p:cNvSpPr txBox="1">
            <a:spLocks/>
          </p:cNvSpPr>
          <p:nvPr/>
        </p:nvSpPr>
        <p:spPr>
          <a:xfrm>
            <a:off x="2107768" y="4137260"/>
            <a:ext cx="8245099" cy="2208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latin typeface="Helvetica Neue Medium" panose="02000503000000020004" pitchFamily="2" charset="0"/>
              </a:rPr>
              <a:t>COS 316: Principles of Computer System Design</a:t>
            </a:r>
          </a:p>
          <a:p>
            <a:pPr marL="0" indent="0" algn="ctr">
              <a:buNone/>
            </a:pPr>
            <a:r>
              <a:rPr lang="en-US" dirty="0">
                <a:latin typeface="Helvetica Neue Medium" panose="02000503000000020004" pitchFamily="2" charset="0"/>
              </a:rPr>
              <a:t>Lecture 7</a:t>
            </a:r>
          </a:p>
          <a:p>
            <a:pPr marL="0" indent="0" algn="ctr">
              <a:buNone/>
            </a:pPr>
            <a:endParaRPr lang="en-US" dirty="0">
              <a:latin typeface="Helvetica Neue Medium" panose="02000503000000020004" pitchFamily="2" charset="0"/>
            </a:endParaRPr>
          </a:p>
          <a:p>
            <a:pPr marL="0" indent="0" algn="ctr">
              <a:lnSpc>
                <a:spcPct val="100000"/>
              </a:lnSpc>
              <a:spcBef>
                <a:spcPts val="5"/>
              </a:spcBef>
              <a:buNone/>
            </a:pPr>
            <a:r>
              <a:rPr lang="en-US" sz="2800" dirty="0">
                <a:uFill>
                  <a:solidFill>
                    <a:srgbClr val="000000"/>
                  </a:solidFill>
                </a:uFill>
                <a:latin typeface="Helvetica Neue Medium" panose="02000503000000020004" pitchFamily="2" charset="0"/>
                <a:cs typeface="Helvetica Neue Medium" panose="02000503000000020004" pitchFamily="2" charset="0"/>
              </a:rPr>
              <a:t>Wyatt Lloyd</a:t>
            </a:r>
            <a:endParaRPr lang="en-US" sz="2800" dirty="0">
              <a:latin typeface="Helvetica Neue Medium" panose="02000503000000020004" pitchFamily="2" charset="0"/>
              <a:cs typeface="Helvetica Neue Medium" panose="02000503000000020004" pitchFamily="2" charset="0"/>
            </a:endParaRPr>
          </a:p>
        </p:txBody>
      </p:sp>
      <p:pic>
        <p:nvPicPr>
          <p:cNvPr id="6" name="Picture 5"/>
          <p:cNvPicPr>
            <a:picLocks noChangeAspect="1"/>
          </p:cNvPicPr>
          <p:nvPr/>
        </p:nvPicPr>
        <p:blipFill>
          <a:blip r:embed="rId3"/>
          <a:stretch>
            <a:fillRect/>
          </a:stretch>
        </p:blipFill>
        <p:spPr>
          <a:xfrm>
            <a:off x="5796535" y="2843509"/>
            <a:ext cx="867565" cy="1098192"/>
          </a:xfrm>
          <a:prstGeom prst="rect">
            <a:avLst/>
          </a:prstGeom>
        </p:spPr>
      </p:pic>
    </p:spTree>
    <p:extLst>
      <p:ext uri="{BB962C8B-B14F-4D97-AF65-F5344CB8AC3E}">
        <p14:creationId xmlns:p14="http://schemas.microsoft.com/office/powerpoint/2010/main" val="97699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D08E-73FA-1541-A3BC-D7AFF5DC32F5}"/>
              </a:ext>
            </a:extLst>
          </p:cNvPr>
          <p:cNvSpPr>
            <a:spLocks noGrp="1"/>
          </p:cNvSpPr>
          <p:nvPr>
            <p:ph type="title"/>
          </p:nvPr>
        </p:nvSpPr>
        <p:spPr/>
        <p:txBody>
          <a:bodyPr/>
          <a:lstStyle/>
          <a:p>
            <a:r>
              <a:rPr lang="en-US" dirty="0"/>
              <a:t>TCP Congestion Window</a:t>
            </a:r>
          </a:p>
        </p:txBody>
      </p:sp>
      <p:sp>
        <p:nvSpPr>
          <p:cNvPr id="3" name="Content Placeholder 2">
            <a:extLst>
              <a:ext uri="{FF2B5EF4-FFF2-40B4-BE49-F238E27FC236}">
                <a16:creationId xmlns:a16="http://schemas.microsoft.com/office/drawing/2014/main" id="{08816DB0-1B37-3648-AAE8-E7BF549B1212}"/>
              </a:ext>
            </a:extLst>
          </p:cNvPr>
          <p:cNvSpPr>
            <a:spLocks noGrp="1"/>
          </p:cNvSpPr>
          <p:nvPr>
            <p:ph idx="1"/>
          </p:nvPr>
        </p:nvSpPr>
        <p:spPr>
          <a:xfrm>
            <a:off x="838200" y="1825624"/>
            <a:ext cx="10515600" cy="4575175"/>
          </a:xfrm>
        </p:spPr>
        <p:txBody>
          <a:bodyPr>
            <a:normAutofit/>
          </a:bodyPr>
          <a:lstStyle/>
          <a:p>
            <a:r>
              <a:rPr lang="en-US" dirty="0"/>
              <a:t> Each TCP sender maintains a congestion window</a:t>
            </a:r>
          </a:p>
          <a:p>
            <a:pPr lvl="1"/>
            <a:r>
              <a:rPr lang="en-US" dirty="0"/>
              <a:t>Max number of bytes to have in transit (not yet </a:t>
            </a:r>
            <a:r>
              <a:rPr lang="en-US" dirty="0" err="1"/>
              <a:t>ACK’d</a:t>
            </a:r>
            <a:r>
              <a:rPr lang="en-US" dirty="0"/>
              <a:t>)</a:t>
            </a:r>
          </a:p>
          <a:p>
            <a:endParaRPr lang="en-US" dirty="0"/>
          </a:p>
          <a:p>
            <a:endParaRPr lang="en-US" dirty="0"/>
          </a:p>
          <a:p>
            <a:endParaRPr lang="en-US" dirty="0"/>
          </a:p>
          <a:p>
            <a:endParaRPr lang="en-US" dirty="0"/>
          </a:p>
          <a:p>
            <a:endParaRPr lang="en-US" dirty="0"/>
          </a:p>
          <a:p>
            <a:endParaRPr lang="en-US" dirty="0"/>
          </a:p>
          <a:p>
            <a:r>
              <a:rPr lang="en-US" dirty="0"/>
              <a:t>Limits the sending rate of traffic</a:t>
            </a:r>
          </a:p>
        </p:txBody>
      </p:sp>
      <p:sp>
        <p:nvSpPr>
          <p:cNvPr id="5" name="Rectangle 4">
            <a:extLst>
              <a:ext uri="{FF2B5EF4-FFF2-40B4-BE49-F238E27FC236}">
                <a16:creationId xmlns:a16="http://schemas.microsoft.com/office/drawing/2014/main" id="{3DBA2F24-48C0-0242-9389-C138C22EA989}"/>
              </a:ext>
            </a:extLst>
          </p:cNvPr>
          <p:cNvSpPr/>
          <p:nvPr/>
        </p:nvSpPr>
        <p:spPr>
          <a:xfrm>
            <a:off x="1245972"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0" name="Rectangle 49">
            <a:extLst>
              <a:ext uri="{FF2B5EF4-FFF2-40B4-BE49-F238E27FC236}">
                <a16:creationId xmlns:a16="http://schemas.microsoft.com/office/drawing/2014/main" id="{70C42DEE-7213-5840-917E-E75F0CD58758}"/>
              </a:ext>
            </a:extLst>
          </p:cNvPr>
          <p:cNvSpPr/>
          <p:nvPr/>
        </p:nvSpPr>
        <p:spPr>
          <a:xfrm>
            <a:off x="1495409"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1" name="Rectangle 50">
            <a:extLst>
              <a:ext uri="{FF2B5EF4-FFF2-40B4-BE49-F238E27FC236}">
                <a16:creationId xmlns:a16="http://schemas.microsoft.com/office/drawing/2014/main" id="{69AF8AD3-43A5-834A-87B7-6082A46F95BB}"/>
              </a:ext>
            </a:extLst>
          </p:cNvPr>
          <p:cNvSpPr/>
          <p:nvPr/>
        </p:nvSpPr>
        <p:spPr>
          <a:xfrm>
            <a:off x="1744846"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2" name="Rectangle 51">
            <a:extLst>
              <a:ext uri="{FF2B5EF4-FFF2-40B4-BE49-F238E27FC236}">
                <a16:creationId xmlns:a16="http://schemas.microsoft.com/office/drawing/2014/main" id="{7C824D95-091B-9946-B7F3-E27A96E8C66E}"/>
              </a:ext>
            </a:extLst>
          </p:cNvPr>
          <p:cNvSpPr/>
          <p:nvPr/>
        </p:nvSpPr>
        <p:spPr>
          <a:xfrm>
            <a:off x="1994283"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3" name="Rectangle 52">
            <a:extLst>
              <a:ext uri="{FF2B5EF4-FFF2-40B4-BE49-F238E27FC236}">
                <a16:creationId xmlns:a16="http://schemas.microsoft.com/office/drawing/2014/main" id="{DA2CAC59-20C2-5843-A57B-1EC154511BF4}"/>
              </a:ext>
            </a:extLst>
          </p:cNvPr>
          <p:cNvSpPr/>
          <p:nvPr/>
        </p:nvSpPr>
        <p:spPr>
          <a:xfrm>
            <a:off x="2243720"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4" name="Rectangle 53">
            <a:extLst>
              <a:ext uri="{FF2B5EF4-FFF2-40B4-BE49-F238E27FC236}">
                <a16:creationId xmlns:a16="http://schemas.microsoft.com/office/drawing/2014/main" id="{F5D6AC1E-76E9-E345-9939-81194878B240}"/>
              </a:ext>
            </a:extLst>
          </p:cNvPr>
          <p:cNvSpPr/>
          <p:nvPr/>
        </p:nvSpPr>
        <p:spPr>
          <a:xfrm>
            <a:off x="2493157"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5" name="Rectangle 54">
            <a:extLst>
              <a:ext uri="{FF2B5EF4-FFF2-40B4-BE49-F238E27FC236}">
                <a16:creationId xmlns:a16="http://schemas.microsoft.com/office/drawing/2014/main" id="{E8A68C09-D150-574A-8CF2-E9F6F25D9A22}"/>
              </a:ext>
            </a:extLst>
          </p:cNvPr>
          <p:cNvSpPr/>
          <p:nvPr/>
        </p:nvSpPr>
        <p:spPr>
          <a:xfrm>
            <a:off x="2742594"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6" name="Rectangle 55">
            <a:extLst>
              <a:ext uri="{FF2B5EF4-FFF2-40B4-BE49-F238E27FC236}">
                <a16:creationId xmlns:a16="http://schemas.microsoft.com/office/drawing/2014/main" id="{79DFFF2E-906F-F340-9E23-6C376A8318F9}"/>
              </a:ext>
            </a:extLst>
          </p:cNvPr>
          <p:cNvSpPr/>
          <p:nvPr/>
        </p:nvSpPr>
        <p:spPr>
          <a:xfrm>
            <a:off x="2992031"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7" name="Rectangle 56">
            <a:extLst>
              <a:ext uri="{FF2B5EF4-FFF2-40B4-BE49-F238E27FC236}">
                <a16:creationId xmlns:a16="http://schemas.microsoft.com/office/drawing/2014/main" id="{A084002F-B4F4-2D48-BF00-1EE30D7F9F94}"/>
              </a:ext>
            </a:extLst>
          </p:cNvPr>
          <p:cNvSpPr/>
          <p:nvPr/>
        </p:nvSpPr>
        <p:spPr>
          <a:xfrm>
            <a:off x="3241468" y="3601994"/>
            <a:ext cx="241738" cy="966951"/>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58" name="Rectangle 57">
            <a:extLst>
              <a:ext uri="{FF2B5EF4-FFF2-40B4-BE49-F238E27FC236}">
                <a16:creationId xmlns:a16="http://schemas.microsoft.com/office/drawing/2014/main" id="{0821C98B-6DE3-B341-BF4E-083935852223}"/>
              </a:ext>
            </a:extLst>
          </p:cNvPr>
          <p:cNvSpPr/>
          <p:nvPr/>
        </p:nvSpPr>
        <p:spPr>
          <a:xfrm>
            <a:off x="3490905"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64989DE-C198-3F43-AB28-A202F1005368}"/>
              </a:ext>
            </a:extLst>
          </p:cNvPr>
          <p:cNvSpPr/>
          <p:nvPr/>
        </p:nvSpPr>
        <p:spPr>
          <a:xfrm>
            <a:off x="3740342"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0F7B28E-AB73-8E43-A5B5-78B58FE0D709}"/>
              </a:ext>
            </a:extLst>
          </p:cNvPr>
          <p:cNvSpPr/>
          <p:nvPr/>
        </p:nvSpPr>
        <p:spPr>
          <a:xfrm>
            <a:off x="3989779"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5DE2CED-6680-CC42-A86E-E69C86FD3C9E}"/>
              </a:ext>
            </a:extLst>
          </p:cNvPr>
          <p:cNvSpPr/>
          <p:nvPr/>
        </p:nvSpPr>
        <p:spPr>
          <a:xfrm>
            <a:off x="4239216"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044E9694-3741-6641-8332-7D7274D33FBA}"/>
              </a:ext>
            </a:extLst>
          </p:cNvPr>
          <p:cNvSpPr/>
          <p:nvPr/>
        </p:nvSpPr>
        <p:spPr>
          <a:xfrm>
            <a:off x="4488653"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4955B44-20D2-A042-8346-00DC472B453D}"/>
              </a:ext>
            </a:extLst>
          </p:cNvPr>
          <p:cNvSpPr/>
          <p:nvPr/>
        </p:nvSpPr>
        <p:spPr>
          <a:xfrm>
            <a:off x="4738090"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045F494-5A46-3542-A339-D903BCF34139}"/>
              </a:ext>
            </a:extLst>
          </p:cNvPr>
          <p:cNvSpPr/>
          <p:nvPr/>
        </p:nvSpPr>
        <p:spPr>
          <a:xfrm>
            <a:off x="4987527"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F8F394E8-340B-9147-832F-1B449D3C90DF}"/>
              </a:ext>
            </a:extLst>
          </p:cNvPr>
          <p:cNvSpPr/>
          <p:nvPr/>
        </p:nvSpPr>
        <p:spPr>
          <a:xfrm>
            <a:off x="5236964"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EDB7F5A-7CD0-4949-BE18-A7A246F07C37}"/>
              </a:ext>
            </a:extLst>
          </p:cNvPr>
          <p:cNvSpPr/>
          <p:nvPr/>
        </p:nvSpPr>
        <p:spPr>
          <a:xfrm>
            <a:off x="5486399"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F7F7BB9-96A5-2542-BB32-2660561B1155}"/>
              </a:ext>
            </a:extLst>
          </p:cNvPr>
          <p:cNvSpPr/>
          <p:nvPr/>
        </p:nvSpPr>
        <p:spPr>
          <a:xfrm>
            <a:off x="5735834"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655A17FE-6E7F-3042-AB37-4CADA93FF5E3}"/>
              </a:ext>
            </a:extLst>
          </p:cNvPr>
          <p:cNvSpPr/>
          <p:nvPr/>
        </p:nvSpPr>
        <p:spPr>
          <a:xfrm>
            <a:off x="5985271"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3E2B2443-0BE8-6041-A32E-76BB7FE1929F}"/>
              </a:ext>
            </a:extLst>
          </p:cNvPr>
          <p:cNvSpPr/>
          <p:nvPr/>
        </p:nvSpPr>
        <p:spPr>
          <a:xfrm>
            <a:off x="6234708"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1011855-965D-D44D-8A89-E1442711268E}"/>
              </a:ext>
            </a:extLst>
          </p:cNvPr>
          <p:cNvSpPr/>
          <p:nvPr/>
        </p:nvSpPr>
        <p:spPr>
          <a:xfrm>
            <a:off x="6484145"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D479DE1-9D84-D746-BD4D-969801163D9B}"/>
              </a:ext>
            </a:extLst>
          </p:cNvPr>
          <p:cNvSpPr/>
          <p:nvPr/>
        </p:nvSpPr>
        <p:spPr>
          <a:xfrm>
            <a:off x="6733582"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FF4C33E1-CD94-4B44-90E4-F6F1E6EE0EF8}"/>
              </a:ext>
            </a:extLst>
          </p:cNvPr>
          <p:cNvSpPr/>
          <p:nvPr/>
        </p:nvSpPr>
        <p:spPr>
          <a:xfrm>
            <a:off x="6983019"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B98F11B7-12F5-AE43-A217-5174FBF52611}"/>
              </a:ext>
            </a:extLst>
          </p:cNvPr>
          <p:cNvSpPr/>
          <p:nvPr/>
        </p:nvSpPr>
        <p:spPr>
          <a:xfrm>
            <a:off x="7232456"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0976463-2F5B-D74F-9A43-C9710585A5E9}"/>
              </a:ext>
            </a:extLst>
          </p:cNvPr>
          <p:cNvSpPr/>
          <p:nvPr/>
        </p:nvSpPr>
        <p:spPr>
          <a:xfrm>
            <a:off x="7481893" y="3601994"/>
            <a:ext cx="241738" cy="9669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18AB93E7-FB6C-5648-8C7F-268E031AAE2B}"/>
              </a:ext>
            </a:extLst>
          </p:cNvPr>
          <p:cNvSpPr/>
          <p:nvPr/>
        </p:nvSpPr>
        <p:spPr>
          <a:xfrm>
            <a:off x="7731330"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516E0317-77AD-0143-82C7-9E141E58C718}"/>
              </a:ext>
            </a:extLst>
          </p:cNvPr>
          <p:cNvSpPr/>
          <p:nvPr/>
        </p:nvSpPr>
        <p:spPr>
          <a:xfrm>
            <a:off x="7980767"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1520701-36CE-7A43-8F24-E78634A1B141}"/>
              </a:ext>
            </a:extLst>
          </p:cNvPr>
          <p:cNvSpPr/>
          <p:nvPr/>
        </p:nvSpPr>
        <p:spPr>
          <a:xfrm>
            <a:off x="8230204"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4A2720B6-F121-0D42-9ED7-332BF8ADE9D8}"/>
              </a:ext>
            </a:extLst>
          </p:cNvPr>
          <p:cNvSpPr/>
          <p:nvPr/>
        </p:nvSpPr>
        <p:spPr>
          <a:xfrm>
            <a:off x="8479641"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ED5007A-393B-944C-90AA-65FB792CD53E}"/>
              </a:ext>
            </a:extLst>
          </p:cNvPr>
          <p:cNvSpPr/>
          <p:nvPr/>
        </p:nvSpPr>
        <p:spPr>
          <a:xfrm>
            <a:off x="8729078"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ED63229E-B26F-DB4F-B70D-EA0ED431E6BB}"/>
              </a:ext>
            </a:extLst>
          </p:cNvPr>
          <p:cNvSpPr/>
          <p:nvPr/>
        </p:nvSpPr>
        <p:spPr>
          <a:xfrm>
            <a:off x="8978515"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EDBC3703-8D7C-B043-96C0-9BE6715A9C18}"/>
              </a:ext>
            </a:extLst>
          </p:cNvPr>
          <p:cNvSpPr/>
          <p:nvPr/>
        </p:nvSpPr>
        <p:spPr>
          <a:xfrm>
            <a:off x="9227952"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4D6DCE82-023A-374C-815A-088CBAE520E7}"/>
              </a:ext>
            </a:extLst>
          </p:cNvPr>
          <p:cNvSpPr/>
          <p:nvPr/>
        </p:nvSpPr>
        <p:spPr>
          <a:xfrm>
            <a:off x="9477389"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6CD7A740-B37B-B548-9C61-BC8928067F12}"/>
              </a:ext>
            </a:extLst>
          </p:cNvPr>
          <p:cNvSpPr/>
          <p:nvPr/>
        </p:nvSpPr>
        <p:spPr>
          <a:xfrm>
            <a:off x="9726826"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3E2ED09A-E028-284A-A9FF-E67560CD4225}"/>
              </a:ext>
            </a:extLst>
          </p:cNvPr>
          <p:cNvSpPr/>
          <p:nvPr/>
        </p:nvSpPr>
        <p:spPr>
          <a:xfrm>
            <a:off x="9976261" y="3601994"/>
            <a:ext cx="241738" cy="966951"/>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65A334B5-5626-624D-A655-EC0E2AD861E5}"/>
              </a:ext>
            </a:extLst>
          </p:cNvPr>
          <p:cNvSpPr/>
          <p:nvPr/>
        </p:nvSpPr>
        <p:spPr>
          <a:xfrm>
            <a:off x="3476470" y="3297194"/>
            <a:ext cx="4254859" cy="1633151"/>
          </a:xfrm>
          <a:prstGeom prst="rect">
            <a:avLst/>
          </a:prstGeom>
          <a:noFill/>
          <a:ln w="63500">
            <a:solidFill>
              <a:srgbClr val="E7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82633B0A-57DD-BF48-B8FD-240584CEE789}"/>
              </a:ext>
            </a:extLst>
          </p:cNvPr>
          <p:cNvSpPr txBox="1"/>
          <p:nvPr/>
        </p:nvSpPr>
        <p:spPr>
          <a:xfrm>
            <a:off x="3391708" y="2895596"/>
            <a:ext cx="4781822" cy="369332"/>
          </a:xfrm>
          <a:prstGeom prst="rect">
            <a:avLst/>
          </a:prstGeom>
          <a:noFill/>
        </p:spPr>
        <p:txBody>
          <a:bodyPr wrap="square">
            <a:spAutoFit/>
          </a:bodyPr>
          <a:lstStyle/>
          <a:p>
            <a:r>
              <a:rPr lang="en-US" dirty="0">
                <a:latin typeface="Consolas" panose="020B0609020204030204" pitchFamily="49" charset="0"/>
                <a:cs typeface="Consolas" panose="020B0609020204030204" pitchFamily="49" charset="0"/>
              </a:rPr>
              <a:t>|----------Window Size-----------|</a:t>
            </a:r>
          </a:p>
        </p:txBody>
      </p:sp>
      <p:sp>
        <p:nvSpPr>
          <p:cNvPr id="90" name="TextBox 89">
            <a:extLst>
              <a:ext uri="{FF2B5EF4-FFF2-40B4-BE49-F238E27FC236}">
                <a16:creationId xmlns:a16="http://schemas.microsoft.com/office/drawing/2014/main" id="{A7E10169-B1D1-F64C-BC15-12779F784364}"/>
              </a:ext>
            </a:extLst>
          </p:cNvPr>
          <p:cNvSpPr txBox="1"/>
          <p:nvPr/>
        </p:nvSpPr>
        <p:spPr>
          <a:xfrm>
            <a:off x="1220863" y="5041298"/>
            <a:ext cx="2270042" cy="369332"/>
          </a:xfrm>
          <a:prstGeom prst="rect">
            <a:avLst/>
          </a:prstGeom>
          <a:noFill/>
        </p:spPr>
        <p:txBody>
          <a:bodyPr wrap="square">
            <a:spAutoFit/>
          </a:bodyPr>
          <a:lstStyle/>
          <a:p>
            <a:r>
              <a:rPr lang="en-US" dirty="0">
                <a:solidFill>
                  <a:schemeClr val="bg1">
                    <a:lumMod val="50000"/>
                  </a:schemeClr>
                </a:solidFill>
                <a:latin typeface="Consolas" panose="020B0609020204030204" pitchFamily="49" charset="0"/>
                <a:cs typeface="Consolas" panose="020B0609020204030204" pitchFamily="49" charset="0"/>
              </a:rPr>
              <a:t>&lt;---Data </a:t>
            </a:r>
            <a:r>
              <a:rPr lang="en-US" dirty="0" err="1">
                <a:solidFill>
                  <a:schemeClr val="bg1">
                    <a:lumMod val="50000"/>
                  </a:schemeClr>
                </a:solidFill>
                <a:latin typeface="Consolas" panose="020B0609020204030204" pitchFamily="49" charset="0"/>
                <a:cs typeface="Consolas" panose="020B0609020204030204" pitchFamily="49" charset="0"/>
              </a:rPr>
              <a:t>ACK’d</a:t>
            </a:r>
            <a:r>
              <a:rPr lang="en-US" dirty="0">
                <a:solidFill>
                  <a:schemeClr val="bg1">
                    <a:lumMod val="50000"/>
                  </a:schemeClr>
                </a:solidFill>
                <a:latin typeface="Consolas" panose="020B0609020204030204" pitchFamily="49" charset="0"/>
                <a:cs typeface="Consolas" panose="020B0609020204030204" pitchFamily="49" charset="0"/>
              </a:rPr>
              <a:t>-|</a:t>
            </a:r>
          </a:p>
        </p:txBody>
      </p:sp>
      <p:sp>
        <p:nvSpPr>
          <p:cNvPr id="91" name="TextBox 90">
            <a:extLst>
              <a:ext uri="{FF2B5EF4-FFF2-40B4-BE49-F238E27FC236}">
                <a16:creationId xmlns:a16="http://schemas.microsoft.com/office/drawing/2014/main" id="{71184F99-8859-DD46-BA0A-AB40A4A9D14B}"/>
              </a:ext>
            </a:extLst>
          </p:cNvPr>
          <p:cNvSpPr txBox="1"/>
          <p:nvPr/>
        </p:nvSpPr>
        <p:spPr>
          <a:xfrm>
            <a:off x="7723631" y="5050479"/>
            <a:ext cx="4114142" cy="369332"/>
          </a:xfrm>
          <a:prstGeom prst="rect">
            <a:avLst/>
          </a:prstGeom>
          <a:noFill/>
        </p:spPr>
        <p:txBody>
          <a:bodyPr wrap="square">
            <a:spAutoFit/>
          </a:bodyPr>
          <a:lstStyle/>
          <a:p>
            <a:r>
              <a:rPr lang="en-US" dirty="0">
                <a:solidFill>
                  <a:schemeClr val="tx1">
                    <a:lumMod val="65000"/>
                    <a:lumOff val="35000"/>
                  </a:schemeClr>
                </a:solidFill>
                <a:latin typeface="Consolas" panose="020B0609020204030204" pitchFamily="49" charset="0"/>
                <a:cs typeface="Consolas" panose="020B0609020204030204" pitchFamily="49" charset="0"/>
              </a:rPr>
              <a:t>|-Data not OK to send yet ---&gt;</a:t>
            </a:r>
          </a:p>
        </p:txBody>
      </p:sp>
      <p:cxnSp>
        <p:nvCxnSpPr>
          <p:cNvPr id="10" name="Straight Connector 9">
            <a:extLst>
              <a:ext uri="{FF2B5EF4-FFF2-40B4-BE49-F238E27FC236}">
                <a16:creationId xmlns:a16="http://schemas.microsoft.com/office/drawing/2014/main" id="{25FADE4A-4F21-DC40-BE4F-7EA856742ED1}"/>
              </a:ext>
            </a:extLst>
          </p:cNvPr>
          <p:cNvCxnSpPr>
            <a:cxnSpLocks/>
          </p:cNvCxnSpPr>
          <p:nvPr/>
        </p:nvCxnSpPr>
        <p:spPr>
          <a:xfrm>
            <a:off x="5478702" y="3297194"/>
            <a:ext cx="1" cy="1633151"/>
          </a:xfrm>
          <a:prstGeom prst="line">
            <a:avLst/>
          </a:prstGeom>
          <a:ln w="41275">
            <a:solidFill>
              <a:srgbClr val="E7750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9986502-BB02-7B4F-83A5-1F89032A1EAE}"/>
              </a:ext>
            </a:extLst>
          </p:cNvPr>
          <p:cNvSpPr txBox="1"/>
          <p:nvPr/>
        </p:nvSpPr>
        <p:spPr>
          <a:xfrm>
            <a:off x="3595370" y="5019240"/>
            <a:ext cx="1891028" cy="646331"/>
          </a:xfrm>
          <a:prstGeom prst="rect">
            <a:avLst/>
          </a:prstGeom>
          <a:noFill/>
        </p:spPr>
        <p:txBody>
          <a:bodyPr wrap="square">
            <a:spAutoFit/>
          </a:bodyPr>
          <a:lstStyle/>
          <a:p>
            <a:r>
              <a:rPr lang="en-US" dirty="0">
                <a:latin typeface="Consolas" panose="020B0609020204030204" pitchFamily="49" charset="0"/>
                <a:cs typeface="Consolas" panose="020B0609020204030204" pitchFamily="49" charset="0"/>
              </a:rPr>
              <a:t>Outstanding</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Un-</a:t>
            </a:r>
            <a:r>
              <a:rPr lang="en-US" dirty="0" err="1">
                <a:latin typeface="Consolas" panose="020B0609020204030204" pitchFamily="49" charset="0"/>
                <a:cs typeface="Consolas" panose="020B0609020204030204" pitchFamily="49" charset="0"/>
              </a:rPr>
              <a:t>ack’d</a:t>
            </a:r>
            <a:r>
              <a:rPr lang="en-US" dirty="0">
                <a:latin typeface="Consolas" panose="020B0609020204030204" pitchFamily="49" charset="0"/>
                <a:cs typeface="Consolas" panose="020B0609020204030204" pitchFamily="49" charset="0"/>
              </a:rPr>
              <a:t> data</a:t>
            </a:r>
          </a:p>
        </p:txBody>
      </p:sp>
      <p:sp>
        <p:nvSpPr>
          <p:cNvPr id="97" name="TextBox 96">
            <a:extLst>
              <a:ext uri="{FF2B5EF4-FFF2-40B4-BE49-F238E27FC236}">
                <a16:creationId xmlns:a16="http://schemas.microsoft.com/office/drawing/2014/main" id="{C3593801-51E6-BA4E-9605-173F22857C71}"/>
              </a:ext>
            </a:extLst>
          </p:cNvPr>
          <p:cNvSpPr txBox="1"/>
          <p:nvPr/>
        </p:nvSpPr>
        <p:spPr>
          <a:xfrm>
            <a:off x="5462297" y="5023100"/>
            <a:ext cx="2124752" cy="369332"/>
          </a:xfrm>
          <a:prstGeom prst="rect">
            <a:avLst/>
          </a:prstGeom>
          <a:noFill/>
        </p:spPr>
        <p:txBody>
          <a:bodyPr wrap="square">
            <a:spAutoFit/>
          </a:bodyPr>
          <a:lstStyle/>
          <a:p>
            <a:r>
              <a:rPr lang="en-US" dirty="0">
                <a:latin typeface="Consolas" panose="020B0609020204030204" pitchFamily="49" charset="0"/>
                <a:cs typeface="Consolas" panose="020B0609020204030204" pitchFamily="49" charset="0"/>
              </a:rPr>
              <a:t>Data OK to send</a:t>
            </a:r>
          </a:p>
        </p:txBody>
      </p:sp>
    </p:spTree>
    <p:extLst>
      <p:ext uri="{BB962C8B-B14F-4D97-AF65-F5344CB8AC3E}">
        <p14:creationId xmlns:p14="http://schemas.microsoft.com/office/powerpoint/2010/main" val="303056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C3D7-1E2E-3B46-B049-ECBDA9D02EBE}"/>
              </a:ext>
            </a:extLst>
          </p:cNvPr>
          <p:cNvSpPr>
            <a:spLocks noGrp="1"/>
          </p:cNvSpPr>
          <p:nvPr>
            <p:ph type="title"/>
          </p:nvPr>
        </p:nvSpPr>
        <p:spPr>
          <a:xfrm>
            <a:off x="838200" y="365125"/>
            <a:ext cx="11122152" cy="1325563"/>
          </a:xfrm>
        </p:spPr>
        <p:txBody>
          <a:bodyPr>
            <a:normAutofit/>
          </a:bodyPr>
          <a:lstStyle/>
          <a:p>
            <a:r>
              <a:rPr lang="en-US" dirty="0"/>
              <a:t>Receiver Window vs. Congestion Window</a:t>
            </a:r>
          </a:p>
        </p:txBody>
      </p:sp>
      <p:sp>
        <p:nvSpPr>
          <p:cNvPr id="3" name="Content Placeholder 2">
            <a:extLst>
              <a:ext uri="{FF2B5EF4-FFF2-40B4-BE49-F238E27FC236}">
                <a16:creationId xmlns:a16="http://schemas.microsoft.com/office/drawing/2014/main" id="{D88C5995-7626-674D-9B33-93FA0F9420F5}"/>
              </a:ext>
            </a:extLst>
          </p:cNvPr>
          <p:cNvSpPr>
            <a:spLocks noGrp="1"/>
          </p:cNvSpPr>
          <p:nvPr>
            <p:ph idx="1"/>
          </p:nvPr>
        </p:nvSpPr>
        <p:spPr/>
        <p:txBody>
          <a:bodyPr>
            <a:normAutofit/>
          </a:bodyPr>
          <a:lstStyle/>
          <a:p>
            <a:r>
              <a:rPr lang="en-US" dirty="0"/>
              <a:t>Flow control</a:t>
            </a:r>
          </a:p>
          <a:p>
            <a:pPr lvl="1"/>
            <a:r>
              <a:rPr lang="en-US" dirty="0"/>
              <a:t>Keep a </a:t>
            </a:r>
            <a:r>
              <a:rPr lang="en-US" b="1" dirty="0"/>
              <a:t>fast sender </a:t>
            </a:r>
            <a:r>
              <a:rPr lang="en-US" dirty="0"/>
              <a:t>from overwhelming a </a:t>
            </a:r>
            <a:r>
              <a:rPr lang="en-US" b="1" dirty="0"/>
              <a:t>slow receiver</a:t>
            </a:r>
          </a:p>
          <a:p>
            <a:pPr lvl="1"/>
            <a:endParaRPr lang="en-US" dirty="0"/>
          </a:p>
          <a:p>
            <a:r>
              <a:rPr lang="en-US" dirty="0"/>
              <a:t>Congestion control</a:t>
            </a:r>
          </a:p>
          <a:p>
            <a:pPr lvl="1"/>
            <a:r>
              <a:rPr lang="en-US" dirty="0"/>
              <a:t>Keep a </a:t>
            </a:r>
            <a:r>
              <a:rPr lang="en-US" b="1" dirty="0"/>
              <a:t>set of senders </a:t>
            </a:r>
            <a:r>
              <a:rPr lang="en-US" dirty="0"/>
              <a:t>from overloading </a:t>
            </a:r>
            <a:r>
              <a:rPr lang="en-US" b="1" dirty="0"/>
              <a:t>the network</a:t>
            </a:r>
          </a:p>
          <a:p>
            <a:pPr lvl="1"/>
            <a:endParaRPr lang="en-US" dirty="0"/>
          </a:p>
          <a:p>
            <a:r>
              <a:rPr lang="en-US" dirty="0"/>
              <a:t>Different concepts, but similar mechanisms</a:t>
            </a:r>
          </a:p>
          <a:p>
            <a:pPr lvl="1"/>
            <a:r>
              <a:rPr lang="en-US" dirty="0"/>
              <a:t>TCP flow control: receiver window</a:t>
            </a:r>
          </a:p>
          <a:p>
            <a:pPr lvl="1"/>
            <a:r>
              <a:rPr lang="en-US" dirty="0"/>
              <a:t>TCP congestion control: congestion window</a:t>
            </a:r>
          </a:p>
          <a:p>
            <a:pPr lvl="1"/>
            <a:r>
              <a:rPr lang="en-US" dirty="0"/>
              <a:t>Sender TCP window = </a:t>
            </a:r>
            <a:r>
              <a:rPr lang="en-US" dirty="0">
                <a:solidFill>
                  <a:srgbClr val="E77500"/>
                </a:solidFill>
              </a:rPr>
              <a:t>min { congestion window, receiver window }</a:t>
            </a:r>
          </a:p>
        </p:txBody>
      </p:sp>
    </p:spTree>
    <p:extLst>
      <p:ext uri="{BB962C8B-B14F-4D97-AF65-F5344CB8AC3E}">
        <p14:creationId xmlns:p14="http://schemas.microsoft.com/office/powerpoint/2010/main" val="15150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5626-5715-0E4E-8CA7-B2CF56FF84FA}"/>
              </a:ext>
            </a:extLst>
          </p:cNvPr>
          <p:cNvSpPr>
            <a:spLocks noGrp="1"/>
          </p:cNvSpPr>
          <p:nvPr>
            <p:ph type="title"/>
          </p:nvPr>
        </p:nvSpPr>
        <p:spPr>
          <a:xfrm>
            <a:off x="838200" y="365125"/>
            <a:ext cx="11244072" cy="1325563"/>
          </a:xfrm>
        </p:spPr>
        <p:txBody>
          <a:bodyPr>
            <a:normAutofit/>
          </a:bodyPr>
          <a:lstStyle/>
          <a:p>
            <a:r>
              <a:rPr lang="en-US" sz="4000" dirty="0"/>
              <a:t>TCP Sender Adjusts the Congestion Window</a:t>
            </a:r>
          </a:p>
        </p:txBody>
      </p:sp>
      <p:sp>
        <p:nvSpPr>
          <p:cNvPr id="3" name="Content Placeholder 2">
            <a:extLst>
              <a:ext uri="{FF2B5EF4-FFF2-40B4-BE49-F238E27FC236}">
                <a16:creationId xmlns:a16="http://schemas.microsoft.com/office/drawing/2014/main" id="{3D887885-04CE-544E-99D6-6EC1ECF324A9}"/>
              </a:ext>
            </a:extLst>
          </p:cNvPr>
          <p:cNvSpPr>
            <a:spLocks noGrp="1"/>
          </p:cNvSpPr>
          <p:nvPr>
            <p:ph idx="1"/>
          </p:nvPr>
        </p:nvSpPr>
        <p:spPr/>
        <p:txBody>
          <a:bodyPr>
            <a:normAutofit fontScale="92500" lnSpcReduction="10000"/>
          </a:bodyPr>
          <a:lstStyle/>
          <a:p>
            <a:r>
              <a:rPr lang="en-US" dirty="0"/>
              <a:t>Packet loss (fail!)</a:t>
            </a:r>
          </a:p>
          <a:p>
            <a:pPr lvl="1"/>
            <a:r>
              <a:rPr lang="en-US" dirty="0"/>
              <a:t>Suspect an overutilized network (congestion)</a:t>
            </a:r>
          </a:p>
          <a:p>
            <a:pPr lvl="1"/>
            <a:r>
              <a:rPr lang="en-US" dirty="0"/>
              <a:t>Pessimistically decrease the congestion window</a:t>
            </a:r>
          </a:p>
          <a:p>
            <a:endParaRPr lang="en-US" dirty="0"/>
          </a:p>
          <a:p>
            <a:r>
              <a:rPr lang="en-US" dirty="0"/>
              <a:t>Packet delivery (succeed!)</a:t>
            </a:r>
          </a:p>
          <a:p>
            <a:pPr lvl="1"/>
            <a:r>
              <a:rPr lang="en-US" dirty="0"/>
              <a:t>Suspect an underutilized network</a:t>
            </a:r>
          </a:p>
          <a:p>
            <a:pPr lvl="1"/>
            <a:r>
              <a:rPr lang="en-US" dirty="0"/>
              <a:t>Optimistically increase the sending rate</a:t>
            </a:r>
          </a:p>
          <a:p>
            <a:endParaRPr lang="en-US" dirty="0"/>
          </a:p>
          <a:p>
            <a:r>
              <a:rPr lang="en-US" dirty="0"/>
              <a:t>Always struggling to find the right rate</a:t>
            </a:r>
          </a:p>
          <a:p>
            <a:pPr lvl="1"/>
            <a:r>
              <a:rPr lang="en-US" dirty="0"/>
              <a:t>Pro: avoids the need for explicit feedback</a:t>
            </a:r>
          </a:p>
          <a:p>
            <a:pPr lvl="1"/>
            <a:r>
              <a:rPr lang="en-US" dirty="0"/>
              <a:t>Con: continually under-shooting and over-shooting</a:t>
            </a:r>
          </a:p>
        </p:txBody>
      </p:sp>
    </p:spTree>
    <p:extLst>
      <p:ext uri="{BB962C8B-B14F-4D97-AF65-F5344CB8AC3E}">
        <p14:creationId xmlns:p14="http://schemas.microsoft.com/office/powerpoint/2010/main" val="11968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6885-928E-784D-A2B5-3248E0D81E59}"/>
              </a:ext>
            </a:extLst>
          </p:cNvPr>
          <p:cNvSpPr>
            <a:spLocks noGrp="1"/>
          </p:cNvSpPr>
          <p:nvPr>
            <p:ph type="title"/>
          </p:nvPr>
        </p:nvSpPr>
        <p:spPr/>
        <p:txBody>
          <a:bodyPr/>
          <a:lstStyle/>
          <a:p>
            <a:r>
              <a:rPr lang="en-US" dirty="0"/>
              <a:t>How Much Should the Sender Adapt?</a:t>
            </a:r>
          </a:p>
        </p:txBody>
      </p:sp>
      <p:sp>
        <p:nvSpPr>
          <p:cNvPr id="3" name="Content Placeholder 2">
            <a:extLst>
              <a:ext uri="{FF2B5EF4-FFF2-40B4-BE49-F238E27FC236}">
                <a16:creationId xmlns:a16="http://schemas.microsoft.com/office/drawing/2014/main" id="{AA109C4C-BEEF-8C47-8F3C-C24875F5FE74}"/>
              </a:ext>
            </a:extLst>
          </p:cNvPr>
          <p:cNvSpPr>
            <a:spLocks noGrp="1"/>
          </p:cNvSpPr>
          <p:nvPr>
            <p:ph idx="1"/>
          </p:nvPr>
        </p:nvSpPr>
        <p:spPr>
          <a:xfrm>
            <a:off x="838200" y="1825625"/>
            <a:ext cx="10890504" cy="4351338"/>
          </a:xfrm>
        </p:spPr>
        <p:txBody>
          <a:bodyPr>
            <a:normAutofit fontScale="92500" lnSpcReduction="10000"/>
          </a:bodyPr>
          <a:lstStyle/>
          <a:p>
            <a:r>
              <a:rPr lang="en-US" dirty="0"/>
              <a:t>Additive increase (AI)</a:t>
            </a:r>
          </a:p>
          <a:p>
            <a:pPr lvl="1"/>
            <a:r>
              <a:rPr lang="en-US" dirty="0"/>
              <a:t>Cautious to avoid triggering congestion</a:t>
            </a:r>
          </a:p>
          <a:p>
            <a:pPr lvl="1"/>
            <a:r>
              <a:rPr lang="en-US" dirty="0"/>
              <a:t>On success of last window of data, increase congestion window by 1 packet</a:t>
            </a:r>
          </a:p>
          <a:p>
            <a:endParaRPr lang="en-US" dirty="0"/>
          </a:p>
          <a:p>
            <a:r>
              <a:rPr lang="en-US" dirty="0"/>
              <a:t>Multiplicative decrease (MD)</a:t>
            </a:r>
          </a:p>
          <a:p>
            <a:pPr lvl="1"/>
            <a:r>
              <a:rPr lang="en-US" dirty="0"/>
              <a:t>Aggressive to respond quickly to congestion</a:t>
            </a:r>
          </a:p>
          <a:p>
            <a:pPr lvl="1"/>
            <a:r>
              <a:rPr lang="en-US" dirty="0"/>
              <a:t>On the loss of packet, divide congestion window in half</a:t>
            </a:r>
          </a:p>
          <a:p>
            <a:endParaRPr lang="en-US" dirty="0"/>
          </a:p>
          <a:p>
            <a:r>
              <a:rPr lang="en-US" dirty="0"/>
              <a:t>Much quicker to slow down than speed up?</a:t>
            </a:r>
          </a:p>
          <a:p>
            <a:pPr lvl="1"/>
            <a:r>
              <a:rPr lang="en-US" dirty="0"/>
              <a:t>Over-sized windows (causing loss) are much worse than under-sized windows (causing lower throughput)</a:t>
            </a:r>
          </a:p>
        </p:txBody>
      </p:sp>
    </p:spTree>
    <p:extLst>
      <p:ext uri="{BB962C8B-B14F-4D97-AF65-F5344CB8AC3E}">
        <p14:creationId xmlns:p14="http://schemas.microsoft.com/office/powerpoint/2010/main" val="123684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8">
            <a:extLst>
              <a:ext uri="{FF2B5EF4-FFF2-40B4-BE49-F238E27FC236}">
                <a16:creationId xmlns:a16="http://schemas.microsoft.com/office/drawing/2014/main" id="{A36F390B-9AD0-444B-AFE9-95B6106E1200}"/>
              </a:ext>
            </a:extLst>
          </p:cNvPr>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Leads to the TCP “</a:t>
            </a:r>
            <a:r>
              <a:rPr lang="en-US" altLang="en-US" dirty="0" err="1">
                <a:ea typeface="ＭＳ Ｐゴシック" panose="020B0600070205080204" pitchFamily="34" charset="-128"/>
              </a:rPr>
              <a:t>Sawtooth</a:t>
            </a:r>
            <a:r>
              <a:rPr lang="en-US" altLang="en-US" dirty="0">
                <a:ea typeface="ＭＳ Ｐゴシック" panose="020B0600070205080204" pitchFamily="34" charset="-128"/>
              </a:rPr>
              <a:t>”</a:t>
            </a:r>
          </a:p>
        </p:txBody>
      </p:sp>
      <p:sp>
        <p:nvSpPr>
          <p:cNvPr id="61443" name="Slide Number Placeholder 2">
            <a:extLst>
              <a:ext uri="{FF2B5EF4-FFF2-40B4-BE49-F238E27FC236}">
                <a16:creationId xmlns:a16="http://schemas.microsoft.com/office/drawing/2014/main" id="{C41A3E08-4798-5642-BDAE-55C9529DD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30A475A4-050F-C445-B725-06556D244C1E}" type="slidenum">
              <a:rPr lang="en-US" altLang="en-US" sz="1200" b="0">
                <a:solidFill>
                  <a:srgbClr val="898989"/>
                </a:solidFill>
                <a:latin typeface="Consolas" panose="020B0609020204030204" pitchFamily="49" charset="0"/>
              </a:rPr>
              <a:pPr eaLnBrk="1" hangingPunct="1"/>
              <a:t>14</a:t>
            </a:fld>
            <a:endParaRPr lang="en-US" altLang="en-US" sz="1200" b="0" dirty="0">
              <a:solidFill>
                <a:srgbClr val="898989"/>
              </a:solidFill>
              <a:latin typeface="Consolas" panose="020B0609020204030204" pitchFamily="49" charset="0"/>
            </a:endParaRPr>
          </a:p>
        </p:txBody>
      </p:sp>
      <p:sp>
        <p:nvSpPr>
          <p:cNvPr id="61444" name="Freeform 3">
            <a:extLst>
              <a:ext uri="{FF2B5EF4-FFF2-40B4-BE49-F238E27FC236}">
                <a16:creationId xmlns:a16="http://schemas.microsoft.com/office/drawing/2014/main" id="{EB1820B3-7920-6945-8622-31FEE0252CCE}"/>
              </a:ext>
            </a:extLst>
          </p:cNvPr>
          <p:cNvSpPr>
            <a:spLocks/>
          </p:cNvSpPr>
          <p:nvPr/>
        </p:nvSpPr>
        <p:spPr bwMode="auto">
          <a:xfrm>
            <a:off x="2667000" y="2286000"/>
            <a:ext cx="7010400" cy="3124200"/>
          </a:xfrm>
          <a:custGeom>
            <a:avLst/>
            <a:gdLst>
              <a:gd name="T0" fmla="*/ 0 w 4416"/>
              <a:gd name="T1" fmla="*/ 0 h 1968"/>
              <a:gd name="T2" fmla="*/ 0 w 4416"/>
              <a:gd name="T3" fmla="*/ 2147483647 h 1968"/>
              <a:gd name="T4" fmla="*/ 2147483647 w 4416"/>
              <a:gd name="T5" fmla="*/ 2147483647 h 1968"/>
              <a:gd name="T6" fmla="*/ 0 60000 65536"/>
              <a:gd name="T7" fmla="*/ 0 60000 65536"/>
              <a:gd name="T8" fmla="*/ 0 60000 65536"/>
              <a:gd name="T9" fmla="*/ 0 w 4416"/>
              <a:gd name="T10" fmla="*/ 0 h 1968"/>
              <a:gd name="T11" fmla="*/ 4416 w 4416"/>
              <a:gd name="T12" fmla="*/ 1968 h 1968"/>
            </a:gdLst>
            <a:ahLst/>
            <a:cxnLst>
              <a:cxn ang="T6">
                <a:pos x="T0" y="T1"/>
              </a:cxn>
              <a:cxn ang="T7">
                <a:pos x="T2" y="T3"/>
              </a:cxn>
              <a:cxn ang="T8">
                <a:pos x="T4" y="T5"/>
              </a:cxn>
            </a:cxnLst>
            <a:rect l="T9" t="T10" r="T11" b="T12"/>
            <a:pathLst>
              <a:path w="4416" h="1968">
                <a:moveTo>
                  <a:pt x="0" y="0"/>
                </a:moveTo>
                <a:lnTo>
                  <a:pt x="0" y="1968"/>
                </a:lnTo>
                <a:lnTo>
                  <a:pt x="4416" y="1968"/>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61445" name="Freeform 4">
            <a:extLst>
              <a:ext uri="{FF2B5EF4-FFF2-40B4-BE49-F238E27FC236}">
                <a16:creationId xmlns:a16="http://schemas.microsoft.com/office/drawing/2014/main" id="{1BFFAB38-2996-6543-A1CB-967FAB1DD7E0}"/>
              </a:ext>
            </a:extLst>
          </p:cNvPr>
          <p:cNvSpPr>
            <a:spLocks/>
          </p:cNvSpPr>
          <p:nvPr/>
        </p:nvSpPr>
        <p:spPr bwMode="auto">
          <a:xfrm>
            <a:off x="2667000" y="3429000"/>
            <a:ext cx="7162800" cy="1981200"/>
          </a:xfrm>
          <a:custGeom>
            <a:avLst/>
            <a:gdLst>
              <a:gd name="T0" fmla="*/ 0 w 4512"/>
              <a:gd name="T1" fmla="*/ 2147483647 h 1248"/>
              <a:gd name="T2" fmla="*/ 2147483647 w 4512"/>
              <a:gd name="T3" fmla="*/ 2147483647 h 1248"/>
              <a:gd name="T4" fmla="*/ 2147483647 w 4512"/>
              <a:gd name="T5" fmla="*/ 2147483647 h 1248"/>
              <a:gd name="T6" fmla="*/ 2147483647 w 4512"/>
              <a:gd name="T7" fmla="*/ 2147483647 h 1248"/>
              <a:gd name="T8" fmla="*/ 2147483647 w 4512"/>
              <a:gd name="T9" fmla="*/ 2147483647 h 1248"/>
              <a:gd name="T10" fmla="*/ 2147483647 w 4512"/>
              <a:gd name="T11" fmla="*/ 0 h 1248"/>
              <a:gd name="T12" fmla="*/ 2147483647 w 4512"/>
              <a:gd name="T13" fmla="*/ 2147483647 h 1248"/>
              <a:gd name="T14" fmla="*/ 2147483647 w 4512"/>
              <a:gd name="T15" fmla="*/ 2147483647 h 1248"/>
              <a:gd name="T16" fmla="*/ 2147483647 w 4512"/>
              <a:gd name="T17" fmla="*/ 2147483647 h 1248"/>
              <a:gd name="T18" fmla="*/ 2147483647 w 4512"/>
              <a:gd name="T19" fmla="*/ 2147483647 h 1248"/>
              <a:gd name="T20" fmla="*/ 2147483647 w 4512"/>
              <a:gd name="T21" fmla="*/ 2147483647 h 1248"/>
              <a:gd name="T22" fmla="*/ 2147483647 w 4512"/>
              <a:gd name="T23" fmla="*/ 2147483647 h 1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2"/>
              <a:gd name="T37" fmla="*/ 0 h 1248"/>
              <a:gd name="T38" fmla="*/ 4512 w 4512"/>
              <a:gd name="T39" fmla="*/ 1248 h 1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2" h="1248">
                <a:moveTo>
                  <a:pt x="0" y="1248"/>
                </a:moveTo>
                <a:lnTo>
                  <a:pt x="1152" y="336"/>
                </a:lnTo>
                <a:lnTo>
                  <a:pt x="1152" y="816"/>
                </a:lnTo>
                <a:lnTo>
                  <a:pt x="1536" y="528"/>
                </a:lnTo>
                <a:lnTo>
                  <a:pt x="1536" y="960"/>
                </a:lnTo>
                <a:lnTo>
                  <a:pt x="2832" y="0"/>
                </a:lnTo>
                <a:lnTo>
                  <a:pt x="2832" y="720"/>
                </a:lnTo>
                <a:lnTo>
                  <a:pt x="3504" y="240"/>
                </a:lnTo>
                <a:lnTo>
                  <a:pt x="3504" y="864"/>
                </a:lnTo>
                <a:lnTo>
                  <a:pt x="4224" y="288"/>
                </a:lnTo>
                <a:lnTo>
                  <a:pt x="4224" y="816"/>
                </a:lnTo>
                <a:lnTo>
                  <a:pt x="4512" y="576"/>
                </a:ln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61446" name="Text Box 6">
            <a:extLst>
              <a:ext uri="{FF2B5EF4-FFF2-40B4-BE49-F238E27FC236}">
                <a16:creationId xmlns:a16="http://schemas.microsoft.com/office/drawing/2014/main" id="{0CFF8D9D-3F8A-724D-A25B-171DF1D2DFF1}"/>
              </a:ext>
            </a:extLst>
          </p:cNvPr>
          <p:cNvSpPr txBox="1">
            <a:spLocks noChangeArrowheads="1"/>
          </p:cNvSpPr>
          <p:nvPr/>
        </p:nvSpPr>
        <p:spPr bwMode="auto">
          <a:xfrm>
            <a:off x="2066926" y="1752601"/>
            <a:ext cx="1334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r>
              <a:rPr lang="en-US" altLang="en-US" sz="2400" b="0" dirty="0">
                <a:latin typeface="Helvetica Neue Medium" panose="02000503000000020004" pitchFamily="2" charset="0"/>
                <a:cs typeface="Helvetica Neue Medium" panose="02000503000000020004" pitchFamily="2" charset="0"/>
              </a:rPr>
              <a:t>Window</a:t>
            </a:r>
          </a:p>
        </p:txBody>
      </p:sp>
      <p:grpSp>
        <p:nvGrpSpPr>
          <p:cNvPr id="3" name="Group 2">
            <a:extLst>
              <a:ext uri="{FF2B5EF4-FFF2-40B4-BE49-F238E27FC236}">
                <a16:creationId xmlns:a16="http://schemas.microsoft.com/office/drawing/2014/main" id="{C5A5F748-0E41-794B-BB02-3E2118461D3A}"/>
              </a:ext>
            </a:extLst>
          </p:cNvPr>
          <p:cNvGrpSpPr/>
          <p:nvPr/>
        </p:nvGrpSpPr>
        <p:grpSpPr>
          <a:xfrm>
            <a:off x="5257800" y="4267200"/>
            <a:ext cx="1606642" cy="685800"/>
            <a:chOff x="5257800" y="4267200"/>
            <a:chExt cx="1606642" cy="685800"/>
          </a:xfrm>
        </p:grpSpPr>
        <p:sp>
          <p:nvSpPr>
            <p:cNvPr id="61447" name="Line 7">
              <a:extLst>
                <a:ext uri="{FF2B5EF4-FFF2-40B4-BE49-F238E27FC236}">
                  <a16:creationId xmlns:a16="http://schemas.microsoft.com/office/drawing/2014/main" id="{4469EBD9-DEAE-3B47-811D-F971FC47F27D}"/>
                </a:ext>
              </a:extLst>
            </p:cNvPr>
            <p:cNvSpPr>
              <a:spLocks noChangeShapeType="1"/>
            </p:cNvSpPr>
            <p:nvPr/>
          </p:nvSpPr>
          <p:spPr bwMode="auto">
            <a:xfrm>
              <a:off x="5257800" y="4953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48" name="Line 8">
              <a:extLst>
                <a:ext uri="{FF2B5EF4-FFF2-40B4-BE49-F238E27FC236}">
                  <a16:creationId xmlns:a16="http://schemas.microsoft.com/office/drawing/2014/main" id="{25F29EAA-AF41-5043-BF70-AB2FC69AF346}"/>
                </a:ext>
              </a:extLst>
            </p:cNvPr>
            <p:cNvSpPr>
              <a:spLocks noChangeShapeType="1"/>
            </p:cNvSpPr>
            <p:nvPr/>
          </p:nvSpPr>
          <p:spPr bwMode="auto">
            <a:xfrm>
              <a:off x="5257800" y="42672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49" name="Line 9">
              <a:extLst>
                <a:ext uri="{FF2B5EF4-FFF2-40B4-BE49-F238E27FC236}">
                  <a16:creationId xmlns:a16="http://schemas.microsoft.com/office/drawing/2014/main" id="{EDF4638F-0CB3-4047-AFC3-FB7AFE79D4C3}"/>
                </a:ext>
              </a:extLst>
            </p:cNvPr>
            <p:cNvSpPr>
              <a:spLocks noChangeShapeType="1"/>
            </p:cNvSpPr>
            <p:nvPr/>
          </p:nvSpPr>
          <p:spPr bwMode="auto">
            <a:xfrm>
              <a:off x="5486400" y="4267200"/>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0" name="Text Box 10">
              <a:extLst>
                <a:ext uri="{FF2B5EF4-FFF2-40B4-BE49-F238E27FC236}">
                  <a16:creationId xmlns:a16="http://schemas.microsoft.com/office/drawing/2014/main" id="{D170ACB7-6F87-914E-A741-93A9C6436D99}"/>
                </a:ext>
              </a:extLst>
            </p:cNvPr>
            <p:cNvSpPr txBox="1">
              <a:spLocks noChangeArrowheads="1"/>
            </p:cNvSpPr>
            <p:nvPr/>
          </p:nvSpPr>
          <p:spPr bwMode="auto">
            <a:xfrm>
              <a:off x="5738813" y="4465638"/>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r>
                <a:rPr lang="en-US" altLang="en-US" sz="2400" b="0" dirty="0">
                  <a:latin typeface="Helvetica Neue Medium" panose="02000503000000020004" pitchFamily="2" charset="0"/>
                  <a:cs typeface="Helvetica Neue Medium" panose="02000503000000020004" pitchFamily="2" charset="0"/>
                </a:rPr>
                <a:t>halved</a:t>
              </a:r>
            </a:p>
          </p:txBody>
        </p:sp>
      </p:grpSp>
      <p:grpSp>
        <p:nvGrpSpPr>
          <p:cNvPr id="2" name="Group 1">
            <a:extLst>
              <a:ext uri="{FF2B5EF4-FFF2-40B4-BE49-F238E27FC236}">
                <a16:creationId xmlns:a16="http://schemas.microsoft.com/office/drawing/2014/main" id="{FCBCAFD8-9E2A-364A-BCC4-3392CB49EAA9}"/>
              </a:ext>
            </a:extLst>
          </p:cNvPr>
          <p:cNvGrpSpPr/>
          <p:nvPr/>
        </p:nvGrpSpPr>
        <p:grpSpPr>
          <a:xfrm>
            <a:off x="4114801" y="2514600"/>
            <a:ext cx="5257799" cy="1600200"/>
            <a:chOff x="4114801" y="2514600"/>
            <a:chExt cx="5257799" cy="1600200"/>
          </a:xfrm>
        </p:grpSpPr>
        <p:sp>
          <p:nvSpPr>
            <p:cNvPr id="61451" name="Line 11">
              <a:extLst>
                <a:ext uri="{FF2B5EF4-FFF2-40B4-BE49-F238E27FC236}">
                  <a16:creationId xmlns:a16="http://schemas.microsoft.com/office/drawing/2014/main" id="{10185C40-670E-1C42-AB4D-8B56D49984B1}"/>
                </a:ext>
              </a:extLst>
            </p:cNvPr>
            <p:cNvSpPr>
              <a:spLocks noChangeShapeType="1"/>
            </p:cNvSpPr>
            <p:nvPr/>
          </p:nvSpPr>
          <p:spPr bwMode="auto">
            <a:xfrm>
              <a:off x="4495800" y="3048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2" name="Line 12">
              <a:extLst>
                <a:ext uri="{FF2B5EF4-FFF2-40B4-BE49-F238E27FC236}">
                  <a16:creationId xmlns:a16="http://schemas.microsoft.com/office/drawing/2014/main" id="{0D628D00-5D60-974B-96A9-57661DDE6ECF}"/>
                </a:ext>
              </a:extLst>
            </p:cNvPr>
            <p:cNvSpPr>
              <a:spLocks noChangeShapeType="1"/>
            </p:cNvSpPr>
            <p:nvPr/>
          </p:nvSpPr>
          <p:spPr bwMode="auto">
            <a:xfrm>
              <a:off x="5105400" y="3276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3" name="Line 13">
              <a:extLst>
                <a:ext uri="{FF2B5EF4-FFF2-40B4-BE49-F238E27FC236}">
                  <a16:creationId xmlns:a16="http://schemas.microsoft.com/office/drawing/2014/main" id="{A1348BF0-A705-1843-AA44-48FCF6C28A51}"/>
                </a:ext>
              </a:extLst>
            </p:cNvPr>
            <p:cNvSpPr>
              <a:spLocks noChangeShapeType="1"/>
            </p:cNvSpPr>
            <p:nvPr/>
          </p:nvSpPr>
          <p:spPr bwMode="auto">
            <a:xfrm>
              <a:off x="7162800" y="2514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4" name="Line 14">
              <a:extLst>
                <a:ext uri="{FF2B5EF4-FFF2-40B4-BE49-F238E27FC236}">
                  <a16:creationId xmlns:a16="http://schemas.microsoft.com/office/drawing/2014/main" id="{0E2477A6-D9B6-A743-B52E-81C85E74C086}"/>
                </a:ext>
              </a:extLst>
            </p:cNvPr>
            <p:cNvSpPr>
              <a:spLocks noChangeShapeType="1"/>
            </p:cNvSpPr>
            <p:nvPr/>
          </p:nvSpPr>
          <p:spPr bwMode="auto">
            <a:xfrm>
              <a:off x="8229600" y="2895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5" name="Line 15">
              <a:extLst>
                <a:ext uri="{FF2B5EF4-FFF2-40B4-BE49-F238E27FC236}">
                  <a16:creationId xmlns:a16="http://schemas.microsoft.com/office/drawing/2014/main" id="{3F83B3E6-1677-0140-9894-08AD1248864D}"/>
                </a:ext>
              </a:extLst>
            </p:cNvPr>
            <p:cNvSpPr>
              <a:spLocks noChangeShapeType="1"/>
            </p:cNvSpPr>
            <p:nvPr/>
          </p:nvSpPr>
          <p:spPr bwMode="auto">
            <a:xfrm>
              <a:off x="9372600" y="29718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61456" name="Text Box 16">
              <a:extLst>
                <a:ext uri="{FF2B5EF4-FFF2-40B4-BE49-F238E27FC236}">
                  <a16:creationId xmlns:a16="http://schemas.microsoft.com/office/drawing/2014/main" id="{2846D55D-5D69-D146-B415-555696A332B2}"/>
                </a:ext>
              </a:extLst>
            </p:cNvPr>
            <p:cNvSpPr txBox="1">
              <a:spLocks noChangeArrowheads="1"/>
            </p:cNvSpPr>
            <p:nvPr/>
          </p:nvSpPr>
          <p:spPr bwMode="auto">
            <a:xfrm>
              <a:off x="4114801" y="2590801"/>
              <a:ext cx="864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r>
                <a:rPr lang="en-US" altLang="en-US" sz="2400" b="0" dirty="0">
                  <a:latin typeface="Helvetica Neue Medium" panose="02000503000000020004" pitchFamily="2" charset="0"/>
                  <a:cs typeface="Helvetica Neue Medium" panose="02000503000000020004" pitchFamily="2" charset="0"/>
                </a:rPr>
                <a:t>Loss</a:t>
              </a:r>
            </a:p>
          </p:txBody>
        </p:sp>
      </p:grpSp>
      <p:sp>
        <p:nvSpPr>
          <p:cNvPr id="61457" name="Text Box 5">
            <a:extLst>
              <a:ext uri="{FF2B5EF4-FFF2-40B4-BE49-F238E27FC236}">
                <a16:creationId xmlns:a16="http://schemas.microsoft.com/office/drawing/2014/main" id="{442ADCB1-9B98-F94D-9C28-A9F658DE897A}"/>
              </a:ext>
            </a:extLst>
          </p:cNvPr>
          <p:cNvSpPr txBox="1">
            <a:spLocks noChangeArrowheads="1"/>
          </p:cNvSpPr>
          <p:nvPr/>
        </p:nvSpPr>
        <p:spPr bwMode="auto">
          <a:xfrm>
            <a:off x="8491538" y="5410201"/>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r>
              <a:rPr lang="en-US" altLang="en-US" sz="2400" b="0" dirty="0">
                <a:latin typeface="Helvetica Neue Medium" panose="02000503000000020004" pitchFamily="2" charset="0"/>
                <a:cs typeface="Helvetica Neue Medium" panose="02000503000000020004" pitchFamily="2" charset="0"/>
              </a:rPr>
              <a:t>Time</a:t>
            </a:r>
          </a:p>
        </p:txBody>
      </p:sp>
    </p:spTree>
    <p:extLst>
      <p:ext uri="{BB962C8B-B14F-4D97-AF65-F5344CB8AC3E}">
        <p14:creationId xmlns:p14="http://schemas.microsoft.com/office/powerpoint/2010/main" val="1306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wipe(left)">
                                      <p:cBhvr>
                                        <p:cTn id="7" dur="3000"/>
                                        <p:tgtEl>
                                          <p:spTgt spid="614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03BB5A8-3339-F64A-95A0-F18FE0C14BB9}"/>
              </a:ext>
            </a:extLst>
          </p:cNvPr>
          <p:cNvSpPr>
            <a:spLocks noGrp="1"/>
          </p:cNvSpPr>
          <p:nvPr>
            <p:ph type="title"/>
          </p:nvPr>
        </p:nvSpPr>
        <p:spPr/>
        <p:txBody>
          <a:bodyPr/>
          <a:lstStyle/>
          <a:p>
            <a:r>
              <a:rPr lang="en-US" altLang="en-US" dirty="0">
                <a:ea typeface="ＭＳ Ｐゴシック" panose="020B0600070205080204" pitchFamily="34" charset="-128"/>
              </a:rPr>
              <a:t>Sources of Poor TCP Performance</a:t>
            </a:r>
          </a:p>
        </p:txBody>
      </p:sp>
      <p:sp>
        <p:nvSpPr>
          <p:cNvPr id="3" name="Content Placeholder 2">
            <a:extLst>
              <a:ext uri="{FF2B5EF4-FFF2-40B4-BE49-F238E27FC236}">
                <a16:creationId xmlns:a16="http://schemas.microsoft.com/office/drawing/2014/main" id="{AD26A7DD-FEAF-7040-8036-F3E2D1D2E576}"/>
              </a:ext>
            </a:extLst>
          </p:cNvPr>
          <p:cNvSpPr>
            <a:spLocks noGrp="1"/>
          </p:cNvSpPr>
          <p:nvPr>
            <p:ph idx="1"/>
          </p:nvPr>
        </p:nvSpPr>
        <p:spPr>
          <a:xfrm>
            <a:off x="925881" y="1519825"/>
            <a:ext cx="10741863" cy="5638800"/>
          </a:xfrm>
        </p:spPr>
        <p:txBody>
          <a:bodyPr/>
          <a:lstStyle/>
          <a:p>
            <a:pPr>
              <a:spcAft>
                <a:spcPts val="1200"/>
              </a:spcAft>
            </a:pPr>
            <a:r>
              <a:rPr lang="en-US" altLang="en-US" dirty="0">
                <a:ea typeface="ＭＳ Ｐゴシック" panose="020B0600070205080204" pitchFamily="34" charset="-128"/>
              </a:rPr>
              <a:t>The below conditions </a:t>
            </a:r>
            <a:r>
              <a:rPr lang="en-US" altLang="en-US" i="1" dirty="0">
                <a:ea typeface="ＭＳ Ｐゴシック" panose="020B0600070205080204" pitchFamily="34" charset="-128"/>
              </a:rPr>
              <a:t>may </a:t>
            </a:r>
            <a:r>
              <a:rPr lang="en-US" altLang="en-US" dirty="0">
                <a:ea typeface="ＭＳ Ｐゴシック" panose="020B0600070205080204" pitchFamily="34" charset="-128"/>
              </a:rPr>
              <a:t>primarily result in: </a:t>
            </a:r>
          </a:p>
          <a:p>
            <a:pPr marL="0" indent="0">
              <a:buNone/>
            </a:pPr>
            <a:r>
              <a:rPr lang="en-US" altLang="en-US" sz="2600" dirty="0">
                <a:solidFill>
                  <a:srgbClr val="000000"/>
                </a:solidFill>
                <a:ea typeface="ＭＳ Ｐゴシック" panose="020B0600070205080204" pitchFamily="34" charset="-128"/>
              </a:rPr>
              <a:t> (A) Higher packet latency   (B) Greater loss   (C) Lower throughput</a:t>
            </a:r>
          </a:p>
          <a:p>
            <a:pPr>
              <a:buFont typeface="Arial" panose="020B0604020202020204" pitchFamily="34" charset="0"/>
              <a:buNone/>
            </a:pPr>
            <a:r>
              <a:rPr lang="en-US" altLang="en-US" sz="2600" dirty="0">
                <a:solidFill>
                  <a:srgbClr val="000000"/>
                </a:solidFill>
                <a:ea typeface="ＭＳ Ｐゴシック" panose="020B0600070205080204" pitchFamily="34" charset="-128"/>
              </a:rPr>
              <a:t>	</a:t>
            </a:r>
            <a:endParaRPr lang="en-US" altLang="en-US" dirty="0">
              <a:solidFill>
                <a:srgbClr val="000000"/>
              </a:solidFill>
              <a:ea typeface="ＭＳ Ｐゴシック" panose="020B0600070205080204" pitchFamily="34" charset="-128"/>
            </a:endParaRP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Larger buffers in routers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Smaller buffers in routers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Smaller buffers on end-hosts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Slow application receivers</a:t>
            </a:r>
          </a:p>
          <a:p>
            <a:pPr>
              <a:buFont typeface="Arial" panose="020B0604020202020204" pitchFamily="34" charset="0"/>
              <a:buNone/>
            </a:pPr>
            <a:endParaRPr lang="en-US" altLang="en-US" dirty="0">
              <a:solidFill>
                <a:srgbClr val="000000"/>
              </a:solidFill>
              <a:ea typeface="ＭＳ Ｐゴシック" panose="020B0600070205080204" pitchFamily="34" charset="-128"/>
            </a:endParaRPr>
          </a:p>
          <a:p>
            <a:pPr>
              <a:buFont typeface="Arial" panose="020B0604020202020204" pitchFamily="34" charset="0"/>
              <a:buNone/>
            </a:pPr>
            <a:endParaRPr lang="en-US" altLang="en-US" dirty="0">
              <a:solidFill>
                <a:srgbClr val="000000"/>
              </a:solidFill>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F676ED69-BF78-F041-A6F6-51723927BE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B691FCA7-BE4D-A140-9920-044C7F4821EC}" type="slidenum">
              <a:rPr lang="en-US" altLang="en-US" sz="1200" b="0">
                <a:solidFill>
                  <a:srgbClr val="898989"/>
                </a:solidFill>
                <a:latin typeface="Consolas" panose="020B0609020204030204" pitchFamily="49" charset="0"/>
              </a:rPr>
              <a:pPr eaLnBrk="1" hangingPunct="1"/>
              <a:t>15</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97494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03BB5A8-3339-F64A-95A0-F18FE0C14BB9}"/>
              </a:ext>
            </a:extLst>
          </p:cNvPr>
          <p:cNvSpPr>
            <a:spLocks noGrp="1"/>
          </p:cNvSpPr>
          <p:nvPr>
            <p:ph type="title"/>
          </p:nvPr>
        </p:nvSpPr>
        <p:spPr/>
        <p:txBody>
          <a:bodyPr/>
          <a:lstStyle/>
          <a:p>
            <a:r>
              <a:rPr lang="en-US" altLang="en-US">
                <a:ea typeface="ＭＳ Ｐゴシック" panose="020B0600070205080204" pitchFamily="34" charset="-128"/>
              </a:rPr>
              <a:t>Sources of poor TCP performance</a:t>
            </a:r>
          </a:p>
        </p:txBody>
      </p:sp>
      <p:sp>
        <p:nvSpPr>
          <p:cNvPr id="3" name="Content Placeholder 2">
            <a:extLst>
              <a:ext uri="{FF2B5EF4-FFF2-40B4-BE49-F238E27FC236}">
                <a16:creationId xmlns:a16="http://schemas.microsoft.com/office/drawing/2014/main" id="{AD26A7DD-FEAF-7040-8036-F3E2D1D2E576}"/>
              </a:ext>
            </a:extLst>
          </p:cNvPr>
          <p:cNvSpPr>
            <a:spLocks noGrp="1"/>
          </p:cNvSpPr>
          <p:nvPr>
            <p:ph idx="1"/>
          </p:nvPr>
        </p:nvSpPr>
        <p:spPr>
          <a:xfrm>
            <a:off x="925882" y="1565827"/>
            <a:ext cx="10705286" cy="5638800"/>
          </a:xfrm>
        </p:spPr>
        <p:txBody>
          <a:bodyPr/>
          <a:lstStyle/>
          <a:p>
            <a:pPr>
              <a:spcAft>
                <a:spcPts val="1200"/>
              </a:spcAft>
            </a:pPr>
            <a:r>
              <a:rPr lang="en-US" altLang="en-US" dirty="0">
                <a:ea typeface="ＭＳ Ｐゴシック" panose="020B0600070205080204" pitchFamily="34" charset="-128"/>
              </a:rPr>
              <a:t>The below conditions </a:t>
            </a:r>
            <a:r>
              <a:rPr lang="en-US" altLang="en-US" i="1" dirty="0">
                <a:ea typeface="ＭＳ Ｐゴシック" panose="020B0600070205080204" pitchFamily="34" charset="-128"/>
              </a:rPr>
              <a:t>may </a:t>
            </a:r>
            <a:r>
              <a:rPr lang="en-US" altLang="en-US" dirty="0">
                <a:ea typeface="ＭＳ Ｐゴシック" panose="020B0600070205080204" pitchFamily="34" charset="-128"/>
              </a:rPr>
              <a:t>primarily result in: </a:t>
            </a:r>
          </a:p>
          <a:p>
            <a:pPr marL="0" indent="0">
              <a:buNone/>
            </a:pPr>
            <a:r>
              <a:rPr lang="en-US" altLang="en-US" sz="2600" dirty="0">
                <a:solidFill>
                  <a:srgbClr val="000000"/>
                </a:solidFill>
                <a:ea typeface="ＭＳ Ｐゴシック" panose="020B0600070205080204" pitchFamily="34" charset="-128"/>
              </a:rPr>
              <a:t> (Y) Higher </a:t>
            </a:r>
            <a:r>
              <a:rPr lang="en-US" altLang="en-US" sz="2600" dirty="0" err="1">
                <a:solidFill>
                  <a:srgbClr val="000000"/>
                </a:solidFill>
                <a:ea typeface="ＭＳ Ｐゴシック" panose="020B0600070205080204" pitchFamily="34" charset="-128"/>
              </a:rPr>
              <a:t>pkt</a:t>
            </a:r>
            <a:r>
              <a:rPr lang="en-US" altLang="en-US" sz="2600" dirty="0">
                <a:solidFill>
                  <a:srgbClr val="000000"/>
                </a:solidFill>
                <a:ea typeface="ＭＳ Ｐゴシック" panose="020B0600070205080204" pitchFamily="34" charset="-128"/>
              </a:rPr>
              <a:t> latency   (M) Greater loss   (C) Lower </a:t>
            </a:r>
            <a:r>
              <a:rPr lang="en-US" altLang="en-US" sz="2600" dirty="0" err="1">
                <a:solidFill>
                  <a:srgbClr val="000000"/>
                </a:solidFill>
                <a:ea typeface="ＭＳ Ｐゴシック" panose="020B0600070205080204" pitchFamily="34" charset="-128"/>
              </a:rPr>
              <a:t>thruput</a:t>
            </a:r>
            <a:endParaRPr lang="en-US" altLang="en-US" sz="2600" dirty="0">
              <a:solidFill>
                <a:srgbClr val="000000"/>
              </a:solidFill>
              <a:ea typeface="ＭＳ Ｐゴシック" panose="020B0600070205080204" pitchFamily="34" charset="-128"/>
            </a:endParaRPr>
          </a:p>
          <a:p>
            <a:pPr>
              <a:buFont typeface="Arial" panose="020B0604020202020204" pitchFamily="34" charset="0"/>
              <a:buNone/>
            </a:pPr>
            <a:r>
              <a:rPr lang="en-US" altLang="en-US" sz="2600" dirty="0">
                <a:solidFill>
                  <a:srgbClr val="000000"/>
                </a:solidFill>
                <a:ea typeface="ＭＳ Ｐゴシック" panose="020B0600070205080204" pitchFamily="34" charset="-128"/>
              </a:rPr>
              <a:t>	</a:t>
            </a:r>
            <a:endParaRPr lang="en-US" altLang="en-US" dirty="0">
              <a:solidFill>
                <a:srgbClr val="000000"/>
              </a:solidFill>
              <a:ea typeface="ＭＳ Ｐゴシック" panose="020B0600070205080204" pitchFamily="34" charset="-128"/>
            </a:endParaRP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Larger buffers in routers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Smaller buffers in routers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Smaller buffers on end-hosts</a:t>
            </a:r>
          </a:p>
          <a:p>
            <a:pPr>
              <a:spcAft>
                <a:spcPts val="1800"/>
              </a:spcAft>
              <a:buFont typeface="Calibri" panose="020F0502020204030204" pitchFamily="34" charset="0"/>
              <a:buAutoNum type="arabicPeriod"/>
            </a:pPr>
            <a:r>
              <a:rPr lang="en-US" altLang="en-US" dirty="0">
                <a:solidFill>
                  <a:srgbClr val="000000"/>
                </a:solidFill>
                <a:ea typeface="ＭＳ Ｐゴシック" panose="020B0600070205080204" pitchFamily="34" charset="-128"/>
              </a:rPr>
              <a:t>Slow application receivers</a:t>
            </a:r>
          </a:p>
          <a:p>
            <a:pPr>
              <a:buFont typeface="Arial" panose="020B0604020202020204" pitchFamily="34" charset="0"/>
              <a:buNone/>
            </a:pPr>
            <a:endParaRPr lang="en-US" altLang="en-US" dirty="0">
              <a:solidFill>
                <a:srgbClr val="000000"/>
              </a:solidFill>
              <a:ea typeface="ＭＳ Ｐゴシック" panose="020B0600070205080204" pitchFamily="34" charset="-128"/>
            </a:endParaRPr>
          </a:p>
          <a:p>
            <a:pPr>
              <a:buFont typeface="Arial" panose="020B0604020202020204" pitchFamily="34" charset="0"/>
              <a:buNone/>
            </a:pPr>
            <a:endParaRPr lang="en-US" altLang="en-US" dirty="0">
              <a:solidFill>
                <a:srgbClr val="000000"/>
              </a:solidFill>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F676ED69-BF78-F041-A6F6-51723927BE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B691FCA7-BE4D-A140-9920-044C7F4821EC}" type="slidenum">
              <a:rPr lang="en-US" altLang="en-US" sz="1200" b="0">
                <a:solidFill>
                  <a:srgbClr val="898989"/>
                </a:solidFill>
                <a:latin typeface="Consolas" panose="020B0609020204030204" pitchFamily="49" charset="0"/>
              </a:rPr>
              <a:pPr eaLnBrk="1" hangingPunct="1"/>
              <a:t>16</a:t>
            </a:fld>
            <a:endParaRPr lang="en-US" altLang="en-US" sz="1200" b="0" dirty="0">
              <a:solidFill>
                <a:srgbClr val="898989"/>
              </a:solidFill>
              <a:latin typeface="Consolas" panose="020B0609020204030204" pitchFamily="49" charset="0"/>
            </a:endParaRPr>
          </a:p>
        </p:txBody>
      </p:sp>
      <p:sp>
        <p:nvSpPr>
          <p:cNvPr id="2" name="TextBox 1">
            <a:extLst>
              <a:ext uri="{FF2B5EF4-FFF2-40B4-BE49-F238E27FC236}">
                <a16:creationId xmlns:a16="http://schemas.microsoft.com/office/drawing/2014/main" id="{C7492829-9FC9-244A-A45E-CE8907D52773}"/>
              </a:ext>
            </a:extLst>
          </p:cNvPr>
          <p:cNvSpPr txBox="1"/>
          <p:nvPr/>
        </p:nvSpPr>
        <p:spPr>
          <a:xfrm>
            <a:off x="6687617" y="3182778"/>
            <a:ext cx="3845965" cy="492443"/>
          </a:xfrm>
          <a:prstGeom prst="rect">
            <a:avLst/>
          </a:prstGeom>
          <a:noFill/>
        </p:spPr>
        <p:txBody>
          <a:bodyPr wrap="square" rtlCol="0">
            <a:spAutoFit/>
          </a:bodyPr>
          <a:lstStyle/>
          <a:p>
            <a:pPr algn="l"/>
            <a:r>
              <a:rPr lang="en-US" sz="2600" dirty="0">
                <a:solidFill>
                  <a:srgbClr val="FF0000"/>
                </a:solidFill>
                <a:latin typeface="Helvetica Neue Medium" panose="02000503000000020004" pitchFamily="2" charset="0"/>
                <a:cs typeface="Helvetica Neue Medium" panose="02000503000000020004" pitchFamily="2" charset="0"/>
              </a:rPr>
              <a:t>(A) Higher latency</a:t>
            </a:r>
          </a:p>
        </p:txBody>
      </p:sp>
      <p:sp>
        <p:nvSpPr>
          <p:cNvPr id="6" name="TextBox 5">
            <a:extLst>
              <a:ext uri="{FF2B5EF4-FFF2-40B4-BE49-F238E27FC236}">
                <a16:creationId xmlns:a16="http://schemas.microsoft.com/office/drawing/2014/main" id="{8AB78DFA-6A15-F441-AD5D-914E2682DEB3}"/>
              </a:ext>
            </a:extLst>
          </p:cNvPr>
          <p:cNvSpPr txBox="1"/>
          <p:nvPr/>
        </p:nvSpPr>
        <p:spPr>
          <a:xfrm>
            <a:off x="6669546" y="3854542"/>
            <a:ext cx="3845965" cy="492443"/>
          </a:xfrm>
          <a:prstGeom prst="rect">
            <a:avLst/>
          </a:prstGeom>
          <a:noFill/>
        </p:spPr>
        <p:txBody>
          <a:bodyPr wrap="square" rtlCol="0">
            <a:spAutoFit/>
          </a:bodyPr>
          <a:lstStyle/>
          <a:p>
            <a:pPr algn="l"/>
            <a:r>
              <a:rPr lang="en-US" sz="2600" dirty="0">
                <a:solidFill>
                  <a:srgbClr val="FF0000"/>
                </a:solidFill>
                <a:latin typeface="Helvetica Neue Medium" panose="02000503000000020004" pitchFamily="2" charset="0"/>
                <a:cs typeface="Helvetica Neue Medium" panose="02000503000000020004" pitchFamily="2" charset="0"/>
              </a:rPr>
              <a:t>(B) Greater Loss</a:t>
            </a:r>
          </a:p>
        </p:txBody>
      </p:sp>
      <p:sp>
        <p:nvSpPr>
          <p:cNvPr id="7" name="TextBox 6">
            <a:extLst>
              <a:ext uri="{FF2B5EF4-FFF2-40B4-BE49-F238E27FC236}">
                <a16:creationId xmlns:a16="http://schemas.microsoft.com/office/drawing/2014/main" id="{0CE32388-FEFE-0941-B216-1DF11E5BDAB9}"/>
              </a:ext>
            </a:extLst>
          </p:cNvPr>
          <p:cNvSpPr txBox="1"/>
          <p:nvPr/>
        </p:nvSpPr>
        <p:spPr>
          <a:xfrm>
            <a:off x="6687616" y="4579406"/>
            <a:ext cx="3845965" cy="492443"/>
          </a:xfrm>
          <a:prstGeom prst="rect">
            <a:avLst/>
          </a:prstGeom>
          <a:noFill/>
        </p:spPr>
        <p:txBody>
          <a:bodyPr wrap="square" rtlCol="0">
            <a:spAutoFit/>
          </a:bodyPr>
          <a:lstStyle/>
          <a:p>
            <a:pPr algn="l"/>
            <a:r>
              <a:rPr lang="en-US" sz="2600" dirty="0">
                <a:solidFill>
                  <a:srgbClr val="FF0000"/>
                </a:solidFill>
                <a:latin typeface="Helvetica Neue Medium" panose="02000503000000020004" pitchFamily="2" charset="0"/>
                <a:cs typeface="Helvetica Neue Medium" panose="02000503000000020004" pitchFamily="2" charset="0"/>
              </a:rPr>
              <a:t>(C) Lower Throughput</a:t>
            </a:r>
          </a:p>
        </p:txBody>
      </p:sp>
      <p:sp>
        <p:nvSpPr>
          <p:cNvPr id="8" name="TextBox 7">
            <a:extLst>
              <a:ext uri="{FF2B5EF4-FFF2-40B4-BE49-F238E27FC236}">
                <a16:creationId xmlns:a16="http://schemas.microsoft.com/office/drawing/2014/main" id="{0305E85F-105F-2B4E-8925-61727269A418}"/>
              </a:ext>
            </a:extLst>
          </p:cNvPr>
          <p:cNvSpPr txBox="1"/>
          <p:nvPr/>
        </p:nvSpPr>
        <p:spPr>
          <a:xfrm>
            <a:off x="6687616" y="5304270"/>
            <a:ext cx="3845965" cy="492443"/>
          </a:xfrm>
          <a:prstGeom prst="rect">
            <a:avLst/>
          </a:prstGeom>
          <a:noFill/>
        </p:spPr>
        <p:txBody>
          <a:bodyPr wrap="square" rtlCol="0">
            <a:spAutoFit/>
          </a:bodyPr>
          <a:lstStyle/>
          <a:p>
            <a:pPr algn="l"/>
            <a:r>
              <a:rPr lang="en-US" sz="2600" dirty="0">
                <a:solidFill>
                  <a:srgbClr val="FF0000"/>
                </a:solidFill>
                <a:latin typeface="Helvetica Neue Medium" panose="02000503000000020004" pitchFamily="2" charset="0"/>
                <a:cs typeface="Helvetica Neue Medium" panose="02000503000000020004" pitchFamily="2" charset="0"/>
              </a:rPr>
              <a:t>(C) Lower Throughput</a:t>
            </a:r>
          </a:p>
        </p:txBody>
      </p:sp>
    </p:spTree>
    <p:extLst>
      <p:ext uri="{BB962C8B-B14F-4D97-AF65-F5344CB8AC3E}">
        <p14:creationId xmlns:p14="http://schemas.microsoft.com/office/powerpoint/2010/main" val="13111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C9DF750-EAA1-9247-8444-F0120D88393A}"/>
              </a:ext>
            </a:extLst>
          </p:cNvPr>
          <p:cNvSpPr>
            <a:spLocks noGrp="1" noChangeArrowheads="1"/>
          </p:cNvSpPr>
          <p:nvPr>
            <p:ph type="ctrTitle"/>
          </p:nvPr>
        </p:nvSpPr>
        <p:spPr>
          <a:xfrm>
            <a:off x="2255500" y="2891330"/>
            <a:ext cx="7772400" cy="1143000"/>
          </a:xfrm>
        </p:spPr>
        <p:txBody>
          <a:bodyPr/>
          <a:lstStyle/>
          <a:p>
            <a:pPr eaLnBrk="1" hangingPunct="1"/>
            <a:r>
              <a:rPr lang="en-US" altLang="en-US" sz="5400" dirty="0">
                <a:ea typeface="ＭＳ Ｐゴシック" panose="020B0600070205080204" pitchFamily="34" charset="-128"/>
              </a:rPr>
              <a:t>TCP seeks “Fairness”</a:t>
            </a:r>
          </a:p>
        </p:txBody>
      </p:sp>
    </p:spTree>
    <p:extLst>
      <p:ext uri="{BB962C8B-B14F-4D97-AF65-F5344CB8AC3E}">
        <p14:creationId xmlns:p14="http://schemas.microsoft.com/office/powerpoint/2010/main" val="144645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410F-ABD6-5E46-891F-3EE92DF0B404}"/>
              </a:ext>
            </a:extLst>
          </p:cNvPr>
          <p:cNvSpPr>
            <a:spLocks noGrp="1"/>
          </p:cNvSpPr>
          <p:nvPr>
            <p:ph type="title"/>
          </p:nvPr>
        </p:nvSpPr>
        <p:spPr/>
        <p:txBody>
          <a:bodyPr/>
          <a:lstStyle/>
          <a:p>
            <a:r>
              <a:rPr lang="en-US" dirty="0"/>
              <a:t>Fair and Efficient Use of a Resource</a:t>
            </a:r>
          </a:p>
        </p:txBody>
      </p:sp>
      <p:sp>
        <p:nvSpPr>
          <p:cNvPr id="3" name="Content Placeholder 2">
            <a:extLst>
              <a:ext uri="{FF2B5EF4-FFF2-40B4-BE49-F238E27FC236}">
                <a16:creationId xmlns:a16="http://schemas.microsoft.com/office/drawing/2014/main" id="{5D78D222-83B3-7041-A39F-AB8DC3E5FFB8}"/>
              </a:ext>
            </a:extLst>
          </p:cNvPr>
          <p:cNvSpPr>
            <a:spLocks noGrp="1"/>
          </p:cNvSpPr>
          <p:nvPr>
            <p:ph idx="1"/>
          </p:nvPr>
        </p:nvSpPr>
        <p:spPr/>
        <p:txBody>
          <a:bodyPr>
            <a:normAutofit fontScale="92500" lnSpcReduction="10000"/>
          </a:bodyPr>
          <a:lstStyle/>
          <a:p>
            <a:r>
              <a:rPr lang="en-US" dirty="0"/>
              <a:t>Suppose 3 users share the bandwidth on a single link</a:t>
            </a:r>
          </a:p>
          <a:p>
            <a:pPr lvl="1"/>
            <a:r>
              <a:rPr lang="en-US" dirty="0"/>
              <a:t>E.g., link has total of 30 Gbps</a:t>
            </a:r>
          </a:p>
          <a:p>
            <a:endParaRPr lang="en-US" dirty="0"/>
          </a:p>
          <a:p>
            <a:r>
              <a:rPr lang="en-US" dirty="0"/>
              <a:t>What is a </a:t>
            </a:r>
            <a:r>
              <a:rPr lang="en-US" dirty="0">
                <a:solidFill>
                  <a:srgbClr val="E77500"/>
                </a:solidFill>
              </a:rPr>
              <a:t>fair</a:t>
            </a:r>
            <a:r>
              <a:rPr lang="en-US" dirty="0"/>
              <a:t> allocation of bandwidth?</a:t>
            </a:r>
          </a:p>
          <a:p>
            <a:pPr lvl="1"/>
            <a:r>
              <a:rPr lang="en-US" dirty="0"/>
              <a:t>Suppose user demand is unlimited</a:t>
            </a:r>
          </a:p>
          <a:p>
            <a:pPr lvl="1"/>
            <a:r>
              <a:rPr lang="en-US" dirty="0"/>
              <a:t>Allocate each a </a:t>
            </a:r>
            <a:r>
              <a:rPr lang="en-US" dirty="0">
                <a:solidFill>
                  <a:srgbClr val="E77500"/>
                </a:solidFill>
              </a:rPr>
              <a:t>1/n </a:t>
            </a:r>
            <a:r>
              <a:rPr lang="en-US" dirty="0"/>
              <a:t>share (e.g., 10 Gbps each)</a:t>
            </a:r>
          </a:p>
          <a:p>
            <a:pPr lvl="1"/>
            <a:endParaRPr lang="en-US" dirty="0"/>
          </a:p>
          <a:p>
            <a:r>
              <a:rPr lang="en-US" dirty="0"/>
              <a:t>But, “equality” is not enough</a:t>
            </a:r>
          </a:p>
          <a:p>
            <a:pPr lvl="1"/>
            <a:r>
              <a:rPr lang="en-US" dirty="0"/>
              <a:t>Which allocation is best: [5, 5, 5] or [18, 6, 6]?</a:t>
            </a:r>
          </a:p>
          <a:p>
            <a:pPr lvl="1"/>
            <a:r>
              <a:rPr lang="en-US" dirty="0"/>
              <a:t>[5, 5, 5] is more “fair”, but [18, 6, 6] more efficient</a:t>
            </a:r>
          </a:p>
          <a:p>
            <a:pPr lvl="1"/>
            <a:r>
              <a:rPr lang="en-US" dirty="0"/>
              <a:t>What about [5, 5, 5] vs. [22, 4, 4]?</a:t>
            </a:r>
          </a:p>
        </p:txBody>
      </p:sp>
    </p:spTree>
    <p:extLst>
      <p:ext uri="{BB962C8B-B14F-4D97-AF65-F5344CB8AC3E}">
        <p14:creationId xmlns:p14="http://schemas.microsoft.com/office/powerpoint/2010/main" val="4223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B0FE-9B17-DC4A-8AC6-78A91D6FA5D8}"/>
              </a:ext>
            </a:extLst>
          </p:cNvPr>
          <p:cNvSpPr>
            <a:spLocks noGrp="1"/>
          </p:cNvSpPr>
          <p:nvPr>
            <p:ph type="title"/>
          </p:nvPr>
        </p:nvSpPr>
        <p:spPr/>
        <p:txBody>
          <a:bodyPr/>
          <a:lstStyle/>
          <a:p>
            <a:r>
              <a:rPr lang="en-US" dirty="0"/>
              <a:t>Fair Use of a Single Resource</a:t>
            </a:r>
          </a:p>
        </p:txBody>
      </p:sp>
      <p:sp>
        <p:nvSpPr>
          <p:cNvPr id="3" name="Content Placeholder 2">
            <a:extLst>
              <a:ext uri="{FF2B5EF4-FFF2-40B4-BE49-F238E27FC236}">
                <a16:creationId xmlns:a16="http://schemas.microsoft.com/office/drawing/2014/main" id="{B23193B4-9BA0-D346-974F-CEC540DEC77B}"/>
              </a:ext>
            </a:extLst>
          </p:cNvPr>
          <p:cNvSpPr>
            <a:spLocks noGrp="1"/>
          </p:cNvSpPr>
          <p:nvPr>
            <p:ph idx="1"/>
          </p:nvPr>
        </p:nvSpPr>
        <p:spPr/>
        <p:txBody>
          <a:bodyPr>
            <a:normAutofit fontScale="77500" lnSpcReduction="20000"/>
          </a:bodyPr>
          <a:lstStyle/>
          <a:p>
            <a:r>
              <a:rPr lang="en-US" dirty="0"/>
              <a:t>What if some users have limited demand?</a:t>
            </a:r>
          </a:p>
          <a:p>
            <a:pPr lvl="1"/>
            <a:r>
              <a:rPr lang="en-US" dirty="0"/>
              <a:t>E.g., 3 users where 1 user only wants 6 Gbps</a:t>
            </a:r>
          </a:p>
          <a:p>
            <a:pPr lvl="1"/>
            <a:r>
              <a:rPr lang="en-US" dirty="0"/>
              <a:t>And the total link capacity is 30 Gbps</a:t>
            </a:r>
          </a:p>
          <a:p>
            <a:endParaRPr lang="en-US" dirty="0"/>
          </a:p>
          <a:p>
            <a:r>
              <a:rPr lang="en-US" dirty="0"/>
              <a:t>Should we still do an “equal” allocation?</a:t>
            </a:r>
          </a:p>
          <a:p>
            <a:pPr lvl="1"/>
            <a:r>
              <a:rPr lang="en-US" dirty="0"/>
              <a:t>E.g., [6, 6, 6]</a:t>
            </a:r>
          </a:p>
          <a:p>
            <a:pPr lvl="1"/>
            <a:r>
              <a:rPr lang="en-US" dirty="0"/>
              <a:t>But that leaves 12 Gbps unused</a:t>
            </a:r>
          </a:p>
          <a:p>
            <a:endParaRPr lang="en-US" dirty="0"/>
          </a:p>
          <a:p>
            <a:r>
              <a:rPr lang="en-US" dirty="0"/>
              <a:t>Should we allocate in proportion to demand?</a:t>
            </a:r>
          </a:p>
          <a:p>
            <a:pPr lvl="1"/>
            <a:r>
              <a:rPr lang="en-US" dirty="0"/>
              <a:t>E.g., 1 user wants 6 Gbps, and 2 each want 20 Gbps</a:t>
            </a:r>
          </a:p>
          <a:p>
            <a:pPr lvl="1"/>
            <a:r>
              <a:rPr lang="en-US" dirty="0"/>
              <a:t>Allocate [4, 13, 13]?</a:t>
            </a:r>
          </a:p>
          <a:p>
            <a:pPr lvl="1"/>
            <a:endParaRPr lang="en-US" dirty="0"/>
          </a:p>
          <a:p>
            <a:r>
              <a:rPr lang="en-US" dirty="0"/>
              <a:t>Or, give the least demanding user all they want?</a:t>
            </a:r>
          </a:p>
          <a:p>
            <a:pPr lvl="1"/>
            <a:r>
              <a:rPr lang="en-US" dirty="0"/>
              <a:t>E.g., allocate [6, 12, 12]? </a:t>
            </a:r>
          </a:p>
          <a:p>
            <a:endParaRPr lang="en-US" dirty="0"/>
          </a:p>
        </p:txBody>
      </p:sp>
    </p:spTree>
    <p:extLst>
      <p:ext uri="{BB962C8B-B14F-4D97-AF65-F5344CB8AC3E}">
        <p14:creationId xmlns:p14="http://schemas.microsoft.com/office/powerpoint/2010/main" val="23106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75C9967-A4EE-3D4B-9C57-786D8B731624}"/>
              </a:ext>
            </a:extLst>
          </p:cNvPr>
          <p:cNvSpPr>
            <a:spLocks noGrp="1"/>
          </p:cNvSpPr>
          <p:nvPr>
            <p:ph type="title"/>
          </p:nvPr>
        </p:nvSpPr>
        <p:spPr/>
        <p:txBody>
          <a:bodyPr/>
          <a:lstStyle/>
          <a:p>
            <a:r>
              <a:rPr lang="en-US" altLang="en-US" dirty="0">
                <a:ea typeface="ＭＳ Ｐゴシック" panose="020B0600070205080204" pitchFamily="34" charset="-128"/>
              </a:rPr>
              <a:t>Congestion</a:t>
            </a:r>
          </a:p>
        </p:txBody>
      </p:sp>
      <p:sp>
        <p:nvSpPr>
          <p:cNvPr id="40963" name="Content Placeholder 2">
            <a:extLst>
              <a:ext uri="{FF2B5EF4-FFF2-40B4-BE49-F238E27FC236}">
                <a16:creationId xmlns:a16="http://schemas.microsoft.com/office/drawing/2014/main" id="{BA9ED6B3-D1FA-1847-A40E-5C89E805AD53}"/>
              </a:ext>
            </a:extLst>
          </p:cNvPr>
          <p:cNvSpPr>
            <a:spLocks noGrp="1"/>
          </p:cNvSpPr>
          <p:nvPr>
            <p:ph idx="1"/>
          </p:nvPr>
        </p:nvSpPr>
        <p:spPr/>
        <p:txBody>
          <a:bodyPr/>
          <a:lstStyle/>
          <a:p>
            <a:r>
              <a:rPr lang="en-US" altLang="en-US" dirty="0">
                <a:ea typeface="ＭＳ Ｐゴシック" panose="020B0600070205080204" pitchFamily="34" charset="-128"/>
              </a:rPr>
              <a:t>Best-effort network does not “block” calls</a:t>
            </a:r>
          </a:p>
          <a:p>
            <a:pPr lvl="1"/>
            <a:r>
              <a:rPr lang="en-US" altLang="en-US" dirty="0">
                <a:ea typeface="ＭＳ Ｐゴシック" panose="020B0600070205080204" pitchFamily="34" charset="-128"/>
              </a:rPr>
              <a:t>So, they can easily become overloaded</a:t>
            </a:r>
          </a:p>
          <a:p>
            <a:pPr lvl="1">
              <a:spcAft>
                <a:spcPts val="1200"/>
              </a:spcAft>
            </a:pPr>
            <a:r>
              <a:rPr lang="en-US" altLang="en-US" dirty="0">
                <a:ea typeface="ＭＳ Ｐゴシック" panose="020B0600070205080204" pitchFamily="34" charset="-128"/>
              </a:rPr>
              <a:t>Congestion == “Load higher than capacity”</a:t>
            </a:r>
          </a:p>
          <a:p>
            <a:r>
              <a:rPr lang="en-US" altLang="en-US" dirty="0">
                <a:ea typeface="ＭＳ Ｐゴシック" panose="020B0600070205080204" pitchFamily="34" charset="-128"/>
              </a:rPr>
              <a:t>Examples of congestion</a:t>
            </a:r>
          </a:p>
          <a:p>
            <a:pPr lvl="1"/>
            <a:r>
              <a:rPr lang="en-US" altLang="en-US" dirty="0">
                <a:solidFill>
                  <a:schemeClr val="bg1">
                    <a:lumMod val="50000"/>
                  </a:schemeClr>
                </a:solidFill>
                <a:ea typeface="ＭＳ Ｐゴシック" panose="020B0600070205080204" pitchFamily="34" charset="-128"/>
              </a:rPr>
              <a:t>Link layer: Ethernet frame collisions</a:t>
            </a:r>
          </a:p>
          <a:p>
            <a:pPr lvl="1">
              <a:spcAft>
                <a:spcPts val="1200"/>
              </a:spcAft>
            </a:pPr>
            <a:r>
              <a:rPr lang="en-US" altLang="en-US" dirty="0">
                <a:ea typeface="ＭＳ Ｐゴシック" panose="020B0600070205080204" pitchFamily="34" charset="-128"/>
              </a:rPr>
              <a:t>Network layer: full IP packet buffers </a:t>
            </a:r>
          </a:p>
          <a:p>
            <a:r>
              <a:rPr lang="en-US" altLang="en-US" dirty="0">
                <a:ea typeface="ＭＳ Ｐゴシック" panose="020B0600070205080204" pitchFamily="34" charset="-128"/>
              </a:rPr>
              <a:t>Excess packets are simply dropped</a:t>
            </a:r>
          </a:p>
          <a:p>
            <a:pPr lvl="1"/>
            <a:r>
              <a:rPr lang="en-US" altLang="en-US" dirty="0">
                <a:ea typeface="ＭＳ Ｐゴシック" panose="020B0600070205080204" pitchFamily="34" charset="-128"/>
              </a:rPr>
              <a:t>And the sender can simply retransmit</a:t>
            </a:r>
          </a:p>
          <a:p>
            <a:endParaRPr lang="en-US" altLang="en-US" dirty="0">
              <a:ea typeface="ＭＳ Ｐゴシック" panose="020B0600070205080204" pitchFamily="34" charset="-128"/>
            </a:endParaRPr>
          </a:p>
        </p:txBody>
      </p:sp>
      <p:sp>
        <p:nvSpPr>
          <p:cNvPr id="40971" name="Slide Number Placeholder 3">
            <a:extLst>
              <a:ext uri="{FF2B5EF4-FFF2-40B4-BE49-F238E27FC236}">
                <a16:creationId xmlns:a16="http://schemas.microsoft.com/office/drawing/2014/main" id="{2B78ECCF-5F4B-5D46-9FDA-5B71499128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53044973-D09F-3347-B7CD-71E08C77D17B}" type="slidenum">
              <a:rPr lang="en-US" altLang="en-US" sz="1200" b="0">
                <a:solidFill>
                  <a:srgbClr val="898989"/>
                </a:solidFill>
                <a:latin typeface="Consolas" panose="020B0609020204030204" pitchFamily="49" charset="0"/>
              </a:rPr>
              <a:pPr eaLnBrk="1" hangingPunct="1"/>
              <a:t>2</a:t>
            </a:fld>
            <a:endParaRPr lang="en-US" altLang="en-US" sz="1200" b="0" dirty="0">
              <a:solidFill>
                <a:srgbClr val="898989"/>
              </a:solidFill>
              <a:latin typeface="Consolas" panose="020B0609020204030204" pitchFamily="49" charset="0"/>
            </a:endParaRPr>
          </a:p>
        </p:txBody>
      </p:sp>
      <p:grpSp>
        <p:nvGrpSpPr>
          <p:cNvPr id="2" name="Group 1">
            <a:extLst>
              <a:ext uri="{FF2B5EF4-FFF2-40B4-BE49-F238E27FC236}">
                <a16:creationId xmlns:a16="http://schemas.microsoft.com/office/drawing/2014/main" id="{7953A4CD-E237-B14D-BEF4-0A099AF3E73C}"/>
              </a:ext>
            </a:extLst>
          </p:cNvPr>
          <p:cNvGrpSpPr/>
          <p:nvPr/>
        </p:nvGrpSpPr>
        <p:grpSpPr>
          <a:xfrm>
            <a:off x="7438484" y="3421003"/>
            <a:ext cx="3739374" cy="1246307"/>
            <a:chOff x="7438484" y="3421003"/>
            <a:chExt cx="3739374" cy="1246307"/>
          </a:xfrm>
        </p:grpSpPr>
        <p:sp>
          <p:nvSpPr>
            <p:cNvPr id="16" name="Rectangle 15">
              <a:extLst>
                <a:ext uri="{FF2B5EF4-FFF2-40B4-BE49-F238E27FC236}">
                  <a16:creationId xmlns:a16="http://schemas.microsoft.com/office/drawing/2014/main" id="{2DDF81EC-AFA9-694B-A10C-B58ABF74A0E5}"/>
                </a:ext>
              </a:extLst>
            </p:cNvPr>
            <p:cNvSpPr>
              <a:spLocks noChangeArrowheads="1"/>
            </p:cNvSpPr>
            <p:nvPr/>
          </p:nvSpPr>
          <p:spPr bwMode="auto">
            <a:xfrm>
              <a:off x="9677400" y="3810000"/>
              <a:ext cx="381000" cy="381000"/>
            </a:xfrm>
            <a:prstGeom prst="rect">
              <a:avLst/>
            </a:prstGeom>
            <a:solidFill>
              <a:srgbClr val="FF0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Helvetica Neue Medium" panose="02000503000000020004" pitchFamily="2" charset="0"/>
              </a:endParaRPr>
            </a:p>
          </p:txBody>
        </p:sp>
        <p:sp>
          <p:nvSpPr>
            <p:cNvPr id="17" name="Rectangle 16">
              <a:extLst>
                <a:ext uri="{FF2B5EF4-FFF2-40B4-BE49-F238E27FC236}">
                  <a16:creationId xmlns:a16="http://schemas.microsoft.com/office/drawing/2014/main" id="{DD323B50-32ED-CF49-9C51-47D38EB105CD}"/>
                </a:ext>
              </a:extLst>
            </p:cNvPr>
            <p:cNvSpPr>
              <a:spLocks noChangeArrowheads="1"/>
            </p:cNvSpPr>
            <p:nvPr/>
          </p:nvSpPr>
          <p:spPr bwMode="auto">
            <a:xfrm>
              <a:off x="9296400" y="3810000"/>
              <a:ext cx="381000" cy="381000"/>
            </a:xfrm>
            <a:prstGeom prst="rect">
              <a:avLst/>
            </a:prstGeom>
            <a:solidFill>
              <a:srgbClr val="0000F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Helvetica Neue Medium" panose="02000503000000020004" pitchFamily="2" charset="0"/>
              </a:endParaRPr>
            </a:p>
          </p:txBody>
        </p:sp>
        <p:sp>
          <p:nvSpPr>
            <p:cNvPr id="18" name="Rectangle 17">
              <a:extLst>
                <a:ext uri="{FF2B5EF4-FFF2-40B4-BE49-F238E27FC236}">
                  <a16:creationId xmlns:a16="http://schemas.microsoft.com/office/drawing/2014/main" id="{7510D7DC-01E4-1E47-BEE6-1014E66680E8}"/>
                </a:ext>
              </a:extLst>
            </p:cNvPr>
            <p:cNvSpPr>
              <a:spLocks noChangeArrowheads="1"/>
            </p:cNvSpPr>
            <p:nvPr/>
          </p:nvSpPr>
          <p:spPr bwMode="auto">
            <a:xfrm>
              <a:off x="8915400" y="3810000"/>
              <a:ext cx="381000" cy="381000"/>
            </a:xfrm>
            <a:prstGeom prst="rect">
              <a:avLst/>
            </a:prstGeom>
            <a:solidFill>
              <a:srgbClr val="00800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Helvetica Neue Medium" panose="02000503000000020004" pitchFamily="2" charset="0"/>
              </a:endParaRPr>
            </a:p>
          </p:txBody>
        </p:sp>
        <p:sp>
          <p:nvSpPr>
            <p:cNvPr id="21" name="Rectangle 20">
              <a:extLst>
                <a:ext uri="{FF2B5EF4-FFF2-40B4-BE49-F238E27FC236}">
                  <a16:creationId xmlns:a16="http://schemas.microsoft.com/office/drawing/2014/main" id="{DAB7543D-AA41-E940-8CC6-A763B95C4A2C}"/>
                </a:ext>
              </a:extLst>
            </p:cNvPr>
            <p:cNvSpPr>
              <a:spLocks noChangeArrowheads="1"/>
            </p:cNvSpPr>
            <p:nvPr/>
          </p:nvSpPr>
          <p:spPr bwMode="auto">
            <a:xfrm>
              <a:off x="8534400" y="3810000"/>
              <a:ext cx="381000" cy="381000"/>
            </a:xfrm>
            <a:prstGeom prst="rect">
              <a:avLst/>
            </a:prstGeom>
            <a:solidFill>
              <a:srgbClr val="0000F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defRPr/>
              </a:pPr>
              <a:endParaRPr lang="en-US" dirty="0">
                <a:solidFill>
                  <a:schemeClr val="lt1"/>
                </a:solidFill>
                <a:latin typeface="Helvetica Neue Medium" panose="02000503000000020004" pitchFamily="2" charset="0"/>
              </a:endParaRPr>
            </a:p>
          </p:txBody>
        </p:sp>
        <p:cxnSp>
          <p:nvCxnSpPr>
            <p:cNvPr id="27" name="Straight Arrow Connector 26">
              <a:extLst>
                <a:ext uri="{FF2B5EF4-FFF2-40B4-BE49-F238E27FC236}">
                  <a16:creationId xmlns:a16="http://schemas.microsoft.com/office/drawing/2014/main" id="{AEB23C14-4C46-8747-9C82-E0AC10FB2FB3}"/>
                </a:ext>
              </a:extLst>
            </p:cNvPr>
            <p:cNvCxnSpPr>
              <a:cxnSpLocks noChangeShapeType="1"/>
              <a:endCxn id="21" idx="1"/>
            </p:cNvCxnSpPr>
            <p:nvPr/>
          </p:nvCxnSpPr>
          <p:spPr bwMode="auto">
            <a:xfrm flipV="1">
              <a:off x="8001000" y="4000500"/>
              <a:ext cx="533400" cy="38100"/>
            </a:xfrm>
            <a:prstGeom prst="straightConnector1">
              <a:avLst/>
            </a:prstGeom>
            <a:noFill/>
            <a:ln w="41275">
              <a:solidFill>
                <a:schemeClr val="tx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4508E2A0-2FEB-B340-9422-88BB4B37CF1A}"/>
                </a:ext>
              </a:extLst>
            </p:cNvPr>
            <p:cNvCxnSpPr>
              <a:cxnSpLocks noChangeShapeType="1"/>
            </p:cNvCxnSpPr>
            <p:nvPr/>
          </p:nvCxnSpPr>
          <p:spPr bwMode="auto">
            <a:xfrm flipV="1">
              <a:off x="10058400" y="3962400"/>
              <a:ext cx="533400" cy="38100"/>
            </a:xfrm>
            <a:prstGeom prst="straightConnector1">
              <a:avLst/>
            </a:prstGeom>
            <a:noFill/>
            <a:ln w="41275">
              <a:solidFill>
                <a:schemeClr val="tx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970" name="TextBox 28">
              <a:extLst>
                <a:ext uri="{FF2B5EF4-FFF2-40B4-BE49-F238E27FC236}">
                  <a16:creationId xmlns:a16="http://schemas.microsoft.com/office/drawing/2014/main" id="{405AA0FF-6090-0E4D-9E8E-A172CFFEFDC4}"/>
                </a:ext>
              </a:extLst>
            </p:cNvPr>
            <p:cNvSpPr txBox="1">
              <a:spLocks noChangeArrowheads="1"/>
            </p:cNvSpPr>
            <p:nvPr/>
          </p:nvSpPr>
          <p:spPr bwMode="auto">
            <a:xfrm>
              <a:off x="8915400" y="4267200"/>
              <a:ext cx="889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b="0" dirty="0">
                  <a:latin typeface="Consolas" panose="020B0609020204030204" pitchFamily="49" charset="0"/>
                </a:rPr>
                <a:t>queue</a:t>
              </a:r>
            </a:p>
          </p:txBody>
        </p:sp>
        <p:sp>
          <p:nvSpPr>
            <p:cNvPr id="12" name="TextBox 28">
              <a:extLst>
                <a:ext uri="{FF2B5EF4-FFF2-40B4-BE49-F238E27FC236}">
                  <a16:creationId xmlns:a16="http://schemas.microsoft.com/office/drawing/2014/main" id="{A771FE0D-6ADB-324A-ADF7-88569A542948}"/>
                </a:ext>
              </a:extLst>
            </p:cNvPr>
            <p:cNvSpPr txBox="1">
              <a:spLocks noChangeArrowheads="1"/>
            </p:cNvSpPr>
            <p:nvPr/>
          </p:nvSpPr>
          <p:spPr bwMode="auto">
            <a:xfrm>
              <a:off x="10005742" y="3427353"/>
              <a:ext cx="11721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b="0" dirty="0">
                  <a:latin typeface="Consolas" panose="020B0609020204030204" pitchFamily="49" charset="0"/>
                </a:rPr>
                <a:t>10 Gbps</a:t>
              </a:r>
            </a:p>
          </p:txBody>
        </p:sp>
        <p:sp>
          <p:nvSpPr>
            <p:cNvPr id="13" name="TextBox 28">
              <a:extLst>
                <a:ext uri="{FF2B5EF4-FFF2-40B4-BE49-F238E27FC236}">
                  <a16:creationId xmlns:a16="http://schemas.microsoft.com/office/drawing/2014/main" id="{CA1C8065-6088-204F-9C9D-2F9E598E96D1}"/>
                </a:ext>
              </a:extLst>
            </p:cNvPr>
            <p:cNvSpPr txBox="1">
              <a:spLocks noChangeArrowheads="1"/>
            </p:cNvSpPr>
            <p:nvPr/>
          </p:nvSpPr>
          <p:spPr bwMode="auto">
            <a:xfrm>
              <a:off x="7438484" y="3421003"/>
              <a:ext cx="11721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b="0" dirty="0">
                  <a:solidFill>
                    <a:srgbClr val="FF0000"/>
                  </a:solidFill>
                  <a:latin typeface="Consolas" panose="020B0609020204030204" pitchFamily="49" charset="0"/>
                </a:rPr>
                <a:t>15</a:t>
              </a:r>
              <a:r>
                <a:rPr lang="en-US" altLang="en-US" b="0" dirty="0">
                  <a:latin typeface="Consolas" panose="020B0609020204030204" pitchFamily="49" charset="0"/>
                </a:rPr>
                <a:t> Gbps</a:t>
              </a:r>
            </a:p>
          </p:txBody>
        </p:sp>
      </p:grpSp>
    </p:spTree>
    <p:extLst>
      <p:ext uri="{BB962C8B-B14F-4D97-AF65-F5344CB8AC3E}">
        <p14:creationId xmlns:p14="http://schemas.microsoft.com/office/powerpoint/2010/main" val="8822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5" end="5"/>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82A8-35C8-4B4C-99A5-CEF0AEF71A5B}"/>
              </a:ext>
            </a:extLst>
          </p:cNvPr>
          <p:cNvSpPr>
            <a:spLocks noGrp="1"/>
          </p:cNvSpPr>
          <p:nvPr>
            <p:ph type="title"/>
          </p:nvPr>
        </p:nvSpPr>
        <p:spPr/>
        <p:txBody>
          <a:bodyPr/>
          <a:lstStyle/>
          <a:p>
            <a:r>
              <a:rPr lang="en-US" dirty="0"/>
              <a:t>Potential Goal: Max-Min Fairness</a:t>
            </a:r>
          </a:p>
        </p:txBody>
      </p:sp>
      <p:sp>
        <p:nvSpPr>
          <p:cNvPr id="3" name="Content Placeholder 2">
            <a:extLst>
              <a:ext uri="{FF2B5EF4-FFF2-40B4-BE49-F238E27FC236}">
                <a16:creationId xmlns:a16="http://schemas.microsoft.com/office/drawing/2014/main" id="{4C3DE20A-578E-DB4E-99E1-E6067AED7CBD}"/>
              </a:ext>
            </a:extLst>
          </p:cNvPr>
          <p:cNvSpPr>
            <a:spLocks noGrp="1"/>
          </p:cNvSpPr>
          <p:nvPr>
            <p:ph idx="1"/>
          </p:nvPr>
        </p:nvSpPr>
        <p:spPr/>
        <p:txBody>
          <a:bodyPr>
            <a:normAutofit fontScale="92500" lnSpcReduction="10000"/>
          </a:bodyPr>
          <a:lstStyle/>
          <a:p>
            <a:r>
              <a:rPr lang="en-US" dirty="0"/>
              <a:t> The allocation must be “feasible”</a:t>
            </a:r>
          </a:p>
          <a:p>
            <a:pPr lvl="1"/>
            <a:r>
              <a:rPr lang="en-US" dirty="0"/>
              <a:t>Total allocation should not exceed link capacity</a:t>
            </a:r>
          </a:p>
          <a:p>
            <a:r>
              <a:rPr lang="en-US" dirty="0"/>
              <a:t>Can’t be any better for the ‘min’</a:t>
            </a:r>
          </a:p>
          <a:p>
            <a:pPr lvl="1"/>
            <a:r>
              <a:rPr lang="en-US" dirty="0"/>
              <a:t>Any attempt to increase the allocation of one user</a:t>
            </a:r>
          </a:p>
          <a:p>
            <a:pPr lvl="1"/>
            <a:r>
              <a:rPr lang="en-US" dirty="0"/>
              <a:t>... necessarily decreases for another user with equal or lower allocation</a:t>
            </a:r>
          </a:p>
          <a:p>
            <a:pPr lvl="1"/>
            <a:endParaRPr lang="en-US" dirty="0">
              <a:solidFill>
                <a:srgbClr val="FF0000"/>
              </a:solidFill>
            </a:endParaRPr>
          </a:p>
          <a:p>
            <a:r>
              <a:rPr lang="en-US" dirty="0"/>
              <a:t>Benefit: Fully utilize a “bottlenecked” resource</a:t>
            </a:r>
          </a:p>
          <a:p>
            <a:pPr lvl="1"/>
            <a:r>
              <a:rPr lang="en-US" dirty="0"/>
              <a:t>If demand exceeds capacity, the link is fully used</a:t>
            </a:r>
          </a:p>
          <a:p>
            <a:r>
              <a:rPr lang="en-US" dirty="0"/>
              <a:t>How: Progressive filling algorithm</a:t>
            </a:r>
          </a:p>
          <a:p>
            <a:pPr lvl="1"/>
            <a:r>
              <a:rPr lang="en-US" dirty="0"/>
              <a:t>Grow all rates until some users stop having demand</a:t>
            </a:r>
          </a:p>
          <a:p>
            <a:pPr lvl="1"/>
            <a:r>
              <a:rPr lang="en-US" dirty="0"/>
              <a:t>Continue increasing all remaining rates until link is full</a:t>
            </a:r>
          </a:p>
        </p:txBody>
      </p:sp>
    </p:spTree>
    <p:extLst>
      <p:ext uri="{BB962C8B-B14F-4D97-AF65-F5344CB8AC3E}">
        <p14:creationId xmlns:p14="http://schemas.microsoft.com/office/powerpoint/2010/main" val="33967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9B8E-6FC8-E040-A956-D2D7226A41A4}"/>
              </a:ext>
            </a:extLst>
          </p:cNvPr>
          <p:cNvSpPr>
            <a:spLocks noGrp="1"/>
          </p:cNvSpPr>
          <p:nvPr>
            <p:ph type="title"/>
          </p:nvPr>
        </p:nvSpPr>
        <p:spPr/>
        <p:txBody>
          <a:bodyPr/>
          <a:lstStyle/>
          <a:p>
            <a:r>
              <a:rPr lang="en-US" dirty="0"/>
              <a:t>Resource Allocation Over Paths</a:t>
            </a:r>
          </a:p>
        </p:txBody>
      </p:sp>
      <p:sp>
        <p:nvSpPr>
          <p:cNvPr id="3" name="Content Placeholder 2">
            <a:extLst>
              <a:ext uri="{FF2B5EF4-FFF2-40B4-BE49-F238E27FC236}">
                <a16:creationId xmlns:a16="http://schemas.microsoft.com/office/drawing/2014/main" id="{EEB5060F-CB75-3845-84B1-E952E14272C3}"/>
              </a:ext>
            </a:extLst>
          </p:cNvPr>
          <p:cNvSpPr>
            <a:spLocks noGrp="1"/>
          </p:cNvSpPr>
          <p:nvPr>
            <p:ph idx="1"/>
          </p:nvPr>
        </p:nvSpPr>
        <p:spPr>
          <a:xfrm>
            <a:off x="838200" y="2960285"/>
            <a:ext cx="10515600" cy="3506914"/>
          </a:xfrm>
        </p:spPr>
        <p:txBody>
          <a:bodyPr>
            <a:normAutofit fontScale="92500" lnSpcReduction="20000"/>
          </a:bodyPr>
          <a:lstStyle/>
          <a:p>
            <a:r>
              <a:rPr lang="en-US" dirty="0"/>
              <a:t>Maximum throughput: [</a:t>
            </a:r>
            <a:r>
              <a:rPr lang="en-US" dirty="0">
                <a:solidFill>
                  <a:schemeClr val="accent2">
                    <a:lumMod val="60000"/>
                    <a:lumOff val="40000"/>
                  </a:schemeClr>
                </a:solidFill>
              </a:rPr>
              <a:t>30</a:t>
            </a:r>
            <a:r>
              <a:rPr lang="en-US" dirty="0"/>
              <a:t>, </a:t>
            </a:r>
            <a:r>
              <a:rPr lang="en-US" dirty="0">
                <a:solidFill>
                  <a:schemeClr val="accent5">
                    <a:lumMod val="60000"/>
                    <a:lumOff val="40000"/>
                  </a:schemeClr>
                </a:solidFill>
              </a:rPr>
              <a:t>30</a:t>
            </a:r>
            <a:r>
              <a:rPr lang="en-US" dirty="0"/>
              <a:t>, </a:t>
            </a:r>
            <a:r>
              <a:rPr lang="en-US" dirty="0">
                <a:solidFill>
                  <a:schemeClr val="accent6">
                    <a:lumMod val="60000"/>
                    <a:lumOff val="40000"/>
                  </a:schemeClr>
                </a:solidFill>
              </a:rPr>
              <a:t>0</a:t>
            </a:r>
            <a:r>
              <a:rPr lang="en-US" dirty="0"/>
              <a:t>]</a:t>
            </a:r>
          </a:p>
          <a:p>
            <a:pPr lvl="1"/>
            <a:r>
              <a:rPr lang="en-US" dirty="0"/>
              <a:t>Total throughput of 60, but user C starves</a:t>
            </a:r>
          </a:p>
          <a:p>
            <a:endParaRPr lang="en-US" dirty="0"/>
          </a:p>
          <a:p>
            <a:r>
              <a:rPr lang="en-US" dirty="0"/>
              <a:t>Max-min fairness: [</a:t>
            </a:r>
            <a:r>
              <a:rPr lang="en-US" dirty="0">
                <a:solidFill>
                  <a:schemeClr val="accent2">
                    <a:lumMod val="60000"/>
                    <a:lumOff val="40000"/>
                  </a:schemeClr>
                </a:solidFill>
              </a:rPr>
              <a:t>15</a:t>
            </a:r>
            <a:r>
              <a:rPr lang="en-US" dirty="0"/>
              <a:t>, </a:t>
            </a:r>
            <a:r>
              <a:rPr lang="en-US" dirty="0">
                <a:solidFill>
                  <a:schemeClr val="accent5">
                    <a:lumMod val="60000"/>
                    <a:lumOff val="40000"/>
                  </a:schemeClr>
                </a:solidFill>
              </a:rPr>
              <a:t>15</a:t>
            </a:r>
            <a:r>
              <a:rPr lang="en-US" dirty="0"/>
              <a:t>, </a:t>
            </a:r>
            <a:r>
              <a:rPr lang="en-US" dirty="0">
                <a:solidFill>
                  <a:schemeClr val="accent6">
                    <a:lumMod val="60000"/>
                    <a:lumOff val="40000"/>
                  </a:schemeClr>
                </a:solidFill>
              </a:rPr>
              <a:t>15</a:t>
            </a:r>
            <a:r>
              <a:rPr lang="en-US" dirty="0"/>
              <a:t>]</a:t>
            </a:r>
          </a:p>
          <a:p>
            <a:pPr lvl="1"/>
            <a:r>
              <a:rPr lang="en-US" dirty="0"/>
              <a:t>Equal allocation, but throughput of just 45</a:t>
            </a:r>
          </a:p>
          <a:p>
            <a:endParaRPr lang="en-US" dirty="0"/>
          </a:p>
          <a:p>
            <a:r>
              <a:rPr lang="en-US" dirty="0"/>
              <a:t>Proportional fairness: [</a:t>
            </a:r>
            <a:r>
              <a:rPr lang="en-US" dirty="0">
                <a:solidFill>
                  <a:schemeClr val="accent2">
                    <a:lumMod val="60000"/>
                    <a:lumOff val="40000"/>
                  </a:schemeClr>
                </a:solidFill>
              </a:rPr>
              <a:t>20</a:t>
            </a:r>
            <a:r>
              <a:rPr lang="en-US" dirty="0"/>
              <a:t>, </a:t>
            </a:r>
            <a:r>
              <a:rPr lang="en-US" dirty="0">
                <a:solidFill>
                  <a:schemeClr val="accent5">
                    <a:lumMod val="60000"/>
                    <a:lumOff val="40000"/>
                  </a:schemeClr>
                </a:solidFill>
              </a:rPr>
              <a:t>20</a:t>
            </a:r>
            <a:r>
              <a:rPr lang="en-US" dirty="0"/>
              <a:t>, </a:t>
            </a:r>
            <a:r>
              <a:rPr lang="en-US" dirty="0">
                <a:solidFill>
                  <a:schemeClr val="accent6">
                    <a:lumMod val="60000"/>
                    <a:lumOff val="40000"/>
                  </a:schemeClr>
                </a:solidFill>
              </a:rPr>
              <a:t>10</a:t>
            </a:r>
            <a:r>
              <a:rPr lang="en-US" dirty="0"/>
              <a:t>]</a:t>
            </a:r>
          </a:p>
          <a:p>
            <a:pPr lvl="1"/>
            <a:r>
              <a:rPr lang="en-US" dirty="0"/>
              <a:t>Balance trade-off between throughput and equality</a:t>
            </a:r>
          </a:p>
          <a:p>
            <a:pPr lvl="1"/>
            <a:r>
              <a:rPr lang="en-US" dirty="0"/>
              <a:t>Throughput of 50, and penalize C for using 2 busy links</a:t>
            </a:r>
          </a:p>
        </p:txBody>
      </p:sp>
      <p:sp>
        <p:nvSpPr>
          <p:cNvPr id="4" name="Oval 3">
            <a:extLst>
              <a:ext uri="{FF2B5EF4-FFF2-40B4-BE49-F238E27FC236}">
                <a16:creationId xmlns:a16="http://schemas.microsoft.com/office/drawing/2014/main" id="{3B6C3EB5-A898-F14D-8999-0DE568B6BE22}"/>
              </a:ext>
            </a:extLst>
          </p:cNvPr>
          <p:cNvSpPr/>
          <p:nvPr/>
        </p:nvSpPr>
        <p:spPr>
          <a:xfrm>
            <a:off x="1743456" y="1690688"/>
            <a:ext cx="597408" cy="59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7600958-C626-0D43-B02B-6474FA2CF956}"/>
              </a:ext>
            </a:extLst>
          </p:cNvPr>
          <p:cNvSpPr/>
          <p:nvPr/>
        </p:nvSpPr>
        <p:spPr>
          <a:xfrm>
            <a:off x="4626864" y="1690688"/>
            <a:ext cx="597408" cy="59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CEAD1C9-1BBF-EC46-9898-49ACAB9DE5CD}"/>
              </a:ext>
            </a:extLst>
          </p:cNvPr>
          <p:cNvSpPr/>
          <p:nvPr/>
        </p:nvSpPr>
        <p:spPr>
          <a:xfrm>
            <a:off x="7510272" y="1656208"/>
            <a:ext cx="597408" cy="59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1BEF323-30E3-CA48-AF5E-47CA98592F1C}"/>
              </a:ext>
            </a:extLst>
          </p:cNvPr>
          <p:cNvCxnSpPr/>
          <p:nvPr/>
        </p:nvCxnSpPr>
        <p:spPr>
          <a:xfrm>
            <a:off x="2508504" y="1690688"/>
            <a:ext cx="1901952" cy="0"/>
          </a:xfrm>
          <a:prstGeom prst="straightConnector1">
            <a:avLst/>
          </a:prstGeom>
          <a:ln w="44450">
            <a:solidFill>
              <a:schemeClr val="accent2">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572146E-7953-6B44-8088-581C12D24D8F}"/>
              </a:ext>
            </a:extLst>
          </p:cNvPr>
          <p:cNvCxnSpPr/>
          <p:nvPr/>
        </p:nvCxnSpPr>
        <p:spPr>
          <a:xfrm>
            <a:off x="5440680" y="1656208"/>
            <a:ext cx="1901952" cy="0"/>
          </a:xfrm>
          <a:prstGeom prst="straightConnector1">
            <a:avLst/>
          </a:prstGeom>
          <a:ln w="44450">
            <a:solidFill>
              <a:schemeClr val="accent1">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4B37422-76E5-EE4D-8B91-E8342DABE0CE}"/>
              </a:ext>
            </a:extLst>
          </p:cNvPr>
          <p:cNvCxnSpPr>
            <a:cxnSpLocks/>
          </p:cNvCxnSpPr>
          <p:nvPr/>
        </p:nvCxnSpPr>
        <p:spPr>
          <a:xfrm>
            <a:off x="2508504" y="2385632"/>
            <a:ext cx="4834128" cy="0"/>
          </a:xfrm>
          <a:prstGeom prst="straightConnector1">
            <a:avLst/>
          </a:prstGeom>
          <a:ln w="44450">
            <a:solidFill>
              <a:schemeClr val="accent6">
                <a:lumMod val="60000"/>
                <a:lumOff val="40000"/>
              </a:schemeClr>
            </a:solidFill>
            <a:tailEnd type="triangle" w="lg" len="lg"/>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DB8BCF9-256B-E04C-A1FE-662BC34493F7}"/>
              </a:ext>
            </a:extLst>
          </p:cNvPr>
          <p:cNvSpPr txBox="1"/>
          <p:nvPr/>
        </p:nvSpPr>
        <p:spPr>
          <a:xfrm>
            <a:off x="3246120" y="1252881"/>
            <a:ext cx="1819656" cy="461665"/>
          </a:xfrm>
          <a:prstGeom prst="rect">
            <a:avLst/>
          </a:prstGeom>
          <a:noFill/>
        </p:spPr>
        <p:txBody>
          <a:bodyPr wrap="square">
            <a:spAutoFit/>
          </a:bodyPr>
          <a:lstStyle/>
          <a:p>
            <a:r>
              <a:rPr lang="en-US" sz="2400" dirty="0">
                <a:solidFill>
                  <a:schemeClr val="accent2">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A</a:t>
            </a:r>
            <a:endParaRPr lang="en-US" dirty="0">
              <a:solidFill>
                <a:schemeClr val="accent2">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4" name="TextBox 13">
            <a:extLst>
              <a:ext uri="{FF2B5EF4-FFF2-40B4-BE49-F238E27FC236}">
                <a16:creationId xmlns:a16="http://schemas.microsoft.com/office/drawing/2014/main" id="{2219B5A7-F333-104F-B1EB-9310BF0161F4}"/>
              </a:ext>
            </a:extLst>
          </p:cNvPr>
          <p:cNvSpPr txBox="1"/>
          <p:nvPr/>
        </p:nvSpPr>
        <p:spPr>
          <a:xfrm>
            <a:off x="6096000" y="1221673"/>
            <a:ext cx="6096000" cy="461665"/>
          </a:xfrm>
          <a:prstGeom prst="rect">
            <a:avLst/>
          </a:prstGeom>
          <a:noFill/>
        </p:spPr>
        <p:txBody>
          <a:bodyPr wrap="square">
            <a:spAutoFit/>
          </a:bodyPr>
          <a:lstStyle/>
          <a:p>
            <a:r>
              <a:rPr lang="en-US" sz="2400" dirty="0">
                <a:solidFill>
                  <a:schemeClr val="accent5">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B</a:t>
            </a:r>
            <a:endParaRPr lang="en-US" dirty="0">
              <a:solidFill>
                <a:schemeClr val="accent5">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5" name="TextBox 14">
            <a:extLst>
              <a:ext uri="{FF2B5EF4-FFF2-40B4-BE49-F238E27FC236}">
                <a16:creationId xmlns:a16="http://schemas.microsoft.com/office/drawing/2014/main" id="{39B1519B-735C-0148-B533-8C0BA564B3C5}"/>
              </a:ext>
            </a:extLst>
          </p:cNvPr>
          <p:cNvSpPr txBox="1"/>
          <p:nvPr/>
        </p:nvSpPr>
        <p:spPr>
          <a:xfrm>
            <a:off x="3459480" y="1955920"/>
            <a:ext cx="6096000" cy="461665"/>
          </a:xfrm>
          <a:prstGeom prst="rect">
            <a:avLst/>
          </a:prstGeom>
          <a:noFill/>
        </p:spPr>
        <p:txBody>
          <a:bodyPr wrap="square">
            <a:spAutoFit/>
          </a:bodyPr>
          <a:lstStyle/>
          <a:p>
            <a:r>
              <a:rPr lang="en-US" sz="2400" dirty="0">
                <a:solidFill>
                  <a:schemeClr val="accent6">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C</a:t>
            </a:r>
            <a:endParaRPr lang="en-US" dirty="0">
              <a:solidFill>
                <a:schemeClr val="accent6">
                  <a:lumMod val="60000"/>
                  <a:lumOff val="4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6" name="TextBox 15">
            <a:extLst>
              <a:ext uri="{FF2B5EF4-FFF2-40B4-BE49-F238E27FC236}">
                <a16:creationId xmlns:a16="http://schemas.microsoft.com/office/drawing/2014/main" id="{760828D2-F4A4-0546-8901-8043DE8397F3}"/>
              </a:ext>
            </a:extLst>
          </p:cNvPr>
          <p:cNvSpPr txBox="1"/>
          <p:nvPr/>
        </p:nvSpPr>
        <p:spPr>
          <a:xfrm>
            <a:off x="8238744" y="1547349"/>
            <a:ext cx="3761232" cy="830997"/>
          </a:xfrm>
          <a:prstGeom prst="rect">
            <a:avLst/>
          </a:prstGeom>
          <a:noFill/>
        </p:spPr>
        <p:txBody>
          <a:bodyPr wrap="square" rtlCol="0">
            <a:spAutoFit/>
          </a:bodyPr>
          <a:lstStyle/>
          <a:p>
            <a:r>
              <a:rPr lang="en-US" sz="2400" dirty="0">
                <a:latin typeface="Helvetica Neue Medium" panose="02000503000000020004" pitchFamily="2" charset="0"/>
                <a:ea typeface="Helvetica Neue Medium" panose="02000503000000020004" pitchFamily="2" charset="0"/>
                <a:cs typeface="Helvetica Neue Medium" panose="02000503000000020004" pitchFamily="2" charset="0"/>
              </a:rPr>
              <a:t>Three users A, B, and C Two 30 Gbps links</a:t>
            </a:r>
          </a:p>
        </p:txBody>
      </p:sp>
    </p:spTree>
    <p:extLst>
      <p:ext uri="{BB962C8B-B14F-4D97-AF65-F5344CB8AC3E}">
        <p14:creationId xmlns:p14="http://schemas.microsoft.com/office/powerpoint/2010/main" val="18631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1CD3F5-A8F5-8D40-BAEA-1A2B627CCDDA}"/>
              </a:ext>
            </a:extLst>
          </p:cNvPr>
          <p:cNvSpPr>
            <a:spLocks noGrp="1" noChangeArrowheads="1"/>
          </p:cNvSpPr>
          <p:nvPr>
            <p:ph type="title"/>
          </p:nvPr>
        </p:nvSpPr>
        <p:spPr/>
        <p:txBody>
          <a:bodyPr/>
          <a:lstStyle/>
          <a:p>
            <a:r>
              <a:rPr lang="en-US" altLang="en-US">
                <a:ea typeface="ＭＳ Ｐゴシック" panose="020B0600070205080204" pitchFamily="34" charset="-128"/>
              </a:rPr>
              <a:t>TCP Achieves a Notion of Fairness</a:t>
            </a:r>
          </a:p>
        </p:txBody>
      </p:sp>
      <p:sp>
        <p:nvSpPr>
          <p:cNvPr id="976899" name="Rectangle 3">
            <a:extLst>
              <a:ext uri="{FF2B5EF4-FFF2-40B4-BE49-F238E27FC236}">
                <a16:creationId xmlns:a16="http://schemas.microsoft.com/office/drawing/2014/main" id="{BB27AD7A-B97C-3947-801A-81E1C6471FBF}"/>
              </a:ext>
            </a:extLst>
          </p:cNvPr>
          <p:cNvSpPr>
            <a:spLocks noGrp="1" noChangeArrowheads="1"/>
          </p:cNvSpPr>
          <p:nvPr>
            <p:ph idx="1"/>
          </p:nvPr>
        </p:nvSpPr>
        <p:spPr/>
        <p:txBody>
          <a:bodyPr/>
          <a:lstStyle/>
          <a:p>
            <a:r>
              <a:rPr lang="en-US" altLang="en-US" dirty="0">
                <a:ea typeface="ＭＳ Ｐゴシック" panose="020B0600070205080204" pitchFamily="34" charset="-128"/>
              </a:rPr>
              <a:t>Effective utilization is not only goal</a:t>
            </a:r>
          </a:p>
          <a:p>
            <a:pPr lvl="1">
              <a:spcAft>
                <a:spcPts val="600"/>
              </a:spcAft>
            </a:pPr>
            <a:r>
              <a:rPr lang="en-US" altLang="en-US" dirty="0">
                <a:ea typeface="ＭＳ Ｐゴシック" panose="020B0600070205080204" pitchFamily="34" charset="-128"/>
              </a:rPr>
              <a:t>We also want to be </a:t>
            </a:r>
            <a:r>
              <a:rPr lang="en-US" altLang="en-US" i="1" dirty="0">
                <a:ea typeface="ＭＳ Ｐゴシック" panose="020B0600070205080204" pitchFamily="34" charset="-128"/>
              </a:rPr>
              <a:t>fair </a:t>
            </a:r>
            <a:r>
              <a:rPr lang="en-US" altLang="en-US" dirty="0">
                <a:ea typeface="ＭＳ Ｐゴシック" panose="020B0600070205080204" pitchFamily="34" charset="-128"/>
              </a:rPr>
              <a:t>to various flows</a:t>
            </a:r>
          </a:p>
          <a:p>
            <a:r>
              <a:rPr lang="en-US" altLang="en-US" dirty="0">
                <a:ea typeface="ＭＳ Ｐゴシック" panose="020B0600070205080204" pitchFamily="34" charset="-128"/>
              </a:rPr>
              <a:t>Simple definition: equal bandwidth shares</a:t>
            </a:r>
          </a:p>
          <a:p>
            <a:pPr lvl="1">
              <a:spcAft>
                <a:spcPts val="600"/>
              </a:spcAft>
            </a:pPr>
            <a:r>
              <a:rPr lang="en-US" altLang="en-US" dirty="0">
                <a:ea typeface="ＭＳ Ｐゴシック" panose="020B0600070205080204" pitchFamily="34" charset="-128"/>
              </a:rPr>
              <a:t>N flows that each get 1/N of the bandwidth?</a:t>
            </a:r>
          </a:p>
          <a:p>
            <a:r>
              <a:rPr lang="en-US" altLang="en-US" dirty="0">
                <a:ea typeface="ＭＳ Ｐゴシック" panose="020B0600070205080204" pitchFamily="34" charset="-128"/>
              </a:rPr>
              <a:t>But, what if flows traverse different paths?</a:t>
            </a:r>
          </a:p>
          <a:p>
            <a:pPr lvl="1"/>
            <a:r>
              <a:rPr lang="en-US" altLang="en-US" dirty="0">
                <a:ea typeface="ＭＳ Ｐゴシック" panose="020B0600070205080204" pitchFamily="34" charset="-128"/>
              </a:rPr>
              <a:t>Result: </a:t>
            </a:r>
            <a:r>
              <a:rPr lang="en-US" altLang="en-US" dirty="0">
                <a:solidFill>
                  <a:srgbClr val="E77500"/>
                </a:solidFill>
                <a:ea typeface="ＭＳ Ｐゴシック" panose="020B0600070205080204" pitchFamily="34" charset="-128"/>
              </a:rPr>
              <a:t>bandwidth shared in proportion to RTT</a:t>
            </a:r>
          </a:p>
        </p:txBody>
      </p:sp>
      <p:sp>
        <p:nvSpPr>
          <p:cNvPr id="86020" name="Slide Number Placeholder 3">
            <a:extLst>
              <a:ext uri="{FF2B5EF4-FFF2-40B4-BE49-F238E27FC236}">
                <a16:creationId xmlns:a16="http://schemas.microsoft.com/office/drawing/2014/main" id="{92D80D15-4B27-7845-9A81-DB23F3226F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D2D8DA13-2770-AC4F-AAE6-31F56B4DDCB7}" type="slidenum">
              <a:rPr lang="en-US" altLang="en-US" sz="1200" b="0">
                <a:solidFill>
                  <a:srgbClr val="898989"/>
                </a:solidFill>
                <a:latin typeface="Consolas" panose="020B0609020204030204" pitchFamily="49" charset="0"/>
              </a:rPr>
              <a:pPr eaLnBrk="1" hangingPunct="1"/>
              <a:t>22</a:t>
            </a:fld>
            <a:endParaRPr lang="en-US" altLang="en-US" sz="1200" b="0" dirty="0">
              <a:solidFill>
                <a:srgbClr val="898989"/>
              </a:solidFill>
              <a:latin typeface="Consolas" panose="020B0609020204030204" pitchFamily="49" charset="0"/>
            </a:endParaRPr>
          </a:p>
        </p:txBody>
      </p:sp>
      <p:grpSp>
        <p:nvGrpSpPr>
          <p:cNvPr id="2" name="Group 16">
            <a:extLst>
              <a:ext uri="{FF2B5EF4-FFF2-40B4-BE49-F238E27FC236}">
                <a16:creationId xmlns:a16="http://schemas.microsoft.com/office/drawing/2014/main" id="{B4BCF2BD-3590-6243-B9CF-51CCCBDAA257}"/>
              </a:ext>
            </a:extLst>
          </p:cNvPr>
          <p:cNvGrpSpPr>
            <a:grpSpLocks/>
          </p:cNvGrpSpPr>
          <p:nvPr/>
        </p:nvGrpSpPr>
        <p:grpSpPr bwMode="auto">
          <a:xfrm>
            <a:off x="5653089" y="5019676"/>
            <a:ext cx="1074737" cy="536575"/>
            <a:chOff x="2590" y="3249"/>
            <a:chExt cx="424" cy="169"/>
          </a:xfrm>
        </p:grpSpPr>
        <p:sp>
          <p:nvSpPr>
            <p:cNvPr id="86049" name="Rectangle 5">
              <a:extLst>
                <a:ext uri="{FF2B5EF4-FFF2-40B4-BE49-F238E27FC236}">
                  <a16:creationId xmlns:a16="http://schemas.microsoft.com/office/drawing/2014/main" id="{A4232707-5CA2-514B-A0F8-0E6DB87D8874}"/>
                </a:ext>
              </a:extLst>
            </p:cNvPr>
            <p:cNvSpPr>
              <a:spLocks noChangeArrowheads="1"/>
            </p:cNvSpPr>
            <p:nvPr/>
          </p:nvSpPr>
          <p:spPr bwMode="auto">
            <a:xfrm>
              <a:off x="2600" y="3249"/>
              <a:ext cx="414" cy="168"/>
            </a:xfrm>
            <a:prstGeom prst="rect">
              <a:avLst/>
            </a:prstGeom>
            <a:gradFill rotWithShape="1">
              <a:gsLst>
                <a:gs pos="0">
                  <a:srgbClr val="969696"/>
                </a:gs>
                <a:gs pos="100000">
                  <a:srgbClr val="FFFFFF"/>
                </a:gs>
              </a:gsLst>
              <a:lin ang="0" scaled="1"/>
            </a:gradFill>
            <a:ln w="9525">
              <a:solidFill>
                <a:srgbClr val="0000FF"/>
              </a:solidFill>
              <a:miter lim="800000"/>
              <a:headEnd/>
              <a:tailEnd/>
            </a:ln>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50" name="Freeform 6">
              <a:extLst>
                <a:ext uri="{FF2B5EF4-FFF2-40B4-BE49-F238E27FC236}">
                  <a16:creationId xmlns:a16="http://schemas.microsoft.com/office/drawing/2014/main" id="{B16A1D17-F309-134A-9BF9-53376BEEF1B7}"/>
                </a:ext>
              </a:extLst>
            </p:cNvPr>
            <p:cNvSpPr>
              <a:spLocks/>
            </p:cNvSpPr>
            <p:nvPr/>
          </p:nvSpPr>
          <p:spPr bwMode="auto">
            <a:xfrm>
              <a:off x="2752" y="3258"/>
              <a:ext cx="255" cy="156"/>
            </a:xfrm>
            <a:custGeom>
              <a:avLst/>
              <a:gdLst>
                <a:gd name="T0" fmla="*/ 0 w 855"/>
                <a:gd name="T1" fmla="*/ 0 h 390"/>
                <a:gd name="T2" fmla="*/ 0 w 855"/>
                <a:gd name="T3" fmla="*/ 0 h 390"/>
                <a:gd name="T4" fmla="*/ 0 w 855"/>
                <a:gd name="T5" fmla="*/ 0 h 390"/>
                <a:gd name="T6" fmla="*/ 0 w 855"/>
                <a:gd name="T7" fmla="*/ 0 h 390"/>
                <a:gd name="T8" fmla="*/ 0 60000 65536"/>
                <a:gd name="T9" fmla="*/ 0 60000 65536"/>
                <a:gd name="T10" fmla="*/ 0 60000 65536"/>
                <a:gd name="T11" fmla="*/ 0 60000 65536"/>
                <a:gd name="T12" fmla="*/ 0 w 855"/>
                <a:gd name="T13" fmla="*/ 0 h 390"/>
                <a:gd name="T14" fmla="*/ 855 w 855"/>
                <a:gd name="T15" fmla="*/ 390 h 390"/>
              </a:gdLst>
              <a:ahLst/>
              <a:cxnLst>
                <a:cxn ang="T8">
                  <a:pos x="T0" y="T1"/>
                </a:cxn>
                <a:cxn ang="T9">
                  <a:pos x="T2" y="T3"/>
                </a:cxn>
                <a:cxn ang="T10">
                  <a:pos x="T4" y="T5"/>
                </a:cxn>
                <a:cxn ang="T11">
                  <a:pos x="T6" y="T7"/>
                </a:cxn>
              </a:cxnLst>
              <a:rect l="T12" t="T13" r="T14" b="T15"/>
              <a:pathLst>
                <a:path w="855" h="390">
                  <a:moveTo>
                    <a:pt x="0" y="0"/>
                  </a:moveTo>
                  <a:lnTo>
                    <a:pt x="855" y="0"/>
                  </a:lnTo>
                  <a:lnTo>
                    <a:pt x="855" y="390"/>
                  </a:lnTo>
                  <a:lnTo>
                    <a:pt x="45" y="39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51" name="Line 7">
              <a:extLst>
                <a:ext uri="{FF2B5EF4-FFF2-40B4-BE49-F238E27FC236}">
                  <a16:creationId xmlns:a16="http://schemas.microsoft.com/office/drawing/2014/main" id="{6FA6922D-BBFF-1641-A1ED-66A91FF8FFAC}"/>
                </a:ext>
              </a:extLst>
            </p:cNvPr>
            <p:cNvSpPr>
              <a:spLocks noChangeShapeType="1"/>
            </p:cNvSpPr>
            <p:nvPr/>
          </p:nvSpPr>
          <p:spPr bwMode="auto">
            <a:xfrm>
              <a:off x="2590" y="3258"/>
              <a:ext cx="162" cy="1"/>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2" name="Line 8">
              <a:extLst>
                <a:ext uri="{FF2B5EF4-FFF2-40B4-BE49-F238E27FC236}">
                  <a16:creationId xmlns:a16="http://schemas.microsoft.com/office/drawing/2014/main" id="{FC9485F3-7AD6-EA4A-8FAB-FD0C6A475EA4}"/>
                </a:ext>
              </a:extLst>
            </p:cNvPr>
            <p:cNvSpPr>
              <a:spLocks noChangeShapeType="1"/>
            </p:cNvSpPr>
            <p:nvPr/>
          </p:nvSpPr>
          <p:spPr bwMode="auto">
            <a:xfrm>
              <a:off x="2599" y="3414"/>
              <a:ext cx="160" cy="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3" name="Line 9">
              <a:extLst>
                <a:ext uri="{FF2B5EF4-FFF2-40B4-BE49-F238E27FC236}">
                  <a16:creationId xmlns:a16="http://schemas.microsoft.com/office/drawing/2014/main" id="{0C824852-DEEE-924D-ACC7-70E8EBD6C4BD}"/>
                </a:ext>
              </a:extLst>
            </p:cNvPr>
            <p:cNvSpPr>
              <a:spLocks noChangeShapeType="1"/>
            </p:cNvSpPr>
            <p:nvPr/>
          </p:nvSpPr>
          <p:spPr bwMode="auto">
            <a:xfrm>
              <a:off x="2980"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4" name="Line 10">
              <a:extLst>
                <a:ext uri="{FF2B5EF4-FFF2-40B4-BE49-F238E27FC236}">
                  <a16:creationId xmlns:a16="http://schemas.microsoft.com/office/drawing/2014/main" id="{AAAEB3A5-D284-2D4A-9185-0E8E52A4EA6D}"/>
                </a:ext>
              </a:extLst>
            </p:cNvPr>
            <p:cNvSpPr>
              <a:spLocks noChangeShapeType="1"/>
            </p:cNvSpPr>
            <p:nvPr/>
          </p:nvSpPr>
          <p:spPr bwMode="auto">
            <a:xfrm>
              <a:off x="2953"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5" name="Line 11">
              <a:extLst>
                <a:ext uri="{FF2B5EF4-FFF2-40B4-BE49-F238E27FC236}">
                  <a16:creationId xmlns:a16="http://schemas.microsoft.com/office/drawing/2014/main" id="{B603309A-1937-6E4B-9B80-90190377CD72}"/>
                </a:ext>
              </a:extLst>
            </p:cNvPr>
            <p:cNvSpPr>
              <a:spLocks noChangeShapeType="1"/>
            </p:cNvSpPr>
            <p:nvPr/>
          </p:nvSpPr>
          <p:spPr bwMode="auto">
            <a:xfrm>
              <a:off x="2926"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6" name="Line 12">
              <a:extLst>
                <a:ext uri="{FF2B5EF4-FFF2-40B4-BE49-F238E27FC236}">
                  <a16:creationId xmlns:a16="http://schemas.microsoft.com/office/drawing/2014/main" id="{29B1A7F0-0E51-274F-AA9D-367C0515EE96}"/>
                </a:ext>
              </a:extLst>
            </p:cNvPr>
            <p:cNvSpPr>
              <a:spLocks noChangeShapeType="1"/>
            </p:cNvSpPr>
            <p:nvPr/>
          </p:nvSpPr>
          <p:spPr bwMode="auto">
            <a:xfrm>
              <a:off x="2899"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7" name="Line 13">
              <a:extLst>
                <a:ext uri="{FF2B5EF4-FFF2-40B4-BE49-F238E27FC236}">
                  <a16:creationId xmlns:a16="http://schemas.microsoft.com/office/drawing/2014/main" id="{885908BE-62A5-9245-BF82-C5ADA147D810}"/>
                </a:ext>
              </a:extLst>
            </p:cNvPr>
            <p:cNvSpPr>
              <a:spLocks noChangeShapeType="1"/>
            </p:cNvSpPr>
            <p:nvPr/>
          </p:nvSpPr>
          <p:spPr bwMode="auto">
            <a:xfrm>
              <a:off x="2872"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8" name="Line 14">
              <a:extLst>
                <a:ext uri="{FF2B5EF4-FFF2-40B4-BE49-F238E27FC236}">
                  <a16:creationId xmlns:a16="http://schemas.microsoft.com/office/drawing/2014/main" id="{EFDC7BF4-DB23-6C4C-9736-1F1B10598586}"/>
                </a:ext>
              </a:extLst>
            </p:cNvPr>
            <p:cNvSpPr>
              <a:spLocks noChangeShapeType="1"/>
            </p:cNvSpPr>
            <p:nvPr/>
          </p:nvSpPr>
          <p:spPr bwMode="auto">
            <a:xfrm>
              <a:off x="2844"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59" name="Line 15">
              <a:extLst>
                <a:ext uri="{FF2B5EF4-FFF2-40B4-BE49-F238E27FC236}">
                  <a16:creationId xmlns:a16="http://schemas.microsoft.com/office/drawing/2014/main" id="{B853DDF2-7FAB-1843-AB10-060D0EE4CD25}"/>
                </a:ext>
              </a:extLst>
            </p:cNvPr>
            <p:cNvSpPr>
              <a:spLocks noChangeShapeType="1"/>
            </p:cNvSpPr>
            <p:nvPr/>
          </p:nvSpPr>
          <p:spPr bwMode="auto">
            <a:xfrm>
              <a:off x="2632" y="3333"/>
              <a:ext cx="174" cy="1"/>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grpSp>
      <p:grpSp>
        <p:nvGrpSpPr>
          <p:cNvPr id="3" name="Group 17">
            <a:extLst>
              <a:ext uri="{FF2B5EF4-FFF2-40B4-BE49-F238E27FC236}">
                <a16:creationId xmlns:a16="http://schemas.microsoft.com/office/drawing/2014/main" id="{46FDFBE9-C632-A245-BB80-79962907DF50}"/>
              </a:ext>
            </a:extLst>
          </p:cNvPr>
          <p:cNvGrpSpPr>
            <a:grpSpLocks/>
          </p:cNvGrpSpPr>
          <p:nvPr/>
        </p:nvGrpSpPr>
        <p:grpSpPr bwMode="auto">
          <a:xfrm>
            <a:off x="7747000" y="5019676"/>
            <a:ext cx="1074738" cy="536575"/>
            <a:chOff x="2590" y="3249"/>
            <a:chExt cx="424" cy="169"/>
          </a:xfrm>
        </p:grpSpPr>
        <p:sp>
          <p:nvSpPr>
            <p:cNvPr id="86038" name="Rectangle 18">
              <a:extLst>
                <a:ext uri="{FF2B5EF4-FFF2-40B4-BE49-F238E27FC236}">
                  <a16:creationId xmlns:a16="http://schemas.microsoft.com/office/drawing/2014/main" id="{DF18AA49-3E0D-524D-A114-146CD51A11FA}"/>
                </a:ext>
              </a:extLst>
            </p:cNvPr>
            <p:cNvSpPr>
              <a:spLocks noChangeArrowheads="1"/>
            </p:cNvSpPr>
            <p:nvPr/>
          </p:nvSpPr>
          <p:spPr bwMode="auto">
            <a:xfrm>
              <a:off x="2600" y="3249"/>
              <a:ext cx="414" cy="168"/>
            </a:xfrm>
            <a:prstGeom prst="rect">
              <a:avLst/>
            </a:prstGeom>
            <a:gradFill rotWithShape="1">
              <a:gsLst>
                <a:gs pos="0">
                  <a:srgbClr val="969696"/>
                </a:gs>
                <a:gs pos="100000">
                  <a:srgbClr val="FFFFFF"/>
                </a:gs>
              </a:gsLst>
              <a:lin ang="0" scaled="1"/>
            </a:gradFill>
            <a:ln w="9525">
              <a:solidFill>
                <a:srgbClr val="0000FF"/>
              </a:solidFill>
              <a:miter lim="800000"/>
              <a:headEnd/>
              <a:tailEnd/>
            </a:ln>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39" name="Freeform 19">
              <a:extLst>
                <a:ext uri="{FF2B5EF4-FFF2-40B4-BE49-F238E27FC236}">
                  <a16:creationId xmlns:a16="http://schemas.microsoft.com/office/drawing/2014/main" id="{FA9CCD34-C4DC-F246-B2C5-AC743032A7E1}"/>
                </a:ext>
              </a:extLst>
            </p:cNvPr>
            <p:cNvSpPr>
              <a:spLocks/>
            </p:cNvSpPr>
            <p:nvPr/>
          </p:nvSpPr>
          <p:spPr bwMode="auto">
            <a:xfrm>
              <a:off x="2752" y="3258"/>
              <a:ext cx="255" cy="156"/>
            </a:xfrm>
            <a:custGeom>
              <a:avLst/>
              <a:gdLst>
                <a:gd name="T0" fmla="*/ 0 w 855"/>
                <a:gd name="T1" fmla="*/ 0 h 390"/>
                <a:gd name="T2" fmla="*/ 0 w 855"/>
                <a:gd name="T3" fmla="*/ 0 h 390"/>
                <a:gd name="T4" fmla="*/ 0 w 855"/>
                <a:gd name="T5" fmla="*/ 0 h 390"/>
                <a:gd name="T6" fmla="*/ 0 w 855"/>
                <a:gd name="T7" fmla="*/ 0 h 390"/>
                <a:gd name="T8" fmla="*/ 0 60000 65536"/>
                <a:gd name="T9" fmla="*/ 0 60000 65536"/>
                <a:gd name="T10" fmla="*/ 0 60000 65536"/>
                <a:gd name="T11" fmla="*/ 0 60000 65536"/>
                <a:gd name="T12" fmla="*/ 0 w 855"/>
                <a:gd name="T13" fmla="*/ 0 h 390"/>
                <a:gd name="T14" fmla="*/ 855 w 855"/>
                <a:gd name="T15" fmla="*/ 390 h 390"/>
              </a:gdLst>
              <a:ahLst/>
              <a:cxnLst>
                <a:cxn ang="T8">
                  <a:pos x="T0" y="T1"/>
                </a:cxn>
                <a:cxn ang="T9">
                  <a:pos x="T2" y="T3"/>
                </a:cxn>
                <a:cxn ang="T10">
                  <a:pos x="T4" y="T5"/>
                </a:cxn>
                <a:cxn ang="T11">
                  <a:pos x="T6" y="T7"/>
                </a:cxn>
              </a:cxnLst>
              <a:rect l="T12" t="T13" r="T14" b="T15"/>
              <a:pathLst>
                <a:path w="855" h="390">
                  <a:moveTo>
                    <a:pt x="0" y="0"/>
                  </a:moveTo>
                  <a:lnTo>
                    <a:pt x="855" y="0"/>
                  </a:lnTo>
                  <a:lnTo>
                    <a:pt x="855" y="390"/>
                  </a:lnTo>
                  <a:lnTo>
                    <a:pt x="45" y="39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40" name="Line 20">
              <a:extLst>
                <a:ext uri="{FF2B5EF4-FFF2-40B4-BE49-F238E27FC236}">
                  <a16:creationId xmlns:a16="http://schemas.microsoft.com/office/drawing/2014/main" id="{889F27CD-C233-1D4E-AB71-CB57CC4CCF3C}"/>
                </a:ext>
              </a:extLst>
            </p:cNvPr>
            <p:cNvSpPr>
              <a:spLocks noChangeShapeType="1"/>
            </p:cNvSpPr>
            <p:nvPr/>
          </p:nvSpPr>
          <p:spPr bwMode="auto">
            <a:xfrm>
              <a:off x="2590" y="3258"/>
              <a:ext cx="162" cy="1"/>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1" name="Line 21">
              <a:extLst>
                <a:ext uri="{FF2B5EF4-FFF2-40B4-BE49-F238E27FC236}">
                  <a16:creationId xmlns:a16="http://schemas.microsoft.com/office/drawing/2014/main" id="{EECB2F7B-BE27-CF4D-9E8E-A2438D0E6E4D}"/>
                </a:ext>
              </a:extLst>
            </p:cNvPr>
            <p:cNvSpPr>
              <a:spLocks noChangeShapeType="1"/>
            </p:cNvSpPr>
            <p:nvPr/>
          </p:nvSpPr>
          <p:spPr bwMode="auto">
            <a:xfrm>
              <a:off x="2599" y="3414"/>
              <a:ext cx="160" cy="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2" name="Line 22">
              <a:extLst>
                <a:ext uri="{FF2B5EF4-FFF2-40B4-BE49-F238E27FC236}">
                  <a16:creationId xmlns:a16="http://schemas.microsoft.com/office/drawing/2014/main" id="{C5057894-0FBD-8142-BE05-F43E2112DC66}"/>
                </a:ext>
              </a:extLst>
            </p:cNvPr>
            <p:cNvSpPr>
              <a:spLocks noChangeShapeType="1"/>
            </p:cNvSpPr>
            <p:nvPr/>
          </p:nvSpPr>
          <p:spPr bwMode="auto">
            <a:xfrm>
              <a:off x="2980"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3" name="Line 23">
              <a:extLst>
                <a:ext uri="{FF2B5EF4-FFF2-40B4-BE49-F238E27FC236}">
                  <a16:creationId xmlns:a16="http://schemas.microsoft.com/office/drawing/2014/main" id="{24BFF8BD-92FA-E74A-9EE0-58724E5ABF9C}"/>
                </a:ext>
              </a:extLst>
            </p:cNvPr>
            <p:cNvSpPr>
              <a:spLocks noChangeShapeType="1"/>
            </p:cNvSpPr>
            <p:nvPr/>
          </p:nvSpPr>
          <p:spPr bwMode="auto">
            <a:xfrm>
              <a:off x="2953"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4" name="Line 24">
              <a:extLst>
                <a:ext uri="{FF2B5EF4-FFF2-40B4-BE49-F238E27FC236}">
                  <a16:creationId xmlns:a16="http://schemas.microsoft.com/office/drawing/2014/main" id="{D76AA7A5-B285-044A-B8E5-470846711264}"/>
                </a:ext>
              </a:extLst>
            </p:cNvPr>
            <p:cNvSpPr>
              <a:spLocks noChangeShapeType="1"/>
            </p:cNvSpPr>
            <p:nvPr/>
          </p:nvSpPr>
          <p:spPr bwMode="auto">
            <a:xfrm>
              <a:off x="2926"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5" name="Line 25">
              <a:extLst>
                <a:ext uri="{FF2B5EF4-FFF2-40B4-BE49-F238E27FC236}">
                  <a16:creationId xmlns:a16="http://schemas.microsoft.com/office/drawing/2014/main" id="{31F5E4DB-C2FF-8A4F-9ECD-80D8E810EE22}"/>
                </a:ext>
              </a:extLst>
            </p:cNvPr>
            <p:cNvSpPr>
              <a:spLocks noChangeShapeType="1"/>
            </p:cNvSpPr>
            <p:nvPr/>
          </p:nvSpPr>
          <p:spPr bwMode="auto">
            <a:xfrm>
              <a:off x="2899"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6" name="Line 26">
              <a:extLst>
                <a:ext uri="{FF2B5EF4-FFF2-40B4-BE49-F238E27FC236}">
                  <a16:creationId xmlns:a16="http://schemas.microsoft.com/office/drawing/2014/main" id="{BDB2B34A-7F34-9149-966C-61C82341B3B7}"/>
                </a:ext>
              </a:extLst>
            </p:cNvPr>
            <p:cNvSpPr>
              <a:spLocks noChangeShapeType="1"/>
            </p:cNvSpPr>
            <p:nvPr/>
          </p:nvSpPr>
          <p:spPr bwMode="auto">
            <a:xfrm>
              <a:off x="2872"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7" name="Line 27">
              <a:extLst>
                <a:ext uri="{FF2B5EF4-FFF2-40B4-BE49-F238E27FC236}">
                  <a16:creationId xmlns:a16="http://schemas.microsoft.com/office/drawing/2014/main" id="{2AD4E3D0-9D22-D343-AB81-31AA8A6B5661}"/>
                </a:ext>
              </a:extLst>
            </p:cNvPr>
            <p:cNvSpPr>
              <a:spLocks noChangeShapeType="1"/>
            </p:cNvSpPr>
            <p:nvPr/>
          </p:nvSpPr>
          <p:spPr bwMode="auto">
            <a:xfrm>
              <a:off x="2844"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48" name="Line 28">
              <a:extLst>
                <a:ext uri="{FF2B5EF4-FFF2-40B4-BE49-F238E27FC236}">
                  <a16:creationId xmlns:a16="http://schemas.microsoft.com/office/drawing/2014/main" id="{C7B3B853-CF9E-5844-8C75-676704B63721}"/>
                </a:ext>
              </a:extLst>
            </p:cNvPr>
            <p:cNvSpPr>
              <a:spLocks noChangeShapeType="1"/>
            </p:cNvSpPr>
            <p:nvPr/>
          </p:nvSpPr>
          <p:spPr bwMode="auto">
            <a:xfrm>
              <a:off x="2632" y="3333"/>
              <a:ext cx="174" cy="1"/>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grpSp>
      <p:grpSp>
        <p:nvGrpSpPr>
          <p:cNvPr id="4" name="Group 29">
            <a:extLst>
              <a:ext uri="{FF2B5EF4-FFF2-40B4-BE49-F238E27FC236}">
                <a16:creationId xmlns:a16="http://schemas.microsoft.com/office/drawing/2014/main" id="{FEC54978-7CE5-F74E-B3B7-687A9FEC817A}"/>
              </a:ext>
            </a:extLst>
          </p:cNvPr>
          <p:cNvGrpSpPr>
            <a:grpSpLocks/>
          </p:cNvGrpSpPr>
          <p:nvPr/>
        </p:nvGrpSpPr>
        <p:grpSpPr bwMode="auto">
          <a:xfrm>
            <a:off x="3560764" y="5018089"/>
            <a:ext cx="1074737" cy="536575"/>
            <a:chOff x="2590" y="3249"/>
            <a:chExt cx="424" cy="169"/>
          </a:xfrm>
        </p:grpSpPr>
        <p:sp>
          <p:nvSpPr>
            <p:cNvPr id="86027" name="Rectangle 30">
              <a:extLst>
                <a:ext uri="{FF2B5EF4-FFF2-40B4-BE49-F238E27FC236}">
                  <a16:creationId xmlns:a16="http://schemas.microsoft.com/office/drawing/2014/main" id="{9B26FC16-7550-5146-B7AE-BB3F63A18EFB}"/>
                </a:ext>
              </a:extLst>
            </p:cNvPr>
            <p:cNvSpPr>
              <a:spLocks noChangeArrowheads="1"/>
            </p:cNvSpPr>
            <p:nvPr/>
          </p:nvSpPr>
          <p:spPr bwMode="auto">
            <a:xfrm>
              <a:off x="2600" y="3249"/>
              <a:ext cx="414" cy="168"/>
            </a:xfrm>
            <a:prstGeom prst="rect">
              <a:avLst/>
            </a:prstGeom>
            <a:gradFill rotWithShape="1">
              <a:gsLst>
                <a:gs pos="0">
                  <a:srgbClr val="969696"/>
                </a:gs>
                <a:gs pos="100000">
                  <a:srgbClr val="FFFFFF"/>
                </a:gs>
              </a:gsLst>
              <a:lin ang="0" scaled="1"/>
            </a:gradFill>
            <a:ln w="9525">
              <a:solidFill>
                <a:srgbClr val="0000FF"/>
              </a:solidFill>
              <a:miter lim="800000"/>
              <a:headEnd/>
              <a:tailEnd/>
            </a:ln>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28" name="Freeform 31">
              <a:extLst>
                <a:ext uri="{FF2B5EF4-FFF2-40B4-BE49-F238E27FC236}">
                  <a16:creationId xmlns:a16="http://schemas.microsoft.com/office/drawing/2014/main" id="{96616F66-2C30-5A46-B714-406E48A41DF2}"/>
                </a:ext>
              </a:extLst>
            </p:cNvPr>
            <p:cNvSpPr>
              <a:spLocks/>
            </p:cNvSpPr>
            <p:nvPr/>
          </p:nvSpPr>
          <p:spPr bwMode="auto">
            <a:xfrm>
              <a:off x="2752" y="3258"/>
              <a:ext cx="255" cy="156"/>
            </a:xfrm>
            <a:custGeom>
              <a:avLst/>
              <a:gdLst>
                <a:gd name="T0" fmla="*/ 0 w 855"/>
                <a:gd name="T1" fmla="*/ 0 h 390"/>
                <a:gd name="T2" fmla="*/ 0 w 855"/>
                <a:gd name="T3" fmla="*/ 0 h 390"/>
                <a:gd name="T4" fmla="*/ 0 w 855"/>
                <a:gd name="T5" fmla="*/ 0 h 390"/>
                <a:gd name="T6" fmla="*/ 0 w 855"/>
                <a:gd name="T7" fmla="*/ 0 h 390"/>
                <a:gd name="T8" fmla="*/ 0 60000 65536"/>
                <a:gd name="T9" fmla="*/ 0 60000 65536"/>
                <a:gd name="T10" fmla="*/ 0 60000 65536"/>
                <a:gd name="T11" fmla="*/ 0 60000 65536"/>
                <a:gd name="T12" fmla="*/ 0 w 855"/>
                <a:gd name="T13" fmla="*/ 0 h 390"/>
                <a:gd name="T14" fmla="*/ 855 w 855"/>
                <a:gd name="T15" fmla="*/ 390 h 390"/>
              </a:gdLst>
              <a:ahLst/>
              <a:cxnLst>
                <a:cxn ang="T8">
                  <a:pos x="T0" y="T1"/>
                </a:cxn>
                <a:cxn ang="T9">
                  <a:pos x="T2" y="T3"/>
                </a:cxn>
                <a:cxn ang="T10">
                  <a:pos x="T4" y="T5"/>
                </a:cxn>
                <a:cxn ang="T11">
                  <a:pos x="T6" y="T7"/>
                </a:cxn>
              </a:cxnLst>
              <a:rect l="T12" t="T13" r="T14" b="T15"/>
              <a:pathLst>
                <a:path w="855" h="390">
                  <a:moveTo>
                    <a:pt x="0" y="0"/>
                  </a:moveTo>
                  <a:lnTo>
                    <a:pt x="855" y="0"/>
                  </a:lnTo>
                  <a:lnTo>
                    <a:pt x="855" y="390"/>
                  </a:lnTo>
                  <a:lnTo>
                    <a:pt x="45" y="390"/>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86029" name="Line 32">
              <a:extLst>
                <a:ext uri="{FF2B5EF4-FFF2-40B4-BE49-F238E27FC236}">
                  <a16:creationId xmlns:a16="http://schemas.microsoft.com/office/drawing/2014/main" id="{5B277432-568F-E841-BD34-565F1D0CF988}"/>
                </a:ext>
              </a:extLst>
            </p:cNvPr>
            <p:cNvSpPr>
              <a:spLocks noChangeShapeType="1"/>
            </p:cNvSpPr>
            <p:nvPr/>
          </p:nvSpPr>
          <p:spPr bwMode="auto">
            <a:xfrm>
              <a:off x="2590" y="3258"/>
              <a:ext cx="162" cy="1"/>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0" name="Line 33">
              <a:extLst>
                <a:ext uri="{FF2B5EF4-FFF2-40B4-BE49-F238E27FC236}">
                  <a16:creationId xmlns:a16="http://schemas.microsoft.com/office/drawing/2014/main" id="{D92D0A56-9C48-4C4F-87C9-0BD85B394248}"/>
                </a:ext>
              </a:extLst>
            </p:cNvPr>
            <p:cNvSpPr>
              <a:spLocks noChangeShapeType="1"/>
            </p:cNvSpPr>
            <p:nvPr/>
          </p:nvSpPr>
          <p:spPr bwMode="auto">
            <a:xfrm>
              <a:off x="2599" y="3414"/>
              <a:ext cx="160" cy="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1" name="Line 34">
              <a:extLst>
                <a:ext uri="{FF2B5EF4-FFF2-40B4-BE49-F238E27FC236}">
                  <a16:creationId xmlns:a16="http://schemas.microsoft.com/office/drawing/2014/main" id="{4D0CF2D4-78AF-1A4A-B486-509FA49E6CA6}"/>
                </a:ext>
              </a:extLst>
            </p:cNvPr>
            <p:cNvSpPr>
              <a:spLocks noChangeShapeType="1"/>
            </p:cNvSpPr>
            <p:nvPr/>
          </p:nvSpPr>
          <p:spPr bwMode="auto">
            <a:xfrm>
              <a:off x="2980"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2" name="Line 35">
              <a:extLst>
                <a:ext uri="{FF2B5EF4-FFF2-40B4-BE49-F238E27FC236}">
                  <a16:creationId xmlns:a16="http://schemas.microsoft.com/office/drawing/2014/main" id="{EF8BA9AF-48E4-BA43-9D6E-B7915F9ED0E7}"/>
                </a:ext>
              </a:extLst>
            </p:cNvPr>
            <p:cNvSpPr>
              <a:spLocks noChangeShapeType="1"/>
            </p:cNvSpPr>
            <p:nvPr/>
          </p:nvSpPr>
          <p:spPr bwMode="auto">
            <a:xfrm>
              <a:off x="2953"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3" name="Line 36">
              <a:extLst>
                <a:ext uri="{FF2B5EF4-FFF2-40B4-BE49-F238E27FC236}">
                  <a16:creationId xmlns:a16="http://schemas.microsoft.com/office/drawing/2014/main" id="{E6C3A25D-8704-7542-9F55-235CCDA1E5C5}"/>
                </a:ext>
              </a:extLst>
            </p:cNvPr>
            <p:cNvSpPr>
              <a:spLocks noChangeShapeType="1"/>
            </p:cNvSpPr>
            <p:nvPr/>
          </p:nvSpPr>
          <p:spPr bwMode="auto">
            <a:xfrm>
              <a:off x="2926" y="3282"/>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4" name="Line 37">
              <a:extLst>
                <a:ext uri="{FF2B5EF4-FFF2-40B4-BE49-F238E27FC236}">
                  <a16:creationId xmlns:a16="http://schemas.microsoft.com/office/drawing/2014/main" id="{9E14B1A1-BF32-5249-A19B-925AA393CFA4}"/>
                </a:ext>
              </a:extLst>
            </p:cNvPr>
            <p:cNvSpPr>
              <a:spLocks noChangeShapeType="1"/>
            </p:cNvSpPr>
            <p:nvPr/>
          </p:nvSpPr>
          <p:spPr bwMode="auto">
            <a:xfrm>
              <a:off x="2899"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5" name="Line 38">
              <a:extLst>
                <a:ext uri="{FF2B5EF4-FFF2-40B4-BE49-F238E27FC236}">
                  <a16:creationId xmlns:a16="http://schemas.microsoft.com/office/drawing/2014/main" id="{1E8F0E9A-0684-D841-BDE4-D8B7D566EEF9}"/>
                </a:ext>
              </a:extLst>
            </p:cNvPr>
            <p:cNvSpPr>
              <a:spLocks noChangeShapeType="1"/>
            </p:cNvSpPr>
            <p:nvPr/>
          </p:nvSpPr>
          <p:spPr bwMode="auto">
            <a:xfrm>
              <a:off x="2872"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6" name="Line 39">
              <a:extLst>
                <a:ext uri="{FF2B5EF4-FFF2-40B4-BE49-F238E27FC236}">
                  <a16:creationId xmlns:a16="http://schemas.microsoft.com/office/drawing/2014/main" id="{241CD06E-D885-E54B-BB88-5A09C96658F8}"/>
                </a:ext>
              </a:extLst>
            </p:cNvPr>
            <p:cNvSpPr>
              <a:spLocks noChangeShapeType="1"/>
            </p:cNvSpPr>
            <p:nvPr/>
          </p:nvSpPr>
          <p:spPr bwMode="auto">
            <a:xfrm>
              <a:off x="2844" y="3279"/>
              <a:ext cx="1" cy="9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sp>
          <p:nvSpPr>
            <p:cNvPr id="86037" name="Line 40">
              <a:extLst>
                <a:ext uri="{FF2B5EF4-FFF2-40B4-BE49-F238E27FC236}">
                  <a16:creationId xmlns:a16="http://schemas.microsoft.com/office/drawing/2014/main" id="{81369974-BB28-4644-A385-73C0B6C1B118}"/>
                </a:ext>
              </a:extLst>
            </p:cNvPr>
            <p:cNvSpPr>
              <a:spLocks noChangeShapeType="1"/>
            </p:cNvSpPr>
            <p:nvPr/>
          </p:nvSpPr>
          <p:spPr bwMode="auto">
            <a:xfrm>
              <a:off x="2632" y="3333"/>
              <a:ext cx="174" cy="1"/>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grpSp>
      <p:sp>
        <p:nvSpPr>
          <p:cNvPr id="976937" name="Line 41">
            <a:extLst>
              <a:ext uri="{FF2B5EF4-FFF2-40B4-BE49-F238E27FC236}">
                <a16:creationId xmlns:a16="http://schemas.microsoft.com/office/drawing/2014/main" id="{B3D173CF-A79B-0D48-9D3B-A733ECA5A65D}"/>
              </a:ext>
            </a:extLst>
          </p:cNvPr>
          <p:cNvSpPr>
            <a:spLocks noChangeShapeType="1"/>
          </p:cNvSpPr>
          <p:nvPr/>
        </p:nvSpPr>
        <p:spPr bwMode="auto">
          <a:xfrm>
            <a:off x="2716213" y="5249863"/>
            <a:ext cx="7143750" cy="0"/>
          </a:xfrm>
          <a:prstGeom prst="line">
            <a:avLst/>
          </a:prstGeom>
          <a:noFill/>
          <a:ln w="38100">
            <a:solidFill>
              <a:srgbClr val="FF3300"/>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976939" name="Freeform 43">
            <a:extLst>
              <a:ext uri="{FF2B5EF4-FFF2-40B4-BE49-F238E27FC236}">
                <a16:creationId xmlns:a16="http://schemas.microsoft.com/office/drawing/2014/main" id="{9557CEE9-2795-A44B-B21E-F21FF12EE8CB}"/>
              </a:ext>
            </a:extLst>
          </p:cNvPr>
          <p:cNvSpPr>
            <a:spLocks/>
          </p:cNvSpPr>
          <p:nvPr/>
        </p:nvSpPr>
        <p:spPr bwMode="auto">
          <a:xfrm>
            <a:off x="2600326" y="5316538"/>
            <a:ext cx="2339975" cy="887412"/>
          </a:xfrm>
          <a:custGeom>
            <a:avLst/>
            <a:gdLst>
              <a:gd name="T0" fmla="*/ 0 w 1476"/>
              <a:gd name="T1" fmla="*/ 2147483647 h 560"/>
              <a:gd name="T2" fmla="*/ 2147483647 w 1476"/>
              <a:gd name="T3" fmla="*/ 2147483647 h 560"/>
              <a:gd name="T4" fmla="*/ 2147483647 w 1476"/>
              <a:gd name="T5" fmla="*/ 2147483647 h 560"/>
              <a:gd name="T6" fmla="*/ 2147483647 w 1476"/>
              <a:gd name="T7" fmla="*/ 2147483647 h 560"/>
              <a:gd name="T8" fmla="*/ 0 60000 65536"/>
              <a:gd name="T9" fmla="*/ 0 60000 65536"/>
              <a:gd name="T10" fmla="*/ 0 60000 65536"/>
              <a:gd name="T11" fmla="*/ 0 60000 65536"/>
              <a:gd name="T12" fmla="*/ 0 w 1476"/>
              <a:gd name="T13" fmla="*/ 0 h 560"/>
              <a:gd name="T14" fmla="*/ 1476 w 1476"/>
              <a:gd name="T15" fmla="*/ 560 h 560"/>
            </a:gdLst>
            <a:ahLst/>
            <a:cxnLst>
              <a:cxn ang="T8">
                <a:pos x="T0" y="T1"/>
              </a:cxn>
              <a:cxn ang="T9">
                <a:pos x="T2" y="T3"/>
              </a:cxn>
              <a:cxn ang="T10">
                <a:pos x="T4" y="T5"/>
              </a:cxn>
              <a:cxn ang="T11">
                <a:pos x="T6" y="T7"/>
              </a:cxn>
            </a:cxnLst>
            <a:rect l="T12" t="T13" r="T14" b="T15"/>
            <a:pathLst>
              <a:path w="1476" h="560">
                <a:moveTo>
                  <a:pt x="0" y="560"/>
                </a:moveTo>
                <a:cubicBezTo>
                  <a:pt x="52" y="356"/>
                  <a:pt x="104" y="152"/>
                  <a:pt x="314" y="76"/>
                </a:cubicBezTo>
                <a:cubicBezTo>
                  <a:pt x="524" y="0"/>
                  <a:pt x="1064" y="20"/>
                  <a:pt x="1258" y="101"/>
                </a:cubicBezTo>
                <a:cubicBezTo>
                  <a:pt x="1452" y="182"/>
                  <a:pt x="1464" y="371"/>
                  <a:pt x="1476" y="560"/>
                </a:cubicBezTo>
              </a:path>
            </a:pathLst>
          </a:custGeom>
          <a:noFill/>
          <a:ln w="38100">
            <a:solidFill>
              <a:schemeClr val="accent1"/>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976940" name="Freeform 44">
            <a:extLst>
              <a:ext uri="{FF2B5EF4-FFF2-40B4-BE49-F238E27FC236}">
                <a16:creationId xmlns:a16="http://schemas.microsoft.com/office/drawing/2014/main" id="{48DD52FB-E320-1040-9C69-F85C88190351}"/>
              </a:ext>
            </a:extLst>
          </p:cNvPr>
          <p:cNvSpPr>
            <a:spLocks/>
          </p:cNvSpPr>
          <p:nvPr/>
        </p:nvSpPr>
        <p:spPr bwMode="auto">
          <a:xfrm>
            <a:off x="7362826" y="5360988"/>
            <a:ext cx="2339975" cy="887412"/>
          </a:xfrm>
          <a:custGeom>
            <a:avLst/>
            <a:gdLst>
              <a:gd name="T0" fmla="*/ 0 w 1476"/>
              <a:gd name="T1" fmla="*/ 2147483647 h 560"/>
              <a:gd name="T2" fmla="*/ 2147483647 w 1476"/>
              <a:gd name="T3" fmla="*/ 2147483647 h 560"/>
              <a:gd name="T4" fmla="*/ 2147483647 w 1476"/>
              <a:gd name="T5" fmla="*/ 2147483647 h 560"/>
              <a:gd name="T6" fmla="*/ 2147483647 w 1476"/>
              <a:gd name="T7" fmla="*/ 2147483647 h 560"/>
              <a:gd name="T8" fmla="*/ 0 60000 65536"/>
              <a:gd name="T9" fmla="*/ 0 60000 65536"/>
              <a:gd name="T10" fmla="*/ 0 60000 65536"/>
              <a:gd name="T11" fmla="*/ 0 60000 65536"/>
              <a:gd name="T12" fmla="*/ 0 w 1476"/>
              <a:gd name="T13" fmla="*/ 0 h 560"/>
              <a:gd name="T14" fmla="*/ 1476 w 1476"/>
              <a:gd name="T15" fmla="*/ 560 h 560"/>
            </a:gdLst>
            <a:ahLst/>
            <a:cxnLst>
              <a:cxn ang="T8">
                <a:pos x="T0" y="T1"/>
              </a:cxn>
              <a:cxn ang="T9">
                <a:pos x="T2" y="T3"/>
              </a:cxn>
              <a:cxn ang="T10">
                <a:pos x="T4" y="T5"/>
              </a:cxn>
              <a:cxn ang="T11">
                <a:pos x="T6" y="T7"/>
              </a:cxn>
            </a:cxnLst>
            <a:rect l="T12" t="T13" r="T14" b="T15"/>
            <a:pathLst>
              <a:path w="1476" h="560">
                <a:moveTo>
                  <a:pt x="0" y="560"/>
                </a:moveTo>
                <a:cubicBezTo>
                  <a:pt x="52" y="356"/>
                  <a:pt x="104" y="152"/>
                  <a:pt x="314" y="76"/>
                </a:cubicBezTo>
                <a:cubicBezTo>
                  <a:pt x="524" y="0"/>
                  <a:pt x="1064" y="20"/>
                  <a:pt x="1258" y="101"/>
                </a:cubicBezTo>
                <a:cubicBezTo>
                  <a:pt x="1452" y="182"/>
                  <a:pt x="1464" y="371"/>
                  <a:pt x="1476" y="560"/>
                </a:cubicBezTo>
              </a:path>
            </a:pathLst>
          </a:custGeom>
          <a:noFill/>
          <a:ln w="38100">
            <a:solidFill>
              <a:schemeClr val="accent1"/>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Tree>
    <p:extLst>
      <p:ext uri="{BB962C8B-B14F-4D97-AF65-F5344CB8AC3E}">
        <p14:creationId xmlns:p14="http://schemas.microsoft.com/office/powerpoint/2010/main" val="651566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68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768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68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69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69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6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39" grpId="0" animBg="1"/>
      <p:bldP spid="97694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6316726-FC4E-D543-940D-DBD47AB83853}"/>
              </a:ext>
            </a:extLst>
          </p:cNvPr>
          <p:cNvSpPr>
            <a:spLocks noGrp="1" noChangeArrowheads="1"/>
          </p:cNvSpPr>
          <p:nvPr>
            <p:ph type="title"/>
          </p:nvPr>
        </p:nvSpPr>
        <p:spPr/>
        <p:txBody>
          <a:bodyPr/>
          <a:lstStyle/>
          <a:p>
            <a:r>
              <a:rPr lang="en-US" altLang="en-US">
                <a:ea typeface="ＭＳ Ｐゴシック" panose="020B0600070205080204" pitchFamily="34" charset="-128"/>
              </a:rPr>
              <a:t>What About Cheating?</a:t>
            </a:r>
          </a:p>
        </p:txBody>
      </p:sp>
      <p:sp>
        <p:nvSpPr>
          <p:cNvPr id="67587" name="Rectangle 3">
            <a:extLst>
              <a:ext uri="{FF2B5EF4-FFF2-40B4-BE49-F238E27FC236}">
                <a16:creationId xmlns:a16="http://schemas.microsoft.com/office/drawing/2014/main" id="{36F06F7A-3B1E-2D45-8FAB-32D1044DB9D3}"/>
              </a:ext>
            </a:extLst>
          </p:cNvPr>
          <p:cNvSpPr>
            <a:spLocks noGrp="1" noChangeArrowheads="1"/>
          </p:cNvSpPr>
          <p:nvPr>
            <p:ph idx="1"/>
          </p:nvPr>
        </p:nvSpPr>
        <p:spPr>
          <a:xfrm>
            <a:off x="710184" y="1449387"/>
            <a:ext cx="10515600" cy="4906963"/>
          </a:xfrm>
        </p:spPr>
        <p:txBody>
          <a:bodyPr/>
          <a:lstStyle/>
          <a:p>
            <a:r>
              <a:rPr lang="en-US" altLang="en-US" dirty="0">
                <a:ea typeface="ＭＳ Ｐゴシック" panose="020B0600070205080204" pitchFamily="34" charset="-128"/>
              </a:rPr>
              <a:t>Some folks are more fair than others</a:t>
            </a:r>
          </a:p>
          <a:p>
            <a:pPr lvl="1"/>
            <a:r>
              <a:rPr lang="en-US" altLang="en-US" dirty="0">
                <a:ea typeface="ＭＳ Ｐゴシック" panose="020B0600070205080204" pitchFamily="34" charset="-128"/>
              </a:rPr>
              <a:t>Using multiple TCP connections in parallel (</a:t>
            </a:r>
            <a:r>
              <a:rPr lang="en-US" altLang="en-US" dirty="0" err="1">
                <a:ea typeface="ＭＳ Ｐゴシック" panose="020B0600070205080204" pitchFamily="34" charset="-128"/>
              </a:rPr>
              <a:t>BitTorrent</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Modifying the TCP implementation in the OS</a:t>
            </a:r>
          </a:p>
          <a:p>
            <a:pPr lvl="2"/>
            <a:r>
              <a:rPr lang="en-US" altLang="en-US" sz="2600" dirty="0">
                <a:ea typeface="ＭＳ Ｐゴシック" panose="020B0600070205080204" pitchFamily="34" charset="-128"/>
              </a:rPr>
              <a:t>Some cloud services start TCP at &gt; 1 packet</a:t>
            </a:r>
          </a:p>
          <a:p>
            <a:pPr lvl="1">
              <a:spcAft>
                <a:spcPts val="1800"/>
              </a:spcAft>
            </a:pPr>
            <a:r>
              <a:rPr lang="en-US" altLang="en-US" dirty="0">
                <a:ea typeface="ＭＳ Ｐゴシック" panose="020B0600070205080204" pitchFamily="34" charset="-128"/>
              </a:rPr>
              <a:t>Use the User Datagram Protocol</a:t>
            </a:r>
          </a:p>
          <a:p>
            <a:r>
              <a:rPr lang="en-US" altLang="en-US" dirty="0">
                <a:ea typeface="ＭＳ Ｐゴシック" panose="020B0600070205080204" pitchFamily="34" charset="-128"/>
              </a:rPr>
              <a:t>What is the impact</a:t>
            </a:r>
          </a:p>
          <a:p>
            <a:pPr lvl="1"/>
            <a:r>
              <a:rPr lang="en-US" altLang="en-US" dirty="0">
                <a:ea typeface="ＭＳ Ｐゴシック" panose="020B0600070205080204" pitchFamily="34" charset="-128"/>
              </a:rPr>
              <a:t>Good guys slow down to make room for you</a:t>
            </a:r>
          </a:p>
          <a:p>
            <a:pPr lvl="1"/>
            <a:r>
              <a:rPr lang="en-US" altLang="en-US" dirty="0">
                <a:ea typeface="ＭＳ Ｐゴシック" panose="020B0600070205080204" pitchFamily="34" charset="-128"/>
              </a:rPr>
              <a:t>You get an unfair share of the bandwidth</a:t>
            </a:r>
          </a:p>
        </p:txBody>
      </p:sp>
      <p:sp>
        <p:nvSpPr>
          <p:cNvPr id="88068" name="Slide Number Placeholder 3">
            <a:extLst>
              <a:ext uri="{FF2B5EF4-FFF2-40B4-BE49-F238E27FC236}">
                <a16:creationId xmlns:a16="http://schemas.microsoft.com/office/drawing/2014/main" id="{B9EF8E33-77F5-5B42-8D4E-502C68AD23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50A9E09C-0C5C-1E41-9EEA-77A752139118}" type="slidenum">
              <a:rPr lang="en-US" altLang="en-US" sz="1200" b="0">
                <a:solidFill>
                  <a:srgbClr val="898989"/>
                </a:solidFill>
                <a:latin typeface="Consolas" panose="020B0609020204030204" pitchFamily="49" charset="0"/>
              </a:rPr>
              <a:pPr eaLnBrk="1" hangingPunct="1"/>
              <a:t>23</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2677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C9AD59D-9730-8A40-97B7-D1CC68D089FE}"/>
              </a:ext>
            </a:extLst>
          </p:cNvPr>
          <p:cNvSpPr>
            <a:spLocks noGrp="1" noChangeArrowheads="1"/>
          </p:cNvSpPr>
          <p:nvPr>
            <p:ph type="title"/>
          </p:nvPr>
        </p:nvSpPr>
        <p:spPr/>
        <p:txBody>
          <a:bodyPr/>
          <a:lstStyle/>
          <a:p>
            <a:r>
              <a:rPr lang="en-US" altLang="en-US">
                <a:ea typeface="ＭＳ Ｐゴシック" panose="020B0600070205080204" pitchFamily="34" charset="-128"/>
              </a:rPr>
              <a:t>Conclusions</a:t>
            </a:r>
          </a:p>
        </p:txBody>
      </p:sp>
      <p:sp>
        <p:nvSpPr>
          <p:cNvPr id="92163" name="Rectangle 3">
            <a:extLst>
              <a:ext uri="{FF2B5EF4-FFF2-40B4-BE49-F238E27FC236}">
                <a16:creationId xmlns:a16="http://schemas.microsoft.com/office/drawing/2014/main" id="{263BECF5-CEEB-5E42-8A28-222B8DE6A503}"/>
              </a:ext>
            </a:extLst>
          </p:cNvPr>
          <p:cNvSpPr>
            <a:spLocks noGrp="1" noChangeArrowheads="1"/>
          </p:cNvSpPr>
          <p:nvPr>
            <p:ph idx="1"/>
          </p:nvPr>
        </p:nvSpPr>
        <p:spPr/>
        <p:txBody>
          <a:bodyPr>
            <a:normAutofit fontScale="92500" lnSpcReduction="10000"/>
          </a:bodyPr>
          <a:lstStyle/>
          <a:p>
            <a:r>
              <a:rPr lang="en-US" altLang="en-US" dirty="0">
                <a:ea typeface="ＭＳ Ｐゴシック" panose="020B0600070205080204" pitchFamily="34" charset="-128"/>
              </a:rPr>
              <a:t>Congestion is inevitable</a:t>
            </a:r>
          </a:p>
          <a:p>
            <a:pPr lvl="1"/>
            <a:r>
              <a:rPr lang="en-US" altLang="en-US" dirty="0">
                <a:ea typeface="ＭＳ Ｐゴシック" panose="020B0600070205080204" pitchFamily="34" charset="-128"/>
              </a:rPr>
              <a:t>Internet does not reserve resources in advance</a:t>
            </a:r>
          </a:p>
          <a:p>
            <a:pPr lvl="1"/>
            <a:r>
              <a:rPr lang="en-US" altLang="en-US" dirty="0">
                <a:ea typeface="ＭＳ Ｐゴシック" panose="020B0600070205080204" pitchFamily="34" charset="-128"/>
              </a:rPr>
              <a:t>TCP actively tries to push the envelope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Congestion can be handled</a:t>
            </a:r>
          </a:p>
          <a:p>
            <a:pPr lvl="1"/>
            <a:r>
              <a:rPr lang="en-US" altLang="en-US" dirty="0">
                <a:ea typeface="ＭＳ Ｐゴシック" panose="020B0600070205080204" pitchFamily="34" charset="-128"/>
              </a:rPr>
              <a:t>TCP sender limits traffic to a congestion window</a:t>
            </a:r>
          </a:p>
          <a:p>
            <a:pPr lvl="1"/>
            <a:r>
              <a:rPr lang="en-US" altLang="en-US" dirty="0">
                <a:ea typeface="ＭＳ Ｐゴシック" panose="020B0600070205080204" pitchFamily="34" charset="-128"/>
              </a:rPr>
              <a:t>Additive increase, multiplicative decrease</a:t>
            </a:r>
          </a:p>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Fairness</a:t>
            </a:r>
          </a:p>
          <a:p>
            <a:pPr lvl="1"/>
            <a:r>
              <a:rPr lang="en-US" altLang="en-US" dirty="0">
                <a:ea typeface="ＭＳ Ｐゴシック" panose="020B0600070205080204" pitchFamily="34" charset="-128"/>
              </a:rPr>
              <a:t>TCP congestion control is a distributed algorithm that achieves “fairness”</a:t>
            </a:r>
          </a:p>
          <a:p>
            <a:pPr lvl="1"/>
            <a:r>
              <a:rPr lang="en-US" altLang="en-US" dirty="0">
                <a:ea typeface="ＭＳ Ｐゴシック" panose="020B0600070205080204" pitchFamily="34" charset="-128"/>
              </a:rPr>
              <a:t>... well, as long as TCP end-points don’t cheat!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EDDEBFCB-D86E-2E42-953F-D0B2641D5D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21264CCF-64C9-A349-9B13-4A0B8E887373}" type="slidenum">
              <a:rPr lang="en-US" altLang="en-US" sz="1200" b="0">
                <a:solidFill>
                  <a:srgbClr val="898989"/>
                </a:solidFill>
                <a:latin typeface="Consolas" panose="020B0609020204030204" pitchFamily="49" charset="0"/>
              </a:rPr>
              <a:pPr eaLnBrk="1" hangingPunct="1"/>
              <a:t>24</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60344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49B5-AAA0-BC41-AD71-801A240957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2AAC91-DF99-BF49-BB8E-05A7669261F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142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31D55EC-4735-C841-8545-50152B58964E}"/>
              </a:ext>
            </a:extLst>
          </p:cNvPr>
          <p:cNvSpPr>
            <a:spLocks noGrp="1"/>
          </p:cNvSpPr>
          <p:nvPr>
            <p:ph type="title"/>
          </p:nvPr>
        </p:nvSpPr>
        <p:spPr/>
        <p:txBody>
          <a:bodyPr/>
          <a:lstStyle/>
          <a:p>
            <a:r>
              <a:rPr lang="en-US" altLang="en-US">
                <a:ea typeface="ＭＳ Ｐゴシック" panose="020B0600070205080204" pitchFamily="34" charset="-128"/>
              </a:rPr>
              <a:t>Congestion Collapse</a:t>
            </a:r>
          </a:p>
        </p:txBody>
      </p:sp>
      <p:sp>
        <p:nvSpPr>
          <p:cNvPr id="41987" name="Content Placeholder 2">
            <a:extLst>
              <a:ext uri="{FF2B5EF4-FFF2-40B4-BE49-F238E27FC236}">
                <a16:creationId xmlns:a16="http://schemas.microsoft.com/office/drawing/2014/main" id="{C4CFDA08-77C4-C248-BDBE-FC4D7D8D0BF3}"/>
              </a:ext>
            </a:extLst>
          </p:cNvPr>
          <p:cNvSpPr>
            <a:spLocks noGrp="1"/>
          </p:cNvSpPr>
          <p:nvPr>
            <p:ph idx="1"/>
          </p:nvPr>
        </p:nvSpPr>
        <p:spPr/>
        <p:txBody>
          <a:bodyPr/>
          <a:lstStyle/>
          <a:p>
            <a:r>
              <a:rPr lang="en-US" altLang="en-US">
                <a:ea typeface="ＭＳ Ｐゴシック" panose="020B0600070205080204" pitchFamily="34" charset="-128"/>
              </a:rPr>
              <a:t>Easily leads to </a:t>
            </a:r>
            <a:r>
              <a:rPr lang="en-US" altLang="en-US" i="1">
                <a:ea typeface="ＭＳ Ｐゴシック" panose="020B0600070205080204" pitchFamily="34" charset="-128"/>
              </a:rPr>
              <a:t>congestion collapse</a:t>
            </a:r>
          </a:p>
          <a:p>
            <a:pPr lvl="1"/>
            <a:r>
              <a:rPr lang="en-US" altLang="en-US">
                <a:ea typeface="ＭＳ Ｐゴシック" panose="020B0600070205080204" pitchFamily="34" charset="-128"/>
              </a:rPr>
              <a:t>Senders retransmit the lost packets</a:t>
            </a:r>
          </a:p>
          <a:p>
            <a:pPr lvl="1"/>
            <a:r>
              <a:rPr lang="en-US" altLang="en-US">
                <a:ea typeface="ＭＳ Ｐゴシック" panose="020B0600070205080204" pitchFamily="34" charset="-128"/>
              </a:rPr>
              <a:t>Leading to even </a:t>
            </a:r>
            <a:r>
              <a:rPr lang="en-US" altLang="en-US" i="1">
                <a:ea typeface="ＭＳ Ｐゴシック" panose="020B0600070205080204" pitchFamily="34" charset="-128"/>
              </a:rPr>
              <a:t>greater </a:t>
            </a:r>
            <a:r>
              <a:rPr lang="en-US" altLang="en-US">
                <a:ea typeface="ＭＳ Ｐゴシック" panose="020B0600070205080204" pitchFamily="34" charset="-128"/>
              </a:rPr>
              <a:t>load</a:t>
            </a:r>
          </a:p>
          <a:p>
            <a:pPr lvl="1"/>
            <a:r>
              <a:rPr lang="en-US" altLang="en-US">
                <a:ea typeface="ＭＳ Ｐゴシック" panose="020B0600070205080204" pitchFamily="34" charset="-128"/>
              </a:rPr>
              <a:t>… and even </a:t>
            </a:r>
            <a:r>
              <a:rPr lang="en-US" altLang="en-US" i="1">
                <a:ea typeface="ＭＳ Ｐゴシック" panose="020B0600070205080204" pitchFamily="34" charset="-128"/>
              </a:rPr>
              <a:t>more </a:t>
            </a:r>
            <a:r>
              <a:rPr lang="en-US" altLang="en-US">
                <a:ea typeface="ＭＳ Ｐゴシック" panose="020B0600070205080204" pitchFamily="34" charset="-128"/>
              </a:rPr>
              <a:t>packet loss</a:t>
            </a:r>
          </a:p>
        </p:txBody>
      </p:sp>
      <p:sp>
        <p:nvSpPr>
          <p:cNvPr id="26629" name="Line 4">
            <a:extLst>
              <a:ext uri="{FF2B5EF4-FFF2-40B4-BE49-F238E27FC236}">
                <a16:creationId xmlns:a16="http://schemas.microsoft.com/office/drawing/2014/main" id="{84CEED7E-D7F5-F447-A9B5-82CAE3FF4808}"/>
              </a:ext>
            </a:extLst>
          </p:cNvPr>
          <p:cNvSpPr>
            <a:spLocks noChangeShapeType="1"/>
          </p:cNvSpPr>
          <p:nvPr/>
        </p:nvSpPr>
        <p:spPr bwMode="auto">
          <a:xfrm flipV="1">
            <a:off x="3343275" y="3779839"/>
            <a:ext cx="0" cy="16970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26630" name="Line 5">
            <a:extLst>
              <a:ext uri="{FF2B5EF4-FFF2-40B4-BE49-F238E27FC236}">
                <a16:creationId xmlns:a16="http://schemas.microsoft.com/office/drawing/2014/main" id="{CDB2F9F1-6B54-074B-8897-E335C4117CD9}"/>
              </a:ext>
            </a:extLst>
          </p:cNvPr>
          <p:cNvSpPr>
            <a:spLocks noChangeShapeType="1"/>
          </p:cNvSpPr>
          <p:nvPr/>
        </p:nvSpPr>
        <p:spPr bwMode="auto">
          <a:xfrm flipV="1">
            <a:off x="3355976" y="5480050"/>
            <a:ext cx="2359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26631" name="Text Box 6">
            <a:extLst>
              <a:ext uri="{FF2B5EF4-FFF2-40B4-BE49-F238E27FC236}">
                <a16:creationId xmlns:a16="http://schemas.microsoft.com/office/drawing/2014/main" id="{ECA016B8-53D0-2B46-8D2A-C2591019B48C}"/>
              </a:ext>
            </a:extLst>
          </p:cNvPr>
          <p:cNvSpPr txBox="1">
            <a:spLocks noChangeArrowheads="1"/>
          </p:cNvSpPr>
          <p:nvPr/>
        </p:nvSpPr>
        <p:spPr bwMode="auto">
          <a:xfrm>
            <a:off x="4165601" y="5472113"/>
            <a:ext cx="902516" cy="4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1294" tIns="45647" rIns="91294" bIns="45647">
            <a:spAutoFit/>
          </a:bodyPr>
          <a:lstStyle>
            <a:lvl1pPr defTabSz="91281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1281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l"/>
            <a:r>
              <a:rPr lang="en-US" altLang="en-US" sz="2400" b="0" dirty="0">
                <a:latin typeface="Helvetica Neue Medium" panose="02000503000000020004" pitchFamily="2" charset="0"/>
              </a:rPr>
              <a:t>Load</a:t>
            </a:r>
          </a:p>
        </p:txBody>
      </p:sp>
      <p:sp>
        <p:nvSpPr>
          <p:cNvPr id="26632" name="Text Box 7">
            <a:extLst>
              <a:ext uri="{FF2B5EF4-FFF2-40B4-BE49-F238E27FC236}">
                <a16:creationId xmlns:a16="http://schemas.microsoft.com/office/drawing/2014/main" id="{788E2B87-2A0A-6A4E-856D-CAB38E58B365}"/>
              </a:ext>
            </a:extLst>
          </p:cNvPr>
          <p:cNvSpPr txBox="1">
            <a:spLocks noChangeArrowheads="1"/>
          </p:cNvSpPr>
          <p:nvPr/>
        </p:nvSpPr>
        <p:spPr bwMode="auto">
          <a:xfrm>
            <a:off x="1905356" y="4331357"/>
            <a:ext cx="1437919" cy="46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1294" tIns="45647" rIns="91294" bIns="45647">
            <a:spAutoFit/>
          </a:bodyPr>
          <a:lstStyle>
            <a:lvl1pPr defTabSz="912813"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defTabSz="912813"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l"/>
            <a:r>
              <a:rPr lang="en-US" altLang="en-US" sz="2400" b="0" dirty="0">
                <a:latin typeface="Helvetica Neue Medium" panose="02000503000000020004" pitchFamily="2" charset="0"/>
              </a:rPr>
              <a:t>Goodput</a:t>
            </a:r>
          </a:p>
        </p:txBody>
      </p:sp>
      <p:sp>
        <p:nvSpPr>
          <p:cNvPr id="26633" name="Line 9">
            <a:extLst>
              <a:ext uri="{FF2B5EF4-FFF2-40B4-BE49-F238E27FC236}">
                <a16:creationId xmlns:a16="http://schemas.microsoft.com/office/drawing/2014/main" id="{6C149823-BA94-0A4C-9782-038309A7F868}"/>
              </a:ext>
            </a:extLst>
          </p:cNvPr>
          <p:cNvSpPr>
            <a:spLocks noChangeShapeType="1"/>
          </p:cNvSpPr>
          <p:nvPr/>
        </p:nvSpPr>
        <p:spPr bwMode="auto">
          <a:xfrm flipV="1">
            <a:off x="3355976" y="4322764"/>
            <a:ext cx="963613" cy="1157287"/>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latin typeface="Helvetica Neue Medium" panose="02000503000000020004" pitchFamily="2" charset="0"/>
            </a:endParaRPr>
          </a:p>
        </p:txBody>
      </p:sp>
      <p:cxnSp>
        <p:nvCxnSpPr>
          <p:cNvPr id="26634" name="AutoShape 10">
            <a:extLst>
              <a:ext uri="{FF2B5EF4-FFF2-40B4-BE49-F238E27FC236}">
                <a16:creationId xmlns:a16="http://schemas.microsoft.com/office/drawing/2014/main" id="{07CC0C4B-0B15-A743-8F12-2B04774267E4}"/>
              </a:ext>
            </a:extLst>
          </p:cNvPr>
          <p:cNvCxnSpPr>
            <a:cxnSpLocks noChangeShapeType="1"/>
          </p:cNvCxnSpPr>
          <p:nvPr/>
        </p:nvCxnSpPr>
        <p:spPr bwMode="auto">
          <a:xfrm rot="16200000" flipH="1">
            <a:off x="4304507" y="4358482"/>
            <a:ext cx="1092200" cy="1068387"/>
          </a:xfrm>
          <a:prstGeom prst="curvedConnector3">
            <a:avLst>
              <a:gd name="adj1" fmla="val -14972"/>
            </a:avLst>
          </a:prstGeom>
          <a:noFill/>
          <a:ln w="50800">
            <a:solidFill>
              <a:schemeClr val="accent1"/>
            </a:solidFill>
            <a:round/>
            <a:headEnd/>
            <a:tailEnd/>
          </a:ln>
          <a:extLst>
            <a:ext uri="{909E8E84-426E-40DD-AFC4-6F175D3DCCD1}">
              <a14:hiddenFill xmlns:a14="http://schemas.microsoft.com/office/drawing/2010/main">
                <a:noFill/>
              </a14:hiddenFill>
            </a:ext>
          </a:extLst>
        </p:spPr>
      </p:cxnSp>
      <p:sp>
        <p:nvSpPr>
          <p:cNvPr id="26635" name="Text Box 11">
            <a:extLst>
              <a:ext uri="{FF2B5EF4-FFF2-40B4-BE49-F238E27FC236}">
                <a16:creationId xmlns:a16="http://schemas.microsoft.com/office/drawing/2014/main" id="{866A84E5-866E-9344-B34A-51AD3408DB23}"/>
              </a:ext>
            </a:extLst>
          </p:cNvPr>
          <p:cNvSpPr txBox="1">
            <a:spLocks noChangeArrowheads="1"/>
          </p:cNvSpPr>
          <p:nvPr/>
        </p:nvSpPr>
        <p:spPr bwMode="auto">
          <a:xfrm>
            <a:off x="5108917" y="4038601"/>
            <a:ext cx="19014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r"/>
            <a:r>
              <a:rPr lang="en-US" altLang="en-US" sz="2400" b="0" dirty="0">
                <a:latin typeface="Helvetica Neue Medium" panose="02000503000000020004" pitchFamily="2" charset="0"/>
                <a:cs typeface="Helvetica Neue Medium" panose="02000503000000020004" pitchFamily="2" charset="0"/>
              </a:rPr>
              <a:t>“congestion</a:t>
            </a:r>
          </a:p>
          <a:p>
            <a:pPr algn="r"/>
            <a:r>
              <a:rPr lang="en-US" altLang="en-US" sz="2400" b="0" dirty="0">
                <a:latin typeface="Helvetica Neue Medium" panose="02000503000000020004" pitchFamily="2" charset="0"/>
                <a:cs typeface="Helvetica Neue Medium" panose="02000503000000020004" pitchFamily="2" charset="0"/>
              </a:rPr>
              <a:t>collapse”</a:t>
            </a:r>
          </a:p>
        </p:txBody>
      </p:sp>
      <p:sp>
        <p:nvSpPr>
          <p:cNvPr id="26636" name="Text Box 14">
            <a:extLst>
              <a:ext uri="{FF2B5EF4-FFF2-40B4-BE49-F238E27FC236}">
                <a16:creationId xmlns:a16="http://schemas.microsoft.com/office/drawing/2014/main" id="{1301B4A8-4730-0940-81A8-949D12F09D93}"/>
              </a:ext>
            </a:extLst>
          </p:cNvPr>
          <p:cNvSpPr txBox="1">
            <a:spLocks noChangeArrowheads="1"/>
          </p:cNvSpPr>
          <p:nvPr/>
        </p:nvSpPr>
        <p:spPr bwMode="auto">
          <a:xfrm>
            <a:off x="7377114" y="4141781"/>
            <a:ext cx="33305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l" eaLnBrk="1" hangingPunct="1"/>
            <a:r>
              <a:rPr lang="en-US" altLang="en-US" sz="2800" b="0" dirty="0">
                <a:solidFill>
                  <a:srgbClr val="FF0000"/>
                </a:solidFill>
                <a:latin typeface="Helvetica Neue Medium" panose="02000503000000020004" pitchFamily="2" charset="0"/>
                <a:cs typeface="Helvetica Neue Medium" panose="02000503000000020004" pitchFamily="2" charset="0"/>
              </a:rPr>
              <a:t>Increase in load that results in a decrease in useful work done.</a:t>
            </a:r>
          </a:p>
        </p:txBody>
      </p:sp>
      <p:sp>
        <p:nvSpPr>
          <p:cNvPr id="41996" name="Slide Number Placeholder 3">
            <a:extLst>
              <a:ext uri="{FF2B5EF4-FFF2-40B4-BE49-F238E27FC236}">
                <a16:creationId xmlns:a16="http://schemas.microsoft.com/office/drawing/2014/main" id="{DF13AA90-C5A4-094E-94BB-4C8CA4A5F138}"/>
              </a:ext>
            </a:extLst>
          </p:cNvPr>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r" eaLnBrk="1" hangingPunct="1"/>
            <a:fld id="{F6201B49-75A3-A840-8487-154EF35F0715}" type="slidenum">
              <a:rPr lang="en-US" altLang="en-US" sz="1200" b="0">
                <a:solidFill>
                  <a:srgbClr val="898989"/>
                </a:solidFill>
                <a:latin typeface="Consolas" panose="020B0609020204030204" pitchFamily="49" charset="0"/>
              </a:rPr>
              <a:pPr algn="r" eaLnBrk="1" hangingPunct="1"/>
              <a:t>3</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982150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35" grpId="0"/>
      <p:bldP spid="266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123C987-71A5-AF4A-81C4-61B72CA8249E}"/>
              </a:ext>
            </a:extLst>
          </p:cNvPr>
          <p:cNvSpPr>
            <a:spLocks noGrp="1" noChangeArrowheads="1"/>
          </p:cNvSpPr>
          <p:nvPr>
            <p:ph type="title"/>
          </p:nvPr>
        </p:nvSpPr>
        <p:spPr/>
        <p:txBody>
          <a:bodyPr/>
          <a:lstStyle/>
          <a:p>
            <a:r>
              <a:rPr lang="en-US" altLang="en-US">
                <a:ea typeface="ＭＳ Ｐゴシック" panose="020B0600070205080204" pitchFamily="34" charset="-128"/>
              </a:rPr>
              <a:t>Detect and Respond to Congestion</a:t>
            </a:r>
          </a:p>
        </p:txBody>
      </p:sp>
      <p:sp>
        <p:nvSpPr>
          <p:cNvPr id="43011" name="Rectangle 10">
            <a:extLst>
              <a:ext uri="{FF2B5EF4-FFF2-40B4-BE49-F238E27FC236}">
                <a16:creationId xmlns:a16="http://schemas.microsoft.com/office/drawing/2014/main" id="{95D72E0D-C175-EE44-BEC2-0D828A2694FC}"/>
              </a:ext>
            </a:extLst>
          </p:cNvPr>
          <p:cNvSpPr>
            <a:spLocks noGrp="1" noChangeArrowheads="1"/>
          </p:cNvSpPr>
          <p:nvPr>
            <p:ph idx="1"/>
          </p:nvPr>
        </p:nvSpPr>
        <p:spPr>
          <a:xfrm>
            <a:off x="3352800" y="4770438"/>
            <a:ext cx="6019800" cy="1554162"/>
          </a:xfrm>
        </p:spPr>
        <p:txBody>
          <a:bodyPr/>
          <a:lstStyle/>
          <a:p>
            <a:r>
              <a:rPr lang="en-US" altLang="en-US">
                <a:ea typeface="ＭＳ Ｐゴシック" panose="020B0600070205080204" pitchFamily="34" charset="-128"/>
              </a:rPr>
              <a:t>What does the end host see?</a:t>
            </a:r>
          </a:p>
          <a:p>
            <a:r>
              <a:rPr lang="en-US" altLang="en-US">
                <a:ea typeface="ＭＳ Ｐゴシック" panose="020B0600070205080204" pitchFamily="34" charset="-128"/>
              </a:rPr>
              <a:t>What can the end host change?</a:t>
            </a:r>
          </a:p>
        </p:txBody>
      </p:sp>
      <p:sp>
        <p:nvSpPr>
          <p:cNvPr id="43012" name="Slide Number Placeholder 3">
            <a:extLst>
              <a:ext uri="{FF2B5EF4-FFF2-40B4-BE49-F238E27FC236}">
                <a16:creationId xmlns:a16="http://schemas.microsoft.com/office/drawing/2014/main" id="{8D004251-0556-6F49-9B39-B5E34CCBD2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F78FFB54-F1C3-9647-B41E-06709796984D}" type="slidenum">
              <a:rPr lang="en-US" altLang="en-US" sz="1200" b="0">
                <a:solidFill>
                  <a:srgbClr val="898989"/>
                </a:solidFill>
                <a:latin typeface="Consolas" panose="020B0609020204030204" pitchFamily="49" charset="0"/>
              </a:rPr>
              <a:pPr eaLnBrk="1" hangingPunct="1"/>
              <a:t>4</a:t>
            </a:fld>
            <a:endParaRPr lang="en-US" altLang="en-US" sz="1200" b="0" dirty="0">
              <a:solidFill>
                <a:srgbClr val="898989"/>
              </a:solidFill>
              <a:latin typeface="Consolas" panose="020B0609020204030204" pitchFamily="49" charset="0"/>
            </a:endParaRPr>
          </a:p>
        </p:txBody>
      </p:sp>
      <p:sp>
        <p:nvSpPr>
          <p:cNvPr id="1070084" name="Cloud">
            <a:extLst>
              <a:ext uri="{FF2B5EF4-FFF2-40B4-BE49-F238E27FC236}">
                <a16:creationId xmlns:a16="http://schemas.microsoft.com/office/drawing/2014/main" id="{105373E9-CB67-DD40-AB7C-FEAF79EF332B}"/>
              </a:ext>
            </a:extLst>
          </p:cNvPr>
          <p:cNvSpPr>
            <a:spLocks noChangeAspect="1" noEditPoints="1" noChangeArrowheads="1"/>
          </p:cNvSpPr>
          <p:nvPr/>
        </p:nvSpPr>
        <p:spPr bwMode="auto">
          <a:xfrm>
            <a:off x="3944939" y="1700213"/>
            <a:ext cx="4262437" cy="2855912"/>
          </a:xfrm>
          <a:custGeom>
            <a:avLst/>
            <a:gdLst>
              <a:gd name="T0" fmla="*/ 13221 w 21600"/>
              <a:gd name="T1" fmla="*/ 1427956 h 21600"/>
              <a:gd name="T2" fmla="*/ 2131219 w 21600"/>
              <a:gd name="T3" fmla="*/ 2852871 h 21600"/>
              <a:gd name="T4" fmla="*/ 4258885 w 21600"/>
              <a:gd name="T5" fmla="*/ 1427956 h 21600"/>
              <a:gd name="T6" fmla="*/ 2131219 w 21600"/>
              <a:gd name="T7" fmla="*/ 16328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lstStyle/>
          <a:p>
            <a:pPr>
              <a:defRPr/>
            </a:pPr>
            <a:endParaRPr lang="en-US" dirty="0">
              <a:solidFill>
                <a:schemeClr val="dk1"/>
              </a:solidFill>
              <a:latin typeface="Consolas" panose="020B0609020204030204" pitchFamily="49" charset="0"/>
              <a:ea typeface="ＭＳ Ｐゴシック" pitchFamily="-105" charset="-128"/>
              <a:cs typeface="ＭＳ Ｐゴシック" pitchFamily="-105" charset="-128"/>
            </a:endParaRPr>
          </a:p>
        </p:txBody>
      </p:sp>
      <p:pic>
        <p:nvPicPr>
          <p:cNvPr id="43014" name="Picture 5" descr="j0285750">
            <a:extLst>
              <a:ext uri="{FF2B5EF4-FFF2-40B4-BE49-F238E27FC236}">
                <a16:creationId xmlns:a16="http://schemas.microsoft.com/office/drawing/2014/main" id="{63B7BAB8-2A87-8E4F-884A-9BE950320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964" y="2468564"/>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j0285750">
            <a:extLst>
              <a:ext uri="{FF2B5EF4-FFF2-40B4-BE49-F238E27FC236}">
                <a16:creationId xmlns:a16="http://schemas.microsoft.com/office/drawing/2014/main" id="{1FEA0A1D-A8EA-6A43-BAF0-18C3EEF77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2506664"/>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Line 7">
            <a:extLst>
              <a:ext uri="{FF2B5EF4-FFF2-40B4-BE49-F238E27FC236}">
                <a16:creationId xmlns:a16="http://schemas.microsoft.com/office/drawing/2014/main" id="{43EC11A0-C739-6E41-AE07-194153ED7043}"/>
              </a:ext>
            </a:extLst>
          </p:cNvPr>
          <p:cNvSpPr>
            <a:spLocks noChangeShapeType="1"/>
          </p:cNvSpPr>
          <p:nvPr/>
        </p:nvSpPr>
        <p:spPr bwMode="auto">
          <a:xfrm>
            <a:off x="3138489" y="2968625"/>
            <a:ext cx="884237" cy="76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43017" name="Line 8">
            <a:extLst>
              <a:ext uri="{FF2B5EF4-FFF2-40B4-BE49-F238E27FC236}">
                <a16:creationId xmlns:a16="http://schemas.microsoft.com/office/drawing/2014/main" id="{3964BF71-653E-BD46-BAE5-27C5F1FF69AC}"/>
              </a:ext>
            </a:extLst>
          </p:cNvPr>
          <p:cNvSpPr>
            <a:spLocks noChangeShapeType="1"/>
          </p:cNvSpPr>
          <p:nvPr/>
        </p:nvSpPr>
        <p:spPr bwMode="auto">
          <a:xfrm>
            <a:off x="8208964" y="2968625"/>
            <a:ext cx="884237" cy="76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43018" name="Text Box 9">
            <a:extLst>
              <a:ext uri="{FF2B5EF4-FFF2-40B4-BE49-F238E27FC236}">
                <a16:creationId xmlns:a16="http://schemas.microsoft.com/office/drawing/2014/main" id="{17794F85-5C79-F24D-A40E-644E0EFB0F4F}"/>
              </a:ext>
            </a:extLst>
          </p:cNvPr>
          <p:cNvSpPr txBox="1">
            <a:spLocks noChangeArrowheads="1"/>
          </p:cNvSpPr>
          <p:nvPr/>
        </p:nvSpPr>
        <p:spPr bwMode="auto">
          <a:xfrm>
            <a:off x="5753100" y="2362201"/>
            <a:ext cx="748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8000" b="0" dirty="0">
                <a:solidFill>
                  <a:srgbClr val="FF0000"/>
                </a:solidFill>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Tree>
    <p:extLst>
      <p:ext uri="{BB962C8B-B14F-4D97-AF65-F5344CB8AC3E}">
        <p14:creationId xmlns:p14="http://schemas.microsoft.com/office/powerpoint/2010/main" val="9405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1101CD7-31C8-2F42-88EA-8061441D9750}"/>
              </a:ext>
            </a:extLst>
          </p:cNvPr>
          <p:cNvSpPr>
            <a:spLocks noGrp="1"/>
          </p:cNvSpPr>
          <p:nvPr>
            <p:ph type="title"/>
          </p:nvPr>
        </p:nvSpPr>
        <p:spPr/>
        <p:txBody>
          <a:bodyPr/>
          <a:lstStyle/>
          <a:p>
            <a:r>
              <a:rPr lang="en-US" altLang="en-US">
                <a:ea typeface="ＭＳ Ｐゴシック" panose="020B0600070205080204" pitchFamily="34" charset="-128"/>
              </a:rPr>
              <a:t>Detecting Congestion</a:t>
            </a:r>
          </a:p>
        </p:txBody>
      </p:sp>
      <p:sp>
        <p:nvSpPr>
          <p:cNvPr id="43011" name="Content Placeholder 2">
            <a:extLst>
              <a:ext uri="{FF2B5EF4-FFF2-40B4-BE49-F238E27FC236}">
                <a16:creationId xmlns:a16="http://schemas.microsoft.com/office/drawing/2014/main" id="{25E73078-8885-7B43-BF51-0D301C90D328}"/>
              </a:ext>
            </a:extLst>
          </p:cNvPr>
          <p:cNvSpPr>
            <a:spLocks noGrp="1"/>
          </p:cNvSpPr>
          <p:nvPr>
            <p:ph idx="1"/>
          </p:nvPr>
        </p:nvSpPr>
        <p:spPr/>
        <p:txBody>
          <a:bodyPr/>
          <a:lstStyle/>
          <a:p>
            <a:r>
              <a:rPr lang="en-US" altLang="en-US" sz="3600" dirty="0">
                <a:ea typeface="ＭＳ Ｐゴシック" panose="020B0600070205080204" pitchFamily="34" charset="-128"/>
              </a:rPr>
              <a:t>Transport layer</a:t>
            </a:r>
          </a:p>
          <a:p>
            <a:pPr lvl="1"/>
            <a:r>
              <a:rPr lang="en-US" altLang="en-US" sz="3200" dirty="0">
                <a:ea typeface="ＭＳ Ｐゴシック" panose="020B0600070205080204" pitchFamily="34" charset="-128"/>
              </a:rPr>
              <a:t>Observing end-to-end performance</a:t>
            </a:r>
          </a:p>
          <a:p>
            <a:pPr lvl="1"/>
            <a:r>
              <a:rPr lang="en-US" altLang="en-US" sz="3200" dirty="0">
                <a:ea typeface="ＭＳ Ｐゴシック" panose="020B0600070205080204" pitchFamily="34" charset="-128"/>
              </a:rPr>
              <a:t>Packet delay or loss over the path</a:t>
            </a:r>
          </a:p>
          <a:p>
            <a:pPr lvl="1"/>
            <a:endParaRPr lang="en-US" altLang="en-US" dirty="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C5413189-FDED-A943-9D55-6F0F68C3BC7B}"/>
              </a:ext>
            </a:extLst>
          </p:cNvPr>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r" eaLnBrk="1" hangingPunct="1"/>
            <a:fld id="{D462463B-A746-6F4F-9641-F36F28BD2157}" type="slidenum">
              <a:rPr lang="en-US" altLang="en-US" sz="1200" b="0">
                <a:solidFill>
                  <a:srgbClr val="898989"/>
                </a:solidFill>
                <a:latin typeface="Consolas" panose="020B0609020204030204" pitchFamily="49" charset="0"/>
              </a:rPr>
              <a:pPr algn="r" eaLnBrk="1" hangingPunct="1"/>
              <a:t>5</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96654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1101CD7-31C8-2F42-88EA-8061441D9750}"/>
              </a:ext>
            </a:extLst>
          </p:cNvPr>
          <p:cNvSpPr>
            <a:spLocks noGrp="1"/>
          </p:cNvSpPr>
          <p:nvPr>
            <p:ph type="title"/>
          </p:nvPr>
        </p:nvSpPr>
        <p:spPr/>
        <p:txBody>
          <a:bodyPr/>
          <a:lstStyle/>
          <a:p>
            <a:r>
              <a:rPr lang="en-US" altLang="en-US">
                <a:ea typeface="ＭＳ Ｐゴシック" panose="020B0600070205080204" pitchFamily="34" charset="-128"/>
              </a:rPr>
              <a:t>Detecting Congestion</a:t>
            </a:r>
          </a:p>
        </p:txBody>
      </p:sp>
      <p:sp>
        <p:nvSpPr>
          <p:cNvPr id="43011" name="Content Placeholder 2">
            <a:extLst>
              <a:ext uri="{FF2B5EF4-FFF2-40B4-BE49-F238E27FC236}">
                <a16:creationId xmlns:a16="http://schemas.microsoft.com/office/drawing/2014/main" id="{25E73078-8885-7B43-BF51-0D301C90D328}"/>
              </a:ext>
            </a:extLst>
          </p:cNvPr>
          <p:cNvSpPr>
            <a:spLocks noGrp="1"/>
          </p:cNvSpPr>
          <p:nvPr>
            <p:ph idx="1"/>
          </p:nvPr>
        </p:nvSpPr>
        <p:spPr/>
        <p:txBody>
          <a:bodyPr/>
          <a:lstStyle/>
          <a:p>
            <a:r>
              <a:rPr lang="en-US" altLang="en-US" sz="3600" dirty="0">
                <a:ea typeface="ＭＳ Ｐゴシック" panose="020B0600070205080204" pitchFamily="34" charset="-128"/>
              </a:rPr>
              <a:t>Link layer</a:t>
            </a:r>
          </a:p>
          <a:p>
            <a:pPr lvl="1"/>
            <a:r>
              <a:rPr lang="en-US" altLang="en-US" sz="3200" dirty="0">
                <a:ea typeface="ＭＳ Ｐゴシック" panose="020B0600070205080204" pitchFamily="34" charset="-128"/>
              </a:rPr>
              <a:t>Carrier sense multiple access </a:t>
            </a:r>
          </a:p>
          <a:p>
            <a:pPr lvl="1">
              <a:spcAft>
                <a:spcPts val="2400"/>
              </a:spcAft>
            </a:pPr>
            <a:r>
              <a:rPr lang="en-US" altLang="en-US" sz="3200" dirty="0">
                <a:ea typeface="ＭＳ Ｐゴシック" panose="020B0600070205080204" pitchFamily="34" charset="-128"/>
              </a:rPr>
              <a:t>Seeing your own frame collide with others</a:t>
            </a:r>
          </a:p>
          <a:p>
            <a:r>
              <a:rPr lang="en-US" altLang="en-US" sz="3600" dirty="0">
                <a:ea typeface="ＭＳ Ｐゴシック" panose="020B0600070205080204" pitchFamily="34" charset="-128"/>
              </a:rPr>
              <a:t>Network layer</a:t>
            </a:r>
          </a:p>
          <a:p>
            <a:pPr lvl="1"/>
            <a:r>
              <a:rPr lang="en-US" altLang="en-US" sz="3200" dirty="0">
                <a:ea typeface="ＭＳ Ｐゴシック" panose="020B0600070205080204" pitchFamily="34" charset="-128"/>
              </a:rPr>
              <a:t>Observing end-to-end performance</a:t>
            </a:r>
          </a:p>
          <a:p>
            <a:pPr lvl="1"/>
            <a:r>
              <a:rPr lang="en-US" altLang="en-US" sz="3200" dirty="0">
                <a:ea typeface="ＭＳ Ｐゴシック" panose="020B0600070205080204" pitchFamily="34" charset="-128"/>
              </a:rPr>
              <a:t>Packet delay or loss over the path</a:t>
            </a:r>
          </a:p>
          <a:p>
            <a:pPr lvl="1"/>
            <a:endParaRPr lang="en-US" altLang="en-US" dirty="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C5413189-FDED-A943-9D55-6F0F68C3BC7B}"/>
              </a:ext>
            </a:extLst>
          </p:cNvPr>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r" eaLnBrk="1" hangingPunct="1"/>
            <a:fld id="{D462463B-A746-6F4F-9641-F36F28BD2157}" type="slidenum">
              <a:rPr lang="en-US" altLang="en-US" sz="1200" b="0">
                <a:solidFill>
                  <a:srgbClr val="898989"/>
                </a:solidFill>
                <a:latin typeface="Consolas" panose="020B0609020204030204" pitchFamily="49" charset="0"/>
              </a:rPr>
              <a:pPr algn="r" eaLnBrk="1" hangingPunct="1"/>
              <a:t>6</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3023877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F78D7E9F-59B4-0E4B-9CA1-5E914EF1CE2B}"/>
              </a:ext>
            </a:extLst>
          </p:cNvPr>
          <p:cNvSpPr>
            <a:spLocks noGrp="1"/>
          </p:cNvSpPr>
          <p:nvPr>
            <p:ph type="ctrTitle"/>
          </p:nvPr>
        </p:nvSpPr>
        <p:spPr/>
        <p:txBody>
          <a:bodyPr/>
          <a:lstStyle/>
          <a:p>
            <a:r>
              <a:rPr lang="en-US" altLang="en-US">
                <a:ea typeface="ＭＳ Ｐゴシック" panose="020B0600070205080204" pitchFamily="34" charset="-128"/>
              </a:rPr>
              <a:t>TCP Congestion Control</a:t>
            </a:r>
          </a:p>
        </p:txBody>
      </p:sp>
      <p:sp>
        <p:nvSpPr>
          <p:cNvPr id="52228" name="Slide Number Placeholder 3">
            <a:extLst>
              <a:ext uri="{FF2B5EF4-FFF2-40B4-BE49-F238E27FC236}">
                <a16:creationId xmlns:a16="http://schemas.microsoft.com/office/drawing/2014/main" id="{0467A9B9-B332-D043-B03D-59C9C05936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D6CA6764-10C5-BD42-BCBC-F0A35927AA3D}" type="slidenum">
              <a:rPr lang="en-US" altLang="en-US" sz="1200" b="0">
                <a:solidFill>
                  <a:srgbClr val="898989"/>
                </a:solidFill>
                <a:latin typeface="Consolas" panose="020B0609020204030204" pitchFamily="49" charset="0"/>
              </a:rPr>
              <a:pPr eaLnBrk="1" hangingPunct="1"/>
              <a:t>7</a:t>
            </a:fld>
            <a:endParaRPr lang="en-US" altLang="en-US" sz="1200" b="0" dirty="0">
              <a:solidFill>
                <a:srgbClr val="898989"/>
              </a:solidFill>
              <a:latin typeface="Consolas" panose="020B0609020204030204" pitchFamily="49" charset="0"/>
            </a:endParaRPr>
          </a:p>
        </p:txBody>
      </p:sp>
    </p:spTree>
    <p:extLst>
      <p:ext uri="{BB962C8B-B14F-4D97-AF65-F5344CB8AC3E}">
        <p14:creationId xmlns:p14="http://schemas.microsoft.com/office/powerpoint/2010/main" val="1481670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2B3286A-40ED-7E43-A6F6-B8C0359F5ECC}"/>
              </a:ext>
            </a:extLst>
          </p:cNvPr>
          <p:cNvSpPr>
            <a:spLocks noGrp="1" noChangeArrowheads="1"/>
          </p:cNvSpPr>
          <p:nvPr>
            <p:ph type="title"/>
          </p:nvPr>
        </p:nvSpPr>
        <p:spPr>
          <a:xfrm>
            <a:off x="916490" y="76200"/>
            <a:ext cx="11023262" cy="1143000"/>
          </a:xfrm>
        </p:spPr>
        <p:txBody>
          <a:bodyPr>
            <a:normAutofit/>
          </a:bodyPr>
          <a:lstStyle/>
          <a:p>
            <a:pPr eaLnBrk="1" hangingPunct="1"/>
            <a:r>
              <a:rPr lang="en-US" altLang="en-US" dirty="0">
                <a:ea typeface="ＭＳ Ｐゴシック" panose="020B0600070205080204" pitchFamily="34" charset="-128"/>
              </a:rPr>
              <a:t>Congestion in a Drop-Tail FIFO Queue</a:t>
            </a:r>
          </a:p>
        </p:txBody>
      </p:sp>
      <p:sp>
        <p:nvSpPr>
          <p:cNvPr id="985091" name="Rectangle 3">
            <a:extLst>
              <a:ext uri="{FF2B5EF4-FFF2-40B4-BE49-F238E27FC236}">
                <a16:creationId xmlns:a16="http://schemas.microsoft.com/office/drawing/2014/main" id="{7FB57278-56FE-4D46-A600-D7E89BC9D33D}"/>
              </a:ext>
            </a:extLst>
          </p:cNvPr>
          <p:cNvSpPr>
            <a:spLocks noGrp="1" noChangeArrowheads="1"/>
          </p:cNvSpPr>
          <p:nvPr>
            <p:ph idx="1"/>
          </p:nvPr>
        </p:nvSpPr>
        <p:spPr>
          <a:xfrm>
            <a:off x="916489" y="1201510"/>
            <a:ext cx="9783041" cy="2362200"/>
          </a:xfrm>
        </p:spPr>
        <p:txBody>
          <a:bodyPr/>
          <a:lstStyle/>
          <a:p>
            <a:pPr eaLnBrk="1" hangingPunct="1"/>
            <a:r>
              <a:rPr lang="en-US" altLang="en-US" sz="3000" dirty="0">
                <a:ea typeface="ＭＳ Ｐゴシック" panose="020B0600070205080204" pitchFamily="34" charset="-128"/>
              </a:rPr>
              <a:t>Access to the bandwidth: first-in first-out queue</a:t>
            </a:r>
          </a:p>
          <a:p>
            <a:pPr lvl="1" eaLnBrk="1" hangingPunct="1"/>
            <a:r>
              <a:rPr lang="en-US" altLang="en-US" dirty="0">
                <a:ea typeface="ＭＳ Ｐゴシック" panose="020B0600070205080204" pitchFamily="34" charset="-128"/>
              </a:rPr>
              <a:t>Packets transmitted in the order they arrive</a:t>
            </a:r>
          </a:p>
          <a:p>
            <a:pPr eaLnBrk="1" hangingPunct="1"/>
            <a:endParaRPr lang="en-US" altLang="en-US" sz="2000" dirty="0">
              <a:ea typeface="ＭＳ Ｐゴシック" panose="020B0600070205080204" pitchFamily="34" charset="-128"/>
            </a:endParaRPr>
          </a:p>
          <a:p>
            <a:pPr eaLnBrk="1" hangingPunct="1"/>
            <a:endParaRPr lang="en-US" altLang="en-US" sz="2000" dirty="0">
              <a:ea typeface="ＭＳ Ｐゴシック" panose="020B0600070205080204" pitchFamily="34" charset="-128"/>
            </a:endParaRPr>
          </a:p>
          <a:p>
            <a:pPr eaLnBrk="1" hangingPunct="1">
              <a:buFont typeface="Arial" panose="020B0604020202020204" pitchFamily="34" charset="0"/>
              <a:buNone/>
            </a:pPr>
            <a:endParaRPr lang="en-US" altLang="en-US"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A8161B9D-C163-824A-B687-960D01B6B2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fld id="{3E3668F4-754A-3D4D-A0BF-9578F63959A8}" type="slidenum">
              <a:rPr lang="en-US" altLang="en-US" sz="1200" b="0">
                <a:solidFill>
                  <a:srgbClr val="898989"/>
                </a:solidFill>
                <a:latin typeface="Consolas" panose="020B0609020204030204" pitchFamily="49" charset="0"/>
              </a:rPr>
              <a:pPr eaLnBrk="1" hangingPunct="1"/>
              <a:t>8</a:t>
            </a:fld>
            <a:endParaRPr lang="en-US" altLang="en-US" sz="1200" b="0" dirty="0">
              <a:solidFill>
                <a:srgbClr val="898989"/>
              </a:solidFill>
              <a:latin typeface="Consolas" panose="020B0609020204030204" pitchFamily="49" charset="0"/>
            </a:endParaRPr>
          </a:p>
        </p:txBody>
      </p:sp>
      <p:grpSp>
        <p:nvGrpSpPr>
          <p:cNvPr id="2" name="Group 22">
            <a:extLst>
              <a:ext uri="{FF2B5EF4-FFF2-40B4-BE49-F238E27FC236}">
                <a16:creationId xmlns:a16="http://schemas.microsoft.com/office/drawing/2014/main" id="{989DEA8E-0170-2E47-9B6B-13E4A01636ED}"/>
              </a:ext>
            </a:extLst>
          </p:cNvPr>
          <p:cNvGrpSpPr>
            <a:grpSpLocks/>
          </p:cNvGrpSpPr>
          <p:nvPr/>
        </p:nvGrpSpPr>
        <p:grpSpPr bwMode="auto">
          <a:xfrm>
            <a:off x="2265865" y="2684463"/>
            <a:ext cx="5684838" cy="698500"/>
            <a:chOff x="1806575" y="2684463"/>
            <a:chExt cx="5684838" cy="698500"/>
          </a:xfrm>
        </p:grpSpPr>
        <p:sp>
          <p:nvSpPr>
            <p:cNvPr id="53265" name="Rectangle 4">
              <a:extLst>
                <a:ext uri="{FF2B5EF4-FFF2-40B4-BE49-F238E27FC236}">
                  <a16:creationId xmlns:a16="http://schemas.microsoft.com/office/drawing/2014/main" id="{90557E4E-C423-3E41-A4A0-1CDF423B0461}"/>
                </a:ext>
              </a:extLst>
            </p:cNvPr>
            <p:cNvSpPr>
              <a:spLocks noChangeArrowheads="1"/>
            </p:cNvSpPr>
            <p:nvPr/>
          </p:nvSpPr>
          <p:spPr bwMode="auto">
            <a:xfrm>
              <a:off x="4383088" y="2690813"/>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6" name="Rectangle 5">
              <a:extLst>
                <a:ext uri="{FF2B5EF4-FFF2-40B4-BE49-F238E27FC236}">
                  <a16:creationId xmlns:a16="http://schemas.microsoft.com/office/drawing/2014/main" id="{951B6478-A0A0-F34F-8222-D1114F841D6E}"/>
                </a:ext>
              </a:extLst>
            </p:cNvPr>
            <p:cNvSpPr>
              <a:spLocks noChangeArrowheads="1"/>
            </p:cNvSpPr>
            <p:nvPr/>
          </p:nvSpPr>
          <p:spPr bwMode="auto">
            <a:xfrm>
              <a:off x="4919663" y="2690813"/>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7" name="Rectangle 6">
              <a:extLst>
                <a:ext uri="{FF2B5EF4-FFF2-40B4-BE49-F238E27FC236}">
                  <a16:creationId xmlns:a16="http://schemas.microsoft.com/office/drawing/2014/main" id="{96A5555F-0FA5-204E-AA4A-9BA16F41D5E6}"/>
                </a:ext>
              </a:extLst>
            </p:cNvPr>
            <p:cNvSpPr>
              <a:spLocks noChangeArrowheads="1"/>
            </p:cNvSpPr>
            <p:nvPr/>
          </p:nvSpPr>
          <p:spPr bwMode="auto">
            <a:xfrm>
              <a:off x="5457825" y="2690813"/>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8" name="Rectangle 7">
              <a:extLst>
                <a:ext uri="{FF2B5EF4-FFF2-40B4-BE49-F238E27FC236}">
                  <a16:creationId xmlns:a16="http://schemas.microsoft.com/office/drawing/2014/main" id="{383E60CD-867D-934F-BCAB-715EF31E923A}"/>
                </a:ext>
              </a:extLst>
            </p:cNvPr>
            <p:cNvSpPr>
              <a:spLocks noChangeArrowheads="1"/>
            </p:cNvSpPr>
            <p:nvPr/>
          </p:nvSpPr>
          <p:spPr bwMode="auto">
            <a:xfrm>
              <a:off x="5994400" y="2690813"/>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9" name="Rectangle 8">
              <a:extLst>
                <a:ext uri="{FF2B5EF4-FFF2-40B4-BE49-F238E27FC236}">
                  <a16:creationId xmlns:a16="http://schemas.microsoft.com/office/drawing/2014/main" id="{510855DF-3721-0142-82CB-3B775F423565}"/>
                </a:ext>
              </a:extLst>
            </p:cNvPr>
            <p:cNvSpPr>
              <a:spLocks noChangeArrowheads="1"/>
            </p:cNvSpPr>
            <p:nvPr/>
          </p:nvSpPr>
          <p:spPr bwMode="auto">
            <a:xfrm>
              <a:off x="3846513" y="2690813"/>
              <a:ext cx="536575" cy="69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70" name="Rectangle 9">
              <a:extLst>
                <a:ext uri="{FF2B5EF4-FFF2-40B4-BE49-F238E27FC236}">
                  <a16:creationId xmlns:a16="http://schemas.microsoft.com/office/drawing/2014/main" id="{D53C623E-E025-BE47-A619-E9166DC6D93E}"/>
                </a:ext>
              </a:extLst>
            </p:cNvPr>
            <p:cNvSpPr>
              <a:spLocks noChangeArrowheads="1"/>
            </p:cNvSpPr>
            <p:nvPr/>
          </p:nvSpPr>
          <p:spPr bwMode="auto">
            <a:xfrm>
              <a:off x="3306763" y="2690813"/>
              <a:ext cx="536575" cy="69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71" name="Rectangle 10">
              <a:extLst>
                <a:ext uri="{FF2B5EF4-FFF2-40B4-BE49-F238E27FC236}">
                  <a16:creationId xmlns:a16="http://schemas.microsoft.com/office/drawing/2014/main" id="{16B8F5C4-CB1E-7B44-9D05-441BDFF299EF}"/>
                </a:ext>
              </a:extLst>
            </p:cNvPr>
            <p:cNvSpPr>
              <a:spLocks noChangeArrowheads="1"/>
            </p:cNvSpPr>
            <p:nvPr/>
          </p:nvSpPr>
          <p:spPr bwMode="auto">
            <a:xfrm>
              <a:off x="1806575" y="268922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72" name="Freeform 11">
              <a:extLst>
                <a:ext uri="{FF2B5EF4-FFF2-40B4-BE49-F238E27FC236}">
                  <a16:creationId xmlns:a16="http://schemas.microsoft.com/office/drawing/2014/main" id="{CD4A53B4-A1FC-304F-8BCF-AF5B0C461BB1}"/>
                </a:ext>
              </a:extLst>
            </p:cNvPr>
            <p:cNvSpPr>
              <a:spLocks/>
            </p:cNvSpPr>
            <p:nvPr/>
          </p:nvSpPr>
          <p:spPr bwMode="auto">
            <a:xfrm>
              <a:off x="2230438" y="2684463"/>
              <a:ext cx="1919287" cy="352425"/>
            </a:xfrm>
            <a:custGeom>
              <a:avLst/>
              <a:gdLst>
                <a:gd name="T0" fmla="*/ 0 w 1209"/>
                <a:gd name="T1" fmla="*/ 2147483647 h 222"/>
                <a:gd name="T2" fmla="*/ 2147483647 w 1209"/>
                <a:gd name="T3" fmla="*/ 2147483647 h 222"/>
                <a:gd name="T4" fmla="*/ 2147483647 w 1209"/>
                <a:gd name="T5" fmla="*/ 2147483647 h 222"/>
                <a:gd name="T6" fmla="*/ 0 60000 65536"/>
                <a:gd name="T7" fmla="*/ 0 60000 65536"/>
                <a:gd name="T8" fmla="*/ 0 60000 65536"/>
                <a:gd name="T9" fmla="*/ 0 w 1209"/>
                <a:gd name="T10" fmla="*/ 0 h 222"/>
                <a:gd name="T11" fmla="*/ 1209 w 1209"/>
                <a:gd name="T12" fmla="*/ 222 h 222"/>
              </a:gdLst>
              <a:ahLst/>
              <a:cxnLst>
                <a:cxn ang="T6">
                  <a:pos x="T0" y="T1"/>
                </a:cxn>
                <a:cxn ang="T7">
                  <a:pos x="T2" y="T3"/>
                </a:cxn>
                <a:cxn ang="T8">
                  <a:pos x="T4" y="T5"/>
                </a:cxn>
              </a:cxnLst>
              <a:rect l="T9" t="T10" r="T11" b="T12"/>
              <a:pathLst>
                <a:path w="1209" h="222">
                  <a:moveTo>
                    <a:pt x="0" y="197"/>
                  </a:moveTo>
                  <a:cubicBezTo>
                    <a:pt x="81" y="98"/>
                    <a:pt x="162" y="0"/>
                    <a:pt x="363" y="4"/>
                  </a:cubicBezTo>
                  <a:cubicBezTo>
                    <a:pt x="564" y="8"/>
                    <a:pt x="886" y="115"/>
                    <a:pt x="1209" y="222"/>
                  </a:cubicBezTo>
                </a:path>
              </a:pathLst>
            </a:custGeom>
            <a:noFill/>
            <a:ln w="38100">
              <a:solidFill>
                <a:srgbClr val="0000FF"/>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73" name="Line 12">
              <a:extLst>
                <a:ext uri="{FF2B5EF4-FFF2-40B4-BE49-F238E27FC236}">
                  <a16:creationId xmlns:a16="http://schemas.microsoft.com/office/drawing/2014/main" id="{5D7EDE0F-BD06-2842-90DE-2151C606FE8D}"/>
                </a:ext>
              </a:extLst>
            </p:cNvPr>
            <p:cNvSpPr>
              <a:spLocks noChangeShapeType="1"/>
            </p:cNvSpPr>
            <p:nvPr/>
          </p:nvSpPr>
          <p:spPr bwMode="auto">
            <a:xfrm>
              <a:off x="6530975" y="2997200"/>
              <a:ext cx="960438"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grpSp>
      <p:grpSp>
        <p:nvGrpSpPr>
          <p:cNvPr id="3" name="Group 23">
            <a:extLst>
              <a:ext uri="{FF2B5EF4-FFF2-40B4-BE49-F238E27FC236}">
                <a16:creationId xmlns:a16="http://schemas.microsoft.com/office/drawing/2014/main" id="{A04C4DB9-9789-EE44-B663-09D0EB057155}"/>
              </a:ext>
            </a:extLst>
          </p:cNvPr>
          <p:cNvGrpSpPr>
            <a:grpSpLocks/>
          </p:cNvGrpSpPr>
          <p:nvPr/>
        </p:nvGrpSpPr>
        <p:grpSpPr bwMode="auto">
          <a:xfrm>
            <a:off x="1980930" y="4715144"/>
            <a:ext cx="5969774" cy="1323439"/>
            <a:chOff x="1521639" y="4715143"/>
            <a:chExt cx="5969774" cy="1323439"/>
          </a:xfrm>
        </p:grpSpPr>
        <p:sp>
          <p:nvSpPr>
            <p:cNvPr id="53256" name="Rectangle 13">
              <a:extLst>
                <a:ext uri="{FF2B5EF4-FFF2-40B4-BE49-F238E27FC236}">
                  <a16:creationId xmlns:a16="http://schemas.microsoft.com/office/drawing/2014/main" id="{E3EFE052-FD6C-6643-985A-EE87AA0A44B5}"/>
                </a:ext>
              </a:extLst>
            </p:cNvPr>
            <p:cNvSpPr>
              <a:spLocks noChangeArrowheads="1"/>
            </p:cNvSpPr>
            <p:nvPr/>
          </p:nvSpPr>
          <p:spPr bwMode="auto">
            <a:xfrm>
              <a:off x="4383088"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57" name="Rectangle 14">
              <a:extLst>
                <a:ext uri="{FF2B5EF4-FFF2-40B4-BE49-F238E27FC236}">
                  <a16:creationId xmlns:a16="http://schemas.microsoft.com/office/drawing/2014/main" id="{1DD7EFA8-7E94-5A41-84E1-56D3F4059B4F}"/>
                </a:ext>
              </a:extLst>
            </p:cNvPr>
            <p:cNvSpPr>
              <a:spLocks noChangeArrowheads="1"/>
            </p:cNvSpPr>
            <p:nvPr/>
          </p:nvSpPr>
          <p:spPr bwMode="auto">
            <a:xfrm>
              <a:off x="491966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58" name="Rectangle 15">
              <a:extLst>
                <a:ext uri="{FF2B5EF4-FFF2-40B4-BE49-F238E27FC236}">
                  <a16:creationId xmlns:a16="http://schemas.microsoft.com/office/drawing/2014/main" id="{7FE94F7A-D6EC-EC4F-BD81-670DFA07A996}"/>
                </a:ext>
              </a:extLst>
            </p:cNvPr>
            <p:cNvSpPr>
              <a:spLocks noChangeArrowheads="1"/>
            </p:cNvSpPr>
            <p:nvPr/>
          </p:nvSpPr>
          <p:spPr bwMode="auto">
            <a:xfrm>
              <a:off x="5457825"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59" name="Rectangle 16">
              <a:extLst>
                <a:ext uri="{FF2B5EF4-FFF2-40B4-BE49-F238E27FC236}">
                  <a16:creationId xmlns:a16="http://schemas.microsoft.com/office/drawing/2014/main" id="{574EE64B-1191-C543-8A12-EE33D96F7567}"/>
                </a:ext>
              </a:extLst>
            </p:cNvPr>
            <p:cNvSpPr>
              <a:spLocks noChangeArrowheads="1"/>
            </p:cNvSpPr>
            <p:nvPr/>
          </p:nvSpPr>
          <p:spPr bwMode="auto">
            <a:xfrm>
              <a:off x="5994400"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0" name="Rectangle 17">
              <a:extLst>
                <a:ext uri="{FF2B5EF4-FFF2-40B4-BE49-F238E27FC236}">
                  <a16:creationId xmlns:a16="http://schemas.microsoft.com/office/drawing/2014/main" id="{B31E3F41-A206-8F4A-AC44-1DFBB4058210}"/>
                </a:ext>
              </a:extLst>
            </p:cNvPr>
            <p:cNvSpPr>
              <a:spLocks noChangeArrowheads="1"/>
            </p:cNvSpPr>
            <p:nvPr/>
          </p:nvSpPr>
          <p:spPr bwMode="auto">
            <a:xfrm>
              <a:off x="384651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1" name="Rectangle 18">
              <a:extLst>
                <a:ext uri="{FF2B5EF4-FFF2-40B4-BE49-F238E27FC236}">
                  <a16:creationId xmlns:a16="http://schemas.microsoft.com/office/drawing/2014/main" id="{B0E53273-77E1-4447-AE84-3EBC0F579966}"/>
                </a:ext>
              </a:extLst>
            </p:cNvPr>
            <p:cNvSpPr>
              <a:spLocks noChangeArrowheads="1"/>
            </p:cNvSpPr>
            <p:nvPr/>
          </p:nvSpPr>
          <p:spPr bwMode="auto">
            <a:xfrm>
              <a:off x="330676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2" name="Rectangle 19">
              <a:extLst>
                <a:ext uri="{FF2B5EF4-FFF2-40B4-BE49-F238E27FC236}">
                  <a16:creationId xmlns:a16="http://schemas.microsoft.com/office/drawing/2014/main" id="{8B701A46-3D6B-C44A-85F4-42F70A60C43D}"/>
                </a:ext>
              </a:extLst>
            </p:cNvPr>
            <p:cNvSpPr>
              <a:spLocks noChangeArrowheads="1"/>
            </p:cNvSpPr>
            <p:nvPr/>
          </p:nvSpPr>
          <p:spPr bwMode="auto">
            <a:xfrm>
              <a:off x="1806575" y="5068888"/>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53263" name="Line 21">
              <a:extLst>
                <a:ext uri="{FF2B5EF4-FFF2-40B4-BE49-F238E27FC236}">
                  <a16:creationId xmlns:a16="http://schemas.microsoft.com/office/drawing/2014/main" id="{97863A73-F918-754B-B5DC-8E1730D7CC6F}"/>
                </a:ext>
              </a:extLst>
            </p:cNvPr>
            <p:cNvSpPr>
              <a:spLocks noChangeShapeType="1"/>
            </p:cNvSpPr>
            <p:nvPr/>
          </p:nvSpPr>
          <p:spPr bwMode="auto">
            <a:xfrm>
              <a:off x="6530975" y="5376863"/>
              <a:ext cx="960438"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53264" name="TextBox 23">
              <a:extLst>
                <a:ext uri="{FF2B5EF4-FFF2-40B4-BE49-F238E27FC236}">
                  <a16:creationId xmlns:a16="http://schemas.microsoft.com/office/drawing/2014/main" id="{52FE2FC7-0641-3F4E-9E20-B95C53E96194}"/>
                </a:ext>
              </a:extLst>
            </p:cNvPr>
            <p:cNvSpPr txBox="1">
              <a:spLocks noChangeArrowheads="1"/>
            </p:cNvSpPr>
            <p:nvPr/>
          </p:nvSpPr>
          <p:spPr bwMode="auto">
            <a:xfrm>
              <a:off x="1521639" y="4715143"/>
              <a:ext cx="1210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8000" dirty="0">
                  <a:solidFill>
                    <a:srgbClr val="FF0000"/>
                  </a:solidFill>
                  <a:latin typeface="Zapf Dingbats" pitchFamily="-84" charset="2"/>
                </a:rPr>
                <a:t>✗</a:t>
              </a:r>
              <a:endParaRPr lang="en-US" altLang="en-US" sz="8000" b="0" dirty="0">
                <a:solidFill>
                  <a:srgbClr val="FF0000"/>
                </a:solidFill>
                <a:latin typeface="Consolas" panose="020B0609020204030204" pitchFamily="49" charset="0"/>
              </a:endParaRPr>
            </a:p>
          </p:txBody>
        </p:sp>
      </p:grpSp>
      <p:sp>
        <p:nvSpPr>
          <p:cNvPr id="25" name="Content Placeholder 2">
            <a:extLst>
              <a:ext uri="{FF2B5EF4-FFF2-40B4-BE49-F238E27FC236}">
                <a16:creationId xmlns:a16="http://schemas.microsoft.com/office/drawing/2014/main" id="{4F48DBD2-CEE8-F04E-AD61-79F85EC734E3}"/>
              </a:ext>
            </a:extLst>
          </p:cNvPr>
          <p:cNvSpPr txBox="1">
            <a:spLocks/>
          </p:cNvSpPr>
          <p:nvPr/>
        </p:nvSpPr>
        <p:spPr bwMode="auto">
          <a:xfrm>
            <a:off x="916489" y="3810000"/>
            <a:ext cx="9404669" cy="1371600"/>
          </a:xfrm>
          <a:prstGeom prst="rect">
            <a:avLst/>
          </a:prstGeom>
          <a:noFill/>
          <a:ln w="9525">
            <a:noFill/>
            <a:miter lim="800000"/>
            <a:headEnd/>
            <a:tailEnd/>
          </a:ln>
        </p:spPr>
        <p:txBody>
          <a:bodyPr/>
          <a:lstStyle>
            <a:lvl1pPr marL="342900" indent="-342900" defTabSz="457200"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457200"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algn="l" eaLnBrk="1" hangingPunct="1">
              <a:spcBef>
                <a:spcPct val="20000"/>
              </a:spcBef>
              <a:buFont typeface="Arial" panose="020B0604020202020204" pitchFamily="34" charset="0"/>
              <a:buChar char="•"/>
            </a:pPr>
            <a:r>
              <a:rPr lang="en-US" altLang="en-US" sz="3000" b="0" dirty="0">
                <a:solidFill>
                  <a:srgbClr val="800000"/>
                </a:solidFill>
                <a:latin typeface="Helvetica Neue Medium" panose="02000503000000020004" pitchFamily="2" charset="0"/>
              </a:rPr>
              <a:t>Access to the buffer space: drop-tail queuing</a:t>
            </a:r>
          </a:p>
          <a:p>
            <a:pPr lvl="1" algn="l" eaLnBrk="1" hangingPunct="1">
              <a:spcBef>
                <a:spcPct val="20000"/>
              </a:spcBef>
              <a:buFont typeface="Arial" panose="020B0604020202020204" pitchFamily="34" charset="0"/>
              <a:buChar char="–"/>
            </a:pPr>
            <a:r>
              <a:rPr lang="en-US" altLang="en-US" sz="2800" b="0" dirty="0">
                <a:latin typeface="Helvetica Neue Medium" panose="02000503000000020004" pitchFamily="2" charset="0"/>
              </a:rPr>
              <a:t>If the queue is full, drop the incoming packet</a:t>
            </a:r>
          </a:p>
          <a:p>
            <a:pPr algn="l">
              <a:spcBef>
                <a:spcPct val="20000"/>
              </a:spcBef>
              <a:buFont typeface="Arial" panose="020B0604020202020204" pitchFamily="34" charset="0"/>
              <a:buNone/>
            </a:pPr>
            <a:endParaRPr lang="en-US" altLang="en-US" sz="3200" b="0" dirty="0">
              <a:solidFill>
                <a:srgbClr val="800000"/>
              </a:solidFill>
              <a:latin typeface="Helvetica Neue Medium" panose="02000503000000020004" pitchFamily="2" charset="0"/>
            </a:endParaRPr>
          </a:p>
        </p:txBody>
      </p:sp>
    </p:spTree>
    <p:extLst>
      <p:ext uri="{BB962C8B-B14F-4D97-AF65-F5344CB8AC3E}">
        <p14:creationId xmlns:p14="http://schemas.microsoft.com/office/powerpoint/2010/main" val="210546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5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B6DCEFC-665D-2D45-AC55-03993C1570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How it Looks to the End Host</a:t>
            </a:r>
          </a:p>
        </p:txBody>
      </p:sp>
      <p:sp>
        <p:nvSpPr>
          <p:cNvPr id="55299" name="Rectangle 3">
            <a:extLst>
              <a:ext uri="{FF2B5EF4-FFF2-40B4-BE49-F238E27FC236}">
                <a16:creationId xmlns:a16="http://schemas.microsoft.com/office/drawing/2014/main" id="{6C23DDB6-B255-454B-8108-F4C5220F1A22}"/>
              </a:ext>
            </a:extLst>
          </p:cNvPr>
          <p:cNvSpPr>
            <a:spLocks noGrp="1" noChangeArrowheads="1"/>
          </p:cNvSpPr>
          <p:nvPr>
            <p:ph idx="1"/>
          </p:nvPr>
        </p:nvSpPr>
        <p:spPr>
          <a:xfrm>
            <a:off x="628389" y="1690688"/>
            <a:ext cx="8534400" cy="4906963"/>
          </a:xfrm>
        </p:spPr>
        <p:txBody>
          <a:bodyPr/>
          <a:lstStyle/>
          <a:p>
            <a:pPr>
              <a:tabLst>
                <a:tab pos="1541463" algn="l"/>
              </a:tabLst>
            </a:pPr>
            <a:r>
              <a:rPr lang="en-US" altLang="en-US" dirty="0">
                <a:ea typeface="ＭＳ Ｐゴシック" panose="020B0600070205080204" pitchFamily="34" charset="-128"/>
              </a:rPr>
              <a:t>Delay: </a:t>
            </a:r>
            <a:r>
              <a:rPr lang="en-US" altLang="en-US" sz="3000" dirty="0">
                <a:solidFill>
                  <a:srgbClr val="000000"/>
                </a:solidFill>
                <a:ea typeface="ＭＳ Ｐゴシック" panose="020B0600070205080204" pitchFamily="34" charset="-128"/>
              </a:rPr>
              <a:t>Packet experiences high delay</a:t>
            </a:r>
          </a:p>
          <a:p>
            <a:pPr>
              <a:tabLst>
                <a:tab pos="1541463" algn="l"/>
              </a:tabLst>
            </a:pPr>
            <a:r>
              <a:rPr lang="en-US" altLang="en-US" dirty="0">
                <a:ea typeface="ＭＳ Ｐゴシック" panose="020B0600070205080204" pitchFamily="34" charset="-128"/>
              </a:rPr>
              <a:t>Loss:   </a:t>
            </a:r>
            <a:r>
              <a:rPr lang="en-US" altLang="en-US" sz="3000" dirty="0">
                <a:ea typeface="ＭＳ Ｐゴシック" panose="020B0600070205080204" pitchFamily="34" charset="-128"/>
              </a:rPr>
              <a:t>Packet gets dropped along path</a:t>
            </a:r>
          </a:p>
          <a:p>
            <a:pPr>
              <a:tabLst>
                <a:tab pos="1541463" algn="l"/>
              </a:tabLst>
            </a:pPr>
            <a:endParaRPr lang="en-US" altLang="en-US" dirty="0">
              <a:ea typeface="ＭＳ Ｐゴシック" panose="020B0600070205080204" pitchFamily="34" charset="-128"/>
            </a:endParaRPr>
          </a:p>
          <a:p>
            <a:pPr>
              <a:tabLst>
                <a:tab pos="1541463" algn="l"/>
              </a:tabLst>
            </a:pPr>
            <a:r>
              <a:rPr lang="en-US" altLang="en-US" dirty="0">
                <a:ea typeface="ＭＳ Ｐゴシック" panose="020B0600070205080204" pitchFamily="34" charset="-128"/>
              </a:rPr>
              <a:t>How does TCP sender learn this?</a:t>
            </a:r>
          </a:p>
          <a:p>
            <a:pPr lvl="1">
              <a:tabLst>
                <a:tab pos="1541463" algn="l"/>
              </a:tabLst>
            </a:pPr>
            <a:r>
              <a:rPr lang="en-US" altLang="en-US" dirty="0">
                <a:solidFill>
                  <a:srgbClr val="800000"/>
                </a:solidFill>
                <a:ea typeface="ＭＳ Ｐゴシック" panose="020B0600070205080204" pitchFamily="34" charset="-128"/>
              </a:rPr>
              <a:t>Delay: 	</a:t>
            </a:r>
            <a:r>
              <a:rPr lang="en-US" altLang="en-US" dirty="0">
                <a:ea typeface="ＭＳ Ｐゴシック" panose="020B0600070205080204" pitchFamily="34" charset="-128"/>
              </a:rPr>
              <a:t>Round-trip time estimate</a:t>
            </a:r>
          </a:p>
          <a:p>
            <a:pPr lvl="1">
              <a:tabLst>
                <a:tab pos="1541463" algn="l"/>
              </a:tabLst>
            </a:pPr>
            <a:r>
              <a:rPr lang="en-US" altLang="en-US" dirty="0">
                <a:solidFill>
                  <a:srgbClr val="800000"/>
                </a:solidFill>
                <a:ea typeface="ＭＳ Ｐゴシック" panose="020B0600070205080204" pitchFamily="34" charset="-128"/>
              </a:rPr>
              <a:t>Loss:   </a:t>
            </a:r>
            <a:r>
              <a:rPr lang="en-US" altLang="en-US" dirty="0">
                <a:ea typeface="ＭＳ Ｐゴシック" panose="020B0600070205080204" pitchFamily="34" charset="-128"/>
              </a:rPr>
              <a:t>	Timeout and/or duplicate acknowledgments</a:t>
            </a:r>
          </a:p>
        </p:txBody>
      </p:sp>
      <p:grpSp>
        <p:nvGrpSpPr>
          <p:cNvPr id="14" name="Group 23">
            <a:extLst>
              <a:ext uri="{FF2B5EF4-FFF2-40B4-BE49-F238E27FC236}">
                <a16:creationId xmlns:a16="http://schemas.microsoft.com/office/drawing/2014/main" id="{97C2D89A-13D5-8449-9717-BDC9A5A8D672}"/>
              </a:ext>
            </a:extLst>
          </p:cNvPr>
          <p:cNvGrpSpPr>
            <a:grpSpLocks/>
          </p:cNvGrpSpPr>
          <p:nvPr/>
        </p:nvGrpSpPr>
        <p:grpSpPr bwMode="auto">
          <a:xfrm>
            <a:off x="1689254" y="5224731"/>
            <a:ext cx="5973349" cy="1323439"/>
            <a:chOff x="1518064" y="4753243"/>
            <a:chExt cx="5973349" cy="1323439"/>
          </a:xfrm>
        </p:grpSpPr>
        <p:sp>
          <p:nvSpPr>
            <p:cNvPr id="15" name="Rectangle 13">
              <a:extLst>
                <a:ext uri="{FF2B5EF4-FFF2-40B4-BE49-F238E27FC236}">
                  <a16:creationId xmlns:a16="http://schemas.microsoft.com/office/drawing/2014/main" id="{1144B13B-5CA4-0944-AF08-79146908E1B2}"/>
                </a:ext>
              </a:extLst>
            </p:cNvPr>
            <p:cNvSpPr>
              <a:spLocks noChangeArrowheads="1"/>
            </p:cNvSpPr>
            <p:nvPr/>
          </p:nvSpPr>
          <p:spPr bwMode="auto">
            <a:xfrm>
              <a:off x="4383088"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16" name="Rectangle 14">
              <a:extLst>
                <a:ext uri="{FF2B5EF4-FFF2-40B4-BE49-F238E27FC236}">
                  <a16:creationId xmlns:a16="http://schemas.microsoft.com/office/drawing/2014/main" id="{016ABFC3-6634-2142-BFB8-C5F28E317923}"/>
                </a:ext>
              </a:extLst>
            </p:cNvPr>
            <p:cNvSpPr>
              <a:spLocks noChangeArrowheads="1"/>
            </p:cNvSpPr>
            <p:nvPr/>
          </p:nvSpPr>
          <p:spPr bwMode="auto">
            <a:xfrm>
              <a:off x="491966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17" name="Rectangle 15">
              <a:extLst>
                <a:ext uri="{FF2B5EF4-FFF2-40B4-BE49-F238E27FC236}">
                  <a16:creationId xmlns:a16="http://schemas.microsoft.com/office/drawing/2014/main" id="{33ADA05C-0030-C44B-BE72-815E020D155B}"/>
                </a:ext>
              </a:extLst>
            </p:cNvPr>
            <p:cNvSpPr>
              <a:spLocks noChangeArrowheads="1"/>
            </p:cNvSpPr>
            <p:nvPr/>
          </p:nvSpPr>
          <p:spPr bwMode="auto">
            <a:xfrm>
              <a:off x="5457825"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18" name="Rectangle 16">
              <a:extLst>
                <a:ext uri="{FF2B5EF4-FFF2-40B4-BE49-F238E27FC236}">
                  <a16:creationId xmlns:a16="http://schemas.microsoft.com/office/drawing/2014/main" id="{D9B6EB64-E7E6-604C-8D61-61763F0D713E}"/>
                </a:ext>
              </a:extLst>
            </p:cNvPr>
            <p:cNvSpPr>
              <a:spLocks noChangeArrowheads="1"/>
            </p:cNvSpPr>
            <p:nvPr/>
          </p:nvSpPr>
          <p:spPr bwMode="auto">
            <a:xfrm>
              <a:off x="5994400"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19" name="Rectangle 17">
              <a:extLst>
                <a:ext uri="{FF2B5EF4-FFF2-40B4-BE49-F238E27FC236}">
                  <a16:creationId xmlns:a16="http://schemas.microsoft.com/office/drawing/2014/main" id="{AC5BEDFC-EA9C-AA44-AE66-F03DD2C0DD3B}"/>
                </a:ext>
              </a:extLst>
            </p:cNvPr>
            <p:cNvSpPr>
              <a:spLocks noChangeArrowheads="1"/>
            </p:cNvSpPr>
            <p:nvPr/>
          </p:nvSpPr>
          <p:spPr bwMode="auto">
            <a:xfrm>
              <a:off x="384651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20" name="Rectangle 18">
              <a:extLst>
                <a:ext uri="{FF2B5EF4-FFF2-40B4-BE49-F238E27FC236}">
                  <a16:creationId xmlns:a16="http://schemas.microsoft.com/office/drawing/2014/main" id="{765A5900-3A6A-C04A-8C54-BC08D8E8BF14}"/>
                </a:ext>
              </a:extLst>
            </p:cNvPr>
            <p:cNvSpPr>
              <a:spLocks noChangeArrowheads="1"/>
            </p:cNvSpPr>
            <p:nvPr/>
          </p:nvSpPr>
          <p:spPr bwMode="auto">
            <a:xfrm>
              <a:off x="3306763" y="5070475"/>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21" name="Rectangle 19">
              <a:extLst>
                <a:ext uri="{FF2B5EF4-FFF2-40B4-BE49-F238E27FC236}">
                  <a16:creationId xmlns:a16="http://schemas.microsoft.com/office/drawing/2014/main" id="{89A167D8-DE75-7340-8FB7-31BB574F3634}"/>
                </a:ext>
              </a:extLst>
            </p:cNvPr>
            <p:cNvSpPr>
              <a:spLocks noChangeArrowheads="1"/>
            </p:cNvSpPr>
            <p:nvPr/>
          </p:nvSpPr>
          <p:spPr bwMode="auto">
            <a:xfrm>
              <a:off x="1806575" y="5068888"/>
              <a:ext cx="536575" cy="692150"/>
            </a:xfrm>
            <a:prstGeom prst="rect">
              <a:avLst/>
            </a:prstGeom>
            <a:solidFill>
              <a:srgbClr val="CCFFFF"/>
            </a:solidFill>
            <a:ln w="38100">
              <a:solidFill>
                <a:schemeClr val="tx1"/>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endParaRPr lang="en-US" altLang="en-US" b="0" dirty="0">
                <a:latin typeface="Consolas" panose="020B0609020204030204" pitchFamily="49" charset="0"/>
              </a:endParaRPr>
            </a:p>
          </p:txBody>
        </p:sp>
        <p:sp>
          <p:nvSpPr>
            <p:cNvPr id="22" name="Line 21">
              <a:extLst>
                <a:ext uri="{FF2B5EF4-FFF2-40B4-BE49-F238E27FC236}">
                  <a16:creationId xmlns:a16="http://schemas.microsoft.com/office/drawing/2014/main" id="{0D994100-EE24-4A49-9EE9-2EA782611FAA}"/>
                </a:ext>
              </a:extLst>
            </p:cNvPr>
            <p:cNvSpPr>
              <a:spLocks noChangeShapeType="1"/>
            </p:cNvSpPr>
            <p:nvPr/>
          </p:nvSpPr>
          <p:spPr bwMode="auto">
            <a:xfrm>
              <a:off x="6530975" y="5376863"/>
              <a:ext cx="960438"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dirty="0">
                <a:latin typeface="Helvetica Neue Medium" panose="02000503000000020004" pitchFamily="2" charset="0"/>
              </a:endParaRPr>
            </a:p>
          </p:txBody>
        </p:sp>
        <p:sp>
          <p:nvSpPr>
            <p:cNvPr id="23" name="TextBox 23">
              <a:extLst>
                <a:ext uri="{FF2B5EF4-FFF2-40B4-BE49-F238E27FC236}">
                  <a16:creationId xmlns:a16="http://schemas.microsoft.com/office/drawing/2014/main" id="{1B0F7308-E6E9-164B-ABC0-F35F8870D8DA}"/>
                </a:ext>
              </a:extLst>
            </p:cNvPr>
            <p:cNvSpPr txBox="1">
              <a:spLocks noChangeArrowheads="1"/>
            </p:cNvSpPr>
            <p:nvPr/>
          </p:nvSpPr>
          <p:spPr bwMode="auto">
            <a:xfrm>
              <a:off x="1518064" y="4753243"/>
              <a:ext cx="1210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37931725" indent="-37474525" eaLnBrk="0" hangingPunct="0">
                <a:defRPr sz="2000" b="1">
                  <a:solidFill>
                    <a:schemeClr val="tx1"/>
                  </a:solidFill>
                  <a:latin typeface="Courier New" panose="02070309020205020404" pitchFamily="49" charset="0"/>
                  <a:ea typeface="ＭＳ Ｐゴシック" panose="020B0600070205080204" pitchFamily="34" charset="-128"/>
                </a:defRPr>
              </a:lvl2pPr>
              <a:lvl3pPr eaLnBrk="0" hangingPunct="0">
                <a:defRPr sz="2000" b="1">
                  <a:solidFill>
                    <a:schemeClr val="tx1"/>
                  </a:solidFill>
                  <a:latin typeface="Courier New" panose="02070309020205020404" pitchFamily="49" charset="0"/>
                  <a:ea typeface="ＭＳ Ｐゴシック" panose="020B0600070205080204" pitchFamily="34" charset="-128"/>
                </a:defRPr>
              </a:lvl3pPr>
              <a:lvl4pPr eaLnBrk="0" hangingPunct="0">
                <a:defRPr sz="2000" b="1">
                  <a:solidFill>
                    <a:schemeClr val="tx1"/>
                  </a:solidFill>
                  <a:latin typeface="Courier New" panose="02070309020205020404" pitchFamily="49" charset="0"/>
                  <a:ea typeface="ＭＳ Ｐゴシック" panose="020B0600070205080204" pitchFamily="34" charset="-128"/>
                </a:defRPr>
              </a:lvl4pPr>
              <a:lvl5pPr eaLnBrk="0" hangingPunct="0">
                <a:defRPr sz="2000" b="1">
                  <a:solidFill>
                    <a:schemeClr val="tx1"/>
                  </a:solidFill>
                  <a:latin typeface="Courier New" panose="02070309020205020404" pitchFamily="49"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eaLnBrk="1" hangingPunct="1"/>
              <a:r>
                <a:rPr lang="en-US" altLang="en-US" sz="8000" dirty="0">
                  <a:solidFill>
                    <a:srgbClr val="FF0000"/>
                  </a:solidFill>
                  <a:latin typeface="Zapf Dingbats" pitchFamily="-84" charset="2"/>
                </a:rPr>
                <a:t>✗</a:t>
              </a:r>
              <a:endParaRPr lang="en-US" altLang="en-US" sz="8000" b="0" dirty="0">
                <a:solidFill>
                  <a:srgbClr val="FF0000"/>
                </a:solidFill>
                <a:latin typeface="Consolas" panose="020B0609020204030204" pitchFamily="49" charset="0"/>
              </a:endParaRPr>
            </a:p>
          </p:txBody>
        </p:sp>
      </p:grpSp>
    </p:spTree>
    <p:extLst>
      <p:ext uri="{BB962C8B-B14F-4D97-AF65-F5344CB8AC3E}">
        <p14:creationId xmlns:p14="http://schemas.microsoft.com/office/powerpoint/2010/main" val="1745768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1572</Words>
  <Application>Microsoft Macintosh PowerPoint</Application>
  <PresentationFormat>Widescreen</PresentationFormat>
  <Paragraphs>267</Paragraphs>
  <Slides>25</Slides>
  <Notes>17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Consolas</vt:lpstr>
      <vt:lpstr>Helvetica Neue Medium</vt:lpstr>
      <vt:lpstr>Wingdings</vt:lpstr>
      <vt:lpstr>Zapf Dingbats</vt:lpstr>
      <vt:lpstr>Office Theme</vt:lpstr>
      <vt:lpstr>PowerPoint Presentation</vt:lpstr>
      <vt:lpstr>Congestion</vt:lpstr>
      <vt:lpstr>Congestion Collapse</vt:lpstr>
      <vt:lpstr>Detect and Respond to Congestion</vt:lpstr>
      <vt:lpstr>Detecting Congestion</vt:lpstr>
      <vt:lpstr>Detecting Congestion</vt:lpstr>
      <vt:lpstr>TCP Congestion Control</vt:lpstr>
      <vt:lpstr>Congestion in a Drop-Tail FIFO Queue</vt:lpstr>
      <vt:lpstr>How it Looks to the End Host</vt:lpstr>
      <vt:lpstr>TCP Congestion Window</vt:lpstr>
      <vt:lpstr>Receiver Window vs. Congestion Window</vt:lpstr>
      <vt:lpstr>TCP Sender Adjusts the Congestion Window</vt:lpstr>
      <vt:lpstr>How Much Should the Sender Adapt?</vt:lpstr>
      <vt:lpstr>Leads to the TCP “Sawtooth”</vt:lpstr>
      <vt:lpstr>Sources of Poor TCP Performance</vt:lpstr>
      <vt:lpstr>Sources of poor TCP performance</vt:lpstr>
      <vt:lpstr>TCP seeks “Fairness”</vt:lpstr>
      <vt:lpstr>Fair and Efficient Use of a Resource</vt:lpstr>
      <vt:lpstr>Fair Use of a Single Resource</vt:lpstr>
      <vt:lpstr>Potential Goal: Max-Min Fairness</vt:lpstr>
      <vt:lpstr>Resource Allocation Over Paths</vt:lpstr>
      <vt:lpstr>TCP Achieves a Notion of Fairness</vt:lpstr>
      <vt:lpstr>What About Cheating?</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Wyatt A. Lloyd</dc:creator>
  <cp:lastModifiedBy>Wyatt A. Lloyd</cp:lastModifiedBy>
  <cp:revision>7</cp:revision>
  <dcterms:created xsi:type="dcterms:W3CDTF">2024-09-30T16:28:55Z</dcterms:created>
  <dcterms:modified xsi:type="dcterms:W3CDTF">2026-02-19T14:28:57Z</dcterms:modified>
</cp:coreProperties>
</file>