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5"/>
  </p:notesMasterIdLst>
  <p:sldIdLst>
    <p:sldId id="256" r:id="rId2"/>
    <p:sldId id="258" r:id="rId3"/>
    <p:sldId id="301" r:id="rId4"/>
    <p:sldId id="292" r:id="rId5"/>
    <p:sldId id="278" r:id="rId6"/>
    <p:sldId id="277" r:id="rId7"/>
    <p:sldId id="282" r:id="rId8"/>
    <p:sldId id="261" r:id="rId9"/>
    <p:sldId id="284" r:id="rId10"/>
    <p:sldId id="285" r:id="rId11"/>
    <p:sldId id="262" r:id="rId12"/>
    <p:sldId id="286" r:id="rId13"/>
    <p:sldId id="295" r:id="rId14"/>
    <p:sldId id="287" r:id="rId15"/>
    <p:sldId id="288" r:id="rId16"/>
    <p:sldId id="298" r:id="rId17"/>
    <p:sldId id="299" r:id="rId18"/>
    <p:sldId id="272" r:id="rId19"/>
    <p:sldId id="266" r:id="rId20"/>
    <p:sldId id="300" r:id="rId21"/>
    <p:sldId id="267" r:id="rId22"/>
    <p:sldId id="276" r:id="rId23"/>
    <p:sldId id="268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86ECC"/>
    <a:srgbClr val="47D45A"/>
    <a:srgbClr val="78206E"/>
    <a:srgbClr val="0B76A0"/>
    <a:srgbClr val="467886"/>
    <a:srgbClr val="83CB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253"/>
    <p:restoredTop sz="81842"/>
  </p:normalViewPr>
  <p:slideViewPr>
    <p:cSldViewPr snapToGrid="0">
      <p:cViewPr>
        <p:scale>
          <a:sx n="111" d="100"/>
          <a:sy n="111" d="100"/>
        </p:scale>
        <p:origin x="-256" y="88"/>
      </p:cViewPr>
      <p:guideLst/>
    </p:cSldViewPr>
  </p:slideViewPr>
  <p:notesTextViewPr>
    <p:cViewPr>
      <p:scale>
        <a:sx n="114" d="100"/>
        <a:sy n="114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107379-1170-074C-802A-A1A163B1DB12}" type="datetimeFigureOut">
              <a:rPr lang="en-US" smtClean="0"/>
              <a:t>2/4/26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057A17-63E2-1A48-902D-820BEE2086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7635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057A17-63E2-1A48-902D-820BEE20866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4147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54744C-4CF6-C49C-BC86-F80E12FF0E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3A90BDC-E4B5-1E55-D848-98313ED1D92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7E036CD-2113-57FA-36D2-C0BE095BC1E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7, 8, 12, 15, 17, 25, 28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9472B7-9D34-6FE6-03D8-9C864BFB83B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057A17-63E2-1A48-902D-820BEE20866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4371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057A17-63E2-1A48-902D-820BEE20866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7486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1B0BC5-2C9A-2167-ECA9-0577C43668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7BFC06E-5E63-1F8A-DC89-36B58DAE6CF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BF7CD82-670F-A5F8-A3F8-05A5E03064A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14B67B-9DA5-CA37-D693-810D82453F6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057A17-63E2-1A48-902D-820BEE20866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5426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057A17-63E2-1A48-902D-820BEE20866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10655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057A17-63E2-1A48-902D-820BEE20866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65229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BB23F9-EAAE-ECA9-CCF2-9D21E68B9B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53F3040-5A5B-9CEB-17B3-B51ADE8CF93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78EC29B-09E2-B542-386C-5F7A4EAED84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D9217B-3533-6A17-5C53-E0588DB95CC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057A17-63E2-1A48-902D-820BEE20866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93853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613FE1-8323-0E93-26F6-49183FC08E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0FDC9B2-E835-356E-D413-1C44BA2EBB7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1FC6640-2A24-3498-BAAA-726AB3D66FA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8168CC-1A24-1EB9-C47D-73C56C51518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057A17-63E2-1A48-902D-820BEE20866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64383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A438CB-8E8B-4968-07BD-A7E54704E7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81D70E0-C498-F2CC-7C17-6EADE97444A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BDE64FC-7EDA-B36E-AA87-1CDC51D320B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99F63A-9CEE-B49E-3E26-A2364BB4200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057A17-63E2-1A48-902D-820BEE20866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63401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057A17-63E2-1A48-902D-820BEE20866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85756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057A17-63E2-1A48-902D-820BEE20866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709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057A17-63E2-1A48-902D-820BEE20866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84233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A503A8-AB05-6E61-06E5-8B0EB1F77F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2F56EE5-BC2A-E7CE-6D6A-15E00AF19CB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9DBF079-5186-7750-A25B-A1C9F062D49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BACD9C-AB0A-FE5B-E71E-783F0C68BE8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057A17-63E2-1A48-902D-820BEE20866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3840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057A17-63E2-1A48-902D-820BEE20866B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0558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057A17-63E2-1A48-902D-820BEE20866B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97236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057A17-63E2-1A48-902D-820BEE20866B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8578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C7C32E-6C87-76F3-226D-507816065C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BD52766-6C00-E053-BAD7-5855377D416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097DE28-0BB7-2410-496A-1C0E66E1A14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F14B63-BDC4-E8C9-AB4C-037D4AD37B3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057A17-63E2-1A48-902D-820BEE20866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0858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057A17-63E2-1A48-902D-820BEE20866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8960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057A17-63E2-1A48-902D-820BEE20866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3162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057A17-63E2-1A48-902D-820BEE20866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7794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CCFFCC-5CBC-2476-B948-FEC5439E03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EE24853-FA10-63B3-8B2E-B7F60A3C6E0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B0E6F38-830A-751B-A863-CC518517EDF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D04447-8010-0126-6AE2-4E35F3B85F4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057A17-63E2-1A48-902D-820BEE20866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7478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057A17-63E2-1A48-902D-820BEE20866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1132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50D7F9-7811-3E87-244F-3C6E6EB357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FE3A356-BF60-26E7-2C7A-AB01562EC92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F21806F-CE5D-746E-234D-CA36CD95295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7088BB-ACB4-C9A9-4460-D634DA5BB51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057A17-63E2-1A48-902D-820BEE20866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9753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4ACD53-5D8C-9F38-29B3-63FDE29C57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A484188-B88E-11F5-105A-99CA7B8707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 b="0" i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C4AE46-064A-268B-E23C-8240EE3EB7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63739-B2AF-834F-9C84-68A647F9AEE9}" type="datetimeFigureOut">
              <a:rPr lang="en-US" smtClean="0"/>
              <a:t>2/4/26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88AB8D-D4AE-9DD0-750B-2521DD621A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5703A9-381D-736B-B94B-172F28B702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09299-96CE-BD4C-88EE-98A1D2AA7E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5541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A00342-32F1-B759-6B3A-B194469D61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E3007DD-CE1E-14DB-3A14-8FDA3E5812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BB292F-F5A0-3EEE-A3C8-48FB3599D7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63739-B2AF-834F-9C84-68A647F9AEE9}" type="datetimeFigureOut">
              <a:rPr lang="en-US" smtClean="0"/>
              <a:t>2/4/26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F65349-308D-E820-6373-1B42D7E00D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E71415-6248-1E9A-018F-05D594ECDD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09299-96CE-BD4C-88EE-98A1D2AA7E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6894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DB4896B-2EC7-0B77-2BF3-8ED2D4D25F6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2FB3BD0-EE4F-3BD1-7998-CF0CAFBE0B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D9911E-F775-F4CA-C05D-6882ADF703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63739-B2AF-834F-9C84-68A647F9AEE9}" type="datetimeFigureOut">
              <a:rPr lang="en-US" smtClean="0"/>
              <a:t>2/4/26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D1ED07-C7D8-BE14-5798-122CBB0A69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08B667-503D-AE01-5A69-F9A0A67702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09299-96CE-BD4C-88EE-98A1D2AA7E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0536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02928F-26C7-BD69-833C-77284B5907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25579A-287E-AC63-AAE6-E6712BF1C2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 i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defRPr>
            </a:lvl1pPr>
            <a:lvl2pPr>
              <a:defRPr b="0" i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defRPr>
            </a:lvl2pPr>
            <a:lvl3pPr>
              <a:defRPr b="0" i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defRPr>
            </a:lvl3pPr>
            <a:lvl4pPr>
              <a:defRPr b="0" i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defRPr>
            </a:lvl4pPr>
            <a:lvl5pPr>
              <a:defRPr b="0" i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1DCB7A-A9C1-7897-7E0B-B59A5266DC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63739-B2AF-834F-9C84-68A647F9AEE9}" type="datetimeFigureOut">
              <a:rPr lang="en-US" smtClean="0"/>
              <a:t>2/4/26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2A0018-4A14-C88F-54F6-B399A742CA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1D3D35-1087-B342-DCD9-A892B936F7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09299-96CE-BD4C-88EE-98A1D2AA7E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2280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D59721-3A5E-2E1A-8589-A5DC5DEFB6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12247C-443A-94AE-47D5-42AD083A0C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C5CAD7-8302-FF66-00AF-3C2A47CB4A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63739-B2AF-834F-9C84-68A647F9AEE9}" type="datetimeFigureOut">
              <a:rPr lang="en-US" smtClean="0"/>
              <a:t>2/4/26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786023-749F-7CE7-355A-0A4A5C1A7D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DB4AC5-E601-A8C4-815D-9A969F07E6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09299-96CE-BD4C-88EE-98A1D2AA7E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9331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6099AB-24F3-0860-56BA-1147191CC4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8C9C4A-CEA3-A67A-64D2-CF91A40BF9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0819A15-6F0E-D9CD-4EE7-BD955AD3BF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35208D-D2E6-DD7B-1F3C-644EED904A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63739-B2AF-834F-9C84-68A647F9AEE9}" type="datetimeFigureOut">
              <a:rPr lang="en-US" smtClean="0"/>
              <a:t>2/4/26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F65344-AD2F-EE8E-FBDB-EA6706D663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45D8D6-1719-479E-FF2D-AA8317FE13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09299-96CE-BD4C-88EE-98A1D2AA7E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5685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1279C3-F12E-6340-0F34-6DD488FB38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BC859E-EC56-03E6-4154-B6FB0C856F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1E8210-BD5E-B37D-1CD8-25923B140F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148274B-3BB4-01A9-A40B-C78EB4902B9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E344E7E-3DF5-0A7E-6B76-71C4B8F7F80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E144EF0-B001-69EC-0C26-7C621967D0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63739-B2AF-834F-9C84-68A647F9AEE9}" type="datetimeFigureOut">
              <a:rPr lang="en-US" smtClean="0"/>
              <a:t>2/4/26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C1ACF85-32E0-8C2A-8663-9A7B67FF78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5A72072-D6A0-C7CC-5300-40F7A3195E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09299-96CE-BD4C-88EE-98A1D2AA7E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2444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2CEC6E-E2FB-A52E-32A5-B3CA0B901A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E4D77E0-1BF0-5BCA-9DA3-1A2FC6366C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63739-B2AF-834F-9C84-68A647F9AEE9}" type="datetimeFigureOut">
              <a:rPr lang="en-US" smtClean="0"/>
              <a:t>2/4/26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2EA7D2-BFAE-CA4A-A272-99E069C544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CEBD42-2EE4-06ED-E45B-BE0AE456AA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09299-96CE-BD4C-88EE-98A1D2AA7E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7088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519BA7C-4472-419D-0A2E-3B107EEC5B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63739-B2AF-834F-9C84-68A647F9AEE9}" type="datetimeFigureOut">
              <a:rPr lang="en-US" smtClean="0"/>
              <a:t>2/4/26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0CCF08-9415-9DDD-FCCB-1E4FC4A907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5E2B45-69B6-4C07-3CAD-F15B3CFA65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09299-96CE-BD4C-88EE-98A1D2AA7E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9339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A043B8-7B39-BC1E-759D-2B25B7FF11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A7864F-2AFF-DFBF-B547-4E7B3958F1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AD6AEE6-71C2-C345-8639-D702C0B67B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DED5CE-8207-2141-1700-97C1051F79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63739-B2AF-834F-9C84-68A647F9AEE9}" type="datetimeFigureOut">
              <a:rPr lang="en-US" smtClean="0"/>
              <a:t>2/4/26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A95AA0-AEEF-8299-D9B3-B5B0744BC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31CA92-2091-6D63-139E-A3D38DF89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09299-96CE-BD4C-88EE-98A1D2AA7E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7880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085827-0615-0051-DAD1-869A971562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0FCBC5C-3AF5-551B-CF18-15B4665680F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BD3B13-0384-94A0-2A2A-AF41BED130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D39328-2381-BF67-1B2B-BBB153C2A8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63739-B2AF-834F-9C84-68A647F9AEE9}" type="datetimeFigureOut">
              <a:rPr lang="en-US" smtClean="0"/>
              <a:t>2/4/26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6AA1F4-0908-13D8-1AEC-192FB47A1E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A56D47-88CC-0AE7-0DC4-287CCFC31D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09299-96CE-BD4C-88EE-98A1D2AA7E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6623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13CF423-4036-3773-692F-F3745D4E11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89CDE3-D816-34D0-2C64-20560A4C70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BC9076-6E05-61B6-A64D-9DA321CEA7B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1F63739-B2AF-834F-9C84-68A647F9AEE9}" type="datetimeFigureOut">
              <a:rPr lang="en-US" smtClean="0"/>
              <a:t>2/4/26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2B02D1-2094-6190-1A7D-B251C93E19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A66E56-22F7-283A-AC3B-0AAF03983E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3509299-96CE-BD4C-88EE-98A1D2AA7E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562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Helvetica Neue Medium" panose="02000503000000020004" pitchFamily="2" charset="0"/>
          <a:ea typeface="Helvetica Neue Medium" panose="02000503000000020004" pitchFamily="2" charset="0"/>
          <a:cs typeface="Helvetica Neue Medium" panose="02000503000000020004" pitchFamily="2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Helvetica Neue Medium" panose="02000503000000020004" pitchFamily="2" charset="0"/>
          <a:ea typeface="Helvetica Neue Medium" panose="02000503000000020004" pitchFamily="2" charset="0"/>
          <a:cs typeface="Helvetica Neue Medium" panose="02000503000000020004" pitchFamily="2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Helvetica Neue Medium" panose="02000503000000020004" pitchFamily="2" charset="0"/>
          <a:ea typeface="Helvetica Neue Medium" panose="02000503000000020004" pitchFamily="2" charset="0"/>
          <a:cs typeface="Helvetica Neue Medium" panose="02000503000000020004" pitchFamily="2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Helvetica Neue Medium" panose="02000503000000020004" pitchFamily="2" charset="0"/>
          <a:ea typeface="Helvetica Neue Medium" panose="02000503000000020004" pitchFamily="2" charset="0"/>
          <a:cs typeface="Helvetica Neue Medium" panose="02000503000000020004" pitchFamily="2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Helvetica Neue Medium" panose="02000503000000020004" pitchFamily="2" charset="0"/>
          <a:ea typeface="Helvetica Neue Medium" panose="02000503000000020004" pitchFamily="2" charset="0"/>
          <a:cs typeface="Helvetica Neue Medium" panose="02000503000000020004" pitchFamily="2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Helvetica Neue Medium" panose="02000503000000020004" pitchFamily="2" charset="0"/>
          <a:ea typeface="Helvetica Neue Medium" panose="02000503000000020004" pitchFamily="2" charset="0"/>
          <a:cs typeface="Helvetica Neue Medium" panose="02000503000000020004" pitchFamily="2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C06288-3A78-A7E9-EA63-CCEA2C1437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73551" y="151711"/>
            <a:ext cx="9144000" cy="2387600"/>
          </a:xfrm>
        </p:spPr>
        <p:txBody>
          <a:bodyPr>
            <a:normAutofit/>
          </a:bodyPr>
          <a:lstStyle/>
          <a:p>
            <a:r>
              <a:rPr lang="en-US" sz="4400" dirty="0"/>
              <a:t>Reasoning about OS Performance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526A6AB-7187-03F7-2726-0139C0CC48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318690"/>
            <a:ext cx="9144000" cy="1655762"/>
          </a:xfrm>
        </p:spPr>
        <p:txBody>
          <a:bodyPr>
            <a:normAutofit fontScale="85000" lnSpcReduction="20000"/>
          </a:bodyPr>
          <a:lstStyle/>
          <a:p>
            <a:pPr marL="12700" marR="5080">
              <a:lnSpc>
                <a:spcPct val="120600"/>
              </a:lnSpc>
              <a:spcBef>
                <a:spcPts val="95"/>
              </a:spcBef>
            </a:pPr>
            <a:r>
              <a:rPr lang="en-US" sz="28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COS</a:t>
            </a:r>
            <a:r>
              <a:rPr lang="en-US" sz="2800" spc="-5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lang="en-US" sz="28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316:</a:t>
            </a:r>
            <a:r>
              <a:rPr lang="en-US" sz="2800" spc="4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lang="en-US" sz="28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Principles</a:t>
            </a:r>
            <a:r>
              <a:rPr lang="en-US" sz="2800" spc="22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lang="en-US" sz="28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of</a:t>
            </a:r>
            <a:r>
              <a:rPr lang="en-US" sz="2800" spc="1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lang="en-US" sz="28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Computer</a:t>
            </a:r>
            <a:r>
              <a:rPr lang="en-US" sz="2800" spc="114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lang="en-US" sz="28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System</a:t>
            </a:r>
            <a:r>
              <a:rPr lang="en-US" sz="2800" spc="13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lang="en-US" sz="28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Design</a:t>
            </a:r>
          </a:p>
          <a:p>
            <a:pPr marL="12700" marR="5080">
              <a:lnSpc>
                <a:spcPct val="120600"/>
              </a:lnSpc>
              <a:spcBef>
                <a:spcPts val="95"/>
              </a:spcBef>
            </a:pPr>
            <a:r>
              <a:rPr lang="en-US" sz="28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Lecture</a:t>
            </a:r>
            <a:r>
              <a:rPr lang="en-US" sz="2800" spc="9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lang="en-US" sz="2800" spc="-5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5</a:t>
            </a:r>
            <a:endParaRPr lang="en-US" sz="2800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  <a:p>
            <a:pPr>
              <a:lnSpc>
                <a:spcPct val="100000"/>
              </a:lnSpc>
              <a:spcBef>
                <a:spcPts val="1375"/>
              </a:spcBef>
            </a:pPr>
            <a:endParaRPr lang="en-US" sz="2800" u="sng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r>
              <a:rPr lang="en-US" sz="2800" dirty="0">
                <a:uFill>
                  <a:solidFill>
                    <a:srgbClr val="000000"/>
                  </a:solidFill>
                </a:uFill>
                <a:latin typeface="Helvetica Neue Medium" panose="02000503000000020004" pitchFamily="2" charset="0"/>
                <a:cs typeface="Helvetica Neue Medium" panose="02000503000000020004" pitchFamily="2" charset="0"/>
              </a:rPr>
              <a:t>Nicolaas Kaashoek</a:t>
            </a:r>
            <a:endParaRPr lang="en-US" sz="2800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</p:txBody>
      </p:sp>
      <p:pic>
        <p:nvPicPr>
          <p:cNvPr id="4" name="object 4">
            <a:extLst>
              <a:ext uri="{FF2B5EF4-FFF2-40B4-BE49-F238E27FC236}">
                <a16:creationId xmlns:a16="http://schemas.microsoft.com/office/drawing/2014/main" id="{77BB928F-AEC9-0A27-4E1E-9BB93153D2B7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612163" y="2881312"/>
            <a:ext cx="866775" cy="1095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205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9A7093C6-AE6C-6DDE-498E-BB63CA9CE7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6B8C10-A285-FE4A-55CD-8700A19F95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Demonstration Slide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B247EF1-826D-6A5B-669B-3F5B253B01C8}"/>
              </a:ext>
            </a:extLst>
          </p:cNvPr>
          <p:cNvSpPr/>
          <p:nvPr/>
        </p:nvSpPr>
        <p:spPr>
          <a:xfrm>
            <a:off x="1174537" y="1690688"/>
            <a:ext cx="1327355" cy="737419"/>
          </a:xfrm>
          <a:prstGeom prst="rect">
            <a:avLst/>
          </a:prstGeom>
          <a:solidFill>
            <a:schemeClr val="accent2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832086F-EA50-C016-AFFB-FF6E31EDAC33}"/>
              </a:ext>
            </a:extLst>
          </p:cNvPr>
          <p:cNvSpPr/>
          <p:nvPr/>
        </p:nvSpPr>
        <p:spPr>
          <a:xfrm>
            <a:off x="2747175" y="1690688"/>
            <a:ext cx="1327355" cy="737419"/>
          </a:xfrm>
          <a:prstGeom prst="rect">
            <a:avLst/>
          </a:prstGeom>
          <a:solidFill>
            <a:schemeClr val="accent2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7BFA8C6-5315-47E3-2E05-D91F71595AF6}"/>
              </a:ext>
            </a:extLst>
          </p:cNvPr>
          <p:cNvSpPr/>
          <p:nvPr/>
        </p:nvSpPr>
        <p:spPr>
          <a:xfrm>
            <a:off x="4319813" y="1690688"/>
            <a:ext cx="1327355" cy="737419"/>
          </a:xfrm>
          <a:prstGeom prst="rect">
            <a:avLst/>
          </a:prstGeom>
          <a:solidFill>
            <a:schemeClr val="accent2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006FE40-C9FB-7E9B-46A2-DC37CF669216}"/>
              </a:ext>
            </a:extLst>
          </p:cNvPr>
          <p:cNvSpPr/>
          <p:nvPr/>
        </p:nvSpPr>
        <p:spPr>
          <a:xfrm>
            <a:off x="5892451" y="1690688"/>
            <a:ext cx="1327355" cy="737419"/>
          </a:xfrm>
          <a:prstGeom prst="rect">
            <a:avLst/>
          </a:prstGeom>
          <a:solidFill>
            <a:schemeClr val="accent2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A7212FC-3465-15B4-7A09-8B5BCFC5FB86}"/>
              </a:ext>
            </a:extLst>
          </p:cNvPr>
          <p:cNvSpPr/>
          <p:nvPr/>
        </p:nvSpPr>
        <p:spPr>
          <a:xfrm>
            <a:off x="7465089" y="1690688"/>
            <a:ext cx="1327355" cy="737419"/>
          </a:xfrm>
          <a:prstGeom prst="rect">
            <a:avLst/>
          </a:prstGeom>
          <a:solidFill>
            <a:schemeClr val="accent5">
              <a:lumMod val="75000"/>
            </a:schemeClr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EDADA21-3143-FDD8-C023-ABC8232C069F}"/>
              </a:ext>
            </a:extLst>
          </p:cNvPr>
          <p:cNvSpPr/>
          <p:nvPr/>
        </p:nvSpPr>
        <p:spPr>
          <a:xfrm>
            <a:off x="9037727" y="1690688"/>
            <a:ext cx="1327355" cy="737419"/>
          </a:xfrm>
          <a:prstGeom prst="rect">
            <a:avLst/>
          </a:prstGeom>
          <a:solidFill>
            <a:schemeClr val="accent5">
              <a:lumMod val="75000"/>
            </a:schemeClr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6E5ECD8-1CB4-7ED9-230A-F8232A6FA201}"/>
              </a:ext>
            </a:extLst>
          </p:cNvPr>
          <p:cNvSpPr/>
          <p:nvPr/>
        </p:nvSpPr>
        <p:spPr>
          <a:xfrm>
            <a:off x="1174537" y="2669458"/>
            <a:ext cx="1327355" cy="73741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3E6ADE2-4626-E949-1B6B-0CEE935ADAF9}"/>
              </a:ext>
            </a:extLst>
          </p:cNvPr>
          <p:cNvSpPr/>
          <p:nvPr/>
        </p:nvSpPr>
        <p:spPr>
          <a:xfrm>
            <a:off x="2747175" y="2669458"/>
            <a:ext cx="1327355" cy="737419"/>
          </a:xfrm>
          <a:prstGeom prst="rect">
            <a:avLst/>
          </a:prstGeom>
          <a:solidFill>
            <a:schemeClr val="accent1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DBB792B-94DE-02C5-406E-2C57FBC85116}"/>
              </a:ext>
            </a:extLst>
          </p:cNvPr>
          <p:cNvSpPr/>
          <p:nvPr/>
        </p:nvSpPr>
        <p:spPr>
          <a:xfrm>
            <a:off x="4319813" y="2669458"/>
            <a:ext cx="1327355" cy="737419"/>
          </a:xfrm>
          <a:prstGeom prst="rect">
            <a:avLst/>
          </a:prstGeom>
          <a:solidFill>
            <a:schemeClr val="accent1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BF4E22B-8477-5F7D-327A-6E6E81A4BCD7}"/>
              </a:ext>
            </a:extLst>
          </p:cNvPr>
          <p:cNvSpPr/>
          <p:nvPr/>
        </p:nvSpPr>
        <p:spPr>
          <a:xfrm>
            <a:off x="5892451" y="2669458"/>
            <a:ext cx="1327355" cy="73741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C390910-A9EA-E473-0168-F951356701DB}"/>
              </a:ext>
            </a:extLst>
          </p:cNvPr>
          <p:cNvSpPr/>
          <p:nvPr/>
        </p:nvSpPr>
        <p:spPr>
          <a:xfrm>
            <a:off x="7465089" y="2669458"/>
            <a:ext cx="1327355" cy="73741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B79CC20-CB61-A500-FD61-4A5A359995E7}"/>
              </a:ext>
            </a:extLst>
          </p:cNvPr>
          <p:cNvSpPr/>
          <p:nvPr/>
        </p:nvSpPr>
        <p:spPr>
          <a:xfrm>
            <a:off x="9037727" y="2669458"/>
            <a:ext cx="1327355" cy="73741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CBAC61E-CC1C-7CC2-86A7-3D43DC64C165}"/>
              </a:ext>
            </a:extLst>
          </p:cNvPr>
          <p:cNvSpPr/>
          <p:nvPr/>
        </p:nvSpPr>
        <p:spPr>
          <a:xfrm>
            <a:off x="1174537" y="3648228"/>
            <a:ext cx="1327355" cy="737419"/>
          </a:xfrm>
          <a:prstGeom prst="rect">
            <a:avLst/>
          </a:prstGeom>
          <a:solidFill>
            <a:schemeClr val="accent1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4C6ED95-8959-D759-E9B2-BA9117DE74A8}"/>
              </a:ext>
            </a:extLst>
          </p:cNvPr>
          <p:cNvSpPr/>
          <p:nvPr/>
        </p:nvSpPr>
        <p:spPr>
          <a:xfrm>
            <a:off x="2747175" y="3648228"/>
            <a:ext cx="1327355" cy="73741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E4CE70C-D7A0-7C1E-63C6-F6F35B415A3D}"/>
              </a:ext>
            </a:extLst>
          </p:cNvPr>
          <p:cNvSpPr/>
          <p:nvPr/>
        </p:nvSpPr>
        <p:spPr>
          <a:xfrm>
            <a:off x="4319813" y="3648228"/>
            <a:ext cx="1327355" cy="73741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BFA8582-ABC4-7406-B186-BD5BDB552C35}"/>
              </a:ext>
            </a:extLst>
          </p:cNvPr>
          <p:cNvSpPr/>
          <p:nvPr/>
        </p:nvSpPr>
        <p:spPr>
          <a:xfrm>
            <a:off x="5892451" y="3648228"/>
            <a:ext cx="1327355" cy="737419"/>
          </a:xfrm>
          <a:prstGeom prst="rect">
            <a:avLst/>
          </a:prstGeom>
          <a:solidFill>
            <a:schemeClr val="accent1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6FE0FCA-6232-A204-1615-767F456A8AD4}"/>
              </a:ext>
            </a:extLst>
          </p:cNvPr>
          <p:cNvSpPr/>
          <p:nvPr/>
        </p:nvSpPr>
        <p:spPr>
          <a:xfrm>
            <a:off x="7465089" y="3648228"/>
            <a:ext cx="1327355" cy="73741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4849CAD-4075-4FF8-207F-5CED343D11B6}"/>
              </a:ext>
            </a:extLst>
          </p:cNvPr>
          <p:cNvSpPr/>
          <p:nvPr/>
        </p:nvSpPr>
        <p:spPr>
          <a:xfrm>
            <a:off x="9037727" y="3648228"/>
            <a:ext cx="1327355" cy="737419"/>
          </a:xfrm>
          <a:prstGeom prst="rect">
            <a:avLst/>
          </a:prstGeom>
          <a:solidFill>
            <a:schemeClr val="accent1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3D41BA9-72F9-A5B7-7473-FEEA27186547}"/>
              </a:ext>
            </a:extLst>
          </p:cNvPr>
          <p:cNvSpPr/>
          <p:nvPr/>
        </p:nvSpPr>
        <p:spPr>
          <a:xfrm>
            <a:off x="1174537" y="4626998"/>
            <a:ext cx="1327355" cy="73741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CFD0630-5A78-CB1B-1333-CE5336712EA0}"/>
              </a:ext>
            </a:extLst>
          </p:cNvPr>
          <p:cNvSpPr/>
          <p:nvPr/>
        </p:nvSpPr>
        <p:spPr>
          <a:xfrm>
            <a:off x="2747175" y="4626998"/>
            <a:ext cx="1327355" cy="73741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378BD65-229D-EC06-0260-1C07D5E25A2B}"/>
              </a:ext>
            </a:extLst>
          </p:cNvPr>
          <p:cNvSpPr/>
          <p:nvPr/>
        </p:nvSpPr>
        <p:spPr>
          <a:xfrm>
            <a:off x="4319813" y="4626998"/>
            <a:ext cx="1327355" cy="73741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4A0985CB-9A99-229D-BF69-EB8EA3A9C4DE}"/>
              </a:ext>
            </a:extLst>
          </p:cNvPr>
          <p:cNvSpPr/>
          <p:nvPr/>
        </p:nvSpPr>
        <p:spPr>
          <a:xfrm>
            <a:off x="5892451" y="4626998"/>
            <a:ext cx="1327355" cy="73741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B87D2D96-7B19-B3E6-F3DD-76160F5883F1}"/>
              </a:ext>
            </a:extLst>
          </p:cNvPr>
          <p:cNvSpPr/>
          <p:nvPr/>
        </p:nvSpPr>
        <p:spPr>
          <a:xfrm>
            <a:off x="7465089" y="4626998"/>
            <a:ext cx="1327355" cy="73741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4860E945-1057-8218-15E3-E33BA2C7009E}"/>
              </a:ext>
            </a:extLst>
          </p:cNvPr>
          <p:cNvSpPr/>
          <p:nvPr/>
        </p:nvSpPr>
        <p:spPr>
          <a:xfrm>
            <a:off x="9037727" y="4626998"/>
            <a:ext cx="1327355" cy="73741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265EDE8-7CB4-8165-4159-C38D10251A58}"/>
              </a:ext>
            </a:extLst>
          </p:cNvPr>
          <p:cNvSpPr/>
          <p:nvPr/>
        </p:nvSpPr>
        <p:spPr>
          <a:xfrm>
            <a:off x="1174537" y="5605768"/>
            <a:ext cx="1327355" cy="73741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67396ECA-30AC-5B02-44AC-D110A2B72DB4}"/>
              </a:ext>
            </a:extLst>
          </p:cNvPr>
          <p:cNvSpPr/>
          <p:nvPr/>
        </p:nvSpPr>
        <p:spPr>
          <a:xfrm>
            <a:off x="2747175" y="5605768"/>
            <a:ext cx="1327355" cy="737419"/>
          </a:xfrm>
          <a:prstGeom prst="rect">
            <a:avLst/>
          </a:prstGeom>
          <a:solidFill>
            <a:schemeClr val="accent1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50014228-BCC2-C2BB-A501-CE0239222CAF}"/>
              </a:ext>
            </a:extLst>
          </p:cNvPr>
          <p:cNvSpPr/>
          <p:nvPr/>
        </p:nvSpPr>
        <p:spPr>
          <a:xfrm>
            <a:off x="4319813" y="5605768"/>
            <a:ext cx="1327355" cy="73741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DE58AD0F-31F2-1A42-AD8F-6767897DB481}"/>
              </a:ext>
            </a:extLst>
          </p:cNvPr>
          <p:cNvSpPr/>
          <p:nvPr/>
        </p:nvSpPr>
        <p:spPr>
          <a:xfrm>
            <a:off x="5892451" y="5605768"/>
            <a:ext cx="1327355" cy="73741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28DEC4CF-A9F5-FD11-4E79-8248CF755D57}"/>
              </a:ext>
            </a:extLst>
          </p:cNvPr>
          <p:cNvSpPr/>
          <p:nvPr/>
        </p:nvSpPr>
        <p:spPr>
          <a:xfrm>
            <a:off x="7465089" y="5605768"/>
            <a:ext cx="1327355" cy="737419"/>
          </a:xfrm>
          <a:prstGeom prst="rect">
            <a:avLst/>
          </a:prstGeom>
          <a:solidFill>
            <a:schemeClr val="accent1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05A0BF01-D949-C186-7532-5E7737F23F9D}"/>
              </a:ext>
            </a:extLst>
          </p:cNvPr>
          <p:cNvSpPr/>
          <p:nvPr/>
        </p:nvSpPr>
        <p:spPr>
          <a:xfrm>
            <a:off x="9037727" y="5605768"/>
            <a:ext cx="1327355" cy="73741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300DC6D-CC0F-571A-F969-B773C0FF4B07}"/>
              </a:ext>
            </a:extLst>
          </p:cNvPr>
          <p:cNvSpPr txBox="1"/>
          <p:nvPr/>
        </p:nvSpPr>
        <p:spPr>
          <a:xfrm>
            <a:off x="1174537" y="169796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0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F52413A-D8ED-1D25-F5B6-02365B7560F3}"/>
              </a:ext>
            </a:extLst>
          </p:cNvPr>
          <p:cNvSpPr txBox="1"/>
          <p:nvPr/>
        </p:nvSpPr>
        <p:spPr>
          <a:xfrm>
            <a:off x="2747175" y="169006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00B8C1EE-E30D-EFC4-009F-4D8E50464D49}"/>
              </a:ext>
            </a:extLst>
          </p:cNvPr>
          <p:cNvSpPr txBox="1"/>
          <p:nvPr/>
        </p:nvSpPr>
        <p:spPr>
          <a:xfrm>
            <a:off x="4319813" y="169006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64B9E284-5AFF-70D2-DA35-3F7E8C0624A5}"/>
              </a:ext>
            </a:extLst>
          </p:cNvPr>
          <p:cNvSpPr txBox="1"/>
          <p:nvPr/>
        </p:nvSpPr>
        <p:spPr>
          <a:xfrm>
            <a:off x="5892451" y="1690065"/>
            <a:ext cx="3129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3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AB38A82B-D3B2-9E02-C2BD-D8D51740CF40}"/>
              </a:ext>
            </a:extLst>
          </p:cNvPr>
          <p:cNvSpPr txBox="1"/>
          <p:nvPr/>
        </p:nvSpPr>
        <p:spPr>
          <a:xfrm>
            <a:off x="7465089" y="1682168"/>
            <a:ext cx="3129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4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5B2FE129-2DF7-3F6D-9480-B61E993DDE7B}"/>
              </a:ext>
            </a:extLst>
          </p:cNvPr>
          <p:cNvSpPr txBox="1"/>
          <p:nvPr/>
        </p:nvSpPr>
        <p:spPr>
          <a:xfrm>
            <a:off x="9037727" y="1682168"/>
            <a:ext cx="3129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5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2A2501FB-2638-9E1C-17D6-C17D4D296218}"/>
              </a:ext>
            </a:extLst>
          </p:cNvPr>
          <p:cNvSpPr txBox="1"/>
          <p:nvPr/>
        </p:nvSpPr>
        <p:spPr>
          <a:xfrm>
            <a:off x="1174537" y="268525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6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0220AF9C-41C4-0720-98C8-70EF51D84843}"/>
              </a:ext>
            </a:extLst>
          </p:cNvPr>
          <p:cNvSpPr txBox="1"/>
          <p:nvPr/>
        </p:nvSpPr>
        <p:spPr>
          <a:xfrm>
            <a:off x="2747175" y="267735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7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ADCF92D8-F7DE-0A43-7142-B32A297BE68D}"/>
              </a:ext>
            </a:extLst>
          </p:cNvPr>
          <p:cNvSpPr txBox="1"/>
          <p:nvPr/>
        </p:nvSpPr>
        <p:spPr>
          <a:xfrm>
            <a:off x="4319813" y="267735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8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99D3F2D5-F85C-29D9-26AF-22A8FDB3B31B}"/>
              </a:ext>
            </a:extLst>
          </p:cNvPr>
          <p:cNvSpPr txBox="1"/>
          <p:nvPr/>
        </p:nvSpPr>
        <p:spPr>
          <a:xfrm>
            <a:off x="5892451" y="2677355"/>
            <a:ext cx="3129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9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57FA0B96-5EE1-C4E4-AA15-F7381A12A642}"/>
              </a:ext>
            </a:extLst>
          </p:cNvPr>
          <p:cNvSpPr txBox="1"/>
          <p:nvPr/>
        </p:nvSpPr>
        <p:spPr>
          <a:xfrm>
            <a:off x="7465088" y="2669458"/>
            <a:ext cx="456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10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9346F4CC-1CB2-4F6A-92E4-D19CB9C60502}"/>
              </a:ext>
            </a:extLst>
          </p:cNvPr>
          <p:cNvSpPr txBox="1"/>
          <p:nvPr/>
        </p:nvSpPr>
        <p:spPr>
          <a:xfrm>
            <a:off x="9037726" y="2669458"/>
            <a:ext cx="5209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11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103D3467-53E2-E90D-548B-272A8AB3E8E0}"/>
              </a:ext>
            </a:extLst>
          </p:cNvPr>
          <p:cNvSpPr txBox="1"/>
          <p:nvPr/>
        </p:nvSpPr>
        <p:spPr>
          <a:xfrm>
            <a:off x="1174537" y="3664022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12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E6D6804D-017A-707E-2690-2F9627376C69}"/>
              </a:ext>
            </a:extLst>
          </p:cNvPr>
          <p:cNvSpPr txBox="1"/>
          <p:nvPr/>
        </p:nvSpPr>
        <p:spPr>
          <a:xfrm>
            <a:off x="2747175" y="3656125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13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F686F8AD-F7FF-4FBE-5F1F-DBFDF4FCE5B6}"/>
              </a:ext>
            </a:extLst>
          </p:cNvPr>
          <p:cNvSpPr txBox="1"/>
          <p:nvPr/>
        </p:nvSpPr>
        <p:spPr>
          <a:xfrm>
            <a:off x="4319813" y="3656125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14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4423B2BE-E9B9-45BE-71EF-212FA0E1ACB3}"/>
              </a:ext>
            </a:extLst>
          </p:cNvPr>
          <p:cNvSpPr txBox="1"/>
          <p:nvPr/>
        </p:nvSpPr>
        <p:spPr>
          <a:xfrm>
            <a:off x="5892450" y="3656125"/>
            <a:ext cx="558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15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FC76A2C2-6809-1DF8-15CB-09B712A547CB}"/>
              </a:ext>
            </a:extLst>
          </p:cNvPr>
          <p:cNvSpPr txBox="1"/>
          <p:nvPr/>
        </p:nvSpPr>
        <p:spPr>
          <a:xfrm>
            <a:off x="7465089" y="3648228"/>
            <a:ext cx="4561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16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D053DE03-F777-C178-F676-C8E254825413}"/>
              </a:ext>
            </a:extLst>
          </p:cNvPr>
          <p:cNvSpPr txBox="1"/>
          <p:nvPr/>
        </p:nvSpPr>
        <p:spPr>
          <a:xfrm>
            <a:off x="9037727" y="3648228"/>
            <a:ext cx="520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17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2B42A36B-882B-58B3-1EED-79BFA1BD3948}"/>
              </a:ext>
            </a:extLst>
          </p:cNvPr>
          <p:cNvSpPr txBox="1"/>
          <p:nvPr/>
        </p:nvSpPr>
        <p:spPr>
          <a:xfrm>
            <a:off x="1174537" y="4642792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18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28B1133C-AD7A-FF02-FCD3-E3470FF7FA60}"/>
              </a:ext>
            </a:extLst>
          </p:cNvPr>
          <p:cNvSpPr txBox="1"/>
          <p:nvPr/>
        </p:nvSpPr>
        <p:spPr>
          <a:xfrm>
            <a:off x="2747175" y="4634895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19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F9C9D353-9FDE-6BA3-0D59-429865F7BD62}"/>
              </a:ext>
            </a:extLst>
          </p:cNvPr>
          <p:cNvSpPr txBox="1"/>
          <p:nvPr/>
        </p:nvSpPr>
        <p:spPr>
          <a:xfrm>
            <a:off x="4319813" y="4634895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20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4CFB0F3F-A76F-AA36-AC44-6DC72DF82238}"/>
              </a:ext>
            </a:extLst>
          </p:cNvPr>
          <p:cNvSpPr txBox="1"/>
          <p:nvPr/>
        </p:nvSpPr>
        <p:spPr>
          <a:xfrm>
            <a:off x="5892450" y="4634895"/>
            <a:ext cx="5581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21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5B10FA39-0002-C769-F75A-42BA647E5AC8}"/>
              </a:ext>
            </a:extLst>
          </p:cNvPr>
          <p:cNvSpPr txBox="1"/>
          <p:nvPr/>
        </p:nvSpPr>
        <p:spPr>
          <a:xfrm>
            <a:off x="7465089" y="4626998"/>
            <a:ext cx="4561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22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2203193D-5EB1-A2EA-1FFD-095A5BFEB7E1}"/>
              </a:ext>
            </a:extLst>
          </p:cNvPr>
          <p:cNvSpPr txBox="1"/>
          <p:nvPr/>
        </p:nvSpPr>
        <p:spPr>
          <a:xfrm>
            <a:off x="9037727" y="4626998"/>
            <a:ext cx="520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23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897136B9-509D-FB1E-B6A2-1186F7436A0B}"/>
              </a:ext>
            </a:extLst>
          </p:cNvPr>
          <p:cNvSpPr txBox="1"/>
          <p:nvPr/>
        </p:nvSpPr>
        <p:spPr>
          <a:xfrm>
            <a:off x="1174537" y="5621562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24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6FD042D9-1E7E-0825-759E-183C3ED7773B}"/>
              </a:ext>
            </a:extLst>
          </p:cNvPr>
          <p:cNvSpPr txBox="1"/>
          <p:nvPr/>
        </p:nvSpPr>
        <p:spPr>
          <a:xfrm>
            <a:off x="2747175" y="5613665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25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BE2C6062-FC9A-D646-47E9-6212043E5B01}"/>
              </a:ext>
            </a:extLst>
          </p:cNvPr>
          <p:cNvSpPr txBox="1"/>
          <p:nvPr/>
        </p:nvSpPr>
        <p:spPr>
          <a:xfrm>
            <a:off x="4319813" y="5613665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26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2EB36EB0-2E6D-BA47-BF47-5D5D27BF0411}"/>
              </a:ext>
            </a:extLst>
          </p:cNvPr>
          <p:cNvSpPr txBox="1"/>
          <p:nvPr/>
        </p:nvSpPr>
        <p:spPr>
          <a:xfrm>
            <a:off x="5892451" y="5613665"/>
            <a:ext cx="4551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27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08DE06D8-3230-0091-F2D4-328A2BF3E74D}"/>
              </a:ext>
            </a:extLst>
          </p:cNvPr>
          <p:cNvSpPr txBox="1"/>
          <p:nvPr/>
        </p:nvSpPr>
        <p:spPr>
          <a:xfrm>
            <a:off x="7465089" y="5605768"/>
            <a:ext cx="4561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28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FD65CAC4-8EE2-9439-6C66-A778E445ED1C}"/>
              </a:ext>
            </a:extLst>
          </p:cNvPr>
          <p:cNvSpPr txBox="1"/>
          <p:nvPr/>
        </p:nvSpPr>
        <p:spPr>
          <a:xfrm>
            <a:off x="9037727" y="5605768"/>
            <a:ext cx="520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29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3FDD97F9-A2C0-E827-DD47-6F9931C9BB0E}"/>
              </a:ext>
            </a:extLst>
          </p:cNvPr>
          <p:cNvSpPr txBox="1"/>
          <p:nvPr/>
        </p:nvSpPr>
        <p:spPr>
          <a:xfrm>
            <a:off x="1191690" y="2046336"/>
            <a:ext cx="13273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Reserved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02985520-4123-741D-8810-77EAD7674C59}"/>
              </a:ext>
            </a:extLst>
          </p:cNvPr>
          <p:cNvSpPr txBox="1"/>
          <p:nvPr/>
        </p:nvSpPr>
        <p:spPr>
          <a:xfrm>
            <a:off x="2992458" y="2051500"/>
            <a:ext cx="13273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Super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AD6C4F35-92B2-D7E3-FD23-600B590ABD45}"/>
              </a:ext>
            </a:extLst>
          </p:cNvPr>
          <p:cNvSpPr txBox="1"/>
          <p:nvPr/>
        </p:nvSpPr>
        <p:spPr>
          <a:xfrm>
            <a:off x="4880550" y="2067294"/>
            <a:ext cx="21112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Free          Blocks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42C2C410-3404-D0E9-C167-2EC48D9CB559}"/>
              </a:ext>
            </a:extLst>
          </p:cNvPr>
          <p:cNvSpPr txBox="1"/>
          <p:nvPr/>
        </p:nvSpPr>
        <p:spPr>
          <a:xfrm>
            <a:off x="7982084" y="2055137"/>
            <a:ext cx="21112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Inode</a:t>
            </a:r>
            <a:r>
              <a:rPr lang="en-US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          List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9F189796-AF95-C9D8-63A9-DA501FC5D278}"/>
              </a:ext>
            </a:extLst>
          </p:cNvPr>
          <p:cNvSpPr txBox="1"/>
          <p:nvPr/>
        </p:nvSpPr>
        <p:spPr>
          <a:xfrm>
            <a:off x="2948634" y="2731418"/>
            <a:ext cx="13273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/ Dir</a:t>
            </a:r>
          </a:p>
        </p:txBody>
      </p:sp>
    </p:spTree>
    <p:extLst>
      <p:ext uri="{BB962C8B-B14F-4D97-AF65-F5344CB8AC3E}">
        <p14:creationId xmlns:p14="http://schemas.microsoft.com/office/powerpoint/2010/main" val="498017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7" dur="1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1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77AAFE-8D6B-2ED6-99E7-ED11F0EDA6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Log-Structured File System - Intro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95787E-9A7C-C654-4371-510EFCA06E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8021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dirty="0"/>
              <a:t>Rosenblum &amp; Ousterhout, 1992.</a:t>
            </a:r>
          </a:p>
          <a:p>
            <a:pPr marL="0" indent="0">
              <a:buNone/>
            </a:pPr>
            <a:r>
              <a:rPr lang="en-US" sz="2600" dirty="0"/>
              <a:t>Motivation: turn random writes into sequential ones</a:t>
            </a:r>
            <a:br>
              <a:rPr lang="en-US" sz="2600" dirty="0"/>
            </a:br>
            <a:br>
              <a:rPr lang="en-US" sz="2600" dirty="0"/>
            </a:br>
            <a:r>
              <a:rPr lang="en-US" sz="2600" dirty="0"/>
              <a:t>The Rules:</a:t>
            </a:r>
          </a:p>
          <a:p>
            <a:pPr>
              <a:buFontTx/>
              <a:buChar char="-"/>
            </a:pPr>
            <a:r>
              <a:rPr lang="en-US" sz="2600" dirty="0"/>
              <a:t>Replace file/</a:t>
            </a:r>
            <a:r>
              <a:rPr lang="en-US" sz="2600" dirty="0" err="1"/>
              <a:t>inode</a:t>
            </a:r>
            <a:r>
              <a:rPr lang="en-US" sz="2600" dirty="0"/>
              <a:t> layer with a log</a:t>
            </a:r>
          </a:p>
          <a:p>
            <a:pPr>
              <a:buFontTx/>
              <a:buChar char="-"/>
            </a:pPr>
            <a:r>
              <a:rPr lang="en-US" sz="2600" dirty="0"/>
              <a:t>Log is made of segments (contiguous blocks)</a:t>
            </a:r>
          </a:p>
          <a:p>
            <a:pPr>
              <a:buFontTx/>
              <a:buChar char="-"/>
            </a:pPr>
            <a:r>
              <a:rPr lang="en-US" sz="2600" dirty="0"/>
              <a:t>Log is </a:t>
            </a:r>
            <a:r>
              <a:rPr lang="en-US" sz="2600" i="1" dirty="0"/>
              <a:t>append-only, </a:t>
            </a:r>
            <a:r>
              <a:rPr lang="en-US" sz="2600" dirty="0"/>
              <a:t>all writes to head of log</a:t>
            </a:r>
          </a:p>
          <a:p>
            <a:pPr>
              <a:buFontTx/>
              <a:buChar char="-"/>
            </a:pPr>
            <a:r>
              <a:rPr lang="en-US" sz="2600" dirty="0"/>
              <a:t>Reads go to in-memory cache</a:t>
            </a:r>
          </a:p>
          <a:p>
            <a:pPr marL="0" indent="0">
              <a:buNone/>
            </a:pPr>
            <a:endParaRPr lang="en-US" sz="2600" dirty="0"/>
          </a:p>
          <a:p>
            <a:pPr marL="0" indent="0">
              <a:buNone/>
            </a:pPr>
            <a:r>
              <a:rPr lang="en-US" sz="2600" dirty="0"/>
              <a:t>This lecture: overview. Read the paper if you’re curious for more!</a:t>
            </a:r>
          </a:p>
        </p:txBody>
      </p:sp>
    </p:spTree>
    <p:extLst>
      <p:ext uri="{BB962C8B-B14F-4D97-AF65-F5344CB8AC3E}">
        <p14:creationId xmlns:p14="http://schemas.microsoft.com/office/powerpoint/2010/main" val="2114001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7832A2-1335-193E-EF08-554FB2BC79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317766-F2BD-B0B2-B4C8-66E1C97A90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Log-Structured File System – The Log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856E0D9-94C4-97D2-70AB-DE640BE2853B}"/>
              </a:ext>
            </a:extLst>
          </p:cNvPr>
          <p:cNvSpPr/>
          <p:nvPr/>
        </p:nvSpPr>
        <p:spPr>
          <a:xfrm>
            <a:off x="1174537" y="1690688"/>
            <a:ext cx="1327355" cy="73741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B34323E-8E93-4EF1-2022-0ADDF2C716B1}"/>
              </a:ext>
            </a:extLst>
          </p:cNvPr>
          <p:cNvSpPr/>
          <p:nvPr/>
        </p:nvSpPr>
        <p:spPr>
          <a:xfrm>
            <a:off x="2747175" y="1690688"/>
            <a:ext cx="1327355" cy="73741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2CF4953-AB04-EAB4-8CCA-2D96BCF83F36}"/>
              </a:ext>
            </a:extLst>
          </p:cNvPr>
          <p:cNvSpPr/>
          <p:nvPr/>
        </p:nvSpPr>
        <p:spPr>
          <a:xfrm>
            <a:off x="4319813" y="1690688"/>
            <a:ext cx="1327355" cy="73741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E7BD27E-5639-4182-FB1B-573C66E50D1D}"/>
              </a:ext>
            </a:extLst>
          </p:cNvPr>
          <p:cNvSpPr/>
          <p:nvPr/>
        </p:nvSpPr>
        <p:spPr>
          <a:xfrm>
            <a:off x="5892451" y="1690688"/>
            <a:ext cx="1327355" cy="73741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522C642-4EE7-968F-12FB-A60CBF0D0BF4}"/>
              </a:ext>
            </a:extLst>
          </p:cNvPr>
          <p:cNvSpPr/>
          <p:nvPr/>
        </p:nvSpPr>
        <p:spPr>
          <a:xfrm>
            <a:off x="7465089" y="1690688"/>
            <a:ext cx="1327355" cy="73741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3E04438-CB72-9E61-18F1-C7A6A17B1FB0}"/>
              </a:ext>
            </a:extLst>
          </p:cNvPr>
          <p:cNvSpPr/>
          <p:nvPr/>
        </p:nvSpPr>
        <p:spPr>
          <a:xfrm>
            <a:off x="9037727" y="1690688"/>
            <a:ext cx="1327355" cy="73741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399A01F-07A0-08C0-0445-1F5FE16ADD2B}"/>
              </a:ext>
            </a:extLst>
          </p:cNvPr>
          <p:cNvSpPr/>
          <p:nvPr/>
        </p:nvSpPr>
        <p:spPr>
          <a:xfrm>
            <a:off x="1174537" y="2669458"/>
            <a:ext cx="1327355" cy="737419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/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79FFD81-A98E-CCED-D788-574663468F0A}"/>
              </a:ext>
            </a:extLst>
          </p:cNvPr>
          <p:cNvSpPr/>
          <p:nvPr/>
        </p:nvSpPr>
        <p:spPr>
          <a:xfrm>
            <a:off x="2747175" y="2669458"/>
            <a:ext cx="1327355" cy="737419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foo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CF710DE-8168-9ACD-EE45-FC9EB778D8D4}"/>
              </a:ext>
            </a:extLst>
          </p:cNvPr>
          <p:cNvSpPr/>
          <p:nvPr/>
        </p:nvSpPr>
        <p:spPr>
          <a:xfrm>
            <a:off x="4319813" y="2669458"/>
            <a:ext cx="1327355" cy="737419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bar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2C597FA-E987-6B26-AEFC-40EE178A74C6}"/>
              </a:ext>
            </a:extLst>
          </p:cNvPr>
          <p:cNvSpPr/>
          <p:nvPr/>
        </p:nvSpPr>
        <p:spPr>
          <a:xfrm>
            <a:off x="5892451" y="2669458"/>
            <a:ext cx="1327355" cy="737419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foo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292954B-A0B2-C858-96C6-803BB40AE19F}"/>
              </a:ext>
            </a:extLst>
          </p:cNvPr>
          <p:cNvSpPr/>
          <p:nvPr/>
        </p:nvSpPr>
        <p:spPr>
          <a:xfrm>
            <a:off x="7465089" y="2669458"/>
            <a:ext cx="1327355" cy="737419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Helvetica Neue Medium" panose="02000503000000020004" pitchFamily="2" charset="0"/>
              <a:ea typeface="Helvetica Neue Medium" panose="02000503000000020004" pitchFamily="2" charset="0"/>
              <a:cs typeface="Helvetica Neue Medium" panose="02000503000000020004" pitchFamily="2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C4B655A-0290-3B0C-E61B-88215ED8D8AE}"/>
              </a:ext>
            </a:extLst>
          </p:cNvPr>
          <p:cNvSpPr/>
          <p:nvPr/>
        </p:nvSpPr>
        <p:spPr>
          <a:xfrm>
            <a:off x="9037727" y="2669458"/>
            <a:ext cx="1327355" cy="737419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Helvetica Neue Medium" panose="02000503000000020004" pitchFamily="2" charset="0"/>
              <a:ea typeface="Helvetica Neue Medium" panose="02000503000000020004" pitchFamily="2" charset="0"/>
              <a:cs typeface="Helvetica Neue Medium" panose="02000503000000020004" pitchFamily="2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166C340-883E-0B8F-4FF9-72A4B647513B}"/>
              </a:ext>
            </a:extLst>
          </p:cNvPr>
          <p:cNvSpPr/>
          <p:nvPr/>
        </p:nvSpPr>
        <p:spPr>
          <a:xfrm>
            <a:off x="1174537" y="3648228"/>
            <a:ext cx="1327355" cy="73741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AE90689-9B30-AA4F-F306-E2DE6E3B1DE5}"/>
              </a:ext>
            </a:extLst>
          </p:cNvPr>
          <p:cNvSpPr/>
          <p:nvPr/>
        </p:nvSpPr>
        <p:spPr>
          <a:xfrm>
            <a:off x="2747175" y="3648228"/>
            <a:ext cx="1327355" cy="73741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3C8B9EA-DB68-BE91-3C11-ED599965F764}"/>
              </a:ext>
            </a:extLst>
          </p:cNvPr>
          <p:cNvSpPr/>
          <p:nvPr/>
        </p:nvSpPr>
        <p:spPr>
          <a:xfrm>
            <a:off x="4319813" y="3648228"/>
            <a:ext cx="1327355" cy="73741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84466D9-F601-CDBD-034A-DF89BDF1430A}"/>
              </a:ext>
            </a:extLst>
          </p:cNvPr>
          <p:cNvSpPr/>
          <p:nvPr/>
        </p:nvSpPr>
        <p:spPr>
          <a:xfrm>
            <a:off x="5892451" y="3648228"/>
            <a:ext cx="1327355" cy="73741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4BD1C7C-3A83-F2BB-A63A-CD1C64EDDC02}"/>
              </a:ext>
            </a:extLst>
          </p:cNvPr>
          <p:cNvSpPr/>
          <p:nvPr/>
        </p:nvSpPr>
        <p:spPr>
          <a:xfrm>
            <a:off x="7465089" y="3648228"/>
            <a:ext cx="1327355" cy="73741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14CD2CF-D945-EDA0-E792-408DA71303C8}"/>
              </a:ext>
            </a:extLst>
          </p:cNvPr>
          <p:cNvSpPr/>
          <p:nvPr/>
        </p:nvSpPr>
        <p:spPr>
          <a:xfrm>
            <a:off x="9037727" y="3648228"/>
            <a:ext cx="1327355" cy="73741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0CEF786-A0B2-A823-E904-3106F5CDFF26}"/>
              </a:ext>
            </a:extLst>
          </p:cNvPr>
          <p:cNvSpPr/>
          <p:nvPr/>
        </p:nvSpPr>
        <p:spPr>
          <a:xfrm>
            <a:off x="1174537" y="4626998"/>
            <a:ext cx="1327355" cy="73741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825F3F4-4081-5C7C-6B3F-78FB4E3B83C4}"/>
              </a:ext>
            </a:extLst>
          </p:cNvPr>
          <p:cNvSpPr/>
          <p:nvPr/>
        </p:nvSpPr>
        <p:spPr>
          <a:xfrm>
            <a:off x="2747175" y="4626998"/>
            <a:ext cx="1327355" cy="73741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2610019-02E4-97B5-0B91-4AB3F9250EC3}"/>
              </a:ext>
            </a:extLst>
          </p:cNvPr>
          <p:cNvSpPr/>
          <p:nvPr/>
        </p:nvSpPr>
        <p:spPr>
          <a:xfrm>
            <a:off x="4319813" y="4626998"/>
            <a:ext cx="1327355" cy="73741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A3CE11D-94BF-3E00-4472-696BEA5D3BDF}"/>
              </a:ext>
            </a:extLst>
          </p:cNvPr>
          <p:cNvSpPr/>
          <p:nvPr/>
        </p:nvSpPr>
        <p:spPr>
          <a:xfrm>
            <a:off x="5892451" y="4626998"/>
            <a:ext cx="1327355" cy="73741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FDA84DA-C5A6-C074-0374-4371BDD44FDD}"/>
              </a:ext>
            </a:extLst>
          </p:cNvPr>
          <p:cNvSpPr/>
          <p:nvPr/>
        </p:nvSpPr>
        <p:spPr>
          <a:xfrm>
            <a:off x="7465089" y="4626998"/>
            <a:ext cx="1327355" cy="73741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4019ECC4-2F94-6BE9-4FCC-B53271D2B10B}"/>
              </a:ext>
            </a:extLst>
          </p:cNvPr>
          <p:cNvSpPr/>
          <p:nvPr/>
        </p:nvSpPr>
        <p:spPr>
          <a:xfrm>
            <a:off x="9037727" y="4626998"/>
            <a:ext cx="1327355" cy="73741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7291137C-B2F6-ABBE-F105-9A41F843224F}"/>
              </a:ext>
            </a:extLst>
          </p:cNvPr>
          <p:cNvSpPr/>
          <p:nvPr/>
        </p:nvSpPr>
        <p:spPr>
          <a:xfrm>
            <a:off x="1174537" y="5605768"/>
            <a:ext cx="1327355" cy="73741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BF038129-C1B0-6DD2-E7C7-1D9DB3B4789B}"/>
              </a:ext>
            </a:extLst>
          </p:cNvPr>
          <p:cNvSpPr/>
          <p:nvPr/>
        </p:nvSpPr>
        <p:spPr>
          <a:xfrm>
            <a:off x="2747175" y="5605768"/>
            <a:ext cx="1327355" cy="73741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09A0CD33-48B3-D006-CB87-AD1537F2B705}"/>
              </a:ext>
            </a:extLst>
          </p:cNvPr>
          <p:cNvSpPr/>
          <p:nvPr/>
        </p:nvSpPr>
        <p:spPr>
          <a:xfrm>
            <a:off x="4319813" y="5605768"/>
            <a:ext cx="1327355" cy="73741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A26FDC9D-33DC-7D28-A34D-554C0E8AE1F2}"/>
              </a:ext>
            </a:extLst>
          </p:cNvPr>
          <p:cNvSpPr/>
          <p:nvPr/>
        </p:nvSpPr>
        <p:spPr>
          <a:xfrm>
            <a:off x="5892451" y="5605768"/>
            <a:ext cx="1327355" cy="73741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2415385B-5FC5-54B9-C912-4BE7D2716381}"/>
              </a:ext>
            </a:extLst>
          </p:cNvPr>
          <p:cNvSpPr/>
          <p:nvPr/>
        </p:nvSpPr>
        <p:spPr>
          <a:xfrm>
            <a:off x="7465089" y="5605768"/>
            <a:ext cx="1327355" cy="73741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9A4BC42E-FCD5-64FD-357E-9E56631D7638}"/>
              </a:ext>
            </a:extLst>
          </p:cNvPr>
          <p:cNvSpPr/>
          <p:nvPr/>
        </p:nvSpPr>
        <p:spPr>
          <a:xfrm>
            <a:off x="9037727" y="5605768"/>
            <a:ext cx="1327355" cy="73741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A94289D-951D-BE2C-9318-3E3F2C49F727}"/>
              </a:ext>
            </a:extLst>
          </p:cNvPr>
          <p:cNvSpPr txBox="1"/>
          <p:nvPr/>
        </p:nvSpPr>
        <p:spPr>
          <a:xfrm>
            <a:off x="1174537" y="169796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0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FC6F1023-3A6A-FBF8-B18C-D163F8FDC37C}"/>
              </a:ext>
            </a:extLst>
          </p:cNvPr>
          <p:cNvSpPr txBox="1"/>
          <p:nvPr/>
        </p:nvSpPr>
        <p:spPr>
          <a:xfrm>
            <a:off x="2747175" y="169006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FA9E8653-4AC3-6E61-8976-26943C34F4F4}"/>
              </a:ext>
            </a:extLst>
          </p:cNvPr>
          <p:cNvSpPr txBox="1"/>
          <p:nvPr/>
        </p:nvSpPr>
        <p:spPr>
          <a:xfrm>
            <a:off x="4319813" y="169006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FE946CD6-408B-E9F8-6296-ACCD7E889964}"/>
              </a:ext>
            </a:extLst>
          </p:cNvPr>
          <p:cNvSpPr txBox="1"/>
          <p:nvPr/>
        </p:nvSpPr>
        <p:spPr>
          <a:xfrm>
            <a:off x="5892451" y="1690065"/>
            <a:ext cx="3129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3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36702A69-ACD3-19C3-DE6F-7AD6747A3400}"/>
              </a:ext>
            </a:extLst>
          </p:cNvPr>
          <p:cNvSpPr txBox="1"/>
          <p:nvPr/>
        </p:nvSpPr>
        <p:spPr>
          <a:xfrm>
            <a:off x="7465089" y="1682168"/>
            <a:ext cx="3129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4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844C5AE6-5481-D68A-27D1-E5B69C62DC38}"/>
              </a:ext>
            </a:extLst>
          </p:cNvPr>
          <p:cNvSpPr txBox="1"/>
          <p:nvPr/>
        </p:nvSpPr>
        <p:spPr>
          <a:xfrm>
            <a:off x="9037727" y="1682168"/>
            <a:ext cx="3129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5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459F1A4C-F884-0E31-FFFA-8B87C58B31DF}"/>
              </a:ext>
            </a:extLst>
          </p:cNvPr>
          <p:cNvSpPr txBox="1"/>
          <p:nvPr/>
        </p:nvSpPr>
        <p:spPr>
          <a:xfrm>
            <a:off x="1174537" y="268525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6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2595F4DD-218D-116F-382A-974543F60852}"/>
              </a:ext>
            </a:extLst>
          </p:cNvPr>
          <p:cNvSpPr txBox="1"/>
          <p:nvPr/>
        </p:nvSpPr>
        <p:spPr>
          <a:xfrm>
            <a:off x="2747175" y="267735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7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1881903D-2B8C-7881-64F3-DF92C2EBBA13}"/>
              </a:ext>
            </a:extLst>
          </p:cNvPr>
          <p:cNvSpPr txBox="1"/>
          <p:nvPr/>
        </p:nvSpPr>
        <p:spPr>
          <a:xfrm>
            <a:off x="4319813" y="267735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8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4738D064-6119-97A3-DA7A-9444D21220F1}"/>
              </a:ext>
            </a:extLst>
          </p:cNvPr>
          <p:cNvSpPr txBox="1"/>
          <p:nvPr/>
        </p:nvSpPr>
        <p:spPr>
          <a:xfrm>
            <a:off x="5892451" y="2677355"/>
            <a:ext cx="3129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9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D20DE142-9E60-6E23-89E5-17A502EF8FD9}"/>
              </a:ext>
            </a:extLst>
          </p:cNvPr>
          <p:cNvSpPr txBox="1"/>
          <p:nvPr/>
        </p:nvSpPr>
        <p:spPr>
          <a:xfrm>
            <a:off x="7465088" y="2669458"/>
            <a:ext cx="456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10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ABE33F8A-DEE4-F0AE-B2DB-C1DA1E398B5C}"/>
              </a:ext>
            </a:extLst>
          </p:cNvPr>
          <p:cNvSpPr txBox="1"/>
          <p:nvPr/>
        </p:nvSpPr>
        <p:spPr>
          <a:xfrm>
            <a:off x="9037726" y="2669458"/>
            <a:ext cx="5209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11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4E4CEEE0-8386-BF27-9E57-9F4D2659FEC5}"/>
              </a:ext>
            </a:extLst>
          </p:cNvPr>
          <p:cNvSpPr txBox="1"/>
          <p:nvPr/>
        </p:nvSpPr>
        <p:spPr>
          <a:xfrm>
            <a:off x="1174537" y="3664022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12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94743E8E-9431-7A65-6AF7-8465B2982ED6}"/>
              </a:ext>
            </a:extLst>
          </p:cNvPr>
          <p:cNvSpPr txBox="1"/>
          <p:nvPr/>
        </p:nvSpPr>
        <p:spPr>
          <a:xfrm>
            <a:off x="2747175" y="3656125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13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89A3F249-0537-8BCC-65BE-32C632DBB4AF}"/>
              </a:ext>
            </a:extLst>
          </p:cNvPr>
          <p:cNvSpPr txBox="1"/>
          <p:nvPr/>
        </p:nvSpPr>
        <p:spPr>
          <a:xfrm>
            <a:off x="4319813" y="3656125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14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438048E2-0C0B-41EC-4A7F-917D423C21C3}"/>
              </a:ext>
            </a:extLst>
          </p:cNvPr>
          <p:cNvSpPr txBox="1"/>
          <p:nvPr/>
        </p:nvSpPr>
        <p:spPr>
          <a:xfrm>
            <a:off x="5892450" y="3656125"/>
            <a:ext cx="558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15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25D77468-7BE5-79F9-A9D0-B540C3F5D5C6}"/>
              </a:ext>
            </a:extLst>
          </p:cNvPr>
          <p:cNvSpPr txBox="1"/>
          <p:nvPr/>
        </p:nvSpPr>
        <p:spPr>
          <a:xfrm>
            <a:off x="7465089" y="3648228"/>
            <a:ext cx="4561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16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FA49AFD0-65AA-94C3-6902-1919A7CCFBFF}"/>
              </a:ext>
            </a:extLst>
          </p:cNvPr>
          <p:cNvSpPr txBox="1"/>
          <p:nvPr/>
        </p:nvSpPr>
        <p:spPr>
          <a:xfrm>
            <a:off x="9037727" y="3648228"/>
            <a:ext cx="520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17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98CC54FB-787C-272E-510B-1EDCAAADC7C0}"/>
              </a:ext>
            </a:extLst>
          </p:cNvPr>
          <p:cNvSpPr txBox="1"/>
          <p:nvPr/>
        </p:nvSpPr>
        <p:spPr>
          <a:xfrm>
            <a:off x="1174537" y="4642792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18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85537164-85B9-7E69-617F-F5CE262F4F0A}"/>
              </a:ext>
            </a:extLst>
          </p:cNvPr>
          <p:cNvSpPr txBox="1"/>
          <p:nvPr/>
        </p:nvSpPr>
        <p:spPr>
          <a:xfrm>
            <a:off x="2747175" y="4634895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19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4295522E-7D7A-0955-E88D-22711A96BC8A}"/>
              </a:ext>
            </a:extLst>
          </p:cNvPr>
          <p:cNvSpPr txBox="1"/>
          <p:nvPr/>
        </p:nvSpPr>
        <p:spPr>
          <a:xfrm>
            <a:off x="4319813" y="4634895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20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D7D3526E-60B5-312E-277E-9D14194C9953}"/>
              </a:ext>
            </a:extLst>
          </p:cNvPr>
          <p:cNvSpPr txBox="1"/>
          <p:nvPr/>
        </p:nvSpPr>
        <p:spPr>
          <a:xfrm>
            <a:off x="5892450" y="4634895"/>
            <a:ext cx="5581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21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C3347491-36EE-3A13-C969-6A483C0CC220}"/>
              </a:ext>
            </a:extLst>
          </p:cNvPr>
          <p:cNvSpPr txBox="1"/>
          <p:nvPr/>
        </p:nvSpPr>
        <p:spPr>
          <a:xfrm>
            <a:off x="7465089" y="4626998"/>
            <a:ext cx="4561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22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21B02DFE-FCF0-6267-7D86-D88B0D9F1E9F}"/>
              </a:ext>
            </a:extLst>
          </p:cNvPr>
          <p:cNvSpPr txBox="1"/>
          <p:nvPr/>
        </p:nvSpPr>
        <p:spPr>
          <a:xfrm>
            <a:off x="9037727" y="4626998"/>
            <a:ext cx="520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23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D4BAE06A-8F0D-C951-EC30-2CA5450D37E4}"/>
              </a:ext>
            </a:extLst>
          </p:cNvPr>
          <p:cNvSpPr txBox="1"/>
          <p:nvPr/>
        </p:nvSpPr>
        <p:spPr>
          <a:xfrm>
            <a:off x="1174537" y="5621562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24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7965CDA3-D7BF-5C5A-9BC1-11B72305C7FD}"/>
              </a:ext>
            </a:extLst>
          </p:cNvPr>
          <p:cNvSpPr txBox="1"/>
          <p:nvPr/>
        </p:nvSpPr>
        <p:spPr>
          <a:xfrm>
            <a:off x="2747175" y="5613665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25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AF5D1E3C-8D3D-E400-1B02-23EB1ADF7A07}"/>
              </a:ext>
            </a:extLst>
          </p:cNvPr>
          <p:cNvSpPr txBox="1"/>
          <p:nvPr/>
        </p:nvSpPr>
        <p:spPr>
          <a:xfrm>
            <a:off x="4319813" y="5613665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26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528C5C42-069D-5A90-360E-5AB716E8A8B4}"/>
              </a:ext>
            </a:extLst>
          </p:cNvPr>
          <p:cNvSpPr txBox="1"/>
          <p:nvPr/>
        </p:nvSpPr>
        <p:spPr>
          <a:xfrm>
            <a:off x="5892451" y="5613665"/>
            <a:ext cx="4551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27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2434AA5D-8097-D8EA-9A14-AA20CA01631D}"/>
              </a:ext>
            </a:extLst>
          </p:cNvPr>
          <p:cNvSpPr txBox="1"/>
          <p:nvPr/>
        </p:nvSpPr>
        <p:spPr>
          <a:xfrm>
            <a:off x="7465089" y="5605768"/>
            <a:ext cx="4561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28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76D90D67-623A-2A49-018C-04BD1D977801}"/>
              </a:ext>
            </a:extLst>
          </p:cNvPr>
          <p:cNvSpPr txBox="1"/>
          <p:nvPr/>
        </p:nvSpPr>
        <p:spPr>
          <a:xfrm>
            <a:off x="9037727" y="5605768"/>
            <a:ext cx="520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29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D855B7C-78B3-F6A1-0E4A-17CBCC857ED4}"/>
              </a:ext>
            </a:extLst>
          </p:cNvPr>
          <p:cNvSpPr/>
          <p:nvPr/>
        </p:nvSpPr>
        <p:spPr>
          <a:xfrm>
            <a:off x="838200" y="2578308"/>
            <a:ext cx="9774836" cy="959371"/>
          </a:xfrm>
          <a:prstGeom prst="rect">
            <a:avLst/>
          </a:prstGeom>
          <a:noFill/>
          <a:ln w="101600">
            <a:solidFill>
              <a:schemeClr val="accent3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45CAA251-FEA6-908C-EDF1-ABCDFD7A8203}"/>
              </a:ext>
            </a:extLst>
          </p:cNvPr>
          <p:cNvSpPr txBox="1"/>
          <p:nvPr/>
        </p:nvSpPr>
        <p:spPr>
          <a:xfrm>
            <a:off x="10701728" y="2428107"/>
            <a:ext cx="14902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Segment 1</a:t>
            </a:r>
          </a:p>
        </p:txBody>
      </p: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D60152BE-A1D8-9884-A5BC-10770C9025E3}"/>
              </a:ext>
            </a:extLst>
          </p:cNvPr>
          <p:cNvCxnSpPr>
            <a:cxnSpLocks/>
            <a:stCxn id="71" idx="0"/>
          </p:cNvCxnSpPr>
          <p:nvPr/>
        </p:nvCxnSpPr>
        <p:spPr>
          <a:xfrm flipV="1">
            <a:off x="11253432" y="3538707"/>
            <a:ext cx="9178" cy="1227195"/>
          </a:xfrm>
          <a:prstGeom prst="line">
            <a:avLst/>
          </a:prstGeom>
          <a:ln w="101600" cap="rnd">
            <a:solidFill>
              <a:schemeClr val="accent3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85E09C2A-8D10-E7D2-F141-818D7430EAC6}"/>
              </a:ext>
            </a:extLst>
          </p:cNvPr>
          <p:cNvCxnSpPr>
            <a:cxnSpLocks/>
            <a:stCxn id="71" idx="2"/>
          </p:cNvCxnSpPr>
          <p:nvPr/>
        </p:nvCxnSpPr>
        <p:spPr>
          <a:xfrm>
            <a:off x="11253432" y="5258345"/>
            <a:ext cx="9178" cy="1085870"/>
          </a:xfrm>
          <a:prstGeom prst="line">
            <a:avLst/>
          </a:prstGeom>
          <a:ln w="101600" cap="rnd">
            <a:solidFill>
              <a:schemeClr val="accent3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0" name="Content Placeholder 2">
            <a:extLst>
              <a:ext uri="{FF2B5EF4-FFF2-40B4-BE49-F238E27FC236}">
                <a16:creationId xmlns:a16="http://schemas.microsoft.com/office/drawing/2014/main" id="{896B17CE-5EFC-C032-22F1-6040C5ED08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1712" y="4496196"/>
            <a:ext cx="10132968" cy="2248492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US" sz="2600" dirty="0"/>
              <a:t>Why are segments a good idea?</a:t>
            </a:r>
          </a:p>
          <a:p>
            <a:pPr lvl="1">
              <a:buFontTx/>
              <a:buChar char="-"/>
            </a:pPr>
            <a:r>
              <a:rPr lang="en-US" sz="2600" dirty="0"/>
              <a:t>Writing to blocks 6, 7, 8, </a:t>
            </a:r>
            <a:r>
              <a:rPr lang="en-US" sz="2600" dirty="0" err="1"/>
              <a:t>etc</a:t>
            </a:r>
            <a:endParaRPr lang="en-US" sz="2600" dirty="0"/>
          </a:p>
          <a:p>
            <a:pPr lvl="1">
              <a:buFontTx/>
              <a:buChar char="-"/>
            </a:pPr>
            <a:r>
              <a:rPr lang="en-US" sz="2600" dirty="0"/>
              <a:t>Not 34, 33, 900, </a:t>
            </a:r>
            <a:r>
              <a:rPr lang="en-US" sz="2600" dirty="0" err="1"/>
              <a:t>etc</a:t>
            </a:r>
            <a:r>
              <a:rPr lang="en-US" sz="2600" dirty="0"/>
              <a:t>!</a:t>
            </a:r>
          </a:p>
          <a:p>
            <a:pPr marL="457200" lvl="1" indent="0">
              <a:buNone/>
            </a:pPr>
            <a:r>
              <a:rPr lang="en-US" sz="2600" dirty="0"/>
              <a:t>Bottleneck: Disk Throughput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69000CE0-F766-F0E5-8299-3DFD50E4A7FC}"/>
              </a:ext>
            </a:extLst>
          </p:cNvPr>
          <p:cNvSpPr txBox="1"/>
          <p:nvPr/>
        </p:nvSpPr>
        <p:spPr>
          <a:xfrm>
            <a:off x="10199533" y="4765902"/>
            <a:ext cx="210779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Free Blocks</a:t>
            </a:r>
          </a:p>
        </p:txBody>
      </p:sp>
    </p:spTree>
    <p:extLst>
      <p:ext uri="{BB962C8B-B14F-4D97-AF65-F5344CB8AC3E}">
        <p14:creationId xmlns:p14="http://schemas.microsoft.com/office/powerpoint/2010/main" val="2312291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7" dur="1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1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1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  <p:set>
                                      <p:cBhvr>
                                        <p:cTn id="13" dur="1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1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1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67886"/>
                                      </p:to>
                                    </p:animClr>
                                    <p:set>
                                      <p:cBhvr>
                                        <p:cTn id="19" dur="1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1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1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  <p:set>
                                      <p:cBhvr>
                                        <p:cTn id="25" dur="1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1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 uiExpand="1" build="p" bldLvl="2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7E1916-02F2-05ED-FBE8-22DA2910BC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LFS Performance – Create 1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F87BE16-172B-8304-BFA3-390C2E7FEF6F}"/>
              </a:ext>
            </a:extLst>
          </p:cNvPr>
          <p:cNvSpPr/>
          <p:nvPr/>
        </p:nvSpPr>
        <p:spPr>
          <a:xfrm>
            <a:off x="1174537" y="1690688"/>
            <a:ext cx="1327355" cy="73741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1F5DEF4-3EA4-78C6-F178-D7100C5514BD}"/>
              </a:ext>
            </a:extLst>
          </p:cNvPr>
          <p:cNvSpPr/>
          <p:nvPr/>
        </p:nvSpPr>
        <p:spPr>
          <a:xfrm>
            <a:off x="2747175" y="1690688"/>
            <a:ext cx="1327355" cy="73741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5A19EBA-D4F0-88F2-83C1-666250ECAFE4}"/>
              </a:ext>
            </a:extLst>
          </p:cNvPr>
          <p:cNvSpPr/>
          <p:nvPr/>
        </p:nvSpPr>
        <p:spPr>
          <a:xfrm>
            <a:off x="4319813" y="1690688"/>
            <a:ext cx="1327355" cy="73741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9535CCE-A213-F743-D03A-988BCB8CD1C8}"/>
              </a:ext>
            </a:extLst>
          </p:cNvPr>
          <p:cNvSpPr/>
          <p:nvPr/>
        </p:nvSpPr>
        <p:spPr>
          <a:xfrm>
            <a:off x="5892451" y="1690688"/>
            <a:ext cx="1327355" cy="73741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895355D-614E-6723-0747-336DFB7BC5CA}"/>
              </a:ext>
            </a:extLst>
          </p:cNvPr>
          <p:cNvSpPr/>
          <p:nvPr/>
        </p:nvSpPr>
        <p:spPr>
          <a:xfrm>
            <a:off x="7465089" y="1690688"/>
            <a:ext cx="1327355" cy="73741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2171219-7E0E-D1CC-843E-1B6AD342FD58}"/>
              </a:ext>
            </a:extLst>
          </p:cNvPr>
          <p:cNvSpPr/>
          <p:nvPr/>
        </p:nvSpPr>
        <p:spPr>
          <a:xfrm>
            <a:off x="9037727" y="1690688"/>
            <a:ext cx="1327355" cy="73741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00AE9EA-7942-67CD-698E-284F7A9793BF}"/>
              </a:ext>
            </a:extLst>
          </p:cNvPr>
          <p:cNvSpPr/>
          <p:nvPr/>
        </p:nvSpPr>
        <p:spPr>
          <a:xfrm>
            <a:off x="1174537" y="2669458"/>
            <a:ext cx="1327355" cy="737419"/>
          </a:xfrm>
          <a:prstGeom prst="rect">
            <a:avLst/>
          </a:prstGeom>
          <a:solidFill>
            <a:schemeClr val="accent1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/</a:t>
            </a:r>
            <a:endParaRPr lang="en-US" dirty="0">
              <a:latin typeface="Helvetica Neue Medium" panose="02000503000000020004" pitchFamily="2" charset="0"/>
              <a:ea typeface="Helvetica Neue Medium" panose="02000503000000020004" pitchFamily="2" charset="0"/>
              <a:cs typeface="Helvetica Neue Medium" panose="02000503000000020004" pitchFamily="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0A98C8E-4B38-C853-9C95-6B9FD35555CA}"/>
              </a:ext>
            </a:extLst>
          </p:cNvPr>
          <p:cNvSpPr/>
          <p:nvPr/>
        </p:nvSpPr>
        <p:spPr>
          <a:xfrm>
            <a:off x="2747175" y="2669458"/>
            <a:ext cx="1327355" cy="737419"/>
          </a:xfrm>
          <a:prstGeom prst="rect">
            <a:avLst/>
          </a:prstGeom>
          <a:solidFill>
            <a:schemeClr val="tx2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foo</a:t>
            </a:r>
            <a:endParaRPr lang="en-US" dirty="0">
              <a:latin typeface="Helvetica Neue Medium" panose="02000503000000020004" pitchFamily="2" charset="0"/>
              <a:ea typeface="Helvetica Neue Medium" panose="02000503000000020004" pitchFamily="2" charset="0"/>
              <a:cs typeface="Helvetica Neue Medium" panose="02000503000000020004" pitchFamily="2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21A5C28-12E5-C450-EF99-696828DBCFBC}"/>
              </a:ext>
            </a:extLst>
          </p:cNvPr>
          <p:cNvSpPr/>
          <p:nvPr/>
        </p:nvSpPr>
        <p:spPr>
          <a:xfrm>
            <a:off x="4319813" y="2669458"/>
            <a:ext cx="1327355" cy="737419"/>
          </a:xfrm>
          <a:prstGeom prst="rect">
            <a:avLst/>
          </a:prstGeom>
          <a:solidFill>
            <a:srgbClr val="467886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bar</a:t>
            </a:r>
            <a:endParaRPr lang="en-US" dirty="0">
              <a:latin typeface="Helvetica Neue Medium" panose="02000503000000020004" pitchFamily="2" charset="0"/>
              <a:ea typeface="Helvetica Neue Medium" panose="02000503000000020004" pitchFamily="2" charset="0"/>
              <a:cs typeface="Helvetica Neue Medium" panose="02000503000000020004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F35F3E9-D7CC-3930-1FCE-55173E79D64A}"/>
              </a:ext>
            </a:extLst>
          </p:cNvPr>
          <p:cNvSpPr/>
          <p:nvPr/>
        </p:nvSpPr>
        <p:spPr>
          <a:xfrm>
            <a:off x="5892451" y="2669458"/>
            <a:ext cx="1327355" cy="737419"/>
          </a:xfrm>
          <a:prstGeom prst="rect">
            <a:avLst/>
          </a:prstGeom>
          <a:solidFill>
            <a:schemeClr val="tx2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foo</a:t>
            </a:r>
            <a:endParaRPr lang="en-US" dirty="0">
              <a:latin typeface="Helvetica Neue Medium" panose="02000503000000020004" pitchFamily="2" charset="0"/>
              <a:ea typeface="Helvetica Neue Medium" panose="02000503000000020004" pitchFamily="2" charset="0"/>
              <a:cs typeface="Helvetica Neue Medium" panose="02000503000000020004" pitchFamily="2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44A98D-C03B-BAEB-96D5-F9AB59D4EB04}"/>
              </a:ext>
            </a:extLst>
          </p:cNvPr>
          <p:cNvSpPr/>
          <p:nvPr/>
        </p:nvSpPr>
        <p:spPr>
          <a:xfrm>
            <a:off x="7465089" y="2669458"/>
            <a:ext cx="1327355" cy="737419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baz</a:t>
            </a:r>
            <a:endParaRPr lang="en-US" dirty="0">
              <a:latin typeface="Helvetica Neue Medium" panose="02000503000000020004" pitchFamily="2" charset="0"/>
              <a:ea typeface="Helvetica Neue Medium" panose="02000503000000020004" pitchFamily="2" charset="0"/>
              <a:cs typeface="Helvetica Neue Medium" panose="02000503000000020004" pitchFamily="2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B9B0B5F-5E5D-F9EB-D2EF-7B9E08E112CF}"/>
              </a:ext>
            </a:extLst>
          </p:cNvPr>
          <p:cNvSpPr/>
          <p:nvPr/>
        </p:nvSpPr>
        <p:spPr>
          <a:xfrm>
            <a:off x="9037727" y="2669458"/>
            <a:ext cx="1327355" cy="737419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baz</a:t>
            </a:r>
            <a:endParaRPr lang="en-US" dirty="0">
              <a:latin typeface="Helvetica Neue Medium" panose="02000503000000020004" pitchFamily="2" charset="0"/>
              <a:ea typeface="Helvetica Neue Medium" panose="02000503000000020004" pitchFamily="2" charset="0"/>
              <a:cs typeface="Helvetica Neue Medium" panose="02000503000000020004" pitchFamily="2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7F43695-A723-A897-9BD7-FBD9F9EF7FB2}"/>
              </a:ext>
            </a:extLst>
          </p:cNvPr>
          <p:cNvSpPr/>
          <p:nvPr/>
        </p:nvSpPr>
        <p:spPr>
          <a:xfrm>
            <a:off x="1174537" y="3648228"/>
            <a:ext cx="1327355" cy="737419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q</a:t>
            </a:r>
            <a:r>
              <a:rPr lang="en-US" dirty="0" err="1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ux</a:t>
            </a:r>
            <a:endParaRPr lang="en-US" dirty="0">
              <a:latin typeface="Helvetica Neue Medium" panose="02000503000000020004" pitchFamily="2" charset="0"/>
              <a:ea typeface="Helvetica Neue Medium" panose="02000503000000020004" pitchFamily="2" charset="0"/>
              <a:cs typeface="Helvetica Neue Medium" panose="02000503000000020004" pitchFamily="2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5460748-50DE-AC12-5183-58C3F774E36B}"/>
              </a:ext>
            </a:extLst>
          </p:cNvPr>
          <p:cNvSpPr/>
          <p:nvPr/>
        </p:nvSpPr>
        <p:spPr>
          <a:xfrm>
            <a:off x="2747175" y="3648228"/>
            <a:ext cx="1327355" cy="737419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Helvetica Neue Medium" panose="02000503000000020004" pitchFamily="2" charset="0"/>
              <a:ea typeface="Helvetica Neue Medium" panose="02000503000000020004" pitchFamily="2" charset="0"/>
              <a:cs typeface="Helvetica Neue Medium" panose="02000503000000020004" pitchFamily="2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08E708B-28CD-4495-2E7D-03AD049BE31D}"/>
              </a:ext>
            </a:extLst>
          </p:cNvPr>
          <p:cNvSpPr/>
          <p:nvPr/>
        </p:nvSpPr>
        <p:spPr>
          <a:xfrm>
            <a:off x="4319813" y="3648228"/>
            <a:ext cx="1327355" cy="73741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Helvetica Neue Medium" panose="02000503000000020004" pitchFamily="2" charset="0"/>
              <a:ea typeface="Helvetica Neue Medium" panose="02000503000000020004" pitchFamily="2" charset="0"/>
              <a:cs typeface="Helvetica Neue Medium" panose="02000503000000020004" pitchFamily="2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F472447-D32B-3F33-31C9-FAF940FEE6C5}"/>
              </a:ext>
            </a:extLst>
          </p:cNvPr>
          <p:cNvSpPr/>
          <p:nvPr/>
        </p:nvSpPr>
        <p:spPr>
          <a:xfrm>
            <a:off x="5892451" y="3648228"/>
            <a:ext cx="1327355" cy="73741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Helvetica Neue Medium" panose="02000503000000020004" pitchFamily="2" charset="0"/>
              <a:ea typeface="Helvetica Neue Medium" panose="02000503000000020004" pitchFamily="2" charset="0"/>
              <a:cs typeface="Helvetica Neue Medium" panose="02000503000000020004" pitchFamily="2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4F7FD95-5B8C-0987-295A-EC009C620BF4}"/>
              </a:ext>
            </a:extLst>
          </p:cNvPr>
          <p:cNvSpPr/>
          <p:nvPr/>
        </p:nvSpPr>
        <p:spPr>
          <a:xfrm>
            <a:off x="7465089" y="3648228"/>
            <a:ext cx="1327355" cy="73741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Helvetica Neue Medium" panose="02000503000000020004" pitchFamily="2" charset="0"/>
              <a:ea typeface="Helvetica Neue Medium" panose="02000503000000020004" pitchFamily="2" charset="0"/>
              <a:cs typeface="Helvetica Neue Medium" panose="02000503000000020004" pitchFamily="2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A4689DD-D27C-83DA-3AE4-92705117BD10}"/>
              </a:ext>
            </a:extLst>
          </p:cNvPr>
          <p:cNvSpPr/>
          <p:nvPr/>
        </p:nvSpPr>
        <p:spPr>
          <a:xfrm>
            <a:off x="9037727" y="3648228"/>
            <a:ext cx="1327355" cy="73741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Helvetica Neue Medium" panose="02000503000000020004" pitchFamily="2" charset="0"/>
              <a:ea typeface="Helvetica Neue Medium" panose="02000503000000020004" pitchFamily="2" charset="0"/>
              <a:cs typeface="Helvetica Neue Medium" panose="02000503000000020004" pitchFamily="2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562B125-E70B-8999-D2F8-36CFE3A1B44D}"/>
              </a:ext>
            </a:extLst>
          </p:cNvPr>
          <p:cNvSpPr/>
          <p:nvPr/>
        </p:nvSpPr>
        <p:spPr>
          <a:xfrm>
            <a:off x="1174537" y="4626998"/>
            <a:ext cx="1327355" cy="73741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CA2823A-3993-CEA4-0F86-155E8813811F}"/>
              </a:ext>
            </a:extLst>
          </p:cNvPr>
          <p:cNvSpPr/>
          <p:nvPr/>
        </p:nvSpPr>
        <p:spPr>
          <a:xfrm>
            <a:off x="2747175" y="4626998"/>
            <a:ext cx="1327355" cy="73741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4A07ABD-33B7-D4DC-3645-5A127AF9189C}"/>
              </a:ext>
            </a:extLst>
          </p:cNvPr>
          <p:cNvSpPr/>
          <p:nvPr/>
        </p:nvSpPr>
        <p:spPr>
          <a:xfrm>
            <a:off x="4319813" y="4626998"/>
            <a:ext cx="1327355" cy="737419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20464B7-B7B6-AE35-78B9-3103FBA30212}"/>
              </a:ext>
            </a:extLst>
          </p:cNvPr>
          <p:cNvSpPr/>
          <p:nvPr/>
        </p:nvSpPr>
        <p:spPr>
          <a:xfrm>
            <a:off x="5892451" y="4626998"/>
            <a:ext cx="1327355" cy="73741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2C87B5A-41D8-5D51-A3ED-63466B0A2DE0}"/>
              </a:ext>
            </a:extLst>
          </p:cNvPr>
          <p:cNvSpPr/>
          <p:nvPr/>
        </p:nvSpPr>
        <p:spPr>
          <a:xfrm>
            <a:off x="7465089" y="4626998"/>
            <a:ext cx="1327355" cy="73741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C89FCD97-F83E-623E-1A56-A6B1ABE698F3}"/>
              </a:ext>
            </a:extLst>
          </p:cNvPr>
          <p:cNvSpPr/>
          <p:nvPr/>
        </p:nvSpPr>
        <p:spPr>
          <a:xfrm>
            <a:off x="9037727" y="4626998"/>
            <a:ext cx="1327355" cy="73741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242A2BD9-9CBF-D857-1D6D-0B9D310982B6}"/>
              </a:ext>
            </a:extLst>
          </p:cNvPr>
          <p:cNvSpPr/>
          <p:nvPr/>
        </p:nvSpPr>
        <p:spPr>
          <a:xfrm>
            <a:off x="1174537" y="5605768"/>
            <a:ext cx="1327355" cy="73741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4BB90D0E-C71B-F746-8464-5DAF6BED738D}"/>
              </a:ext>
            </a:extLst>
          </p:cNvPr>
          <p:cNvSpPr/>
          <p:nvPr/>
        </p:nvSpPr>
        <p:spPr>
          <a:xfrm>
            <a:off x="2747175" y="5605768"/>
            <a:ext cx="1327355" cy="73741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F9E3228B-F260-BE40-2AF3-3EAA34CE55FF}"/>
              </a:ext>
            </a:extLst>
          </p:cNvPr>
          <p:cNvSpPr/>
          <p:nvPr/>
        </p:nvSpPr>
        <p:spPr>
          <a:xfrm>
            <a:off x="4319813" y="5605768"/>
            <a:ext cx="1327355" cy="73741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C28505C-3370-A2B3-BF38-4B2DC592E213}"/>
              </a:ext>
            </a:extLst>
          </p:cNvPr>
          <p:cNvSpPr/>
          <p:nvPr/>
        </p:nvSpPr>
        <p:spPr>
          <a:xfrm>
            <a:off x="5892451" y="5605768"/>
            <a:ext cx="1327355" cy="73741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7765B6B0-A764-3924-6D8B-4DEC422CB25E}"/>
              </a:ext>
            </a:extLst>
          </p:cNvPr>
          <p:cNvSpPr/>
          <p:nvPr/>
        </p:nvSpPr>
        <p:spPr>
          <a:xfrm>
            <a:off x="7465089" y="5605768"/>
            <a:ext cx="1327355" cy="73741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DA268C30-4694-5D06-EE2A-FEF0EA9B4521}"/>
              </a:ext>
            </a:extLst>
          </p:cNvPr>
          <p:cNvSpPr/>
          <p:nvPr/>
        </p:nvSpPr>
        <p:spPr>
          <a:xfrm>
            <a:off x="9037727" y="5605768"/>
            <a:ext cx="1327355" cy="73741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3B00981-95B5-5B1A-4388-4CF77A8BAC6C}"/>
              </a:ext>
            </a:extLst>
          </p:cNvPr>
          <p:cNvSpPr txBox="1"/>
          <p:nvPr/>
        </p:nvSpPr>
        <p:spPr>
          <a:xfrm>
            <a:off x="1174537" y="169796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0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0991800-1BEF-6A9A-93C1-FD52EF400660}"/>
              </a:ext>
            </a:extLst>
          </p:cNvPr>
          <p:cNvSpPr txBox="1"/>
          <p:nvPr/>
        </p:nvSpPr>
        <p:spPr>
          <a:xfrm>
            <a:off x="2747175" y="169006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278E118-729D-C6C0-E80F-BE73F813B2BB}"/>
              </a:ext>
            </a:extLst>
          </p:cNvPr>
          <p:cNvSpPr txBox="1"/>
          <p:nvPr/>
        </p:nvSpPr>
        <p:spPr>
          <a:xfrm>
            <a:off x="4319813" y="169006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F29B35EA-B7C5-0492-C3A2-3D7DBB464757}"/>
              </a:ext>
            </a:extLst>
          </p:cNvPr>
          <p:cNvSpPr txBox="1"/>
          <p:nvPr/>
        </p:nvSpPr>
        <p:spPr>
          <a:xfrm>
            <a:off x="5892451" y="1690065"/>
            <a:ext cx="3129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3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60151B1C-90D2-ADB1-76ED-8AE17C293EA2}"/>
              </a:ext>
            </a:extLst>
          </p:cNvPr>
          <p:cNvSpPr txBox="1"/>
          <p:nvPr/>
        </p:nvSpPr>
        <p:spPr>
          <a:xfrm>
            <a:off x="7465089" y="1682168"/>
            <a:ext cx="3129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4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E9693C69-12FC-E54E-7B38-456F184456B3}"/>
              </a:ext>
            </a:extLst>
          </p:cNvPr>
          <p:cNvSpPr txBox="1"/>
          <p:nvPr/>
        </p:nvSpPr>
        <p:spPr>
          <a:xfrm>
            <a:off x="9037727" y="1682168"/>
            <a:ext cx="3129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5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C196F68B-E6B3-1AB6-5775-86ECBF98B8C1}"/>
              </a:ext>
            </a:extLst>
          </p:cNvPr>
          <p:cNvSpPr txBox="1"/>
          <p:nvPr/>
        </p:nvSpPr>
        <p:spPr>
          <a:xfrm>
            <a:off x="1174537" y="268525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6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1644EA08-3A12-DBC5-BB27-47F3441B28C4}"/>
              </a:ext>
            </a:extLst>
          </p:cNvPr>
          <p:cNvSpPr txBox="1"/>
          <p:nvPr/>
        </p:nvSpPr>
        <p:spPr>
          <a:xfrm>
            <a:off x="2747175" y="267735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7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B35BCF6D-9516-8C76-E7F3-9DBED49BD2ED}"/>
              </a:ext>
            </a:extLst>
          </p:cNvPr>
          <p:cNvSpPr txBox="1"/>
          <p:nvPr/>
        </p:nvSpPr>
        <p:spPr>
          <a:xfrm>
            <a:off x="4319813" y="267735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8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87B20DE2-78FF-8A00-77F8-0D1D607E8A48}"/>
              </a:ext>
            </a:extLst>
          </p:cNvPr>
          <p:cNvSpPr txBox="1"/>
          <p:nvPr/>
        </p:nvSpPr>
        <p:spPr>
          <a:xfrm>
            <a:off x="5892451" y="2677355"/>
            <a:ext cx="3129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9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6D3EAB1F-AF42-A939-8E82-F6816207D840}"/>
              </a:ext>
            </a:extLst>
          </p:cNvPr>
          <p:cNvSpPr txBox="1"/>
          <p:nvPr/>
        </p:nvSpPr>
        <p:spPr>
          <a:xfrm>
            <a:off x="7465088" y="2669458"/>
            <a:ext cx="456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10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D5D43700-8A19-C159-911E-80933193019C}"/>
              </a:ext>
            </a:extLst>
          </p:cNvPr>
          <p:cNvSpPr txBox="1"/>
          <p:nvPr/>
        </p:nvSpPr>
        <p:spPr>
          <a:xfrm>
            <a:off x="9037726" y="2669458"/>
            <a:ext cx="5209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11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B2FB9B71-9BA5-C6B8-41A0-176B1417E931}"/>
              </a:ext>
            </a:extLst>
          </p:cNvPr>
          <p:cNvSpPr txBox="1"/>
          <p:nvPr/>
        </p:nvSpPr>
        <p:spPr>
          <a:xfrm>
            <a:off x="1174537" y="3664022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12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30354AD5-96B1-4C8D-A25A-54890AFB1497}"/>
              </a:ext>
            </a:extLst>
          </p:cNvPr>
          <p:cNvSpPr txBox="1"/>
          <p:nvPr/>
        </p:nvSpPr>
        <p:spPr>
          <a:xfrm>
            <a:off x="2747175" y="3656125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13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248F6E52-F786-8675-F320-BD1325F15D6F}"/>
              </a:ext>
            </a:extLst>
          </p:cNvPr>
          <p:cNvSpPr txBox="1"/>
          <p:nvPr/>
        </p:nvSpPr>
        <p:spPr>
          <a:xfrm>
            <a:off x="4319813" y="3656125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14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3A9EC813-FF9C-7BF4-5A5F-9A1C64FB2DCA}"/>
              </a:ext>
            </a:extLst>
          </p:cNvPr>
          <p:cNvSpPr txBox="1"/>
          <p:nvPr/>
        </p:nvSpPr>
        <p:spPr>
          <a:xfrm>
            <a:off x="5892450" y="3656125"/>
            <a:ext cx="558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15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52EE203A-895E-08F8-5A3C-54D22AA5E907}"/>
              </a:ext>
            </a:extLst>
          </p:cNvPr>
          <p:cNvSpPr txBox="1"/>
          <p:nvPr/>
        </p:nvSpPr>
        <p:spPr>
          <a:xfrm>
            <a:off x="7465089" y="3648228"/>
            <a:ext cx="4561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16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8CFAF6CB-F687-0665-FD0F-4AEDB726395D}"/>
              </a:ext>
            </a:extLst>
          </p:cNvPr>
          <p:cNvSpPr txBox="1"/>
          <p:nvPr/>
        </p:nvSpPr>
        <p:spPr>
          <a:xfrm>
            <a:off x="9037727" y="3648228"/>
            <a:ext cx="520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17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DEA7A2A0-0490-B7C3-3D33-5C736EA12C7E}"/>
              </a:ext>
            </a:extLst>
          </p:cNvPr>
          <p:cNvSpPr txBox="1"/>
          <p:nvPr/>
        </p:nvSpPr>
        <p:spPr>
          <a:xfrm>
            <a:off x="1174537" y="4642792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18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80DB49A7-C5F4-4191-BFBA-289ECD0D3C8D}"/>
              </a:ext>
            </a:extLst>
          </p:cNvPr>
          <p:cNvSpPr txBox="1"/>
          <p:nvPr/>
        </p:nvSpPr>
        <p:spPr>
          <a:xfrm>
            <a:off x="2747175" y="4634895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19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1B6A3C74-DFE5-14D7-8F24-F6EC0FE48E6C}"/>
              </a:ext>
            </a:extLst>
          </p:cNvPr>
          <p:cNvSpPr txBox="1"/>
          <p:nvPr/>
        </p:nvSpPr>
        <p:spPr>
          <a:xfrm>
            <a:off x="4319813" y="4634895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20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AB45A182-CA39-BFE8-30BD-517215A8EA59}"/>
              </a:ext>
            </a:extLst>
          </p:cNvPr>
          <p:cNvSpPr txBox="1"/>
          <p:nvPr/>
        </p:nvSpPr>
        <p:spPr>
          <a:xfrm>
            <a:off x="5892450" y="4634895"/>
            <a:ext cx="5581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21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EF657FCC-1F08-7F3C-53F5-CDA6990248FB}"/>
              </a:ext>
            </a:extLst>
          </p:cNvPr>
          <p:cNvSpPr txBox="1"/>
          <p:nvPr/>
        </p:nvSpPr>
        <p:spPr>
          <a:xfrm>
            <a:off x="7465089" y="4626998"/>
            <a:ext cx="4561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22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05D21C09-B3D2-B807-2F52-FE7B486FF0B2}"/>
              </a:ext>
            </a:extLst>
          </p:cNvPr>
          <p:cNvSpPr txBox="1"/>
          <p:nvPr/>
        </p:nvSpPr>
        <p:spPr>
          <a:xfrm>
            <a:off x="9037727" y="4626998"/>
            <a:ext cx="520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23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0B68B417-1969-8546-9BF9-9E5805EF678A}"/>
              </a:ext>
            </a:extLst>
          </p:cNvPr>
          <p:cNvSpPr txBox="1"/>
          <p:nvPr/>
        </p:nvSpPr>
        <p:spPr>
          <a:xfrm>
            <a:off x="1174537" y="5621562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24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0D42B9DF-6C4A-CE20-3020-EC36A7CC05C3}"/>
              </a:ext>
            </a:extLst>
          </p:cNvPr>
          <p:cNvSpPr txBox="1"/>
          <p:nvPr/>
        </p:nvSpPr>
        <p:spPr>
          <a:xfrm>
            <a:off x="2747175" y="5613665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25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0B4192CF-9871-E55D-C545-AA85B76762BA}"/>
              </a:ext>
            </a:extLst>
          </p:cNvPr>
          <p:cNvSpPr txBox="1"/>
          <p:nvPr/>
        </p:nvSpPr>
        <p:spPr>
          <a:xfrm>
            <a:off x="4319813" y="5613665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26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AB1B03BF-2E0E-73E6-B53D-CF6843C031E9}"/>
              </a:ext>
            </a:extLst>
          </p:cNvPr>
          <p:cNvSpPr txBox="1"/>
          <p:nvPr/>
        </p:nvSpPr>
        <p:spPr>
          <a:xfrm>
            <a:off x="5892451" y="5613665"/>
            <a:ext cx="4551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27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9069C596-1426-4938-9A92-E4AE82F12423}"/>
              </a:ext>
            </a:extLst>
          </p:cNvPr>
          <p:cNvSpPr txBox="1"/>
          <p:nvPr/>
        </p:nvSpPr>
        <p:spPr>
          <a:xfrm>
            <a:off x="7465089" y="5605768"/>
            <a:ext cx="4561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28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53915196-5831-FF99-7632-0FA1ECAAD070}"/>
              </a:ext>
            </a:extLst>
          </p:cNvPr>
          <p:cNvSpPr txBox="1"/>
          <p:nvPr/>
        </p:nvSpPr>
        <p:spPr>
          <a:xfrm>
            <a:off x="9037727" y="5605768"/>
            <a:ext cx="520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29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34CE1717-8FDE-94B6-2433-56B17A6C5D80}"/>
              </a:ext>
            </a:extLst>
          </p:cNvPr>
          <p:cNvSpPr/>
          <p:nvPr/>
        </p:nvSpPr>
        <p:spPr>
          <a:xfrm>
            <a:off x="838200" y="2578308"/>
            <a:ext cx="9774836" cy="959371"/>
          </a:xfrm>
          <a:prstGeom prst="rect">
            <a:avLst/>
          </a:prstGeom>
          <a:noFill/>
          <a:ln w="101600">
            <a:solidFill>
              <a:schemeClr val="accent3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C180774C-E646-652B-2581-D9DA87BCEFF0}"/>
              </a:ext>
            </a:extLst>
          </p:cNvPr>
          <p:cNvSpPr txBox="1"/>
          <p:nvPr/>
        </p:nvSpPr>
        <p:spPr>
          <a:xfrm>
            <a:off x="8343900" y="2997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B032821A-4543-2AA1-5822-792FA8F58F7A}"/>
              </a:ext>
            </a:extLst>
          </p:cNvPr>
          <p:cNvSpPr txBox="1"/>
          <p:nvPr/>
        </p:nvSpPr>
        <p:spPr>
          <a:xfrm>
            <a:off x="9652000" y="29845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7894AB08-39B1-9282-D6FA-478DC282382E}"/>
              </a:ext>
            </a:extLst>
          </p:cNvPr>
          <p:cNvSpPr/>
          <p:nvPr/>
        </p:nvSpPr>
        <p:spPr>
          <a:xfrm>
            <a:off x="838200" y="3534495"/>
            <a:ext cx="9774836" cy="959371"/>
          </a:xfrm>
          <a:prstGeom prst="rect">
            <a:avLst/>
          </a:prstGeom>
          <a:noFill/>
          <a:ln w="101600">
            <a:solidFill>
              <a:schemeClr val="accent3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Content Placeholder 2">
            <a:extLst>
              <a:ext uri="{FF2B5EF4-FFF2-40B4-BE49-F238E27FC236}">
                <a16:creationId xmlns:a16="http://schemas.microsoft.com/office/drawing/2014/main" id="{54395C14-CC32-80C2-CD14-F4D1707EC6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7430" y="4604415"/>
            <a:ext cx="10368064" cy="2253585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US" sz="2600" b="1" dirty="0">
                <a:latin typeface="Fira Code" panose="020B0809050000020004" pitchFamily="34" charset="0"/>
                <a:ea typeface="Fira Code" panose="020B0809050000020004" pitchFamily="34" charset="0"/>
                <a:cs typeface="Fira Code" panose="020B0809050000020004" pitchFamily="34" charset="0"/>
              </a:rPr>
              <a:t>echo &gt; /</a:t>
            </a:r>
            <a:r>
              <a:rPr lang="en-US" sz="2600" b="1" dirty="0" err="1">
                <a:latin typeface="Fira Code" panose="020B0809050000020004" pitchFamily="34" charset="0"/>
                <a:ea typeface="Fira Code" panose="020B0809050000020004" pitchFamily="34" charset="0"/>
                <a:cs typeface="Fira Code" panose="020B0809050000020004" pitchFamily="34" charset="0"/>
              </a:rPr>
              <a:t>baz</a:t>
            </a:r>
            <a:r>
              <a:rPr lang="en-US" sz="2600" dirty="0"/>
              <a:t>. What happens?</a:t>
            </a:r>
          </a:p>
          <a:p>
            <a:pPr lvl="1">
              <a:buFontTx/>
              <a:buChar char="-"/>
            </a:pPr>
            <a:r>
              <a:rPr lang="en-US" sz="2600" dirty="0"/>
              <a:t>Just need to add to current segment</a:t>
            </a:r>
          </a:p>
          <a:p>
            <a:pPr marL="457200" lvl="1" indent="0">
              <a:buNone/>
            </a:pPr>
            <a:r>
              <a:rPr lang="en-US" sz="2600" dirty="0"/>
              <a:t>What if segment is full? Open a new one.</a:t>
            </a:r>
          </a:p>
          <a:p>
            <a:pPr marL="457200" lvl="1" indent="0">
              <a:buNone/>
            </a:pPr>
            <a:r>
              <a:rPr lang="en-US" sz="2600" dirty="0"/>
              <a:t>Problem: How do we make sense of blocks?</a:t>
            </a:r>
          </a:p>
        </p:txBody>
      </p:sp>
    </p:spTree>
    <p:extLst>
      <p:ext uri="{BB962C8B-B14F-4D97-AF65-F5344CB8AC3E}">
        <p14:creationId xmlns:p14="http://schemas.microsoft.com/office/powerpoint/2010/main" val="113995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1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3CBEB"/>
                                      </p:to>
                                    </p:animClr>
                                    <p:set>
                                      <p:cBhvr>
                                        <p:cTn id="15" dur="1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1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1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3CBEB"/>
                                      </p:to>
                                    </p:animClr>
                                    <p:set>
                                      <p:cBhvr>
                                        <p:cTn id="21" dur="1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1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1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B76A0"/>
                                      </p:to>
                                    </p:animClr>
                                    <p:set>
                                      <p:cBhvr>
                                        <p:cTn id="43" dur="1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1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nimBg="1"/>
      <p:bldP spid="68" grpId="1" animBg="1"/>
      <p:bldP spid="69" grpId="0" uiExpand="1" build="p" bldLvl="2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8A8366-51FA-3DBD-5E50-D96008934A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Log-Structured File System – Lookup 1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4605587-9EDD-4E4E-9633-FBD84DA4B9CC}"/>
              </a:ext>
            </a:extLst>
          </p:cNvPr>
          <p:cNvSpPr/>
          <p:nvPr/>
        </p:nvSpPr>
        <p:spPr>
          <a:xfrm>
            <a:off x="1174537" y="1690688"/>
            <a:ext cx="1327355" cy="73741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DA16BE3-1026-355E-593B-7F2B98AC5777}"/>
              </a:ext>
            </a:extLst>
          </p:cNvPr>
          <p:cNvSpPr/>
          <p:nvPr/>
        </p:nvSpPr>
        <p:spPr>
          <a:xfrm>
            <a:off x="2747175" y="1690688"/>
            <a:ext cx="1327355" cy="73741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1C94FEF-E044-6B17-4BA9-C75652257D45}"/>
              </a:ext>
            </a:extLst>
          </p:cNvPr>
          <p:cNvSpPr/>
          <p:nvPr/>
        </p:nvSpPr>
        <p:spPr>
          <a:xfrm>
            <a:off x="4319813" y="1690688"/>
            <a:ext cx="1327355" cy="73741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F1F9B3F-207D-A70C-FCA2-63B7CCBB3FCE}"/>
              </a:ext>
            </a:extLst>
          </p:cNvPr>
          <p:cNvSpPr/>
          <p:nvPr/>
        </p:nvSpPr>
        <p:spPr>
          <a:xfrm>
            <a:off x="5892451" y="1690688"/>
            <a:ext cx="1327355" cy="73741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1279806-F993-32E8-17D8-24A7B27E505E}"/>
              </a:ext>
            </a:extLst>
          </p:cNvPr>
          <p:cNvSpPr/>
          <p:nvPr/>
        </p:nvSpPr>
        <p:spPr>
          <a:xfrm>
            <a:off x="7465089" y="1690688"/>
            <a:ext cx="1327355" cy="73741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8ECF3DD-79F5-985C-7CEF-12EDFB184D05}"/>
              </a:ext>
            </a:extLst>
          </p:cNvPr>
          <p:cNvSpPr/>
          <p:nvPr/>
        </p:nvSpPr>
        <p:spPr>
          <a:xfrm>
            <a:off x="9037727" y="1690688"/>
            <a:ext cx="1327355" cy="73741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19F4EBF-1C94-8042-D8BB-DF00B800D9A9}"/>
              </a:ext>
            </a:extLst>
          </p:cNvPr>
          <p:cNvSpPr/>
          <p:nvPr/>
        </p:nvSpPr>
        <p:spPr>
          <a:xfrm>
            <a:off x="1174537" y="2669458"/>
            <a:ext cx="1327355" cy="737419"/>
          </a:xfrm>
          <a:prstGeom prst="rect">
            <a:avLst/>
          </a:prstGeom>
          <a:solidFill>
            <a:schemeClr val="accent1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/</a:t>
            </a:r>
            <a:endParaRPr lang="en-US" dirty="0">
              <a:latin typeface="Helvetica Neue Medium" panose="02000503000000020004" pitchFamily="2" charset="0"/>
              <a:ea typeface="Helvetica Neue Medium" panose="02000503000000020004" pitchFamily="2" charset="0"/>
              <a:cs typeface="Helvetica Neue Medium" panose="02000503000000020004" pitchFamily="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B837D94-9423-2213-F820-561A51E58188}"/>
              </a:ext>
            </a:extLst>
          </p:cNvPr>
          <p:cNvSpPr/>
          <p:nvPr/>
        </p:nvSpPr>
        <p:spPr>
          <a:xfrm>
            <a:off x="2747175" y="2669458"/>
            <a:ext cx="1327355" cy="737419"/>
          </a:xfrm>
          <a:prstGeom prst="rect">
            <a:avLst/>
          </a:prstGeom>
          <a:solidFill>
            <a:schemeClr val="tx2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foo</a:t>
            </a:r>
            <a:endParaRPr lang="en-US" dirty="0">
              <a:latin typeface="Helvetica Neue Medium" panose="02000503000000020004" pitchFamily="2" charset="0"/>
              <a:ea typeface="Helvetica Neue Medium" panose="02000503000000020004" pitchFamily="2" charset="0"/>
              <a:cs typeface="Helvetica Neue Medium" panose="02000503000000020004" pitchFamily="2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32A705A-7FFE-29D0-4A03-3F32F93FB59F}"/>
              </a:ext>
            </a:extLst>
          </p:cNvPr>
          <p:cNvSpPr/>
          <p:nvPr/>
        </p:nvSpPr>
        <p:spPr>
          <a:xfrm>
            <a:off x="4319813" y="2669458"/>
            <a:ext cx="1327355" cy="737419"/>
          </a:xfrm>
          <a:prstGeom prst="rect">
            <a:avLst/>
          </a:prstGeom>
          <a:solidFill>
            <a:srgbClr val="467886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bar</a:t>
            </a:r>
            <a:endParaRPr lang="en-US" dirty="0">
              <a:latin typeface="Helvetica Neue Medium" panose="02000503000000020004" pitchFamily="2" charset="0"/>
              <a:ea typeface="Helvetica Neue Medium" panose="02000503000000020004" pitchFamily="2" charset="0"/>
              <a:cs typeface="Helvetica Neue Medium" panose="02000503000000020004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ED37ED7-9B96-52AB-1C3F-3B578F631C05}"/>
              </a:ext>
            </a:extLst>
          </p:cNvPr>
          <p:cNvSpPr/>
          <p:nvPr/>
        </p:nvSpPr>
        <p:spPr>
          <a:xfrm>
            <a:off x="5892451" y="2669458"/>
            <a:ext cx="1327355" cy="737419"/>
          </a:xfrm>
          <a:prstGeom prst="rect">
            <a:avLst/>
          </a:prstGeom>
          <a:solidFill>
            <a:schemeClr val="tx2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foo</a:t>
            </a:r>
            <a:endParaRPr lang="en-US" dirty="0">
              <a:latin typeface="Helvetica Neue Medium" panose="02000503000000020004" pitchFamily="2" charset="0"/>
              <a:ea typeface="Helvetica Neue Medium" panose="02000503000000020004" pitchFamily="2" charset="0"/>
              <a:cs typeface="Helvetica Neue Medium" panose="02000503000000020004" pitchFamily="2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85C9009-6D30-B702-7A85-D191FCA3EE67}"/>
              </a:ext>
            </a:extLst>
          </p:cNvPr>
          <p:cNvSpPr/>
          <p:nvPr/>
        </p:nvSpPr>
        <p:spPr>
          <a:xfrm>
            <a:off x="7465089" y="2669458"/>
            <a:ext cx="1327355" cy="737419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Inodes</a:t>
            </a:r>
            <a:endParaRPr lang="en-US" dirty="0">
              <a:latin typeface="Helvetica Neue Medium" panose="02000503000000020004" pitchFamily="2" charset="0"/>
              <a:ea typeface="Helvetica Neue Medium" panose="02000503000000020004" pitchFamily="2" charset="0"/>
              <a:cs typeface="Helvetica Neue Medium" panose="02000503000000020004" pitchFamily="2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9976787-AFC6-9F0F-4A64-65BDE1C63303}"/>
              </a:ext>
            </a:extLst>
          </p:cNvPr>
          <p:cNvSpPr/>
          <p:nvPr/>
        </p:nvSpPr>
        <p:spPr>
          <a:xfrm>
            <a:off x="9037727" y="2669458"/>
            <a:ext cx="1327355" cy="737419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Inode</a:t>
            </a:r>
            <a:br>
              <a:rPr lang="en-US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</a:br>
            <a:r>
              <a:rPr lang="en-US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Map Piece</a:t>
            </a:r>
            <a:endParaRPr lang="en-US" dirty="0">
              <a:latin typeface="Helvetica Neue Medium" panose="02000503000000020004" pitchFamily="2" charset="0"/>
              <a:ea typeface="Helvetica Neue Medium" panose="02000503000000020004" pitchFamily="2" charset="0"/>
              <a:cs typeface="Helvetica Neue Medium" panose="02000503000000020004" pitchFamily="2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758DCD4-2034-0CEE-BF4F-45E31A7BD668}"/>
              </a:ext>
            </a:extLst>
          </p:cNvPr>
          <p:cNvSpPr/>
          <p:nvPr/>
        </p:nvSpPr>
        <p:spPr>
          <a:xfrm>
            <a:off x="1174537" y="3648228"/>
            <a:ext cx="1327355" cy="73741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Helvetica Neue Medium" panose="02000503000000020004" pitchFamily="2" charset="0"/>
              <a:ea typeface="Helvetica Neue Medium" panose="02000503000000020004" pitchFamily="2" charset="0"/>
              <a:cs typeface="Helvetica Neue Medium" panose="02000503000000020004" pitchFamily="2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B71E74E-FD98-59C4-59E8-03722569FD6A}"/>
              </a:ext>
            </a:extLst>
          </p:cNvPr>
          <p:cNvSpPr/>
          <p:nvPr/>
        </p:nvSpPr>
        <p:spPr>
          <a:xfrm>
            <a:off x="2747175" y="3648228"/>
            <a:ext cx="1327355" cy="73741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Helvetica Neue Medium" panose="02000503000000020004" pitchFamily="2" charset="0"/>
              <a:ea typeface="Helvetica Neue Medium" panose="02000503000000020004" pitchFamily="2" charset="0"/>
              <a:cs typeface="Helvetica Neue Medium" panose="02000503000000020004" pitchFamily="2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8EE43B3-4FBC-E867-275C-CB96D5DD28FB}"/>
              </a:ext>
            </a:extLst>
          </p:cNvPr>
          <p:cNvSpPr/>
          <p:nvPr/>
        </p:nvSpPr>
        <p:spPr>
          <a:xfrm>
            <a:off x="4319813" y="3648228"/>
            <a:ext cx="1327355" cy="73741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Helvetica Neue Medium" panose="02000503000000020004" pitchFamily="2" charset="0"/>
              <a:ea typeface="Helvetica Neue Medium" panose="02000503000000020004" pitchFamily="2" charset="0"/>
              <a:cs typeface="Helvetica Neue Medium" panose="02000503000000020004" pitchFamily="2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8D85B19-0608-8322-B6DA-88D34EF7C86C}"/>
              </a:ext>
            </a:extLst>
          </p:cNvPr>
          <p:cNvSpPr/>
          <p:nvPr/>
        </p:nvSpPr>
        <p:spPr>
          <a:xfrm>
            <a:off x="5892451" y="3648228"/>
            <a:ext cx="1327355" cy="73741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Helvetica Neue Medium" panose="02000503000000020004" pitchFamily="2" charset="0"/>
              <a:ea typeface="Helvetica Neue Medium" panose="02000503000000020004" pitchFamily="2" charset="0"/>
              <a:cs typeface="Helvetica Neue Medium" panose="02000503000000020004" pitchFamily="2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257B4E1-B406-56F4-09D9-D6F98B8D806F}"/>
              </a:ext>
            </a:extLst>
          </p:cNvPr>
          <p:cNvSpPr/>
          <p:nvPr/>
        </p:nvSpPr>
        <p:spPr>
          <a:xfrm>
            <a:off x="7465089" y="3648228"/>
            <a:ext cx="1327355" cy="73741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Helvetica Neue Medium" panose="02000503000000020004" pitchFamily="2" charset="0"/>
              <a:ea typeface="Helvetica Neue Medium" panose="02000503000000020004" pitchFamily="2" charset="0"/>
              <a:cs typeface="Helvetica Neue Medium" panose="02000503000000020004" pitchFamily="2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7D85698-CF20-DD55-C12F-76CAAE15CD01}"/>
              </a:ext>
            </a:extLst>
          </p:cNvPr>
          <p:cNvSpPr/>
          <p:nvPr/>
        </p:nvSpPr>
        <p:spPr>
          <a:xfrm>
            <a:off x="9037727" y="3648228"/>
            <a:ext cx="1327355" cy="73741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Helvetica Neue Medium" panose="02000503000000020004" pitchFamily="2" charset="0"/>
              <a:ea typeface="Helvetica Neue Medium" panose="02000503000000020004" pitchFamily="2" charset="0"/>
              <a:cs typeface="Helvetica Neue Medium" panose="02000503000000020004" pitchFamily="2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99D6060-6006-D9EC-7F66-D2B2C8FB3237}"/>
              </a:ext>
            </a:extLst>
          </p:cNvPr>
          <p:cNvSpPr/>
          <p:nvPr/>
        </p:nvSpPr>
        <p:spPr>
          <a:xfrm>
            <a:off x="1174537" y="4626998"/>
            <a:ext cx="1327355" cy="73741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3ED6642-F8C8-6679-5658-6055A82971D4}"/>
              </a:ext>
            </a:extLst>
          </p:cNvPr>
          <p:cNvSpPr/>
          <p:nvPr/>
        </p:nvSpPr>
        <p:spPr>
          <a:xfrm>
            <a:off x="2747175" y="4626998"/>
            <a:ext cx="1327355" cy="73741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3D920C0-69FA-9A80-9304-D9823CA69CBC}"/>
              </a:ext>
            </a:extLst>
          </p:cNvPr>
          <p:cNvSpPr/>
          <p:nvPr/>
        </p:nvSpPr>
        <p:spPr>
          <a:xfrm>
            <a:off x="4319813" y="4626998"/>
            <a:ext cx="1327355" cy="73741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7789BBF-CB2A-4AC3-3AEB-CF6424059E91}"/>
              </a:ext>
            </a:extLst>
          </p:cNvPr>
          <p:cNvSpPr/>
          <p:nvPr/>
        </p:nvSpPr>
        <p:spPr>
          <a:xfrm>
            <a:off x="5892451" y="4626998"/>
            <a:ext cx="1327355" cy="73741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EF7D653-A511-5647-B047-9B30B8A4FAA5}"/>
              </a:ext>
            </a:extLst>
          </p:cNvPr>
          <p:cNvSpPr/>
          <p:nvPr/>
        </p:nvSpPr>
        <p:spPr>
          <a:xfrm>
            <a:off x="7465089" y="4626998"/>
            <a:ext cx="1327355" cy="73741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957D31B-8BFF-7AED-5B15-9638603DCB41}"/>
              </a:ext>
            </a:extLst>
          </p:cNvPr>
          <p:cNvSpPr/>
          <p:nvPr/>
        </p:nvSpPr>
        <p:spPr>
          <a:xfrm>
            <a:off x="9037727" y="4626998"/>
            <a:ext cx="1327355" cy="73741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71544AC1-31C0-1B7A-39C4-FC33408BFC96}"/>
              </a:ext>
            </a:extLst>
          </p:cNvPr>
          <p:cNvSpPr/>
          <p:nvPr/>
        </p:nvSpPr>
        <p:spPr>
          <a:xfrm>
            <a:off x="1174537" y="5605768"/>
            <a:ext cx="1327355" cy="73741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3E36B278-D9AE-9B24-FB3D-7407277F59A0}"/>
              </a:ext>
            </a:extLst>
          </p:cNvPr>
          <p:cNvSpPr/>
          <p:nvPr/>
        </p:nvSpPr>
        <p:spPr>
          <a:xfrm>
            <a:off x="2747175" y="5605768"/>
            <a:ext cx="1327355" cy="73741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022A4EE5-FB2A-1E10-4BB1-9B9E71C6EF15}"/>
              </a:ext>
            </a:extLst>
          </p:cNvPr>
          <p:cNvSpPr/>
          <p:nvPr/>
        </p:nvSpPr>
        <p:spPr>
          <a:xfrm>
            <a:off x="4319813" y="5605768"/>
            <a:ext cx="1327355" cy="73741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B5764E6-5221-1B2F-7743-8EE4F80F272A}"/>
              </a:ext>
            </a:extLst>
          </p:cNvPr>
          <p:cNvSpPr/>
          <p:nvPr/>
        </p:nvSpPr>
        <p:spPr>
          <a:xfrm>
            <a:off x="5892451" y="5605768"/>
            <a:ext cx="1327355" cy="73741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54E2B6B7-1169-F6A9-34EA-D9391795BD2D}"/>
              </a:ext>
            </a:extLst>
          </p:cNvPr>
          <p:cNvSpPr/>
          <p:nvPr/>
        </p:nvSpPr>
        <p:spPr>
          <a:xfrm>
            <a:off x="7465089" y="5605768"/>
            <a:ext cx="1327355" cy="73741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85CFDE7B-2B11-DFAC-2133-569591528FDB}"/>
              </a:ext>
            </a:extLst>
          </p:cNvPr>
          <p:cNvSpPr/>
          <p:nvPr/>
        </p:nvSpPr>
        <p:spPr>
          <a:xfrm>
            <a:off x="9037727" y="5605768"/>
            <a:ext cx="1327355" cy="73741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BA8879D-E02F-B84B-9AD5-BBEB0646B86C}"/>
              </a:ext>
            </a:extLst>
          </p:cNvPr>
          <p:cNvSpPr txBox="1"/>
          <p:nvPr/>
        </p:nvSpPr>
        <p:spPr>
          <a:xfrm>
            <a:off x="1174537" y="169796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0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1020E08E-33CB-5282-7418-D0068CC357F3}"/>
              </a:ext>
            </a:extLst>
          </p:cNvPr>
          <p:cNvSpPr txBox="1"/>
          <p:nvPr/>
        </p:nvSpPr>
        <p:spPr>
          <a:xfrm>
            <a:off x="2747175" y="169006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41177F93-4D6A-0183-E84F-BC7D59B57D9A}"/>
              </a:ext>
            </a:extLst>
          </p:cNvPr>
          <p:cNvSpPr txBox="1"/>
          <p:nvPr/>
        </p:nvSpPr>
        <p:spPr>
          <a:xfrm>
            <a:off x="4319813" y="169006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542660DC-7F80-DDFC-3D7C-6CFE1337AEC8}"/>
              </a:ext>
            </a:extLst>
          </p:cNvPr>
          <p:cNvSpPr txBox="1"/>
          <p:nvPr/>
        </p:nvSpPr>
        <p:spPr>
          <a:xfrm>
            <a:off x="5892451" y="1690065"/>
            <a:ext cx="3129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3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54CEE900-0980-968E-1613-807761DF159B}"/>
              </a:ext>
            </a:extLst>
          </p:cNvPr>
          <p:cNvSpPr txBox="1"/>
          <p:nvPr/>
        </p:nvSpPr>
        <p:spPr>
          <a:xfrm>
            <a:off x="7465089" y="1682168"/>
            <a:ext cx="3129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4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2B431E32-5631-31B4-984B-0A95124C783D}"/>
              </a:ext>
            </a:extLst>
          </p:cNvPr>
          <p:cNvSpPr txBox="1"/>
          <p:nvPr/>
        </p:nvSpPr>
        <p:spPr>
          <a:xfrm>
            <a:off x="9037727" y="1682168"/>
            <a:ext cx="3129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5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04C8F137-7545-4282-246F-345C08CA2C80}"/>
              </a:ext>
            </a:extLst>
          </p:cNvPr>
          <p:cNvSpPr txBox="1"/>
          <p:nvPr/>
        </p:nvSpPr>
        <p:spPr>
          <a:xfrm>
            <a:off x="1174537" y="268525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6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708FDB00-FF53-8399-0461-21448D0D0A33}"/>
              </a:ext>
            </a:extLst>
          </p:cNvPr>
          <p:cNvSpPr txBox="1"/>
          <p:nvPr/>
        </p:nvSpPr>
        <p:spPr>
          <a:xfrm>
            <a:off x="2747175" y="267735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7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FBB0DFE2-C5B0-4281-3B43-4FCDA05983DF}"/>
              </a:ext>
            </a:extLst>
          </p:cNvPr>
          <p:cNvSpPr txBox="1"/>
          <p:nvPr/>
        </p:nvSpPr>
        <p:spPr>
          <a:xfrm>
            <a:off x="4319813" y="267735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8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375C06EB-3965-854A-6695-B7182271DDAE}"/>
              </a:ext>
            </a:extLst>
          </p:cNvPr>
          <p:cNvSpPr txBox="1"/>
          <p:nvPr/>
        </p:nvSpPr>
        <p:spPr>
          <a:xfrm>
            <a:off x="5892451" y="2677355"/>
            <a:ext cx="3129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9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CCBD6F97-7A35-D38F-505C-466F5F3A9992}"/>
              </a:ext>
            </a:extLst>
          </p:cNvPr>
          <p:cNvSpPr txBox="1"/>
          <p:nvPr/>
        </p:nvSpPr>
        <p:spPr>
          <a:xfrm>
            <a:off x="7465088" y="2669458"/>
            <a:ext cx="456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10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9E00B9CB-85B1-3AF3-735C-78B5BCBE56A7}"/>
              </a:ext>
            </a:extLst>
          </p:cNvPr>
          <p:cNvSpPr txBox="1"/>
          <p:nvPr/>
        </p:nvSpPr>
        <p:spPr>
          <a:xfrm>
            <a:off x="9037726" y="2669458"/>
            <a:ext cx="5209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11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364BD7CD-F203-AB4B-3F00-48B9C420F4F5}"/>
              </a:ext>
            </a:extLst>
          </p:cNvPr>
          <p:cNvSpPr txBox="1"/>
          <p:nvPr/>
        </p:nvSpPr>
        <p:spPr>
          <a:xfrm>
            <a:off x="1174537" y="3664022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12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A10871F3-D966-E97D-DB7F-50DD718808FB}"/>
              </a:ext>
            </a:extLst>
          </p:cNvPr>
          <p:cNvSpPr txBox="1"/>
          <p:nvPr/>
        </p:nvSpPr>
        <p:spPr>
          <a:xfrm>
            <a:off x="2747175" y="3656125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13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CC4B365D-4D69-F7BC-CCDC-D221D69B3D49}"/>
              </a:ext>
            </a:extLst>
          </p:cNvPr>
          <p:cNvSpPr txBox="1"/>
          <p:nvPr/>
        </p:nvSpPr>
        <p:spPr>
          <a:xfrm>
            <a:off x="4319813" y="3656125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14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8FF26E5A-34E1-59FC-481E-20CF4FD3504D}"/>
              </a:ext>
            </a:extLst>
          </p:cNvPr>
          <p:cNvSpPr txBox="1"/>
          <p:nvPr/>
        </p:nvSpPr>
        <p:spPr>
          <a:xfrm>
            <a:off x="5892450" y="3656125"/>
            <a:ext cx="558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15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21D0D774-2C81-D1F2-981D-312EB9423EE0}"/>
              </a:ext>
            </a:extLst>
          </p:cNvPr>
          <p:cNvSpPr txBox="1"/>
          <p:nvPr/>
        </p:nvSpPr>
        <p:spPr>
          <a:xfrm>
            <a:off x="7465089" y="3648228"/>
            <a:ext cx="4561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16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F139E66E-98C4-86CB-2F05-F174A8CFB0DF}"/>
              </a:ext>
            </a:extLst>
          </p:cNvPr>
          <p:cNvSpPr txBox="1"/>
          <p:nvPr/>
        </p:nvSpPr>
        <p:spPr>
          <a:xfrm>
            <a:off x="9037727" y="3648228"/>
            <a:ext cx="520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17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623888AA-43D4-CCB1-5236-C96778B9FDF3}"/>
              </a:ext>
            </a:extLst>
          </p:cNvPr>
          <p:cNvSpPr txBox="1"/>
          <p:nvPr/>
        </p:nvSpPr>
        <p:spPr>
          <a:xfrm>
            <a:off x="1174537" y="4642792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18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8B4D106F-C9BE-B129-CF92-99DF689F4013}"/>
              </a:ext>
            </a:extLst>
          </p:cNvPr>
          <p:cNvSpPr txBox="1"/>
          <p:nvPr/>
        </p:nvSpPr>
        <p:spPr>
          <a:xfrm>
            <a:off x="2747175" y="4634895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19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26D90945-57F5-534F-0816-425905AB81CA}"/>
              </a:ext>
            </a:extLst>
          </p:cNvPr>
          <p:cNvSpPr txBox="1"/>
          <p:nvPr/>
        </p:nvSpPr>
        <p:spPr>
          <a:xfrm>
            <a:off x="4319813" y="4634895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20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2A7682FC-0DCE-14F9-2E00-2EB4AA0BF97B}"/>
              </a:ext>
            </a:extLst>
          </p:cNvPr>
          <p:cNvSpPr txBox="1"/>
          <p:nvPr/>
        </p:nvSpPr>
        <p:spPr>
          <a:xfrm>
            <a:off x="5892450" y="4634895"/>
            <a:ext cx="5581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21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9D6088A3-CCD4-5A50-1D70-8950BF6AE3B1}"/>
              </a:ext>
            </a:extLst>
          </p:cNvPr>
          <p:cNvSpPr txBox="1"/>
          <p:nvPr/>
        </p:nvSpPr>
        <p:spPr>
          <a:xfrm>
            <a:off x="7465089" y="4626998"/>
            <a:ext cx="4561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22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A6BE3BEF-D47B-E383-8ADD-FB963BA642E0}"/>
              </a:ext>
            </a:extLst>
          </p:cNvPr>
          <p:cNvSpPr txBox="1"/>
          <p:nvPr/>
        </p:nvSpPr>
        <p:spPr>
          <a:xfrm>
            <a:off x="9037727" y="4626998"/>
            <a:ext cx="520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23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3B4D7ABC-1DC8-78F3-7D22-3CFFBA791A82}"/>
              </a:ext>
            </a:extLst>
          </p:cNvPr>
          <p:cNvSpPr txBox="1"/>
          <p:nvPr/>
        </p:nvSpPr>
        <p:spPr>
          <a:xfrm>
            <a:off x="1174537" y="5621562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24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74952B66-95A3-7CFE-00DA-45AAA5D7E500}"/>
              </a:ext>
            </a:extLst>
          </p:cNvPr>
          <p:cNvSpPr txBox="1"/>
          <p:nvPr/>
        </p:nvSpPr>
        <p:spPr>
          <a:xfrm>
            <a:off x="2747175" y="5613665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25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29AC7D8-E5F2-41B6-A1F4-5291B5101BF6}"/>
              </a:ext>
            </a:extLst>
          </p:cNvPr>
          <p:cNvSpPr txBox="1"/>
          <p:nvPr/>
        </p:nvSpPr>
        <p:spPr>
          <a:xfrm>
            <a:off x="4319813" y="5613665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26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A8C39E07-3166-F3C4-A993-6433D1E4C1EA}"/>
              </a:ext>
            </a:extLst>
          </p:cNvPr>
          <p:cNvSpPr txBox="1"/>
          <p:nvPr/>
        </p:nvSpPr>
        <p:spPr>
          <a:xfrm>
            <a:off x="5892451" y="5613665"/>
            <a:ext cx="4551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27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C85CAE1E-1713-1537-9201-BADF851985C9}"/>
              </a:ext>
            </a:extLst>
          </p:cNvPr>
          <p:cNvSpPr txBox="1"/>
          <p:nvPr/>
        </p:nvSpPr>
        <p:spPr>
          <a:xfrm>
            <a:off x="7465089" y="5605768"/>
            <a:ext cx="4561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28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94799C40-611E-4304-30F1-238A7E2CD2FB}"/>
              </a:ext>
            </a:extLst>
          </p:cNvPr>
          <p:cNvSpPr txBox="1"/>
          <p:nvPr/>
        </p:nvSpPr>
        <p:spPr>
          <a:xfrm>
            <a:off x="9037727" y="5605768"/>
            <a:ext cx="520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29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35F4D5A0-9D1B-0154-9CC0-C9A82412228A}"/>
              </a:ext>
            </a:extLst>
          </p:cNvPr>
          <p:cNvSpPr/>
          <p:nvPr/>
        </p:nvSpPr>
        <p:spPr>
          <a:xfrm>
            <a:off x="838200" y="2578308"/>
            <a:ext cx="9774836" cy="959371"/>
          </a:xfrm>
          <a:prstGeom prst="rect">
            <a:avLst/>
          </a:prstGeom>
          <a:noFill/>
          <a:ln w="101600">
            <a:solidFill>
              <a:schemeClr val="accent3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CB7E1F97-9DE7-3351-FD62-0C6F50A165F2}"/>
              </a:ext>
            </a:extLst>
          </p:cNvPr>
          <p:cNvSpPr txBox="1"/>
          <p:nvPr/>
        </p:nvSpPr>
        <p:spPr>
          <a:xfrm>
            <a:off x="10701728" y="2428107"/>
            <a:ext cx="14902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Segment 1</a:t>
            </a:r>
          </a:p>
        </p:txBody>
      </p:sp>
      <p:sp>
        <p:nvSpPr>
          <p:cNvPr id="66" name="Content Placeholder 2">
            <a:extLst>
              <a:ext uri="{FF2B5EF4-FFF2-40B4-BE49-F238E27FC236}">
                <a16:creationId xmlns:a16="http://schemas.microsoft.com/office/drawing/2014/main" id="{4F5FC28F-01BB-B48F-9B66-194772477D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1713" y="4496196"/>
            <a:ext cx="10368064" cy="2248492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US" sz="2600" dirty="0"/>
              <a:t>Remember </a:t>
            </a:r>
            <a:r>
              <a:rPr lang="en-US" sz="2600" dirty="0" err="1"/>
              <a:t>inodes</a:t>
            </a:r>
            <a:r>
              <a:rPr lang="en-US" sz="2600" dirty="0"/>
              <a:t>? Let’s reuse those.</a:t>
            </a:r>
          </a:p>
          <a:p>
            <a:pPr marL="457200" lvl="1" indent="0">
              <a:buNone/>
            </a:pPr>
            <a:r>
              <a:rPr lang="en-US" sz="2600" dirty="0"/>
              <a:t>LFS adds one additional indirection: </a:t>
            </a:r>
            <a:r>
              <a:rPr lang="en-US" sz="2600" dirty="0" err="1"/>
              <a:t>inode</a:t>
            </a:r>
            <a:r>
              <a:rPr lang="en-US" sz="2600" dirty="0"/>
              <a:t> map</a:t>
            </a:r>
          </a:p>
          <a:p>
            <a:pPr marL="457200" lvl="1" indent="0">
              <a:buNone/>
            </a:pPr>
            <a:r>
              <a:rPr lang="en-US" sz="2600" dirty="0"/>
              <a:t>- Map tells us where most recent copy of </a:t>
            </a:r>
            <a:r>
              <a:rPr lang="en-US" sz="2600" dirty="0" err="1"/>
              <a:t>inode</a:t>
            </a:r>
            <a:r>
              <a:rPr lang="en-US" sz="2600" dirty="0"/>
              <a:t> is</a:t>
            </a:r>
          </a:p>
          <a:p>
            <a:pPr marL="457200" lvl="1" indent="0">
              <a:buNone/>
            </a:pPr>
            <a:r>
              <a:rPr lang="en-US" sz="2600" dirty="0"/>
              <a:t>Map stored in pieces, in segments. Why?</a:t>
            </a:r>
          </a:p>
        </p:txBody>
      </p:sp>
      <p:cxnSp>
        <p:nvCxnSpPr>
          <p:cNvPr id="68" name="Elbow Connector 67">
            <a:extLst>
              <a:ext uri="{FF2B5EF4-FFF2-40B4-BE49-F238E27FC236}">
                <a16:creationId xmlns:a16="http://schemas.microsoft.com/office/drawing/2014/main" id="{2CB82111-75FD-97DE-D3BA-26ACF7B5D99D}"/>
              </a:ext>
            </a:extLst>
          </p:cNvPr>
          <p:cNvCxnSpPr>
            <a:stCxn id="14" idx="0"/>
            <a:endCxn id="11" idx="0"/>
          </p:cNvCxnSpPr>
          <p:nvPr/>
        </p:nvCxnSpPr>
        <p:spPr>
          <a:xfrm rot="16200000" flipV="1">
            <a:off x="5769810" y="310501"/>
            <a:ext cx="12700" cy="4717914"/>
          </a:xfrm>
          <a:prstGeom prst="bentConnector3">
            <a:avLst>
              <a:gd name="adj1" fmla="val 4137142"/>
            </a:avLst>
          </a:prstGeom>
          <a:ln w="44450"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73" name="Elbow Connector 72">
            <a:extLst>
              <a:ext uri="{FF2B5EF4-FFF2-40B4-BE49-F238E27FC236}">
                <a16:creationId xmlns:a16="http://schemas.microsoft.com/office/drawing/2014/main" id="{D3EC475A-B4FE-AFB2-C8DC-DF1AA8C8DCFC}"/>
              </a:ext>
            </a:extLst>
          </p:cNvPr>
          <p:cNvCxnSpPr>
            <a:cxnSpLocks/>
            <a:stCxn id="10" idx="2"/>
            <a:endCxn id="15" idx="2"/>
          </p:cNvCxnSpPr>
          <p:nvPr/>
        </p:nvCxnSpPr>
        <p:spPr>
          <a:xfrm rot="16200000" flipH="1">
            <a:off x="5769810" y="-524718"/>
            <a:ext cx="12700" cy="7863190"/>
          </a:xfrm>
          <a:prstGeom prst="bentConnector3">
            <a:avLst>
              <a:gd name="adj1" fmla="val 4769071"/>
            </a:avLst>
          </a:prstGeom>
          <a:ln w="44450"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78" name="Elbow Connector 77">
            <a:extLst>
              <a:ext uri="{FF2B5EF4-FFF2-40B4-BE49-F238E27FC236}">
                <a16:creationId xmlns:a16="http://schemas.microsoft.com/office/drawing/2014/main" id="{25B26CA3-8622-9897-5F94-DA4C5E7231C9}"/>
              </a:ext>
            </a:extLst>
          </p:cNvPr>
          <p:cNvCxnSpPr>
            <a:stCxn id="15" idx="0"/>
            <a:endCxn id="14" idx="0"/>
          </p:cNvCxnSpPr>
          <p:nvPr/>
        </p:nvCxnSpPr>
        <p:spPr>
          <a:xfrm rot="16200000" flipV="1">
            <a:off x="8915086" y="1883139"/>
            <a:ext cx="12700" cy="1572638"/>
          </a:xfrm>
          <a:prstGeom prst="bentConnector3">
            <a:avLst>
              <a:gd name="adj1" fmla="val 3358764"/>
            </a:avLst>
          </a:prstGeom>
          <a:ln w="44450"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81" name="Elbow Connector 80">
            <a:extLst>
              <a:ext uri="{FF2B5EF4-FFF2-40B4-BE49-F238E27FC236}">
                <a16:creationId xmlns:a16="http://schemas.microsoft.com/office/drawing/2014/main" id="{6AC54E35-0A84-C9DF-D8DA-3CB6C8C52ED7}"/>
              </a:ext>
            </a:extLst>
          </p:cNvPr>
          <p:cNvCxnSpPr>
            <a:stCxn id="10" idx="2"/>
            <a:endCxn id="14" idx="2"/>
          </p:cNvCxnSpPr>
          <p:nvPr/>
        </p:nvCxnSpPr>
        <p:spPr>
          <a:xfrm rot="16200000" flipH="1">
            <a:off x="4983491" y="261601"/>
            <a:ext cx="12700" cy="6290552"/>
          </a:xfrm>
          <a:prstGeom prst="bentConnector3">
            <a:avLst>
              <a:gd name="adj1" fmla="val 4716457"/>
            </a:avLst>
          </a:prstGeom>
          <a:ln w="44450"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8939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1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8206E"/>
                                      </p:to>
                                    </p:animClr>
                                    <p:set>
                                      <p:cBhvr>
                                        <p:cTn id="15" dur="1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1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1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86ECC"/>
                                      </p:to>
                                    </p:animClr>
                                    <p:set>
                                      <p:cBhvr>
                                        <p:cTn id="39" dur="1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1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uiExpand="1" build="p" bldLvl="2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E7471C-C86B-C4AA-DE27-2E4DF1723C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B14490-9214-F29D-9048-4EE5246A13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Log-Structured File System – Lookup 2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363F52B-CB47-4090-8C90-5185BEA2368B}"/>
              </a:ext>
            </a:extLst>
          </p:cNvPr>
          <p:cNvSpPr/>
          <p:nvPr/>
        </p:nvSpPr>
        <p:spPr>
          <a:xfrm>
            <a:off x="1174537" y="1690688"/>
            <a:ext cx="1327355" cy="737419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Reserved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73C41F7-F4BA-E9C2-3CAC-32DD8C5E4C19}"/>
              </a:ext>
            </a:extLst>
          </p:cNvPr>
          <p:cNvSpPr/>
          <p:nvPr/>
        </p:nvSpPr>
        <p:spPr>
          <a:xfrm>
            <a:off x="2747175" y="1690688"/>
            <a:ext cx="1327355" cy="737419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Super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9358D48-74BD-EF7D-A023-3AC7F76A1092}"/>
              </a:ext>
            </a:extLst>
          </p:cNvPr>
          <p:cNvSpPr/>
          <p:nvPr/>
        </p:nvSpPr>
        <p:spPr>
          <a:xfrm>
            <a:off x="4319813" y="1690688"/>
            <a:ext cx="1327355" cy="737419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0DED804-1058-6D48-6DF7-CBBBD43DD03A}"/>
              </a:ext>
            </a:extLst>
          </p:cNvPr>
          <p:cNvSpPr/>
          <p:nvPr/>
        </p:nvSpPr>
        <p:spPr>
          <a:xfrm>
            <a:off x="5892451" y="1690688"/>
            <a:ext cx="1327355" cy="737419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7CFA96D-B386-3753-E0E0-2E4846A5AB52}"/>
              </a:ext>
            </a:extLst>
          </p:cNvPr>
          <p:cNvSpPr/>
          <p:nvPr/>
        </p:nvSpPr>
        <p:spPr>
          <a:xfrm>
            <a:off x="7465089" y="1690688"/>
            <a:ext cx="1327355" cy="737419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0A149BE-4F19-0852-69D2-24CE6C51A691}"/>
              </a:ext>
            </a:extLst>
          </p:cNvPr>
          <p:cNvSpPr/>
          <p:nvPr/>
        </p:nvSpPr>
        <p:spPr>
          <a:xfrm>
            <a:off x="9037727" y="1690688"/>
            <a:ext cx="1327355" cy="737419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310773D-A1E9-AFFC-61F6-27165DD19E34}"/>
              </a:ext>
            </a:extLst>
          </p:cNvPr>
          <p:cNvSpPr/>
          <p:nvPr/>
        </p:nvSpPr>
        <p:spPr>
          <a:xfrm>
            <a:off x="1174537" y="2669458"/>
            <a:ext cx="1327355" cy="737419"/>
          </a:xfrm>
          <a:prstGeom prst="rect">
            <a:avLst/>
          </a:prstGeom>
          <a:solidFill>
            <a:schemeClr val="accent1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/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F062339-1237-FA53-0290-6954B892E386}"/>
              </a:ext>
            </a:extLst>
          </p:cNvPr>
          <p:cNvSpPr/>
          <p:nvPr/>
        </p:nvSpPr>
        <p:spPr>
          <a:xfrm>
            <a:off x="2747175" y="2669458"/>
            <a:ext cx="1327355" cy="737419"/>
          </a:xfrm>
          <a:prstGeom prst="rect">
            <a:avLst/>
          </a:prstGeom>
          <a:solidFill>
            <a:schemeClr val="tx2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foo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9140C08-5035-9324-45B5-AD5AE8CCDABB}"/>
              </a:ext>
            </a:extLst>
          </p:cNvPr>
          <p:cNvSpPr/>
          <p:nvPr/>
        </p:nvSpPr>
        <p:spPr>
          <a:xfrm>
            <a:off x="4319813" y="2669458"/>
            <a:ext cx="1327355" cy="737419"/>
          </a:xfrm>
          <a:prstGeom prst="rect">
            <a:avLst/>
          </a:prstGeom>
          <a:solidFill>
            <a:srgbClr val="0B76A0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bar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A727973-1164-5C5D-F4B4-F1E3B1BE8ADA}"/>
              </a:ext>
            </a:extLst>
          </p:cNvPr>
          <p:cNvSpPr/>
          <p:nvPr/>
        </p:nvSpPr>
        <p:spPr>
          <a:xfrm>
            <a:off x="5892451" y="2669458"/>
            <a:ext cx="1327355" cy="737419"/>
          </a:xfrm>
          <a:prstGeom prst="rect">
            <a:avLst/>
          </a:prstGeom>
          <a:solidFill>
            <a:schemeClr val="tx2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foo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AF930DF-26F3-A436-F21B-4F6E735E1F85}"/>
              </a:ext>
            </a:extLst>
          </p:cNvPr>
          <p:cNvSpPr/>
          <p:nvPr/>
        </p:nvSpPr>
        <p:spPr>
          <a:xfrm>
            <a:off x="7465089" y="2669458"/>
            <a:ext cx="1327355" cy="737419"/>
          </a:xfrm>
          <a:prstGeom prst="rect">
            <a:avLst/>
          </a:prstGeom>
          <a:solidFill>
            <a:schemeClr val="accent5">
              <a:lumMod val="75000"/>
            </a:schemeClr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Inodes</a:t>
            </a:r>
            <a:endParaRPr lang="en-US" dirty="0">
              <a:latin typeface="Helvetica Neue Medium" panose="02000503000000020004" pitchFamily="2" charset="0"/>
              <a:ea typeface="Helvetica Neue Medium" panose="02000503000000020004" pitchFamily="2" charset="0"/>
              <a:cs typeface="Helvetica Neue Medium" panose="02000503000000020004" pitchFamily="2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2117251-FA71-A3FB-0535-A8E42CDBBACC}"/>
              </a:ext>
            </a:extLst>
          </p:cNvPr>
          <p:cNvSpPr/>
          <p:nvPr/>
        </p:nvSpPr>
        <p:spPr>
          <a:xfrm>
            <a:off x="9037727" y="2669458"/>
            <a:ext cx="1327355" cy="73741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Inode</a:t>
            </a:r>
            <a:br>
              <a:rPr lang="en-US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</a:br>
            <a:r>
              <a:rPr lang="en-US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Map Piece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95D606D-1019-F5D9-27A9-DCBB0C3589C4}"/>
              </a:ext>
            </a:extLst>
          </p:cNvPr>
          <p:cNvSpPr/>
          <p:nvPr/>
        </p:nvSpPr>
        <p:spPr>
          <a:xfrm>
            <a:off x="1174537" y="3648228"/>
            <a:ext cx="1327355" cy="737419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Inodes</a:t>
            </a:r>
            <a:endParaRPr lang="en-US" dirty="0">
              <a:latin typeface="Helvetica Neue Medium" panose="02000503000000020004" pitchFamily="2" charset="0"/>
              <a:ea typeface="Helvetica Neue Medium" panose="02000503000000020004" pitchFamily="2" charset="0"/>
              <a:cs typeface="Helvetica Neue Medium" panose="02000503000000020004" pitchFamily="2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EABBD8F-90AE-EF11-6C0C-1C95F1AE056D}"/>
              </a:ext>
            </a:extLst>
          </p:cNvPr>
          <p:cNvSpPr/>
          <p:nvPr/>
        </p:nvSpPr>
        <p:spPr>
          <a:xfrm>
            <a:off x="2747175" y="3648228"/>
            <a:ext cx="1327355" cy="737419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/Users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F8B9D32-7DA3-8FE8-9F50-F021E6F7A07E}"/>
              </a:ext>
            </a:extLst>
          </p:cNvPr>
          <p:cNvSpPr/>
          <p:nvPr/>
        </p:nvSpPr>
        <p:spPr>
          <a:xfrm>
            <a:off x="4319813" y="3648228"/>
            <a:ext cx="1327355" cy="737419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File 4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19F8D75-24EB-DBD2-5C21-6A3435EE82E1}"/>
              </a:ext>
            </a:extLst>
          </p:cNvPr>
          <p:cNvSpPr/>
          <p:nvPr/>
        </p:nvSpPr>
        <p:spPr>
          <a:xfrm>
            <a:off x="5892451" y="3648228"/>
            <a:ext cx="1327355" cy="737419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File 4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4B2A993-17E5-D1ED-696F-D96950C5EE17}"/>
              </a:ext>
            </a:extLst>
          </p:cNvPr>
          <p:cNvSpPr/>
          <p:nvPr/>
        </p:nvSpPr>
        <p:spPr>
          <a:xfrm>
            <a:off x="7465089" y="3648228"/>
            <a:ext cx="1327355" cy="737419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Inode</a:t>
            </a:r>
            <a:br>
              <a:rPr lang="en-US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</a:br>
            <a:r>
              <a:rPr lang="en-US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Map Piece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9DC94B1-0A2B-48E2-3697-F5CC4E85A362}"/>
              </a:ext>
            </a:extLst>
          </p:cNvPr>
          <p:cNvSpPr/>
          <p:nvPr/>
        </p:nvSpPr>
        <p:spPr>
          <a:xfrm>
            <a:off x="9037727" y="3648228"/>
            <a:ext cx="1327355" cy="737419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New</a:t>
            </a:r>
            <a:br>
              <a:rPr lang="en-US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</a:br>
            <a:r>
              <a:rPr lang="en-US" dirty="0" err="1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Inode</a:t>
            </a:r>
            <a:endParaRPr lang="en-US" dirty="0">
              <a:latin typeface="Helvetica Neue Medium" panose="02000503000000020004" pitchFamily="2" charset="0"/>
              <a:ea typeface="Helvetica Neue Medium" panose="02000503000000020004" pitchFamily="2" charset="0"/>
              <a:cs typeface="Helvetica Neue Medium" panose="02000503000000020004" pitchFamily="2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42D6534-8AD5-A341-35B3-83A4B8D5B168}"/>
              </a:ext>
            </a:extLst>
          </p:cNvPr>
          <p:cNvSpPr/>
          <p:nvPr/>
        </p:nvSpPr>
        <p:spPr>
          <a:xfrm>
            <a:off x="1174537" y="4626998"/>
            <a:ext cx="1327355" cy="73741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DA4CD4C-B491-AD20-2DFE-7180342DC502}"/>
              </a:ext>
            </a:extLst>
          </p:cNvPr>
          <p:cNvSpPr/>
          <p:nvPr/>
        </p:nvSpPr>
        <p:spPr>
          <a:xfrm>
            <a:off x="2747175" y="4626998"/>
            <a:ext cx="1327355" cy="73741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1E7E175-8F41-7316-F9DD-83A5BE4A9D3C}"/>
              </a:ext>
            </a:extLst>
          </p:cNvPr>
          <p:cNvSpPr/>
          <p:nvPr/>
        </p:nvSpPr>
        <p:spPr>
          <a:xfrm>
            <a:off x="4319813" y="4626998"/>
            <a:ext cx="1327355" cy="73741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F65DE43-2712-A3B2-5464-AEDD67C8691E}"/>
              </a:ext>
            </a:extLst>
          </p:cNvPr>
          <p:cNvSpPr/>
          <p:nvPr/>
        </p:nvSpPr>
        <p:spPr>
          <a:xfrm>
            <a:off x="5892451" y="4626998"/>
            <a:ext cx="1327355" cy="73741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B7953E3A-245A-EB2B-34EA-3A6BAE8FFF92}"/>
              </a:ext>
            </a:extLst>
          </p:cNvPr>
          <p:cNvSpPr/>
          <p:nvPr/>
        </p:nvSpPr>
        <p:spPr>
          <a:xfrm>
            <a:off x="7465089" y="4626998"/>
            <a:ext cx="1327355" cy="73741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F5891D4-AD2A-026F-E516-CED61E06E0B9}"/>
              </a:ext>
            </a:extLst>
          </p:cNvPr>
          <p:cNvSpPr/>
          <p:nvPr/>
        </p:nvSpPr>
        <p:spPr>
          <a:xfrm>
            <a:off x="9037727" y="4626998"/>
            <a:ext cx="1327355" cy="73741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083EA7C-0416-39BA-22E4-2FBAC9799DE9}"/>
              </a:ext>
            </a:extLst>
          </p:cNvPr>
          <p:cNvSpPr/>
          <p:nvPr/>
        </p:nvSpPr>
        <p:spPr>
          <a:xfrm>
            <a:off x="1174537" y="5605768"/>
            <a:ext cx="1327355" cy="73741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2B7435B7-EBF1-5384-1203-C25B57CBAB25}"/>
              </a:ext>
            </a:extLst>
          </p:cNvPr>
          <p:cNvSpPr/>
          <p:nvPr/>
        </p:nvSpPr>
        <p:spPr>
          <a:xfrm>
            <a:off x="2747175" y="5605768"/>
            <a:ext cx="1327355" cy="73741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657B9F06-2329-6E5C-2013-202CED7D4D79}"/>
              </a:ext>
            </a:extLst>
          </p:cNvPr>
          <p:cNvSpPr/>
          <p:nvPr/>
        </p:nvSpPr>
        <p:spPr>
          <a:xfrm>
            <a:off x="4319813" y="5605768"/>
            <a:ext cx="1327355" cy="73741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190E7D0D-0C54-31AC-34D1-2F6B08F5FFEE}"/>
              </a:ext>
            </a:extLst>
          </p:cNvPr>
          <p:cNvSpPr/>
          <p:nvPr/>
        </p:nvSpPr>
        <p:spPr>
          <a:xfrm>
            <a:off x="5892451" y="5605768"/>
            <a:ext cx="1327355" cy="73741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F8FAB9EB-139D-F685-F2A9-69A1508D3071}"/>
              </a:ext>
            </a:extLst>
          </p:cNvPr>
          <p:cNvSpPr/>
          <p:nvPr/>
        </p:nvSpPr>
        <p:spPr>
          <a:xfrm>
            <a:off x="7465089" y="5605768"/>
            <a:ext cx="1327355" cy="73741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135A1E0F-2637-EFF1-5472-3FD11EE621F2}"/>
              </a:ext>
            </a:extLst>
          </p:cNvPr>
          <p:cNvSpPr/>
          <p:nvPr/>
        </p:nvSpPr>
        <p:spPr>
          <a:xfrm>
            <a:off x="9037727" y="5605768"/>
            <a:ext cx="1327355" cy="73741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61AE416-DAE4-AE9B-C359-A27F424AE147}"/>
              </a:ext>
            </a:extLst>
          </p:cNvPr>
          <p:cNvSpPr txBox="1"/>
          <p:nvPr/>
        </p:nvSpPr>
        <p:spPr>
          <a:xfrm>
            <a:off x="1174537" y="169796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0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AF157927-B6EC-0A02-E9DA-A14E37AF5AC5}"/>
              </a:ext>
            </a:extLst>
          </p:cNvPr>
          <p:cNvSpPr txBox="1"/>
          <p:nvPr/>
        </p:nvSpPr>
        <p:spPr>
          <a:xfrm>
            <a:off x="2747175" y="169006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8621964-26CC-5510-7AC5-DBB250A09056}"/>
              </a:ext>
            </a:extLst>
          </p:cNvPr>
          <p:cNvSpPr txBox="1"/>
          <p:nvPr/>
        </p:nvSpPr>
        <p:spPr>
          <a:xfrm>
            <a:off x="4319813" y="169006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6F190989-7989-82A5-2D24-D1931A5902E7}"/>
              </a:ext>
            </a:extLst>
          </p:cNvPr>
          <p:cNvSpPr txBox="1"/>
          <p:nvPr/>
        </p:nvSpPr>
        <p:spPr>
          <a:xfrm>
            <a:off x="5892451" y="1690065"/>
            <a:ext cx="3129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3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C39CD505-D6FB-5714-542B-CC258284341F}"/>
              </a:ext>
            </a:extLst>
          </p:cNvPr>
          <p:cNvSpPr txBox="1"/>
          <p:nvPr/>
        </p:nvSpPr>
        <p:spPr>
          <a:xfrm>
            <a:off x="7465089" y="1682168"/>
            <a:ext cx="3129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4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BAAC2A12-D332-D4B0-5BFE-A707386CEDF8}"/>
              </a:ext>
            </a:extLst>
          </p:cNvPr>
          <p:cNvSpPr txBox="1"/>
          <p:nvPr/>
        </p:nvSpPr>
        <p:spPr>
          <a:xfrm>
            <a:off x="9037727" y="1682168"/>
            <a:ext cx="3129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5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DAFBF8E0-30AC-E31E-EA21-5479AE74C4D9}"/>
              </a:ext>
            </a:extLst>
          </p:cNvPr>
          <p:cNvSpPr txBox="1"/>
          <p:nvPr/>
        </p:nvSpPr>
        <p:spPr>
          <a:xfrm>
            <a:off x="1174537" y="268525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6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4A6DB296-7694-2004-8E66-E1803895287E}"/>
              </a:ext>
            </a:extLst>
          </p:cNvPr>
          <p:cNvSpPr txBox="1"/>
          <p:nvPr/>
        </p:nvSpPr>
        <p:spPr>
          <a:xfrm>
            <a:off x="2747175" y="267735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7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261543D9-0837-A906-F122-3AA6AF6D229D}"/>
              </a:ext>
            </a:extLst>
          </p:cNvPr>
          <p:cNvSpPr txBox="1"/>
          <p:nvPr/>
        </p:nvSpPr>
        <p:spPr>
          <a:xfrm>
            <a:off x="4319813" y="267735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8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1B234C05-F2A3-2DF5-ABCF-B4486B0DB80B}"/>
              </a:ext>
            </a:extLst>
          </p:cNvPr>
          <p:cNvSpPr txBox="1"/>
          <p:nvPr/>
        </p:nvSpPr>
        <p:spPr>
          <a:xfrm>
            <a:off x="5892451" y="2677355"/>
            <a:ext cx="3129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9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9813D549-0509-5594-FF2C-B6C6D1155A42}"/>
              </a:ext>
            </a:extLst>
          </p:cNvPr>
          <p:cNvSpPr txBox="1"/>
          <p:nvPr/>
        </p:nvSpPr>
        <p:spPr>
          <a:xfrm>
            <a:off x="7465088" y="2669458"/>
            <a:ext cx="456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10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08834652-AE18-CAC1-C0EB-C32D03140748}"/>
              </a:ext>
            </a:extLst>
          </p:cNvPr>
          <p:cNvSpPr txBox="1"/>
          <p:nvPr/>
        </p:nvSpPr>
        <p:spPr>
          <a:xfrm>
            <a:off x="9037726" y="2669458"/>
            <a:ext cx="5209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11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B9D374E4-6F64-65DE-1824-2D47AE9189F2}"/>
              </a:ext>
            </a:extLst>
          </p:cNvPr>
          <p:cNvSpPr txBox="1"/>
          <p:nvPr/>
        </p:nvSpPr>
        <p:spPr>
          <a:xfrm>
            <a:off x="1174537" y="3664022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12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E3CAE25E-0E62-6426-2A57-80F829154A4A}"/>
              </a:ext>
            </a:extLst>
          </p:cNvPr>
          <p:cNvSpPr txBox="1"/>
          <p:nvPr/>
        </p:nvSpPr>
        <p:spPr>
          <a:xfrm>
            <a:off x="2747175" y="3656125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13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889D5D47-B029-5F2C-66D8-6D9A2EE15A66}"/>
              </a:ext>
            </a:extLst>
          </p:cNvPr>
          <p:cNvSpPr txBox="1"/>
          <p:nvPr/>
        </p:nvSpPr>
        <p:spPr>
          <a:xfrm>
            <a:off x="4319813" y="3656125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14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52CBC529-83A9-578F-0764-1019E96C91CD}"/>
              </a:ext>
            </a:extLst>
          </p:cNvPr>
          <p:cNvSpPr txBox="1"/>
          <p:nvPr/>
        </p:nvSpPr>
        <p:spPr>
          <a:xfrm>
            <a:off x="5892450" y="3656125"/>
            <a:ext cx="558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15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44E48A00-44CB-7FB8-E749-5CB6CB53D22F}"/>
              </a:ext>
            </a:extLst>
          </p:cNvPr>
          <p:cNvSpPr txBox="1"/>
          <p:nvPr/>
        </p:nvSpPr>
        <p:spPr>
          <a:xfrm>
            <a:off x="7465089" y="3648228"/>
            <a:ext cx="4561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16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C2A6FDA8-725D-7C87-C160-54DC67E6C2A7}"/>
              </a:ext>
            </a:extLst>
          </p:cNvPr>
          <p:cNvSpPr txBox="1"/>
          <p:nvPr/>
        </p:nvSpPr>
        <p:spPr>
          <a:xfrm>
            <a:off x="9037727" y="3648228"/>
            <a:ext cx="520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17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D1B017B2-6933-5B90-0FE6-0BF8A537C407}"/>
              </a:ext>
            </a:extLst>
          </p:cNvPr>
          <p:cNvSpPr txBox="1"/>
          <p:nvPr/>
        </p:nvSpPr>
        <p:spPr>
          <a:xfrm>
            <a:off x="1174537" y="4642792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18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5106BEB8-BC50-71FF-7A85-107A2A50EBCF}"/>
              </a:ext>
            </a:extLst>
          </p:cNvPr>
          <p:cNvSpPr txBox="1"/>
          <p:nvPr/>
        </p:nvSpPr>
        <p:spPr>
          <a:xfrm>
            <a:off x="2747175" y="4634895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19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259078F8-7AE5-6AA3-EEEC-11958A01C96F}"/>
              </a:ext>
            </a:extLst>
          </p:cNvPr>
          <p:cNvSpPr txBox="1"/>
          <p:nvPr/>
        </p:nvSpPr>
        <p:spPr>
          <a:xfrm>
            <a:off x="4319813" y="4634895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20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684E33B7-4A51-03A6-92E0-A1AB1DC7F631}"/>
              </a:ext>
            </a:extLst>
          </p:cNvPr>
          <p:cNvSpPr txBox="1"/>
          <p:nvPr/>
        </p:nvSpPr>
        <p:spPr>
          <a:xfrm>
            <a:off x="5892450" y="4634895"/>
            <a:ext cx="5581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21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F3686275-7B09-B09C-FBE4-430F15BD77AA}"/>
              </a:ext>
            </a:extLst>
          </p:cNvPr>
          <p:cNvSpPr txBox="1"/>
          <p:nvPr/>
        </p:nvSpPr>
        <p:spPr>
          <a:xfrm>
            <a:off x="7465089" y="4626998"/>
            <a:ext cx="4561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22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3970DB8C-EDC6-5D2C-9F77-5AF43FDF33C5}"/>
              </a:ext>
            </a:extLst>
          </p:cNvPr>
          <p:cNvSpPr txBox="1"/>
          <p:nvPr/>
        </p:nvSpPr>
        <p:spPr>
          <a:xfrm>
            <a:off x="9037727" y="4626998"/>
            <a:ext cx="520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23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EF99CCE9-FE67-2B33-819C-AD38C621AE80}"/>
              </a:ext>
            </a:extLst>
          </p:cNvPr>
          <p:cNvSpPr txBox="1"/>
          <p:nvPr/>
        </p:nvSpPr>
        <p:spPr>
          <a:xfrm>
            <a:off x="1174537" y="5621562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24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0E15B5F9-D5B6-9E0A-D90C-E8B1AFAE629E}"/>
              </a:ext>
            </a:extLst>
          </p:cNvPr>
          <p:cNvSpPr txBox="1"/>
          <p:nvPr/>
        </p:nvSpPr>
        <p:spPr>
          <a:xfrm>
            <a:off x="2747175" y="5613665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25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E0A8E074-326C-1C66-5EB1-215FAED08AF5}"/>
              </a:ext>
            </a:extLst>
          </p:cNvPr>
          <p:cNvSpPr txBox="1"/>
          <p:nvPr/>
        </p:nvSpPr>
        <p:spPr>
          <a:xfrm>
            <a:off x="4319813" y="5613665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26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D20EFB01-15D7-46A3-FE24-80A279F9C39C}"/>
              </a:ext>
            </a:extLst>
          </p:cNvPr>
          <p:cNvSpPr txBox="1"/>
          <p:nvPr/>
        </p:nvSpPr>
        <p:spPr>
          <a:xfrm>
            <a:off x="5892451" y="5613665"/>
            <a:ext cx="4551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27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70FE249F-C45B-E634-DAB5-4AABC3092E9E}"/>
              </a:ext>
            </a:extLst>
          </p:cNvPr>
          <p:cNvSpPr txBox="1"/>
          <p:nvPr/>
        </p:nvSpPr>
        <p:spPr>
          <a:xfrm>
            <a:off x="7465089" y="5605768"/>
            <a:ext cx="4561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28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9331FAF9-2900-9310-B744-AA0F3BB0E3F1}"/>
              </a:ext>
            </a:extLst>
          </p:cNvPr>
          <p:cNvSpPr txBox="1"/>
          <p:nvPr/>
        </p:nvSpPr>
        <p:spPr>
          <a:xfrm>
            <a:off x="9037727" y="5605768"/>
            <a:ext cx="520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29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747AC49D-FEA1-D457-6728-D52353A00847}"/>
              </a:ext>
            </a:extLst>
          </p:cNvPr>
          <p:cNvSpPr txBox="1"/>
          <p:nvPr/>
        </p:nvSpPr>
        <p:spPr>
          <a:xfrm>
            <a:off x="10608664" y="2598003"/>
            <a:ext cx="14902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Segment 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55E41CC-8EA7-D1BB-5F42-3F81A1D17975}"/>
              </a:ext>
            </a:extLst>
          </p:cNvPr>
          <p:cNvSpPr txBox="1"/>
          <p:nvPr/>
        </p:nvSpPr>
        <p:spPr>
          <a:xfrm>
            <a:off x="10608664" y="3555907"/>
            <a:ext cx="14902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Segment 2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23CF3DB4-2017-DFCB-7CBA-EC17A2E1EEC8}"/>
              </a:ext>
            </a:extLst>
          </p:cNvPr>
          <p:cNvSpPr txBox="1"/>
          <p:nvPr/>
        </p:nvSpPr>
        <p:spPr>
          <a:xfrm>
            <a:off x="6205357" y="1305561"/>
            <a:ext cx="22041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Checkpoint Region</a:t>
            </a:r>
          </a:p>
        </p:txBody>
      </p:sp>
      <p:sp>
        <p:nvSpPr>
          <p:cNvPr id="70" name="Content Placeholder 2">
            <a:extLst>
              <a:ext uri="{FF2B5EF4-FFF2-40B4-BE49-F238E27FC236}">
                <a16:creationId xmlns:a16="http://schemas.microsoft.com/office/drawing/2014/main" id="{6C44343E-8C47-3509-1F2D-7EE5FCDDFD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1713" y="4496196"/>
            <a:ext cx="10368064" cy="2361804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US" sz="2600" dirty="0"/>
              <a:t>We need some fixed data to tell us about disk</a:t>
            </a:r>
          </a:p>
          <a:p>
            <a:pPr marL="457200" lvl="1" indent="0">
              <a:buNone/>
            </a:pPr>
            <a:r>
              <a:rPr lang="en-US" sz="2600" dirty="0"/>
              <a:t>- LFS adds a </a:t>
            </a:r>
            <a:r>
              <a:rPr lang="en-US" sz="2600" i="1" dirty="0"/>
              <a:t>Checkpoint Region</a:t>
            </a:r>
            <a:endParaRPr lang="en-US" sz="2600" dirty="0"/>
          </a:p>
          <a:p>
            <a:pPr lvl="1">
              <a:buFontTx/>
              <a:buChar char="-"/>
            </a:pPr>
            <a:r>
              <a:rPr lang="en-US" sz="2600" dirty="0"/>
              <a:t>Region tells us where the map is</a:t>
            </a:r>
          </a:p>
          <a:p>
            <a:pPr marL="457200" lvl="1" indent="0">
              <a:buNone/>
            </a:pPr>
            <a:r>
              <a:rPr lang="en-US" sz="2600" dirty="0"/>
              <a:t>To avoid random writes, buffer in memory</a:t>
            </a:r>
          </a:p>
          <a:p>
            <a:pPr marL="457200" lvl="1" indent="0">
              <a:buNone/>
            </a:pPr>
            <a:r>
              <a:rPr lang="en-US" sz="2600" dirty="0"/>
              <a:t>Only checkpoint periodically for crash recovery</a:t>
            </a:r>
          </a:p>
        </p:txBody>
      </p:sp>
      <p:cxnSp>
        <p:nvCxnSpPr>
          <p:cNvPr id="72" name="Elbow Connector 71">
            <a:extLst>
              <a:ext uri="{FF2B5EF4-FFF2-40B4-BE49-F238E27FC236}">
                <a16:creationId xmlns:a16="http://schemas.microsoft.com/office/drawing/2014/main" id="{3142D5E8-2060-44C2-DAFF-B63E9396D510}"/>
              </a:ext>
            </a:extLst>
          </p:cNvPr>
          <p:cNvCxnSpPr>
            <a:stCxn id="9" idx="3"/>
            <a:endCxn id="15" idx="3"/>
          </p:cNvCxnSpPr>
          <p:nvPr/>
        </p:nvCxnSpPr>
        <p:spPr>
          <a:xfrm>
            <a:off x="10365082" y="2059398"/>
            <a:ext cx="12700" cy="978770"/>
          </a:xfrm>
          <a:prstGeom prst="bentConnector3">
            <a:avLst>
              <a:gd name="adj1" fmla="val 1800000"/>
            </a:avLst>
          </a:prstGeom>
          <a:ln w="44450">
            <a:solidFill>
              <a:srgbClr val="D86ECC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8057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1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" dur="1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1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1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" dur="1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1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1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7D45A"/>
                                      </p:to>
                                    </p:animClr>
                                    <p:set>
                                      <p:cBhvr>
                                        <p:cTn id="29" dur="1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1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1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7D45A"/>
                                      </p:to>
                                    </p:animClr>
                                    <p:set>
                                      <p:cBhvr>
                                        <p:cTn id="33" dur="1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1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7D45A"/>
                                      </p:to>
                                    </p:animClr>
                                    <p:set>
                                      <p:cBhvr>
                                        <p:cTn id="37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0" dur="1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7D45A"/>
                                      </p:to>
                                    </p:animClr>
                                    <p:set>
                                      <p:cBhvr>
                                        <p:cTn id="41" dur="1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1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/>
      <p:bldP spid="70" grpId="0" uiExpand="1" build="p" bldLvl="2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6C7E85-9FE9-DFB7-EA77-5237518E50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A79791-2E20-0B98-C3C0-47F2E011D4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LFS Performance – Create 2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BC305F4-27CD-52FE-0B25-F64E6C5D9E4F}"/>
              </a:ext>
            </a:extLst>
          </p:cNvPr>
          <p:cNvSpPr/>
          <p:nvPr/>
        </p:nvSpPr>
        <p:spPr>
          <a:xfrm>
            <a:off x="1174537" y="1690688"/>
            <a:ext cx="1327355" cy="737419"/>
          </a:xfrm>
          <a:prstGeom prst="rect">
            <a:avLst/>
          </a:prstGeom>
          <a:solidFill>
            <a:schemeClr val="accent2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Reserved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A35F9FB-8F32-6B13-02AD-7A9175B40100}"/>
              </a:ext>
            </a:extLst>
          </p:cNvPr>
          <p:cNvSpPr/>
          <p:nvPr/>
        </p:nvSpPr>
        <p:spPr>
          <a:xfrm>
            <a:off x="2747175" y="1690688"/>
            <a:ext cx="1327355" cy="737419"/>
          </a:xfrm>
          <a:prstGeom prst="rect">
            <a:avLst/>
          </a:prstGeom>
          <a:solidFill>
            <a:schemeClr val="accent2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Super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7C578B9-0468-FA8A-C078-B8AE00CF532F}"/>
              </a:ext>
            </a:extLst>
          </p:cNvPr>
          <p:cNvSpPr/>
          <p:nvPr/>
        </p:nvSpPr>
        <p:spPr>
          <a:xfrm>
            <a:off x="4319813" y="1690688"/>
            <a:ext cx="1327355" cy="737419"/>
          </a:xfrm>
          <a:prstGeom prst="rect">
            <a:avLst/>
          </a:prstGeom>
          <a:solidFill>
            <a:srgbClr val="47D45A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75D4CAE-2F19-CBAF-3ED0-FB42789DBE5E}"/>
              </a:ext>
            </a:extLst>
          </p:cNvPr>
          <p:cNvSpPr/>
          <p:nvPr/>
        </p:nvSpPr>
        <p:spPr>
          <a:xfrm>
            <a:off x="5892451" y="1690688"/>
            <a:ext cx="1327355" cy="737419"/>
          </a:xfrm>
          <a:prstGeom prst="rect">
            <a:avLst/>
          </a:prstGeom>
          <a:solidFill>
            <a:srgbClr val="47D45A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1A559BA-6FC9-D456-72E6-BECFA6C4312A}"/>
              </a:ext>
            </a:extLst>
          </p:cNvPr>
          <p:cNvSpPr/>
          <p:nvPr/>
        </p:nvSpPr>
        <p:spPr>
          <a:xfrm>
            <a:off x="7465089" y="1690688"/>
            <a:ext cx="1327355" cy="737419"/>
          </a:xfrm>
          <a:prstGeom prst="rect">
            <a:avLst/>
          </a:prstGeom>
          <a:solidFill>
            <a:srgbClr val="47D45A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117C139-C608-791E-8B65-5A15DCACD50C}"/>
              </a:ext>
            </a:extLst>
          </p:cNvPr>
          <p:cNvSpPr/>
          <p:nvPr/>
        </p:nvSpPr>
        <p:spPr>
          <a:xfrm>
            <a:off x="9037727" y="1690688"/>
            <a:ext cx="1327355" cy="737419"/>
          </a:xfrm>
          <a:prstGeom prst="rect">
            <a:avLst/>
          </a:prstGeom>
          <a:solidFill>
            <a:srgbClr val="47D45A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903FBCF-1241-CA7B-6A5E-B880BE9AE206}"/>
              </a:ext>
            </a:extLst>
          </p:cNvPr>
          <p:cNvSpPr/>
          <p:nvPr/>
        </p:nvSpPr>
        <p:spPr>
          <a:xfrm>
            <a:off x="1174537" y="2669458"/>
            <a:ext cx="1327355" cy="737419"/>
          </a:xfrm>
          <a:prstGeom prst="rect">
            <a:avLst/>
          </a:prstGeom>
          <a:solidFill>
            <a:schemeClr val="accent1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/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B88830F-6D7C-906B-A63B-13A73B222453}"/>
              </a:ext>
            </a:extLst>
          </p:cNvPr>
          <p:cNvSpPr/>
          <p:nvPr/>
        </p:nvSpPr>
        <p:spPr>
          <a:xfrm>
            <a:off x="2747175" y="2669458"/>
            <a:ext cx="1327355" cy="737419"/>
          </a:xfrm>
          <a:prstGeom prst="rect">
            <a:avLst/>
          </a:prstGeom>
          <a:solidFill>
            <a:schemeClr val="tx2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foo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85DF32A-2FAB-7148-B727-004FCF3CA673}"/>
              </a:ext>
            </a:extLst>
          </p:cNvPr>
          <p:cNvSpPr/>
          <p:nvPr/>
        </p:nvSpPr>
        <p:spPr>
          <a:xfrm>
            <a:off x="4319813" y="2669458"/>
            <a:ext cx="1327355" cy="737419"/>
          </a:xfrm>
          <a:prstGeom prst="rect">
            <a:avLst/>
          </a:prstGeom>
          <a:solidFill>
            <a:srgbClr val="0B76A0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bar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7868BFE-FB42-BE15-2CD8-169F49730422}"/>
              </a:ext>
            </a:extLst>
          </p:cNvPr>
          <p:cNvSpPr/>
          <p:nvPr/>
        </p:nvSpPr>
        <p:spPr>
          <a:xfrm>
            <a:off x="5892451" y="2669458"/>
            <a:ext cx="1327355" cy="737419"/>
          </a:xfrm>
          <a:prstGeom prst="rect">
            <a:avLst/>
          </a:prstGeom>
          <a:solidFill>
            <a:schemeClr val="tx2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foo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27437C9-D810-7149-F8DD-C798DF89D99B}"/>
              </a:ext>
            </a:extLst>
          </p:cNvPr>
          <p:cNvSpPr/>
          <p:nvPr/>
        </p:nvSpPr>
        <p:spPr>
          <a:xfrm>
            <a:off x="7465089" y="2669458"/>
            <a:ext cx="1327355" cy="737419"/>
          </a:xfrm>
          <a:prstGeom prst="rect">
            <a:avLst/>
          </a:prstGeom>
          <a:solidFill>
            <a:schemeClr val="accent5">
              <a:lumMod val="75000"/>
            </a:schemeClr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Inodes</a:t>
            </a:r>
            <a:endParaRPr lang="en-US" dirty="0">
              <a:latin typeface="Helvetica Neue Medium" panose="02000503000000020004" pitchFamily="2" charset="0"/>
              <a:ea typeface="Helvetica Neue Medium" panose="02000503000000020004" pitchFamily="2" charset="0"/>
              <a:cs typeface="Helvetica Neue Medium" panose="02000503000000020004" pitchFamily="2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A720300-C3C4-51FA-4002-BE072F98073E}"/>
              </a:ext>
            </a:extLst>
          </p:cNvPr>
          <p:cNvSpPr/>
          <p:nvPr/>
        </p:nvSpPr>
        <p:spPr>
          <a:xfrm>
            <a:off x="9037727" y="2669458"/>
            <a:ext cx="1327355" cy="737419"/>
          </a:xfrm>
          <a:prstGeom prst="rect">
            <a:avLst/>
          </a:prstGeom>
          <a:solidFill>
            <a:srgbClr val="D86ECC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Inode</a:t>
            </a:r>
            <a:br>
              <a:rPr lang="en-US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</a:br>
            <a:r>
              <a:rPr lang="en-US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Map Piece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BC35E1E-6591-FAE9-8836-9481BD9CE684}"/>
              </a:ext>
            </a:extLst>
          </p:cNvPr>
          <p:cNvSpPr/>
          <p:nvPr/>
        </p:nvSpPr>
        <p:spPr>
          <a:xfrm>
            <a:off x="1174537" y="3648228"/>
            <a:ext cx="1327355" cy="737419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Inodes</a:t>
            </a:r>
            <a:endParaRPr lang="en-US" dirty="0">
              <a:latin typeface="Helvetica Neue Medium" panose="02000503000000020004" pitchFamily="2" charset="0"/>
              <a:ea typeface="Helvetica Neue Medium" panose="02000503000000020004" pitchFamily="2" charset="0"/>
              <a:cs typeface="Helvetica Neue Medium" panose="02000503000000020004" pitchFamily="2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0452A2D-FEA2-1BAC-D55D-55FE65B1961D}"/>
              </a:ext>
            </a:extLst>
          </p:cNvPr>
          <p:cNvSpPr/>
          <p:nvPr/>
        </p:nvSpPr>
        <p:spPr>
          <a:xfrm>
            <a:off x="2747175" y="3648228"/>
            <a:ext cx="1327355" cy="737419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/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B643B40-85EF-D158-7908-8FF4040ED6C7}"/>
              </a:ext>
            </a:extLst>
          </p:cNvPr>
          <p:cNvSpPr/>
          <p:nvPr/>
        </p:nvSpPr>
        <p:spPr>
          <a:xfrm>
            <a:off x="4319813" y="3648228"/>
            <a:ext cx="1327355" cy="737419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Inodes</a:t>
            </a:r>
            <a:endParaRPr lang="en-US" dirty="0">
              <a:latin typeface="Helvetica Neue Medium" panose="02000503000000020004" pitchFamily="2" charset="0"/>
              <a:ea typeface="Helvetica Neue Medium" panose="02000503000000020004" pitchFamily="2" charset="0"/>
              <a:cs typeface="Helvetica Neue Medium" panose="02000503000000020004" pitchFamily="2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E59804B-926C-1216-7EDD-0C2F5D90585C}"/>
              </a:ext>
            </a:extLst>
          </p:cNvPr>
          <p:cNvSpPr/>
          <p:nvPr/>
        </p:nvSpPr>
        <p:spPr>
          <a:xfrm>
            <a:off x="5892451" y="3648228"/>
            <a:ext cx="1327355" cy="737419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Inode</a:t>
            </a:r>
            <a:br>
              <a:rPr lang="en-US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</a:br>
            <a:r>
              <a:rPr lang="en-US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Map Piece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3C0AC4D-F75D-3AA5-5582-C8B99218FF9D}"/>
              </a:ext>
            </a:extLst>
          </p:cNvPr>
          <p:cNvSpPr/>
          <p:nvPr/>
        </p:nvSpPr>
        <p:spPr>
          <a:xfrm>
            <a:off x="7465089" y="3648228"/>
            <a:ext cx="1327355" cy="737419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 panose="02000503000000020004" pitchFamily="2" charset="0"/>
              <a:ea typeface="Helvetica Neue Medium" panose="02000503000000020004" pitchFamily="2" charset="0"/>
              <a:cs typeface="Helvetica Neue Medium" panose="02000503000000020004" pitchFamily="2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B0A0EA3-0A20-AEEC-2953-86BF978C0DE2}"/>
              </a:ext>
            </a:extLst>
          </p:cNvPr>
          <p:cNvSpPr/>
          <p:nvPr/>
        </p:nvSpPr>
        <p:spPr>
          <a:xfrm>
            <a:off x="9037727" y="3648228"/>
            <a:ext cx="1327355" cy="737419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 panose="02000503000000020004" pitchFamily="2" charset="0"/>
              <a:ea typeface="Helvetica Neue Medium" panose="02000503000000020004" pitchFamily="2" charset="0"/>
              <a:cs typeface="Helvetica Neue Medium" panose="02000503000000020004" pitchFamily="2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52C1996-455A-374E-3557-2C6FD2F4C73E}"/>
              </a:ext>
            </a:extLst>
          </p:cNvPr>
          <p:cNvSpPr/>
          <p:nvPr/>
        </p:nvSpPr>
        <p:spPr>
          <a:xfrm>
            <a:off x="1174537" y="4626998"/>
            <a:ext cx="1327355" cy="73741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CFE12D8-85EE-FD87-42E9-245851AC6BA9}"/>
              </a:ext>
            </a:extLst>
          </p:cNvPr>
          <p:cNvSpPr/>
          <p:nvPr/>
        </p:nvSpPr>
        <p:spPr>
          <a:xfrm>
            <a:off x="2747175" y="4626998"/>
            <a:ext cx="1327355" cy="73741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2B22658-3446-9E04-76ED-953B1CF34987}"/>
              </a:ext>
            </a:extLst>
          </p:cNvPr>
          <p:cNvSpPr/>
          <p:nvPr/>
        </p:nvSpPr>
        <p:spPr>
          <a:xfrm>
            <a:off x="4319813" y="4626998"/>
            <a:ext cx="1327355" cy="73741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380C81D-DA1C-6838-EE02-FD4BD830135B}"/>
              </a:ext>
            </a:extLst>
          </p:cNvPr>
          <p:cNvSpPr/>
          <p:nvPr/>
        </p:nvSpPr>
        <p:spPr>
          <a:xfrm>
            <a:off x="5892451" y="4626998"/>
            <a:ext cx="1327355" cy="73741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63A4C216-4196-068D-3F5E-3B4C7CB947DB}"/>
              </a:ext>
            </a:extLst>
          </p:cNvPr>
          <p:cNvSpPr/>
          <p:nvPr/>
        </p:nvSpPr>
        <p:spPr>
          <a:xfrm>
            <a:off x="7465089" y="4626998"/>
            <a:ext cx="1327355" cy="73741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BA89E8B-A053-0077-9390-B75A9BFFCAF5}"/>
              </a:ext>
            </a:extLst>
          </p:cNvPr>
          <p:cNvSpPr/>
          <p:nvPr/>
        </p:nvSpPr>
        <p:spPr>
          <a:xfrm>
            <a:off x="9037727" y="4626998"/>
            <a:ext cx="1327355" cy="73741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6A369EA2-A42D-C2A8-6F54-98762D910119}"/>
              </a:ext>
            </a:extLst>
          </p:cNvPr>
          <p:cNvSpPr/>
          <p:nvPr/>
        </p:nvSpPr>
        <p:spPr>
          <a:xfrm>
            <a:off x="1174537" y="5605768"/>
            <a:ext cx="1327355" cy="73741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613F3C51-6A01-E88C-246D-5F8543AC142A}"/>
              </a:ext>
            </a:extLst>
          </p:cNvPr>
          <p:cNvSpPr/>
          <p:nvPr/>
        </p:nvSpPr>
        <p:spPr>
          <a:xfrm>
            <a:off x="2747175" y="5605768"/>
            <a:ext cx="1327355" cy="73741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44C05AF7-B436-9799-D34D-EB4321DBE3A2}"/>
              </a:ext>
            </a:extLst>
          </p:cNvPr>
          <p:cNvSpPr/>
          <p:nvPr/>
        </p:nvSpPr>
        <p:spPr>
          <a:xfrm>
            <a:off x="4319813" y="5605768"/>
            <a:ext cx="1327355" cy="73741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DE15A1D2-F81A-F010-3D02-02C24CE75FF8}"/>
              </a:ext>
            </a:extLst>
          </p:cNvPr>
          <p:cNvSpPr/>
          <p:nvPr/>
        </p:nvSpPr>
        <p:spPr>
          <a:xfrm>
            <a:off x="5892451" y="5605768"/>
            <a:ext cx="1327355" cy="73741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6CE30C22-1C0B-7A29-530F-95ADD2E2E836}"/>
              </a:ext>
            </a:extLst>
          </p:cNvPr>
          <p:cNvSpPr/>
          <p:nvPr/>
        </p:nvSpPr>
        <p:spPr>
          <a:xfrm>
            <a:off x="7465089" y="5605768"/>
            <a:ext cx="1327355" cy="73741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838BD0B0-A6B4-D916-7984-388B71ECCFDF}"/>
              </a:ext>
            </a:extLst>
          </p:cNvPr>
          <p:cNvSpPr/>
          <p:nvPr/>
        </p:nvSpPr>
        <p:spPr>
          <a:xfrm>
            <a:off x="9037727" y="5605768"/>
            <a:ext cx="1327355" cy="73741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3396452-0B0F-DFEB-DE54-0B038C76B408}"/>
              </a:ext>
            </a:extLst>
          </p:cNvPr>
          <p:cNvSpPr txBox="1"/>
          <p:nvPr/>
        </p:nvSpPr>
        <p:spPr>
          <a:xfrm>
            <a:off x="1174537" y="169796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0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E52FA2FA-E6DD-8C7F-0CA4-AC6B1D425B88}"/>
              </a:ext>
            </a:extLst>
          </p:cNvPr>
          <p:cNvSpPr txBox="1"/>
          <p:nvPr/>
        </p:nvSpPr>
        <p:spPr>
          <a:xfrm>
            <a:off x="2747175" y="169006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A0DEAB7B-504D-9E58-1A3C-2E92D9A206E9}"/>
              </a:ext>
            </a:extLst>
          </p:cNvPr>
          <p:cNvSpPr txBox="1"/>
          <p:nvPr/>
        </p:nvSpPr>
        <p:spPr>
          <a:xfrm>
            <a:off x="4319813" y="169006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354AA561-CF58-B701-C92D-F959376DB899}"/>
              </a:ext>
            </a:extLst>
          </p:cNvPr>
          <p:cNvSpPr txBox="1"/>
          <p:nvPr/>
        </p:nvSpPr>
        <p:spPr>
          <a:xfrm>
            <a:off x="5892451" y="1690065"/>
            <a:ext cx="3129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3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BD156017-B9F4-1892-542A-6EACA7AFEC3E}"/>
              </a:ext>
            </a:extLst>
          </p:cNvPr>
          <p:cNvSpPr txBox="1"/>
          <p:nvPr/>
        </p:nvSpPr>
        <p:spPr>
          <a:xfrm>
            <a:off x="7465089" y="1682168"/>
            <a:ext cx="3129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4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61E5C606-D125-EF8C-4B06-5007F90CAA7E}"/>
              </a:ext>
            </a:extLst>
          </p:cNvPr>
          <p:cNvSpPr txBox="1"/>
          <p:nvPr/>
        </p:nvSpPr>
        <p:spPr>
          <a:xfrm>
            <a:off x="9037727" y="1682168"/>
            <a:ext cx="3129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5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442B052D-6D83-888D-0A2E-B2B7A6CB895C}"/>
              </a:ext>
            </a:extLst>
          </p:cNvPr>
          <p:cNvSpPr txBox="1"/>
          <p:nvPr/>
        </p:nvSpPr>
        <p:spPr>
          <a:xfrm>
            <a:off x="1174537" y="268525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6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189C9DE2-33A7-67E1-4259-04C8F55EF4B9}"/>
              </a:ext>
            </a:extLst>
          </p:cNvPr>
          <p:cNvSpPr txBox="1"/>
          <p:nvPr/>
        </p:nvSpPr>
        <p:spPr>
          <a:xfrm>
            <a:off x="2747175" y="267735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7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853276AA-7FB0-C747-1C9D-A5914F7229AB}"/>
              </a:ext>
            </a:extLst>
          </p:cNvPr>
          <p:cNvSpPr txBox="1"/>
          <p:nvPr/>
        </p:nvSpPr>
        <p:spPr>
          <a:xfrm>
            <a:off x="4319813" y="267735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8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7AA0E978-3506-FCB8-F9B3-4D7CCF327A23}"/>
              </a:ext>
            </a:extLst>
          </p:cNvPr>
          <p:cNvSpPr txBox="1"/>
          <p:nvPr/>
        </p:nvSpPr>
        <p:spPr>
          <a:xfrm>
            <a:off x="5892451" y="2677355"/>
            <a:ext cx="3129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9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C0390251-D3AB-A790-E389-97B3C427CF46}"/>
              </a:ext>
            </a:extLst>
          </p:cNvPr>
          <p:cNvSpPr txBox="1"/>
          <p:nvPr/>
        </p:nvSpPr>
        <p:spPr>
          <a:xfrm>
            <a:off x="7465088" y="2669458"/>
            <a:ext cx="456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10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44689B8E-710F-E0C4-5629-CE6421BEC2C5}"/>
              </a:ext>
            </a:extLst>
          </p:cNvPr>
          <p:cNvSpPr txBox="1"/>
          <p:nvPr/>
        </p:nvSpPr>
        <p:spPr>
          <a:xfrm>
            <a:off x="9037726" y="2669458"/>
            <a:ext cx="5209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11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6011BDD1-8391-86CF-E9E7-4BEB9DFCCE6A}"/>
              </a:ext>
            </a:extLst>
          </p:cNvPr>
          <p:cNvSpPr txBox="1"/>
          <p:nvPr/>
        </p:nvSpPr>
        <p:spPr>
          <a:xfrm>
            <a:off x="1174537" y="3664022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12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15352CE7-46BB-D394-3113-9A2222910985}"/>
              </a:ext>
            </a:extLst>
          </p:cNvPr>
          <p:cNvSpPr txBox="1"/>
          <p:nvPr/>
        </p:nvSpPr>
        <p:spPr>
          <a:xfrm>
            <a:off x="2747175" y="3656125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13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27FB97BA-2FF3-C24E-37A2-F9A2DFD80A4C}"/>
              </a:ext>
            </a:extLst>
          </p:cNvPr>
          <p:cNvSpPr txBox="1"/>
          <p:nvPr/>
        </p:nvSpPr>
        <p:spPr>
          <a:xfrm>
            <a:off x="4319813" y="3656125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14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4C1C4BB9-A5FF-1D41-8B18-B7765CCBF8A5}"/>
              </a:ext>
            </a:extLst>
          </p:cNvPr>
          <p:cNvSpPr txBox="1"/>
          <p:nvPr/>
        </p:nvSpPr>
        <p:spPr>
          <a:xfrm>
            <a:off x="5892450" y="3656125"/>
            <a:ext cx="558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15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152FF330-AC3A-9E22-9D64-06373C9AA8E0}"/>
              </a:ext>
            </a:extLst>
          </p:cNvPr>
          <p:cNvSpPr txBox="1"/>
          <p:nvPr/>
        </p:nvSpPr>
        <p:spPr>
          <a:xfrm>
            <a:off x="7465089" y="3648228"/>
            <a:ext cx="4561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16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262E338E-2329-EB94-A445-3537FC3193D4}"/>
              </a:ext>
            </a:extLst>
          </p:cNvPr>
          <p:cNvSpPr txBox="1"/>
          <p:nvPr/>
        </p:nvSpPr>
        <p:spPr>
          <a:xfrm>
            <a:off x="9037727" y="3648228"/>
            <a:ext cx="520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17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AEA9E7AD-8946-11C4-4F40-896A95781D59}"/>
              </a:ext>
            </a:extLst>
          </p:cNvPr>
          <p:cNvSpPr txBox="1"/>
          <p:nvPr/>
        </p:nvSpPr>
        <p:spPr>
          <a:xfrm>
            <a:off x="1174537" y="4642792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18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0D2AA4E1-E368-BC1F-9F97-4E0E788EA0B4}"/>
              </a:ext>
            </a:extLst>
          </p:cNvPr>
          <p:cNvSpPr txBox="1"/>
          <p:nvPr/>
        </p:nvSpPr>
        <p:spPr>
          <a:xfrm>
            <a:off x="2747175" y="4634895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19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1304BA9C-6E76-3010-77C4-46930C37F7F2}"/>
              </a:ext>
            </a:extLst>
          </p:cNvPr>
          <p:cNvSpPr txBox="1"/>
          <p:nvPr/>
        </p:nvSpPr>
        <p:spPr>
          <a:xfrm>
            <a:off x="4319813" y="4634895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20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90820AD2-67D5-1B65-A26E-05E4C98EA033}"/>
              </a:ext>
            </a:extLst>
          </p:cNvPr>
          <p:cNvSpPr txBox="1"/>
          <p:nvPr/>
        </p:nvSpPr>
        <p:spPr>
          <a:xfrm>
            <a:off x="5892450" y="4634895"/>
            <a:ext cx="5581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21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574F4C2A-4B14-5594-14EE-CDD2BFDB56B1}"/>
              </a:ext>
            </a:extLst>
          </p:cNvPr>
          <p:cNvSpPr txBox="1"/>
          <p:nvPr/>
        </p:nvSpPr>
        <p:spPr>
          <a:xfrm>
            <a:off x="7465089" y="4626998"/>
            <a:ext cx="4561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22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1ACC1ACA-C9F8-1967-0827-251B4BCE6D8E}"/>
              </a:ext>
            </a:extLst>
          </p:cNvPr>
          <p:cNvSpPr txBox="1"/>
          <p:nvPr/>
        </p:nvSpPr>
        <p:spPr>
          <a:xfrm>
            <a:off x="9037727" y="4626998"/>
            <a:ext cx="520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23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F07C76CB-0BAF-135E-A5D7-0FC032CB9DB7}"/>
              </a:ext>
            </a:extLst>
          </p:cNvPr>
          <p:cNvSpPr txBox="1"/>
          <p:nvPr/>
        </p:nvSpPr>
        <p:spPr>
          <a:xfrm>
            <a:off x="1174537" y="5621562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24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B56E5F44-E844-E9E5-1338-B92DE253A106}"/>
              </a:ext>
            </a:extLst>
          </p:cNvPr>
          <p:cNvSpPr txBox="1"/>
          <p:nvPr/>
        </p:nvSpPr>
        <p:spPr>
          <a:xfrm>
            <a:off x="2747175" y="5613665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25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8388BB7A-6E35-2082-A473-3E6D54374BCA}"/>
              </a:ext>
            </a:extLst>
          </p:cNvPr>
          <p:cNvSpPr txBox="1"/>
          <p:nvPr/>
        </p:nvSpPr>
        <p:spPr>
          <a:xfrm>
            <a:off x="4319813" y="5613665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26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276E78D0-DF4F-7EA4-229A-5E1D689EF3CC}"/>
              </a:ext>
            </a:extLst>
          </p:cNvPr>
          <p:cNvSpPr txBox="1"/>
          <p:nvPr/>
        </p:nvSpPr>
        <p:spPr>
          <a:xfrm>
            <a:off x="5892451" y="5613665"/>
            <a:ext cx="4551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27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5BCB82DC-9CAC-7DD7-4FD9-C275CE686B40}"/>
              </a:ext>
            </a:extLst>
          </p:cNvPr>
          <p:cNvSpPr txBox="1"/>
          <p:nvPr/>
        </p:nvSpPr>
        <p:spPr>
          <a:xfrm>
            <a:off x="7465089" y="5605768"/>
            <a:ext cx="4561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28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7F32D3F2-A2C1-A1CD-3F4F-839410CC2229}"/>
              </a:ext>
            </a:extLst>
          </p:cNvPr>
          <p:cNvSpPr txBox="1"/>
          <p:nvPr/>
        </p:nvSpPr>
        <p:spPr>
          <a:xfrm>
            <a:off x="9037727" y="5605768"/>
            <a:ext cx="520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29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5380808F-35F2-44D1-531C-E5BBE40D14A6}"/>
              </a:ext>
            </a:extLst>
          </p:cNvPr>
          <p:cNvSpPr txBox="1"/>
          <p:nvPr/>
        </p:nvSpPr>
        <p:spPr>
          <a:xfrm>
            <a:off x="10608664" y="2598003"/>
            <a:ext cx="14902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Segment 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0DFFEAA-8883-229C-6951-8F5968669600}"/>
              </a:ext>
            </a:extLst>
          </p:cNvPr>
          <p:cNvSpPr txBox="1"/>
          <p:nvPr/>
        </p:nvSpPr>
        <p:spPr>
          <a:xfrm>
            <a:off x="10608664" y="3555907"/>
            <a:ext cx="14902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Segment 2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C8AEFD80-664C-C46B-BC3B-A3A10A36D9AE}"/>
              </a:ext>
            </a:extLst>
          </p:cNvPr>
          <p:cNvSpPr txBox="1"/>
          <p:nvPr/>
        </p:nvSpPr>
        <p:spPr>
          <a:xfrm>
            <a:off x="6205357" y="1305561"/>
            <a:ext cx="22041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Checkpoint Region</a:t>
            </a:r>
          </a:p>
        </p:txBody>
      </p:sp>
      <p:sp>
        <p:nvSpPr>
          <p:cNvPr id="70" name="Content Placeholder 2">
            <a:extLst>
              <a:ext uri="{FF2B5EF4-FFF2-40B4-BE49-F238E27FC236}">
                <a16:creationId xmlns:a16="http://schemas.microsoft.com/office/drawing/2014/main" id="{7087FD46-9FE0-B7C5-1EF0-568A90054C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1713" y="4401441"/>
            <a:ext cx="10368064" cy="2456559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457200" lvl="1" indent="0">
              <a:buNone/>
            </a:pPr>
            <a:r>
              <a:rPr lang="en-US" sz="2600" dirty="0"/>
              <a:t>Complete our example: </a:t>
            </a:r>
            <a:r>
              <a:rPr lang="en-US" sz="2600" b="1" dirty="0">
                <a:latin typeface="Fira Code" panose="020B0809050000020004" pitchFamily="34" charset="0"/>
                <a:ea typeface="Fira Code" panose="020B0809050000020004" pitchFamily="34" charset="0"/>
                <a:cs typeface="Fira Code" panose="020B0809050000020004" pitchFamily="34" charset="0"/>
              </a:rPr>
              <a:t>echo &gt; /</a:t>
            </a:r>
            <a:r>
              <a:rPr lang="en-US" sz="2600" b="1" dirty="0" err="1">
                <a:latin typeface="Fira Code" panose="020B0809050000020004" pitchFamily="34" charset="0"/>
                <a:ea typeface="Fira Code" panose="020B0809050000020004" pitchFamily="34" charset="0"/>
                <a:cs typeface="Fira Code" panose="020B0809050000020004" pitchFamily="34" charset="0"/>
              </a:rPr>
              <a:t>baz</a:t>
            </a:r>
            <a:endParaRPr lang="en-US" sz="2600" b="1" dirty="0">
              <a:latin typeface="Fira Code" panose="020B0809050000020004" pitchFamily="34" charset="0"/>
              <a:ea typeface="Fira Code" panose="020B0809050000020004" pitchFamily="34" charset="0"/>
              <a:cs typeface="Fira Code" panose="020B0809050000020004" pitchFamily="34" charset="0"/>
            </a:endParaRPr>
          </a:p>
          <a:p>
            <a:pPr lvl="1">
              <a:buFontTx/>
              <a:buChar char="-"/>
            </a:pPr>
            <a:r>
              <a:rPr lang="en-US" sz="2600" dirty="0"/>
              <a:t>Make a new </a:t>
            </a:r>
            <a:r>
              <a:rPr lang="en-US" sz="2600" dirty="0" err="1"/>
              <a:t>inode</a:t>
            </a:r>
            <a:r>
              <a:rPr lang="en-US" sz="2600" dirty="0"/>
              <a:t> for </a:t>
            </a:r>
            <a:r>
              <a:rPr lang="en-US" sz="2600" dirty="0" err="1"/>
              <a:t>baz</a:t>
            </a:r>
            <a:endParaRPr lang="en-US" sz="2600" dirty="0"/>
          </a:p>
          <a:p>
            <a:pPr lvl="1">
              <a:buFontTx/>
              <a:buChar char="-"/>
            </a:pPr>
            <a:r>
              <a:rPr lang="en-US" sz="2600" dirty="0"/>
              <a:t>Update / to point to that </a:t>
            </a:r>
            <a:r>
              <a:rPr lang="en-US" sz="2600" dirty="0" err="1"/>
              <a:t>inode</a:t>
            </a:r>
            <a:endParaRPr lang="en-US" sz="2600" dirty="0"/>
          </a:p>
          <a:p>
            <a:pPr lvl="1">
              <a:buFontTx/>
              <a:buChar char="-"/>
            </a:pPr>
            <a:r>
              <a:rPr lang="en-US" sz="2600" dirty="0"/>
              <a:t>Update /’s </a:t>
            </a:r>
            <a:r>
              <a:rPr lang="en-US" sz="2600" dirty="0" err="1"/>
              <a:t>inode</a:t>
            </a:r>
            <a:r>
              <a:rPr lang="en-US" sz="2600" dirty="0"/>
              <a:t> to point to newest version</a:t>
            </a:r>
          </a:p>
          <a:p>
            <a:pPr lvl="1">
              <a:buFontTx/>
              <a:buChar char="-"/>
            </a:pPr>
            <a:r>
              <a:rPr lang="en-US" sz="2600" dirty="0"/>
              <a:t>Write new </a:t>
            </a:r>
            <a:r>
              <a:rPr lang="en-US" sz="2600" dirty="0" err="1"/>
              <a:t>inode</a:t>
            </a:r>
            <a:r>
              <a:rPr lang="en-US" sz="2600" dirty="0"/>
              <a:t> map</a:t>
            </a:r>
          </a:p>
          <a:p>
            <a:pPr marL="457200" lvl="1" indent="0">
              <a:buNone/>
            </a:pPr>
            <a:r>
              <a:rPr lang="en-US" sz="2600" i="1" dirty="0"/>
              <a:t>Wrote to: 12, 13, 14, 15! </a:t>
            </a:r>
            <a:r>
              <a:rPr lang="en-US" sz="2600" b="1" dirty="0"/>
              <a:t>How many </a:t>
            </a:r>
            <a:r>
              <a:rPr lang="en-US" sz="2600" b="1" dirty="0" err="1"/>
              <a:t>ms</a:t>
            </a:r>
            <a:r>
              <a:rPr lang="en-US" sz="2600" b="1" dirty="0"/>
              <a:t>?</a:t>
            </a:r>
            <a:endParaRPr lang="en-US" sz="2600" i="1" dirty="0"/>
          </a:p>
        </p:txBody>
      </p:sp>
      <p:cxnSp>
        <p:nvCxnSpPr>
          <p:cNvPr id="66" name="Elbow Connector 65">
            <a:extLst>
              <a:ext uri="{FF2B5EF4-FFF2-40B4-BE49-F238E27FC236}">
                <a16:creationId xmlns:a16="http://schemas.microsoft.com/office/drawing/2014/main" id="{046D566A-533D-F2BA-A5C8-A5DAE93DF75B}"/>
              </a:ext>
            </a:extLst>
          </p:cNvPr>
          <p:cNvCxnSpPr>
            <a:stCxn id="15" idx="0"/>
            <a:endCxn id="14" idx="0"/>
          </p:cNvCxnSpPr>
          <p:nvPr/>
        </p:nvCxnSpPr>
        <p:spPr>
          <a:xfrm rot="16200000" flipV="1">
            <a:off x="8915086" y="1883139"/>
            <a:ext cx="12700" cy="1572638"/>
          </a:xfrm>
          <a:prstGeom prst="bentConnector3">
            <a:avLst>
              <a:gd name="adj1" fmla="val 3167087"/>
            </a:avLst>
          </a:prstGeom>
          <a:ln w="44450">
            <a:solidFill>
              <a:schemeClr val="accent5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Elbow Connector 70">
            <a:extLst>
              <a:ext uri="{FF2B5EF4-FFF2-40B4-BE49-F238E27FC236}">
                <a16:creationId xmlns:a16="http://schemas.microsoft.com/office/drawing/2014/main" id="{0E170A7E-7EA6-0E28-CC50-F679D2223D1A}"/>
              </a:ext>
            </a:extLst>
          </p:cNvPr>
          <p:cNvCxnSpPr>
            <a:stCxn id="17" idx="0"/>
            <a:endCxn id="16" idx="0"/>
          </p:cNvCxnSpPr>
          <p:nvPr/>
        </p:nvCxnSpPr>
        <p:spPr>
          <a:xfrm rot="16200000" flipV="1">
            <a:off x="2624534" y="2861909"/>
            <a:ext cx="12700" cy="1572638"/>
          </a:xfrm>
          <a:prstGeom prst="bentConnector3">
            <a:avLst>
              <a:gd name="adj1" fmla="val 2604496"/>
            </a:avLst>
          </a:prstGeom>
          <a:ln w="44450">
            <a:solidFill>
              <a:schemeClr val="accent5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Elbow Connector 73">
            <a:extLst>
              <a:ext uri="{FF2B5EF4-FFF2-40B4-BE49-F238E27FC236}">
                <a16:creationId xmlns:a16="http://schemas.microsoft.com/office/drawing/2014/main" id="{AE76821C-619B-1195-2F0A-0CC696914259}"/>
              </a:ext>
            </a:extLst>
          </p:cNvPr>
          <p:cNvCxnSpPr>
            <a:stCxn id="9" idx="3"/>
            <a:endCxn id="15" idx="3"/>
          </p:cNvCxnSpPr>
          <p:nvPr/>
        </p:nvCxnSpPr>
        <p:spPr>
          <a:xfrm>
            <a:off x="10365082" y="2059398"/>
            <a:ext cx="12700" cy="978770"/>
          </a:xfrm>
          <a:prstGeom prst="bentConnector3">
            <a:avLst>
              <a:gd name="adj1" fmla="val 1800000"/>
            </a:avLst>
          </a:prstGeom>
          <a:ln w="44450">
            <a:solidFill>
              <a:srgbClr val="D86ECC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Elbow Connector 75">
            <a:extLst>
              <a:ext uri="{FF2B5EF4-FFF2-40B4-BE49-F238E27FC236}">
                <a16:creationId xmlns:a16="http://schemas.microsoft.com/office/drawing/2014/main" id="{E2C46AB6-136B-65CD-8D35-120CFE90D6B9}"/>
              </a:ext>
            </a:extLst>
          </p:cNvPr>
          <p:cNvCxnSpPr>
            <a:stCxn id="9" idx="3"/>
            <a:endCxn id="19" idx="3"/>
          </p:cNvCxnSpPr>
          <p:nvPr/>
        </p:nvCxnSpPr>
        <p:spPr>
          <a:xfrm flipH="1">
            <a:off x="7219806" y="2059398"/>
            <a:ext cx="3145276" cy="1957540"/>
          </a:xfrm>
          <a:prstGeom prst="bentConnector3">
            <a:avLst>
              <a:gd name="adj1" fmla="val -7268"/>
            </a:avLst>
          </a:prstGeom>
          <a:ln w="44450">
            <a:solidFill>
              <a:srgbClr val="D86ECC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Elbow Connector 77">
            <a:extLst>
              <a:ext uri="{FF2B5EF4-FFF2-40B4-BE49-F238E27FC236}">
                <a16:creationId xmlns:a16="http://schemas.microsoft.com/office/drawing/2014/main" id="{288C592C-2C23-0678-BB7E-029D57D2CC5B}"/>
              </a:ext>
            </a:extLst>
          </p:cNvPr>
          <p:cNvCxnSpPr>
            <a:stCxn id="18" idx="0"/>
            <a:endCxn id="17" idx="0"/>
          </p:cNvCxnSpPr>
          <p:nvPr/>
        </p:nvCxnSpPr>
        <p:spPr>
          <a:xfrm rot="16200000" flipV="1">
            <a:off x="4197172" y="2861909"/>
            <a:ext cx="12700" cy="1572638"/>
          </a:xfrm>
          <a:prstGeom prst="bentConnector3">
            <a:avLst>
              <a:gd name="adj1" fmla="val 3411189"/>
            </a:avLst>
          </a:prstGeom>
          <a:ln w="44450">
            <a:solidFill>
              <a:schemeClr val="accent5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0" name="Elbow Connector 79">
            <a:extLst>
              <a:ext uri="{FF2B5EF4-FFF2-40B4-BE49-F238E27FC236}">
                <a16:creationId xmlns:a16="http://schemas.microsoft.com/office/drawing/2014/main" id="{5C3870D3-4C37-7F4F-7716-7ED723711091}"/>
              </a:ext>
            </a:extLst>
          </p:cNvPr>
          <p:cNvCxnSpPr>
            <a:stCxn id="19" idx="0"/>
            <a:endCxn id="18" idx="0"/>
          </p:cNvCxnSpPr>
          <p:nvPr/>
        </p:nvCxnSpPr>
        <p:spPr>
          <a:xfrm rot="16200000" flipV="1">
            <a:off x="5769810" y="2861909"/>
            <a:ext cx="12700" cy="1572638"/>
          </a:xfrm>
          <a:prstGeom prst="bentConnector3">
            <a:avLst>
              <a:gd name="adj1" fmla="val 2469134"/>
            </a:avLst>
          </a:prstGeom>
          <a:ln w="44450">
            <a:solidFill>
              <a:schemeClr val="accent5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0142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1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8206E"/>
                                      </p:to>
                                    </p:animClr>
                                    <p:set>
                                      <p:cBhvr>
                                        <p:cTn id="19" dur="1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1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1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27" dur="1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1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0" dur="1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8206E"/>
                                      </p:to>
                                    </p:animClr>
                                    <p:set>
                                      <p:cBhvr>
                                        <p:cTn id="41" dur="1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1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1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86ECC"/>
                                      </p:to>
                                    </p:animClr>
                                    <p:set>
                                      <p:cBhvr>
                                        <p:cTn id="47" dur="1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1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 uiExpand="1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131BE9-F0D8-43D7-943A-3C4AD2167B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F50A1B-A0CF-2124-DD9B-699CFB2B60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LFS Performance – Write to File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0F6EF7B-4E96-041C-0696-70E5FDA4C8E0}"/>
              </a:ext>
            </a:extLst>
          </p:cNvPr>
          <p:cNvSpPr/>
          <p:nvPr/>
        </p:nvSpPr>
        <p:spPr>
          <a:xfrm>
            <a:off x="1174537" y="1690688"/>
            <a:ext cx="1327355" cy="737419"/>
          </a:xfrm>
          <a:prstGeom prst="rect">
            <a:avLst/>
          </a:prstGeom>
          <a:solidFill>
            <a:schemeClr val="accent2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Reserved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7DC1D36-7BA8-8F59-1043-E1E90DD453C9}"/>
              </a:ext>
            </a:extLst>
          </p:cNvPr>
          <p:cNvSpPr/>
          <p:nvPr/>
        </p:nvSpPr>
        <p:spPr>
          <a:xfrm>
            <a:off x="2747175" y="1690688"/>
            <a:ext cx="1327355" cy="737419"/>
          </a:xfrm>
          <a:prstGeom prst="rect">
            <a:avLst/>
          </a:prstGeom>
          <a:solidFill>
            <a:schemeClr val="accent2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Super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716145B-2D7B-B5ED-F717-B4212EF69FF3}"/>
              </a:ext>
            </a:extLst>
          </p:cNvPr>
          <p:cNvSpPr/>
          <p:nvPr/>
        </p:nvSpPr>
        <p:spPr>
          <a:xfrm>
            <a:off x="4319813" y="1690688"/>
            <a:ext cx="1327355" cy="737419"/>
          </a:xfrm>
          <a:prstGeom prst="rect">
            <a:avLst/>
          </a:prstGeom>
          <a:solidFill>
            <a:srgbClr val="47D45A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F6498AE-59B2-EBBC-E9F4-8207EE0B24B0}"/>
              </a:ext>
            </a:extLst>
          </p:cNvPr>
          <p:cNvSpPr/>
          <p:nvPr/>
        </p:nvSpPr>
        <p:spPr>
          <a:xfrm>
            <a:off x="5892451" y="1690688"/>
            <a:ext cx="1327355" cy="737419"/>
          </a:xfrm>
          <a:prstGeom prst="rect">
            <a:avLst/>
          </a:prstGeom>
          <a:solidFill>
            <a:srgbClr val="47D45A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74ABA55-66F7-B765-9E64-ACA81ACAA380}"/>
              </a:ext>
            </a:extLst>
          </p:cNvPr>
          <p:cNvSpPr/>
          <p:nvPr/>
        </p:nvSpPr>
        <p:spPr>
          <a:xfrm>
            <a:off x="7465089" y="1690688"/>
            <a:ext cx="1327355" cy="737419"/>
          </a:xfrm>
          <a:prstGeom prst="rect">
            <a:avLst/>
          </a:prstGeom>
          <a:solidFill>
            <a:srgbClr val="47D45A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980152E-558C-D3E9-2FEC-DC6E917F1B84}"/>
              </a:ext>
            </a:extLst>
          </p:cNvPr>
          <p:cNvSpPr/>
          <p:nvPr/>
        </p:nvSpPr>
        <p:spPr>
          <a:xfrm>
            <a:off x="9037727" y="1690688"/>
            <a:ext cx="1327355" cy="737419"/>
          </a:xfrm>
          <a:prstGeom prst="rect">
            <a:avLst/>
          </a:prstGeom>
          <a:solidFill>
            <a:srgbClr val="47D45A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CB995BA-8125-A65F-7DD0-82450422BC0A}"/>
              </a:ext>
            </a:extLst>
          </p:cNvPr>
          <p:cNvSpPr/>
          <p:nvPr/>
        </p:nvSpPr>
        <p:spPr>
          <a:xfrm>
            <a:off x="1174537" y="2669458"/>
            <a:ext cx="1327355" cy="737419"/>
          </a:xfrm>
          <a:prstGeom prst="rect">
            <a:avLst/>
          </a:prstGeom>
          <a:solidFill>
            <a:schemeClr val="accent1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/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69F4AEC-4D52-9570-FCFF-D82B8981DB4B}"/>
              </a:ext>
            </a:extLst>
          </p:cNvPr>
          <p:cNvSpPr/>
          <p:nvPr/>
        </p:nvSpPr>
        <p:spPr>
          <a:xfrm>
            <a:off x="2747175" y="2669458"/>
            <a:ext cx="1327355" cy="737419"/>
          </a:xfrm>
          <a:prstGeom prst="rect">
            <a:avLst/>
          </a:prstGeom>
          <a:solidFill>
            <a:schemeClr val="tx2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foo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C2EEE0B-7526-0708-9567-32C88D3DDAC6}"/>
              </a:ext>
            </a:extLst>
          </p:cNvPr>
          <p:cNvSpPr/>
          <p:nvPr/>
        </p:nvSpPr>
        <p:spPr>
          <a:xfrm>
            <a:off x="4319813" y="2669458"/>
            <a:ext cx="1327355" cy="737419"/>
          </a:xfrm>
          <a:prstGeom prst="rect">
            <a:avLst/>
          </a:prstGeom>
          <a:solidFill>
            <a:srgbClr val="0B76A0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bar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6D31199-A82B-5BA9-6405-674EB8DA4C95}"/>
              </a:ext>
            </a:extLst>
          </p:cNvPr>
          <p:cNvSpPr/>
          <p:nvPr/>
        </p:nvSpPr>
        <p:spPr>
          <a:xfrm>
            <a:off x="5892451" y="2669458"/>
            <a:ext cx="1327355" cy="737419"/>
          </a:xfrm>
          <a:prstGeom prst="rect">
            <a:avLst/>
          </a:prstGeom>
          <a:solidFill>
            <a:schemeClr val="tx2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foo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DD9C1BF-F4F0-4F5D-E314-EA8FA9357F6A}"/>
              </a:ext>
            </a:extLst>
          </p:cNvPr>
          <p:cNvSpPr/>
          <p:nvPr/>
        </p:nvSpPr>
        <p:spPr>
          <a:xfrm>
            <a:off x="7465089" y="2669458"/>
            <a:ext cx="1327355" cy="737419"/>
          </a:xfrm>
          <a:prstGeom prst="rect">
            <a:avLst/>
          </a:prstGeom>
          <a:solidFill>
            <a:schemeClr val="accent5">
              <a:lumMod val="75000"/>
            </a:schemeClr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Inodes</a:t>
            </a:r>
            <a:endParaRPr lang="en-US" dirty="0">
              <a:latin typeface="Helvetica Neue Medium" panose="02000503000000020004" pitchFamily="2" charset="0"/>
              <a:ea typeface="Helvetica Neue Medium" panose="02000503000000020004" pitchFamily="2" charset="0"/>
              <a:cs typeface="Helvetica Neue Medium" panose="02000503000000020004" pitchFamily="2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AAE527B-55DF-0867-FF1D-82D9AA5B2CB2}"/>
              </a:ext>
            </a:extLst>
          </p:cNvPr>
          <p:cNvSpPr/>
          <p:nvPr/>
        </p:nvSpPr>
        <p:spPr>
          <a:xfrm>
            <a:off x="9037727" y="2669458"/>
            <a:ext cx="1327355" cy="737419"/>
          </a:xfrm>
          <a:prstGeom prst="rect">
            <a:avLst/>
          </a:prstGeom>
          <a:solidFill>
            <a:srgbClr val="D86ECC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Inode</a:t>
            </a:r>
            <a:br>
              <a:rPr lang="en-US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</a:br>
            <a:r>
              <a:rPr lang="en-US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Map Piece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010D869-4267-BAE8-E3E5-FDD0A9DBB230}"/>
              </a:ext>
            </a:extLst>
          </p:cNvPr>
          <p:cNvSpPr/>
          <p:nvPr/>
        </p:nvSpPr>
        <p:spPr>
          <a:xfrm>
            <a:off x="1174537" y="3648228"/>
            <a:ext cx="1327355" cy="737419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bar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611945C-C323-AF5E-A36C-8CCD4BAD6F5D}"/>
              </a:ext>
            </a:extLst>
          </p:cNvPr>
          <p:cNvSpPr/>
          <p:nvPr/>
        </p:nvSpPr>
        <p:spPr>
          <a:xfrm>
            <a:off x="2747175" y="3648228"/>
            <a:ext cx="1327355" cy="737419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Inodes</a:t>
            </a:r>
            <a:endParaRPr lang="en-US" dirty="0">
              <a:latin typeface="Helvetica Neue Medium" panose="02000503000000020004" pitchFamily="2" charset="0"/>
              <a:ea typeface="Helvetica Neue Medium" panose="02000503000000020004" pitchFamily="2" charset="0"/>
              <a:cs typeface="Helvetica Neue Medium" panose="02000503000000020004" pitchFamily="2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6890783-A974-6B3A-C2F4-C0AF796E32B2}"/>
              </a:ext>
            </a:extLst>
          </p:cNvPr>
          <p:cNvSpPr/>
          <p:nvPr/>
        </p:nvSpPr>
        <p:spPr>
          <a:xfrm>
            <a:off x="4319813" y="3648228"/>
            <a:ext cx="1327355" cy="737419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Inode</a:t>
            </a:r>
            <a:br>
              <a:rPr lang="en-US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</a:br>
            <a:r>
              <a:rPr lang="en-US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Map Piece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BB4DAA9-02C1-CF70-2555-75105D5740BF}"/>
              </a:ext>
            </a:extLst>
          </p:cNvPr>
          <p:cNvSpPr/>
          <p:nvPr/>
        </p:nvSpPr>
        <p:spPr>
          <a:xfrm>
            <a:off x="5892451" y="3648228"/>
            <a:ext cx="1327355" cy="737419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 panose="02000503000000020004" pitchFamily="2" charset="0"/>
              <a:ea typeface="Helvetica Neue Medium" panose="02000503000000020004" pitchFamily="2" charset="0"/>
              <a:cs typeface="Helvetica Neue Medium" panose="02000503000000020004" pitchFamily="2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746C29C-A6C0-3E1E-03C0-D921ED4DA8B8}"/>
              </a:ext>
            </a:extLst>
          </p:cNvPr>
          <p:cNvSpPr/>
          <p:nvPr/>
        </p:nvSpPr>
        <p:spPr>
          <a:xfrm>
            <a:off x="7465089" y="3648228"/>
            <a:ext cx="1327355" cy="737419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 panose="02000503000000020004" pitchFamily="2" charset="0"/>
              <a:ea typeface="Helvetica Neue Medium" panose="02000503000000020004" pitchFamily="2" charset="0"/>
              <a:cs typeface="Helvetica Neue Medium" panose="02000503000000020004" pitchFamily="2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18A0019-FFF8-4CFC-F524-1A4B04627814}"/>
              </a:ext>
            </a:extLst>
          </p:cNvPr>
          <p:cNvSpPr/>
          <p:nvPr/>
        </p:nvSpPr>
        <p:spPr>
          <a:xfrm>
            <a:off x="9037727" y="3648228"/>
            <a:ext cx="1327355" cy="737419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 panose="02000503000000020004" pitchFamily="2" charset="0"/>
              <a:ea typeface="Helvetica Neue Medium" panose="02000503000000020004" pitchFamily="2" charset="0"/>
              <a:cs typeface="Helvetica Neue Medium" panose="02000503000000020004" pitchFamily="2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7CA9C55-66DC-321B-EA0E-B0C68FE226F1}"/>
              </a:ext>
            </a:extLst>
          </p:cNvPr>
          <p:cNvSpPr/>
          <p:nvPr/>
        </p:nvSpPr>
        <p:spPr>
          <a:xfrm>
            <a:off x="1174537" y="4626998"/>
            <a:ext cx="1327355" cy="73741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FB5F920-3386-5FEC-47A3-575AF264AA53}"/>
              </a:ext>
            </a:extLst>
          </p:cNvPr>
          <p:cNvSpPr/>
          <p:nvPr/>
        </p:nvSpPr>
        <p:spPr>
          <a:xfrm>
            <a:off x="2747175" y="4626998"/>
            <a:ext cx="1327355" cy="73741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8935BE9-BDB4-F3A7-C5A4-3BD7CCC53F31}"/>
              </a:ext>
            </a:extLst>
          </p:cNvPr>
          <p:cNvSpPr/>
          <p:nvPr/>
        </p:nvSpPr>
        <p:spPr>
          <a:xfrm>
            <a:off x="4319813" y="4626998"/>
            <a:ext cx="1327355" cy="73741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B4A4398E-FBDF-A52D-1E10-D53EDAF6DE50}"/>
              </a:ext>
            </a:extLst>
          </p:cNvPr>
          <p:cNvSpPr/>
          <p:nvPr/>
        </p:nvSpPr>
        <p:spPr>
          <a:xfrm>
            <a:off x="5892451" y="4626998"/>
            <a:ext cx="1327355" cy="73741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DFA35FB0-DCDC-EF70-C814-D0B043CF7654}"/>
              </a:ext>
            </a:extLst>
          </p:cNvPr>
          <p:cNvSpPr/>
          <p:nvPr/>
        </p:nvSpPr>
        <p:spPr>
          <a:xfrm>
            <a:off x="7465089" y="4626998"/>
            <a:ext cx="1327355" cy="73741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7AF2341-DA12-E2A4-2DE1-D26A5D846E19}"/>
              </a:ext>
            </a:extLst>
          </p:cNvPr>
          <p:cNvSpPr/>
          <p:nvPr/>
        </p:nvSpPr>
        <p:spPr>
          <a:xfrm>
            <a:off x="9037727" y="4626998"/>
            <a:ext cx="1327355" cy="73741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3D67AA4C-93AF-B8AC-1DA9-A1B7B3569CF1}"/>
              </a:ext>
            </a:extLst>
          </p:cNvPr>
          <p:cNvSpPr/>
          <p:nvPr/>
        </p:nvSpPr>
        <p:spPr>
          <a:xfrm>
            <a:off x="1174537" y="5605768"/>
            <a:ext cx="1327355" cy="73741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6CEA9EB5-0371-0211-444A-762E9E3B8D17}"/>
              </a:ext>
            </a:extLst>
          </p:cNvPr>
          <p:cNvSpPr/>
          <p:nvPr/>
        </p:nvSpPr>
        <p:spPr>
          <a:xfrm>
            <a:off x="2747175" y="5605768"/>
            <a:ext cx="1327355" cy="73741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3CC7B441-459F-AC54-9202-DF7EE912AF4A}"/>
              </a:ext>
            </a:extLst>
          </p:cNvPr>
          <p:cNvSpPr/>
          <p:nvPr/>
        </p:nvSpPr>
        <p:spPr>
          <a:xfrm>
            <a:off x="4319813" y="5605768"/>
            <a:ext cx="1327355" cy="73741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41BFBF69-5D7B-A1E7-2158-1D2227C6D516}"/>
              </a:ext>
            </a:extLst>
          </p:cNvPr>
          <p:cNvSpPr/>
          <p:nvPr/>
        </p:nvSpPr>
        <p:spPr>
          <a:xfrm>
            <a:off x="5892451" y="5605768"/>
            <a:ext cx="1327355" cy="73741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56166822-B498-DB94-697E-B7B0611CC404}"/>
              </a:ext>
            </a:extLst>
          </p:cNvPr>
          <p:cNvSpPr/>
          <p:nvPr/>
        </p:nvSpPr>
        <p:spPr>
          <a:xfrm>
            <a:off x="7465089" y="5605768"/>
            <a:ext cx="1327355" cy="73741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29B52FC0-40CF-EAB3-C8C3-2053A07AAF06}"/>
              </a:ext>
            </a:extLst>
          </p:cNvPr>
          <p:cNvSpPr/>
          <p:nvPr/>
        </p:nvSpPr>
        <p:spPr>
          <a:xfrm>
            <a:off x="9037727" y="5605768"/>
            <a:ext cx="1327355" cy="73741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D85E1152-24E8-7C5E-E794-BAF471C13ABD}"/>
              </a:ext>
            </a:extLst>
          </p:cNvPr>
          <p:cNvSpPr txBox="1"/>
          <p:nvPr/>
        </p:nvSpPr>
        <p:spPr>
          <a:xfrm>
            <a:off x="1174537" y="169796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0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EDE6316-2FBD-499F-B312-96606459B780}"/>
              </a:ext>
            </a:extLst>
          </p:cNvPr>
          <p:cNvSpPr txBox="1"/>
          <p:nvPr/>
        </p:nvSpPr>
        <p:spPr>
          <a:xfrm>
            <a:off x="2747175" y="169006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A01BD310-717F-01BC-5DAA-8D350B1AF402}"/>
              </a:ext>
            </a:extLst>
          </p:cNvPr>
          <p:cNvSpPr txBox="1"/>
          <p:nvPr/>
        </p:nvSpPr>
        <p:spPr>
          <a:xfrm>
            <a:off x="4319813" y="169006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BCCDC71B-5811-21D7-D8BF-7A104ED673E9}"/>
              </a:ext>
            </a:extLst>
          </p:cNvPr>
          <p:cNvSpPr txBox="1"/>
          <p:nvPr/>
        </p:nvSpPr>
        <p:spPr>
          <a:xfrm>
            <a:off x="5892451" y="1690065"/>
            <a:ext cx="3129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3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D496BB76-76A2-85A5-05C3-07FA739F8E43}"/>
              </a:ext>
            </a:extLst>
          </p:cNvPr>
          <p:cNvSpPr txBox="1"/>
          <p:nvPr/>
        </p:nvSpPr>
        <p:spPr>
          <a:xfrm>
            <a:off x="7465089" y="1682168"/>
            <a:ext cx="3129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4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E5D6001E-40D0-A62A-40BA-5B6764316F36}"/>
              </a:ext>
            </a:extLst>
          </p:cNvPr>
          <p:cNvSpPr txBox="1"/>
          <p:nvPr/>
        </p:nvSpPr>
        <p:spPr>
          <a:xfrm>
            <a:off x="9037727" y="1682168"/>
            <a:ext cx="3129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5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ED54396F-11F5-688F-BB58-5E57F55B2D74}"/>
              </a:ext>
            </a:extLst>
          </p:cNvPr>
          <p:cNvSpPr txBox="1"/>
          <p:nvPr/>
        </p:nvSpPr>
        <p:spPr>
          <a:xfrm>
            <a:off x="1174537" y="268525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6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3FB8A3E4-52A7-EF0D-24B1-A73D6561451F}"/>
              </a:ext>
            </a:extLst>
          </p:cNvPr>
          <p:cNvSpPr txBox="1"/>
          <p:nvPr/>
        </p:nvSpPr>
        <p:spPr>
          <a:xfrm>
            <a:off x="2747175" y="267735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7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0B08D82B-8FAF-DF57-D27F-48F3137B0F15}"/>
              </a:ext>
            </a:extLst>
          </p:cNvPr>
          <p:cNvSpPr txBox="1"/>
          <p:nvPr/>
        </p:nvSpPr>
        <p:spPr>
          <a:xfrm>
            <a:off x="4319813" y="267735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8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113E5C6C-59B1-949D-22A2-8A690AD94B01}"/>
              </a:ext>
            </a:extLst>
          </p:cNvPr>
          <p:cNvSpPr txBox="1"/>
          <p:nvPr/>
        </p:nvSpPr>
        <p:spPr>
          <a:xfrm>
            <a:off x="5892451" y="2677355"/>
            <a:ext cx="3129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9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3049624D-DAE0-5533-9122-1D9ED930DCC6}"/>
              </a:ext>
            </a:extLst>
          </p:cNvPr>
          <p:cNvSpPr txBox="1"/>
          <p:nvPr/>
        </p:nvSpPr>
        <p:spPr>
          <a:xfrm>
            <a:off x="7465088" y="2669458"/>
            <a:ext cx="456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10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347CBE6E-B027-C32F-8680-4822F7ACC140}"/>
              </a:ext>
            </a:extLst>
          </p:cNvPr>
          <p:cNvSpPr txBox="1"/>
          <p:nvPr/>
        </p:nvSpPr>
        <p:spPr>
          <a:xfrm>
            <a:off x="9037726" y="2669458"/>
            <a:ext cx="5209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11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E916C6AE-5845-E65E-B896-3873B00C9A93}"/>
              </a:ext>
            </a:extLst>
          </p:cNvPr>
          <p:cNvSpPr txBox="1"/>
          <p:nvPr/>
        </p:nvSpPr>
        <p:spPr>
          <a:xfrm>
            <a:off x="1174537" y="3664022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12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D1AFD2A1-191E-1FB7-C731-2779CB09C4A6}"/>
              </a:ext>
            </a:extLst>
          </p:cNvPr>
          <p:cNvSpPr txBox="1"/>
          <p:nvPr/>
        </p:nvSpPr>
        <p:spPr>
          <a:xfrm>
            <a:off x="2747175" y="3656125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13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E3A1B00F-449C-412F-0ADB-DCC87E38A30D}"/>
              </a:ext>
            </a:extLst>
          </p:cNvPr>
          <p:cNvSpPr txBox="1"/>
          <p:nvPr/>
        </p:nvSpPr>
        <p:spPr>
          <a:xfrm>
            <a:off x="4319813" y="3656125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14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4FBD134B-B981-A6F2-31BD-404124B15AB3}"/>
              </a:ext>
            </a:extLst>
          </p:cNvPr>
          <p:cNvSpPr txBox="1"/>
          <p:nvPr/>
        </p:nvSpPr>
        <p:spPr>
          <a:xfrm>
            <a:off x="5892450" y="3656125"/>
            <a:ext cx="558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15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E664B9E4-E42E-BD03-F471-67BF23845545}"/>
              </a:ext>
            </a:extLst>
          </p:cNvPr>
          <p:cNvSpPr txBox="1"/>
          <p:nvPr/>
        </p:nvSpPr>
        <p:spPr>
          <a:xfrm>
            <a:off x="7465089" y="3648228"/>
            <a:ext cx="4561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16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4597B439-08B3-568C-3328-96923E0C1E91}"/>
              </a:ext>
            </a:extLst>
          </p:cNvPr>
          <p:cNvSpPr txBox="1"/>
          <p:nvPr/>
        </p:nvSpPr>
        <p:spPr>
          <a:xfrm>
            <a:off x="9037727" y="3648228"/>
            <a:ext cx="520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17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3810326F-ED89-A2B2-3C8C-878DE8ECE783}"/>
              </a:ext>
            </a:extLst>
          </p:cNvPr>
          <p:cNvSpPr txBox="1"/>
          <p:nvPr/>
        </p:nvSpPr>
        <p:spPr>
          <a:xfrm>
            <a:off x="1174537" y="4642792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18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122BCA17-0623-2924-A306-D072BACB418B}"/>
              </a:ext>
            </a:extLst>
          </p:cNvPr>
          <p:cNvSpPr txBox="1"/>
          <p:nvPr/>
        </p:nvSpPr>
        <p:spPr>
          <a:xfrm>
            <a:off x="2747175" y="4634895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19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DD3FCBA6-274F-37AC-8485-C5CAFF5D0069}"/>
              </a:ext>
            </a:extLst>
          </p:cNvPr>
          <p:cNvSpPr txBox="1"/>
          <p:nvPr/>
        </p:nvSpPr>
        <p:spPr>
          <a:xfrm>
            <a:off x="4319813" y="4634895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20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A91276C4-10E2-0DC1-84CD-C0773CA13CE0}"/>
              </a:ext>
            </a:extLst>
          </p:cNvPr>
          <p:cNvSpPr txBox="1"/>
          <p:nvPr/>
        </p:nvSpPr>
        <p:spPr>
          <a:xfrm>
            <a:off x="5892450" y="4634895"/>
            <a:ext cx="5581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21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7F5C7593-A1F0-E18D-D962-27935D1B3E4F}"/>
              </a:ext>
            </a:extLst>
          </p:cNvPr>
          <p:cNvSpPr txBox="1"/>
          <p:nvPr/>
        </p:nvSpPr>
        <p:spPr>
          <a:xfrm>
            <a:off x="7465089" y="4626998"/>
            <a:ext cx="4561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22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055D867F-C410-FC49-1AE9-46E9DAADFF8F}"/>
              </a:ext>
            </a:extLst>
          </p:cNvPr>
          <p:cNvSpPr txBox="1"/>
          <p:nvPr/>
        </p:nvSpPr>
        <p:spPr>
          <a:xfrm>
            <a:off x="9037727" y="4626998"/>
            <a:ext cx="520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23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79AB49E7-1255-BBA2-6908-A29F5627AE49}"/>
              </a:ext>
            </a:extLst>
          </p:cNvPr>
          <p:cNvSpPr txBox="1"/>
          <p:nvPr/>
        </p:nvSpPr>
        <p:spPr>
          <a:xfrm>
            <a:off x="1174537" y="5621562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24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9B6CE611-C03C-0B52-2BC6-AC85C7A87F40}"/>
              </a:ext>
            </a:extLst>
          </p:cNvPr>
          <p:cNvSpPr txBox="1"/>
          <p:nvPr/>
        </p:nvSpPr>
        <p:spPr>
          <a:xfrm>
            <a:off x="2747175" y="5613665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25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A760DDB6-159F-ED4D-BB74-2C9CD5E04050}"/>
              </a:ext>
            </a:extLst>
          </p:cNvPr>
          <p:cNvSpPr txBox="1"/>
          <p:nvPr/>
        </p:nvSpPr>
        <p:spPr>
          <a:xfrm>
            <a:off x="4319813" y="5613665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26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A5F4544D-306E-6B1B-5124-4E83A4E99885}"/>
              </a:ext>
            </a:extLst>
          </p:cNvPr>
          <p:cNvSpPr txBox="1"/>
          <p:nvPr/>
        </p:nvSpPr>
        <p:spPr>
          <a:xfrm>
            <a:off x="5892451" y="5613665"/>
            <a:ext cx="4551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27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A8013384-F21C-4D62-96D2-3A15F0565C59}"/>
              </a:ext>
            </a:extLst>
          </p:cNvPr>
          <p:cNvSpPr txBox="1"/>
          <p:nvPr/>
        </p:nvSpPr>
        <p:spPr>
          <a:xfrm>
            <a:off x="7465089" y="5605768"/>
            <a:ext cx="4561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28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5138CF38-EDFF-442E-8902-90143EDFABB5}"/>
              </a:ext>
            </a:extLst>
          </p:cNvPr>
          <p:cNvSpPr txBox="1"/>
          <p:nvPr/>
        </p:nvSpPr>
        <p:spPr>
          <a:xfrm>
            <a:off x="9037727" y="5605768"/>
            <a:ext cx="520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29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71255DFB-1B3F-952B-77BC-183400974434}"/>
              </a:ext>
            </a:extLst>
          </p:cNvPr>
          <p:cNvSpPr txBox="1"/>
          <p:nvPr/>
        </p:nvSpPr>
        <p:spPr>
          <a:xfrm>
            <a:off x="10608664" y="2598003"/>
            <a:ext cx="14902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Segment 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76FE274-D06E-46BD-7AD1-4073A9EDF653}"/>
              </a:ext>
            </a:extLst>
          </p:cNvPr>
          <p:cNvSpPr txBox="1"/>
          <p:nvPr/>
        </p:nvSpPr>
        <p:spPr>
          <a:xfrm>
            <a:off x="10608664" y="3555907"/>
            <a:ext cx="14902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Segment 2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2E08C4D4-EB3F-051F-D67F-B2A8688D6E23}"/>
              </a:ext>
            </a:extLst>
          </p:cNvPr>
          <p:cNvSpPr txBox="1"/>
          <p:nvPr/>
        </p:nvSpPr>
        <p:spPr>
          <a:xfrm>
            <a:off x="6205357" y="1305561"/>
            <a:ext cx="22041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Checkpoint Region</a:t>
            </a:r>
          </a:p>
        </p:txBody>
      </p:sp>
      <p:sp>
        <p:nvSpPr>
          <p:cNvPr id="70" name="Content Placeholder 2">
            <a:extLst>
              <a:ext uri="{FF2B5EF4-FFF2-40B4-BE49-F238E27FC236}">
                <a16:creationId xmlns:a16="http://schemas.microsoft.com/office/drawing/2014/main" id="{1017BCE5-5689-620B-9185-65ACC395CF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1713" y="4496196"/>
            <a:ext cx="10368064" cy="2361804"/>
          </a:xfrm>
          <a:solidFill>
            <a:schemeClr val="bg1"/>
          </a:solidFill>
        </p:spPr>
        <p:txBody>
          <a:bodyPr>
            <a:normAutofit fontScale="92500" lnSpcReduction="10000"/>
          </a:bodyPr>
          <a:lstStyle/>
          <a:p>
            <a:pPr marL="457200" lvl="1" indent="0">
              <a:buNone/>
            </a:pPr>
            <a:r>
              <a:rPr lang="en-US" sz="3200" b="1" dirty="0">
                <a:latin typeface="Fira Code" panose="020B0809050000020004" pitchFamily="34" charset="0"/>
                <a:ea typeface="Fira Code" panose="020B0809050000020004" pitchFamily="34" charset="0"/>
                <a:cs typeface="Fira Code" panose="020B0809050000020004" pitchFamily="34" charset="0"/>
              </a:rPr>
              <a:t>echo a &gt; /bar</a:t>
            </a:r>
          </a:p>
          <a:p>
            <a:pPr lvl="1">
              <a:buFontTx/>
              <a:buChar char="-"/>
            </a:pPr>
            <a:r>
              <a:rPr lang="en-US" sz="3200" dirty="0"/>
              <a:t>Get a new block: in the log!</a:t>
            </a:r>
          </a:p>
          <a:p>
            <a:pPr lvl="1">
              <a:buFontTx/>
              <a:buChar char="-"/>
            </a:pPr>
            <a:r>
              <a:rPr lang="en-US" sz="3200" dirty="0"/>
              <a:t>Update Bar’s </a:t>
            </a:r>
            <a:r>
              <a:rPr lang="en-US" sz="3200" dirty="0" err="1"/>
              <a:t>inode</a:t>
            </a:r>
            <a:endParaRPr lang="en-US" sz="3200" dirty="0"/>
          </a:p>
          <a:p>
            <a:pPr lvl="1">
              <a:buFontTx/>
              <a:buChar char="-"/>
            </a:pPr>
            <a:r>
              <a:rPr lang="en-US" sz="3200" dirty="0"/>
              <a:t>Write new piece of the map</a:t>
            </a:r>
          </a:p>
          <a:p>
            <a:pPr marL="457200" lvl="1" indent="0">
              <a:buNone/>
            </a:pPr>
            <a:r>
              <a:rPr lang="en-US" sz="3200" i="1" dirty="0"/>
              <a:t>Wrote to: 12, 13, 14! </a:t>
            </a:r>
            <a:r>
              <a:rPr lang="en-US" sz="3200" b="1" dirty="0"/>
              <a:t>How many </a:t>
            </a:r>
            <a:r>
              <a:rPr lang="en-US" sz="3200" b="1" dirty="0" err="1"/>
              <a:t>ms</a:t>
            </a:r>
            <a:r>
              <a:rPr lang="en-US" sz="3200" b="1" dirty="0"/>
              <a:t>?</a:t>
            </a:r>
            <a:endParaRPr lang="en-US" sz="3200" i="1" dirty="0"/>
          </a:p>
        </p:txBody>
      </p:sp>
    </p:spTree>
    <p:extLst>
      <p:ext uri="{BB962C8B-B14F-4D97-AF65-F5344CB8AC3E}">
        <p14:creationId xmlns:p14="http://schemas.microsoft.com/office/powerpoint/2010/main" val="877769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1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B76A0"/>
                                      </p:to>
                                    </p:animClr>
                                    <p:set>
                                      <p:cBhvr>
                                        <p:cTn id="13" dur="1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1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1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8206E"/>
                                      </p:to>
                                    </p:animClr>
                                    <p:set>
                                      <p:cBhvr>
                                        <p:cTn id="21" dur="1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1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1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86ECC"/>
                                      </p:to>
                                    </p:animClr>
                                    <p:set>
                                      <p:cBhvr>
                                        <p:cTn id="29" dur="1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1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 uiExpand="1" build="p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E50867-F1D6-FA62-768A-D43CC93203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LFS – Garbage Collection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9D31E0-E2DC-E5E8-A46B-7D91033093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Append-only structures only grow, but not infinite space</a:t>
            </a:r>
          </a:p>
          <a:p>
            <a:pPr marL="0" indent="0">
              <a:buNone/>
            </a:pPr>
            <a:r>
              <a:rPr lang="en-US" dirty="0"/>
              <a:t>When can we reclaim space? How can we reuse the space that has been reclaimed?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These are important questions, but we don’t have time.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Insight: Copy live data, reclaim dead segments, treat the log as a linked list</a:t>
            </a:r>
          </a:p>
        </p:txBody>
      </p:sp>
    </p:spTree>
    <p:extLst>
      <p:ext uri="{BB962C8B-B14F-4D97-AF65-F5344CB8AC3E}">
        <p14:creationId xmlns:p14="http://schemas.microsoft.com/office/powerpoint/2010/main" val="3649515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EB5C1E-C25F-36ED-DE41-6C93EE84CB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LFS Performance – Delete File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DB2350-CC6D-C76F-2644-12579700BA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Same idea as before. Work with your neighbors to figure out how to delete a file in a log-structured file system!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Add a number. How many writes to disk, are they random or sequential, and how long does it take in total?</a:t>
            </a:r>
          </a:p>
        </p:txBody>
      </p:sp>
    </p:spTree>
    <p:extLst>
      <p:ext uri="{BB962C8B-B14F-4D97-AF65-F5344CB8AC3E}">
        <p14:creationId xmlns:p14="http://schemas.microsoft.com/office/powerpoint/2010/main" val="5177347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63B71E-E9BB-EF0A-AD97-99C7E7BD52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Modeling &amp; Measuring Performance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A0BE1F-0F89-1DCC-3C3C-5B01534E6B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0323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dirty="0"/>
              <a:t>Why does performance matter?</a:t>
            </a:r>
          </a:p>
          <a:p>
            <a:pPr>
              <a:buFontTx/>
              <a:buChar char="-"/>
            </a:pPr>
            <a:r>
              <a:rPr lang="en-US" sz="2600" dirty="0"/>
              <a:t>System performance translates to application performance</a:t>
            </a:r>
          </a:p>
          <a:p>
            <a:pPr>
              <a:buFontTx/>
              <a:buChar char="-"/>
            </a:pPr>
            <a:r>
              <a:rPr lang="en-US" sz="2600" dirty="0"/>
              <a:t>Goal: Provide hardware performance</a:t>
            </a:r>
          </a:p>
          <a:p>
            <a:pPr marL="0" indent="0">
              <a:buNone/>
            </a:pPr>
            <a:endParaRPr lang="en-US" sz="2600" dirty="0"/>
          </a:p>
          <a:p>
            <a:pPr marL="0" indent="0">
              <a:buNone/>
            </a:pPr>
            <a:r>
              <a:rPr lang="en-US" sz="2600" dirty="0"/>
              <a:t>How to think about performance?</a:t>
            </a:r>
          </a:p>
          <a:p>
            <a:pPr>
              <a:buFontTx/>
              <a:buChar char="-"/>
            </a:pPr>
            <a:r>
              <a:rPr lang="en-US" sz="2600" dirty="0"/>
              <a:t>Construct a mental model of system design (this lecture)</a:t>
            </a:r>
          </a:p>
          <a:p>
            <a:pPr>
              <a:buFontTx/>
              <a:buChar char="-"/>
            </a:pPr>
            <a:r>
              <a:rPr lang="en-US" sz="2600" dirty="0"/>
              <a:t>Hypothesize design performance (this lecture)</a:t>
            </a:r>
          </a:p>
          <a:p>
            <a:pPr>
              <a:buFontTx/>
              <a:buChar char="-"/>
            </a:pPr>
            <a:r>
              <a:rPr lang="en-US" sz="2600" dirty="0"/>
              <a:t>Measure Performance using a </a:t>
            </a:r>
            <a:r>
              <a:rPr lang="en-US" sz="2600" i="1" dirty="0"/>
              <a:t>workload</a:t>
            </a:r>
            <a:endParaRPr lang="en-US" sz="2600" dirty="0"/>
          </a:p>
          <a:p>
            <a:pPr>
              <a:buFontTx/>
              <a:buChar char="-"/>
            </a:pPr>
            <a:r>
              <a:rPr lang="en-US" sz="2600" dirty="0"/>
              <a:t>Revise design and repeat</a:t>
            </a:r>
          </a:p>
        </p:txBody>
      </p:sp>
    </p:spTree>
    <p:extLst>
      <p:ext uri="{BB962C8B-B14F-4D97-AF65-F5344CB8AC3E}">
        <p14:creationId xmlns:p14="http://schemas.microsoft.com/office/powerpoint/2010/main" val="536179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8C0BBF-EB2A-23FB-4270-BD821295BD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31F491-38ED-FA57-A7CE-7FFF02C14B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LFS Performance – Write to File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50AAED8-9700-C8B2-AADD-8B75CC388410}"/>
              </a:ext>
            </a:extLst>
          </p:cNvPr>
          <p:cNvSpPr/>
          <p:nvPr/>
        </p:nvSpPr>
        <p:spPr>
          <a:xfrm>
            <a:off x="1174537" y="1690688"/>
            <a:ext cx="1327355" cy="737419"/>
          </a:xfrm>
          <a:prstGeom prst="rect">
            <a:avLst/>
          </a:prstGeom>
          <a:solidFill>
            <a:schemeClr val="accent2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Reserved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946229F-D391-4678-ACB2-81986C2EF7B2}"/>
              </a:ext>
            </a:extLst>
          </p:cNvPr>
          <p:cNvSpPr/>
          <p:nvPr/>
        </p:nvSpPr>
        <p:spPr>
          <a:xfrm>
            <a:off x="2747175" y="1690688"/>
            <a:ext cx="1327355" cy="737419"/>
          </a:xfrm>
          <a:prstGeom prst="rect">
            <a:avLst/>
          </a:prstGeom>
          <a:solidFill>
            <a:schemeClr val="accent2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Super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5BB6B88-946A-BB9A-6311-824EEDDAE51A}"/>
              </a:ext>
            </a:extLst>
          </p:cNvPr>
          <p:cNvSpPr/>
          <p:nvPr/>
        </p:nvSpPr>
        <p:spPr>
          <a:xfrm>
            <a:off x="4319813" y="1690688"/>
            <a:ext cx="1327355" cy="737419"/>
          </a:xfrm>
          <a:prstGeom prst="rect">
            <a:avLst/>
          </a:prstGeom>
          <a:solidFill>
            <a:srgbClr val="47D45A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C08BE5F-639E-FA61-05F0-6E815DD427BA}"/>
              </a:ext>
            </a:extLst>
          </p:cNvPr>
          <p:cNvSpPr/>
          <p:nvPr/>
        </p:nvSpPr>
        <p:spPr>
          <a:xfrm>
            <a:off x="5892451" y="1690688"/>
            <a:ext cx="1327355" cy="737419"/>
          </a:xfrm>
          <a:prstGeom prst="rect">
            <a:avLst/>
          </a:prstGeom>
          <a:solidFill>
            <a:srgbClr val="47D45A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AFABC6B-5177-253D-25CC-20D9F030057C}"/>
              </a:ext>
            </a:extLst>
          </p:cNvPr>
          <p:cNvSpPr/>
          <p:nvPr/>
        </p:nvSpPr>
        <p:spPr>
          <a:xfrm>
            <a:off x="7465089" y="1690688"/>
            <a:ext cx="1327355" cy="737419"/>
          </a:xfrm>
          <a:prstGeom prst="rect">
            <a:avLst/>
          </a:prstGeom>
          <a:solidFill>
            <a:srgbClr val="47D45A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2403EF8-91BA-EEDE-2AC3-308CCD779F74}"/>
              </a:ext>
            </a:extLst>
          </p:cNvPr>
          <p:cNvSpPr/>
          <p:nvPr/>
        </p:nvSpPr>
        <p:spPr>
          <a:xfrm>
            <a:off x="9037727" y="1690688"/>
            <a:ext cx="1327355" cy="737419"/>
          </a:xfrm>
          <a:prstGeom prst="rect">
            <a:avLst/>
          </a:prstGeom>
          <a:solidFill>
            <a:srgbClr val="47D45A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89E40E9-6376-7B08-E7BE-685CE61F3B99}"/>
              </a:ext>
            </a:extLst>
          </p:cNvPr>
          <p:cNvSpPr/>
          <p:nvPr/>
        </p:nvSpPr>
        <p:spPr>
          <a:xfrm>
            <a:off x="1174537" y="2669458"/>
            <a:ext cx="1327355" cy="737419"/>
          </a:xfrm>
          <a:prstGeom prst="rect">
            <a:avLst/>
          </a:prstGeom>
          <a:solidFill>
            <a:schemeClr val="accent1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/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339C6BB-5622-26F6-7FD0-BD7E7CBC54F8}"/>
              </a:ext>
            </a:extLst>
          </p:cNvPr>
          <p:cNvSpPr/>
          <p:nvPr/>
        </p:nvSpPr>
        <p:spPr>
          <a:xfrm>
            <a:off x="2747175" y="2669458"/>
            <a:ext cx="1327355" cy="737419"/>
          </a:xfrm>
          <a:prstGeom prst="rect">
            <a:avLst/>
          </a:prstGeom>
          <a:solidFill>
            <a:schemeClr val="tx2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foo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92B6D4B-FCCC-556D-A158-90E2F5CC148D}"/>
              </a:ext>
            </a:extLst>
          </p:cNvPr>
          <p:cNvSpPr/>
          <p:nvPr/>
        </p:nvSpPr>
        <p:spPr>
          <a:xfrm>
            <a:off x="4319813" y="2669458"/>
            <a:ext cx="1327355" cy="737419"/>
          </a:xfrm>
          <a:prstGeom prst="rect">
            <a:avLst/>
          </a:prstGeom>
          <a:solidFill>
            <a:srgbClr val="0B76A0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bar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21CC729-F50C-1465-9BAE-75BACAD572B9}"/>
              </a:ext>
            </a:extLst>
          </p:cNvPr>
          <p:cNvSpPr/>
          <p:nvPr/>
        </p:nvSpPr>
        <p:spPr>
          <a:xfrm>
            <a:off x="5892451" y="2669458"/>
            <a:ext cx="1327355" cy="737419"/>
          </a:xfrm>
          <a:prstGeom prst="rect">
            <a:avLst/>
          </a:prstGeom>
          <a:solidFill>
            <a:schemeClr val="tx2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foo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7BFB46D-15A7-94E1-ADD6-4813E712B2CC}"/>
              </a:ext>
            </a:extLst>
          </p:cNvPr>
          <p:cNvSpPr/>
          <p:nvPr/>
        </p:nvSpPr>
        <p:spPr>
          <a:xfrm>
            <a:off x="7465089" y="2669458"/>
            <a:ext cx="1327355" cy="737419"/>
          </a:xfrm>
          <a:prstGeom prst="rect">
            <a:avLst/>
          </a:prstGeom>
          <a:solidFill>
            <a:schemeClr val="accent5">
              <a:lumMod val="75000"/>
            </a:schemeClr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Inodes</a:t>
            </a:r>
            <a:endParaRPr lang="en-US" dirty="0">
              <a:latin typeface="Helvetica Neue Medium" panose="02000503000000020004" pitchFamily="2" charset="0"/>
              <a:ea typeface="Helvetica Neue Medium" panose="02000503000000020004" pitchFamily="2" charset="0"/>
              <a:cs typeface="Helvetica Neue Medium" panose="02000503000000020004" pitchFamily="2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0BEAE9E-4CCA-3890-1401-73254B63C4C4}"/>
              </a:ext>
            </a:extLst>
          </p:cNvPr>
          <p:cNvSpPr/>
          <p:nvPr/>
        </p:nvSpPr>
        <p:spPr>
          <a:xfrm>
            <a:off x="9037727" y="2669458"/>
            <a:ext cx="1327355" cy="737419"/>
          </a:xfrm>
          <a:prstGeom prst="rect">
            <a:avLst/>
          </a:prstGeom>
          <a:solidFill>
            <a:srgbClr val="D86ECC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Inode</a:t>
            </a:r>
            <a:br>
              <a:rPr lang="en-US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</a:br>
            <a:r>
              <a:rPr lang="en-US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Map Piece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C9DFF0C-DFA5-39A4-8904-4724081E2E53}"/>
              </a:ext>
            </a:extLst>
          </p:cNvPr>
          <p:cNvSpPr/>
          <p:nvPr/>
        </p:nvSpPr>
        <p:spPr>
          <a:xfrm>
            <a:off x="1174537" y="3648228"/>
            <a:ext cx="1327355" cy="737419"/>
          </a:xfrm>
          <a:prstGeom prst="rect">
            <a:avLst/>
          </a:prstGeom>
          <a:solidFill>
            <a:srgbClr val="0B76A0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bar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106740D-483A-CB53-9D7B-994C6C64341D}"/>
              </a:ext>
            </a:extLst>
          </p:cNvPr>
          <p:cNvSpPr/>
          <p:nvPr/>
        </p:nvSpPr>
        <p:spPr>
          <a:xfrm>
            <a:off x="2747175" y="3648228"/>
            <a:ext cx="1327355" cy="737419"/>
          </a:xfrm>
          <a:prstGeom prst="rect">
            <a:avLst/>
          </a:prstGeom>
          <a:solidFill>
            <a:srgbClr val="78206E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Inodes</a:t>
            </a:r>
            <a:endParaRPr lang="en-US" dirty="0">
              <a:latin typeface="Helvetica Neue Medium" panose="02000503000000020004" pitchFamily="2" charset="0"/>
              <a:ea typeface="Helvetica Neue Medium" panose="02000503000000020004" pitchFamily="2" charset="0"/>
              <a:cs typeface="Helvetica Neue Medium" panose="02000503000000020004" pitchFamily="2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C156645-54F2-9E38-FBEB-C0D716BFE252}"/>
              </a:ext>
            </a:extLst>
          </p:cNvPr>
          <p:cNvSpPr/>
          <p:nvPr/>
        </p:nvSpPr>
        <p:spPr>
          <a:xfrm>
            <a:off x="4319813" y="3648228"/>
            <a:ext cx="1327355" cy="737419"/>
          </a:xfrm>
          <a:prstGeom prst="rect">
            <a:avLst/>
          </a:prstGeom>
          <a:solidFill>
            <a:srgbClr val="D86ECC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Inode</a:t>
            </a:r>
            <a:br>
              <a:rPr lang="en-US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</a:br>
            <a:r>
              <a:rPr lang="en-US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Map Piece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063A054-49F5-0F87-8A0E-B0499EDF6707}"/>
              </a:ext>
            </a:extLst>
          </p:cNvPr>
          <p:cNvSpPr/>
          <p:nvPr/>
        </p:nvSpPr>
        <p:spPr>
          <a:xfrm>
            <a:off x="5892451" y="3648228"/>
            <a:ext cx="1327355" cy="737419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 panose="02000503000000020004" pitchFamily="2" charset="0"/>
              <a:ea typeface="Helvetica Neue Medium" panose="02000503000000020004" pitchFamily="2" charset="0"/>
              <a:cs typeface="Helvetica Neue Medium" panose="02000503000000020004" pitchFamily="2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2AB768A-60FA-C504-6711-E2F3660582A8}"/>
              </a:ext>
            </a:extLst>
          </p:cNvPr>
          <p:cNvSpPr/>
          <p:nvPr/>
        </p:nvSpPr>
        <p:spPr>
          <a:xfrm>
            <a:off x="7465089" y="3648228"/>
            <a:ext cx="1327355" cy="737419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 panose="02000503000000020004" pitchFamily="2" charset="0"/>
              <a:ea typeface="Helvetica Neue Medium" panose="02000503000000020004" pitchFamily="2" charset="0"/>
              <a:cs typeface="Helvetica Neue Medium" panose="02000503000000020004" pitchFamily="2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CA7B891-BFCB-225A-CFA0-7F66191F27F4}"/>
              </a:ext>
            </a:extLst>
          </p:cNvPr>
          <p:cNvSpPr/>
          <p:nvPr/>
        </p:nvSpPr>
        <p:spPr>
          <a:xfrm>
            <a:off x="9037727" y="3648228"/>
            <a:ext cx="1327355" cy="737419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 panose="02000503000000020004" pitchFamily="2" charset="0"/>
              <a:ea typeface="Helvetica Neue Medium" panose="02000503000000020004" pitchFamily="2" charset="0"/>
              <a:cs typeface="Helvetica Neue Medium" panose="02000503000000020004" pitchFamily="2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D12E40C-DCF3-1D9A-4D66-4F7379C10509}"/>
              </a:ext>
            </a:extLst>
          </p:cNvPr>
          <p:cNvSpPr/>
          <p:nvPr/>
        </p:nvSpPr>
        <p:spPr>
          <a:xfrm>
            <a:off x="1174537" y="4626998"/>
            <a:ext cx="1327355" cy="73741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E73430B-CF6E-EF88-2855-4C4528BA5F4A}"/>
              </a:ext>
            </a:extLst>
          </p:cNvPr>
          <p:cNvSpPr/>
          <p:nvPr/>
        </p:nvSpPr>
        <p:spPr>
          <a:xfrm>
            <a:off x="2747175" y="4626998"/>
            <a:ext cx="1327355" cy="73741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FEEDA75-EB82-DE6B-F82C-E943024FB7BC}"/>
              </a:ext>
            </a:extLst>
          </p:cNvPr>
          <p:cNvSpPr/>
          <p:nvPr/>
        </p:nvSpPr>
        <p:spPr>
          <a:xfrm>
            <a:off x="4319813" y="4626998"/>
            <a:ext cx="1327355" cy="73741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9F4CF60-C14C-88E4-8149-69015C51755C}"/>
              </a:ext>
            </a:extLst>
          </p:cNvPr>
          <p:cNvSpPr/>
          <p:nvPr/>
        </p:nvSpPr>
        <p:spPr>
          <a:xfrm>
            <a:off x="5892451" y="4626998"/>
            <a:ext cx="1327355" cy="73741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94269B1-FD6B-A4B6-C8A8-247D778968E4}"/>
              </a:ext>
            </a:extLst>
          </p:cNvPr>
          <p:cNvSpPr/>
          <p:nvPr/>
        </p:nvSpPr>
        <p:spPr>
          <a:xfrm>
            <a:off x="7465089" y="4626998"/>
            <a:ext cx="1327355" cy="73741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9D0CA151-5BB1-B29E-1B45-B1A927304614}"/>
              </a:ext>
            </a:extLst>
          </p:cNvPr>
          <p:cNvSpPr/>
          <p:nvPr/>
        </p:nvSpPr>
        <p:spPr>
          <a:xfrm>
            <a:off x="9037727" y="4626998"/>
            <a:ext cx="1327355" cy="73741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E68B602-B504-CDCC-5187-8D98C4142110}"/>
              </a:ext>
            </a:extLst>
          </p:cNvPr>
          <p:cNvSpPr/>
          <p:nvPr/>
        </p:nvSpPr>
        <p:spPr>
          <a:xfrm>
            <a:off x="1174537" y="5605768"/>
            <a:ext cx="1327355" cy="73741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D2656BCB-2931-4EE3-1607-4547B72A3776}"/>
              </a:ext>
            </a:extLst>
          </p:cNvPr>
          <p:cNvSpPr/>
          <p:nvPr/>
        </p:nvSpPr>
        <p:spPr>
          <a:xfrm>
            <a:off x="2747175" y="5605768"/>
            <a:ext cx="1327355" cy="73741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0DF74856-21B7-4929-E1B0-544CD129DAC9}"/>
              </a:ext>
            </a:extLst>
          </p:cNvPr>
          <p:cNvSpPr/>
          <p:nvPr/>
        </p:nvSpPr>
        <p:spPr>
          <a:xfrm>
            <a:off x="4319813" y="5605768"/>
            <a:ext cx="1327355" cy="73741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C03EC428-2EBC-8021-6FAB-C836996BA0F9}"/>
              </a:ext>
            </a:extLst>
          </p:cNvPr>
          <p:cNvSpPr/>
          <p:nvPr/>
        </p:nvSpPr>
        <p:spPr>
          <a:xfrm>
            <a:off x="5892451" y="5605768"/>
            <a:ext cx="1327355" cy="73741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0132C818-6700-F13C-54AA-48E23DCD677D}"/>
              </a:ext>
            </a:extLst>
          </p:cNvPr>
          <p:cNvSpPr/>
          <p:nvPr/>
        </p:nvSpPr>
        <p:spPr>
          <a:xfrm>
            <a:off x="7465089" y="5605768"/>
            <a:ext cx="1327355" cy="73741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DBFEE0BD-C9B6-312C-7A76-7D312BFD90D0}"/>
              </a:ext>
            </a:extLst>
          </p:cNvPr>
          <p:cNvSpPr/>
          <p:nvPr/>
        </p:nvSpPr>
        <p:spPr>
          <a:xfrm>
            <a:off x="9037727" y="5605768"/>
            <a:ext cx="1327355" cy="73741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6E3983C-69F4-25E2-3357-40D6949E2736}"/>
              </a:ext>
            </a:extLst>
          </p:cNvPr>
          <p:cNvSpPr txBox="1"/>
          <p:nvPr/>
        </p:nvSpPr>
        <p:spPr>
          <a:xfrm>
            <a:off x="1174537" y="169796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0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2761EA3-FEB8-12C2-0FE3-E1EFB3F719F2}"/>
              </a:ext>
            </a:extLst>
          </p:cNvPr>
          <p:cNvSpPr txBox="1"/>
          <p:nvPr/>
        </p:nvSpPr>
        <p:spPr>
          <a:xfrm>
            <a:off x="2747175" y="169006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2C9201DA-BFDB-8C9B-8F76-702B2F12DB43}"/>
              </a:ext>
            </a:extLst>
          </p:cNvPr>
          <p:cNvSpPr txBox="1"/>
          <p:nvPr/>
        </p:nvSpPr>
        <p:spPr>
          <a:xfrm>
            <a:off x="4319813" y="169006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0199B176-A2E3-9717-9D3E-4E939FEFD4A3}"/>
              </a:ext>
            </a:extLst>
          </p:cNvPr>
          <p:cNvSpPr txBox="1"/>
          <p:nvPr/>
        </p:nvSpPr>
        <p:spPr>
          <a:xfrm>
            <a:off x="5892451" y="1690065"/>
            <a:ext cx="3129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3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F1F545FD-9127-E62F-5796-B5D1089397D4}"/>
              </a:ext>
            </a:extLst>
          </p:cNvPr>
          <p:cNvSpPr txBox="1"/>
          <p:nvPr/>
        </p:nvSpPr>
        <p:spPr>
          <a:xfrm>
            <a:off x="7465089" y="1682168"/>
            <a:ext cx="3129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4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DC354215-D59E-9C93-921D-6EDD3B9F0E5E}"/>
              </a:ext>
            </a:extLst>
          </p:cNvPr>
          <p:cNvSpPr txBox="1"/>
          <p:nvPr/>
        </p:nvSpPr>
        <p:spPr>
          <a:xfrm>
            <a:off x="9037727" y="1682168"/>
            <a:ext cx="3129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5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735400EE-F08E-93FB-0164-627B84B7661B}"/>
              </a:ext>
            </a:extLst>
          </p:cNvPr>
          <p:cNvSpPr txBox="1"/>
          <p:nvPr/>
        </p:nvSpPr>
        <p:spPr>
          <a:xfrm>
            <a:off x="1174537" y="268525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6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9FFFCE5D-9779-EE43-4317-9BF05672C6BC}"/>
              </a:ext>
            </a:extLst>
          </p:cNvPr>
          <p:cNvSpPr txBox="1"/>
          <p:nvPr/>
        </p:nvSpPr>
        <p:spPr>
          <a:xfrm>
            <a:off x="2747175" y="267735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7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A75DF25F-770E-2E14-27C1-879645A3E952}"/>
              </a:ext>
            </a:extLst>
          </p:cNvPr>
          <p:cNvSpPr txBox="1"/>
          <p:nvPr/>
        </p:nvSpPr>
        <p:spPr>
          <a:xfrm>
            <a:off x="4319813" y="267735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8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45F4D2C1-A0AD-F85D-DE37-B6B7B2036C19}"/>
              </a:ext>
            </a:extLst>
          </p:cNvPr>
          <p:cNvSpPr txBox="1"/>
          <p:nvPr/>
        </p:nvSpPr>
        <p:spPr>
          <a:xfrm>
            <a:off x="5892451" y="2677355"/>
            <a:ext cx="3129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9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12096E7D-9E4B-E7AC-B2D9-052AFC78DABF}"/>
              </a:ext>
            </a:extLst>
          </p:cNvPr>
          <p:cNvSpPr txBox="1"/>
          <p:nvPr/>
        </p:nvSpPr>
        <p:spPr>
          <a:xfrm>
            <a:off x="7465088" y="2669458"/>
            <a:ext cx="456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10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40A815B8-B08B-5BD5-C4E1-5C486CCBF427}"/>
              </a:ext>
            </a:extLst>
          </p:cNvPr>
          <p:cNvSpPr txBox="1"/>
          <p:nvPr/>
        </p:nvSpPr>
        <p:spPr>
          <a:xfrm>
            <a:off x="9037726" y="2669458"/>
            <a:ext cx="5209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11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E1C06300-07D0-6B12-58BC-5B2D801752AF}"/>
              </a:ext>
            </a:extLst>
          </p:cNvPr>
          <p:cNvSpPr txBox="1"/>
          <p:nvPr/>
        </p:nvSpPr>
        <p:spPr>
          <a:xfrm>
            <a:off x="1174537" y="3664022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12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65A92825-E726-85E6-66E9-1BC21EE5F058}"/>
              </a:ext>
            </a:extLst>
          </p:cNvPr>
          <p:cNvSpPr txBox="1"/>
          <p:nvPr/>
        </p:nvSpPr>
        <p:spPr>
          <a:xfrm>
            <a:off x="2747175" y="3656125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13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A8FC2551-CBC9-4710-EA5F-44F3A23CB7E6}"/>
              </a:ext>
            </a:extLst>
          </p:cNvPr>
          <p:cNvSpPr txBox="1"/>
          <p:nvPr/>
        </p:nvSpPr>
        <p:spPr>
          <a:xfrm>
            <a:off x="4319813" y="3656125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14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96C927E6-D28C-ECAB-8AC3-1B2D78744DD1}"/>
              </a:ext>
            </a:extLst>
          </p:cNvPr>
          <p:cNvSpPr txBox="1"/>
          <p:nvPr/>
        </p:nvSpPr>
        <p:spPr>
          <a:xfrm>
            <a:off x="5892450" y="3656125"/>
            <a:ext cx="558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15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B0E90D85-437B-3FD7-3FB8-BE70CC6E4C6D}"/>
              </a:ext>
            </a:extLst>
          </p:cNvPr>
          <p:cNvSpPr txBox="1"/>
          <p:nvPr/>
        </p:nvSpPr>
        <p:spPr>
          <a:xfrm>
            <a:off x="7465089" y="3648228"/>
            <a:ext cx="4561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16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9F68BEF3-5431-1CD3-F6B9-8A2BF1E33C3C}"/>
              </a:ext>
            </a:extLst>
          </p:cNvPr>
          <p:cNvSpPr txBox="1"/>
          <p:nvPr/>
        </p:nvSpPr>
        <p:spPr>
          <a:xfrm>
            <a:off x="9037727" y="3648228"/>
            <a:ext cx="520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17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9A6A2344-6C58-FE1B-7776-DC2066B8E132}"/>
              </a:ext>
            </a:extLst>
          </p:cNvPr>
          <p:cNvSpPr txBox="1"/>
          <p:nvPr/>
        </p:nvSpPr>
        <p:spPr>
          <a:xfrm>
            <a:off x="1174537" y="4642792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18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13D3EAA5-DE31-8440-8EB5-F58CEB6C9145}"/>
              </a:ext>
            </a:extLst>
          </p:cNvPr>
          <p:cNvSpPr txBox="1"/>
          <p:nvPr/>
        </p:nvSpPr>
        <p:spPr>
          <a:xfrm>
            <a:off x="2747175" y="4634895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19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497AB472-8001-F0C1-852B-147BF67C0FCF}"/>
              </a:ext>
            </a:extLst>
          </p:cNvPr>
          <p:cNvSpPr txBox="1"/>
          <p:nvPr/>
        </p:nvSpPr>
        <p:spPr>
          <a:xfrm>
            <a:off x="4319813" y="4634895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20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1A86F932-11B8-595B-A018-C24BFCDDEBFA}"/>
              </a:ext>
            </a:extLst>
          </p:cNvPr>
          <p:cNvSpPr txBox="1"/>
          <p:nvPr/>
        </p:nvSpPr>
        <p:spPr>
          <a:xfrm>
            <a:off x="5892450" y="4634895"/>
            <a:ext cx="5581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21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7305A54E-C818-817D-A8B5-C9BC351B3D09}"/>
              </a:ext>
            </a:extLst>
          </p:cNvPr>
          <p:cNvSpPr txBox="1"/>
          <p:nvPr/>
        </p:nvSpPr>
        <p:spPr>
          <a:xfrm>
            <a:off x="7465089" y="4626998"/>
            <a:ext cx="4561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22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C05CDFCC-62A3-8271-0000-60F9F2F6F162}"/>
              </a:ext>
            </a:extLst>
          </p:cNvPr>
          <p:cNvSpPr txBox="1"/>
          <p:nvPr/>
        </p:nvSpPr>
        <p:spPr>
          <a:xfrm>
            <a:off x="9037727" y="4626998"/>
            <a:ext cx="520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23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93EDA08E-6FC4-8589-F188-951E2876EEE0}"/>
              </a:ext>
            </a:extLst>
          </p:cNvPr>
          <p:cNvSpPr txBox="1"/>
          <p:nvPr/>
        </p:nvSpPr>
        <p:spPr>
          <a:xfrm>
            <a:off x="1174537" y="5621562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24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28715073-0F88-9F70-C773-183D6853FF71}"/>
              </a:ext>
            </a:extLst>
          </p:cNvPr>
          <p:cNvSpPr txBox="1"/>
          <p:nvPr/>
        </p:nvSpPr>
        <p:spPr>
          <a:xfrm>
            <a:off x="2747175" y="5613665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25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BE05E442-30A6-EFF4-197E-8E4641EA1151}"/>
              </a:ext>
            </a:extLst>
          </p:cNvPr>
          <p:cNvSpPr txBox="1"/>
          <p:nvPr/>
        </p:nvSpPr>
        <p:spPr>
          <a:xfrm>
            <a:off x="4319813" y="5613665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26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4B049111-ED98-23AC-F47A-372C17DD235B}"/>
              </a:ext>
            </a:extLst>
          </p:cNvPr>
          <p:cNvSpPr txBox="1"/>
          <p:nvPr/>
        </p:nvSpPr>
        <p:spPr>
          <a:xfrm>
            <a:off x="5892451" y="5613665"/>
            <a:ext cx="4551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27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1DA2BE52-B7AC-ACBB-8329-F9DBC54940AE}"/>
              </a:ext>
            </a:extLst>
          </p:cNvPr>
          <p:cNvSpPr txBox="1"/>
          <p:nvPr/>
        </p:nvSpPr>
        <p:spPr>
          <a:xfrm>
            <a:off x="7465089" y="5605768"/>
            <a:ext cx="4561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28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F557BDDB-DD8A-8531-4684-C3D1F2CEAB28}"/>
              </a:ext>
            </a:extLst>
          </p:cNvPr>
          <p:cNvSpPr txBox="1"/>
          <p:nvPr/>
        </p:nvSpPr>
        <p:spPr>
          <a:xfrm>
            <a:off x="9037727" y="5605768"/>
            <a:ext cx="520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29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47600D8A-D509-4A08-AA66-1D332014E287}"/>
              </a:ext>
            </a:extLst>
          </p:cNvPr>
          <p:cNvSpPr txBox="1"/>
          <p:nvPr/>
        </p:nvSpPr>
        <p:spPr>
          <a:xfrm>
            <a:off x="10608664" y="2598003"/>
            <a:ext cx="14902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Segment 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65C3DED-1D29-83C9-528C-200ED826A9E9}"/>
              </a:ext>
            </a:extLst>
          </p:cNvPr>
          <p:cNvSpPr txBox="1"/>
          <p:nvPr/>
        </p:nvSpPr>
        <p:spPr>
          <a:xfrm>
            <a:off x="10608664" y="3555907"/>
            <a:ext cx="14902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Segment 2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728E452C-D63D-A736-C7D7-46DFB9F126C9}"/>
              </a:ext>
            </a:extLst>
          </p:cNvPr>
          <p:cNvSpPr txBox="1"/>
          <p:nvPr/>
        </p:nvSpPr>
        <p:spPr>
          <a:xfrm>
            <a:off x="6205357" y="1305561"/>
            <a:ext cx="22041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Checkpoint Region</a:t>
            </a:r>
          </a:p>
        </p:txBody>
      </p:sp>
    </p:spTree>
    <p:extLst>
      <p:ext uri="{BB962C8B-B14F-4D97-AF65-F5344CB8AC3E}">
        <p14:creationId xmlns:p14="http://schemas.microsoft.com/office/powerpoint/2010/main" val="21310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AF7DE8-9281-3E8E-CE36-8D2A76F117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LFS vs. Unix File System Tradeoffs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F2136E-B50B-A50A-62C9-E33265792D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dirty="0"/>
              <a:t>What does a LFS do better than the Unix file system</a:t>
            </a:r>
          </a:p>
          <a:p>
            <a:pPr>
              <a:buFontTx/>
              <a:buChar char="-"/>
            </a:pPr>
            <a:r>
              <a:rPr lang="en-US" sz="2600" dirty="0"/>
              <a:t>Create?</a:t>
            </a:r>
          </a:p>
          <a:p>
            <a:pPr>
              <a:buFontTx/>
              <a:buChar char="-"/>
            </a:pPr>
            <a:r>
              <a:rPr lang="en-US" sz="2600" dirty="0"/>
              <a:t>Read?</a:t>
            </a:r>
          </a:p>
          <a:p>
            <a:pPr>
              <a:buFontTx/>
              <a:buChar char="-"/>
            </a:pPr>
            <a:r>
              <a:rPr lang="en-US" sz="2600" dirty="0"/>
              <a:t>Write?</a:t>
            </a:r>
          </a:p>
          <a:p>
            <a:pPr>
              <a:buFontTx/>
              <a:buChar char="-"/>
            </a:pPr>
            <a:r>
              <a:rPr lang="en-US" sz="2600" dirty="0"/>
              <a:t>Delete?</a:t>
            </a:r>
          </a:p>
          <a:p>
            <a:pPr marL="0" indent="0">
              <a:buNone/>
            </a:pPr>
            <a:endParaRPr lang="en-US" sz="2600" dirty="0"/>
          </a:p>
          <a:p>
            <a:pPr marL="0" indent="0">
              <a:buNone/>
            </a:pPr>
            <a:r>
              <a:rPr lang="en-US" sz="2600" dirty="0"/>
              <a:t>What does the Unix file system do better than an LFS?</a:t>
            </a:r>
          </a:p>
        </p:txBody>
      </p:sp>
    </p:spTree>
    <p:extLst>
      <p:ext uri="{BB962C8B-B14F-4D97-AF65-F5344CB8AC3E}">
        <p14:creationId xmlns:p14="http://schemas.microsoft.com/office/powerpoint/2010/main" val="3489498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D1CBB7-C5A2-E3C3-174B-57A29C2BED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Log-Structured File System – Layering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9F6E16-6497-6AA8-A645-2E7EF18EFC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dirty="0"/>
              <a:t>LFS shows why layering is such a powerful concept.</a:t>
            </a:r>
          </a:p>
          <a:p>
            <a:pPr marL="0" indent="0">
              <a:buNone/>
            </a:pPr>
            <a:r>
              <a:rPr lang="en-US" sz="2600" dirty="0"/>
              <a:t>What did we change about the Unix file system? Only the </a:t>
            </a:r>
            <a:r>
              <a:rPr lang="en-US" sz="2600" dirty="0" err="1"/>
              <a:t>inode</a:t>
            </a:r>
            <a:r>
              <a:rPr lang="en-US" sz="2600" dirty="0"/>
              <a:t>/file layer. The rest stayed the same.</a:t>
            </a:r>
          </a:p>
          <a:p>
            <a:pPr>
              <a:buFontTx/>
              <a:buChar char="-"/>
            </a:pPr>
            <a:r>
              <a:rPr lang="en-US" sz="2600" dirty="0"/>
              <a:t>The same absolute paths still work, and to the application it looks the same</a:t>
            </a:r>
          </a:p>
          <a:p>
            <a:pPr>
              <a:buFontTx/>
              <a:buChar char="-"/>
            </a:pPr>
            <a:r>
              <a:rPr lang="en-US" sz="2600" dirty="0"/>
              <a:t>But we’ll get very different performance</a:t>
            </a:r>
          </a:p>
          <a:p>
            <a:pPr marL="0" indent="0">
              <a:buNone/>
            </a:pPr>
            <a:endParaRPr lang="en-US" sz="2600" dirty="0"/>
          </a:p>
          <a:p>
            <a:pPr marL="0" indent="0">
              <a:buNone/>
            </a:pPr>
            <a:r>
              <a:rPr lang="en-US" sz="2600" i="1" dirty="0"/>
              <a:t>Layers create </a:t>
            </a:r>
            <a:r>
              <a:rPr lang="en-US" sz="2600" b="1" i="1" dirty="0"/>
              <a:t>modularity</a:t>
            </a:r>
            <a:endParaRPr lang="en-US" sz="2600" i="1" dirty="0"/>
          </a:p>
        </p:txBody>
      </p:sp>
    </p:spTree>
    <p:extLst>
      <p:ext uri="{BB962C8B-B14F-4D97-AF65-F5344CB8AC3E}">
        <p14:creationId xmlns:p14="http://schemas.microsoft.com/office/powerpoint/2010/main" val="2277006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3BF82-07CE-B65E-F169-246689D8BA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Tradeoffs in Systems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8A24FE-BDA3-1FBC-DBE2-BC6C4187FE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Tradeoffs are a fundamental concept in systems</a:t>
            </a:r>
          </a:p>
          <a:p>
            <a:pPr marL="0" indent="0">
              <a:buNone/>
            </a:pPr>
            <a:r>
              <a:rPr lang="en-US" dirty="0"/>
              <a:t>Rare that system is </a:t>
            </a:r>
            <a:r>
              <a:rPr lang="en-US" i="1" dirty="0"/>
              <a:t>strictly</a:t>
            </a:r>
            <a:r>
              <a:rPr lang="en-US" dirty="0"/>
              <a:t> better than competitor</a:t>
            </a:r>
          </a:p>
          <a:p>
            <a:pPr marL="0" indent="0">
              <a:buNone/>
            </a:pPr>
            <a:r>
              <a:rPr lang="en-US" dirty="0"/>
              <a:t>Instead, we build systems that are better in the situations </a:t>
            </a:r>
            <a:r>
              <a:rPr lang="en-US" i="1" dirty="0"/>
              <a:t>that matter</a:t>
            </a:r>
          </a:p>
          <a:p>
            <a:pPr marL="0" indent="0">
              <a:buNone/>
            </a:pPr>
            <a:endParaRPr lang="en-US" i="1" dirty="0"/>
          </a:p>
          <a:p>
            <a:pPr marL="0" indent="0">
              <a:buNone/>
            </a:pPr>
            <a:r>
              <a:rPr lang="en-US" dirty="0"/>
              <a:t>Critical questions when it comes to evaluating systems!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2992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BEFA83-7F2B-FE6D-A4D7-1DC0D6B5F6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31A95A-FA6D-7F13-E36C-3844AB51BA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Hardware Numbers You Be Aware Of</a:t>
            </a:r>
          </a:p>
        </p:txBody>
      </p:sp>
      <p:sp>
        <p:nvSpPr>
          <p:cNvPr id="7" name="Triangle 6">
            <a:extLst>
              <a:ext uri="{FF2B5EF4-FFF2-40B4-BE49-F238E27FC236}">
                <a16:creationId xmlns:a16="http://schemas.microsoft.com/office/drawing/2014/main" id="{13C95DE6-2C00-C82D-680E-E3A0249CEACB}"/>
              </a:ext>
            </a:extLst>
          </p:cNvPr>
          <p:cNvSpPr/>
          <p:nvPr/>
        </p:nvSpPr>
        <p:spPr>
          <a:xfrm>
            <a:off x="3116214" y="1455008"/>
            <a:ext cx="5959571" cy="5137561"/>
          </a:xfrm>
          <a:prstGeom prst="triangle">
            <a:avLst/>
          </a:prstGeom>
          <a:solidFill>
            <a:schemeClr val="bg1"/>
          </a:solidFill>
          <a:ln w="38100"/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78A40F5-C8E6-43D4-2813-D83DA37774A8}"/>
              </a:ext>
            </a:extLst>
          </p:cNvPr>
          <p:cNvCxnSpPr>
            <a:cxnSpLocks/>
          </p:cNvCxnSpPr>
          <p:nvPr/>
        </p:nvCxnSpPr>
        <p:spPr>
          <a:xfrm>
            <a:off x="5588000" y="2290101"/>
            <a:ext cx="9779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01A0CA5-3C3B-DC85-9BC6-EB2847A20796}"/>
              </a:ext>
            </a:extLst>
          </p:cNvPr>
          <p:cNvCxnSpPr>
            <a:cxnSpLocks/>
          </p:cNvCxnSpPr>
          <p:nvPr/>
        </p:nvCxnSpPr>
        <p:spPr>
          <a:xfrm>
            <a:off x="5105400" y="3150594"/>
            <a:ext cx="19558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93D3B6A-72E0-1FED-763C-0B0C24056C90}"/>
              </a:ext>
            </a:extLst>
          </p:cNvPr>
          <p:cNvCxnSpPr>
            <a:cxnSpLocks/>
            <a:stCxn id="7" idx="1"/>
            <a:endCxn id="7" idx="5"/>
          </p:cNvCxnSpPr>
          <p:nvPr/>
        </p:nvCxnSpPr>
        <p:spPr>
          <a:xfrm>
            <a:off x="4606107" y="4023789"/>
            <a:ext cx="297978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358EC75A-7FB5-5646-6362-95EEEF44767A}"/>
              </a:ext>
            </a:extLst>
          </p:cNvPr>
          <p:cNvCxnSpPr>
            <a:cxnSpLocks/>
          </p:cNvCxnSpPr>
          <p:nvPr/>
        </p:nvCxnSpPr>
        <p:spPr>
          <a:xfrm>
            <a:off x="4089400" y="4871580"/>
            <a:ext cx="39624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2A52856-2C5F-149F-27D9-3BE94C85D466}"/>
              </a:ext>
            </a:extLst>
          </p:cNvPr>
          <p:cNvCxnSpPr>
            <a:cxnSpLocks/>
          </p:cNvCxnSpPr>
          <p:nvPr/>
        </p:nvCxnSpPr>
        <p:spPr>
          <a:xfrm>
            <a:off x="3606800" y="5732073"/>
            <a:ext cx="4953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3ED1198A-A13D-6EDB-5F1A-015A9420AB79}"/>
              </a:ext>
            </a:extLst>
          </p:cNvPr>
          <p:cNvSpPr txBox="1"/>
          <p:nvPr/>
        </p:nvSpPr>
        <p:spPr>
          <a:xfrm>
            <a:off x="5187005" y="2711747"/>
            <a:ext cx="181798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L1 Cache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F57F4A4-9C21-6E6E-9877-DE19178F9036}"/>
              </a:ext>
            </a:extLst>
          </p:cNvPr>
          <p:cNvSpPr txBox="1"/>
          <p:nvPr/>
        </p:nvSpPr>
        <p:spPr>
          <a:xfrm>
            <a:off x="4955703" y="4391839"/>
            <a:ext cx="228059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Main </a:t>
            </a:r>
            <a:r>
              <a:rPr lang="en-US" sz="260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Memory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FE27E913-5FAA-F123-F261-8A07CF38DDE9}"/>
              </a:ext>
            </a:extLst>
          </p:cNvPr>
          <p:cNvSpPr txBox="1"/>
          <p:nvPr/>
        </p:nvSpPr>
        <p:spPr>
          <a:xfrm>
            <a:off x="3964756" y="5252331"/>
            <a:ext cx="426248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Solid State</a:t>
            </a:r>
            <a:r>
              <a:rPr lang="en-US" sz="260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 Drive (SSD)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2996A692-C88A-679B-A005-AA328893F8F2}"/>
              </a:ext>
            </a:extLst>
          </p:cNvPr>
          <p:cNvSpPr txBox="1"/>
          <p:nvPr/>
        </p:nvSpPr>
        <p:spPr>
          <a:xfrm>
            <a:off x="4102100" y="6100126"/>
            <a:ext cx="39624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Magnetic Disk (HDD)</a:t>
            </a:r>
            <a:endParaRPr lang="en-US" sz="2600" dirty="0">
              <a:latin typeface="Helvetica Neue Medium" panose="02000503000000020004" pitchFamily="2" charset="0"/>
              <a:ea typeface="Helvetica Neue Medium" panose="02000503000000020004" pitchFamily="2" charset="0"/>
              <a:cs typeface="Helvetica Neue Medium" panose="02000503000000020004" pitchFamily="2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498097BB-C744-B7A4-242A-909041B8279F}"/>
              </a:ext>
            </a:extLst>
          </p:cNvPr>
          <p:cNvSpPr txBox="1"/>
          <p:nvPr/>
        </p:nvSpPr>
        <p:spPr>
          <a:xfrm>
            <a:off x="5118099" y="3559537"/>
            <a:ext cx="19558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L2 Cache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9E71FFB2-8456-33DA-1E11-9035B90C2CC8}"/>
              </a:ext>
            </a:extLst>
          </p:cNvPr>
          <p:cNvSpPr txBox="1"/>
          <p:nvPr/>
        </p:nvSpPr>
        <p:spPr>
          <a:xfrm>
            <a:off x="5187005" y="1851252"/>
            <a:ext cx="181798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Reg</a:t>
            </a:r>
            <a:endParaRPr lang="en-US" sz="2600" dirty="0">
              <a:latin typeface="Helvetica Neue Medium" panose="02000503000000020004" pitchFamily="2" charset="0"/>
              <a:ea typeface="Helvetica Neue Medium" panose="02000503000000020004" pitchFamily="2" charset="0"/>
              <a:cs typeface="Helvetica Neue Medium" panose="02000503000000020004" pitchFamily="2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6B69810B-5E33-F7D7-BA42-397D7981E7D6}"/>
              </a:ext>
            </a:extLst>
          </p:cNvPr>
          <p:cNvSpPr txBox="1"/>
          <p:nvPr/>
        </p:nvSpPr>
        <p:spPr>
          <a:xfrm>
            <a:off x="6250573" y="1832552"/>
            <a:ext cx="181798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1 Cycle</a:t>
            </a:r>
            <a:endParaRPr lang="en-US" sz="2600" dirty="0">
              <a:latin typeface="Helvetica Neue Medium" panose="02000503000000020004" pitchFamily="2" charset="0"/>
              <a:ea typeface="Helvetica Neue Medium" panose="02000503000000020004" pitchFamily="2" charset="0"/>
              <a:cs typeface="Helvetica Neue Medium" panose="02000503000000020004" pitchFamily="2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E7A8F4BE-8415-5C55-C3DE-40BD44F2365F}"/>
              </a:ext>
            </a:extLst>
          </p:cNvPr>
          <p:cNvSpPr txBox="1"/>
          <p:nvPr/>
        </p:nvSpPr>
        <p:spPr>
          <a:xfrm>
            <a:off x="6831749" y="2697933"/>
            <a:ext cx="225777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0.5ns (3-5x)</a:t>
            </a:r>
            <a:endParaRPr lang="en-US" sz="2600" dirty="0">
              <a:latin typeface="Helvetica Neue Medium" panose="02000503000000020004" pitchFamily="2" charset="0"/>
              <a:ea typeface="Helvetica Neue Medium" panose="02000503000000020004" pitchFamily="2" charset="0"/>
              <a:cs typeface="Helvetica Neue Medium" panose="02000503000000020004" pitchFamily="2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81F1D480-8091-675A-A744-7320F8D0B12F}"/>
              </a:ext>
            </a:extLst>
          </p:cNvPr>
          <p:cNvSpPr txBox="1"/>
          <p:nvPr/>
        </p:nvSpPr>
        <p:spPr>
          <a:xfrm>
            <a:off x="7330002" y="3530235"/>
            <a:ext cx="225777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~7ns (14x)</a:t>
            </a:r>
            <a:endParaRPr lang="en-US" sz="2600" dirty="0">
              <a:latin typeface="Helvetica Neue Medium" panose="02000503000000020004" pitchFamily="2" charset="0"/>
              <a:ea typeface="Helvetica Neue Medium" panose="02000503000000020004" pitchFamily="2" charset="0"/>
              <a:cs typeface="Helvetica Neue Medium" panose="02000503000000020004" pitchFamily="2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355642D7-8B8B-9256-2F20-A53A5E483E83}"/>
              </a:ext>
            </a:extLst>
          </p:cNvPr>
          <p:cNvSpPr txBox="1"/>
          <p:nvPr/>
        </p:nvSpPr>
        <p:spPr>
          <a:xfrm>
            <a:off x="7896098" y="4391839"/>
            <a:ext cx="225777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~100ns (10x)</a:t>
            </a:r>
            <a:endParaRPr lang="en-US" sz="2600" dirty="0">
              <a:latin typeface="Helvetica Neue Medium" panose="02000503000000020004" pitchFamily="2" charset="0"/>
              <a:ea typeface="Helvetica Neue Medium" panose="02000503000000020004" pitchFamily="2" charset="0"/>
              <a:cs typeface="Helvetica Neue Medium" panose="02000503000000020004" pitchFamily="2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3C9FCC38-F5A3-C53E-6D3A-EA0B5ADECED1}"/>
              </a:ext>
            </a:extLst>
          </p:cNvPr>
          <p:cNvSpPr txBox="1"/>
          <p:nvPr/>
        </p:nvSpPr>
        <p:spPr>
          <a:xfrm>
            <a:off x="8345788" y="5252331"/>
            <a:ext cx="267735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150µs (1000x)</a:t>
            </a:r>
            <a:endParaRPr lang="en-US" sz="2600" dirty="0">
              <a:latin typeface="Helvetica Neue Medium" panose="02000503000000020004" pitchFamily="2" charset="0"/>
              <a:ea typeface="Helvetica Neue Medium" panose="02000503000000020004" pitchFamily="2" charset="0"/>
              <a:cs typeface="Helvetica Neue Medium" panose="02000503000000020004" pitchFamily="2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662686C6-2755-D323-B694-38FE49B5E787}"/>
              </a:ext>
            </a:extLst>
          </p:cNvPr>
          <p:cNvSpPr txBox="1"/>
          <p:nvPr/>
        </p:nvSpPr>
        <p:spPr>
          <a:xfrm>
            <a:off x="8559800" y="6162321"/>
            <a:ext cx="267735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8ms (50x)</a:t>
            </a:r>
            <a:endParaRPr lang="en-US" sz="2600" dirty="0">
              <a:latin typeface="Helvetica Neue Medium" panose="02000503000000020004" pitchFamily="2" charset="0"/>
              <a:ea typeface="Helvetica Neue Medium" panose="02000503000000020004" pitchFamily="2" charset="0"/>
              <a:cs typeface="Helvetica Neue Medium" panose="02000503000000020004" pitchFamily="2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BED9AFFC-62F0-539E-8818-51397D4570B1}"/>
              </a:ext>
            </a:extLst>
          </p:cNvPr>
          <p:cNvSpPr txBox="1"/>
          <p:nvPr/>
        </p:nvSpPr>
        <p:spPr>
          <a:xfrm>
            <a:off x="9880600" y="1343565"/>
            <a:ext cx="2382193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Random Read Latency</a:t>
            </a:r>
            <a:endParaRPr lang="en-US" sz="2600" dirty="0">
              <a:latin typeface="Helvetica Neue Medium" panose="02000503000000020004" pitchFamily="2" charset="0"/>
              <a:ea typeface="Helvetica Neue Medium" panose="02000503000000020004" pitchFamily="2" charset="0"/>
              <a:cs typeface="Helvetica Neue Medium" panose="02000503000000020004" pitchFamily="2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988B0E3E-558D-A5C9-14F9-31698CBF16F2}"/>
              </a:ext>
            </a:extLst>
          </p:cNvPr>
          <p:cNvSpPr txBox="1"/>
          <p:nvPr/>
        </p:nvSpPr>
        <p:spPr>
          <a:xfrm>
            <a:off x="205167" y="1451143"/>
            <a:ext cx="2382193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Storage Capacity</a:t>
            </a:r>
            <a:endParaRPr lang="en-US" sz="2600" dirty="0">
              <a:latin typeface="Helvetica Neue Medium" panose="02000503000000020004" pitchFamily="2" charset="0"/>
              <a:ea typeface="Helvetica Neue Medium" panose="02000503000000020004" pitchFamily="2" charset="0"/>
              <a:cs typeface="Helvetica Neue Medium" panose="02000503000000020004" pitchFamily="2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19CE996B-2D59-F31F-EA25-639EEA4A4F10}"/>
              </a:ext>
            </a:extLst>
          </p:cNvPr>
          <p:cNvSpPr txBox="1"/>
          <p:nvPr/>
        </p:nvSpPr>
        <p:spPr>
          <a:xfrm>
            <a:off x="3495886" y="2724445"/>
            <a:ext cx="225777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32 KB</a:t>
            </a:r>
            <a:endParaRPr lang="en-US" sz="2600" dirty="0">
              <a:latin typeface="Helvetica Neue Medium" panose="02000503000000020004" pitchFamily="2" charset="0"/>
              <a:ea typeface="Helvetica Neue Medium" panose="02000503000000020004" pitchFamily="2" charset="0"/>
              <a:cs typeface="Helvetica Neue Medium" panose="02000503000000020004" pitchFamily="2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B0A0D972-BA47-7058-701D-20FFC6E31D1F}"/>
              </a:ext>
            </a:extLst>
          </p:cNvPr>
          <p:cNvSpPr txBox="1"/>
          <p:nvPr/>
        </p:nvSpPr>
        <p:spPr>
          <a:xfrm>
            <a:off x="3270594" y="3530235"/>
            <a:ext cx="144509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256 KB</a:t>
            </a:r>
            <a:endParaRPr lang="en-US" sz="2600" dirty="0">
              <a:latin typeface="Helvetica Neue Medium" panose="02000503000000020004" pitchFamily="2" charset="0"/>
              <a:ea typeface="Helvetica Neue Medium" panose="02000503000000020004" pitchFamily="2" charset="0"/>
              <a:cs typeface="Helvetica Neue Medium" panose="02000503000000020004" pitchFamily="2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C9593479-D85F-39DE-AB55-B1C7BE20626F}"/>
              </a:ext>
            </a:extLst>
          </p:cNvPr>
          <p:cNvSpPr txBox="1"/>
          <p:nvPr/>
        </p:nvSpPr>
        <p:spPr>
          <a:xfrm>
            <a:off x="2477912" y="4391839"/>
            <a:ext cx="225777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16 GB</a:t>
            </a:r>
            <a:endParaRPr lang="en-US" sz="2600" dirty="0">
              <a:latin typeface="Helvetica Neue Medium" panose="02000503000000020004" pitchFamily="2" charset="0"/>
              <a:ea typeface="Helvetica Neue Medium" panose="02000503000000020004" pitchFamily="2" charset="0"/>
              <a:cs typeface="Helvetica Neue Medium" panose="02000503000000020004" pitchFamily="2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FBCAA432-29C9-338E-0331-6A16CC0EAE83}"/>
              </a:ext>
            </a:extLst>
          </p:cNvPr>
          <p:cNvSpPr txBox="1"/>
          <p:nvPr/>
        </p:nvSpPr>
        <p:spPr>
          <a:xfrm>
            <a:off x="1893834" y="5252331"/>
            <a:ext cx="225777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500 GB</a:t>
            </a:r>
            <a:endParaRPr lang="en-US" sz="2600" dirty="0">
              <a:latin typeface="Helvetica Neue Medium" panose="02000503000000020004" pitchFamily="2" charset="0"/>
              <a:ea typeface="Helvetica Neue Medium" panose="02000503000000020004" pitchFamily="2" charset="0"/>
              <a:cs typeface="Helvetica Neue Medium" panose="02000503000000020004" pitchFamily="2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43E59E43-33F4-2313-1F87-233BAD377441}"/>
              </a:ext>
            </a:extLst>
          </p:cNvPr>
          <p:cNvSpPr txBox="1"/>
          <p:nvPr/>
        </p:nvSpPr>
        <p:spPr>
          <a:xfrm>
            <a:off x="1584919" y="6162320"/>
            <a:ext cx="225777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2 TB</a:t>
            </a:r>
            <a:endParaRPr lang="en-US" sz="2600" dirty="0">
              <a:latin typeface="Helvetica Neue Medium" panose="02000503000000020004" pitchFamily="2" charset="0"/>
              <a:ea typeface="Helvetica Neue Medium" panose="02000503000000020004" pitchFamily="2" charset="0"/>
              <a:cs typeface="Helvetica Neue Medium" panose="02000503000000020004" pitchFamily="2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8E1607CC-D583-AB3F-D7B6-A9AF0F5AA345}"/>
              </a:ext>
            </a:extLst>
          </p:cNvPr>
          <p:cNvSpPr txBox="1"/>
          <p:nvPr/>
        </p:nvSpPr>
        <p:spPr>
          <a:xfrm>
            <a:off x="3947120" y="1834331"/>
            <a:ext cx="225777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64 bits</a:t>
            </a:r>
            <a:endParaRPr lang="en-US" sz="2600" dirty="0">
              <a:latin typeface="Helvetica Neue Medium" panose="02000503000000020004" pitchFamily="2" charset="0"/>
              <a:ea typeface="Helvetica Neue Medium" panose="02000503000000020004" pitchFamily="2" charset="0"/>
              <a:cs typeface="Helvetica Neue Medium" panose="02000503000000020004" pitchFamily="2" charset="0"/>
            </a:endParaRPr>
          </a:p>
        </p:txBody>
      </p: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D46FFA4A-4335-8D6F-763B-E30FA7D4037F}"/>
              </a:ext>
            </a:extLst>
          </p:cNvPr>
          <p:cNvCxnSpPr>
            <a:cxnSpLocks/>
            <a:stCxn id="45" idx="2"/>
          </p:cNvCxnSpPr>
          <p:nvPr/>
        </p:nvCxnSpPr>
        <p:spPr>
          <a:xfrm flipH="1">
            <a:off x="11071696" y="2236117"/>
            <a:ext cx="1" cy="4356452"/>
          </a:xfrm>
          <a:prstGeom prst="straightConnector1">
            <a:avLst/>
          </a:prstGeom>
          <a:ln w="5715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C9D0D84F-0AFF-551F-5AA1-187CEB8052AF}"/>
              </a:ext>
            </a:extLst>
          </p:cNvPr>
          <p:cNvCxnSpPr>
            <a:cxnSpLocks/>
            <a:stCxn id="46" idx="2"/>
          </p:cNvCxnSpPr>
          <p:nvPr/>
        </p:nvCxnSpPr>
        <p:spPr>
          <a:xfrm flipH="1">
            <a:off x="1396263" y="2343695"/>
            <a:ext cx="1" cy="4248874"/>
          </a:xfrm>
          <a:prstGeom prst="straightConnector1">
            <a:avLst/>
          </a:prstGeom>
          <a:ln w="5715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3" name="Content Placeholder 2">
            <a:extLst>
              <a:ext uri="{FF2B5EF4-FFF2-40B4-BE49-F238E27FC236}">
                <a16:creationId xmlns:a16="http://schemas.microsoft.com/office/drawing/2014/main" id="{48583E62-190A-2F66-8F58-C7D803361B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70164" y="426815"/>
            <a:ext cx="6851669" cy="996086"/>
          </a:xfrm>
          <a:solidFill>
            <a:schemeClr val="bg1"/>
          </a:solidFill>
          <a:effectLst>
            <a:outerShdw blurRad="63500" sx="102000" sy="102000" algn="ctr" rotWithShape="0">
              <a:schemeClr val="bg2">
                <a:lumMod val="50000"/>
                <a:alpha val="29000"/>
              </a:schemeClr>
            </a:outerShdw>
          </a:effectLst>
        </p:spPr>
        <p:txBody>
          <a:bodyPr>
            <a:noAutofit/>
          </a:bodyPr>
          <a:lstStyle/>
          <a:p>
            <a:pPr marL="457200" lvl="1" indent="0" algn="ctr">
              <a:buNone/>
            </a:pPr>
            <a:r>
              <a:rPr lang="en-US" sz="2800" b="1" dirty="0"/>
              <a:t>Relative Differences are what matter!</a:t>
            </a:r>
          </a:p>
          <a:p>
            <a:pPr marL="457200" lvl="1" indent="0" algn="ctr">
              <a:buNone/>
            </a:pPr>
            <a:r>
              <a:rPr lang="en-US" sz="2800" b="1" dirty="0"/>
              <a:t>Please don’t memorize!</a:t>
            </a:r>
          </a:p>
        </p:txBody>
      </p:sp>
    </p:spTree>
    <p:extLst>
      <p:ext uri="{BB962C8B-B14F-4D97-AF65-F5344CB8AC3E}">
        <p14:creationId xmlns:p14="http://schemas.microsoft.com/office/powerpoint/2010/main" val="1980694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8" grpId="0"/>
      <p:bldP spid="49" grpId="0"/>
      <p:bldP spid="50" grpId="0"/>
      <p:bldP spid="51" grpId="0"/>
      <p:bldP spid="52" grpId="0"/>
      <p:bldP spid="53" grpId="0"/>
      <p:bldP spid="63" grpId="0" uiExpand="1" bldLvl="2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FF6E19-39AD-D9E9-A51D-E81F61BE4C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Hardware: Magnetic Disks</a:t>
            </a:r>
          </a:p>
        </p:txBody>
      </p:sp>
      <p:pic>
        <p:nvPicPr>
          <p:cNvPr id="5" name="Content Placeholder 4" descr="A hard drive with a circular disk&#10;&#10;AI-generated content may be incorrect.">
            <a:extLst>
              <a:ext uri="{FF2B5EF4-FFF2-40B4-BE49-F238E27FC236}">
                <a16:creationId xmlns:a16="http://schemas.microsoft.com/office/drawing/2014/main" id="{E0A0DEC1-0A03-6E3F-436F-F5B013D255F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197476" y="1505672"/>
            <a:ext cx="6994524" cy="5352328"/>
          </a:xfr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AAECF20-295A-229D-812A-6F85CB555492}"/>
              </a:ext>
            </a:extLst>
          </p:cNvPr>
          <p:cNvSpPr txBox="1">
            <a:spLocks/>
          </p:cNvSpPr>
          <p:nvPr/>
        </p:nvSpPr>
        <p:spPr>
          <a:xfrm>
            <a:off x="838200" y="1505672"/>
            <a:ext cx="7581900" cy="53523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600" dirty="0"/>
              <a:t>3 Parts for Performance:</a:t>
            </a:r>
          </a:p>
          <a:p>
            <a:pPr>
              <a:buFontTx/>
              <a:buChar char="-"/>
            </a:pPr>
            <a:r>
              <a:rPr lang="en-US" sz="2600" dirty="0"/>
              <a:t>Seek Speed (Arm to track)</a:t>
            </a:r>
          </a:p>
          <a:p>
            <a:pPr>
              <a:buFontTx/>
              <a:buChar char="-"/>
            </a:pPr>
            <a:r>
              <a:rPr lang="en-US" sz="2600" dirty="0"/>
              <a:t>Rotation Speed (Block under arm)</a:t>
            </a:r>
          </a:p>
          <a:p>
            <a:pPr>
              <a:buFontTx/>
              <a:buChar char="-"/>
            </a:pPr>
            <a:r>
              <a:rPr lang="en-US" sz="2600" dirty="0"/>
              <a:t>Throughput (bits to blocks)</a:t>
            </a:r>
          </a:p>
          <a:p>
            <a:pPr marL="0" indent="0">
              <a:buNone/>
            </a:pPr>
            <a:r>
              <a:rPr lang="en-US" sz="2600" dirty="0"/>
              <a:t>Modern Disk: 4ms seek, </a:t>
            </a:r>
          </a:p>
          <a:p>
            <a:pPr marL="0" indent="0">
              <a:buNone/>
            </a:pPr>
            <a:r>
              <a:rPr lang="en-US" sz="2600" dirty="0"/>
              <a:t>7200 rpm, ~300 MB/s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600" i="1" dirty="0"/>
              <a:t>Throughput vs. Latency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600" i="1" dirty="0"/>
              <a:t>Random vs. Sequential</a:t>
            </a:r>
          </a:p>
        </p:txBody>
      </p:sp>
      <p:grpSp>
        <p:nvGrpSpPr>
          <p:cNvPr id="91" name="Group 90">
            <a:extLst>
              <a:ext uri="{FF2B5EF4-FFF2-40B4-BE49-F238E27FC236}">
                <a16:creationId xmlns:a16="http://schemas.microsoft.com/office/drawing/2014/main" id="{2CAA7C5B-A824-D850-8688-77FED5836518}"/>
              </a:ext>
            </a:extLst>
          </p:cNvPr>
          <p:cNvGrpSpPr/>
          <p:nvPr/>
        </p:nvGrpSpPr>
        <p:grpSpPr>
          <a:xfrm>
            <a:off x="6604000" y="3048000"/>
            <a:ext cx="3403600" cy="2438400"/>
            <a:chOff x="6604000" y="3048000"/>
            <a:chExt cx="3403600" cy="2438400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B11837B9-8D19-5DED-ACA6-7771678114C7}"/>
                </a:ext>
              </a:extLst>
            </p:cNvPr>
            <p:cNvSpPr/>
            <p:nvPr/>
          </p:nvSpPr>
          <p:spPr>
            <a:xfrm>
              <a:off x="6604000" y="3048000"/>
              <a:ext cx="3403600" cy="2438400"/>
            </a:xfrm>
            <a:prstGeom prst="ellipse">
              <a:avLst/>
            </a:prstGeom>
            <a:noFill/>
            <a:ln w="3175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AE2F92C6-6C44-A9D7-F61A-63E08A8C8D3A}"/>
                </a:ext>
              </a:extLst>
            </p:cNvPr>
            <p:cNvSpPr/>
            <p:nvPr/>
          </p:nvSpPr>
          <p:spPr>
            <a:xfrm>
              <a:off x="6913628" y="3269823"/>
              <a:ext cx="2784343" cy="1994753"/>
            </a:xfrm>
            <a:prstGeom prst="ellipse">
              <a:avLst/>
            </a:prstGeom>
            <a:noFill/>
            <a:ln w="3175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A6BD231A-4F49-F5CB-3982-DC550A65CA45}"/>
                </a:ext>
              </a:extLst>
            </p:cNvPr>
            <p:cNvSpPr/>
            <p:nvPr/>
          </p:nvSpPr>
          <p:spPr>
            <a:xfrm>
              <a:off x="7231129" y="3429000"/>
              <a:ext cx="2154172" cy="1543287"/>
            </a:xfrm>
            <a:prstGeom prst="ellipse">
              <a:avLst/>
            </a:prstGeom>
            <a:noFill/>
            <a:ln w="3175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9A04FAC5-5747-1DB3-988D-973754E6F785}"/>
              </a:ext>
            </a:extLst>
          </p:cNvPr>
          <p:cNvGrpSpPr/>
          <p:nvPr/>
        </p:nvGrpSpPr>
        <p:grpSpPr>
          <a:xfrm>
            <a:off x="6604000" y="3048000"/>
            <a:ext cx="3403599" cy="2434241"/>
            <a:chOff x="6604000" y="3048000"/>
            <a:chExt cx="3403599" cy="2434241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5ABC2CB9-1004-94EB-A21A-540A8C0855D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269225" y="3310230"/>
              <a:ext cx="173684" cy="173685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6AC82B62-B101-B567-9E68-813289B2B7CC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001642" y="3495774"/>
              <a:ext cx="182929" cy="161826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50991F05-F6F0-DF3C-603C-45566008BB9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785172" y="3117734"/>
              <a:ext cx="112383" cy="192496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10DDBF04-4E12-F14B-ED49-72D6E2A0F0F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766692" y="3755571"/>
              <a:ext cx="234950" cy="12385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5CFF3A0B-322E-BA9C-11E1-43C745F07C0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604000" y="4143348"/>
              <a:ext cx="315092" cy="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130304CC-6FC1-C82F-3364-DEE43745979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604000" y="4402183"/>
              <a:ext cx="309628" cy="95548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002B246C-4826-E12A-3865-73792670764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766692" y="4656188"/>
              <a:ext cx="286344" cy="16993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1370D10A-4AAF-30FD-E40F-59ACBE92B1D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998911" y="4878011"/>
              <a:ext cx="201061" cy="16993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C62451C1-D865-0DE8-86BD-B8BDB36D6E9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269225" y="5047943"/>
              <a:ext cx="173684" cy="216633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1156B5CE-9AD5-D48D-A20F-38A5850E5F4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716988" y="5194088"/>
              <a:ext cx="121679" cy="218696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12275191-F8D9-7D7C-B924-485E1576F63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246269" y="5264576"/>
              <a:ext cx="14159" cy="217665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71D3B1CF-AE2E-F779-5C34-852BCABC591C}"/>
                </a:ext>
              </a:extLst>
            </p:cNvPr>
            <p:cNvCxnSpPr>
              <a:cxnSpLocks/>
            </p:cNvCxnSpPr>
            <p:nvPr/>
          </p:nvCxnSpPr>
          <p:spPr>
            <a:xfrm>
              <a:off x="8735949" y="5229848"/>
              <a:ext cx="39748" cy="20030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8B1C597C-74A3-2585-E48B-053C9C59B95E}"/>
                </a:ext>
              </a:extLst>
            </p:cNvPr>
            <p:cNvCxnSpPr>
              <a:cxnSpLocks/>
            </p:cNvCxnSpPr>
            <p:nvPr/>
          </p:nvCxnSpPr>
          <p:spPr>
            <a:xfrm>
              <a:off x="9075672" y="5091057"/>
              <a:ext cx="154815" cy="191867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AE653E4E-55CA-D6B5-C78C-DED813DC010F}"/>
                </a:ext>
              </a:extLst>
            </p:cNvPr>
            <p:cNvCxnSpPr>
              <a:cxnSpLocks/>
            </p:cNvCxnSpPr>
            <p:nvPr/>
          </p:nvCxnSpPr>
          <p:spPr>
            <a:xfrm>
              <a:off x="9385301" y="4903587"/>
              <a:ext cx="200154" cy="18747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2EB688E0-4816-98E4-005C-566E7D7B7EA1}"/>
                </a:ext>
              </a:extLst>
            </p:cNvPr>
            <p:cNvCxnSpPr>
              <a:cxnSpLocks/>
            </p:cNvCxnSpPr>
            <p:nvPr/>
          </p:nvCxnSpPr>
          <p:spPr>
            <a:xfrm>
              <a:off x="9559479" y="4656188"/>
              <a:ext cx="285428" cy="123803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3AF33EFB-3A17-9123-7627-E8B31CCD7ED6}"/>
                </a:ext>
              </a:extLst>
            </p:cNvPr>
            <p:cNvCxnSpPr>
              <a:cxnSpLocks/>
            </p:cNvCxnSpPr>
            <p:nvPr/>
          </p:nvCxnSpPr>
          <p:spPr>
            <a:xfrm>
              <a:off x="9692640" y="4397071"/>
              <a:ext cx="314959" cy="511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AA9B53F4-D890-9E79-B58C-4DD5E7DF4E3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671506" y="4024013"/>
              <a:ext cx="293457" cy="62957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907EE92F-F6E8-9D77-9E2E-A01B62DDB36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536134" y="3672410"/>
              <a:ext cx="282100" cy="130025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D15DC8ED-52B3-10AA-3D24-D56878EDE201}"/>
                </a:ext>
              </a:extLst>
            </p:cNvPr>
            <p:cNvCxnSpPr>
              <a:cxnSpLocks/>
              <a:endCxn id="7" idx="7"/>
            </p:cNvCxnSpPr>
            <p:nvPr/>
          </p:nvCxnSpPr>
          <p:spPr>
            <a:xfrm flipV="1">
              <a:off x="9346768" y="3405095"/>
              <a:ext cx="162386" cy="146833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F1E93A31-5F2D-878A-751E-93EBD335F52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075672" y="3213982"/>
              <a:ext cx="77407" cy="215018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B39DFE70-A3D9-6714-8DF6-4D452861DF7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305799" y="3048000"/>
              <a:ext cx="0" cy="221823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5C720BF0-1AA6-6593-9106-63A6F3AA7A4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729728" y="3102929"/>
              <a:ext cx="78929" cy="21856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748935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4FEB68-C745-CBEB-A10B-39005C33AE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B311C5-A729-AA1F-ECBA-EC283139BA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Modeling the Unix File System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1324CEB-E877-8FF8-6124-10056980F726}"/>
              </a:ext>
            </a:extLst>
          </p:cNvPr>
          <p:cNvSpPr/>
          <p:nvPr/>
        </p:nvSpPr>
        <p:spPr>
          <a:xfrm>
            <a:off x="1174537" y="1690688"/>
            <a:ext cx="1327355" cy="73741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0FD5586-39E8-A76E-8F00-7DFC2C5B1227}"/>
              </a:ext>
            </a:extLst>
          </p:cNvPr>
          <p:cNvSpPr/>
          <p:nvPr/>
        </p:nvSpPr>
        <p:spPr>
          <a:xfrm>
            <a:off x="2747175" y="1690688"/>
            <a:ext cx="1327355" cy="73741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613CA33-6C41-5A60-6E52-1576437BEF6F}"/>
              </a:ext>
            </a:extLst>
          </p:cNvPr>
          <p:cNvSpPr/>
          <p:nvPr/>
        </p:nvSpPr>
        <p:spPr>
          <a:xfrm>
            <a:off x="4319813" y="1690688"/>
            <a:ext cx="1327355" cy="73741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F93E2DF-2088-C7C0-069B-5D41A4EBE0A0}"/>
              </a:ext>
            </a:extLst>
          </p:cNvPr>
          <p:cNvSpPr/>
          <p:nvPr/>
        </p:nvSpPr>
        <p:spPr>
          <a:xfrm>
            <a:off x="5892451" y="1690688"/>
            <a:ext cx="1327355" cy="73741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591EA69-0D00-45B9-8646-744FF7968BF7}"/>
              </a:ext>
            </a:extLst>
          </p:cNvPr>
          <p:cNvSpPr/>
          <p:nvPr/>
        </p:nvSpPr>
        <p:spPr>
          <a:xfrm>
            <a:off x="7465089" y="1690688"/>
            <a:ext cx="1327355" cy="73741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E5E97DC-D3DD-AD7F-68B6-4689A5E0F4EF}"/>
              </a:ext>
            </a:extLst>
          </p:cNvPr>
          <p:cNvSpPr/>
          <p:nvPr/>
        </p:nvSpPr>
        <p:spPr>
          <a:xfrm>
            <a:off x="9037727" y="1690688"/>
            <a:ext cx="1327355" cy="73741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D596EC2-87FE-01D7-FE32-BA92C4989CDA}"/>
              </a:ext>
            </a:extLst>
          </p:cNvPr>
          <p:cNvSpPr/>
          <p:nvPr/>
        </p:nvSpPr>
        <p:spPr>
          <a:xfrm>
            <a:off x="1174537" y="2669458"/>
            <a:ext cx="1327355" cy="73741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1CC759A-47B4-F43E-E4B5-BFFDFA29DC84}"/>
              </a:ext>
            </a:extLst>
          </p:cNvPr>
          <p:cNvSpPr/>
          <p:nvPr/>
        </p:nvSpPr>
        <p:spPr>
          <a:xfrm>
            <a:off x="2747175" y="2669458"/>
            <a:ext cx="1327355" cy="737419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/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D6A0B35-B143-1F82-3799-FC8826D9BB7B}"/>
              </a:ext>
            </a:extLst>
          </p:cNvPr>
          <p:cNvSpPr/>
          <p:nvPr/>
        </p:nvSpPr>
        <p:spPr>
          <a:xfrm>
            <a:off x="4319813" y="2669458"/>
            <a:ext cx="1327355" cy="73741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0F82907-D272-1C15-0FD2-AC948BB27243}"/>
              </a:ext>
            </a:extLst>
          </p:cNvPr>
          <p:cNvSpPr/>
          <p:nvPr/>
        </p:nvSpPr>
        <p:spPr>
          <a:xfrm>
            <a:off x="5892451" y="2669458"/>
            <a:ext cx="1327355" cy="73741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515A89F-4FF7-46F7-C736-B319FACED2AE}"/>
              </a:ext>
            </a:extLst>
          </p:cNvPr>
          <p:cNvSpPr/>
          <p:nvPr/>
        </p:nvSpPr>
        <p:spPr>
          <a:xfrm>
            <a:off x="7465089" y="2669458"/>
            <a:ext cx="1327355" cy="73741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703234E-590C-5688-329A-85C3FC99D361}"/>
              </a:ext>
            </a:extLst>
          </p:cNvPr>
          <p:cNvSpPr/>
          <p:nvPr/>
        </p:nvSpPr>
        <p:spPr>
          <a:xfrm>
            <a:off x="9037727" y="2669458"/>
            <a:ext cx="1327355" cy="73741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637C223-A721-FC02-D6D0-E3EA31FCD82B}"/>
              </a:ext>
            </a:extLst>
          </p:cNvPr>
          <p:cNvSpPr/>
          <p:nvPr/>
        </p:nvSpPr>
        <p:spPr>
          <a:xfrm>
            <a:off x="1174537" y="3648228"/>
            <a:ext cx="1327355" cy="73741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69CCC41-1375-9FFF-1788-AF3110B1736B}"/>
              </a:ext>
            </a:extLst>
          </p:cNvPr>
          <p:cNvSpPr/>
          <p:nvPr/>
        </p:nvSpPr>
        <p:spPr>
          <a:xfrm>
            <a:off x="2747175" y="3648228"/>
            <a:ext cx="1327355" cy="73741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83EBD42-4786-D147-CC08-9EE05CCFAFCE}"/>
              </a:ext>
            </a:extLst>
          </p:cNvPr>
          <p:cNvSpPr/>
          <p:nvPr/>
        </p:nvSpPr>
        <p:spPr>
          <a:xfrm>
            <a:off x="4319813" y="3648228"/>
            <a:ext cx="1327355" cy="73741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F831FF5-D43A-284C-B474-590D9BB05FEF}"/>
              </a:ext>
            </a:extLst>
          </p:cNvPr>
          <p:cNvSpPr/>
          <p:nvPr/>
        </p:nvSpPr>
        <p:spPr>
          <a:xfrm>
            <a:off x="5892451" y="3648228"/>
            <a:ext cx="1327355" cy="73741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67834A8-1C6C-D73D-77F8-BB907783063C}"/>
              </a:ext>
            </a:extLst>
          </p:cNvPr>
          <p:cNvSpPr/>
          <p:nvPr/>
        </p:nvSpPr>
        <p:spPr>
          <a:xfrm>
            <a:off x="7465089" y="3648228"/>
            <a:ext cx="1327355" cy="73741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41673CE-EA47-8DD0-9170-CD82BA90C76D}"/>
              </a:ext>
            </a:extLst>
          </p:cNvPr>
          <p:cNvSpPr/>
          <p:nvPr/>
        </p:nvSpPr>
        <p:spPr>
          <a:xfrm>
            <a:off x="9037727" y="3648228"/>
            <a:ext cx="1327355" cy="73741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D44BFA4-CA88-EF3D-0EE6-692726AED91F}"/>
              </a:ext>
            </a:extLst>
          </p:cNvPr>
          <p:cNvSpPr/>
          <p:nvPr/>
        </p:nvSpPr>
        <p:spPr>
          <a:xfrm>
            <a:off x="1174537" y="4626998"/>
            <a:ext cx="1327355" cy="73741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5C6F375-64CE-3BD6-7EB0-7E967115DCC6}"/>
              </a:ext>
            </a:extLst>
          </p:cNvPr>
          <p:cNvSpPr/>
          <p:nvPr/>
        </p:nvSpPr>
        <p:spPr>
          <a:xfrm>
            <a:off x="2747175" y="4626998"/>
            <a:ext cx="1327355" cy="73741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AE93D59-6FBB-0FB1-CA96-51A40BBBA9A2}"/>
              </a:ext>
            </a:extLst>
          </p:cNvPr>
          <p:cNvSpPr/>
          <p:nvPr/>
        </p:nvSpPr>
        <p:spPr>
          <a:xfrm>
            <a:off x="4319813" y="4626998"/>
            <a:ext cx="1327355" cy="73741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4C2D5498-8325-1673-C576-1A264BFFC99F}"/>
              </a:ext>
            </a:extLst>
          </p:cNvPr>
          <p:cNvSpPr/>
          <p:nvPr/>
        </p:nvSpPr>
        <p:spPr>
          <a:xfrm>
            <a:off x="5892451" y="4626998"/>
            <a:ext cx="1327355" cy="73741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6EA0A6E6-D973-5897-B976-7C3DE7B4378E}"/>
              </a:ext>
            </a:extLst>
          </p:cNvPr>
          <p:cNvSpPr/>
          <p:nvPr/>
        </p:nvSpPr>
        <p:spPr>
          <a:xfrm>
            <a:off x="7465089" y="4626998"/>
            <a:ext cx="1327355" cy="73741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765B4BC5-52D8-0D7F-B65D-269FF1433BC3}"/>
              </a:ext>
            </a:extLst>
          </p:cNvPr>
          <p:cNvSpPr/>
          <p:nvPr/>
        </p:nvSpPr>
        <p:spPr>
          <a:xfrm>
            <a:off x="9037727" y="4626998"/>
            <a:ext cx="1327355" cy="73741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DEFBAA59-92CE-4941-0F6D-1CCCE11E7875}"/>
              </a:ext>
            </a:extLst>
          </p:cNvPr>
          <p:cNvSpPr/>
          <p:nvPr/>
        </p:nvSpPr>
        <p:spPr>
          <a:xfrm>
            <a:off x="1174537" y="5605768"/>
            <a:ext cx="1327355" cy="73741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09C935F9-9173-9878-9CA8-D31BB94D6F04}"/>
              </a:ext>
            </a:extLst>
          </p:cNvPr>
          <p:cNvSpPr/>
          <p:nvPr/>
        </p:nvSpPr>
        <p:spPr>
          <a:xfrm>
            <a:off x="2747175" y="5605768"/>
            <a:ext cx="1327355" cy="73741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BA47BEFD-AEE3-A774-5E92-371BFD9575E2}"/>
              </a:ext>
            </a:extLst>
          </p:cNvPr>
          <p:cNvSpPr/>
          <p:nvPr/>
        </p:nvSpPr>
        <p:spPr>
          <a:xfrm>
            <a:off x="4319813" y="5605768"/>
            <a:ext cx="1327355" cy="73741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389A510A-55CC-232A-69D6-52A5A2CAC311}"/>
              </a:ext>
            </a:extLst>
          </p:cNvPr>
          <p:cNvSpPr/>
          <p:nvPr/>
        </p:nvSpPr>
        <p:spPr>
          <a:xfrm>
            <a:off x="5892451" y="5605768"/>
            <a:ext cx="1327355" cy="73741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0710D0F7-B1B5-574C-F49A-AD689DD8A53B}"/>
              </a:ext>
            </a:extLst>
          </p:cNvPr>
          <p:cNvSpPr/>
          <p:nvPr/>
        </p:nvSpPr>
        <p:spPr>
          <a:xfrm>
            <a:off x="7465089" y="5605768"/>
            <a:ext cx="1327355" cy="73741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EF67CC66-B555-85F8-8D89-27DED0041C0F}"/>
              </a:ext>
            </a:extLst>
          </p:cNvPr>
          <p:cNvSpPr/>
          <p:nvPr/>
        </p:nvSpPr>
        <p:spPr>
          <a:xfrm>
            <a:off x="9037727" y="5605768"/>
            <a:ext cx="1327355" cy="73741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70CB19E-0B96-79F4-1434-DEFA445E0609}"/>
              </a:ext>
            </a:extLst>
          </p:cNvPr>
          <p:cNvSpPr txBox="1"/>
          <p:nvPr/>
        </p:nvSpPr>
        <p:spPr>
          <a:xfrm>
            <a:off x="1174537" y="169796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0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3945114F-F533-5BD1-B8BC-D7C2B3628546}"/>
              </a:ext>
            </a:extLst>
          </p:cNvPr>
          <p:cNvSpPr txBox="1"/>
          <p:nvPr/>
        </p:nvSpPr>
        <p:spPr>
          <a:xfrm>
            <a:off x="2747175" y="169006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08790E6D-12E0-91C0-FD99-97FF5CE75556}"/>
              </a:ext>
            </a:extLst>
          </p:cNvPr>
          <p:cNvSpPr txBox="1"/>
          <p:nvPr/>
        </p:nvSpPr>
        <p:spPr>
          <a:xfrm>
            <a:off x="4319813" y="169006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CFB6C613-5CD3-9018-C05A-CEDD7EB06205}"/>
              </a:ext>
            </a:extLst>
          </p:cNvPr>
          <p:cNvSpPr txBox="1"/>
          <p:nvPr/>
        </p:nvSpPr>
        <p:spPr>
          <a:xfrm>
            <a:off x="5892451" y="1690065"/>
            <a:ext cx="3129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3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36776139-7406-1E70-A2B7-D74F356BE282}"/>
              </a:ext>
            </a:extLst>
          </p:cNvPr>
          <p:cNvSpPr txBox="1"/>
          <p:nvPr/>
        </p:nvSpPr>
        <p:spPr>
          <a:xfrm>
            <a:off x="7465089" y="1682168"/>
            <a:ext cx="3129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4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DF9C96EC-0424-E1AF-FBA0-41002BE54E36}"/>
              </a:ext>
            </a:extLst>
          </p:cNvPr>
          <p:cNvSpPr txBox="1"/>
          <p:nvPr/>
        </p:nvSpPr>
        <p:spPr>
          <a:xfrm>
            <a:off x="9037727" y="1682168"/>
            <a:ext cx="3129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5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9C5027A8-74F4-AB8D-CB35-01105627E89F}"/>
              </a:ext>
            </a:extLst>
          </p:cNvPr>
          <p:cNvSpPr txBox="1"/>
          <p:nvPr/>
        </p:nvSpPr>
        <p:spPr>
          <a:xfrm>
            <a:off x="1174537" y="268525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6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664EFED9-1151-F591-76A0-8893FACB50A7}"/>
              </a:ext>
            </a:extLst>
          </p:cNvPr>
          <p:cNvSpPr txBox="1"/>
          <p:nvPr/>
        </p:nvSpPr>
        <p:spPr>
          <a:xfrm>
            <a:off x="2747175" y="267735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7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E4A340DF-CCB9-E218-74A5-C6F2CEC9EFC7}"/>
              </a:ext>
            </a:extLst>
          </p:cNvPr>
          <p:cNvSpPr txBox="1"/>
          <p:nvPr/>
        </p:nvSpPr>
        <p:spPr>
          <a:xfrm>
            <a:off x="4319813" y="267735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8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2BC95EA2-B08E-6032-9AA5-AD25CC4B9AB0}"/>
              </a:ext>
            </a:extLst>
          </p:cNvPr>
          <p:cNvSpPr txBox="1"/>
          <p:nvPr/>
        </p:nvSpPr>
        <p:spPr>
          <a:xfrm>
            <a:off x="5892451" y="2677355"/>
            <a:ext cx="3129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9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670750D7-5C0B-F0AB-B8A6-4D801256427D}"/>
              </a:ext>
            </a:extLst>
          </p:cNvPr>
          <p:cNvSpPr txBox="1"/>
          <p:nvPr/>
        </p:nvSpPr>
        <p:spPr>
          <a:xfrm>
            <a:off x="7465088" y="2669458"/>
            <a:ext cx="456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10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A65BDDB1-E979-FFA7-E137-37D8BC291867}"/>
              </a:ext>
            </a:extLst>
          </p:cNvPr>
          <p:cNvSpPr txBox="1"/>
          <p:nvPr/>
        </p:nvSpPr>
        <p:spPr>
          <a:xfrm>
            <a:off x="9037726" y="2669458"/>
            <a:ext cx="5209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11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E9396780-7A92-7677-F23E-E9FF9BEF5E2F}"/>
              </a:ext>
            </a:extLst>
          </p:cNvPr>
          <p:cNvSpPr txBox="1"/>
          <p:nvPr/>
        </p:nvSpPr>
        <p:spPr>
          <a:xfrm>
            <a:off x="1174537" y="3664022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12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C097A0A9-5C2E-F32D-D174-100BB02AE6CE}"/>
              </a:ext>
            </a:extLst>
          </p:cNvPr>
          <p:cNvSpPr txBox="1"/>
          <p:nvPr/>
        </p:nvSpPr>
        <p:spPr>
          <a:xfrm>
            <a:off x="2747175" y="3656125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13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F9C473CD-5360-5112-4C0B-DC8CBC7FAC68}"/>
              </a:ext>
            </a:extLst>
          </p:cNvPr>
          <p:cNvSpPr txBox="1"/>
          <p:nvPr/>
        </p:nvSpPr>
        <p:spPr>
          <a:xfrm>
            <a:off x="4319813" y="3656125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14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CC9F4E56-F4A2-7F52-0839-3BA73B3ECD2A}"/>
              </a:ext>
            </a:extLst>
          </p:cNvPr>
          <p:cNvSpPr txBox="1"/>
          <p:nvPr/>
        </p:nvSpPr>
        <p:spPr>
          <a:xfrm>
            <a:off x="5892450" y="3656125"/>
            <a:ext cx="558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15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DBD779CC-0020-9885-8197-69DF60559C8F}"/>
              </a:ext>
            </a:extLst>
          </p:cNvPr>
          <p:cNvSpPr txBox="1"/>
          <p:nvPr/>
        </p:nvSpPr>
        <p:spPr>
          <a:xfrm>
            <a:off x="7465089" y="3648228"/>
            <a:ext cx="4561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16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B1D15154-9DDB-DD34-FA6F-95A506F291B8}"/>
              </a:ext>
            </a:extLst>
          </p:cNvPr>
          <p:cNvSpPr txBox="1"/>
          <p:nvPr/>
        </p:nvSpPr>
        <p:spPr>
          <a:xfrm>
            <a:off x="9037727" y="3648228"/>
            <a:ext cx="520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17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FAE91245-33E8-564F-6F2C-615779F880C7}"/>
              </a:ext>
            </a:extLst>
          </p:cNvPr>
          <p:cNvSpPr txBox="1"/>
          <p:nvPr/>
        </p:nvSpPr>
        <p:spPr>
          <a:xfrm>
            <a:off x="1174537" y="4642792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18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039D9F4E-D0A7-C6D5-E549-AD637EDF366F}"/>
              </a:ext>
            </a:extLst>
          </p:cNvPr>
          <p:cNvSpPr txBox="1"/>
          <p:nvPr/>
        </p:nvSpPr>
        <p:spPr>
          <a:xfrm>
            <a:off x="2747175" y="4634895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19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4FF4F39A-E955-18CA-06CE-EA0D1E9506AD}"/>
              </a:ext>
            </a:extLst>
          </p:cNvPr>
          <p:cNvSpPr txBox="1"/>
          <p:nvPr/>
        </p:nvSpPr>
        <p:spPr>
          <a:xfrm>
            <a:off x="4319813" y="4634895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20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1E47E432-25CD-3058-2C0E-CFBB3FB20E5D}"/>
              </a:ext>
            </a:extLst>
          </p:cNvPr>
          <p:cNvSpPr txBox="1"/>
          <p:nvPr/>
        </p:nvSpPr>
        <p:spPr>
          <a:xfrm>
            <a:off x="5892450" y="4634895"/>
            <a:ext cx="5581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21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790DF7FC-1CC3-59A7-6953-4CB3C02B9D98}"/>
              </a:ext>
            </a:extLst>
          </p:cNvPr>
          <p:cNvSpPr txBox="1"/>
          <p:nvPr/>
        </p:nvSpPr>
        <p:spPr>
          <a:xfrm>
            <a:off x="7465089" y="4626998"/>
            <a:ext cx="4561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22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FB45D0F0-8852-5D75-6810-D6B6379BCC01}"/>
              </a:ext>
            </a:extLst>
          </p:cNvPr>
          <p:cNvSpPr txBox="1"/>
          <p:nvPr/>
        </p:nvSpPr>
        <p:spPr>
          <a:xfrm>
            <a:off x="9037727" y="4626998"/>
            <a:ext cx="520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23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91575983-C816-9F93-BC8C-8095B74B550F}"/>
              </a:ext>
            </a:extLst>
          </p:cNvPr>
          <p:cNvSpPr txBox="1"/>
          <p:nvPr/>
        </p:nvSpPr>
        <p:spPr>
          <a:xfrm>
            <a:off x="1174537" y="5621562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24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EBDAB1B7-C4B7-F12A-C738-1EE063F86689}"/>
              </a:ext>
            </a:extLst>
          </p:cNvPr>
          <p:cNvSpPr txBox="1"/>
          <p:nvPr/>
        </p:nvSpPr>
        <p:spPr>
          <a:xfrm>
            <a:off x="2747175" y="5613665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25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F6715949-037C-762B-D1ED-3CC121934CD5}"/>
              </a:ext>
            </a:extLst>
          </p:cNvPr>
          <p:cNvSpPr txBox="1"/>
          <p:nvPr/>
        </p:nvSpPr>
        <p:spPr>
          <a:xfrm>
            <a:off x="4319813" y="5613665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26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594AAEE7-7BD3-2B5E-5FAF-506529140365}"/>
              </a:ext>
            </a:extLst>
          </p:cNvPr>
          <p:cNvSpPr txBox="1"/>
          <p:nvPr/>
        </p:nvSpPr>
        <p:spPr>
          <a:xfrm>
            <a:off x="5892451" y="5613665"/>
            <a:ext cx="4551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27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9CFF2B39-FB52-53AF-314F-A3329B29AE28}"/>
              </a:ext>
            </a:extLst>
          </p:cNvPr>
          <p:cNvSpPr txBox="1"/>
          <p:nvPr/>
        </p:nvSpPr>
        <p:spPr>
          <a:xfrm>
            <a:off x="7465089" y="5605768"/>
            <a:ext cx="4561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28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62014F95-1FB7-FD2B-95BC-6FBDAAEA7384}"/>
              </a:ext>
            </a:extLst>
          </p:cNvPr>
          <p:cNvSpPr txBox="1"/>
          <p:nvPr/>
        </p:nvSpPr>
        <p:spPr>
          <a:xfrm>
            <a:off x="9037727" y="5605768"/>
            <a:ext cx="520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29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6894456F-CA12-8D02-33C1-76D8F7427B57}"/>
              </a:ext>
            </a:extLst>
          </p:cNvPr>
          <p:cNvSpPr txBox="1"/>
          <p:nvPr/>
        </p:nvSpPr>
        <p:spPr>
          <a:xfrm>
            <a:off x="1191690" y="2046336"/>
            <a:ext cx="13273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Reserved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350A3F97-FB36-803A-72C5-299DB743EFFA}"/>
              </a:ext>
            </a:extLst>
          </p:cNvPr>
          <p:cNvSpPr txBox="1"/>
          <p:nvPr/>
        </p:nvSpPr>
        <p:spPr>
          <a:xfrm>
            <a:off x="2992458" y="2051500"/>
            <a:ext cx="13273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Super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E43BF67C-C590-00DF-2721-F23596888DC3}"/>
              </a:ext>
            </a:extLst>
          </p:cNvPr>
          <p:cNvSpPr txBox="1"/>
          <p:nvPr/>
        </p:nvSpPr>
        <p:spPr>
          <a:xfrm>
            <a:off x="4880550" y="2067294"/>
            <a:ext cx="21112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Free          Blocks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BDC89174-31F3-81F5-636D-033C4ACC2404}"/>
              </a:ext>
            </a:extLst>
          </p:cNvPr>
          <p:cNvSpPr txBox="1"/>
          <p:nvPr/>
        </p:nvSpPr>
        <p:spPr>
          <a:xfrm>
            <a:off x="7982084" y="2055137"/>
            <a:ext cx="21112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Inode</a:t>
            </a:r>
            <a:r>
              <a:rPr lang="en-US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          List</a:t>
            </a:r>
          </a:p>
        </p:txBody>
      </p:sp>
      <p:grpSp>
        <p:nvGrpSpPr>
          <p:cNvPr id="82" name="Group 81">
            <a:extLst>
              <a:ext uri="{FF2B5EF4-FFF2-40B4-BE49-F238E27FC236}">
                <a16:creationId xmlns:a16="http://schemas.microsoft.com/office/drawing/2014/main" id="{51DC4397-1825-32EC-5684-A9DE3E23AFCB}"/>
              </a:ext>
            </a:extLst>
          </p:cNvPr>
          <p:cNvGrpSpPr/>
          <p:nvPr/>
        </p:nvGrpSpPr>
        <p:grpSpPr>
          <a:xfrm>
            <a:off x="10365082" y="1027906"/>
            <a:ext cx="1719826" cy="1682051"/>
            <a:chOff x="10365082" y="1027906"/>
            <a:chExt cx="1719826" cy="1682051"/>
          </a:xfrm>
        </p:grpSpPr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8DD6E453-C2E4-4F72-9B2B-272B1E526696}"/>
                </a:ext>
              </a:extLst>
            </p:cNvPr>
            <p:cNvSpPr/>
            <p:nvPr/>
          </p:nvSpPr>
          <p:spPr>
            <a:xfrm>
              <a:off x="10780390" y="1378663"/>
              <a:ext cx="1117511" cy="1331294"/>
            </a:xfrm>
            <a:prstGeom prst="rect">
              <a:avLst/>
            </a:prstGeom>
            <a:noFill/>
            <a:ln w="38100">
              <a:solidFill>
                <a:srgbClr val="EA712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83511253-CB8D-BFD8-2646-835BE39A4AC2}"/>
                </a:ext>
              </a:extLst>
            </p:cNvPr>
            <p:cNvSpPr txBox="1"/>
            <p:nvPr/>
          </p:nvSpPr>
          <p:spPr>
            <a:xfrm>
              <a:off x="10656884" y="1448879"/>
              <a:ext cx="988719" cy="12003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1" algn="ctr"/>
              <a:r>
                <a:rPr lang="en-US" dirty="0">
                  <a:latin typeface="Helvetica Neue Medium" panose="02000503000000020004" pitchFamily="2" charset="0"/>
                  <a:ea typeface="Helvetica Neue Medium" panose="02000503000000020004" pitchFamily="2" charset="0"/>
                  <a:cs typeface="Helvetica Neue Medium" panose="02000503000000020004" pitchFamily="2" charset="0"/>
                </a:rPr>
                <a:t>8</a:t>
              </a:r>
            </a:p>
            <a:p>
              <a:pPr lvl="1" algn="ctr"/>
              <a:r>
                <a:rPr lang="en-US" dirty="0">
                  <a:latin typeface="Helvetica Neue Medium" panose="02000503000000020004" pitchFamily="2" charset="0"/>
                  <a:ea typeface="Helvetica Neue Medium" panose="02000503000000020004" pitchFamily="2" charset="0"/>
                  <a:cs typeface="Helvetica Neue Medium" panose="02000503000000020004" pitchFamily="2" charset="0"/>
                </a:rPr>
                <a:t>15</a:t>
              </a:r>
            </a:p>
            <a:p>
              <a:pPr lvl="1" algn="ctr"/>
              <a:r>
                <a:rPr lang="en-US" dirty="0">
                  <a:latin typeface="Helvetica Neue Medium" panose="02000503000000020004" pitchFamily="2" charset="0"/>
                  <a:ea typeface="Helvetica Neue Medium" panose="02000503000000020004" pitchFamily="2" charset="0"/>
                  <a:cs typeface="Helvetica Neue Medium" panose="02000503000000020004" pitchFamily="2" charset="0"/>
                </a:rPr>
                <a:t>17</a:t>
              </a:r>
            </a:p>
            <a:p>
              <a:pPr lvl="1" algn="ctr"/>
              <a:r>
                <a:rPr lang="en-US" dirty="0">
                  <a:latin typeface="Helvetica Neue Medium" panose="02000503000000020004" pitchFamily="2" charset="0"/>
                  <a:ea typeface="Helvetica Neue Medium" panose="02000503000000020004" pitchFamily="2" charset="0"/>
                  <a:cs typeface="Helvetica Neue Medium" panose="02000503000000020004" pitchFamily="2" charset="0"/>
                </a:rPr>
                <a:t>25</a:t>
              </a:r>
            </a:p>
          </p:txBody>
        </p: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5EF0E5BF-486D-81E2-B3C8-E684CCCFAB5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365082" y="1378663"/>
              <a:ext cx="415307" cy="303505"/>
            </a:xfrm>
            <a:prstGeom prst="line">
              <a:avLst/>
            </a:prstGeom>
            <a:ln w="38100">
              <a:solidFill>
                <a:srgbClr val="EA712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D7C47F12-8053-EC77-FE51-B7CD14A0D885}"/>
                </a:ext>
              </a:extLst>
            </p:cNvPr>
            <p:cNvCxnSpPr>
              <a:cxnSpLocks/>
            </p:cNvCxnSpPr>
            <p:nvPr/>
          </p:nvCxnSpPr>
          <p:spPr>
            <a:xfrm>
              <a:off x="10365082" y="2415668"/>
              <a:ext cx="415307" cy="294289"/>
            </a:xfrm>
            <a:prstGeom prst="line">
              <a:avLst/>
            </a:prstGeom>
            <a:ln w="38100">
              <a:solidFill>
                <a:srgbClr val="EA712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3C935773-40C7-9A1A-B7A8-A43CE1E0A909}"/>
                </a:ext>
              </a:extLst>
            </p:cNvPr>
            <p:cNvSpPr txBox="1"/>
            <p:nvPr/>
          </p:nvSpPr>
          <p:spPr>
            <a:xfrm>
              <a:off x="10365082" y="1027906"/>
              <a:ext cx="1719826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1"/>
              <a:r>
                <a:rPr lang="en-US" dirty="0" err="1">
                  <a:latin typeface="Helvetica Neue Medium" panose="02000503000000020004" pitchFamily="2" charset="0"/>
                  <a:ea typeface="Helvetica Neue Medium" panose="02000503000000020004" pitchFamily="2" charset="0"/>
                  <a:cs typeface="Helvetica Neue Medium" panose="02000503000000020004" pitchFamily="2" charset="0"/>
                </a:rPr>
                <a:t>inode</a:t>
              </a:r>
              <a:r>
                <a:rPr lang="en-US" dirty="0">
                  <a:latin typeface="Helvetica Neue Medium" panose="02000503000000020004" pitchFamily="2" charset="0"/>
                  <a:ea typeface="Helvetica Neue Medium" panose="02000503000000020004" pitchFamily="2" charset="0"/>
                  <a:cs typeface="Helvetica Neue Medium" panose="02000503000000020004" pitchFamily="2" charset="0"/>
                </a:rPr>
                <a:t> 22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967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1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1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1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" dur="1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1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1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7D45A"/>
                                      </p:to>
                                    </p:animClr>
                                    <p:set>
                                      <p:cBhvr>
                                        <p:cTn id="23" dur="1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1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1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7D45A"/>
                                      </p:to>
                                    </p:animClr>
                                    <p:set>
                                      <p:cBhvr>
                                        <p:cTn id="27" dur="1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1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8206E"/>
                                      </p:to>
                                    </p:animClr>
                                    <p:set>
                                      <p:cBhvr>
                                        <p:cTn id="35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1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8206E"/>
                                      </p:to>
                                    </p:animClr>
                                    <p:set>
                                      <p:cBhvr>
                                        <p:cTn id="39" dur="1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1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1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53" dur="1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1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1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57" dur="1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1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0" dur="1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61" dur="1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2" dur="1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1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65" dur="1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1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8" dur="1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69" dur="1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1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1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73" dur="1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1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6" dur="1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77" dur="1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8" dur="1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/>
      <p:bldP spid="67" grpId="0"/>
      <p:bldP spid="68" grpId="0"/>
      <p:bldP spid="71" grpId="0"/>
      <p:bldP spid="71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58A565-E6CB-2047-A7EF-70CADB5738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Unix File System Performance - Create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137DD5A-996F-30FA-4B6A-1238DDBC3BE8}"/>
              </a:ext>
            </a:extLst>
          </p:cNvPr>
          <p:cNvSpPr/>
          <p:nvPr/>
        </p:nvSpPr>
        <p:spPr>
          <a:xfrm>
            <a:off x="1174537" y="1690688"/>
            <a:ext cx="1327355" cy="737419"/>
          </a:xfrm>
          <a:prstGeom prst="rect">
            <a:avLst/>
          </a:prstGeom>
          <a:solidFill>
            <a:schemeClr val="accent2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5F633F2-DD03-7D8C-5705-2EAC17EE6426}"/>
              </a:ext>
            </a:extLst>
          </p:cNvPr>
          <p:cNvSpPr/>
          <p:nvPr/>
        </p:nvSpPr>
        <p:spPr>
          <a:xfrm>
            <a:off x="2747175" y="1690688"/>
            <a:ext cx="1327355" cy="737419"/>
          </a:xfrm>
          <a:prstGeom prst="rect">
            <a:avLst/>
          </a:prstGeom>
          <a:solidFill>
            <a:schemeClr val="accent2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C0EC7C3-F932-A269-F9B9-8CDC345DB89B}"/>
              </a:ext>
            </a:extLst>
          </p:cNvPr>
          <p:cNvSpPr/>
          <p:nvPr/>
        </p:nvSpPr>
        <p:spPr>
          <a:xfrm>
            <a:off x="4319813" y="1690688"/>
            <a:ext cx="1327355" cy="737419"/>
          </a:xfrm>
          <a:prstGeom prst="rect">
            <a:avLst/>
          </a:prstGeom>
          <a:solidFill>
            <a:srgbClr val="47D45A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9AA69F6-B292-6A46-E837-2F8E268CCECA}"/>
              </a:ext>
            </a:extLst>
          </p:cNvPr>
          <p:cNvSpPr/>
          <p:nvPr/>
        </p:nvSpPr>
        <p:spPr>
          <a:xfrm>
            <a:off x="5892451" y="1690688"/>
            <a:ext cx="1327355" cy="737419"/>
          </a:xfrm>
          <a:prstGeom prst="rect">
            <a:avLst/>
          </a:prstGeom>
          <a:solidFill>
            <a:srgbClr val="47D45A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E39DB7A-39A4-4208-6EE2-6AA9A1F48DAD}"/>
              </a:ext>
            </a:extLst>
          </p:cNvPr>
          <p:cNvSpPr/>
          <p:nvPr/>
        </p:nvSpPr>
        <p:spPr>
          <a:xfrm>
            <a:off x="7465089" y="1690688"/>
            <a:ext cx="1327355" cy="737419"/>
          </a:xfrm>
          <a:prstGeom prst="rect">
            <a:avLst/>
          </a:prstGeom>
          <a:solidFill>
            <a:srgbClr val="78206E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C283CE9-4934-37C7-B332-3AFA0EFA1E39}"/>
              </a:ext>
            </a:extLst>
          </p:cNvPr>
          <p:cNvSpPr/>
          <p:nvPr/>
        </p:nvSpPr>
        <p:spPr>
          <a:xfrm>
            <a:off x="9037727" y="1690688"/>
            <a:ext cx="1327355" cy="737419"/>
          </a:xfrm>
          <a:prstGeom prst="rect">
            <a:avLst/>
          </a:prstGeom>
          <a:solidFill>
            <a:srgbClr val="78206E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23365C4-F8C7-42B9-C997-EDC6EE5D4E62}"/>
              </a:ext>
            </a:extLst>
          </p:cNvPr>
          <p:cNvSpPr/>
          <p:nvPr/>
        </p:nvSpPr>
        <p:spPr>
          <a:xfrm>
            <a:off x="1174537" y="2669458"/>
            <a:ext cx="1327355" cy="73741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F42FD36-A0EC-4F91-F1C7-2833E5F37824}"/>
              </a:ext>
            </a:extLst>
          </p:cNvPr>
          <p:cNvSpPr/>
          <p:nvPr/>
        </p:nvSpPr>
        <p:spPr>
          <a:xfrm>
            <a:off x="2747175" y="2669458"/>
            <a:ext cx="1327355" cy="737419"/>
          </a:xfrm>
          <a:prstGeom prst="rect">
            <a:avLst/>
          </a:prstGeom>
          <a:solidFill>
            <a:schemeClr val="accent1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/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99B85A4-B394-884D-B69D-FCAA085817D5}"/>
              </a:ext>
            </a:extLst>
          </p:cNvPr>
          <p:cNvSpPr/>
          <p:nvPr/>
        </p:nvSpPr>
        <p:spPr>
          <a:xfrm>
            <a:off x="4319813" y="2669458"/>
            <a:ext cx="1327355" cy="737419"/>
          </a:xfrm>
          <a:prstGeom prst="rect">
            <a:avLst/>
          </a:prstGeom>
          <a:solidFill>
            <a:schemeClr val="accent1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231404F-2244-E23B-F99A-66D183AAAC50}"/>
              </a:ext>
            </a:extLst>
          </p:cNvPr>
          <p:cNvSpPr/>
          <p:nvPr/>
        </p:nvSpPr>
        <p:spPr>
          <a:xfrm>
            <a:off x="5892451" y="2669458"/>
            <a:ext cx="1327355" cy="73741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390F44D-54F4-D34C-EB30-18EB85DDFF01}"/>
              </a:ext>
            </a:extLst>
          </p:cNvPr>
          <p:cNvSpPr/>
          <p:nvPr/>
        </p:nvSpPr>
        <p:spPr>
          <a:xfrm>
            <a:off x="7465089" y="2669458"/>
            <a:ext cx="1327355" cy="73741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004EB2A-0EB7-B364-A1B5-A1E9063E11A8}"/>
              </a:ext>
            </a:extLst>
          </p:cNvPr>
          <p:cNvSpPr/>
          <p:nvPr/>
        </p:nvSpPr>
        <p:spPr>
          <a:xfrm>
            <a:off x="9037727" y="2669458"/>
            <a:ext cx="1327355" cy="73741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6210FAC-F2C3-B39F-9A82-849C4D663F6C}"/>
              </a:ext>
            </a:extLst>
          </p:cNvPr>
          <p:cNvSpPr/>
          <p:nvPr/>
        </p:nvSpPr>
        <p:spPr>
          <a:xfrm>
            <a:off x="1174537" y="3648228"/>
            <a:ext cx="1327355" cy="737419"/>
          </a:xfrm>
          <a:prstGeom prst="rect">
            <a:avLst/>
          </a:prstGeom>
          <a:solidFill>
            <a:schemeClr val="accent1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DEA2BF9-CFC8-93E7-BEA7-147306C5509B}"/>
              </a:ext>
            </a:extLst>
          </p:cNvPr>
          <p:cNvSpPr/>
          <p:nvPr/>
        </p:nvSpPr>
        <p:spPr>
          <a:xfrm>
            <a:off x="2747175" y="3648228"/>
            <a:ext cx="1327355" cy="73741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E697262-DF92-EF6A-3853-5DD1B5C664BB}"/>
              </a:ext>
            </a:extLst>
          </p:cNvPr>
          <p:cNvSpPr/>
          <p:nvPr/>
        </p:nvSpPr>
        <p:spPr>
          <a:xfrm>
            <a:off x="4319813" y="3648228"/>
            <a:ext cx="1327355" cy="73741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1DABBCE-1D00-CA4C-C4C5-1F96B08C3A35}"/>
              </a:ext>
            </a:extLst>
          </p:cNvPr>
          <p:cNvSpPr/>
          <p:nvPr/>
        </p:nvSpPr>
        <p:spPr>
          <a:xfrm>
            <a:off x="5892451" y="3648228"/>
            <a:ext cx="1327355" cy="737419"/>
          </a:xfrm>
          <a:prstGeom prst="rect">
            <a:avLst/>
          </a:prstGeom>
          <a:solidFill>
            <a:schemeClr val="accent1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B5ADBC2-53DE-17A8-B8A9-6004A680E8D1}"/>
              </a:ext>
            </a:extLst>
          </p:cNvPr>
          <p:cNvSpPr/>
          <p:nvPr/>
        </p:nvSpPr>
        <p:spPr>
          <a:xfrm>
            <a:off x="7465089" y="3648228"/>
            <a:ext cx="1327355" cy="73741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582BCF9-5DD1-FD74-B5BE-1BE17A253024}"/>
              </a:ext>
            </a:extLst>
          </p:cNvPr>
          <p:cNvSpPr/>
          <p:nvPr/>
        </p:nvSpPr>
        <p:spPr>
          <a:xfrm>
            <a:off x="9037727" y="3648228"/>
            <a:ext cx="1327355" cy="737419"/>
          </a:xfrm>
          <a:prstGeom prst="rect">
            <a:avLst/>
          </a:prstGeom>
          <a:solidFill>
            <a:schemeClr val="accent1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D35D37D-F43C-3FB6-8C71-7F6DFB1F0F17}"/>
              </a:ext>
            </a:extLst>
          </p:cNvPr>
          <p:cNvSpPr/>
          <p:nvPr/>
        </p:nvSpPr>
        <p:spPr>
          <a:xfrm>
            <a:off x="1174537" y="4626998"/>
            <a:ext cx="1327355" cy="73741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DB72824-CAD3-B46B-6279-49EE5052BBA0}"/>
              </a:ext>
            </a:extLst>
          </p:cNvPr>
          <p:cNvSpPr/>
          <p:nvPr/>
        </p:nvSpPr>
        <p:spPr>
          <a:xfrm>
            <a:off x="2747175" y="4626998"/>
            <a:ext cx="1327355" cy="73741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4545654-5B11-CFF8-EACA-C29151256F9B}"/>
              </a:ext>
            </a:extLst>
          </p:cNvPr>
          <p:cNvSpPr/>
          <p:nvPr/>
        </p:nvSpPr>
        <p:spPr>
          <a:xfrm>
            <a:off x="4319813" y="4626998"/>
            <a:ext cx="1327355" cy="73741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EFB1E84-B04B-DD2A-E0E7-59A2809D19D9}"/>
              </a:ext>
            </a:extLst>
          </p:cNvPr>
          <p:cNvSpPr/>
          <p:nvPr/>
        </p:nvSpPr>
        <p:spPr>
          <a:xfrm>
            <a:off x="5892451" y="4626998"/>
            <a:ext cx="1327355" cy="73741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9BCB19D-665D-B37E-9B85-81818EC702AA}"/>
              </a:ext>
            </a:extLst>
          </p:cNvPr>
          <p:cNvSpPr/>
          <p:nvPr/>
        </p:nvSpPr>
        <p:spPr>
          <a:xfrm>
            <a:off x="7465089" y="4626998"/>
            <a:ext cx="1327355" cy="73741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EE79A1B8-8B67-D89D-B101-03332C4D0509}"/>
              </a:ext>
            </a:extLst>
          </p:cNvPr>
          <p:cNvSpPr/>
          <p:nvPr/>
        </p:nvSpPr>
        <p:spPr>
          <a:xfrm>
            <a:off x="9037727" y="4626998"/>
            <a:ext cx="1327355" cy="73741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2EABFD9-F9D7-AAD1-E26E-61C9850BD81E}"/>
              </a:ext>
            </a:extLst>
          </p:cNvPr>
          <p:cNvSpPr/>
          <p:nvPr/>
        </p:nvSpPr>
        <p:spPr>
          <a:xfrm>
            <a:off x="1174537" y="5605768"/>
            <a:ext cx="1327355" cy="73741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71A82CBB-6235-D384-C4BF-F9BACCFAEAC0}"/>
              </a:ext>
            </a:extLst>
          </p:cNvPr>
          <p:cNvSpPr/>
          <p:nvPr/>
        </p:nvSpPr>
        <p:spPr>
          <a:xfrm>
            <a:off x="2747175" y="5605768"/>
            <a:ext cx="1327355" cy="737419"/>
          </a:xfrm>
          <a:prstGeom prst="rect">
            <a:avLst/>
          </a:prstGeom>
          <a:solidFill>
            <a:schemeClr val="accent1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F1CF55CE-0ECE-25E5-522E-C0D177494E3E}"/>
              </a:ext>
            </a:extLst>
          </p:cNvPr>
          <p:cNvSpPr/>
          <p:nvPr/>
        </p:nvSpPr>
        <p:spPr>
          <a:xfrm>
            <a:off x="4319813" y="5605768"/>
            <a:ext cx="1327355" cy="73741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FA57543A-7AF4-B007-12DC-BAFC2642C77A}"/>
              </a:ext>
            </a:extLst>
          </p:cNvPr>
          <p:cNvSpPr/>
          <p:nvPr/>
        </p:nvSpPr>
        <p:spPr>
          <a:xfrm>
            <a:off x="5892451" y="5605768"/>
            <a:ext cx="1327355" cy="73741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32C5CBE-3735-5F7A-6262-AF4B9CA23312}"/>
              </a:ext>
            </a:extLst>
          </p:cNvPr>
          <p:cNvSpPr/>
          <p:nvPr/>
        </p:nvSpPr>
        <p:spPr>
          <a:xfrm>
            <a:off x="7465089" y="5605768"/>
            <a:ext cx="1327355" cy="737419"/>
          </a:xfrm>
          <a:prstGeom prst="rect">
            <a:avLst/>
          </a:prstGeom>
          <a:solidFill>
            <a:schemeClr val="accent1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23A688CE-8A04-4BE8-EA3A-06F8169DBF54}"/>
              </a:ext>
            </a:extLst>
          </p:cNvPr>
          <p:cNvSpPr/>
          <p:nvPr/>
        </p:nvSpPr>
        <p:spPr>
          <a:xfrm>
            <a:off x="9037727" y="5605768"/>
            <a:ext cx="1327355" cy="73741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65B9C61-510F-A889-7AD0-21F719C424A0}"/>
              </a:ext>
            </a:extLst>
          </p:cNvPr>
          <p:cNvSpPr txBox="1"/>
          <p:nvPr/>
        </p:nvSpPr>
        <p:spPr>
          <a:xfrm>
            <a:off x="1174537" y="169796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0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D8136EB6-1B29-CE91-220E-8002C863B272}"/>
              </a:ext>
            </a:extLst>
          </p:cNvPr>
          <p:cNvSpPr txBox="1"/>
          <p:nvPr/>
        </p:nvSpPr>
        <p:spPr>
          <a:xfrm>
            <a:off x="2747175" y="169006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01B1FA1-57CE-F4D6-950A-7BBCC9E159C1}"/>
              </a:ext>
            </a:extLst>
          </p:cNvPr>
          <p:cNvSpPr txBox="1"/>
          <p:nvPr/>
        </p:nvSpPr>
        <p:spPr>
          <a:xfrm>
            <a:off x="4319813" y="169006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8BFD9A22-0F29-BB8D-290A-1D5D0DAB4B9E}"/>
              </a:ext>
            </a:extLst>
          </p:cNvPr>
          <p:cNvSpPr txBox="1"/>
          <p:nvPr/>
        </p:nvSpPr>
        <p:spPr>
          <a:xfrm>
            <a:off x="5892451" y="1690065"/>
            <a:ext cx="3129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3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C18D27E6-0A17-3CEF-45CA-A1E36E069A72}"/>
              </a:ext>
            </a:extLst>
          </p:cNvPr>
          <p:cNvSpPr txBox="1"/>
          <p:nvPr/>
        </p:nvSpPr>
        <p:spPr>
          <a:xfrm>
            <a:off x="7465089" y="1682168"/>
            <a:ext cx="3129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4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7508E61F-33B8-2F6A-9824-477273EC03A3}"/>
              </a:ext>
            </a:extLst>
          </p:cNvPr>
          <p:cNvSpPr txBox="1"/>
          <p:nvPr/>
        </p:nvSpPr>
        <p:spPr>
          <a:xfrm>
            <a:off x="9037727" y="1682168"/>
            <a:ext cx="3129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5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F726A095-023F-D8CC-8D46-1B01BEB7617D}"/>
              </a:ext>
            </a:extLst>
          </p:cNvPr>
          <p:cNvSpPr txBox="1"/>
          <p:nvPr/>
        </p:nvSpPr>
        <p:spPr>
          <a:xfrm>
            <a:off x="1174537" y="268525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6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91205259-8844-A3B0-9181-05FB19B77125}"/>
              </a:ext>
            </a:extLst>
          </p:cNvPr>
          <p:cNvSpPr txBox="1"/>
          <p:nvPr/>
        </p:nvSpPr>
        <p:spPr>
          <a:xfrm>
            <a:off x="2747175" y="267735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7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7089A72A-A15D-6B47-B562-9A6E86731C25}"/>
              </a:ext>
            </a:extLst>
          </p:cNvPr>
          <p:cNvSpPr txBox="1"/>
          <p:nvPr/>
        </p:nvSpPr>
        <p:spPr>
          <a:xfrm>
            <a:off x="4319813" y="267735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8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98077574-776A-93B2-DC62-C48F26730D6B}"/>
              </a:ext>
            </a:extLst>
          </p:cNvPr>
          <p:cNvSpPr txBox="1"/>
          <p:nvPr/>
        </p:nvSpPr>
        <p:spPr>
          <a:xfrm>
            <a:off x="5892451" y="2677355"/>
            <a:ext cx="3129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9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7DEDC60D-6CBB-ED51-C180-590A83016824}"/>
              </a:ext>
            </a:extLst>
          </p:cNvPr>
          <p:cNvSpPr txBox="1"/>
          <p:nvPr/>
        </p:nvSpPr>
        <p:spPr>
          <a:xfrm>
            <a:off x="7465088" y="2669458"/>
            <a:ext cx="456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10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CD4BFABC-DC01-472A-615F-866D08804534}"/>
              </a:ext>
            </a:extLst>
          </p:cNvPr>
          <p:cNvSpPr txBox="1"/>
          <p:nvPr/>
        </p:nvSpPr>
        <p:spPr>
          <a:xfrm>
            <a:off x="9037726" y="2669458"/>
            <a:ext cx="5209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11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6596FA57-9DF5-2BDF-0438-FF3C49FB8B67}"/>
              </a:ext>
            </a:extLst>
          </p:cNvPr>
          <p:cNvSpPr txBox="1"/>
          <p:nvPr/>
        </p:nvSpPr>
        <p:spPr>
          <a:xfrm>
            <a:off x="1174537" y="3664022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12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FD606DB7-BCF5-FCFB-3909-129F097AB174}"/>
              </a:ext>
            </a:extLst>
          </p:cNvPr>
          <p:cNvSpPr txBox="1"/>
          <p:nvPr/>
        </p:nvSpPr>
        <p:spPr>
          <a:xfrm>
            <a:off x="2747175" y="3656125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13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F4E97A60-E45A-6A41-A22D-018772D12F0B}"/>
              </a:ext>
            </a:extLst>
          </p:cNvPr>
          <p:cNvSpPr txBox="1"/>
          <p:nvPr/>
        </p:nvSpPr>
        <p:spPr>
          <a:xfrm>
            <a:off x="4319813" y="3656125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14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0B11EF7E-E03E-0E26-48D5-515F0EC01470}"/>
              </a:ext>
            </a:extLst>
          </p:cNvPr>
          <p:cNvSpPr txBox="1"/>
          <p:nvPr/>
        </p:nvSpPr>
        <p:spPr>
          <a:xfrm>
            <a:off x="5892450" y="3656125"/>
            <a:ext cx="558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15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6FFA50AF-F6B5-4AA2-3E09-6ABD6EDEA7F2}"/>
              </a:ext>
            </a:extLst>
          </p:cNvPr>
          <p:cNvSpPr txBox="1"/>
          <p:nvPr/>
        </p:nvSpPr>
        <p:spPr>
          <a:xfrm>
            <a:off x="7465089" y="3648228"/>
            <a:ext cx="4561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16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88002ACB-52AD-ED9E-F23B-3C2E3DED6680}"/>
              </a:ext>
            </a:extLst>
          </p:cNvPr>
          <p:cNvSpPr txBox="1"/>
          <p:nvPr/>
        </p:nvSpPr>
        <p:spPr>
          <a:xfrm>
            <a:off x="9037727" y="3648228"/>
            <a:ext cx="520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17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C9C4223F-2D37-3749-54FA-9D7A7C6EE6D9}"/>
              </a:ext>
            </a:extLst>
          </p:cNvPr>
          <p:cNvSpPr txBox="1"/>
          <p:nvPr/>
        </p:nvSpPr>
        <p:spPr>
          <a:xfrm>
            <a:off x="1174537" y="4642792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18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223F254F-B614-752E-5F07-D0FBECC946A0}"/>
              </a:ext>
            </a:extLst>
          </p:cNvPr>
          <p:cNvSpPr txBox="1"/>
          <p:nvPr/>
        </p:nvSpPr>
        <p:spPr>
          <a:xfrm>
            <a:off x="2747175" y="4634895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19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590AA869-CCB6-7150-F483-F93E12551C5F}"/>
              </a:ext>
            </a:extLst>
          </p:cNvPr>
          <p:cNvSpPr txBox="1"/>
          <p:nvPr/>
        </p:nvSpPr>
        <p:spPr>
          <a:xfrm>
            <a:off x="4319813" y="4634895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20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386FCDEE-6B70-A208-6535-FFD992730ABB}"/>
              </a:ext>
            </a:extLst>
          </p:cNvPr>
          <p:cNvSpPr txBox="1"/>
          <p:nvPr/>
        </p:nvSpPr>
        <p:spPr>
          <a:xfrm>
            <a:off x="5892450" y="4634895"/>
            <a:ext cx="5581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21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3A2E6EE2-CF0B-3815-424F-0081EADEDF15}"/>
              </a:ext>
            </a:extLst>
          </p:cNvPr>
          <p:cNvSpPr txBox="1"/>
          <p:nvPr/>
        </p:nvSpPr>
        <p:spPr>
          <a:xfrm>
            <a:off x="7465089" y="4626998"/>
            <a:ext cx="4561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22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D788AD56-374D-B4A2-8E51-5658D886F1DA}"/>
              </a:ext>
            </a:extLst>
          </p:cNvPr>
          <p:cNvSpPr txBox="1"/>
          <p:nvPr/>
        </p:nvSpPr>
        <p:spPr>
          <a:xfrm>
            <a:off x="9037727" y="4626998"/>
            <a:ext cx="520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23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9CFC2120-4899-8519-1B9D-DB3C797CB0C3}"/>
              </a:ext>
            </a:extLst>
          </p:cNvPr>
          <p:cNvSpPr txBox="1"/>
          <p:nvPr/>
        </p:nvSpPr>
        <p:spPr>
          <a:xfrm>
            <a:off x="1174537" y="5621562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24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4A96224F-302F-766F-CBA1-B9342D21E7F8}"/>
              </a:ext>
            </a:extLst>
          </p:cNvPr>
          <p:cNvSpPr txBox="1"/>
          <p:nvPr/>
        </p:nvSpPr>
        <p:spPr>
          <a:xfrm>
            <a:off x="2747175" y="5613665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25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67AA8C48-2E74-7B19-282F-3DE046F2FB4B}"/>
              </a:ext>
            </a:extLst>
          </p:cNvPr>
          <p:cNvSpPr txBox="1"/>
          <p:nvPr/>
        </p:nvSpPr>
        <p:spPr>
          <a:xfrm>
            <a:off x="4319813" y="5613665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26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F0EDA47B-97CC-AF6E-5EE6-206D9A4DB8F7}"/>
              </a:ext>
            </a:extLst>
          </p:cNvPr>
          <p:cNvSpPr txBox="1"/>
          <p:nvPr/>
        </p:nvSpPr>
        <p:spPr>
          <a:xfrm>
            <a:off x="5892451" y="5613665"/>
            <a:ext cx="4551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27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C2581100-FD78-EC05-6BDD-5171DC959B15}"/>
              </a:ext>
            </a:extLst>
          </p:cNvPr>
          <p:cNvSpPr txBox="1"/>
          <p:nvPr/>
        </p:nvSpPr>
        <p:spPr>
          <a:xfrm>
            <a:off x="7465089" y="5605768"/>
            <a:ext cx="4561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28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FC7F92B6-3031-AADB-3823-6FB5CC5AE395}"/>
              </a:ext>
            </a:extLst>
          </p:cNvPr>
          <p:cNvSpPr txBox="1"/>
          <p:nvPr/>
        </p:nvSpPr>
        <p:spPr>
          <a:xfrm>
            <a:off x="9037727" y="5605768"/>
            <a:ext cx="520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29</a:t>
            </a:r>
          </a:p>
        </p:txBody>
      </p:sp>
      <p:sp>
        <p:nvSpPr>
          <p:cNvPr id="65" name="Content Placeholder 2">
            <a:extLst>
              <a:ext uri="{FF2B5EF4-FFF2-40B4-BE49-F238E27FC236}">
                <a16:creationId xmlns:a16="http://schemas.microsoft.com/office/drawing/2014/main" id="{093B6D4B-3C2F-6C70-AEA1-C954E08FD8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3136" y="4586423"/>
            <a:ext cx="10368064" cy="1829960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US" sz="2600" b="1" dirty="0">
                <a:latin typeface="Fira Code" panose="020B0809050000020004" pitchFamily="34" charset="0"/>
                <a:ea typeface="Fira Code" panose="020B0809050000020004" pitchFamily="34" charset="0"/>
                <a:cs typeface="Fira Code" panose="020B0809050000020004" pitchFamily="34" charset="0"/>
              </a:rPr>
              <a:t>echo &gt; /foo. </a:t>
            </a:r>
            <a:r>
              <a:rPr lang="en-US" sz="2600" dirty="0"/>
              <a:t>What happens?</a:t>
            </a:r>
          </a:p>
          <a:p>
            <a:pPr marL="971550" lvl="1" indent="-514350">
              <a:buAutoNum type="arabicParenR"/>
            </a:pPr>
            <a:r>
              <a:rPr lang="en-US" sz="2600" dirty="0"/>
              <a:t>Allocate an </a:t>
            </a:r>
            <a:r>
              <a:rPr lang="en-US" sz="2600" dirty="0" err="1"/>
              <a:t>inode</a:t>
            </a:r>
            <a:r>
              <a:rPr lang="en-US" sz="2600" dirty="0"/>
              <a:t> for the file</a:t>
            </a:r>
          </a:p>
          <a:p>
            <a:pPr marL="971550" lvl="1" indent="-514350">
              <a:buAutoNum type="arabicParenR"/>
            </a:pPr>
            <a:r>
              <a:rPr lang="en-US" sz="2600" dirty="0"/>
              <a:t>Update the newly created </a:t>
            </a:r>
            <a:r>
              <a:rPr lang="en-US" sz="2600" dirty="0" err="1"/>
              <a:t>inode</a:t>
            </a:r>
            <a:endParaRPr lang="en-US" sz="2600" dirty="0"/>
          </a:p>
          <a:p>
            <a:pPr marL="971550" lvl="1" indent="-514350">
              <a:buAutoNum type="arabicParenR"/>
            </a:pPr>
            <a:r>
              <a:rPr lang="en-US" sz="2600" dirty="0"/>
              <a:t>Update the directory entry for “/”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C4E4DDFA-8FFE-6FC5-EB4E-170C2CB6F960}"/>
              </a:ext>
            </a:extLst>
          </p:cNvPr>
          <p:cNvSpPr txBox="1"/>
          <p:nvPr/>
        </p:nvSpPr>
        <p:spPr>
          <a:xfrm>
            <a:off x="1191690" y="2046336"/>
            <a:ext cx="13273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Reserved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282473B3-3ACC-DB0A-10DC-EC93647DBCB0}"/>
              </a:ext>
            </a:extLst>
          </p:cNvPr>
          <p:cNvSpPr txBox="1"/>
          <p:nvPr/>
        </p:nvSpPr>
        <p:spPr>
          <a:xfrm>
            <a:off x="2992458" y="2051500"/>
            <a:ext cx="13273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Super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DE6AF175-C701-5D1E-AA42-E593C9B0CD6F}"/>
              </a:ext>
            </a:extLst>
          </p:cNvPr>
          <p:cNvSpPr txBox="1"/>
          <p:nvPr/>
        </p:nvSpPr>
        <p:spPr>
          <a:xfrm>
            <a:off x="4880550" y="2067294"/>
            <a:ext cx="21112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Free          Blocks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0A7B76B9-0EA5-A647-3774-8F643097FB96}"/>
              </a:ext>
            </a:extLst>
          </p:cNvPr>
          <p:cNvSpPr txBox="1"/>
          <p:nvPr/>
        </p:nvSpPr>
        <p:spPr>
          <a:xfrm>
            <a:off x="7982084" y="2055137"/>
            <a:ext cx="21112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Inode</a:t>
            </a:r>
            <a:r>
              <a:rPr lang="en-US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          List</a:t>
            </a:r>
          </a:p>
        </p:txBody>
      </p:sp>
      <p:sp>
        <p:nvSpPr>
          <p:cNvPr id="73" name="Right Brace 72">
            <a:extLst>
              <a:ext uri="{FF2B5EF4-FFF2-40B4-BE49-F238E27FC236}">
                <a16:creationId xmlns:a16="http://schemas.microsoft.com/office/drawing/2014/main" id="{848E12FA-4AA7-99D9-4C7C-61F55213CF04}"/>
              </a:ext>
            </a:extLst>
          </p:cNvPr>
          <p:cNvSpPr/>
          <p:nvPr/>
        </p:nvSpPr>
        <p:spPr>
          <a:xfrm>
            <a:off x="6658023" y="4610374"/>
            <a:ext cx="391644" cy="1775386"/>
          </a:xfrm>
          <a:prstGeom prst="rightBrace">
            <a:avLst>
              <a:gd name="adj1" fmla="val 96366"/>
              <a:gd name="adj2" fmla="val 50000"/>
            </a:avLst>
          </a:prstGeom>
          <a:ln w="635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ysClr val="windowText" lastClr="000000"/>
              </a:solidFill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F9E81B8B-FA08-1EF0-38A8-02253633B893}"/>
              </a:ext>
            </a:extLst>
          </p:cNvPr>
          <p:cNvSpPr txBox="1"/>
          <p:nvPr/>
        </p:nvSpPr>
        <p:spPr>
          <a:xfrm>
            <a:off x="7046196" y="4626998"/>
            <a:ext cx="33665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This is a simplification.</a:t>
            </a:r>
            <a:br>
              <a:rPr lang="en-US" sz="240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</a:br>
            <a:br>
              <a:rPr lang="en-US" sz="240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</a:br>
            <a:r>
              <a:rPr lang="en-US" sz="240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Demo!</a:t>
            </a:r>
          </a:p>
        </p:txBody>
      </p:sp>
    </p:spTree>
    <p:extLst>
      <p:ext uri="{BB962C8B-B14F-4D97-AF65-F5344CB8AC3E}">
        <p14:creationId xmlns:p14="http://schemas.microsoft.com/office/powerpoint/2010/main" val="4230446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uiExpand="1" build="p" bldLvl="2" animBg="1"/>
      <p:bldP spid="73" grpId="0" animBg="1"/>
      <p:bldP spid="7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4CC3CA-58A8-A218-E470-3B647A5E63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D29225-3756-39ED-C92D-F41F20C9A6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Unix File System Performance - Write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28D5DC4-CBB3-3E5F-D9B8-320BBAFB30F6}"/>
              </a:ext>
            </a:extLst>
          </p:cNvPr>
          <p:cNvSpPr/>
          <p:nvPr/>
        </p:nvSpPr>
        <p:spPr>
          <a:xfrm>
            <a:off x="1174537" y="1690688"/>
            <a:ext cx="1327355" cy="737419"/>
          </a:xfrm>
          <a:prstGeom prst="rect">
            <a:avLst/>
          </a:prstGeom>
          <a:solidFill>
            <a:schemeClr val="accent2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5794108-032B-F151-0636-2B7F48A8C1AE}"/>
              </a:ext>
            </a:extLst>
          </p:cNvPr>
          <p:cNvSpPr/>
          <p:nvPr/>
        </p:nvSpPr>
        <p:spPr>
          <a:xfrm>
            <a:off x="2747175" y="1690688"/>
            <a:ext cx="1327355" cy="737419"/>
          </a:xfrm>
          <a:prstGeom prst="rect">
            <a:avLst/>
          </a:prstGeom>
          <a:solidFill>
            <a:schemeClr val="accent2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5DAAC57-9284-D18B-FB30-A1B04C136658}"/>
              </a:ext>
            </a:extLst>
          </p:cNvPr>
          <p:cNvSpPr/>
          <p:nvPr/>
        </p:nvSpPr>
        <p:spPr>
          <a:xfrm>
            <a:off x="4319813" y="1690688"/>
            <a:ext cx="1327355" cy="737419"/>
          </a:xfrm>
          <a:prstGeom prst="rect">
            <a:avLst/>
          </a:prstGeom>
          <a:solidFill>
            <a:srgbClr val="47D45A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AE9AD66-5A46-6EF7-92C0-01D81381A3F1}"/>
              </a:ext>
            </a:extLst>
          </p:cNvPr>
          <p:cNvSpPr/>
          <p:nvPr/>
        </p:nvSpPr>
        <p:spPr>
          <a:xfrm>
            <a:off x="5892451" y="1690688"/>
            <a:ext cx="1327355" cy="737419"/>
          </a:xfrm>
          <a:prstGeom prst="rect">
            <a:avLst/>
          </a:prstGeom>
          <a:solidFill>
            <a:srgbClr val="47D45A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4BB3B4F-CFE3-BECB-B8DF-30CDD8DC635F}"/>
              </a:ext>
            </a:extLst>
          </p:cNvPr>
          <p:cNvSpPr/>
          <p:nvPr/>
        </p:nvSpPr>
        <p:spPr>
          <a:xfrm>
            <a:off x="7465089" y="1690688"/>
            <a:ext cx="1327355" cy="737419"/>
          </a:xfrm>
          <a:prstGeom prst="rect">
            <a:avLst/>
          </a:prstGeom>
          <a:solidFill>
            <a:schemeClr val="accent5">
              <a:lumMod val="75000"/>
            </a:schemeClr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6C11A95-1CBC-60F2-18BF-997B5B78176D}"/>
              </a:ext>
            </a:extLst>
          </p:cNvPr>
          <p:cNvSpPr/>
          <p:nvPr/>
        </p:nvSpPr>
        <p:spPr>
          <a:xfrm>
            <a:off x="9037727" y="1690688"/>
            <a:ext cx="1327355" cy="737419"/>
          </a:xfrm>
          <a:prstGeom prst="rect">
            <a:avLst/>
          </a:prstGeom>
          <a:solidFill>
            <a:schemeClr val="accent5">
              <a:lumMod val="75000"/>
            </a:schemeClr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B97D762-895D-EBA5-0AC7-9FFC4B559321}"/>
              </a:ext>
            </a:extLst>
          </p:cNvPr>
          <p:cNvSpPr/>
          <p:nvPr/>
        </p:nvSpPr>
        <p:spPr>
          <a:xfrm>
            <a:off x="1174537" y="2669458"/>
            <a:ext cx="1327355" cy="737419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foo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5392B36-F313-C8F0-29D5-E038D47C7881}"/>
              </a:ext>
            </a:extLst>
          </p:cNvPr>
          <p:cNvSpPr/>
          <p:nvPr/>
        </p:nvSpPr>
        <p:spPr>
          <a:xfrm>
            <a:off x="2747175" y="2669458"/>
            <a:ext cx="1327355" cy="737419"/>
          </a:xfrm>
          <a:prstGeom prst="rect">
            <a:avLst/>
          </a:prstGeom>
          <a:solidFill>
            <a:schemeClr val="accent1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/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48E1748-ADB3-0B19-AD22-D9F9447286BD}"/>
              </a:ext>
            </a:extLst>
          </p:cNvPr>
          <p:cNvSpPr/>
          <p:nvPr/>
        </p:nvSpPr>
        <p:spPr>
          <a:xfrm>
            <a:off x="4319813" y="2669458"/>
            <a:ext cx="1327355" cy="737419"/>
          </a:xfrm>
          <a:prstGeom prst="rect">
            <a:avLst/>
          </a:prstGeom>
          <a:solidFill>
            <a:schemeClr val="accent1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6F70206-CA80-BF18-1062-9E0EAF8991AF}"/>
              </a:ext>
            </a:extLst>
          </p:cNvPr>
          <p:cNvSpPr/>
          <p:nvPr/>
        </p:nvSpPr>
        <p:spPr>
          <a:xfrm>
            <a:off x="5892451" y="2669458"/>
            <a:ext cx="1327355" cy="73741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0A8C2CE-9F07-FED2-0F40-CABDB537F6EE}"/>
              </a:ext>
            </a:extLst>
          </p:cNvPr>
          <p:cNvSpPr/>
          <p:nvPr/>
        </p:nvSpPr>
        <p:spPr>
          <a:xfrm>
            <a:off x="7465089" y="2669458"/>
            <a:ext cx="1327355" cy="73741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690E155-F1BD-4FA6-D851-2ABC8D82C999}"/>
              </a:ext>
            </a:extLst>
          </p:cNvPr>
          <p:cNvSpPr/>
          <p:nvPr/>
        </p:nvSpPr>
        <p:spPr>
          <a:xfrm>
            <a:off x="9037727" y="2669458"/>
            <a:ext cx="1327355" cy="73741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739E42C-0462-8170-E265-22AE9BE9070B}"/>
              </a:ext>
            </a:extLst>
          </p:cNvPr>
          <p:cNvSpPr/>
          <p:nvPr/>
        </p:nvSpPr>
        <p:spPr>
          <a:xfrm>
            <a:off x="1174537" y="3648228"/>
            <a:ext cx="1327355" cy="737419"/>
          </a:xfrm>
          <a:prstGeom prst="rect">
            <a:avLst/>
          </a:prstGeom>
          <a:solidFill>
            <a:schemeClr val="accent1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98F029F-1A36-9B36-C8E2-A2EF20779F91}"/>
              </a:ext>
            </a:extLst>
          </p:cNvPr>
          <p:cNvSpPr/>
          <p:nvPr/>
        </p:nvSpPr>
        <p:spPr>
          <a:xfrm>
            <a:off x="2747175" y="3648228"/>
            <a:ext cx="1327355" cy="73741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8721454-54B7-26A5-3243-E32FB6CA121B}"/>
              </a:ext>
            </a:extLst>
          </p:cNvPr>
          <p:cNvSpPr/>
          <p:nvPr/>
        </p:nvSpPr>
        <p:spPr>
          <a:xfrm>
            <a:off x="4319813" y="3648228"/>
            <a:ext cx="1327355" cy="73741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0E9DDA6-AB0E-398D-4EBC-34662983C3A4}"/>
              </a:ext>
            </a:extLst>
          </p:cNvPr>
          <p:cNvSpPr/>
          <p:nvPr/>
        </p:nvSpPr>
        <p:spPr>
          <a:xfrm>
            <a:off x="5892451" y="3648228"/>
            <a:ext cx="1327355" cy="737419"/>
          </a:xfrm>
          <a:prstGeom prst="rect">
            <a:avLst/>
          </a:prstGeom>
          <a:solidFill>
            <a:schemeClr val="accent1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570F0B7-5E76-AB6A-94A1-376D53F0F44F}"/>
              </a:ext>
            </a:extLst>
          </p:cNvPr>
          <p:cNvSpPr/>
          <p:nvPr/>
        </p:nvSpPr>
        <p:spPr>
          <a:xfrm>
            <a:off x="7465089" y="3648228"/>
            <a:ext cx="1327355" cy="73741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D1F79A2-1456-BC1A-182A-026928D5BE72}"/>
              </a:ext>
            </a:extLst>
          </p:cNvPr>
          <p:cNvSpPr/>
          <p:nvPr/>
        </p:nvSpPr>
        <p:spPr>
          <a:xfrm>
            <a:off x="9037727" y="3648228"/>
            <a:ext cx="1327355" cy="737419"/>
          </a:xfrm>
          <a:prstGeom prst="rect">
            <a:avLst/>
          </a:prstGeom>
          <a:solidFill>
            <a:schemeClr val="accent1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95C7390-D3F2-B965-58B9-DBB8D0D83E4E}"/>
              </a:ext>
            </a:extLst>
          </p:cNvPr>
          <p:cNvSpPr/>
          <p:nvPr/>
        </p:nvSpPr>
        <p:spPr>
          <a:xfrm>
            <a:off x="1174537" y="4626998"/>
            <a:ext cx="1327355" cy="73741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D7773F1-05ED-BFEA-ACC5-C4F4A3F75948}"/>
              </a:ext>
            </a:extLst>
          </p:cNvPr>
          <p:cNvSpPr/>
          <p:nvPr/>
        </p:nvSpPr>
        <p:spPr>
          <a:xfrm>
            <a:off x="2747175" y="4626998"/>
            <a:ext cx="1327355" cy="73741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63FB3D0-133D-C77A-744A-6230CED74F44}"/>
              </a:ext>
            </a:extLst>
          </p:cNvPr>
          <p:cNvSpPr/>
          <p:nvPr/>
        </p:nvSpPr>
        <p:spPr>
          <a:xfrm>
            <a:off x="4319813" y="4626998"/>
            <a:ext cx="1327355" cy="73741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BA223DA-EEB0-2E41-1565-3D996FD360B6}"/>
              </a:ext>
            </a:extLst>
          </p:cNvPr>
          <p:cNvSpPr/>
          <p:nvPr/>
        </p:nvSpPr>
        <p:spPr>
          <a:xfrm>
            <a:off x="5892451" y="4626998"/>
            <a:ext cx="1327355" cy="73741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7277A0C5-DBBF-E6BB-BEE7-A638EB47D2D9}"/>
              </a:ext>
            </a:extLst>
          </p:cNvPr>
          <p:cNvSpPr/>
          <p:nvPr/>
        </p:nvSpPr>
        <p:spPr>
          <a:xfrm>
            <a:off x="7465089" y="4626998"/>
            <a:ext cx="1327355" cy="73741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CA9B8AB-9EEA-145A-5BA5-3C3CE260F008}"/>
              </a:ext>
            </a:extLst>
          </p:cNvPr>
          <p:cNvSpPr/>
          <p:nvPr/>
        </p:nvSpPr>
        <p:spPr>
          <a:xfrm>
            <a:off x="9037727" y="4626998"/>
            <a:ext cx="1327355" cy="73741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77035264-4C49-22E3-6264-8E12CFB6FC72}"/>
              </a:ext>
            </a:extLst>
          </p:cNvPr>
          <p:cNvSpPr/>
          <p:nvPr/>
        </p:nvSpPr>
        <p:spPr>
          <a:xfrm>
            <a:off x="1174537" y="5605768"/>
            <a:ext cx="1327355" cy="73741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CD5EE36D-5313-5EE2-A0AD-3B428C05AFC3}"/>
              </a:ext>
            </a:extLst>
          </p:cNvPr>
          <p:cNvSpPr/>
          <p:nvPr/>
        </p:nvSpPr>
        <p:spPr>
          <a:xfrm>
            <a:off x="2747175" y="5605768"/>
            <a:ext cx="1327355" cy="737419"/>
          </a:xfrm>
          <a:prstGeom prst="rect">
            <a:avLst/>
          </a:prstGeom>
          <a:solidFill>
            <a:schemeClr val="accent1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F3BFD0CE-98C3-1621-5B40-49A4754FDB76}"/>
              </a:ext>
            </a:extLst>
          </p:cNvPr>
          <p:cNvSpPr/>
          <p:nvPr/>
        </p:nvSpPr>
        <p:spPr>
          <a:xfrm>
            <a:off x="4319813" y="5605768"/>
            <a:ext cx="1327355" cy="73741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05D08559-74D2-5BF7-391E-F42573CCDB44}"/>
              </a:ext>
            </a:extLst>
          </p:cNvPr>
          <p:cNvSpPr/>
          <p:nvPr/>
        </p:nvSpPr>
        <p:spPr>
          <a:xfrm>
            <a:off x="5892451" y="5605768"/>
            <a:ext cx="1327355" cy="73741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FDBA59B9-81F7-75D4-5025-BA6BB734FB68}"/>
              </a:ext>
            </a:extLst>
          </p:cNvPr>
          <p:cNvSpPr/>
          <p:nvPr/>
        </p:nvSpPr>
        <p:spPr>
          <a:xfrm>
            <a:off x="7465089" y="5605768"/>
            <a:ext cx="1327355" cy="737419"/>
          </a:xfrm>
          <a:prstGeom prst="rect">
            <a:avLst/>
          </a:prstGeom>
          <a:solidFill>
            <a:schemeClr val="accent1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F5071FDE-FA7B-5BD1-4499-BF757B9D8C82}"/>
              </a:ext>
            </a:extLst>
          </p:cNvPr>
          <p:cNvSpPr/>
          <p:nvPr/>
        </p:nvSpPr>
        <p:spPr>
          <a:xfrm>
            <a:off x="9037727" y="5605768"/>
            <a:ext cx="1327355" cy="73741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4D7F984-B238-2C2A-6A21-D02642A06761}"/>
              </a:ext>
            </a:extLst>
          </p:cNvPr>
          <p:cNvSpPr txBox="1"/>
          <p:nvPr/>
        </p:nvSpPr>
        <p:spPr>
          <a:xfrm>
            <a:off x="1174537" y="169796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0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6795614-4A44-40D5-5CE3-8623C4BD3841}"/>
              </a:ext>
            </a:extLst>
          </p:cNvPr>
          <p:cNvSpPr txBox="1"/>
          <p:nvPr/>
        </p:nvSpPr>
        <p:spPr>
          <a:xfrm>
            <a:off x="2747175" y="169006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E4D03B7-B6EC-E90A-14CA-06E944493703}"/>
              </a:ext>
            </a:extLst>
          </p:cNvPr>
          <p:cNvSpPr txBox="1"/>
          <p:nvPr/>
        </p:nvSpPr>
        <p:spPr>
          <a:xfrm>
            <a:off x="4319813" y="169006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1433ACE5-70EF-1910-BD1F-A65DF3DC0F1C}"/>
              </a:ext>
            </a:extLst>
          </p:cNvPr>
          <p:cNvSpPr txBox="1"/>
          <p:nvPr/>
        </p:nvSpPr>
        <p:spPr>
          <a:xfrm>
            <a:off x="5892451" y="1690065"/>
            <a:ext cx="3129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3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BDB8C70C-99E3-67BA-3EDE-0ABF586CA4A9}"/>
              </a:ext>
            </a:extLst>
          </p:cNvPr>
          <p:cNvSpPr txBox="1"/>
          <p:nvPr/>
        </p:nvSpPr>
        <p:spPr>
          <a:xfrm>
            <a:off x="7465089" y="1682168"/>
            <a:ext cx="3129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4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4FFD1734-969E-BDF3-9DAD-E723CF980AB4}"/>
              </a:ext>
            </a:extLst>
          </p:cNvPr>
          <p:cNvSpPr txBox="1"/>
          <p:nvPr/>
        </p:nvSpPr>
        <p:spPr>
          <a:xfrm>
            <a:off x="9037727" y="1682168"/>
            <a:ext cx="3129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5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C0E0C6C8-7F1D-85E5-D4FF-7FF176FC3F97}"/>
              </a:ext>
            </a:extLst>
          </p:cNvPr>
          <p:cNvSpPr txBox="1"/>
          <p:nvPr/>
        </p:nvSpPr>
        <p:spPr>
          <a:xfrm>
            <a:off x="1174537" y="268525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6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F88B3D89-FBF2-44CD-5950-64AC58B7F5DC}"/>
              </a:ext>
            </a:extLst>
          </p:cNvPr>
          <p:cNvSpPr txBox="1"/>
          <p:nvPr/>
        </p:nvSpPr>
        <p:spPr>
          <a:xfrm>
            <a:off x="2747175" y="267735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7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0ACECCC0-ADEB-5CD1-7792-7656BE7C115B}"/>
              </a:ext>
            </a:extLst>
          </p:cNvPr>
          <p:cNvSpPr txBox="1"/>
          <p:nvPr/>
        </p:nvSpPr>
        <p:spPr>
          <a:xfrm>
            <a:off x="4319813" y="267735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8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88524B34-8650-7599-CE71-D739B1764A38}"/>
              </a:ext>
            </a:extLst>
          </p:cNvPr>
          <p:cNvSpPr txBox="1"/>
          <p:nvPr/>
        </p:nvSpPr>
        <p:spPr>
          <a:xfrm>
            <a:off x="5892451" y="2677355"/>
            <a:ext cx="3129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9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30A2A52B-DE07-0BB8-037C-1683B5ED5E1B}"/>
              </a:ext>
            </a:extLst>
          </p:cNvPr>
          <p:cNvSpPr txBox="1"/>
          <p:nvPr/>
        </p:nvSpPr>
        <p:spPr>
          <a:xfrm>
            <a:off x="7465088" y="2669458"/>
            <a:ext cx="456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10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CD51A3FB-494B-AABE-4AC9-9D15E6318865}"/>
              </a:ext>
            </a:extLst>
          </p:cNvPr>
          <p:cNvSpPr txBox="1"/>
          <p:nvPr/>
        </p:nvSpPr>
        <p:spPr>
          <a:xfrm>
            <a:off x="9037726" y="2669458"/>
            <a:ext cx="5209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11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33CDEE7C-7633-788E-269D-105ED04AC3A3}"/>
              </a:ext>
            </a:extLst>
          </p:cNvPr>
          <p:cNvSpPr txBox="1"/>
          <p:nvPr/>
        </p:nvSpPr>
        <p:spPr>
          <a:xfrm>
            <a:off x="1174537" y="3664022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12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9E5FCB89-A8B6-F941-8173-91DD0A094772}"/>
              </a:ext>
            </a:extLst>
          </p:cNvPr>
          <p:cNvSpPr txBox="1"/>
          <p:nvPr/>
        </p:nvSpPr>
        <p:spPr>
          <a:xfrm>
            <a:off x="2747175" y="3656125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13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484F12AE-BAB2-B243-1472-B0D04BCAA9A6}"/>
              </a:ext>
            </a:extLst>
          </p:cNvPr>
          <p:cNvSpPr txBox="1"/>
          <p:nvPr/>
        </p:nvSpPr>
        <p:spPr>
          <a:xfrm>
            <a:off x="4319813" y="3656125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14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0B2EFC06-A849-8A05-9D8E-870063017F0A}"/>
              </a:ext>
            </a:extLst>
          </p:cNvPr>
          <p:cNvSpPr txBox="1"/>
          <p:nvPr/>
        </p:nvSpPr>
        <p:spPr>
          <a:xfrm>
            <a:off x="5892450" y="3656125"/>
            <a:ext cx="558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15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C856038F-482C-109A-ACDC-E3B375C7A18C}"/>
              </a:ext>
            </a:extLst>
          </p:cNvPr>
          <p:cNvSpPr txBox="1"/>
          <p:nvPr/>
        </p:nvSpPr>
        <p:spPr>
          <a:xfrm>
            <a:off x="7465089" y="3648228"/>
            <a:ext cx="4561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16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19CBDD79-5027-79FD-FBF8-F6566D62B807}"/>
              </a:ext>
            </a:extLst>
          </p:cNvPr>
          <p:cNvSpPr txBox="1"/>
          <p:nvPr/>
        </p:nvSpPr>
        <p:spPr>
          <a:xfrm>
            <a:off x="9037727" y="3648228"/>
            <a:ext cx="520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17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F1BDCCB8-4177-BCC1-A55F-B14D44AD1194}"/>
              </a:ext>
            </a:extLst>
          </p:cNvPr>
          <p:cNvSpPr txBox="1"/>
          <p:nvPr/>
        </p:nvSpPr>
        <p:spPr>
          <a:xfrm>
            <a:off x="1174537" y="4642792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18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C1299B34-75CC-B397-69A1-DC7286508120}"/>
              </a:ext>
            </a:extLst>
          </p:cNvPr>
          <p:cNvSpPr txBox="1"/>
          <p:nvPr/>
        </p:nvSpPr>
        <p:spPr>
          <a:xfrm>
            <a:off x="2747175" y="4634895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19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F04E2ABD-2651-30B9-878D-A8433F500ECB}"/>
              </a:ext>
            </a:extLst>
          </p:cNvPr>
          <p:cNvSpPr txBox="1"/>
          <p:nvPr/>
        </p:nvSpPr>
        <p:spPr>
          <a:xfrm>
            <a:off x="4319813" y="4634895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20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4FF55276-D121-278B-5B67-CF143B40DC61}"/>
              </a:ext>
            </a:extLst>
          </p:cNvPr>
          <p:cNvSpPr txBox="1"/>
          <p:nvPr/>
        </p:nvSpPr>
        <p:spPr>
          <a:xfrm>
            <a:off x="5892450" y="4634895"/>
            <a:ext cx="5581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21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1675A911-97FC-B898-EB73-BC3B61C0FE03}"/>
              </a:ext>
            </a:extLst>
          </p:cNvPr>
          <p:cNvSpPr txBox="1"/>
          <p:nvPr/>
        </p:nvSpPr>
        <p:spPr>
          <a:xfrm>
            <a:off x="7465089" y="4626998"/>
            <a:ext cx="4561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22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7A3E9788-C681-E209-1085-448DE6335F59}"/>
              </a:ext>
            </a:extLst>
          </p:cNvPr>
          <p:cNvSpPr txBox="1"/>
          <p:nvPr/>
        </p:nvSpPr>
        <p:spPr>
          <a:xfrm>
            <a:off x="9037727" y="4626998"/>
            <a:ext cx="520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23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77A1B53E-8DC9-5F56-8B2C-8A6107B5CEB7}"/>
              </a:ext>
            </a:extLst>
          </p:cNvPr>
          <p:cNvSpPr txBox="1"/>
          <p:nvPr/>
        </p:nvSpPr>
        <p:spPr>
          <a:xfrm>
            <a:off x="1174537" y="5621562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24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55BC44EC-587E-1407-1988-DDE82E4C9742}"/>
              </a:ext>
            </a:extLst>
          </p:cNvPr>
          <p:cNvSpPr txBox="1"/>
          <p:nvPr/>
        </p:nvSpPr>
        <p:spPr>
          <a:xfrm>
            <a:off x="2747175" y="5613665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25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895C6F4C-1937-DF64-3E25-C677DBA202B1}"/>
              </a:ext>
            </a:extLst>
          </p:cNvPr>
          <p:cNvSpPr txBox="1"/>
          <p:nvPr/>
        </p:nvSpPr>
        <p:spPr>
          <a:xfrm>
            <a:off x="4319813" y="5613665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26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A89014CE-0E65-6F2F-30B0-264AA8B86C3F}"/>
              </a:ext>
            </a:extLst>
          </p:cNvPr>
          <p:cNvSpPr txBox="1"/>
          <p:nvPr/>
        </p:nvSpPr>
        <p:spPr>
          <a:xfrm>
            <a:off x="5892451" y="5613665"/>
            <a:ext cx="4551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27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6DBD70D9-3126-6323-C97D-8B24C8619AAF}"/>
              </a:ext>
            </a:extLst>
          </p:cNvPr>
          <p:cNvSpPr txBox="1"/>
          <p:nvPr/>
        </p:nvSpPr>
        <p:spPr>
          <a:xfrm>
            <a:off x="7465089" y="5605768"/>
            <a:ext cx="4561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28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C9BA6855-532C-EA03-F3F5-86BCB53BF382}"/>
              </a:ext>
            </a:extLst>
          </p:cNvPr>
          <p:cNvSpPr txBox="1"/>
          <p:nvPr/>
        </p:nvSpPr>
        <p:spPr>
          <a:xfrm>
            <a:off x="9037727" y="5605768"/>
            <a:ext cx="520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29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FCD6E737-5047-4964-4E96-87C52A1B9299}"/>
              </a:ext>
            </a:extLst>
          </p:cNvPr>
          <p:cNvSpPr txBox="1"/>
          <p:nvPr/>
        </p:nvSpPr>
        <p:spPr>
          <a:xfrm>
            <a:off x="1191690" y="2046336"/>
            <a:ext cx="13273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Reserved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49CAB948-E151-AABF-A7FF-82D5E798F936}"/>
              </a:ext>
            </a:extLst>
          </p:cNvPr>
          <p:cNvSpPr txBox="1"/>
          <p:nvPr/>
        </p:nvSpPr>
        <p:spPr>
          <a:xfrm>
            <a:off x="2992458" y="2051500"/>
            <a:ext cx="13273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Super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8CF982B8-BD92-FC90-30C4-869809D3A945}"/>
              </a:ext>
            </a:extLst>
          </p:cNvPr>
          <p:cNvSpPr txBox="1"/>
          <p:nvPr/>
        </p:nvSpPr>
        <p:spPr>
          <a:xfrm>
            <a:off x="4880550" y="2067294"/>
            <a:ext cx="21112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Free          Blocks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76F4DEDD-5216-3B0D-F557-78C4418F6958}"/>
              </a:ext>
            </a:extLst>
          </p:cNvPr>
          <p:cNvSpPr txBox="1"/>
          <p:nvPr/>
        </p:nvSpPr>
        <p:spPr>
          <a:xfrm>
            <a:off x="7982084" y="2055137"/>
            <a:ext cx="21112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Inode</a:t>
            </a:r>
            <a:r>
              <a:rPr lang="en-US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          List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030730-B84A-D26A-E099-B2FFE0F428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9399" y="4503747"/>
            <a:ext cx="10368064" cy="2281902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US" sz="2600" b="1" dirty="0">
                <a:latin typeface="Fira Code" panose="020B0809050000020004" pitchFamily="34" charset="0"/>
                <a:ea typeface="Fira Code" panose="020B0809050000020004" pitchFamily="34" charset="0"/>
                <a:cs typeface="Fira Code" panose="020B0809050000020004" pitchFamily="34" charset="0"/>
              </a:rPr>
              <a:t>echo a &gt; /foo. </a:t>
            </a:r>
            <a:r>
              <a:rPr lang="en-US" sz="2600" dirty="0"/>
              <a:t>What happens?</a:t>
            </a:r>
          </a:p>
          <a:p>
            <a:pPr marL="971550" lvl="1" indent="-514350">
              <a:buAutoNum type="arabicParenR"/>
            </a:pPr>
            <a:r>
              <a:rPr lang="en-US" sz="2600" dirty="0"/>
              <a:t>Find block from free block list</a:t>
            </a:r>
          </a:p>
          <a:p>
            <a:pPr marL="971550" lvl="1" indent="-514350">
              <a:buAutoNum type="arabicParenR"/>
            </a:pPr>
            <a:r>
              <a:rPr lang="en-US" sz="2600" dirty="0"/>
              <a:t>Zero the allocated block</a:t>
            </a:r>
          </a:p>
          <a:p>
            <a:pPr marL="971550" lvl="1" indent="-514350">
              <a:buAutoNum type="arabicParenR"/>
            </a:pPr>
            <a:r>
              <a:rPr lang="en-US" sz="2600" dirty="0"/>
              <a:t>Write to block</a:t>
            </a:r>
          </a:p>
          <a:p>
            <a:pPr marL="971550" lvl="1" indent="-514350">
              <a:buAutoNum type="arabicParenR"/>
            </a:pPr>
            <a:r>
              <a:rPr lang="en-US" sz="2600" dirty="0"/>
              <a:t>Update </a:t>
            </a:r>
            <a:r>
              <a:rPr lang="en-US" sz="2600" dirty="0" err="1"/>
              <a:t>inode</a:t>
            </a:r>
            <a:r>
              <a:rPr lang="en-US" sz="2600" dirty="0"/>
              <a:t> for file</a:t>
            </a:r>
          </a:p>
        </p:txBody>
      </p:sp>
      <p:sp>
        <p:nvSpPr>
          <p:cNvPr id="64" name="Right Brace 63">
            <a:extLst>
              <a:ext uri="{FF2B5EF4-FFF2-40B4-BE49-F238E27FC236}">
                <a16:creationId xmlns:a16="http://schemas.microsoft.com/office/drawing/2014/main" id="{63A8BC1B-4417-A0EA-04BA-1F20EC9F7458}"/>
              </a:ext>
            </a:extLst>
          </p:cNvPr>
          <p:cNvSpPr/>
          <p:nvPr/>
        </p:nvSpPr>
        <p:spPr>
          <a:xfrm>
            <a:off x="6700810" y="4495228"/>
            <a:ext cx="391644" cy="2281903"/>
          </a:xfrm>
          <a:prstGeom prst="rightBrace">
            <a:avLst>
              <a:gd name="adj1" fmla="val 96366"/>
              <a:gd name="adj2" fmla="val 50000"/>
            </a:avLst>
          </a:prstGeom>
          <a:ln w="635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ysClr val="windowText" lastClr="000000"/>
              </a:solidFill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61D06A10-CBE1-ABF4-3155-74359AA0B677}"/>
              </a:ext>
            </a:extLst>
          </p:cNvPr>
          <p:cNvSpPr txBox="1"/>
          <p:nvPr/>
        </p:nvSpPr>
        <p:spPr>
          <a:xfrm>
            <a:off x="7109158" y="4636131"/>
            <a:ext cx="3366572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This is a simplification.</a:t>
            </a:r>
            <a:br>
              <a:rPr lang="en-US" sz="260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</a:br>
            <a:br>
              <a:rPr lang="en-US" sz="260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</a:br>
            <a:r>
              <a:rPr lang="en-US" sz="260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Demo!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F59D5C44-1B0F-CBC1-9D12-DAD9ED79CDDC}"/>
              </a:ext>
            </a:extLst>
          </p:cNvPr>
          <p:cNvSpPr txBox="1"/>
          <p:nvPr/>
        </p:nvSpPr>
        <p:spPr>
          <a:xfrm>
            <a:off x="1765300" y="3060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4493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1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31" dur="1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1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 animBg="1"/>
      <p:bldP spid="64" grpId="0" animBg="1"/>
      <p:bldP spid="6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8A02BC-D4CA-255E-CBD8-4B897B72C4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Unix File System Performance – Delete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6CAC88-996E-CFB4-29F6-22F4ABE558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dirty="0"/>
              <a:t>What does it take to delete a file from the system?</a:t>
            </a:r>
          </a:p>
          <a:p>
            <a:pPr>
              <a:buFontTx/>
              <a:buChar char="-"/>
            </a:pPr>
            <a:r>
              <a:rPr lang="en-US" sz="2600" dirty="0"/>
              <a:t>File can’t be read from or written to anymore</a:t>
            </a:r>
          </a:p>
          <a:p>
            <a:pPr>
              <a:buFontTx/>
              <a:buChar char="-"/>
            </a:pPr>
            <a:r>
              <a:rPr lang="en-US" sz="2600" dirty="0"/>
              <a:t>Space can be reclaimed</a:t>
            </a:r>
          </a:p>
          <a:p>
            <a:pPr>
              <a:buFontTx/>
              <a:buChar char="-"/>
            </a:pPr>
            <a:r>
              <a:rPr lang="en-US" sz="2600" dirty="0"/>
              <a:t>Anything else?</a:t>
            </a:r>
          </a:p>
          <a:p>
            <a:pPr>
              <a:buFontTx/>
              <a:buChar char="-"/>
            </a:pPr>
            <a:endParaRPr lang="en-US" sz="2600" dirty="0"/>
          </a:p>
          <a:p>
            <a:pPr marL="0" indent="0">
              <a:buNone/>
            </a:pPr>
            <a:r>
              <a:rPr lang="en-US" sz="2600" dirty="0"/>
              <a:t>Work through the steps with your neighbors</a:t>
            </a:r>
          </a:p>
        </p:txBody>
      </p:sp>
    </p:spTree>
    <p:extLst>
      <p:ext uri="{BB962C8B-B14F-4D97-AF65-F5344CB8AC3E}">
        <p14:creationId xmlns:p14="http://schemas.microsoft.com/office/powerpoint/2010/main" val="24265263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84401B-8B9B-3E11-82E0-2D0843ED00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E59012-E218-7B56-95CB-94CBD2631D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Unix File System Performance - Delete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1F0898C-0E0E-6327-0E91-CB9D2B77CB7A}"/>
              </a:ext>
            </a:extLst>
          </p:cNvPr>
          <p:cNvSpPr/>
          <p:nvPr/>
        </p:nvSpPr>
        <p:spPr>
          <a:xfrm>
            <a:off x="1174537" y="1690688"/>
            <a:ext cx="1327355" cy="737419"/>
          </a:xfrm>
          <a:prstGeom prst="rect">
            <a:avLst/>
          </a:prstGeom>
          <a:solidFill>
            <a:schemeClr val="accent2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318076C-E621-BDBB-15FE-CC3735DA858B}"/>
              </a:ext>
            </a:extLst>
          </p:cNvPr>
          <p:cNvSpPr/>
          <p:nvPr/>
        </p:nvSpPr>
        <p:spPr>
          <a:xfrm>
            <a:off x="2747175" y="1690688"/>
            <a:ext cx="1327355" cy="737419"/>
          </a:xfrm>
          <a:prstGeom prst="rect">
            <a:avLst/>
          </a:prstGeom>
          <a:solidFill>
            <a:schemeClr val="accent2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0535FA8-AE18-D097-D0F9-873498639C70}"/>
              </a:ext>
            </a:extLst>
          </p:cNvPr>
          <p:cNvSpPr/>
          <p:nvPr/>
        </p:nvSpPr>
        <p:spPr>
          <a:xfrm>
            <a:off x="4319813" y="1690688"/>
            <a:ext cx="1327355" cy="737419"/>
          </a:xfrm>
          <a:prstGeom prst="rect">
            <a:avLst/>
          </a:prstGeom>
          <a:solidFill>
            <a:srgbClr val="47D45A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45FD330-6FA1-34C3-8045-AC0BF99222A6}"/>
              </a:ext>
            </a:extLst>
          </p:cNvPr>
          <p:cNvSpPr/>
          <p:nvPr/>
        </p:nvSpPr>
        <p:spPr>
          <a:xfrm>
            <a:off x="5892451" y="1690688"/>
            <a:ext cx="1327355" cy="737419"/>
          </a:xfrm>
          <a:prstGeom prst="rect">
            <a:avLst/>
          </a:prstGeom>
          <a:solidFill>
            <a:srgbClr val="47D45A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02D5282-03D1-20F6-5408-00869F591230}"/>
              </a:ext>
            </a:extLst>
          </p:cNvPr>
          <p:cNvSpPr/>
          <p:nvPr/>
        </p:nvSpPr>
        <p:spPr>
          <a:xfrm>
            <a:off x="7465089" y="1690688"/>
            <a:ext cx="1327355" cy="737419"/>
          </a:xfrm>
          <a:prstGeom prst="rect">
            <a:avLst/>
          </a:prstGeom>
          <a:solidFill>
            <a:schemeClr val="accent5">
              <a:lumMod val="75000"/>
            </a:schemeClr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1377B90-1C20-26CF-9C7D-4304F47FA156}"/>
              </a:ext>
            </a:extLst>
          </p:cNvPr>
          <p:cNvSpPr/>
          <p:nvPr/>
        </p:nvSpPr>
        <p:spPr>
          <a:xfrm>
            <a:off x="9037727" y="1690688"/>
            <a:ext cx="1327355" cy="737419"/>
          </a:xfrm>
          <a:prstGeom prst="rect">
            <a:avLst/>
          </a:prstGeom>
          <a:solidFill>
            <a:schemeClr val="accent5">
              <a:lumMod val="75000"/>
            </a:schemeClr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D069F9B-4427-307C-12FE-1945A2B5BF36}"/>
              </a:ext>
            </a:extLst>
          </p:cNvPr>
          <p:cNvSpPr/>
          <p:nvPr/>
        </p:nvSpPr>
        <p:spPr>
          <a:xfrm>
            <a:off x="1174537" y="2669458"/>
            <a:ext cx="1327355" cy="737419"/>
          </a:xfrm>
          <a:prstGeom prst="rect">
            <a:avLst/>
          </a:prstGeom>
          <a:solidFill>
            <a:schemeClr val="accent1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CF2721E-E4F6-F0A8-DD20-8EA001BEF3A2}"/>
              </a:ext>
            </a:extLst>
          </p:cNvPr>
          <p:cNvSpPr/>
          <p:nvPr/>
        </p:nvSpPr>
        <p:spPr>
          <a:xfrm>
            <a:off x="2747175" y="2669458"/>
            <a:ext cx="1327355" cy="737419"/>
          </a:xfrm>
          <a:prstGeom prst="rect">
            <a:avLst/>
          </a:prstGeom>
          <a:solidFill>
            <a:schemeClr val="accent1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/</a:t>
            </a:r>
            <a:endParaRPr lang="en-US" sz="2600" dirty="0">
              <a:latin typeface="Helvetica Neue Medium" panose="02000503000000020004" pitchFamily="2" charset="0"/>
              <a:ea typeface="Helvetica Neue Medium" panose="02000503000000020004" pitchFamily="2" charset="0"/>
              <a:cs typeface="Helvetica Neue Medium" panose="02000503000000020004" pitchFamily="2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DFCCC84-F065-6802-1DCA-0049829FC0CC}"/>
              </a:ext>
            </a:extLst>
          </p:cNvPr>
          <p:cNvSpPr/>
          <p:nvPr/>
        </p:nvSpPr>
        <p:spPr>
          <a:xfrm>
            <a:off x="4319813" y="2669458"/>
            <a:ext cx="1327355" cy="737419"/>
          </a:xfrm>
          <a:prstGeom prst="rect">
            <a:avLst/>
          </a:prstGeom>
          <a:solidFill>
            <a:schemeClr val="accent1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E46DE4B-C317-64F1-9FDD-8801AD82BDE9}"/>
              </a:ext>
            </a:extLst>
          </p:cNvPr>
          <p:cNvSpPr/>
          <p:nvPr/>
        </p:nvSpPr>
        <p:spPr>
          <a:xfrm>
            <a:off x="5892451" y="2669458"/>
            <a:ext cx="1327355" cy="73741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070F013-B62D-4ECC-2DCE-8FC48DCFFAEE}"/>
              </a:ext>
            </a:extLst>
          </p:cNvPr>
          <p:cNvSpPr/>
          <p:nvPr/>
        </p:nvSpPr>
        <p:spPr>
          <a:xfrm>
            <a:off x="7465089" y="2669458"/>
            <a:ext cx="1327355" cy="73741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3DDD789-FC6A-09D8-622B-69980A8D0770}"/>
              </a:ext>
            </a:extLst>
          </p:cNvPr>
          <p:cNvSpPr/>
          <p:nvPr/>
        </p:nvSpPr>
        <p:spPr>
          <a:xfrm>
            <a:off x="9037727" y="2669458"/>
            <a:ext cx="1327355" cy="73741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7935739-1E30-2C38-ABA5-B8B46F456654}"/>
              </a:ext>
            </a:extLst>
          </p:cNvPr>
          <p:cNvSpPr/>
          <p:nvPr/>
        </p:nvSpPr>
        <p:spPr>
          <a:xfrm>
            <a:off x="1174537" y="3648228"/>
            <a:ext cx="1327355" cy="737419"/>
          </a:xfrm>
          <a:prstGeom prst="rect">
            <a:avLst/>
          </a:prstGeom>
          <a:solidFill>
            <a:schemeClr val="accent1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E13D84F-B5B0-B9B8-FAC6-A98EC5E096F1}"/>
              </a:ext>
            </a:extLst>
          </p:cNvPr>
          <p:cNvSpPr/>
          <p:nvPr/>
        </p:nvSpPr>
        <p:spPr>
          <a:xfrm>
            <a:off x="2747175" y="3648228"/>
            <a:ext cx="1327355" cy="73741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87CCB9D-FEE3-7FA1-798C-6579B8B81217}"/>
              </a:ext>
            </a:extLst>
          </p:cNvPr>
          <p:cNvSpPr/>
          <p:nvPr/>
        </p:nvSpPr>
        <p:spPr>
          <a:xfrm>
            <a:off x="4319813" y="3648228"/>
            <a:ext cx="1327355" cy="73741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36DCBA8-A0BE-A816-D460-C19CA60099BC}"/>
              </a:ext>
            </a:extLst>
          </p:cNvPr>
          <p:cNvSpPr/>
          <p:nvPr/>
        </p:nvSpPr>
        <p:spPr>
          <a:xfrm>
            <a:off x="5892451" y="3648228"/>
            <a:ext cx="1327355" cy="737419"/>
          </a:xfrm>
          <a:prstGeom prst="rect">
            <a:avLst/>
          </a:prstGeom>
          <a:solidFill>
            <a:schemeClr val="accent1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0FE5C97-DE6C-9BE2-FFA3-5D70BD261553}"/>
              </a:ext>
            </a:extLst>
          </p:cNvPr>
          <p:cNvSpPr/>
          <p:nvPr/>
        </p:nvSpPr>
        <p:spPr>
          <a:xfrm>
            <a:off x="7465089" y="3648228"/>
            <a:ext cx="1327355" cy="73741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B1F9520-B772-8042-C302-CBC85EE79BBA}"/>
              </a:ext>
            </a:extLst>
          </p:cNvPr>
          <p:cNvSpPr/>
          <p:nvPr/>
        </p:nvSpPr>
        <p:spPr>
          <a:xfrm>
            <a:off x="9037727" y="3648228"/>
            <a:ext cx="1327355" cy="737419"/>
          </a:xfrm>
          <a:prstGeom prst="rect">
            <a:avLst/>
          </a:prstGeom>
          <a:solidFill>
            <a:schemeClr val="accent1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68CEE9B-0874-B75C-027A-3140824BEC88}"/>
              </a:ext>
            </a:extLst>
          </p:cNvPr>
          <p:cNvSpPr/>
          <p:nvPr/>
        </p:nvSpPr>
        <p:spPr>
          <a:xfrm>
            <a:off x="1174537" y="4626998"/>
            <a:ext cx="1327355" cy="73741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4BDFB7E-D886-7F21-83B5-334C38156ED0}"/>
              </a:ext>
            </a:extLst>
          </p:cNvPr>
          <p:cNvSpPr/>
          <p:nvPr/>
        </p:nvSpPr>
        <p:spPr>
          <a:xfrm>
            <a:off x="2747175" y="4626998"/>
            <a:ext cx="1327355" cy="73741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A9A2878-8B4F-EE47-776E-C59C5BF0C3F8}"/>
              </a:ext>
            </a:extLst>
          </p:cNvPr>
          <p:cNvSpPr/>
          <p:nvPr/>
        </p:nvSpPr>
        <p:spPr>
          <a:xfrm>
            <a:off x="4319813" y="4626998"/>
            <a:ext cx="1327355" cy="73741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1AB4F14-7B0A-6E62-E027-077FCFFE451E}"/>
              </a:ext>
            </a:extLst>
          </p:cNvPr>
          <p:cNvSpPr/>
          <p:nvPr/>
        </p:nvSpPr>
        <p:spPr>
          <a:xfrm>
            <a:off x="5892451" y="4626998"/>
            <a:ext cx="1327355" cy="73741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DE27839-65D2-237E-68F4-03D15C800A84}"/>
              </a:ext>
            </a:extLst>
          </p:cNvPr>
          <p:cNvSpPr/>
          <p:nvPr/>
        </p:nvSpPr>
        <p:spPr>
          <a:xfrm>
            <a:off x="7465089" y="4626998"/>
            <a:ext cx="1327355" cy="73741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48FF0873-D54B-0465-454B-03967060DA67}"/>
              </a:ext>
            </a:extLst>
          </p:cNvPr>
          <p:cNvSpPr/>
          <p:nvPr/>
        </p:nvSpPr>
        <p:spPr>
          <a:xfrm>
            <a:off x="9037727" y="4626998"/>
            <a:ext cx="1327355" cy="73741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41B96A1-8CD4-6247-0F2A-FD38DBD46517}"/>
              </a:ext>
            </a:extLst>
          </p:cNvPr>
          <p:cNvSpPr/>
          <p:nvPr/>
        </p:nvSpPr>
        <p:spPr>
          <a:xfrm>
            <a:off x="1174537" y="5605768"/>
            <a:ext cx="1327355" cy="73741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2A6629AD-2503-71F5-0D49-C8B770FD44C9}"/>
              </a:ext>
            </a:extLst>
          </p:cNvPr>
          <p:cNvSpPr/>
          <p:nvPr/>
        </p:nvSpPr>
        <p:spPr>
          <a:xfrm>
            <a:off x="2747175" y="5605768"/>
            <a:ext cx="1327355" cy="737419"/>
          </a:xfrm>
          <a:prstGeom prst="rect">
            <a:avLst/>
          </a:prstGeom>
          <a:solidFill>
            <a:schemeClr val="accent1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64C9ADEC-D5F6-4C2B-4C33-D40EC4B60FB7}"/>
              </a:ext>
            </a:extLst>
          </p:cNvPr>
          <p:cNvSpPr/>
          <p:nvPr/>
        </p:nvSpPr>
        <p:spPr>
          <a:xfrm>
            <a:off x="4319813" y="5605768"/>
            <a:ext cx="1327355" cy="73741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48C086C8-DF90-7101-CD0A-95DEB4F204BE}"/>
              </a:ext>
            </a:extLst>
          </p:cNvPr>
          <p:cNvSpPr/>
          <p:nvPr/>
        </p:nvSpPr>
        <p:spPr>
          <a:xfrm>
            <a:off x="5892451" y="5605768"/>
            <a:ext cx="1327355" cy="73741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58207ECA-5BAF-42A1-72F8-4ABA6CDE9D99}"/>
              </a:ext>
            </a:extLst>
          </p:cNvPr>
          <p:cNvSpPr/>
          <p:nvPr/>
        </p:nvSpPr>
        <p:spPr>
          <a:xfrm>
            <a:off x="7465089" y="5605768"/>
            <a:ext cx="1327355" cy="737419"/>
          </a:xfrm>
          <a:prstGeom prst="rect">
            <a:avLst/>
          </a:prstGeom>
          <a:solidFill>
            <a:schemeClr val="accent1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2BE36D89-1688-BD47-E290-11DA68EBB5D8}"/>
              </a:ext>
            </a:extLst>
          </p:cNvPr>
          <p:cNvSpPr/>
          <p:nvPr/>
        </p:nvSpPr>
        <p:spPr>
          <a:xfrm>
            <a:off x="9037727" y="5605768"/>
            <a:ext cx="1327355" cy="73741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B3D41E9-CE53-08E4-DF74-93A4E5868E29}"/>
              </a:ext>
            </a:extLst>
          </p:cNvPr>
          <p:cNvSpPr txBox="1"/>
          <p:nvPr/>
        </p:nvSpPr>
        <p:spPr>
          <a:xfrm>
            <a:off x="1174537" y="169796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0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C2632F58-4E56-7BF7-6B89-A5421F0FE85A}"/>
              </a:ext>
            </a:extLst>
          </p:cNvPr>
          <p:cNvSpPr txBox="1"/>
          <p:nvPr/>
        </p:nvSpPr>
        <p:spPr>
          <a:xfrm>
            <a:off x="2747175" y="169006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3A94E62-F4BC-6F29-3BA4-BAF3DFEC87B3}"/>
              </a:ext>
            </a:extLst>
          </p:cNvPr>
          <p:cNvSpPr txBox="1"/>
          <p:nvPr/>
        </p:nvSpPr>
        <p:spPr>
          <a:xfrm>
            <a:off x="4319813" y="169006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01ADBC41-720F-2B59-8EDB-DEE405E7C0F4}"/>
              </a:ext>
            </a:extLst>
          </p:cNvPr>
          <p:cNvSpPr txBox="1"/>
          <p:nvPr/>
        </p:nvSpPr>
        <p:spPr>
          <a:xfrm>
            <a:off x="5892451" y="1690065"/>
            <a:ext cx="3129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3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7A97BE38-52EE-C40F-7230-0440D34AA2AD}"/>
              </a:ext>
            </a:extLst>
          </p:cNvPr>
          <p:cNvSpPr txBox="1"/>
          <p:nvPr/>
        </p:nvSpPr>
        <p:spPr>
          <a:xfrm>
            <a:off x="7465089" y="1682168"/>
            <a:ext cx="3129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4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E363AAB7-98AE-E20F-2B7E-26D1A96C271C}"/>
              </a:ext>
            </a:extLst>
          </p:cNvPr>
          <p:cNvSpPr txBox="1"/>
          <p:nvPr/>
        </p:nvSpPr>
        <p:spPr>
          <a:xfrm>
            <a:off x="9037727" y="1682168"/>
            <a:ext cx="3129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5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61C76F06-D288-D801-5B16-2E65690AD8E3}"/>
              </a:ext>
            </a:extLst>
          </p:cNvPr>
          <p:cNvSpPr txBox="1"/>
          <p:nvPr/>
        </p:nvSpPr>
        <p:spPr>
          <a:xfrm>
            <a:off x="1174537" y="268525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6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21A15FDE-2B35-A489-2A13-338910882AD9}"/>
              </a:ext>
            </a:extLst>
          </p:cNvPr>
          <p:cNvSpPr txBox="1"/>
          <p:nvPr/>
        </p:nvSpPr>
        <p:spPr>
          <a:xfrm>
            <a:off x="2747175" y="267735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7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5013356D-143E-FFBF-CA2D-5CE6D24C5CFD}"/>
              </a:ext>
            </a:extLst>
          </p:cNvPr>
          <p:cNvSpPr txBox="1"/>
          <p:nvPr/>
        </p:nvSpPr>
        <p:spPr>
          <a:xfrm>
            <a:off x="4319813" y="267735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8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0A3C5EFA-573A-C079-E6B7-EDD63DCC1CBD}"/>
              </a:ext>
            </a:extLst>
          </p:cNvPr>
          <p:cNvSpPr txBox="1"/>
          <p:nvPr/>
        </p:nvSpPr>
        <p:spPr>
          <a:xfrm>
            <a:off x="5892451" y="2677355"/>
            <a:ext cx="3129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9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AEEA990F-AFA6-48C0-7DEF-9DFEAD7E011E}"/>
              </a:ext>
            </a:extLst>
          </p:cNvPr>
          <p:cNvSpPr txBox="1"/>
          <p:nvPr/>
        </p:nvSpPr>
        <p:spPr>
          <a:xfrm>
            <a:off x="7465088" y="2669458"/>
            <a:ext cx="456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10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C688B20E-6445-FBA4-C377-61894A58C99D}"/>
              </a:ext>
            </a:extLst>
          </p:cNvPr>
          <p:cNvSpPr txBox="1"/>
          <p:nvPr/>
        </p:nvSpPr>
        <p:spPr>
          <a:xfrm>
            <a:off x="9037726" y="2669458"/>
            <a:ext cx="5209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11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73953BAF-26F5-8B1D-20F6-FFEB50E74921}"/>
              </a:ext>
            </a:extLst>
          </p:cNvPr>
          <p:cNvSpPr txBox="1"/>
          <p:nvPr/>
        </p:nvSpPr>
        <p:spPr>
          <a:xfrm>
            <a:off x="1174537" y="3664022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12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726AD88C-46D3-D505-87CD-3252714A90C7}"/>
              </a:ext>
            </a:extLst>
          </p:cNvPr>
          <p:cNvSpPr txBox="1"/>
          <p:nvPr/>
        </p:nvSpPr>
        <p:spPr>
          <a:xfrm>
            <a:off x="2747175" y="3656125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13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6755EB1C-D567-3605-6F6E-B212A96AA9DD}"/>
              </a:ext>
            </a:extLst>
          </p:cNvPr>
          <p:cNvSpPr txBox="1"/>
          <p:nvPr/>
        </p:nvSpPr>
        <p:spPr>
          <a:xfrm>
            <a:off x="4319813" y="3656125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14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BDEEF72C-3573-9D58-C95A-04AF7A91DE5C}"/>
              </a:ext>
            </a:extLst>
          </p:cNvPr>
          <p:cNvSpPr txBox="1"/>
          <p:nvPr/>
        </p:nvSpPr>
        <p:spPr>
          <a:xfrm>
            <a:off x="5892450" y="3656125"/>
            <a:ext cx="558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15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F10D301D-E273-CA0C-9763-33FDE54CB2AA}"/>
              </a:ext>
            </a:extLst>
          </p:cNvPr>
          <p:cNvSpPr txBox="1"/>
          <p:nvPr/>
        </p:nvSpPr>
        <p:spPr>
          <a:xfrm>
            <a:off x="7465089" y="3648228"/>
            <a:ext cx="4561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16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B4B2E102-656C-5CA3-09DE-BC49964C05B3}"/>
              </a:ext>
            </a:extLst>
          </p:cNvPr>
          <p:cNvSpPr txBox="1"/>
          <p:nvPr/>
        </p:nvSpPr>
        <p:spPr>
          <a:xfrm>
            <a:off x="9037727" y="3648228"/>
            <a:ext cx="520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17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8163F131-1AD3-0FAE-1D69-9C1A63E418E9}"/>
              </a:ext>
            </a:extLst>
          </p:cNvPr>
          <p:cNvSpPr txBox="1"/>
          <p:nvPr/>
        </p:nvSpPr>
        <p:spPr>
          <a:xfrm>
            <a:off x="1174537" y="4642792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18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A4BF1E4F-4966-A867-9BC8-556D3F70898E}"/>
              </a:ext>
            </a:extLst>
          </p:cNvPr>
          <p:cNvSpPr txBox="1"/>
          <p:nvPr/>
        </p:nvSpPr>
        <p:spPr>
          <a:xfrm>
            <a:off x="2747175" y="4634895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19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42971809-9B7A-B892-532B-D6BACE401982}"/>
              </a:ext>
            </a:extLst>
          </p:cNvPr>
          <p:cNvSpPr txBox="1"/>
          <p:nvPr/>
        </p:nvSpPr>
        <p:spPr>
          <a:xfrm>
            <a:off x="4319813" y="4634895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20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A5B93924-4028-4595-7C5A-2290770542A0}"/>
              </a:ext>
            </a:extLst>
          </p:cNvPr>
          <p:cNvSpPr txBox="1"/>
          <p:nvPr/>
        </p:nvSpPr>
        <p:spPr>
          <a:xfrm>
            <a:off x="5892450" y="4634895"/>
            <a:ext cx="5581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21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4DD02A0C-F1F1-0CEC-10B1-6C98D95809B0}"/>
              </a:ext>
            </a:extLst>
          </p:cNvPr>
          <p:cNvSpPr txBox="1"/>
          <p:nvPr/>
        </p:nvSpPr>
        <p:spPr>
          <a:xfrm>
            <a:off x="7465089" y="4626998"/>
            <a:ext cx="4561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22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88DF3D44-667D-5E42-918A-FDD2475B40C3}"/>
              </a:ext>
            </a:extLst>
          </p:cNvPr>
          <p:cNvSpPr txBox="1"/>
          <p:nvPr/>
        </p:nvSpPr>
        <p:spPr>
          <a:xfrm>
            <a:off x="9037727" y="4626998"/>
            <a:ext cx="520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23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F798DD49-E2DC-0296-A5F7-3B5802DA4AB7}"/>
              </a:ext>
            </a:extLst>
          </p:cNvPr>
          <p:cNvSpPr txBox="1"/>
          <p:nvPr/>
        </p:nvSpPr>
        <p:spPr>
          <a:xfrm>
            <a:off x="1174537" y="5621562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24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81453703-1905-6649-8E70-C1033B1497EC}"/>
              </a:ext>
            </a:extLst>
          </p:cNvPr>
          <p:cNvSpPr txBox="1"/>
          <p:nvPr/>
        </p:nvSpPr>
        <p:spPr>
          <a:xfrm>
            <a:off x="2747175" y="5613665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25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0490BF32-8351-A913-E251-EC2BBD17EA07}"/>
              </a:ext>
            </a:extLst>
          </p:cNvPr>
          <p:cNvSpPr txBox="1"/>
          <p:nvPr/>
        </p:nvSpPr>
        <p:spPr>
          <a:xfrm>
            <a:off x="4319813" y="5613665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26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366DBC94-FCB2-0618-2928-353DEA043C41}"/>
              </a:ext>
            </a:extLst>
          </p:cNvPr>
          <p:cNvSpPr txBox="1"/>
          <p:nvPr/>
        </p:nvSpPr>
        <p:spPr>
          <a:xfrm>
            <a:off x="5892451" y="5613665"/>
            <a:ext cx="4551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27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42E9A5C7-1106-F733-0A79-E8C31D98AD14}"/>
              </a:ext>
            </a:extLst>
          </p:cNvPr>
          <p:cNvSpPr txBox="1"/>
          <p:nvPr/>
        </p:nvSpPr>
        <p:spPr>
          <a:xfrm>
            <a:off x="7465089" y="5605768"/>
            <a:ext cx="4561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28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E4A430BE-7FE4-6058-3534-186D704B5686}"/>
              </a:ext>
            </a:extLst>
          </p:cNvPr>
          <p:cNvSpPr txBox="1"/>
          <p:nvPr/>
        </p:nvSpPr>
        <p:spPr>
          <a:xfrm>
            <a:off x="9037727" y="5605768"/>
            <a:ext cx="520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29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C5183034-7A99-8C66-1A4E-69B95D4A8B60}"/>
              </a:ext>
            </a:extLst>
          </p:cNvPr>
          <p:cNvSpPr txBox="1"/>
          <p:nvPr/>
        </p:nvSpPr>
        <p:spPr>
          <a:xfrm>
            <a:off x="1191690" y="2046336"/>
            <a:ext cx="13273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Reserved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FB6B2093-81D6-3BFC-3C20-70C1E9E0D583}"/>
              </a:ext>
            </a:extLst>
          </p:cNvPr>
          <p:cNvSpPr txBox="1"/>
          <p:nvPr/>
        </p:nvSpPr>
        <p:spPr>
          <a:xfrm>
            <a:off x="2992458" y="2051500"/>
            <a:ext cx="13273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Super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3FDD79CD-FB84-C77E-0C8C-130C47B4D1B0}"/>
              </a:ext>
            </a:extLst>
          </p:cNvPr>
          <p:cNvSpPr txBox="1"/>
          <p:nvPr/>
        </p:nvSpPr>
        <p:spPr>
          <a:xfrm>
            <a:off x="4880550" y="2067294"/>
            <a:ext cx="21112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Free          Blocks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2082EC55-93A9-D45A-BA43-A66B33864CB1}"/>
              </a:ext>
            </a:extLst>
          </p:cNvPr>
          <p:cNvSpPr txBox="1"/>
          <p:nvPr/>
        </p:nvSpPr>
        <p:spPr>
          <a:xfrm>
            <a:off x="7982084" y="2055137"/>
            <a:ext cx="21112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Inode</a:t>
            </a:r>
            <a:r>
              <a:rPr lang="en-US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          List</a:t>
            </a:r>
          </a:p>
        </p:txBody>
      </p:sp>
    </p:spTree>
    <p:extLst>
      <p:ext uri="{BB962C8B-B14F-4D97-AF65-F5344CB8AC3E}">
        <p14:creationId xmlns:p14="http://schemas.microsoft.com/office/powerpoint/2010/main" val="618476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" dur="1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1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Metadata/LabelInfo.xml><?xml version="1.0" encoding="utf-8"?>
<clbl:labelList xmlns:clbl="http://schemas.microsoft.com/office/2020/mipLabelMetadata">
  <clbl:label id="{2ff60116-7431-425d-b5af-077d7791bda4}" enabled="0" method="" siteId="{2ff60116-7431-425d-b5af-077d7791bda4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8159</TotalTime>
  <Words>1481</Words>
  <Application>Microsoft Macintosh PowerPoint</Application>
  <PresentationFormat>Widescreen</PresentationFormat>
  <Paragraphs>641</Paragraphs>
  <Slides>23</Slides>
  <Notes>23</Notes>
  <HiddenSlides>1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Aptos</vt:lpstr>
      <vt:lpstr>Arial</vt:lpstr>
      <vt:lpstr>Fira Code</vt:lpstr>
      <vt:lpstr>Helvetica Neue</vt:lpstr>
      <vt:lpstr>HELVETICA NEUE MEDIUM</vt:lpstr>
      <vt:lpstr>HELVETICA NEUE MEDIUM</vt:lpstr>
      <vt:lpstr>Office Theme</vt:lpstr>
      <vt:lpstr>Reasoning about OS Performance</vt:lpstr>
      <vt:lpstr>Modeling &amp; Measuring Performance</vt:lpstr>
      <vt:lpstr>Hardware Numbers You Be Aware Of</vt:lpstr>
      <vt:lpstr>Hardware: Magnetic Disks</vt:lpstr>
      <vt:lpstr>Modeling the Unix File System</vt:lpstr>
      <vt:lpstr>Unix File System Performance - Create</vt:lpstr>
      <vt:lpstr>Unix File System Performance - Write</vt:lpstr>
      <vt:lpstr>Unix File System Performance – Delete</vt:lpstr>
      <vt:lpstr>Unix File System Performance - Delete</vt:lpstr>
      <vt:lpstr>Demonstration Slide</vt:lpstr>
      <vt:lpstr>Log-Structured File System - Intro</vt:lpstr>
      <vt:lpstr>Log-Structured File System – The Log</vt:lpstr>
      <vt:lpstr>LFS Performance – Create 1</vt:lpstr>
      <vt:lpstr>Log-Structured File System – Lookup 1</vt:lpstr>
      <vt:lpstr>Log-Structured File System – Lookup 2</vt:lpstr>
      <vt:lpstr>LFS Performance – Create 2</vt:lpstr>
      <vt:lpstr>LFS Performance – Write to File</vt:lpstr>
      <vt:lpstr>LFS – Garbage Collection</vt:lpstr>
      <vt:lpstr>LFS Performance – Delete File</vt:lpstr>
      <vt:lpstr>LFS Performance – Write to File</vt:lpstr>
      <vt:lpstr>LFS vs. Unix File System Tradeoffs</vt:lpstr>
      <vt:lpstr>Log-Structured File System – Layering</vt:lpstr>
      <vt:lpstr>Tradeoffs in Systems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Nicolaas M. Kaashoek</dc:creator>
  <cp:lastModifiedBy>Nicolaas M. Kaashoek</cp:lastModifiedBy>
  <cp:revision>3</cp:revision>
  <dcterms:created xsi:type="dcterms:W3CDTF">2026-02-04T19:00:28Z</dcterms:created>
  <dcterms:modified xsi:type="dcterms:W3CDTF">2026-02-10T13:44:21Z</dcterms:modified>
</cp:coreProperties>
</file>