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399" r:id="rId3"/>
    <p:sldId id="338" r:id="rId4"/>
    <p:sldId id="378" r:id="rId5"/>
    <p:sldId id="377" r:id="rId6"/>
    <p:sldId id="379" r:id="rId7"/>
    <p:sldId id="380" r:id="rId8"/>
    <p:sldId id="381" r:id="rId9"/>
    <p:sldId id="339" r:id="rId10"/>
    <p:sldId id="405" r:id="rId11"/>
    <p:sldId id="417" r:id="rId12"/>
    <p:sldId id="382" r:id="rId13"/>
    <p:sldId id="419" r:id="rId14"/>
    <p:sldId id="418" r:id="rId15"/>
    <p:sldId id="420" r:id="rId16"/>
    <p:sldId id="422" r:id="rId17"/>
    <p:sldId id="384" r:id="rId18"/>
    <p:sldId id="386" r:id="rId19"/>
    <p:sldId id="421" r:id="rId20"/>
    <p:sldId id="423" r:id="rId21"/>
    <p:sldId id="390" r:id="rId22"/>
    <p:sldId id="392" r:id="rId23"/>
    <p:sldId id="393" r:id="rId24"/>
    <p:sldId id="411" r:id="rId25"/>
    <p:sldId id="434" r:id="rId26"/>
    <p:sldId id="413" r:id="rId27"/>
    <p:sldId id="397" r:id="rId28"/>
    <p:sldId id="398" r:id="rId29"/>
    <p:sldId id="400" r:id="rId30"/>
    <p:sldId id="401" r:id="rId31"/>
    <p:sldId id="429" r:id="rId32"/>
    <p:sldId id="424" r:id="rId33"/>
    <p:sldId id="426" r:id="rId34"/>
    <p:sldId id="427" r:id="rId35"/>
    <p:sldId id="428" r:id="rId36"/>
    <p:sldId id="430" r:id="rId37"/>
    <p:sldId id="432" r:id="rId38"/>
    <p:sldId id="433" r:id="rId39"/>
    <p:sldId id="415" r:id="rId40"/>
    <p:sldId id="370" r:id="rId41"/>
    <p:sldId id="37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125"/>
    <a:srgbClr val="E7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8"/>
    <p:restoredTop sz="72908"/>
  </p:normalViewPr>
  <p:slideViewPr>
    <p:cSldViewPr snapToGrid="0" snapToObjects="1">
      <p:cViewPr>
        <p:scale>
          <a:sx n="84" d="100"/>
          <a:sy n="84" d="100"/>
        </p:scale>
        <p:origin x="14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9AF619A9-20F9-2445-805A-FC2E90ED4BE3}" type="datetimeFigureOut">
              <a:rPr lang="en-US" smtClean="0"/>
              <a:pPr/>
              <a:t>2/4/26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4B0FD84E-6FAA-BE4E-998A-E963BC140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75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85038-364C-4CCC-4DE0-53A006374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4E925-A219-F842-86A6-D4F13C9DA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0E999-914C-1D95-ACA1-E207ABA34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next free block, mark it used, return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CE40F-AC1A-8893-8CF4-10DD94D41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56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5E037-7EA7-1810-EC39-54AFE4A3A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4B9E2-F2BC-6E45-438B-F157E53D4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9F667-F541-BBFF-7E7C-260B3B7D5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next free block, mark it used, return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20D12-95D2-79F6-4187-53AF34CBD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4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906FA-AC7E-C6E5-0F2D-4BA9678F3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10841-6764-40CC-AF9D-AF2D86B2E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C64821-4E77-55B1-3D10-FEC5A1EEB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7F71E-42FB-469A-54F4-A1755C55B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93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EE595-7006-C523-09BC-EB9164A50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F486F-5FD5-3AEC-9402-3051E1D95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CD25DC-B2C2-3FE0-1DE0-6A7BD4B64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Lookup returns just the </a:t>
            </a:r>
            <a:r>
              <a:rPr lang="en-US" dirty="0" err="1"/>
              <a:t>inode</a:t>
            </a:r>
            <a:r>
              <a:rPr lang="en-US" dirty="0"/>
              <a:t> struct. But the </a:t>
            </a:r>
            <a:r>
              <a:rPr lang="en-US" dirty="0" err="1"/>
              <a:t>inode</a:t>
            </a:r>
            <a:r>
              <a:rPr lang="en-US" dirty="0"/>
              <a:t> struct includes the block numbers for the file so we can get the whole file now (or find where any offset into the file is actually stored)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7ADE3-3CED-D0FC-7BB3-25E06956A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47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8986-8C96-3230-345A-F0ABA1F34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28F0C5-C81B-6350-5CB7-1EE30422E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9DE1D-2C58-151A-34AC-8E657E704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Hmm, this seems like an overly complex animation that doesn’t add anything. I think that reusing file allocation is straightforward enough without it…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4837D-2200-9360-135B-8033595DA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7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91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2C466-9DD4-318A-5487-EF4E8D62E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7F41C-84BC-94CA-4851-446F04EE2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DEC295-F1E7-2185-DCF5-2D7EA0505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7DCEB-4392-3CD9-4BD2-1AA5CA753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7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E39A7-4A17-781D-2FC8-95C59131E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0531A-95AC-4572-7FCA-8F6531BB7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5930C-840B-3CE0-D110-496C81C39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about block number vs </a:t>
            </a:r>
            <a:r>
              <a:rPr lang="en-US" dirty="0" err="1"/>
              <a:t>inode</a:t>
            </a:r>
            <a:r>
              <a:rPr lang="en-US" dirty="0"/>
              <a:t>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0155A-69CA-3432-2611-E7AAF4A2C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24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59082-736E-9AB1-03A7-D1F3A02D6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70583-0DE8-1622-7932-DEF1C6B88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5B16F1-105A-987E-ACB0-4E95CE136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8D708-EBBC-EFD0-0221-5EB1D37FD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88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E5158-844A-6DD3-592A-BBC8A065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B0709-04E3-6E70-7F00-0E89AC28D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03DAC-7BD0-37E7-0432-198106930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BBFD-EDB8-8629-082F-C659697A9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25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9008D-AC9A-1023-410A-3CF639629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4397A-E7CE-A4E6-72AE-13CFF09D8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D8D0B-D16B-DC72-3D40-E553E18E9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6CBB3-379C-985B-91DA-866A7E361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4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8E7D5-76D4-F947-9371-AD4E30CED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1B8BC1-B2CD-BC5C-79E2-159B886E3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051DD-274B-CAD8-7056-D39A884CB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65A69-613D-D98A-6AF2-767784E4B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79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CBB71-B933-FA82-2059-90E6B6CA7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36D440-8656-8DAD-BF6C-C1F0504FC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BC24A-54C0-86FE-CF8C-5E02146CC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0935C-9B2A-9953-FDB0-9784E2BC4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7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564FA-A7C4-1D77-0ADB-43C04E92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44EBD-AB1C-AA97-C1AC-1B95493B3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2F41C-6BFB-727B-4E37-45483170B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FBA3F-00BC-524C-66B0-FA1C9AE7F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3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5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2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28466-FAC0-A56C-998F-DEEFBF282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53E8F-83A2-DCBD-83F7-3547EAF96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040C1-87F3-B04E-FC04-306F1D5F9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A77C6-4B0D-5F75-A7A1-D9472A0D7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2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7C363-4664-2B50-C00D-C391EB780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434C7-AB33-D283-FBC8-3946F0FF9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6F189E-7E24-726D-B1EC-9120E5FBC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4811C-E41B-141E-1CD1-6458523E6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8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F6443-709F-ACE4-70E5-91D02834E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CE323-0544-FC99-E356-29B05E823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C1AF9E-581E-E5E5-104E-AC9A79DAD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2398-E19D-BA78-9DE1-7763E9268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4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3C12F7D0-F35C-2F48-9587-92A27A439348}" type="datetimeFigureOut">
              <a:rPr lang="en-US" smtClean="0"/>
              <a:pPr/>
              <a:t>2/4/26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5B7E0C8E-2431-9E4B-BE68-FA0AA71A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4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1317" y="8572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UNIX File System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137260"/>
            <a:ext cx="12192000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4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Wyatt Lloyd</a:t>
            </a:r>
            <a:endParaRPr lang="en-US"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EFF7-C010-0EC8-E65C-6F5410A1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370D2-81A4-BD53-B203-D4143AD074E7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4D8ED-568B-C9E5-9A59-0361D998A452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D3B57-94FB-F589-7E41-A8534C696075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926E3-5311-4813-A51D-DE279D5462F3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0F8B9-DD81-E5EF-A9F3-7A04BAFF96B5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39315-1A5B-59FF-95C9-6ABAB1C31C29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C46ED2-D914-BF4B-756C-6B100368347B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FDAED-F8CD-F902-98BD-33C9F7D6F440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B1D99-248B-DB46-5321-E6E31849BB56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78776-B4FB-2EEA-1F52-FDBA358A4A44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9BAB82-F961-5B6E-1B80-4432674C0CC6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9A6943-2EB7-E0C1-A21C-30A1A06C3675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EA8258-1DC6-4A1B-886D-C704B08E1DCA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644421-FD4A-6DCA-9E79-A23E24912714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A472BA-EE3A-1405-D359-9EBBF75659EE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6EF608-A5B8-959E-2E27-41F38D1B3323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620A5-34BF-E078-2147-64953C9B08C7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BECC21-3086-BCC8-C62E-163344D941D3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F2F05-B9FC-0AA2-005E-8200319C909C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CB38C9-D52B-7A3F-7564-B303666492E9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70D8C8-20B4-81C7-AAC7-6643E5110392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F4F76-7BB4-EE85-7434-ED2C3735187C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252743-0705-F5FE-3883-5A2FBE52468C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50A82C-1779-0940-1A98-0C459A8B0B86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EFF9BA-2DC2-B6B2-E11B-8E4DFE6A3973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B349D4-304D-0419-EDFD-126C711CD575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7F76DC-82BE-1741-5CC1-CFD9661EF561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E20AA1-C4DC-38FC-9699-D0B618E1CA58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8E50DA-6B84-889B-0CAC-D66F159D19E4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7CAEF4-030C-EC77-793A-F4D184020B7C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850590-A7ED-F750-EFA1-3105BF9471EA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D826C5-7E39-01DE-ABF2-AE68E00FC95C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E8E4F3-B5F4-F9C1-E8E9-52BB12A994EF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5B9C4F-0704-1421-1A85-C1C8A0408B18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15B79A-55CF-F8DF-7B79-6BE880FFE70E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6E3D-97BE-7CC1-0AF5-1D74132F5750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DE5665-075F-21F5-6A84-7F13C635D6C2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AC2242-CBAB-439D-C284-6AEFA0E9FC01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28913C-381C-D31F-7CFA-5CEE4CEAA3B3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7E7820-3D19-AEFD-C487-E7E0909277A0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A3AEC0-54F1-406D-4716-CF4DB18CDBC0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44EC28-68CF-7D7B-6B47-1E9AF980C3F6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A52F830-8D3B-BDBC-920F-3F3455E7DFE4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1E3D8A-25E2-8ED6-766E-65C5993CAF86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7B8BAC-80CD-DB17-674D-2D17EDC3591D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774B27-4317-8DCB-47D4-3D243B039D59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C3FFB0-70B4-D4E6-72D9-CB4573A82568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D859CC-EE07-1E3E-941B-C0BE08A9A7CB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145A30-A57D-299C-B407-21FBFFFDACBD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305455-BF24-A2DC-1A03-142BC7C419C5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134EEE-EFF5-2CA4-4DAE-E1517EF767C0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BE47E71-A302-7A14-A6F4-98CF26EAB82F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E7E210-2369-D315-ACBB-43279F4AB916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9AADF5-7AD7-C31A-9C53-3AC2F7FC676D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4E70E2-0AB3-76EF-A5F7-252F697137F2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D7F7FC-EBCE-CA60-D4E6-FA5C51B6DC4F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20B67F-2D50-F8C4-A1E2-C3F0AC3A4CD5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F45635-7D86-6612-58B6-B1718C14CAC3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80A20F-22A5-1028-0871-C791540A96FE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FE367CA-57F3-E0F8-C4AE-89163E31A230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76220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5469-5084-C48C-13BF-11B67789E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34DD-EDA0-D37C-DC6F-A24A7701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		</a:t>
            </a:r>
            <a:r>
              <a:rPr lang="en-US" dirty="0">
                <a:solidFill>
                  <a:srgbClr val="EA7125"/>
                </a:solidFill>
              </a:rPr>
              <a:t>Lookup(16)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A0336E-92CC-AD30-8A8F-04C0F3B7617D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5E51A-A029-5207-AA84-3D4546F2F41E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C4C8A-FBE1-8036-9F63-07A92B8427BF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A7911-C8EF-2B3D-61DC-2A3481C80794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511D0B-EAE3-2E7F-4421-83678744307C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F5B07-0860-8464-CAF0-C70AD992D5C6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0B2B1-3AD1-43D6-8B7A-AAFB0FC6FD4D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3829C6-7A5C-491F-03B2-891CA1D350F3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DBD72E-6E69-64C9-8702-645B780B3639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6DD0B-6BEA-F9D4-D5DD-9103BA7EFBA1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AAEC46-9E71-3E43-B329-EF7916094287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8636E8-37C6-DB40-2331-B92F60D953AD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A5BF6A-AFDE-0566-C6E2-DEA8FA39E4E8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8DE14-4544-290D-83F3-B1B3D6695A01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39F709-B3B7-5EDA-6587-8A0B5F6424D9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A98B18-9838-08E7-28BE-3B556D3A4EB7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E78BED-7818-23AD-DE66-64A327444A6E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7125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584E0C-538D-F3A5-FF2B-424899403AEE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E9C4A9-B5D4-2420-FB65-1EB20C6D2A46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95E31-4C80-05AA-8AEB-8A7ACE30E4C1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F033D0-1121-B7A4-6F3A-F9EA27F16F15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FB954-7E46-4471-36BA-7E5597C45CB2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842CC8-6A88-591A-67FA-66AC51BF1C7A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873686-0A38-B395-6568-EA60B98A2913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93E732-251C-E61A-F480-2D6A54EFD1A1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44F6BA-CF71-D27A-E8A3-FC4DFB2496DB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E19EC9-938A-D826-5FE4-6A6A8E05030A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5F39CB-F016-67BB-9034-44DE0A6BD947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410CE-6AE3-8511-E377-67AA937D37C6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F3005-7557-5DC8-C242-9C315AF0F97E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B41065-3AD0-E59A-24CC-1103A64BC396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B9591F-411F-B3B6-ABB2-83922A7216E3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D8D08C-FDCA-6BBD-7042-5FF53D131BA0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0E5913-B965-8F93-1FD7-97BA32C6F75D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A25CAD-79AA-4F1A-D01D-42BDA2935AD6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B15B2F-3BA4-6AD1-5269-3CE4BB32386A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8D48AD-B483-1EB1-A3D2-2F1B6A74AFE8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3DA002-78F1-6CB4-FA8C-F06950C96953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630D1A-7432-2710-84FC-EC8634C71E2E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C23713-4A83-0BE7-4B6D-9532131D3DD6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D4752B-D47F-6516-F85E-0F58DF6BD470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F57616-768E-F2D2-DEBE-F4C3197261EB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6EF684-9055-F9A8-7F69-500A4E11F8C9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E7F100-41E7-E4AB-477D-65C3DE524704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504A1F-A68D-04F5-4156-9FD06F601253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876ADD-99B7-8AB6-8B00-F547A2E16DD2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787A3-F3FE-884A-2EB8-2C0EFDECAC0B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A712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DF1299-69D5-E999-35AF-E774BAEA37D0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E7A1BC-AB5D-292A-1510-23809F20DC51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1F8432-86FA-8294-2818-168BCF964F16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743A03-B393-716B-FD8F-9165D42AB1F0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AE37ED-638B-19EC-BAA9-CF2AFF597DB5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D5D7AC-12B6-BC05-8731-922813855185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4E69C39-F904-5BA8-012F-3FFA750272F2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A5751C-4C13-383D-BEF7-9E76F4E265A3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E4AFC3-8D72-9410-349F-527343306A69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4B8A8D-52CA-A6C4-5B06-6D3164A5B32E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71FEAF-3828-AEB5-C63C-B506D7BBA57B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64CCF4-CDEE-E89D-614F-BEF5E16AB21F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32323D-CDBD-8656-2A16-C2C8873D0D77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6365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FD18-A149-254C-9F19-280B04F6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Layer: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F8E5-5573-8146-BD43-E7B367FF3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allocate a new block, making it available for writing and reading?</a:t>
            </a:r>
          </a:p>
          <a:p>
            <a:pPr lvl="1"/>
            <a:r>
              <a:rPr lang="en-US" dirty="0"/>
              <a:t>Need to find a currently unused block</a:t>
            </a:r>
          </a:p>
          <a:p>
            <a:endParaRPr lang="en-US" dirty="0"/>
          </a:p>
          <a:p>
            <a:r>
              <a:rPr lang="en-US" dirty="0"/>
              <a:t>Store unused blocks in a data structure in a known location</a:t>
            </a:r>
          </a:p>
          <a:p>
            <a:pPr lvl="1"/>
            <a:r>
              <a:rPr lang="en-US" dirty="0"/>
              <a:t>Free block bitmap</a:t>
            </a:r>
          </a:p>
        </p:txBody>
      </p:sp>
    </p:spTree>
    <p:extLst>
      <p:ext uri="{BB962C8B-B14F-4D97-AF65-F5344CB8AC3E}">
        <p14:creationId xmlns:p14="http://schemas.microsoft.com/office/powerpoint/2010/main" val="258131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89530-221C-5662-35AE-ECAAD7874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272F-AF55-F02E-D0FE-B6B9A9B0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 – Super Block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1BF2E-8683-3248-0919-43081095A15A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F3B5C-3B4D-7C87-3CC0-483763168109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7125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F6FE8-1564-727C-8ABF-17481C287A39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2606B-5EE3-6880-AA56-847EDE3D4065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E76875-E09E-6246-B123-CB992003A91A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FE7E4-51A0-B354-1CC6-F5468130362B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8D1654-FF30-E8C2-5094-00805158374D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8BA64D-61B9-36DA-B959-6875FBC043A0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E68600-ACCC-2C3A-E0E9-DE62053F83AE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373ACC-F202-5CE1-E64A-541C94680730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30CC4B-5040-114A-CEF2-FA1E5312B7FE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0E49F7-2AE3-966D-DDBD-F2E7307D7710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BBDCB6-B64B-F0A8-F949-8CDFA64A0379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EADE3E-5494-1C35-7446-E88A4DD0C5E7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C5FE77-E113-B261-F8FD-BC3CD639D068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768653-4485-DC7B-AA9D-42D553207BC7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A712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2226DF-B6DF-7E1C-64ED-E1BECC11687F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1E47BB-BDE5-CA40-9E02-70A9B463C200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A16EA4-C559-B5E4-5AC3-51E3DE653824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E5C3D8-A814-FD2C-C401-650E47DFD74E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C79B1F-2B83-AB17-EF94-AFF3A5540D35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710286-4364-7E63-A25D-1E83B817CA22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A95B7D4-AD1D-E76D-C13A-AB2CCB38C2D3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A24A49-C03E-DE57-6E8C-6CEFDA184361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2A175D4-184F-8FC6-E8AE-F1378E682F40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70E7B5-3F77-6B00-E14C-C1CF266DCE53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2504B5-6DD4-2875-3F5D-6A9940674653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7492BE-5AD4-3F0D-2F0F-41E16AB85FA7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E2BCD-8F6D-2A10-860F-70FFE53483E5}"/>
              </a:ext>
            </a:extLst>
          </p:cNvPr>
          <p:cNvSpPr/>
          <p:nvPr/>
        </p:nvSpPr>
        <p:spPr>
          <a:xfrm>
            <a:off x="4909424" y="1509365"/>
            <a:ext cx="5455658" cy="35372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7125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5AABE6-26B0-5E11-C855-F0275195B55E}"/>
              </a:ext>
            </a:extLst>
          </p:cNvPr>
          <p:cNvCxnSpPr>
            <a:cxnSpLocks/>
          </p:cNvCxnSpPr>
          <p:nvPr/>
        </p:nvCxnSpPr>
        <p:spPr>
          <a:xfrm flipV="1">
            <a:off x="4074530" y="1509364"/>
            <a:ext cx="834894" cy="180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9DE420E-3416-281F-0EAD-534151F2851E}"/>
              </a:ext>
            </a:extLst>
          </p:cNvPr>
          <p:cNvCxnSpPr>
            <a:cxnSpLocks/>
          </p:cNvCxnSpPr>
          <p:nvPr/>
        </p:nvCxnSpPr>
        <p:spPr>
          <a:xfrm>
            <a:off x="4074530" y="2427484"/>
            <a:ext cx="834894" cy="2619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5A1E3073-A0EA-7FFE-A85F-F1FD39506B87}"/>
              </a:ext>
            </a:extLst>
          </p:cNvPr>
          <p:cNvSpPr txBox="1"/>
          <p:nvPr/>
        </p:nvSpPr>
        <p:spPr>
          <a:xfrm>
            <a:off x="4983490" y="1558763"/>
            <a:ext cx="5313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Stored in a well-known location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(e.g., block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Number of blocks in the disk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Size of free block bitmap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Size of </a:t>
            </a: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2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C9BE-CE85-1CF5-CB09-E4470FBE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278F-8452-43B2-1259-A57A1274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 – Free Block Bitmap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90AF79-EDE5-3754-EC15-3AEBD9F3D21A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BDF6C0-3A7B-181C-25F3-ABF30F8824E5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712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A7AC6A-E7DD-F91C-DC87-5C826628C2FE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37F94B-D681-FC67-A4C6-199AA2647BFB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44D950-A0C7-B979-0098-4C34D6D83770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2BB78-2D1E-C650-0B35-2E3883410951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36E4B3-D335-FDCD-7EA0-E9D3B1BEC906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FB92A1-A721-C217-3BCA-F4C59FA51AE3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C414D6-FD18-A245-A130-1B5A140688D1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3E94FB-A576-A136-B5E3-CD2F8C99E49A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DEA55-5675-A530-3468-DBB641EA28D4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9CBBFD-E96A-5880-308D-60E8F22CA794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D5A2B1-90C2-2772-61F9-EF8BF1D32D1E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99205F-3D84-3D66-7AC3-6B64E6888903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22A6E8-29AB-2A69-2FB3-590572E9B062}"/>
              </a:ext>
            </a:extLst>
          </p:cNvPr>
          <p:cNvSpPr txBox="1"/>
          <p:nvPr/>
        </p:nvSpPr>
        <p:spPr>
          <a:xfrm>
            <a:off x="4319813" y="169006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A29A20-77E7-B7C4-711B-DDD20A5DE1CA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B5A35F-46D2-32A9-A3DD-2DDB3559DCE9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11071C-1C83-B387-A5FC-6667A78AC293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340F92-FECC-6F4D-06E2-7753881F7E38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11E6ED-BFFE-80FA-9F38-34FF7E223A3A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A71ADB-3370-537B-6975-EFD5D354B303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587A4B8-92FB-782D-71E4-8111F81D197D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904D5C-275D-661E-726B-983C0A5D13F9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583177-786E-BDBD-ACE5-1013254EB656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3C293-14C3-1EAF-76D6-714C57DB9D07}"/>
              </a:ext>
            </a:extLst>
          </p:cNvPr>
          <p:cNvSpPr/>
          <p:nvPr/>
        </p:nvSpPr>
        <p:spPr>
          <a:xfrm>
            <a:off x="1174536" y="2881423"/>
            <a:ext cx="9190546" cy="20257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777A30-65C6-3EC5-9ADE-E3D5F915039B}"/>
              </a:ext>
            </a:extLst>
          </p:cNvPr>
          <p:cNvCxnSpPr>
            <a:cxnSpLocks/>
          </p:cNvCxnSpPr>
          <p:nvPr/>
        </p:nvCxnSpPr>
        <p:spPr>
          <a:xfrm flipV="1">
            <a:off x="1174536" y="2423552"/>
            <a:ext cx="3145277" cy="465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9FCE31-E13B-1D58-6E6B-7AB00E4E3497}"/>
              </a:ext>
            </a:extLst>
          </p:cNvPr>
          <p:cNvCxnSpPr>
            <a:cxnSpLocks/>
          </p:cNvCxnSpPr>
          <p:nvPr/>
        </p:nvCxnSpPr>
        <p:spPr>
          <a:xfrm>
            <a:off x="7219805" y="2428107"/>
            <a:ext cx="3145277" cy="461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5A4A569-1630-29EC-31FD-2CA59B445AB9}"/>
              </a:ext>
            </a:extLst>
          </p:cNvPr>
          <p:cNvSpPr txBox="1"/>
          <p:nvPr/>
        </p:nvSpPr>
        <p:spPr>
          <a:xfrm>
            <a:off x="1330990" y="3061800"/>
            <a:ext cx="78130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Stored in a well-known location (e.g., after super block)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1/0 for allocated/free for each block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e.g., 111111010001100010101010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34CC11-0186-429E-FDE9-79279706F87F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A712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>
              <a:solidFill>
                <a:srgbClr val="EA71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5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C7A8B-2F08-5DC0-B511-2CDC01F08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25B3-2D30-E6E9-2385-C650B8E4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 – Allocation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C4D36-1EC3-DE98-C96A-3979544137E1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EBE27-C793-2A0E-6F47-4C13AC2167A4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26EFA-6E89-8885-96D1-31916634B19A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3F5CC-E474-6C37-3F36-73E0F79568FB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39E690-7FD7-1D9D-FDFE-59010B2A3CB3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7211E2-E6F6-3DFB-5D24-558B528B4F1E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504B42-9622-3FD3-06F2-50478647D3B4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6625E-468D-881F-FD25-3098F7F6DE17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D73CF-CB5E-702E-3182-0C390867C59C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4F542C-E080-FD8D-7C8D-9C95099F0700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D9E4AC-5866-BC76-002D-8AB7CBB311F1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95727C-517D-8499-C30C-63F9CAFEEEA1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E9DA0C-765F-2A87-ADFB-7D017A11DE99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860A29-8E06-82D8-0DB6-F380C511102E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0972A5-AF88-8B84-C0B0-B8CCDF0188A6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51E649-0548-073F-C844-61DBE073B002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B15088-63EA-7A23-8672-2BC84CBBE8D7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F9EB35-43FD-BFE0-268A-937B510FD24E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FB6DD3-85E7-1B00-474F-D11165BE23D6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25EB50-3BBA-A4BD-63B0-2F385036C817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BE94EB-D3D1-F6D0-E47C-3FAEBC6E055A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90227A-D59D-A286-E6E7-08F30ED2BE53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0D4867-EBAE-AFEC-CE12-CBF859FE4DD0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577C3A-75A6-7D2E-B5F3-31A1D67416D0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AE8DC7-1F6A-88E3-3AE3-D9E86969D0D9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CFF35B-8C69-6E3B-F71C-021D9CA80428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A5EC8A-459B-B04E-1861-189E79F7660B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178A74-42ED-EC32-C63F-C39A6067C615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1C4CF5-4260-4946-A39C-AA79CC9968B0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ECAE0A-E1AE-54F9-35CF-031B3D975C80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46E14D-6250-1CAE-FBBC-0B8B22B77C28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ACFC66-CD79-B57A-D88F-E3E35171F53D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A32252-917A-80CA-CD96-A4255929B26C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A84DB1-7B80-CABF-53E6-18B44235D605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C8E7D6-4B22-DF7F-52C3-2D92231B97BD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D65981-B0BD-3E8B-9CC8-4427BD7FC776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C207FD-775A-1C5F-29CD-3EEE2733CA4B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F6F50B-FBC7-F4A7-6E47-5100FE4E1D47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E5E671-9EEE-D93F-BAB0-9835096F53FD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E3DA94-0089-5A7B-4406-464A71CC4BD6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42DF55-8B96-C2F1-7E44-1A18815A004E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3B06D6-0809-E31C-651F-786BB1FCA31E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2BF6A1-00FE-1142-C469-65B2FF6B9142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F7F61F-1E29-B592-025C-908D387077D0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F2EB4D-7C4E-E8D3-8AD6-466D975332C0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B6BCB2-3F02-81EA-421E-1F168F45ECB1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43475C-92BD-656C-94AA-5384C7C51313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FAF256-C179-6BFE-F334-4D11DC88D825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C0F8C6-E69A-0A04-7A28-0EDCE2C34D5D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662AB2-8C42-AF31-947C-9E150A662450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2B81255-AAED-7E5B-9BAE-6EA5556B3C53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918AA-7E1E-CE0C-D496-52B3048A6B1C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E46EBA-682A-0C94-93D2-AC4DAFE142A4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8169A8-66DE-33A8-A3AA-8331A925F26B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675993-2DD5-8E9E-F0D2-E1CB69D1A32B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85773B2-0D50-251A-CC6D-BD25AA931642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BA8445-D20B-F82D-053F-93C6E8CC6BCD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A597CB-C48D-49E6-3AC4-B790AE44C8DD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DEB3977-F4DD-4660-DFDC-0AFF773A4288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8A4AEC4-BB07-E164-AC8A-605BCB979244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222A6-1C35-6F39-E24E-B395882F18DF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4092B-D627-EE83-C08B-AD0BFB98CDD6}"/>
              </a:ext>
            </a:extLst>
          </p:cNvPr>
          <p:cNvSpPr txBox="1"/>
          <p:nvPr/>
        </p:nvSpPr>
        <p:spPr>
          <a:xfrm>
            <a:off x="4319813" y="206397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111111</a:t>
            </a:r>
            <a:r>
              <a:rPr lang="en-US" dirty="0">
                <a:solidFill>
                  <a:srgbClr val="EA712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10      0011000101</a:t>
            </a:r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7F6DAB-84FF-D879-F51A-5E97590AEE78}"/>
              </a:ext>
            </a:extLst>
          </p:cNvPr>
          <p:cNvCxnSpPr>
            <a:cxnSpLocks/>
          </p:cNvCxnSpPr>
          <p:nvPr/>
        </p:nvCxnSpPr>
        <p:spPr>
          <a:xfrm flipV="1">
            <a:off x="4476265" y="1081250"/>
            <a:ext cx="0" cy="986044"/>
          </a:xfrm>
          <a:prstGeom prst="line">
            <a:avLst/>
          </a:prstGeom>
          <a:ln w="38100">
            <a:solidFill>
              <a:srgbClr val="EA712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A2E3DAF-47EA-82C2-3E5D-A7A76F2A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5" y="2762353"/>
            <a:ext cx="10368064" cy="28772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Find the next free block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1088 L 0.06185 -0.01088 " pathEditMode="relative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D951F-E686-D263-E664-6392D76E1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92E4-C3AD-5677-755B-C8CF17E6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 – Allocation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9215E-FF2F-A45D-3CB1-202BE1B5AD10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89064-3FF2-DD4D-3E8C-C3D2E3E214FA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61BB1D-918E-0294-D2AF-D4D144AE21F2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0E985-EA50-1723-96A2-F255738AF44A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A43075-32E1-5A32-79D1-971BCECCA4A0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07DCD-4982-0274-E7CD-1CE1BAC7D13F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DF110-9AF6-B044-A4FC-0A2771C13D9A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25A6CF-7F42-8307-8D7C-918952E37125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B26BA-ACE8-17E6-BE16-E5939114A9FC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5CE8A5-9023-2E7C-EA3A-34A732F5FAB3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6BDDA6-4F4F-3549-6D77-85EBD69F74EE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455BC-1751-949C-9BE7-C1AAFF2B7A8E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CAE9F1-533B-F1E0-4D41-7DA18BDCFE92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B9CA23-EAA1-A977-0369-C14F5513A92E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7B27E-6B10-4CC6-63F1-D8E59D776F6F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FE95DA-8A22-B63E-DA12-C924B522EB06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AA6725-E81D-1A22-D597-346020DA4084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709126-8429-A183-FECF-F389D569046E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A5AF84-DF7A-DA4C-B603-1540647DAD1F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0203EC-A0AF-3CBD-C533-7964E76E6CBF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175720-C855-FBDD-3DE0-0FA104D7EE1C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14E86E-5750-A050-DFB7-5ACBA5743B3E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1DE2F8-56BC-6417-CD57-F96BED119E68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F47312-B203-F377-C2C3-25D775CA3DF8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3249D8-E71E-B896-C9EA-9305E1A8BE8B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D7A5EC-698F-1C85-FE99-549E5E84FBB9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1AF4D0-E1E1-9311-EC8F-55146D44EE3D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4CA40B-8F41-BBA8-3359-E3A3C52E4B09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D3DC12-E3E1-0039-BAF1-D6AB1BC073EE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0FF529-C1CD-4E7D-B5A6-B02A36456C56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7620A2-7D5A-109C-D940-371EB5D7AEB3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BF96AA-A554-6E11-0AF9-3CBDD4E74603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84348E-1914-F91C-380A-585EAA3CD26C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C48C30-6728-73C3-191A-6F67436F5F23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E87ACA-61FA-345B-1FB9-783FE2467A2D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971EA3-6174-DC09-8DCE-DB0493CADF22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40F464-248F-4E63-03E9-104C1BA8F06C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CA7DDA-F4F5-4E11-805D-3165963160EB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553D92-2B12-633E-6DC2-5A9C7C5DE142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5FCA23-DD5D-2F5F-F4CA-93AC4EC61AB3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B9C1A1-C14A-F57F-B135-F5D09BB0937F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2A8066-D1AD-2601-1A29-79ACC43EDBEB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BD253E-1D85-2B05-BED6-49C85608B49A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BE720F-D7A4-BB8F-70C1-74EA412C2F88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6777EC-7BA7-BF8C-754E-391952956DC4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BF44E1-13A2-CAA9-66DA-65DE114929DC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DC14B9-BFBB-C95C-CF12-7640BB13DA75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560F04-13EC-6452-A8E5-0F0E87081D7C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13B753-B0D3-AAFB-2CB3-1926A26777CD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56DB35-BA38-0DC5-907F-D5B08A77F572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60A7F2-5EBC-54CD-3C7D-1AFB0F794651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62B900-1B70-8C87-840A-273724BEDE25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EEF734-56D4-B3E0-4BE3-75EAB442B742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366E93-D92F-1451-437F-4DD6E554469F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D37EDD-BE39-C8E0-B97C-2290484D8A00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947ABC-726B-F90D-93C6-9D2942A413B9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363E664-54DF-F0ED-71A8-EF8087BE6531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0515C3-ABEF-F9E4-5EC2-E45D03C23EDC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8349F54-CE62-BDB5-A5E1-F618BA72D174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8EB3D7-3A63-38FF-D52C-EA715515C8F4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44202-30E5-07CD-0E8F-E9C475086A77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394FA-82D5-5848-BC2E-25659247E1C9}"/>
              </a:ext>
            </a:extLst>
          </p:cNvPr>
          <p:cNvSpPr txBox="1"/>
          <p:nvPr/>
        </p:nvSpPr>
        <p:spPr>
          <a:xfrm>
            <a:off x="4319813" y="206076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111111</a:t>
            </a:r>
            <a:r>
              <a:rPr lang="en-US" dirty="0">
                <a:solidFill>
                  <a:srgbClr val="EA712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10      0011000101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5F144-FE35-48B5-AE3A-C808469716EB}"/>
              </a:ext>
            </a:extLst>
          </p:cNvPr>
          <p:cNvSpPr txBox="1"/>
          <p:nvPr/>
        </p:nvSpPr>
        <p:spPr>
          <a:xfrm>
            <a:off x="4319814" y="2060768"/>
            <a:ext cx="132735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111111</a:t>
            </a:r>
            <a:r>
              <a:rPr lang="en-US" dirty="0">
                <a:solidFill>
                  <a:srgbClr val="EA712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10   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243569-F3B4-47F6-A0FE-A58717331B56}"/>
              </a:ext>
            </a:extLst>
          </p:cNvPr>
          <p:cNvSpPr/>
          <p:nvPr/>
        </p:nvSpPr>
        <p:spPr>
          <a:xfrm>
            <a:off x="4319812" y="1698585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02B08E3-4083-D2E2-623D-6BBB268C9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5" y="2762353"/>
            <a:ext cx="10368064" cy="28772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Find the next free block</a:t>
            </a:r>
          </a:p>
          <a:p>
            <a:pPr lvl="1"/>
            <a:r>
              <a:rPr lang="en-US" dirty="0"/>
              <a:t>Mark it used</a:t>
            </a:r>
          </a:p>
          <a:p>
            <a:pPr lvl="1"/>
            <a:r>
              <a:rPr lang="en-US" dirty="0"/>
              <a:t>Return its block number (e.g., 7)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4AD7-9816-E946-A1DA-D53D6F1B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Block Layer: Portable? General? Isolation?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F1DED-0AD2-2142-B248-803D9201C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portable?</a:t>
            </a:r>
          </a:p>
          <a:p>
            <a:pPr lvl="1"/>
            <a:r>
              <a:rPr lang="en-US" dirty="0"/>
              <a:t>Implemented eﬀiciently for most persistent storage media</a:t>
            </a:r>
          </a:p>
          <a:p>
            <a:pPr lvl="2"/>
            <a:r>
              <a:rPr lang="en-US" dirty="0"/>
              <a:t>Tape, HDDs, floppy disks, SSDs, ... even network attached storage!</a:t>
            </a:r>
          </a:p>
          <a:p>
            <a:endParaRPr lang="en-US" dirty="0"/>
          </a:p>
          <a:p>
            <a:r>
              <a:rPr lang="en-US" dirty="0"/>
              <a:t>How general?</a:t>
            </a:r>
          </a:p>
          <a:p>
            <a:pPr lvl="1"/>
            <a:r>
              <a:rPr lang="en-US" dirty="0"/>
              <a:t>Lose some expressiveness: block size, performance characteristics</a:t>
            </a:r>
          </a:p>
          <a:p>
            <a:pPr lvl="1"/>
            <a:r>
              <a:rPr lang="en-US" dirty="0"/>
              <a:t>But not much</a:t>
            </a:r>
          </a:p>
          <a:p>
            <a:pPr lvl="1"/>
            <a:endParaRPr lang="en-US" dirty="0"/>
          </a:p>
          <a:p>
            <a:r>
              <a:rPr lang="en-US" dirty="0"/>
              <a:t>Isolation?</a:t>
            </a:r>
          </a:p>
          <a:p>
            <a:pPr lvl="1"/>
            <a:r>
              <a:rPr lang="en-US" dirty="0"/>
              <a:t>Block numbers are global, they always represent the same physical location</a:t>
            </a:r>
          </a:p>
        </p:txBody>
      </p:sp>
    </p:spTree>
    <p:extLst>
      <p:ext uri="{BB962C8B-B14F-4D97-AF65-F5344CB8AC3E}">
        <p14:creationId xmlns:p14="http://schemas.microsoft.com/office/powerpoint/2010/main" val="21252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3532-0891-224F-A768-0439BA32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File/</a:t>
            </a:r>
            <a:r>
              <a:rPr lang="en-US" dirty="0" err="1"/>
              <a:t>Inode</a:t>
            </a:r>
            <a:r>
              <a:rPr lang="en-US" dirty="0"/>
              <a:t>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A74BB-9B6C-6A42-A988-B73B315B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file is a linear array of bytes of arbitrary length:</a:t>
            </a:r>
          </a:p>
          <a:p>
            <a:pPr lvl="1"/>
            <a:r>
              <a:rPr lang="en-US" dirty="0"/>
              <a:t>May span multiple blocks</a:t>
            </a:r>
          </a:p>
          <a:p>
            <a:pPr lvl="1"/>
            <a:r>
              <a:rPr lang="en-US" dirty="0"/>
              <a:t>May grow or shrink over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do we keep track of which blocks belong to which file?</a:t>
            </a:r>
          </a:p>
          <a:p>
            <a:endParaRPr lang="en-US" dirty="0"/>
          </a:p>
          <a:p>
            <a:r>
              <a:rPr lang="en-US" b="1" dirty="0"/>
              <a:t>Values</a:t>
            </a:r>
            <a:r>
              <a:rPr lang="en-US" dirty="0"/>
              <a:t>: </a:t>
            </a:r>
            <a:r>
              <a:rPr lang="en-US" dirty="0" err="1"/>
              <a:t>inode</a:t>
            </a:r>
            <a:r>
              <a:rPr lang="en-US" dirty="0"/>
              <a:t> struct:</a:t>
            </a:r>
          </a:p>
          <a:p>
            <a:endParaRPr lang="en-US" dirty="0"/>
          </a:p>
          <a:p>
            <a:r>
              <a:rPr lang="en-US" b="1" dirty="0"/>
              <a:t>Names</a:t>
            </a:r>
            <a:r>
              <a:rPr lang="en-US" dirty="0"/>
              <a:t>: </a:t>
            </a:r>
            <a:r>
              <a:rPr lang="en-US" dirty="0" err="1"/>
              <a:t>inode</a:t>
            </a:r>
            <a:r>
              <a:rPr lang="en-US" dirty="0"/>
              <a:t> number</a:t>
            </a:r>
          </a:p>
          <a:p>
            <a:endParaRPr lang="en-US" b="1" dirty="0"/>
          </a:p>
          <a:p>
            <a:r>
              <a:rPr lang="en-US" b="1" dirty="0"/>
              <a:t>Allocation</a:t>
            </a:r>
            <a:r>
              <a:rPr lang="en-US" dirty="0"/>
              <a:t>: Store unused blocks in a data structure in a known location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table</a:t>
            </a:r>
          </a:p>
          <a:p>
            <a:pPr lvl="1"/>
            <a:endParaRPr lang="en-US" dirty="0"/>
          </a:p>
          <a:p>
            <a:r>
              <a:rPr lang="en-US" b="1" dirty="0"/>
              <a:t>Lookup:</a:t>
            </a:r>
            <a:r>
              <a:rPr lang="en-US" dirty="0"/>
              <a:t> return </a:t>
            </a:r>
            <a:r>
              <a:rPr lang="en-US" dirty="0" err="1"/>
              <a:t>inode</a:t>
            </a:r>
            <a:r>
              <a:rPr lang="en-US" dirty="0"/>
              <a:t> struct stored in </a:t>
            </a:r>
            <a:r>
              <a:rPr lang="en-US" dirty="0" err="1"/>
              <a:t>inode</a:t>
            </a:r>
            <a:r>
              <a:rPr lang="en-US" dirty="0"/>
              <a:t> table indexed by </a:t>
            </a:r>
            <a:r>
              <a:rPr lang="en-US" dirty="0" err="1"/>
              <a:t>inode</a:t>
            </a:r>
            <a:r>
              <a:rPr lang="en-US" dirty="0"/>
              <a:t> number</a:t>
            </a: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5538CA-A58E-38BD-4490-7AC623FAE8C9}"/>
              </a:ext>
            </a:extLst>
          </p:cNvPr>
          <p:cNvGrpSpPr/>
          <p:nvPr/>
        </p:nvGrpSpPr>
        <p:grpSpPr>
          <a:xfrm>
            <a:off x="3567158" y="3230347"/>
            <a:ext cx="6245942" cy="923330"/>
            <a:chOff x="4347087" y="3539629"/>
            <a:chExt cx="6245942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E095E7-E555-10F7-F4ED-A23515DA9A08}"/>
                </a:ext>
              </a:extLst>
            </p:cNvPr>
            <p:cNvSpPr txBox="1"/>
            <p:nvPr/>
          </p:nvSpPr>
          <p:spPr>
            <a:xfrm>
              <a:off x="4494571" y="3539629"/>
              <a:ext cx="609845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array of block numbers</a:t>
              </a:r>
            </a:p>
            <a:p>
              <a:r>
                <a:rPr lang="en-US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filesize</a:t>
              </a:r>
              <a:endPara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  <a:p>
              <a:r>
                <a: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…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ECC3BB25-F888-AFAD-3372-E8126D2054D9}"/>
                </a:ext>
              </a:extLst>
            </p:cNvPr>
            <p:cNvSpPr/>
            <p:nvPr/>
          </p:nvSpPr>
          <p:spPr>
            <a:xfrm>
              <a:off x="4347087" y="3632584"/>
              <a:ext cx="147484" cy="737420"/>
            </a:xfrm>
            <a:prstGeom prst="leftBrace">
              <a:avLst>
                <a:gd name="adj1" fmla="val 115111"/>
                <a:gd name="adj2" fmla="val 50000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87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1D98C-765C-2189-D164-CBB1B79B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5EC2-E409-963D-4EF6-67FA26A1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File/</a:t>
            </a:r>
            <a:r>
              <a:rPr lang="en-US" dirty="0" err="1"/>
              <a:t>Inode</a:t>
            </a:r>
            <a:r>
              <a:rPr lang="en-US" dirty="0"/>
              <a:t> Layer: Allocation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F9E9B9-B866-CBBC-61A7-133E71E753F3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263272-7A36-088C-2209-B13C33CE314F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3E074D-5D1C-EEB9-671D-42CD02933FAF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06953-A45F-1113-BD83-45948772BC0C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A67EF4-CBCE-0505-8BC9-99C156AE6BCA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094E2A-53D7-B1CA-3025-FC003DBAEFAD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25169C-2E45-5382-A1F1-33E680E9CD6D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AB51E3-215D-F384-AC9E-F4235AFEB2E5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76C19F-1932-EBF1-397B-475F9A49E49E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85B417-44AC-31EB-864E-93393ADA00BD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DF5C87-B41D-0BEA-D8C9-6FD8F1CDF0D5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169C51-1DF8-2881-6582-C825D70F6351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90935-1407-1190-6B4D-653B5E75AB32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CC47C-2D1D-D173-D4DB-5C43FA39C1B8}"/>
              </a:ext>
            </a:extLst>
          </p:cNvPr>
          <p:cNvSpPr txBox="1"/>
          <p:nvPr/>
        </p:nvSpPr>
        <p:spPr>
          <a:xfrm>
            <a:off x="7621542" y="1747373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EA712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inode</a:t>
            </a:r>
            <a:r>
              <a:rPr lang="en-US" dirty="0">
                <a:solidFill>
                  <a:srgbClr val="EA712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…………..table</a:t>
            </a:r>
            <a:endParaRPr lang="en-US" dirty="0">
              <a:solidFill>
                <a:srgbClr val="EA7125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653D96-491F-D51E-4FC8-2534313841FB}"/>
              </a:ext>
            </a:extLst>
          </p:cNvPr>
          <p:cNvSpPr/>
          <p:nvPr/>
        </p:nvSpPr>
        <p:spPr>
          <a:xfrm>
            <a:off x="1174536" y="2881423"/>
            <a:ext cx="9190546" cy="2892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28A6C0-00ED-AC45-7DA7-827F41F2C725}"/>
              </a:ext>
            </a:extLst>
          </p:cNvPr>
          <p:cNvCxnSpPr>
            <a:cxnSpLocks/>
          </p:cNvCxnSpPr>
          <p:nvPr/>
        </p:nvCxnSpPr>
        <p:spPr>
          <a:xfrm flipV="1">
            <a:off x="1174536" y="2428107"/>
            <a:ext cx="6290553" cy="461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A1D9512-E370-FA17-B9E2-298D8A7A6D06}"/>
              </a:ext>
            </a:extLst>
          </p:cNvPr>
          <p:cNvCxnSpPr>
            <a:cxnSpLocks/>
          </p:cNvCxnSpPr>
          <p:nvPr/>
        </p:nvCxnSpPr>
        <p:spPr>
          <a:xfrm>
            <a:off x="10365082" y="2428107"/>
            <a:ext cx="0" cy="461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B30A43A-BCD2-E56E-6976-72D1EB7D94F7}"/>
              </a:ext>
            </a:extLst>
          </p:cNvPr>
          <p:cNvSpPr txBox="1"/>
          <p:nvPr/>
        </p:nvSpPr>
        <p:spPr>
          <a:xfrm>
            <a:off x="1367316" y="3017142"/>
            <a:ext cx="80743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Stored in a well-known location (e.g., after free block bitmap)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structs { blocks[N]; </a:t>
            </a: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filesize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}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Find an unused </a:t>
            </a: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(e.g., linear scan)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mark it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populate it (e.g., </a:t>
            </a: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filesize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return the </a:t>
            </a: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number</a:t>
            </a:r>
          </a:p>
        </p:txBody>
      </p:sp>
    </p:spTree>
    <p:extLst>
      <p:ext uri="{BB962C8B-B14F-4D97-AF65-F5344CB8AC3E}">
        <p14:creationId xmlns:p14="http://schemas.microsoft.com/office/powerpoint/2010/main" val="244972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A763-657A-6247-BC3A-44FB9F51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9B6F-B658-F545-AF1D-F53BEE353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specifics of the Unix File System</a:t>
            </a:r>
          </a:p>
          <a:p>
            <a:r>
              <a:rPr lang="en-US" dirty="0"/>
              <a:t>See 4 examples of naming within it</a:t>
            </a:r>
          </a:p>
          <a:p>
            <a:r>
              <a:rPr lang="en-US" dirty="0"/>
              <a:t>Reason about portability, generality, and isolation</a:t>
            </a:r>
          </a:p>
          <a:p>
            <a:r>
              <a:rPr lang="en-US" dirty="0"/>
              <a:t>Get first exposure to layering</a:t>
            </a:r>
          </a:p>
        </p:txBody>
      </p:sp>
    </p:spTree>
    <p:extLst>
      <p:ext uri="{BB962C8B-B14F-4D97-AF65-F5344CB8AC3E}">
        <p14:creationId xmlns:p14="http://schemas.microsoft.com/office/powerpoint/2010/main" val="1569102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28C61-9D5D-854F-D376-318EB7C2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D455-6F72-E4C9-2353-5CCB5AE1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File/</a:t>
            </a:r>
            <a:r>
              <a:rPr lang="en-US" dirty="0" err="1"/>
              <a:t>Inode</a:t>
            </a:r>
            <a:r>
              <a:rPr lang="en-US" dirty="0"/>
              <a:t> Layer:     </a:t>
            </a:r>
            <a:r>
              <a:rPr lang="en-US" dirty="0">
                <a:solidFill>
                  <a:srgbClr val="EA7125"/>
                </a:solidFill>
              </a:rPr>
              <a:t>Lookup(</a:t>
            </a:r>
            <a:r>
              <a:rPr lang="en-US" dirty="0" err="1">
                <a:solidFill>
                  <a:srgbClr val="EA7125"/>
                </a:solidFill>
              </a:rPr>
              <a:t>inode</a:t>
            </a:r>
            <a:r>
              <a:rPr lang="en-US" dirty="0">
                <a:solidFill>
                  <a:srgbClr val="EA7125"/>
                </a:solidFill>
              </a:rPr>
              <a:t> 22)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41CA4A-74F3-7F45-1BF9-BDC77652006D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BA19DE-FE4B-21C8-FA5D-49C4834BD78E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4FE8E-7A66-81AA-86A9-42C7E36DFD7D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AEC24-5333-99B3-0C39-DC2F03214697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E8A3CF-711A-D137-D980-A5291E745760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F44591-401D-DBA7-1865-BEF1FBAC0A86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B9C08C-AD88-84F0-A63A-378D24E825E0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8374F4-2F7E-D427-6A0E-53133532F519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BD1923-97A8-9E46-849A-70D4A5DF6E1A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F901D1-A48F-CF11-181D-D15227E56637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5D48CC-87F2-1D43-2CB9-61D88D838EFC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5CA040-5914-3F57-7900-62359EC1D46F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619D88-3883-3F5A-A7AD-CC6AF97050DC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ED54FF-6014-4829-BB66-6A064C7FFD04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BE68DD-AC45-B5DD-5E3F-C68ED944D7FA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E4F7D0-0BCE-BF3D-9A53-D025100AD31A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5994E7-AE5A-9B13-555C-8162110020E1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DE7338-5235-77B7-90B2-026F0D0BEC6F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43BA24-E157-40D1-91B1-DD4FD737FB49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1C4627-FFCA-7831-FFEE-083CA28E4F54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4F7335-83FE-97DF-3588-1EB7834D58C5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64B4CF-ECE7-60C0-6115-017C74A14F42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607469-0C67-AA65-3F9B-0010F4019E49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9768B9-FD0C-2C23-9733-CC8E50CB205D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D6A102-0D4A-730B-EC5D-CD5F7D65D1D9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5B7D7C-1134-B02B-8CB0-AFB5D0A725E2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6699FE-CD7F-4659-D646-17739862EBE0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477CB2-3674-115A-6597-F357F60BD0B9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D0B34A-79F1-42DB-71F2-07757A382F1C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8B0ED1-AD78-7A8C-8458-289FF26A5E64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B2B959-0C74-A030-635E-50721B9AEB2F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15F742-35A9-052C-881B-AC8697ED6CC7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8396D0-476A-4D62-C7CB-1722D1B066DD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15118-B10F-3C21-E422-1334FD5BDCAD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907495-252F-8E4E-C1E7-055EAD61A7FD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872FDF-C439-2B79-E572-A7D421C27C63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C62757-44B2-C8BB-3684-613C5328A01F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5109D9-022E-FCAB-2CC4-879F9E0962BA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E97DD-2C80-0A34-64A5-FA1F0C8AA68F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520D52-5289-94FC-8725-9429D67EF9AC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614EBE-4FC5-A084-62FD-C904EA3D94D5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53B795-89E3-026A-CEF9-346D5FFE1576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0FE77A-8BB8-F3E5-1CDD-FE808934BFE8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677BC3-E0B1-B661-DA51-B4088DF7966E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D16214-52C9-91FD-1795-6D8D4D6C831F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C23DB7-01A9-A38A-31EE-368488CFA66E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254443-D586-D430-2C2F-E573E2ED8F9B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5850A3-62E8-90E0-2E76-A8D3B894907F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D49497-8590-1369-540F-DB5B3E73FBAD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33A85B-569B-573C-EC4F-3EC8FD4AB7E8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E29B75-531B-F4FA-33D1-7E05F60C40EE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200C19-0140-F55B-95BD-FAC2B5E56F80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E7B38A-46EB-F40A-7EDB-E31B8F99F7D6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EABE01-432B-6525-436F-C4E2B8D338E9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FFEADCE-9ECF-2DC2-F304-208AB4D44E39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D0B39D-734E-0B9E-3A37-84F4DA35A419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192BAB-299F-832E-5E2E-F79C4A15ED0F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B2AE09F-0B89-F71D-2260-DFAC603705C9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D9225-E724-74FD-20DE-51C57D68573A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1F7B52E-5FB1-8AC4-0298-FD37064FCED3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F11BF-0FDD-5BDA-098E-7C599F2CF645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B7730D-19E0-7C4E-3BD9-D583E2E4F610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9EC38-A49A-BA02-1CCA-D4C171A80AC4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AD7CED-20FB-91F5-AA9E-46E0D0F71498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99CE41-85DF-8D95-9D4E-0518C096F9E8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DEBB10-DB8F-B4D3-9236-45B554C955D8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240D87-7E36-686B-74FE-AAF0F14881A1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BDABB9-9017-E34E-19F2-70A4FCF42E10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E64C62-21C6-AD51-2F12-B087D522A535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AE67A0E-694E-6F5A-45F3-DB5E7FA43FFC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187306-9742-7D8F-F77D-B566EAC343E0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57A2964-B811-A25F-917B-2213DFF76A10}"/>
              </a:ext>
            </a:extLst>
          </p:cNvPr>
          <p:cNvSpPr txBox="1"/>
          <p:nvPr/>
        </p:nvSpPr>
        <p:spPr>
          <a:xfrm>
            <a:off x="7621542" y="1747373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inode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…………..table</a:t>
            </a: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78A0697-8658-8366-D69F-E010155D24F6}"/>
              </a:ext>
            </a:extLst>
          </p:cNvPr>
          <p:cNvCxnSpPr>
            <a:cxnSpLocks/>
          </p:cNvCxnSpPr>
          <p:nvPr/>
        </p:nvCxnSpPr>
        <p:spPr>
          <a:xfrm flipV="1">
            <a:off x="9207753" y="1262248"/>
            <a:ext cx="0" cy="986044"/>
          </a:xfrm>
          <a:prstGeom prst="line">
            <a:avLst/>
          </a:prstGeom>
          <a:ln w="38100">
            <a:solidFill>
              <a:srgbClr val="EA712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316AD4E-A350-6B9F-D26B-3ACBF1F89914}"/>
              </a:ext>
            </a:extLst>
          </p:cNvPr>
          <p:cNvSpPr/>
          <p:nvPr/>
        </p:nvSpPr>
        <p:spPr>
          <a:xfrm>
            <a:off x="10780390" y="1378663"/>
            <a:ext cx="1117511" cy="1811104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753B64-8A2A-88CD-3568-E9B7714D5CD6}"/>
              </a:ext>
            </a:extLst>
          </p:cNvPr>
          <p:cNvSpPr txBox="1"/>
          <p:nvPr/>
        </p:nvSpPr>
        <p:spPr>
          <a:xfrm>
            <a:off x="10637130" y="1509628"/>
            <a:ext cx="57342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9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29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25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24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C25EF68-1DB7-64BD-9CA1-021C2B0B1295}"/>
              </a:ext>
            </a:extLst>
          </p:cNvPr>
          <p:cNvCxnSpPr>
            <a:cxnSpLocks/>
          </p:cNvCxnSpPr>
          <p:nvPr/>
        </p:nvCxnSpPr>
        <p:spPr>
          <a:xfrm flipV="1">
            <a:off x="9207752" y="1378663"/>
            <a:ext cx="1572637" cy="853584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A3795F-5430-EF74-0900-A99D747A52A9}"/>
              </a:ext>
            </a:extLst>
          </p:cNvPr>
          <p:cNvCxnSpPr>
            <a:cxnSpLocks/>
          </p:cNvCxnSpPr>
          <p:nvPr/>
        </p:nvCxnSpPr>
        <p:spPr>
          <a:xfrm>
            <a:off x="9207752" y="2240767"/>
            <a:ext cx="1572637" cy="949000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208A4BB-0D5D-47FA-A2DA-333ADB9BEEF8}"/>
              </a:ext>
            </a:extLst>
          </p:cNvPr>
          <p:cNvSpPr txBox="1"/>
          <p:nvPr/>
        </p:nvSpPr>
        <p:spPr>
          <a:xfrm>
            <a:off x="10365082" y="1027906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203116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B17F-EC09-514F-9253-00F34B81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69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File/</a:t>
            </a:r>
            <a:r>
              <a:rPr lang="en-US" sz="4000" dirty="0" err="1"/>
              <a:t>Inode</a:t>
            </a:r>
            <a:r>
              <a:rPr lang="en-US" sz="4000" dirty="0"/>
              <a:t> layer: Portable? General? Isolation?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BDBDC-E590-5B46-ADBA-E3509AC5A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portable?</a:t>
            </a:r>
          </a:p>
          <a:p>
            <a:pPr lvl="1"/>
            <a:r>
              <a:rPr lang="en-US" dirty="0"/>
              <a:t>Can implement for any block device …</a:t>
            </a:r>
          </a:p>
          <a:p>
            <a:endParaRPr lang="en-US" dirty="0"/>
          </a:p>
          <a:p>
            <a:r>
              <a:rPr lang="en-US" dirty="0"/>
              <a:t>How general?</a:t>
            </a:r>
          </a:p>
          <a:p>
            <a:pPr lvl="1"/>
            <a:r>
              <a:rPr lang="en-US" dirty="0"/>
              <a:t>Applications completely lose locality information</a:t>
            </a:r>
          </a:p>
          <a:p>
            <a:pPr lvl="1"/>
            <a:r>
              <a:rPr lang="en-US" dirty="0"/>
              <a:t>Fine for most applications, but not for specific use cases, e.g., databases</a:t>
            </a:r>
          </a:p>
          <a:p>
            <a:endParaRPr lang="en-US" dirty="0"/>
          </a:p>
          <a:p>
            <a:r>
              <a:rPr lang="en-US" dirty="0"/>
              <a:t>Isolation?</a:t>
            </a:r>
          </a:p>
          <a:p>
            <a:pPr lvl="1"/>
            <a:r>
              <a:rPr lang="en-US" dirty="0"/>
              <a:t>A name always refers to particular data, so no inherent isolation</a:t>
            </a:r>
          </a:p>
        </p:txBody>
      </p:sp>
    </p:spTree>
    <p:extLst>
      <p:ext uri="{BB962C8B-B14F-4D97-AF65-F5344CB8AC3E}">
        <p14:creationId xmlns:p14="http://schemas.microsoft.com/office/powerpoint/2010/main" val="10433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04AA-F03B-0947-BFC5-BEE14218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A30D-BF31-1641-950F-DC086CC26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Name files by </a:t>
            </a:r>
            <a:r>
              <a:rPr lang="en-US" dirty="0" err="1"/>
              <a:t>inode</a:t>
            </a:r>
            <a:r>
              <a:rPr lang="en-US" dirty="0"/>
              <a:t> number (e.g., 43982), translate to </a:t>
            </a:r>
            <a:r>
              <a:rPr lang="en-US" dirty="0" err="1"/>
              <a:t>inode</a:t>
            </a:r>
            <a:r>
              <a:rPr lang="en-US" dirty="0"/>
              <a:t> structs</a:t>
            </a:r>
          </a:p>
          <a:p>
            <a:endParaRPr lang="en-US" dirty="0"/>
          </a:p>
          <a:p>
            <a:r>
              <a:rPr lang="en-US" dirty="0" err="1"/>
              <a:t>Inodes</a:t>
            </a:r>
            <a:r>
              <a:rPr lang="en-US" dirty="0"/>
              <a:t> translate to a list of ordered block numbers that store the file’s data</a:t>
            </a:r>
          </a:p>
          <a:p>
            <a:endParaRPr lang="en-US" dirty="0"/>
          </a:p>
          <a:p>
            <a:r>
              <a:rPr lang="en-US" dirty="0"/>
              <a:t>Block numbers translate to blocks—the actual file data</a:t>
            </a:r>
          </a:p>
          <a:p>
            <a:endParaRPr lang="en-US" dirty="0"/>
          </a:p>
          <a:p>
            <a:r>
              <a:rPr lang="en-US" dirty="0"/>
              <a:t>Given an </a:t>
            </a:r>
            <a:r>
              <a:rPr lang="en-US" dirty="0" err="1"/>
              <a:t>inode</a:t>
            </a:r>
            <a:r>
              <a:rPr lang="en-US" dirty="0"/>
              <a:t> number, we can get an ordered byte array.</a:t>
            </a:r>
          </a:p>
          <a:p>
            <a:endParaRPr lang="en-US" dirty="0"/>
          </a:p>
          <a:p>
            <a:r>
              <a:rPr lang="en-US" dirty="0"/>
              <a:t>Remaining issues:</a:t>
            </a:r>
          </a:p>
          <a:p>
            <a:pPr lvl="1"/>
            <a:r>
              <a:rPr lang="en-US" dirty="0"/>
              <a:t>Numbers are convenient names for machines, but not for humans</a:t>
            </a:r>
          </a:p>
          <a:p>
            <a:pPr lvl="1"/>
            <a:r>
              <a:rPr lang="en-US" dirty="0"/>
              <a:t>How do we discover files?</a:t>
            </a:r>
          </a:p>
        </p:txBody>
      </p:sp>
    </p:spTree>
    <p:extLst>
      <p:ext uri="{BB962C8B-B14F-4D97-AF65-F5344CB8AC3E}">
        <p14:creationId xmlns:p14="http://schemas.microsoft.com/office/powerpoint/2010/main" val="332297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9775-CF58-3D44-93BB-184E0651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E5616-5182-C348-90B6-883BC44BB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Structure files into collections called “directories”. Each file in a directory gets a human readable name—i.e., an ASCII string</a:t>
            </a:r>
          </a:p>
          <a:p>
            <a:pPr lvl="1"/>
            <a:r>
              <a:rPr lang="en-US" dirty="0"/>
              <a:t>Directories can contain files as well as other sub-directories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Names</a:t>
            </a:r>
            <a:r>
              <a:rPr lang="en-US" dirty="0"/>
              <a:t>: Human readable names within a “directory”</a:t>
            </a:r>
          </a:p>
          <a:p>
            <a:pPr lvl="1"/>
            <a:r>
              <a:rPr lang="en-US" dirty="0" err="1"/>
              <a:t>resume.docx</a:t>
            </a:r>
            <a:endParaRPr lang="en-US" dirty="0"/>
          </a:p>
          <a:p>
            <a:pPr lvl="1"/>
            <a:r>
              <a:rPr lang="en-US" dirty="0" err="1"/>
              <a:t>a.out</a:t>
            </a:r>
            <a:endParaRPr lang="en-US" dirty="0"/>
          </a:p>
          <a:p>
            <a:pPr lvl="1"/>
            <a:r>
              <a:rPr lang="en-US" dirty="0" err="1"/>
              <a:t>profile.jpg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Values</a:t>
            </a:r>
            <a:r>
              <a:rPr lang="en-US" dirty="0"/>
              <a:t>: </a:t>
            </a:r>
            <a:r>
              <a:rPr lang="en-US" dirty="0" err="1"/>
              <a:t>Inode</a:t>
            </a:r>
            <a:r>
              <a:rPr lang="en-US" dirty="0"/>
              <a:t> numbers</a:t>
            </a:r>
          </a:p>
          <a:p>
            <a:endParaRPr lang="en-US" dirty="0"/>
          </a:p>
          <a:p>
            <a:r>
              <a:rPr lang="en-US" b="1" dirty="0"/>
              <a:t>Allocation:</a:t>
            </a:r>
            <a:r>
              <a:rPr lang="en-US" dirty="0"/>
              <a:t> Reuse file allocation</a:t>
            </a:r>
          </a:p>
          <a:p>
            <a:endParaRPr lang="en-US" dirty="0"/>
          </a:p>
          <a:p>
            <a:r>
              <a:rPr lang="en-US" b="1" dirty="0"/>
              <a:t>Lookup:</a:t>
            </a:r>
            <a:r>
              <a:rPr lang="en-US" dirty="0"/>
              <a:t> starting from a working directory, traverse hierarchy of directories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62ED5-1A46-A6E2-A081-0822C5BFB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B115-C172-12CA-2AB8-69432FF5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Layer: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8215-0721-CE55-DFD0-AB292D341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Directories are a special type of file</a:t>
            </a:r>
          </a:p>
          <a:p>
            <a:pPr lvl="1"/>
            <a:r>
              <a:rPr lang="en-US" dirty="0"/>
              <a:t>Indicated by </a:t>
            </a:r>
            <a:r>
              <a:rPr lang="en-US" dirty="0" err="1"/>
              <a:t>boolean</a:t>
            </a:r>
            <a:r>
              <a:rPr lang="en-US" dirty="0"/>
              <a:t> flag to the </a:t>
            </a:r>
            <a:r>
              <a:rPr lang="en-US" dirty="0" err="1"/>
              <a:t>inode</a:t>
            </a:r>
            <a:r>
              <a:rPr lang="en-US" dirty="0"/>
              <a:t> struct</a:t>
            </a:r>
          </a:p>
          <a:p>
            <a:pPr lvl="1"/>
            <a:endParaRPr lang="en-US" dirty="0"/>
          </a:p>
          <a:p>
            <a:r>
              <a:rPr lang="en-US" dirty="0">
                <a:sym typeface="Wingdings" pitchFamily="2" charset="2"/>
              </a:rPr>
              <a:t>Allocation reuses file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36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056A-AFCC-0287-7CD9-09141F40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Layer: File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A92E4-0B0E-81E9-FCF8-2B8187855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directory file’s contents are a simple map from name to </a:t>
            </a:r>
            <a:r>
              <a:rPr lang="en-US" dirty="0" err="1"/>
              <a:t>inode</a:t>
            </a:r>
            <a:r>
              <a:rPr lang="en-US" dirty="0"/>
              <a:t> numbers</a:t>
            </a:r>
          </a:p>
          <a:p>
            <a:pPr lvl="1"/>
            <a:r>
              <a:rPr lang="en-US" dirty="0" err="1"/>
              <a:t>resume.docs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27</a:t>
            </a:r>
          </a:p>
          <a:p>
            <a:pPr lvl="1"/>
            <a:r>
              <a:rPr lang="en-US" dirty="0" err="1">
                <a:sym typeface="Wingdings" pitchFamily="2" charset="2"/>
              </a:rPr>
              <a:t>a.out</a:t>
            </a:r>
            <a:r>
              <a:rPr lang="en-US" dirty="0">
                <a:sym typeface="Wingdings" pitchFamily="2" charset="2"/>
              </a:rPr>
              <a:t>  14</a:t>
            </a:r>
          </a:p>
          <a:p>
            <a:pPr lvl="1"/>
            <a:r>
              <a:rPr lang="en-US" dirty="0" err="1">
                <a:sym typeface="Wingdings" pitchFamily="2" charset="2"/>
              </a:rPr>
              <a:t>profile.jpg</a:t>
            </a:r>
            <a:r>
              <a:rPr lang="en-US" dirty="0">
                <a:sym typeface="Wingdings" pitchFamily="2" charset="2"/>
              </a:rPr>
              <a:t>  92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86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D2B5C6-B8FB-D0DC-FDDC-5D34CB1F0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1117-5288-57BC-027C-0F3E4306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Layer: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AA60-834A-32D8-7E76-039C291BE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Diagram of disk blocks, now with numbers, super block, free block bitmap, </a:t>
            </a:r>
            <a:r>
              <a:rPr lang="en-US" dirty="0" err="1"/>
              <a:t>inode</a:t>
            </a:r>
            <a:r>
              <a:rPr lang="en-US" dirty="0"/>
              <a:t> table,</a:t>
            </a:r>
          </a:p>
          <a:p>
            <a:r>
              <a:rPr lang="en-US" dirty="0"/>
              <a:t>Show an allocation: finding a free </a:t>
            </a:r>
            <a:r>
              <a:rPr lang="en-US" dirty="0" err="1"/>
              <a:t>inode</a:t>
            </a:r>
            <a:r>
              <a:rPr lang="en-US" dirty="0"/>
              <a:t> number, marking it used, and returning it, (</a:t>
            </a:r>
            <a:r>
              <a:rPr lang="en-US" dirty="0" err="1"/>
              <a:t>mkdir</a:t>
            </a:r>
            <a:r>
              <a:rPr lang="en-US" dirty="0"/>
              <a:t>) and show adding a file to that directory (echo “hello” &gt; </a:t>
            </a:r>
            <a:r>
              <a:rPr lang="en-US" dirty="0" err="1"/>
              <a:t>tmp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96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7ACF-D41E-3044-8886-C0C5485C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Directory layer: Portable? General? Isolation?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5820-2D4D-AD45-93F6-90BA6B7E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portable?</a:t>
            </a:r>
          </a:p>
          <a:p>
            <a:pPr lvl="1"/>
            <a:r>
              <a:rPr lang="en-US" dirty="0"/>
              <a:t>Can implement for any </a:t>
            </a:r>
            <a:r>
              <a:rPr lang="en-US" dirty="0" err="1"/>
              <a:t>inode</a:t>
            </a:r>
            <a:r>
              <a:rPr lang="en-US" dirty="0"/>
              <a:t> &amp; file layer—simply uses file layer for storage</a:t>
            </a:r>
          </a:p>
          <a:p>
            <a:pPr lvl="1"/>
            <a:endParaRPr lang="en-US" dirty="0"/>
          </a:p>
          <a:p>
            <a:r>
              <a:rPr lang="en-US" dirty="0"/>
              <a:t>How general?</a:t>
            </a:r>
          </a:p>
          <a:p>
            <a:pPr lvl="1"/>
            <a:r>
              <a:rPr lang="en-US" dirty="0"/>
              <a:t>Assumes a hierarchical structure to file system.</a:t>
            </a:r>
          </a:p>
          <a:p>
            <a:pPr lvl="1"/>
            <a:r>
              <a:rPr lang="en-US" dirty="0"/>
              <a:t>Works poorly for relational or structured data</a:t>
            </a:r>
          </a:p>
          <a:p>
            <a:pPr lvl="2"/>
            <a:r>
              <a:rPr lang="en-US" dirty="0"/>
              <a:t>“please find all JSON files with the field foo”</a:t>
            </a:r>
          </a:p>
          <a:p>
            <a:pPr lvl="1"/>
            <a:endParaRPr lang="en-US" dirty="0"/>
          </a:p>
          <a:p>
            <a:r>
              <a:rPr lang="en-US" dirty="0"/>
              <a:t>Isolation?</a:t>
            </a:r>
          </a:p>
          <a:p>
            <a:pPr lvl="1"/>
            <a:r>
              <a:rPr lang="en-US" dirty="0"/>
              <a:t>All lookups are relative to some base directory!</a:t>
            </a:r>
          </a:p>
          <a:p>
            <a:pPr lvl="1"/>
            <a:r>
              <a:rPr lang="en-US" dirty="0"/>
              <a:t>Can isolate applications by giving them different starting points</a:t>
            </a:r>
          </a:p>
          <a:p>
            <a:pPr lvl="2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$: man chroot</a:t>
            </a:r>
          </a:p>
        </p:txBody>
      </p:sp>
    </p:spTree>
    <p:extLst>
      <p:ext uri="{BB962C8B-B14F-4D97-AF65-F5344CB8AC3E}">
        <p14:creationId xmlns:p14="http://schemas.microsoft.com/office/powerpoint/2010/main" val="7606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B3BA-7660-1D44-B714-90EB90A8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path name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4D648-48CF-CE4E-A642-67C002EF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running UNIX program has a “working directory” (wd)</a:t>
            </a:r>
          </a:p>
          <a:p>
            <a:r>
              <a:rPr lang="en-US" dirty="0"/>
              <a:t>File lookups are relative to the wd</a:t>
            </a:r>
          </a:p>
          <a:p>
            <a:r>
              <a:rPr lang="en-US" dirty="0"/>
              <a:t>What if we want to name files outside of our wd’s directory hierarchy?</a:t>
            </a:r>
          </a:p>
          <a:p>
            <a:pPr lvl="1"/>
            <a:r>
              <a:rPr lang="en-US" dirty="0"/>
              <a:t>e.g., share files between users</a:t>
            </a:r>
          </a:p>
          <a:p>
            <a:r>
              <a:rPr lang="en-US" dirty="0"/>
              <a:t>What if we want globally meaningful paths?</a:t>
            </a:r>
          </a:p>
        </p:txBody>
      </p:sp>
    </p:spTree>
    <p:extLst>
      <p:ext uri="{BB962C8B-B14F-4D97-AF65-F5344CB8AC3E}">
        <p14:creationId xmlns:p14="http://schemas.microsoft.com/office/powerpoint/2010/main" val="877486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78B-9250-5741-88D3-EE403C8B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path name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01C2-0C9E-254F-A9BD-CC0715491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Special name /, hardcoded to a specific </a:t>
            </a:r>
            <a:r>
              <a:rPr lang="en-US" dirty="0" err="1"/>
              <a:t>inode</a:t>
            </a:r>
            <a:r>
              <a:rPr lang="en-US" dirty="0"/>
              <a:t> number</a:t>
            </a:r>
          </a:p>
          <a:p>
            <a:pPr lvl="1"/>
            <a:r>
              <a:rPr lang="en-US" dirty="0"/>
              <a:t>All directories are part of a global file system tree rooted at /</a:t>
            </a:r>
          </a:p>
          <a:p>
            <a:pPr lvl="2"/>
            <a:r>
              <a:rPr lang="en-US" dirty="0"/>
              <a:t>the “root” directory</a:t>
            </a:r>
          </a:p>
          <a:p>
            <a:endParaRPr lang="en-US" dirty="0"/>
          </a:p>
          <a:p>
            <a:r>
              <a:rPr lang="en-US" b="1" dirty="0"/>
              <a:t>Names</a:t>
            </a:r>
            <a:r>
              <a:rPr lang="en-US" dirty="0"/>
              <a:t>: One name, /</a:t>
            </a:r>
          </a:p>
          <a:p>
            <a:r>
              <a:rPr lang="en-US" b="1" dirty="0"/>
              <a:t>Values</a:t>
            </a:r>
            <a:r>
              <a:rPr lang="en-US" dirty="0"/>
              <a:t>: Hardcoded </a:t>
            </a:r>
            <a:r>
              <a:rPr lang="en-US" dirty="0" err="1"/>
              <a:t>inode</a:t>
            </a:r>
            <a:r>
              <a:rPr lang="en-US" dirty="0"/>
              <a:t> number, e.g., 1</a:t>
            </a:r>
          </a:p>
          <a:p>
            <a:r>
              <a:rPr lang="en-US" b="1" dirty="0"/>
              <a:t>Allocation</a:t>
            </a:r>
            <a:r>
              <a:rPr lang="en-US" dirty="0"/>
              <a:t>: nil</a:t>
            </a:r>
          </a:p>
          <a:p>
            <a:r>
              <a:rPr lang="en-US" b="1" dirty="0"/>
              <a:t>Lookup</a:t>
            </a:r>
            <a:r>
              <a:rPr lang="en-US" dirty="0"/>
              <a:t>: return 1</a:t>
            </a:r>
          </a:p>
        </p:txBody>
      </p:sp>
    </p:spTree>
    <p:extLst>
      <p:ext uri="{BB962C8B-B14F-4D97-AF65-F5344CB8AC3E}">
        <p14:creationId xmlns:p14="http://schemas.microsoft.com/office/powerpoint/2010/main" val="340819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1886" cy="4351338"/>
          </a:xfrm>
        </p:spPr>
        <p:txBody>
          <a:bodyPr/>
          <a:lstStyle/>
          <a:p>
            <a:r>
              <a:rPr lang="en-US" dirty="0"/>
              <a:t>Unix and its descendants around since 1970s</a:t>
            </a:r>
          </a:p>
          <a:p>
            <a:pPr lvl="1"/>
            <a:r>
              <a:rPr lang="en-US" dirty="0"/>
              <a:t>(Named by Prof. Brian Kernighan)</a:t>
            </a:r>
          </a:p>
          <a:p>
            <a:r>
              <a:rPr lang="en-US" dirty="0"/>
              <a:t>Descendants:</a:t>
            </a:r>
          </a:p>
          <a:p>
            <a:pPr lvl="1"/>
            <a:r>
              <a:rPr lang="en-US" dirty="0"/>
              <a:t>Linux</a:t>
            </a:r>
          </a:p>
          <a:p>
            <a:pPr lvl="1"/>
            <a:r>
              <a:rPr lang="en-US" dirty="0"/>
              <a:t>BSD</a:t>
            </a:r>
          </a:p>
          <a:p>
            <a:pPr lvl="1"/>
            <a:r>
              <a:rPr lang="en-US" dirty="0"/>
              <a:t>Mac OS X</a:t>
            </a:r>
          </a:p>
          <a:p>
            <a:pPr lvl="1"/>
            <a:r>
              <a:rPr lang="en-US" dirty="0"/>
              <a:t>iOS</a:t>
            </a:r>
          </a:p>
          <a:p>
            <a:pPr lvl="1"/>
            <a:r>
              <a:rPr lang="en-US" dirty="0"/>
              <a:t>Android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68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7987-C9BD-014F-8B4B-DC385F04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in UNIX File System: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A58E-B98F-1042-9757-611B1E9E7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Absolute paths translate to paths starting from the “root”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Paths translate to recursive lookup for human-readable names in each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Human readable names translate to </a:t>
            </a:r>
            <a:r>
              <a:rPr lang="en-US" dirty="0" err="1"/>
              <a:t>inode</a:t>
            </a:r>
            <a:r>
              <a:rPr lang="en-US" dirty="0"/>
              <a:t> numbers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numbers translate to </a:t>
            </a:r>
            <a:r>
              <a:rPr lang="en-US" dirty="0" err="1"/>
              <a:t>inode</a:t>
            </a:r>
            <a:r>
              <a:rPr lang="en-US" dirty="0"/>
              <a:t> structs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structs translate to an ordered list of block numbers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Block numbers translate to blocks—the actual file data</a:t>
            </a:r>
          </a:p>
        </p:txBody>
      </p:sp>
    </p:spTree>
    <p:extLst>
      <p:ext uri="{BB962C8B-B14F-4D97-AF65-F5344CB8AC3E}">
        <p14:creationId xmlns:p14="http://schemas.microsoft.com/office/powerpoint/2010/main" val="39935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1C7B3-61E4-F9F8-CBED-1FD91346E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0473-6B10-50C8-9A6E-FD1483B9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897" cy="1325563"/>
          </a:xfrm>
        </p:spPr>
        <p:txBody>
          <a:bodyPr>
            <a:normAutofit/>
          </a:bodyPr>
          <a:lstStyle/>
          <a:p>
            <a:r>
              <a:rPr lang="en-US" dirty="0"/>
              <a:t>Absolute Path / Directory Layer: </a:t>
            </a:r>
            <a:br>
              <a:rPr lang="en-US" dirty="0"/>
            </a:br>
            <a:r>
              <a:rPr lang="en-US" sz="3600" dirty="0"/>
              <a:t>Lookup(</a:t>
            </a:r>
            <a:r>
              <a:rPr lang="en-US" sz="3600" dirty="0">
                <a:solidFill>
                  <a:srgbClr val="EA7125"/>
                </a:solidFill>
              </a:rPr>
              <a:t>/</a:t>
            </a:r>
            <a:r>
              <a:rPr lang="en-US" sz="3600" dirty="0"/>
              <a:t>Users/</a:t>
            </a:r>
            <a:r>
              <a:rPr lang="en-US" sz="3600" dirty="0" err="1"/>
              <a:t>wlloyd</a:t>
            </a:r>
            <a:r>
              <a:rPr lang="en-US" sz="3600" dirty="0"/>
              <a:t>/316_unix_fs.pptx)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24893-D7E5-4B0C-F16A-056B92FFB948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D1BF0-E7C1-5953-FA21-F7E5965AF450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C0322B-A3D1-1F7B-92CB-64644FA4200A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7DFA34-8B10-A5E0-79CC-452C27935B78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B8D1B4-D2C0-87F8-BED5-8D64C17E9C7A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8C860-1EF9-7308-33F4-9F066F85BA36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D039A3-F816-74FD-6325-8463BDFFE251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37300-9BBF-8E67-66DC-C7F1D2BC2E68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09CDF-FCD7-3E21-2BF5-4536678D88B4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EEBA17-57F5-CEDE-79FB-4C3C31E7ADCC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6B7096-66D4-12D0-86EA-1EADC5AE0AB0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983ED-EDC0-28F8-614D-1D16E9C15E85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AB710B-D0C9-1BB5-D4B7-9D376AAB89C4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996D16-FB72-4F15-FC7A-87D2D0518CBE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A40D8-CCBA-26FA-BE48-A0E03ED761A5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36F58E-DD68-156D-4824-1576DEC44619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4F938A-B6E4-A490-5E82-11956D84A06C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95C009-C5FB-DB38-D31E-F6838584E722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1AD02A-030F-E8D8-A39A-F1A41714E71C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250F5D-6AEC-E67F-46A9-F9B1F0844185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8EDE79-5AC5-3553-293B-8645EFCBC45C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E84896-74B3-B4BD-E928-B2BA4A8D0577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D3FE95-6C48-3FE0-C497-AC33BD600931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585CFC-12E0-9858-7EE6-7BF73CF55224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F6F277-3671-646E-0011-7839A1FA7B3D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EDEC02-D735-515A-0CDB-973F7429C8D5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E2F686-DC98-E66B-4524-D120F1060153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76C773-6048-9F63-919C-F35733EF8C4F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F82BC2-A646-3DBA-B5DF-AA29FB9B6DF3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113495-5173-D63A-8164-E966323DD10F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C67E65-F110-769D-E775-20FE8BB99614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4E5B36-68AD-20C5-AE88-8FBFA38D9F53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D60DF4-B9CE-5A79-1774-55BDBBF9E5B8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41727A-1683-40C8-802C-619449BF67B6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A637F6-91D0-8704-92CF-1AA4171D77E3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DFD610-93EE-58EF-39C7-5AA34689A18C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9E23CE-22BE-517A-8333-31B54F680733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98DC9C5-4E00-6AB7-3B9F-E40EAF48FFF2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E4F2C7-D161-0833-354E-43DC663F3AB8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8048FF-0583-5C18-436C-7F21EF107C7E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E6114A-5964-750A-377E-5F749E4F8EF4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5BFE26-1A41-BD39-3155-309F03AA4ECF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EC7395-F7BE-E1D5-370B-CC516E1EF0D9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9A6F8F-D277-B4A6-8806-4D4365B12D4F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87745F-92BB-E2F2-5C3B-F43500FBE77E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A93CFF-67FE-C49B-7342-7AC168B852AB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4FB5B02-5BFE-EEDF-40E0-A1EF24DD37D0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DA51EA-21B4-A830-0F3F-2A81EC7803B4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6F54A2-9451-D889-191C-6F26A6EFC826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2F3B4F-6357-12E3-297A-74347C32745E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3FC228-48C2-9AA8-44F1-3983FF493889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93C685-D956-7CCD-EDF1-C594D2EF5327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CE855D-48AB-8150-876A-5CF41E5D7F77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D1F566-4F5B-21A5-429F-1731479D4248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B60195-DDA2-351A-E635-BB4A83BCD606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D470C0-6C35-EF8C-5AC5-CA46E3A459F3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74DB572-FEE2-42D8-BD99-956A7301CD1E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98B0C7-ADBF-1DDF-370B-A30F40A42F5D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F143C5-68B0-8B9D-052D-D85CA3F47656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06F2524-6671-4064-D124-044424E54A30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644EC6-DA6B-F38F-0B42-6AAE81F9C32E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1A890-56E3-97ED-433B-943208D91588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4DBC0F-89FC-DF9D-8829-65CCDDB624F5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C09FC8-D8E4-2CAA-49CF-A94BF8421B78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3B4535-8BB6-CEE1-5985-82CCF55C657C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6CB9D8-B28A-16D3-344E-1BEC9DCDF9F1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DBB6D2-877C-1BFE-C233-DBFA24FD2FC4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7D470F-753E-23A3-4B3E-EF53480A1EB7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9C5F6F2-FC78-D929-2522-3F05E237C651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3363C9-D0CF-9BC6-6900-EF76FF091078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B7E2FA-5961-74C8-5A82-D93282CF1BE8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3C3D4C0-6E97-9420-2984-E9E755150EB2}"/>
              </a:ext>
            </a:extLst>
          </p:cNvPr>
          <p:cNvSpPr txBox="1"/>
          <p:nvPr/>
        </p:nvSpPr>
        <p:spPr>
          <a:xfrm>
            <a:off x="7621542" y="1747373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inode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…………..table</a:t>
            </a: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0471E46-8095-D34C-5D19-A8244AFD278F}"/>
              </a:ext>
            </a:extLst>
          </p:cNvPr>
          <p:cNvCxnSpPr>
            <a:cxnSpLocks/>
          </p:cNvCxnSpPr>
          <p:nvPr/>
        </p:nvCxnSpPr>
        <p:spPr>
          <a:xfrm flipH="1" flipV="1">
            <a:off x="7621542" y="1520456"/>
            <a:ext cx="21223" cy="727836"/>
          </a:xfrm>
          <a:prstGeom prst="line">
            <a:avLst/>
          </a:prstGeom>
          <a:ln w="38100">
            <a:solidFill>
              <a:srgbClr val="EA712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90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FB8A9-DE73-4CD6-ED31-64B793ACE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BAF5-7A19-159C-0467-B47F1F61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897" cy="1325563"/>
          </a:xfrm>
        </p:spPr>
        <p:txBody>
          <a:bodyPr>
            <a:normAutofit/>
          </a:bodyPr>
          <a:lstStyle/>
          <a:p>
            <a:r>
              <a:rPr lang="en-US" dirty="0"/>
              <a:t>Absolute Path / Directory Layer: </a:t>
            </a:r>
            <a:br>
              <a:rPr lang="en-US" dirty="0"/>
            </a:br>
            <a:r>
              <a:rPr lang="en-US" sz="3600" dirty="0"/>
              <a:t>Lookup(</a:t>
            </a:r>
            <a:r>
              <a:rPr lang="en-US" sz="3600" dirty="0">
                <a:solidFill>
                  <a:srgbClr val="EA7125"/>
                </a:solidFill>
              </a:rPr>
              <a:t>/Users/</a:t>
            </a:r>
            <a:r>
              <a:rPr lang="en-US" sz="3600" dirty="0" err="1"/>
              <a:t>wlloyd</a:t>
            </a:r>
            <a:r>
              <a:rPr lang="en-US" sz="3600" dirty="0"/>
              <a:t>/316_unix_fs.pptx)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CA7E9-FF21-D2CB-7F58-D2FEF0AF5C52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F5757-2E27-E1A9-4873-1989FAD7BB77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73E900-D50A-C606-8A26-0E37E5B1BB06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052D0-9669-ED25-7A15-D395C60AEB3E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1445B-583C-2E34-8F34-0D92B39E8DE6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03D6-ED1E-11AF-1090-E8BFEF4AF2EC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003F27-DC9E-CC14-DE52-3FACEB916E4D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91140-EE32-E7A4-5F22-662226D30994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77B74-DBD7-C64C-5EB0-F6BC7E4474F5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81DA0-03BF-C3D5-C9BD-3C9EF3835863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950C24-A39D-98F3-3143-DCB7BFA04BF2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93A26-29C8-F845-6332-7B146F5C3B6A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C1C5C9-A34A-DBFD-DAAC-E80AC1E101BC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DC5EC4-0C0E-A885-85FA-D18341E3C1FE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C93B9C-9097-9FAF-9F51-D04DBE5A09FF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67836C-271D-77FB-8487-9CE7463ACB1A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57574C-1CB0-A683-7154-84CDDBF97A58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FEBD50-2D66-DEAA-75FF-5FCC36F7E77A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6248CA-7954-1323-F27E-179ECBCDACC2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E74846-6353-8F34-7303-FE31CA6FBD44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F6A837-2E1B-2A5B-0A66-30F8679B8C57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A5B97E-3CE1-E669-BF8A-B55DE66F21CF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BD6A99-E021-4377-3549-7F8B7B3239B7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1B6B6-378D-6DFE-5506-5D9E2A6B81AC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04CF2E-E5C8-16BC-B9D2-69F79CE97B4A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288FD1-073C-988D-1C02-5862F8E1C205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C8F651-34F0-0E7E-A4AB-7799B865C2C9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69ABF9-39A5-2D5C-09E5-D4C7976F197E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73BBF0-15CC-71D8-897C-9A353F3A1975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CF989B-6927-A95B-AEF8-DC612106F403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17BD8-064D-7D9D-1F45-9CFEF30E2C29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B735B4-88A8-0F95-5FF0-AB953DD06049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5234FA-344C-81BF-4C6D-B2527FF4A93A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013177-640B-CA5D-0A68-1A75F79C848F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3D7963-22C1-23AE-FA82-12FF9D1E6984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4021A5-B780-620D-0489-5252ED8337D1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6AB731-4605-0D9F-A72D-401CE2CC329C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C5BC98-4269-3241-D746-80B568D57A69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B6A9E9-4899-7CB0-5914-EF0803F6C62B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AE76A53-3ADE-97C4-66D8-6B7D60A577C1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8BC3DA-68D6-2116-258D-7422CD8B972E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A44E77-F14C-D29F-F750-A806D785CBDF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94BA2-DC66-CBD5-C3D9-2E31AE5C4562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9D74D5-1B32-9A94-F4F9-7038BEC10787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29EFA4-2A27-8879-771C-5A9BF49DB57B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97E8E7-F72D-5809-51FE-7AE13D0398B9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881AC9-5128-DE68-F5CC-6F32724A8299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CF9E0F-9481-7851-B319-128EDB3BB707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3D26FC-FF76-E7B4-46AA-A0E5306C49F2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C90D02-94B6-E193-1A6B-1BB4F4AC9C9C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3C78C65-F943-4E88-A9EE-10D9CCC2A274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A006F5-15AD-D1FC-5764-5F262B460C61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A444FF-CB10-453A-EDA8-3AA4FA0C58EE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49670E-E2FD-BCFB-FF83-E9586166BEA3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469654-0481-3D33-4B04-EB7E63BC25F4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BB7363-59DB-B33A-C14D-B7573927C27F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F41B452-2A49-E42B-B6F0-13296534BE3B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6C3079D-4C40-5353-2100-3D7FA09631BC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719B0B0-F720-7354-B2DE-74BEC24760C2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4A51B82-6E47-6768-B08E-173E02DBD956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B8CB01-6AC9-FE0C-E7FA-6498F32231C9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C9AD3-5B5B-4B2A-7E41-722A67BC6C63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6DB2E-D626-E387-2007-898F428227B1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68A509-0D0F-890A-DB34-45B551BA472E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28BDA8-223A-DE3E-65F9-38A60D8675EA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B0285A-1A5E-6FDD-97C7-A68CAEFE085C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BD932C-C073-386F-CA22-91C9A9E3C618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B37CCE-B1CB-A6CC-57DE-875ACC0E49AC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55FC74B-5EFF-8323-E340-B99EF081489E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6B55CAF-0088-A16E-FEC7-0579587D4F88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9FB170-BFBD-45C1-4828-F08E78937305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AAE5625-92CA-7C67-433E-E2099F5DDE2C}"/>
              </a:ext>
            </a:extLst>
          </p:cNvPr>
          <p:cNvSpPr txBox="1"/>
          <p:nvPr/>
        </p:nvSpPr>
        <p:spPr>
          <a:xfrm>
            <a:off x="7621542" y="1747373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inode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…………..table</a:t>
            </a: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97F774E-D27E-F03D-798D-6B5D761C4BC8}"/>
              </a:ext>
            </a:extLst>
          </p:cNvPr>
          <p:cNvCxnSpPr>
            <a:cxnSpLocks/>
          </p:cNvCxnSpPr>
          <p:nvPr/>
        </p:nvCxnSpPr>
        <p:spPr>
          <a:xfrm flipH="1" flipV="1">
            <a:off x="7621542" y="1520456"/>
            <a:ext cx="21223" cy="727836"/>
          </a:xfrm>
          <a:prstGeom prst="line">
            <a:avLst/>
          </a:prstGeom>
          <a:ln w="38100">
            <a:solidFill>
              <a:srgbClr val="EA712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77B0F2A7-7AC5-C13C-9C94-A2AF16627BB2}"/>
              </a:ext>
            </a:extLst>
          </p:cNvPr>
          <p:cNvSpPr/>
          <p:nvPr/>
        </p:nvSpPr>
        <p:spPr>
          <a:xfrm>
            <a:off x="10641637" y="1257456"/>
            <a:ext cx="1117511" cy="1811104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4BA77EF-DCD8-6B3C-7254-A5F7710B36D6}"/>
              </a:ext>
            </a:extLst>
          </p:cNvPr>
          <p:cNvCxnSpPr>
            <a:cxnSpLocks/>
          </p:cNvCxnSpPr>
          <p:nvPr/>
        </p:nvCxnSpPr>
        <p:spPr>
          <a:xfrm flipV="1">
            <a:off x="7631591" y="1257456"/>
            <a:ext cx="3010045" cy="969734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CEC2A78-3EAA-B565-05CB-97F8E7CEF7BB}"/>
              </a:ext>
            </a:extLst>
          </p:cNvPr>
          <p:cNvCxnSpPr>
            <a:cxnSpLocks/>
          </p:cNvCxnSpPr>
          <p:nvPr/>
        </p:nvCxnSpPr>
        <p:spPr>
          <a:xfrm>
            <a:off x="7642765" y="2227813"/>
            <a:ext cx="2998871" cy="840747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F0A7661-BD2B-8630-EB7A-0E67C570F030}"/>
              </a:ext>
            </a:extLst>
          </p:cNvPr>
          <p:cNvSpPr txBox="1"/>
          <p:nvPr/>
        </p:nvSpPr>
        <p:spPr>
          <a:xfrm>
            <a:off x="10524810" y="1376929"/>
            <a:ext cx="5734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DA3712D-77CB-7341-E2AB-5B45383BBB82}"/>
              </a:ext>
            </a:extLst>
          </p:cNvPr>
          <p:cNvSpPr txBox="1"/>
          <p:nvPr/>
        </p:nvSpPr>
        <p:spPr>
          <a:xfrm>
            <a:off x="10252762" y="895207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012788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0FBCD-3272-BED3-6C6A-D37BE6C52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BE8F-A4F1-28FA-C170-C260F73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897" cy="1325563"/>
          </a:xfrm>
        </p:spPr>
        <p:txBody>
          <a:bodyPr>
            <a:normAutofit/>
          </a:bodyPr>
          <a:lstStyle/>
          <a:p>
            <a:r>
              <a:rPr lang="en-US" dirty="0"/>
              <a:t>Absolute Path / Directory Layer: </a:t>
            </a:r>
            <a:br>
              <a:rPr lang="en-US" dirty="0"/>
            </a:br>
            <a:r>
              <a:rPr lang="en-US" sz="3600" dirty="0"/>
              <a:t>Lookup(</a:t>
            </a:r>
            <a:r>
              <a:rPr lang="en-US" sz="3600" dirty="0">
                <a:solidFill>
                  <a:srgbClr val="EA7125"/>
                </a:solidFill>
              </a:rPr>
              <a:t>/Users/</a:t>
            </a:r>
            <a:r>
              <a:rPr lang="en-US" sz="3600" dirty="0" err="1"/>
              <a:t>wlloyd</a:t>
            </a:r>
            <a:r>
              <a:rPr lang="en-US" sz="3600" dirty="0"/>
              <a:t>/316_unix_fs.pptx)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90E95-5114-5A2F-A9E8-65208B2F1882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7BF72-DC48-5F72-3B58-EB24516E5E3A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FD9C7C-A596-D525-F319-48EDF58E7004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9882E4-EB13-4C21-FCE5-51C7071E11E1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796564-B2CC-1BD1-186E-937DA2F78732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A3EE3E-F3C8-30C6-F670-B47660696905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EBDFAA-DA4C-8BED-C621-88D7EFCBF59D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A7682B-D51A-1FB2-91F1-2DEE26271161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834CD-87C5-F823-EC2A-6D287DA7F6B6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6EE2AD-9689-5DD6-0C10-7FCBE2F4691A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759498-5941-6AE7-ED57-824AB4B73052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8CDA62-DD5B-9925-921D-C077D1CAD139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CDD76C-47B4-0C0B-AC04-3730A1A3752C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02BE35-5318-505B-A927-4553665F1282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3B9805-238C-4F5F-3645-0E41836CB579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37E51D-47E8-EDBD-77C6-5709B3537B2C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DBB688-1F2F-354B-81A3-1AF3F5B99A50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D658A6-36F7-B2B2-C7C8-5840EB4AF350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6C9E95-2582-662D-6DFE-89585BDB1FD3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ABCCA0-8242-4B11-6561-D06C36EF5206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75E8A7-D3F2-1C3C-417C-7DE9CFFAC522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1D7247-0C38-4853-032A-90F6D8B1963A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B00380-A25C-F304-E507-77F1C9B7EE93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841D15-E57E-DF4E-E065-08DA035E31E1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9DE930-482D-737D-DB87-72724FD48902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C9B704-A25E-FAD3-50BE-D930E41584ED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D83E01-A0DE-8601-F7BD-29B28CD73A69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B18A1C-A492-4EF3-AC28-DE955A50E78A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892316-199D-CA7D-6EF5-381B94CF9ED3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F4421B-CBD1-BCDE-408C-4E90F0F6A676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F23193-26A6-DBE1-531E-D0DEEC279C3C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7D4F1E-8583-0EFF-9144-987A43A56C9C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4E8F93-2BD8-95EC-786A-2AE6254DE5BC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87B326-F300-C3D5-77CF-0716597E26B8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1B282D-A5BA-F89E-AEEA-7B5FE8C1A5F1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A0D9FA-2A8E-F7AF-10CE-535830A9252C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608A66-4CE2-0341-17F2-FAC82BEB1694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12CE1D-3A5D-14E2-CD5A-C258BF801628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2C7505-F18C-1C16-7BBC-AA527301D070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D5A3EE-A202-17F3-81FF-B0F06485DA34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21DD34-7F05-00EA-52EA-86DA8E97A369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B58972-E146-D3DB-BF1D-7C9CBF55DCFD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C5F59F-86E7-1A7F-248E-82C0B93A7614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9FE6E3-0341-E021-715B-1C09B9E549B6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CB21F3-D39C-E977-EF57-A494C1AC5B6D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332186-4DB2-D2D2-4A38-50335148FBE9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D3A436-1AF5-9170-10CE-1F831E6370EA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612628-E645-EA19-948F-6B1DFBBF9911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FD5D4C-87E0-B03B-07CB-C993A6C2791D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A7614D-1A26-AAD4-8A1D-003524FE9AB6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A3A2252-6A94-E54A-5150-1A4F1A56D609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0C578A-CC0B-B857-86C5-A5708CB078E9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175E8A-0D94-3D23-B0BF-3A13E3A282A6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E912D7-D9A2-E5FE-85B2-F5A005CB0836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894196-24F8-FA46-09B1-4E82DCFD64C8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F9C5F7-BA72-4D7B-18BD-E40E05AC96E3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4EE8E4-99CA-DF19-20E4-CDD73232B0D4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20E5CA-BB06-EE44-C9AD-F095CFD3E416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48B2696-EAF2-A424-42B3-1DCA5EBFE9A1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5F434DB-21C5-09F0-CADD-DBB1F91C8DCA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1C0EF8-5537-D51E-B375-7E17044DF5A8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0F311-7B55-A36E-3680-9EFD2DC5BE0B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26B2D-6923-46D0-55E6-23B31063BC59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B9A106-B70B-2411-B07B-D65E17CD696A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09E08-DCEA-7F2A-B03A-96B2B47036E2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2B99CE-2ED6-059E-BC72-7E02D5AA9326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A077AB-8F89-D2A3-95F1-660C1A666CB1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5B5DA41-686B-A4EF-B8FA-6E59B9C06E03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9095691-7586-2D19-2A67-1FE44DA6B298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512C76-ED8D-D206-5EFC-68CD9DC672C0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128AC91-ACE0-DB64-9C02-4273310B4A08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B73D6B-99CF-4E9F-364D-BCBBF4E01D66}"/>
              </a:ext>
            </a:extLst>
          </p:cNvPr>
          <p:cNvSpPr txBox="1"/>
          <p:nvPr/>
        </p:nvSpPr>
        <p:spPr>
          <a:xfrm>
            <a:off x="7621542" y="1747373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inode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…………..table</a:t>
            </a: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A4AB536-2AE3-295A-F92A-0EF327BCB94E}"/>
              </a:ext>
            </a:extLst>
          </p:cNvPr>
          <p:cNvCxnSpPr>
            <a:cxnSpLocks/>
          </p:cNvCxnSpPr>
          <p:nvPr/>
        </p:nvCxnSpPr>
        <p:spPr>
          <a:xfrm flipH="1" flipV="1">
            <a:off x="7621542" y="1520456"/>
            <a:ext cx="21223" cy="727836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8EA00C50-E58D-F9CE-E972-24C4242EABA6}"/>
              </a:ext>
            </a:extLst>
          </p:cNvPr>
          <p:cNvSpPr/>
          <p:nvPr/>
        </p:nvSpPr>
        <p:spPr>
          <a:xfrm>
            <a:off x="10641637" y="1257456"/>
            <a:ext cx="1117511" cy="18111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C07BD28-80FE-F973-08EE-B41D41A4DA6C}"/>
              </a:ext>
            </a:extLst>
          </p:cNvPr>
          <p:cNvCxnSpPr>
            <a:cxnSpLocks/>
          </p:cNvCxnSpPr>
          <p:nvPr/>
        </p:nvCxnSpPr>
        <p:spPr>
          <a:xfrm flipV="1">
            <a:off x="7631591" y="1257456"/>
            <a:ext cx="3010045" cy="9697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D2D0E6A-E06F-5F48-E485-45A569AA709B}"/>
              </a:ext>
            </a:extLst>
          </p:cNvPr>
          <p:cNvCxnSpPr>
            <a:cxnSpLocks/>
          </p:cNvCxnSpPr>
          <p:nvPr/>
        </p:nvCxnSpPr>
        <p:spPr>
          <a:xfrm>
            <a:off x="7642765" y="2227813"/>
            <a:ext cx="2998871" cy="8407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A6F44BB-5BC1-5E1B-5DDC-851EF82319DF}"/>
              </a:ext>
            </a:extLst>
          </p:cNvPr>
          <p:cNvSpPr txBox="1"/>
          <p:nvPr/>
        </p:nvSpPr>
        <p:spPr>
          <a:xfrm>
            <a:off x="10524810" y="1376929"/>
            <a:ext cx="5734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3256C02-825F-8EB6-070C-D901299AEAF9}"/>
              </a:ext>
            </a:extLst>
          </p:cNvPr>
          <p:cNvSpPr txBox="1"/>
          <p:nvPr/>
        </p:nvSpPr>
        <p:spPr>
          <a:xfrm>
            <a:off x="10252762" y="895207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1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B12D83-AF11-262F-55EA-3D7EBDE578AA}"/>
              </a:ext>
            </a:extLst>
          </p:cNvPr>
          <p:cNvCxnSpPr>
            <a:cxnSpLocks/>
          </p:cNvCxnSpPr>
          <p:nvPr/>
        </p:nvCxnSpPr>
        <p:spPr>
          <a:xfrm flipV="1">
            <a:off x="10365082" y="3480999"/>
            <a:ext cx="313383" cy="173987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7505E0-6502-B952-2858-6228F1ABFB88}"/>
              </a:ext>
            </a:extLst>
          </p:cNvPr>
          <p:cNvCxnSpPr>
            <a:cxnSpLocks/>
          </p:cNvCxnSpPr>
          <p:nvPr/>
        </p:nvCxnSpPr>
        <p:spPr>
          <a:xfrm>
            <a:off x="10365082" y="4398564"/>
            <a:ext cx="317308" cy="883764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FC3E286-CED3-22F0-B253-115B037B3990}"/>
              </a:ext>
            </a:extLst>
          </p:cNvPr>
          <p:cNvSpPr/>
          <p:nvPr/>
        </p:nvSpPr>
        <p:spPr>
          <a:xfrm>
            <a:off x="10673533" y="3470947"/>
            <a:ext cx="1415686" cy="1811104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C75F18-753F-1EF0-A09B-E9D94931AEC1}"/>
              </a:ext>
            </a:extLst>
          </p:cNvPr>
          <p:cNvSpPr txBox="1"/>
          <p:nvPr/>
        </p:nvSpPr>
        <p:spPr>
          <a:xfrm>
            <a:off x="10226858" y="3604775"/>
            <a:ext cx="57342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etc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 9 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Users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 42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… 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7D6C533-EFC2-C054-A48F-93AF9BF0FE84}"/>
              </a:ext>
            </a:extLst>
          </p:cNvPr>
          <p:cNvSpPr txBox="1"/>
          <p:nvPr/>
        </p:nvSpPr>
        <p:spPr>
          <a:xfrm>
            <a:off x="10365082" y="3119940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block 17</a:t>
            </a:r>
          </a:p>
        </p:txBody>
      </p:sp>
    </p:spTree>
    <p:extLst>
      <p:ext uri="{BB962C8B-B14F-4D97-AF65-F5344CB8AC3E}">
        <p14:creationId xmlns:p14="http://schemas.microsoft.com/office/powerpoint/2010/main" val="3632865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DA61-FA7B-093B-9177-AC73E506E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4EF9-CF41-6EAD-A94A-F209C82A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897" cy="1325563"/>
          </a:xfrm>
        </p:spPr>
        <p:txBody>
          <a:bodyPr>
            <a:normAutofit/>
          </a:bodyPr>
          <a:lstStyle/>
          <a:p>
            <a:r>
              <a:rPr lang="en-US" dirty="0"/>
              <a:t>Absolute Path / Directory Layer: </a:t>
            </a:r>
            <a:br>
              <a:rPr lang="en-US" dirty="0"/>
            </a:br>
            <a:r>
              <a:rPr lang="en-US" sz="3600" dirty="0"/>
              <a:t>Lookup(</a:t>
            </a:r>
            <a:r>
              <a:rPr lang="en-US" sz="3600" dirty="0">
                <a:solidFill>
                  <a:srgbClr val="EA7125"/>
                </a:solidFill>
              </a:rPr>
              <a:t>/Users/</a:t>
            </a:r>
            <a:r>
              <a:rPr lang="en-US" sz="3600" dirty="0" err="1">
                <a:solidFill>
                  <a:srgbClr val="EA7125"/>
                </a:solidFill>
              </a:rPr>
              <a:t>wlloyd</a:t>
            </a:r>
            <a:r>
              <a:rPr lang="en-US" sz="3600" dirty="0">
                <a:solidFill>
                  <a:srgbClr val="EA7125"/>
                </a:solidFill>
              </a:rPr>
              <a:t>/</a:t>
            </a:r>
            <a:r>
              <a:rPr lang="en-US" sz="3600" dirty="0"/>
              <a:t>316_unix_fs.pptx)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FE398-AF8C-58FC-3DD0-B8B481836D5A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5B2EE-DB49-C5EA-1758-F9E2E3D9742D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DD310-0359-793E-ED48-4B54B8278AC9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05D42-A512-3030-A75C-D0EB9391260A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F2F4C0-F576-B04D-05F3-38B3A515B1EE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AF3F1-5DAA-5C47-45E5-8863D7C6C45F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2A799E-8B05-69F2-41EC-4885351993D3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E05A93-7740-7868-A4E6-9E1C424C1A45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1D7D3D-4385-C109-5038-CFC28EF77007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8DC39-348D-C472-B225-5E58FE0038C4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474716-CC6A-C198-195F-EE9BCD810142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3A58F-60A5-DB2A-1EA7-EAB6B4A11986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9B1E33-5B5D-3997-E507-25B84868D30A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33ACA4-9713-97BB-D0F5-135340AD22F8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335751-DB6A-7E68-6911-1BB4C4DAB8B9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681657-CF9D-3516-D4EC-FB3109B337CF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14B553-0845-BA1A-F4D4-0C321891FEFF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A169FC-6C3A-F7D7-EECA-110777B3A662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2F8CDF-3B28-4143-50A1-8BE77B335907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9A0743-8EFD-1786-2F8A-538722BFA46E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65F669-B43F-DF91-4DA1-60DD3BB72273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567084-1177-965F-7C05-0E58A4515B80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61D69F-B2F5-7827-BFEA-6532A3718FEC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6AEDF1-E382-83FA-A37E-9CBE37004808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80585E-8B4E-A271-63FD-80596AE8A8F2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9739EF-AC5A-0E4D-9566-7B3FBF2BBC4C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4CFEF2-7E8C-64F1-06DB-DCF7087445C2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66D8EF-751A-EC8E-CE68-F78C7F8E241D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BA54F2-4190-3BAB-F9AA-3EDEFFCF9880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8C915B-E1F7-C8BA-4586-3760EC6E8F5D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AEB8CF-3356-D55B-5117-6CC84A3CD1A4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8679D6-2888-DA64-6EDC-E2EDB556B15E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338A15-E97A-B80B-4FDC-F2CFEB46DE2D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72009E-3492-C876-C927-8179C6843595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FB27EB-E48B-A27A-5754-5D7504830130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199860-AA2E-04C9-CFA6-29155B32F01A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B79383-9E7A-13C2-4B23-B929B1902C23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A98668-95A7-ED0A-C052-7C0CBF6CDA43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87C1A0-D32F-D21C-6468-6D5D9774838F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6ED503-7651-89D6-582C-2059A5495E09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BBB177-2B88-31D5-5F6C-B1ECB93A9522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AC37A-FEFE-2FBC-517E-BC7848209766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CEAF7A-6F6C-C6B8-967F-48A75E7B5E8E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0E42A2-D912-8F31-7A9F-1FD31E574201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CACCA2-CA39-6C51-0170-85AE0D7415B5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FBF15F-34F9-5A4E-6B79-2B739ED6AE1A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823DF3-0549-7E6C-3B93-3B6F15DA200A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C09A2B-486D-CAB3-194F-E5C42BF4EA72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DF5667-F7A7-66AE-EAC3-0D16771BFE09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15F4E6-0393-A1EA-AB63-2665611FBA74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213457-9B7C-32BE-95F4-9E761B166675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C9B4C7-7824-5942-EC77-E095E9D0AA67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A497A5-A111-0586-44B2-40550EBD5CFE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1D66B2-C476-4FD1-4747-FBC49044F7E1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42FC1F-A960-A426-94E7-6230545726B6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827493-3524-432D-BFE8-2A01B9B8C7F2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FD14E8-F99E-A072-82DE-8C6B479E6896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A320A3-06AE-B6B5-B019-5C2C3872411B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A1C17B-72D1-D783-A59C-D8B35432485E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EDDA4D-A864-5C1F-0445-CC28AC160EDE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6099E-E2CC-4D21-F163-5EA4980C87C0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A2B27-06DC-F613-18A7-660F2A771085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C5D30D-F559-7223-F107-8E87F42DC63F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0675B7-2B59-F7C1-7812-1389A82F40E1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C4005B-5F1D-9AD8-FCFD-84731D5F85D3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374344-1C00-CAD4-B99A-C4349E79DDB2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63A59F6-FC55-3751-73D3-28298ABE7DB7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D4283E-86E3-7E9A-1E5E-4DFC6D617684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3D35F30-448E-7560-7BF7-6DCFC4C44F38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D4F0840-5A33-8FF8-A157-D3975798E439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9DDE251-5F33-2C58-A9F1-100549162BCB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3D4D774-8B9D-241A-4625-9426ABBAD275}"/>
              </a:ext>
            </a:extLst>
          </p:cNvPr>
          <p:cNvSpPr txBox="1"/>
          <p:nvPr/>
        </p:nvSpPr>
        <p:spPr>
          <a:xfrm>
            <a:off x="7621542" y="1747373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inode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…………..table</a:t>
            </a: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746B8-3311-A183-399D-ECE239A714A4}"/>
              </a:ext>
            </a:extLst>
          </p:cNvPr>
          <p:cNvCxnSpPr>
            <a:cxnSpLocks/>
          </p:cNvCxnSpPr>
          <p:nvPr/>
        </p:nvCxnSpPr>
        <p:spPr>
          <a:xfrm flipH="1" flipV="1">
            <a:off x="9787963" y="1507176"/>
            <a:ext cx="21223" cy="727836"/>
          </a:xfrm>
          <a:prstGeom prst="line">
            <a:avLst/>
          </a:prstGeom>
          <a:ln w="38100">
            <a:solidFill>
              <a:srgbClr val="EA712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F0508E55-D5B1-BA24-0290-E1EF9A46353C}"/>
              </a:ext>
            </a:extLst>
          </p:cNvPr>
          <p:cNvSpPr/>
          <p:nvPr/>
        </p:nvSpPr>
        <p:spPr>
          <a:xfrm>
            <a:off x="10641637" y="1257456"/>
            <a:ext cx="1117511" cy="1811104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C769D88-23A5-AFA1-D682-816315089280}"/>
              </a:ext>
            </a:extLst>
          </p:cNvPr>
          <p:cNvCxnSpPr>
            <a:cxnSpLocks/>
          </p:cNvCxnSpPr>
          <p:nvPr/>
        </p:nvCxnSpPr>
        <p:spPr>
          <a:xfrm flipV="1">
            <a:off x="9847738" y="1257456"/>
            <a:ext cx="793898" cy="970357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B7D6EB8-33F8-FFD2-D0D9-C6BE86DDB000}"/>
              </a:ext>
            </a:extLst>
          </p:cNvPr>
          <p:cNvCxnSpPr>
            <a:cxnSpLocks/>
          </p:cNvCxnSpPr>
          <p:nvPr/>
        </p:nvCxnSpPr>
        <p:spPr>
          <a:xfrm>
            <a:off x="9847738" y="2227813"/>
            <a:ext cx="793898" cy="840747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885915C-F19C-30DF-5378-69C29B3BBD68}"/>
              </a:ext>
            </a:extLst>
          </p:cNvPr>
          <p:cNvSpPr txBox="1"/>
          <p:nvPr/>
        </p:nvSpPr>
        <p:spPr>
          <a:xfrm>
            <a:off x="10524810" y="1376929"/>
            <a:ext cx="5734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220AB42-92C9-883E-B3D0-B7AF766F309E}"/>
              </a:ext>
            </a:extLst>
          </p:cNvPr>
          <p:cNvSpPr txBox="1"/>
          <p:nvPr/>
        </p:nvSpPr>
        <p:spPr>
          <a:xfrm>
            <a:off x="10252762" y="895207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42</a:t>
            </a:r>
          </a:p>
        </p:txBody>
      </p:sp>
    </p:spTree>
    <p:extLst>
      <p:ext uri="{BB962C8B-B14F-4D97-AF65-F5344CB8AC3E}">
        <p14:creationId xmlns:p14="http://schemas.microsoft.com/office/powerpoint/2010/main" val="319957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5CA79-8C63-B280-613E-775DA3E16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A197-566C-273C-AB12-BD806673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897" cy="1325563"/>
          </a:xfrm>
        </p:spPr>
        <p:txBody>
          <a:bodyPr>
            <a:normAutofit/>
          </a:bodyPr>
          <a:lstStyle/>
          <a:p>
            <a:r>
              <a:rPr lang="en-US" dirty="0"/>
              <a:t>Absolute Path / Directory Layer: </a:t>
            </a:r>
            <a:br>
              <a:rPr lang="en-US" dirty="0"/>
            </a:br>
            <a:r>
              <a:rPr lang="en-US" sz="3600" dirty="0"/>
              <a:t>Lookup(</a:t>
            </a:r>
            <a:r>
              <a:rPr lang="en-US" sz="3600" dirty="0">
                <a:solidFill>
                  <a:srgbClr val="EA7125"/>
                </a:solidFill>
              </a:rPr>
              <a:t>/Users/</a:t>
            </a:r>
            <a:r>
              <a:rPr lang="en-US" sz="3600" dirty="0" err="1">
                <a:solidFill>
                  <a:srgbClr val="EA7125"/>
                </a:solidFill>
              </a:rPr>
              <a:t>wlloyd</a:t>
            </a:r>
            <a:r>
              <a:rPr lang="en-US" sz="3600" dirty="0">
                <a:solidFill>
                  <a:srgbClr val="EA7125"/>
                </a:solidFill>
              </a:rPr>
              <a:t>/</a:t>
            </a:r>
            <a:r>
              <a:rPr lang="en-US" sz="3600" dirty="0"/>
              <a:t>316_unix_fs.pptx)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ADE94-F3DC-361F-A44C-362692C270D2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A04C7-B058-CE8D-2995-76F4574D6E0E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C20E61-9903-2202-787F-50286630EB6A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05D0E-9252-F818-805B-2B2319E9C921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6F35D-5F2B-34B4-D559-036A06D94BDA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DC12E3-4D7F-EFA5-34A6-AD9E4CFE43AB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A1887-1CBF-91FB-5526-5BE2CB22E69B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65AFF-6F22-A77B-D4DB-C955C336C03A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0B7E4A-0C64-4331-B36B-3BBF41109DEF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9E05CF-E0EA-0680-5A4A-239A4E55486C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7EAFA-327A-E4E1-722E-923F974CF977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0B71C-E9B2-783C-8668-0C41CFAC70F8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ABADB-0221-8558-B3F0-3E6C0FA0EE3A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1CFC36-B2BF-1D66-C8D8-C47251A06E58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C32447-5B0C-0030-7033-A2EDC7C7632C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F045E6-5417-0FA9-B66F-E9F453E4C6BB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B2D137-2B7E-0049-9534-F81DEB388FC9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6C5CBF-8CE8-5C65-FEB5-8FD961F51829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1685ED-1B54-D75F-F404-B60414F4B1EE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3BE9DF-98BB-872E-9D19-ED0AF1E1C5AF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E65551-29C4-DDC0-2FD3-0A0D9EEA464F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13E355-A928-C66A-8504-546252EC1C2F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34FB6B-3223-2E1B-B8DB-E71B88E08B7E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1DF31-1D68-D83F-91E3-4B1241D7576F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76A322-01DB-CE7E-7A36-B1A3049A4D75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E5320C-C011-A53C-57BC-53D3BEF4C8C5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213DFE-F33E-CF9C-21B2-55112BB84FE7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73F53C-8100-F708-3EC4-B1D1D7B94E5F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AA19DF-4073-6694-C0E6-9388284D84C0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06EA89-708A-3F75-8D60-B5F2C77D4B0E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8A0338-86A5-D0BA-E5CE-85D8CAAA3A6D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7009A9-D371-C45A-05AB-9D72B17C55C6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920137-9623-7BA8-11EC-562E18AD54F2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7D3EAB-D86E-A435-DA15-B91ABAAEC481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28DA1A-8851-3678-FFDF-9C6A0FC1EDAD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3F4FC2-095C-9C4A-545C-D55655D801F0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C6B41-FE23-0F83-C6DC-52E4DA60DC00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EC7232-EB00-BE5A-A714-6F5D7C030AB4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FD1E7-357B-7BA4-3900-3E7EC5F32328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3E6431-F8F4-86F4-5E6F-7C0F061437E8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29FF4E-DA80-DD8B-5539-4DB34725DAB9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D33E72-B28D-F0E6-B727-9BC8A74389C3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3BB415-F967-F1CB-8349-7898C6482206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398DDB-C9DC-9602-345B-3F504C7C275B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0037E5-EDF7-A28F-4DBD-9FC1B5FAAAC2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C44BC0-15A8-3ACF-3C18-E50D8D356F35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36FD577-61C9-7111-9CFF-15A3860AB987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359FD0-2E7E-D0DF-6B2C-A48CD5298376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654C87-2625-C56A-C6C7-154332B228D3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F3506B-1BD9-42A8-B3A0-3726EE0CC806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CE4D5C-A3B4-E4C3-4197-8DE31C2BFBC6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2E6A4B-F118-CA10-BB75-95F1E18F61BE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71DA6A-9E17-F260-5AD2-ECB425FEAEBC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57BC0F-8A37-06B8-8FBF-2E5815F4A4CA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1043A5-2334-6699-EA43-AD1DCA79EC6D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BB1F3A8-054E-351D-E413-343EFB70ED89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74E36C-39AA-0189-168A-2990EA09FD79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CF03D2-174F-24E8-2C24-D98D78C77BB7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8930720-31E0-C0EA-50FD-D734B27E352A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AD2002-7DEE-99AD-F059-81FF032C1C1C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4D402F-796C-F723-DFD9-F13E2F9A0E44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E1E92-F5D2-77B3-6539-00469867F087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FA294-3FAA-B5BF-DE21-FB38A1BFA2FB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2AEBAD-CB6E-8ED2-EF64-609122225613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1E2057-8D4B-7BBD-078C-AE0048C437E5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1407A3-BA8A-4FC2-7A58-B7C94975AC5A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E9F817-5806-54ED-E062-E0AA4AC6EC80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517AA86-0758-4061-BD40-3D986452A605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2F30698-CF02-A1B1-8A01-B658D70CC887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D7E57A7-81E6-52C7-BCD5-C51B6E280E5E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4805D7-D917-AA34-FC7C-C001C85667B3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857E54-3AE5-3D1C-C460-5DB1B6F0DB3D}"/>
              </a:ext>
            </a:extLst>
          </p:cNvPr>
          <p:cNvSpPr txBox="1"/>
          <p:nvPr/>
        </p:nvSpPr>
        <p:spPr>
          <a:xfrm>
            <a:off x="7621542" y="1747373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inode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…………..table</a:t>
            </a: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BDC992D-92A6-9A7A-81F9-38107C08CFC8}"/>
              </a:ext>
            </a:extLst>
          </p:cNvPr>
          <p:cNvCxnSpPr>
            <a:cxnSpLocks/>
          </p:cNvCxnSpPr>
          <p:nvPr/>
        </p:nvCxnSpPr>
        <p:spPr>
          <a:xfrm flipH="1" flipV="1">
            <a:off x="9787963" y="1507176"/>
            <a:ext cx="21223" cy="727836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D6FA22C9-88BF-5EFF-A6AF-86EBF111739C}"/>
              </a:ext>
            </a:extLst>
          </p:cNvPr>
          <p:cNvSpPr/>
          <p:nvPr/>
        </p:nvSpPr>
        <p:spPr>
          <a:xfrm>
            <a:off x="10641637" y="1257456"/>
            <a:ext cx="1117511" cy="1811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AAF20A3-63B2-A8EB-705F-64C5E57F1E84}"/>
              </a:ext>
            </a:extLst>
          </p:cNvPr>
          <p:cNvCxnSpPr>
            <a:cxnSpLocks/>
          </p:cNvCxnSpPr>
          <p:nvPr/>
        </p:nvCxnSpPr>
        <p:spPr>
          <a:xfrm flipV="1">
            <a:off x="9847738" y="1257456"/>
            <a:ext cx="793898" cy="9703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E1D6FC1-29D4-154D-2375-4B2D18FFDEC5}"/>
              </a:ext>
            </a:extLst>
          </p:cNvPr>
          <p:cNvCxnSpPr>
            <a:cxnSpLocks/>
          </p:cNvCxnSpPr>
          <p:nvPr/>
        </p:nvCxnSpPr>
        <p:spPr>
          <a:xfrm>
            <a:off x="9847738" y="2227813"/>
            <a:ext cx="793898" cy="8407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E2B9984-9834-677E-F9B4-2565D984E9AE}"/>
              </a:ext>
            </a:extLst>
          </p:cNvPr>
          <p:cNvSpPr txBox="1"/>
          <p:nvPr/>
        </p:nvSpPr>
        <p:spPr>
          <a:xfrm>
            <a:off x="10524810" y="1376929"/>
            <a:ext cx="5734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A73317-61F6-662A-ED7B-FA7159E8ED8B}"/>
              </a:ext>
            </a:extLst>
          </p:cNvPr>
          <p:cNvSpPr txBox="1"/>
          <p:nvPr/>
        </p:nvSpPr>
        <p:spPr>
          <a:xfrm>
            <a:off x="10252762" y="895207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42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ADD4740-8C74-39AF-3DA3-260026B4C28E}"/>
              </a:ext>
            </a:extLst>
          </p:cNvPr>
          <p:cNvCxnSpPr>
            <a:cxnSpLocks/>
          </p:cNvCxnSpPr>
          <p:nvPr/>
        </p:nvCxnSpPr>
        <p:spPr>
          <a:xfrm flipV="1">
            <a:off x="10365082" y="4456359"/>
            <a:ext cx="313383" cy="173987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CE3DA84-F1D6-FC9D-7B70-99211C467965}"/>
              </a:ext>
            </a:extLst>
          </p:cNvPr>
          <p:cNvCxnSpPr>
            <a:cxnSpLocks/>
          </p:cNvCxnSpPr>
          <p:nvPr/>
        </p:nvCxnSpPr>
        <p:spPr>
          <a:xfrm>
            <a:off x="10365082" y="5373924"/>
            <a:ext cx="317308" cy="883764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0536F5EB-1F43-ABA3-B369-D9929D96C4DB}"/>
              </a:ext>
            </a:extLst>
          </p:cNvPr>
          <p:cNvSpPr/>
          <p:nvPr/>
        </p:nvSpPr>
        <p:spPr>
          <a:xfrm>
            <a:off x="10673533" y="4446307"/>
            <a:ext cx="1415686" cy="1811104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F0E8BE6-4F4F-E321-EA8D-8FA30BDDE880}"/>
              </a:ext>
            </a:extLst>
          </p:cNvPr>
          <p:cNvSpPr txBox="1"/>
          <p:nvPr/>
        </p:nvSpPr>
        <p:spPr>
          <a:xfrm>
            <a:off x="10226858" y="4580135"/>
            <a:ext cx="5734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 19 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… 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E6D8ECC-B0BD-7BA4-C670-1230BCA3E233}"/>
              </a:ext>
            </a:extLst>
          </p:cNvPr>
          <p:cNvSpPr txBox="1"/>
          <p:nvPr/>
        </p:nvSpPr>
        <p:spPr>
          <a:xfrm>
            <a:off x="10365082" y="4095300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block 23</a:t>
            </a:r>
          </a:p>
        </p:txBody>
      </p:sp>
    </p:spTree>
    <p:extLst>
      <p:ext uri="{BB962C8B-B14F-4D97-AF65-F5344CB8AC3E}">
        <p14:creationId xmlns:p14="http://schemas.microsoft.com/office/powerpoint/2010/main" val="3557952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F8164-206A-5474-EDE3-A8E5020B8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F9B2-370C-B9ED-BBDA-03A8726C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897" cy="1325563"/>
          </a:xfrm>
        </p:spPr>
        <p:txBody>
          <a:bodyPr>
            <a:normAutofit/>
          </a:bodyPr>
          <a:lstStyle/>
          <a:p>
            <a:r>
              <a:rPr lang="en-US" dirty="0"/>
              <a:t>Absolute Path / Directory Layer: </a:t>
            </a:r>
            <a:br>
              <a:rPr lang="en-US" dirty="0"/>
            </a:br>
            <a:r>
              <a:rPr lang="en-US" sz="3600" dirty="0"/>
              <a:t>Lookup(</a:t>
            </a:r>
            <a:r>
              <a:rPr lang="en-US" sz="3600" dirty="0">
                <a:solidFill>
                  <a:srgbClr val="EA7125"/>
                </a:solidFill>
              </a:rPr>
              <a:t>/Users/</a:t>
            </a:r>
            <a:r>
              <a:rPr lang="en-US" sz="3600" dirty="0" err="1">
                <a:solidFill>
                  <a:srgbClr val="EA7125"/>
                </a:solidFill>
              </a:rPr>
              <a:t>wlloyd</a:t>
            </a:r>
            <a:r>
              <a:rPr lang="en-US" sz="3600" dirty="0">
                <a:solidFill>
                  <a:srgbClr val="EA7125"/>
                </a:solidFill>
              </a:rPr>
              <a:t>/316_unix_fs.pptx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CBAAC-51EE-E04E-ACE8-EF78F3899C81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946DE-4988-ADDC-6C6D-D3D3A59AE440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DA0D0-41BB-9588-C86B-4BA574BE1A92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70D06-3514-ED8E-C673-5DFA0014BDF5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14BB4-2F5F-0E49-7744-2834273E1DCB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BC87B-9BD6-B56F-8955-608D221A433C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8DA78-2BEB-5F4C-F0F4-9BD4CA02A038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DA967-62FA-64DD-8D84-496613D10293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96EE-E476-1472-579C-AD1C13D156B3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E4CF7E-4383-E293-F982-F545B0634069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B3DBD8-B7E4-A503-E263-FA0FB92799D5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13BC18-2B5C-767F-FD3B-943FE997482D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5520BB-B511-021E-49EF-32273EAD2FAE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959B9E-DA23-1D7E-5137-AA5F038A3BD6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884B02-D898-0190-4CAE-7C5F99D4007D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CB9147-60E0-82AD-8041-357908FDBC3C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D11597-A312-00D6-5DB6-976385319ED7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2AB8FD-511C-47F3-3CC9-FD132541EFE7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4EEF38-EA46-BE91-E5AB-E708FE50F8AB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F929A2-907F-AFE9-BE55-60981BABD2FC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B15E-0499-AEE4-7AB5-09BFBD195B23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823E58-885D-B75F-D0D8-51CE43DA51CA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325858-0A8C-A986-F410-129E128B7D77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64B569-33A3-9FE5-C700-7293780C4A84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58F8D4-611E-A98F-E851-F4CF63C8D951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EFDE3D-BB4B-C6D7-BD6D-29422013AE5D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0065D-9BA9-AA84-979F-0AA7961896AD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3D37B0-6D25-1323-8E40-6D1C744DE017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305EFA-70B2-ECD1-A031-C0815EFCD95F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A4BB59-F225-628B-1D6C-23EFA922A150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CBA636-F089-19BE-AC2F-5705911F5A3A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9561B3-9912-73E2-1EE4-54AE37C1AE42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CCC98A-E40A-AE98-2FBB-C63E197B23F1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341E14-56B0-FFC6-28C7-2B1CAF54363F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495EE7-0DAA-480A-AA39-859681986CCF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B219F8-A970-FE5C-34F3-CCE00361D78F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FBF0E7-62AC-3514-C95B-2BE3035A6CDB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DF23BC-44CB-3B64-FF80-3997D0AF8802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E38AB4-DCA6-05B7-03D0-ECB7E5D91D6C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62EAF2-7B56-A089-0EC9-74AD5776B302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EA4357-5EE4-AA95-46FF-48A3CC91013B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FDD76D-F1EE-6F6F-E4E0-52FA51F315F5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88FBB3-9ABD-7E33-81FF-AC205CC686E2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26E659-FF2F-D1B2-C97C-63E5F1EF8D55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3B0E16-76E0-AAAE-2F48-A99D8FE81925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160834-301C-B624-CCED-0FA788E2C6BA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2F2D38-5651-1885-9051-65440E7D5D25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778739-0A43-1BCC-C13D-10568CC5A84F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F55BCF-F830-629B-4A3B-DAE1D1DC1338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7AF6A6-6DE8-DE09-8CD7-8BB2F7126D6B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83DCE1-365E-D80C-3C30-89FE39F6D2FA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E4F604-EE8E-6B89-C40D-0F5C5803D442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5AAC255-1C97-4C68-00B6-5DC8A207B7A4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8C215E9-EEAB-EAF6-6C3A-B20D26FA318F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AB867B-329F-D0C3-BD9E-BC37516DA7D9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4326FD-EB88-4A35-ED82-FA6083F9C16C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7B80399-C668-DD9D-AB89-8B9DFE2D350D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3DAEB9-C92F-51AF-7D11-3B992E7BD6B5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D25606-AFF6-E43C-F150-76D987DAB8DC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ABDF6AE-8C09-CD40-A6BD-56A407A773F6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1EBB2B-3E49-B17E-50F5-B2A912791E2D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209AD-54E6-1232-EF1C-3B055A8E2702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1ED98-7AAE-A9CB-7197-CDF59EFD504D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E0599C-AC34-FD05-D752-EAD249E60CF3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B995D-6595-82B0-BCAB-8A2246EA884D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4221AC-5E74-C9E9-DD12-806BFD91242C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8307B7-0122-CA5B-1158-EA144507C08B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73FC3D-A21E-3F2A-128C-FF8E1227BCFA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9357118-67B9-E545-4208-082FF911C5A9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0A82FF4-4AEC-74ED-DE87-CE1F310D7C72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65C7F9-0CBA-0F25-188F-2BE56C9357F4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E310DA4-E524-2C28-D279-65C6924DA366}"/>
              </a:ext>
            </a:extLst>
          </p:cNvPr>
          <p:cNvSpPr txBox="1"/>
          <p:nvPr/>
        </p:nvSpPr>
        <p:spPr>
          <a:xfrm>
            <a:off x="7621542" y="1747373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inode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…………..table</a:t>
            </a: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CC19AA-6BCA-4725-C921-0B9648A4A365}"/>
              </a:ext>
            </a:extLst>
          </p:cNvPr>
          <p:cNvCxnSpPr>
            <a:cxnSpLocks/>
          </p:cNvCxnSpPr>
          <p:nvPr/>
        </p:nvCxnSpPr>
        <p:spPr>
          <a:xfrm flipH="1" flipV="1">
            <a:off x="8588006" y="1507176"/>
            <a:ext cx="21223" cy="727836"/>
          </a:xfrm>
          <a:prstGeom prst="line">
            <a:avLst/>
          </a:prstGeom>
          <a:ln w="38100">
            <a:solidFill>
              <a:srgbClr val="EA712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5F86ED3A-C352-1379-2D2A-37B8F3FB1FD1}"/>
              </a:ext>
            </a:extLst>
          </p:cNvPr>
          <p:cNvSpPr/>
          <p:nvPr/>
        </p:nvSpPr>
        <p:spPr>
          <a:xfrm>
            <a:off x="10641637" y="1257456"/>
            <a:ext cx="1117511" cy="1811104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5944FD5-50ED-F4EC-FF5E-6865A259A646}"/>
              </a:ext>
            </a:extLst>
          </p:cNvPr>
          <p:cNvCxnSpPr>
            <a:cxnSpLocks/>
          </p:cNvCxnSpPr>
          <p:nvPr/>
        </p:nvCxnSpPr>
        <p:spPr>
          <a:xfrm flipV="1">
            <a:off x="8640778" y="1257456"/>
            <a:ext cx="2000858" cy="970357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54FD0F-1988-C649-5D91-C21B3F38B0B4}"/>
              </a:ext>
            </a:extLst>
          </p:cNvPr>
          <p:cNvCxnSpPr>
            <a:cxnSpLocks/>
          </p:cNvCxnSpPr>
          <p:nvPr/>
        </p:nvCxnSpPr>
        <p:spPr>
          <a:xfrm>
            <a:off x="8588006" y="2235012"/>
            <a:ext cx="2053630" cy="833548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719715A-F80A-6906-90E5-3FDAFC65E057}"/>
              </a:ext>
            </a:extLst>
          </p:cNvPr>
          <p:cNvSpPr txBox="1"/>
          <p:nvPr/>
        </p:nvSpPr>
        <p:spPr>
          <a:xfrm>
            <a:off x="10524810" y="1376929"/>
            <a:ext cx="5734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64D971B-7E42-40D1-E235-D3B169759712}"/>
              </a:ext>
            </a:extLst>
          </p:cNvPr>
          <p:cNvSpPr txBox="1"/>
          <p:nvPr/>
        </p:nvSpPr>
        <p:spPr>
          <a:xfrm>
            <a:off x="10252762" y="895207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3256159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18DF7-F409-3372-C73C-B5297474E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1C09-F5A5-4EEF-96DB-948ACC4A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897" cy="1325563"/>
          </a:xfrm>
        </p:spPr>
        <p:txBody>
          <a:bodyPr>
            <a:normAutofit/>
          </a:bodyPr>
          <a:lstStyle/>
          <a:p>
            <a:r>
              <a:rPr lang="en-US" dirty="0"/>
              <a:t>Absolute Path / Directory Layer: </a:t>
            </a:r>
            <a:br>
              <a:rPr lang="en-US" dirty="0"/>
            </a:br>
            <a:r>
              <a:rPr lang="en-US" sz="3600" dirty="0"/>
              <a:t>Lookup(</a:t>
            </a:r>
            <a:r>
              <a:rPr lang="en-US" sz="3600" dirty="0">
                <a:solidFill>
                  <a:srgbClr val="EA7125"/>
                </a:solidFill>
              </a:rPr>
              <a:t>/Users/</a:t>
            </a:r>
            <a:r>
              <a:rPr lang="en-US" sz="3600" dirty="0" err="1">
                <a:solidFill>
                  <a:srgbClr val="EA7125"/>
                </a:solidFill>
              </a:rPr>
              <a:t>wlloyd</a:t>
            </a:r>
            <a:r>
              <a:rPr lang="en-US" sz="3600" dirty="0">
                <a:solidFill>
                  <a:srgbClr val="EA7125"/>
                </a:solidFill>
              </a:rPr>
              <a:t>/316_unix_fs.pptx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C71C-E0EA-76DB-1D03-9D673C3C18BF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B5FC1-4F43-41A4-05A5-7B5432E958F9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51B634-3EC8-0F22-E40A-B880419C076C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C06F07-8C64-D951-C49F-67DB2CA57996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C46AD-AB45-A421-3A25-C8F3A6BFEC82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7AA883-B39D-EFDC-AFAB-5AD5F4234630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B7A772-6A31-1827-8D49-B492BE29784C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02C18-0970-ABF5-36B5-781185A01A9D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7691A-55B9-70CF-25BF-C7DA010025A9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032BA8-4384-0B27-0D6A-128DA10F1FF9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11BBA-9D50-FE06-6ED5-439CEE13285F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CF4A26-6122-FB28-B1C5-7DEB12C3E54C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ED935-77D2-A18B-2F77-F968058D273A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57EDE8-097F-14D7-8047-E03910EE5505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062904-70F8-F78B-7A84-D14F66CA6B89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4A291E-FF4E-C19D-9837-4D68E6CADA58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8B4D61-38B9-BF4C-8150-01900F6116F4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E8A44B-8BD3-AAFB-CACD-F621FCE9CA7B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0E7269-A487-FF02-95D4-0A29A8CA0098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E323BD-001E-DE1B-981B-89F2D6673066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0F1279-40CE-663E-08EA-3E3F1EC164B3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DB167A-0DEA-A77C-4F88-1ED93318EF8C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9EE14E-1813-15B5-91FB-93E1FAC2EC2D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0593E2-F784-F4C3-B1F9-C57799E5BEE0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246B11-C66B-6477-5323-40F37224BD67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7A198C-3CA4-28F2-27CA-61A2B336C0E4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846BAA-DD68-0018-FB73-E7A6D7439A1B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2F633D-DACA-5498-5B8C-FB0C3C9ABED3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3E15A3-0A3F-AA9E-C4FA-EF4C9C361F3A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AD3941-2D2C-F37D-D869-D5B3239F6A13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04C6CC-3A25-8B95-0FBE-9C5A3B50014A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A52D59-8977-C5B5-B2BD-403779216CDA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86130B-4BF8-E126-104C-174D7ABCFEDA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3244A5-5E0F-15F8-A1A1-04CF4C28956D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AAEBBF-CE80-E7CF-50C5-59D3900EA02D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D8BB-A834-1AA9-7FC2-57FCF56F768F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440BB2-927D-9829-9831-6E66CFA2446C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5C0810-82B4-D96D-B483-A43F45031832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2D9315-EC24-3636-77F0-D693FD548D96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681177-AAA8-07CA-8961-B055F93DCE62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46A547-537B-B8A3-27F8-E29A692DBF37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CCD97-964B-64A4-D28A-01B01FFAFBBB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2F3939-786F-1E30-A948-45F05C261FAE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0EA57E-759E-4C22-0B96-829B2A183576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62FB53-63AB-ECC6-F4B3-1A01E60E8E14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E4F631-C349-D752-0AAA-5A9B10CD62A4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E65A28-A7A0-77E5-5DEF-339DB56FC356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185052-D8BE-8894-E873-5A038DE5D018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9D69FDD-0CDD-C62E-A562-D625048790E2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AECF26-EB65-60C5-562B-84BEAD01AE91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CAEFE7-9D1B-2D61-765C-49ECC33767F2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B3EF86-42E3-4B99-1B9D-2911C8BF842F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9F344F-BB15-F030-A63C-3A19B25D1416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90C1C1-29E8-6D05-8E7C-36CBFE0BC7AD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0BD400-96F4-C37F-AC64-27D258F5A514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A5F3299-83A3-EE4E-6506-EE31421CE621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738E348-B009-A069-EE94-CAC34F8563B2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7C95041-0B1A-6685-E8FE-E4655E597C37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30D230-37A9-BE97-8D4D-CAE36B30240C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47E959-EB8E-0C4E-BA9C-B5B9588E45CA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B59A2C-80B0-D919-101B-DD315567AA4E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ABA8A-0844-28B4-CBEA-C50A6268F585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CCD93-27BA-1650-3BAD-A04D49BB8292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EE2BBA-51CD-5621-1438-3763475A51A8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23049C-E777-12D7-4EB1-1761789BA0D5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DA6D70-B9D4-502E-7480-E6DD6EECB47B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3FDBB5-1924-1187-D2F3-049307E08B39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AED631-9CF9-8498-8D5D-08F297C3C789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7A71192-0BE5-0F3D-8740-20216AD23DFB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6DEEB14-D386-CDEF-C318-18E292E1017E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C1C3EB5-B3C8-F7B1-6502-BEE79DB9EF74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39B0EA-9FDE-DBF3-D1F0-4AD66A832908}"/>
              </a:ext>
            </a:extLst>
          </p:cNvPr>
          <p:cNvSpPr txBox="1"/>
          <p:nvPr/>
        </p:nvSpPr>
        <p:spPr>
          <a:xfrm>
            <a:off x="7621542" y="1747373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inode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…………..table</a:t>
            </a: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6BB056C-11F7-EBAF-220E-948A30001D3F}"/>
              </a:ext>
            </a:extLst>
          </p:cNvPr>
          <p:cNvCxnSpPr>
            <a:cxnSpLocks/>
          </p:cNvCxnSpPr>
          <p:nvPr/>
        </p:nvCxnSpPr>
        <p:spPr>
          <a:xfrm flipH="1" flipV="1">
            <a:off x="8588006" y="1507176"/>
            <a:ext cx="21223" cy="727836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9AE115C2-0034-0AE1-5D0E-EF66A63C7DCA}"/>
              </a:ext>
            </a:extLst>
          </p:cNvPr>
          <p:cNvSpPr/>
          <p:nvPr/>
        </p:nvSpPr>
        <p:spPr>
          <a:xfrm>
            <a:off x="10641637" y="1257456"/>
            <a:ext cx="1117511" cy="1811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6D27456-4889-BABD-D512-62102C25A22C}"/>
              </a:ext>
            </a:extLst>
          </p:cNvPr>
          <p:cNvCxnSpPr>
            <a:cxnSpLocks/>
          </p:cNvCxnSpPr>
          <p:nvPr/>
        </p:nvCxnSpPr>
        <p:spPr>
          <a:xfrm flipV="1">
            <a:off x="8640778" y="1257456"/>
            <a:ext cx="2000858" cy="9703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712F12A-455B-DA80-6760-2FFA0B6B5EC8}"/>
              </a:ext>
            </a:extLst>
          </p:cNvPr>
          <p:cNvCxnSpPr>
            <a:cxnSpLocks/>
          </p:cNvCxnSpPr>
          <p:nvPr/>
        </p:nvCxnSpPr>
        <p:spPr>
          <a:xfrm>
            <a:off x="8588006" y="2235012"/>
            <a:ext cx="2053630" cy="833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8D4FCB3-81B3-56E8-1D9E-7ABB0CF92CE4}"/>
              </a:ext>
            </a:extLst>
          </p:cNvPr>
          <p:cNvSpPr txBox="1"/>
          <p:nvPr/>
        </p:nvSpPr>
        <p:spPr>
          <a:xfrm>
            <a:off x="10524810" y="1376929"/>
            <a:ext cx="5734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5F319BE-93FF-B438-6533-70AD9A8F35D5}"/>
              </a:ext>
            </a:extLst>
          </p:cNvPr>
          <p:cNvSpPr txBox="1"/>
          <p:nvPr/>
        </p:nvSpPr>
        <p:spPr>
          <a:xfrm>
            <a:off x="10252762" y="895207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19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482D29-EF04-AE9E-B675-45E5517CA9D2}"/>
              </a:ext>
            </a:extLst>
          </p:cNvPr>
          <p:cNvCxnSpPr>
            <a:cxnSpLocks/>
          </p:cNvCxnSpPr>
          <p:nvPr/>
        </p:nvCxnSpPr>
        <p:spPr>
          <a:xfrm flipV="1">
            <a:off x="10365082" y="4623999"/>
            <a:ext cx="313383" cy="976545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1AA5161-771D-2AAC-5487-3DDA8EF836D5}"/>
              </a:ext>
            </a:extLst>
          </p:cNvPr>
          <p:cNvCxnSpPr>
            <a:cxnSpLocks/>
          </p:cNvCxnSpPr>
          <p:nvPr/>
        </p:nvCxnSpPr>
        <p:spPr>
          <a:xfrm>
            <a:off x="10365082" y="6343187"/>
            <a:ext cx="317308" cy="82141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95348B8D-B85B-685F-1921-B4151A5E23ED}"/>
              </a:ext>
            </a:extLst>
          </p:cNvPr>
          <p:cNvSpPr/>
          <p:nvPr/>
        </p:nvSpPr>
        <p:spPr>
          <a:xfrm>
            <a:off x="10673533" y="4613947"/>
            <a:ext cx="1415686" cy="1811104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1BD685-92B3-29BF-8DBB-AB2003E22E1D}"/>
              </a:ext>
            </a:extLst>
          </p:cNvPr>
          <p:cNvSpPr txBox="1"/>
          <p:nvPr/>
        </p:nvSpPr>
        <p:spPr>
          <a:xfrm>
            <a:off x="10226858" y="4747775"/>
            <a:ext cx="57342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316_unix_fs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.pptx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 55 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… </a:t>
            </a:r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7276B24-9570-F2DD-7D61-EC07813CD3B0}"/>
              </a:ext>
            </a:extLst>
          </p:cNvPr>
          <p:cNvSpPr txBox="1"/>
          <p:nvPr/>
        </p:nvSpPr>
        <p:spPr>
          <a:xfrm>
            <a:off x="10365082" y="4262940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block 29</a:t>
            </a:r>
          </a:p>
        </p:txBody>
      </p:sp>
    </p:spTree>
    <p:extLst>
      <p:ext uri="{BB962C8B-B14F-4D97-AF65-F5344CB8AC3E}">
        <p14:creationId xmlns:p14="http://schemas.microsoft.com/office/powerpoint/2010/main" val="426003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A0ADB-CC34-FA8C-3F0A-C50592F45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A607-415D-95D0-0BB6-0C84BFCD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897" cy="1325563"/>
          </a:xfrm>
        </p:spPr>
        <p:txBody>
          <a:bodyPr>
            <a:normAutofit/>
          </a:bodyPr>
          <a:lstStyle/>
          <a:p>
            <a:r>
              <a:rPr lang="en-US" dirty="0"/>
              <a:t>Absolute Path / Directory Layer: </a:t>
            </a:r>
            <a:br>
              <a:rPr lang="en-US" dirty="0"/>
            </a:br>
            <a:r>
              <a:rPr lang="en-US" sz="3600" dirty="0"/>
              <a:t>Lookup(</a:t>
            </a:r>
            <a:r>
              <a:rPr lang="en-US" sz="3600" dirty="0">
                <a:solidFill>
                  <a:srgbClr val="EA7125"/>
                </a:solidFill>
              </a:rPr>
              <a:t>/Users/</a:t>
            </a:r>
            <a:r>
              <a:rPr lang="en-US" sz="3600" dirty="0" err="1">
                <a:solidFill>
                  <a:srgbClr val="EA7125"/>
                </a:solidFill>
              </a:rPr>
              <a:t>wlloyd</a:t>
            </a:r>
            <a:r>
              <a:rPr lang="en-US" sz="3600" dirty="0">
                <a:solidFill>
                  <a:srgbClr val="EA7125"/>
                </a:solidFill>
              </a:rPr>
              <a:t>/316_unix_fs.pptx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16B5E9-EAF0-9569-5D7B-EEFAF6BE6BD2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191C1-C57A-B445-B53E-9CF874872C65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E15B1-1F74-9328-D821-3AA16CECEA3B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BA5145-FD80-AF0D-6A72-CCBA266E6638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466EA8-F765-8522-D9C0-4EBF79282096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B10B03-FC15-5A72-CEF8-0837592912C1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ECD5E-8D78-8871-27D8-22CB0E599371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4BDE6F-AC6B-141A-4626-D2C7761FF80C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21CD20-7026-C29C-00B0-C6F8859CDC31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69DC5A-1D05-F381-330F-A18E6FC58DA1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7680F-8E0C-292A-F5B8-BC41F339EC6D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AFCB06-0D20-7C2A-8B4F-541AFBE63B70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49F40-6D61-3922-FBF0-8D70152CBEC5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9F4973-E49C-7D02-02B8-D1DA87B890F1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FE192D-57C6-C8C0-7D52-5D6EF23F80E6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E0846C-DC0E-DBDE-76C5-3E9358AB5C95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68A6A3-DBC3-A510-A83D-BE107924FE27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102EAD-458C-5855-7B83-D34E45FDBB7B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824A50-CC14-D857-E83F-F796DB314B9E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0F3CFE-27B8-C8FD-1CEE-B90E271FAB69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B48165-DBC0-3925-B090-EEF2E67A6689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E88A16-2436-3844-5434-42FDF316714A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C6A423-1247-9217-65D3-4BB0A7944F7A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257BA-DC8B-DE9A-E4F0-34B5B96B491A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F9EC9B-78D2-1219-ADB8-0887CE161EDB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110287-0E03-3AE2-B4CB-500BA61D0B91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4BEA52-F54C-88F5-F0FD-37CEA888BFA4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D69109-FAB8-830A-57B9-BCC8D723DD04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5F1CCD-B09C-5511-6481-694879EF6D28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6C7CC6-AC75-5E5A-2B9D-5FE3C36C1D01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1D2B80-3CD4-583C-5F4E-FF6941FBCEDB}"/>
              </a:ext>
            </a:extLst>
          </p:cNvPr>
          <p:cNvSpPr txBox="1"/>
          <p:nvPr/>
        </p:nvSpPr>
        <p:spPr>
          <a:xfrm>
            <a:off x="1174537" y="1697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183087-F6DC-0419-B5E2-833E7C14C39D}"/>
              </a:ext>
            </a:extLst>
          </p:cNvPr>
          <p:cNvSpPr txBox="1"/>
          <p:nvPr/>
        </p:nvSpPr>
        <p:spPr>
          <a:xfrm>
            <a:off x="2747175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4D927D-4635-5134-993A-BF6D2320C1B5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9DFE77-081E-DBAC-364F-9A944DF27777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E86680-FF28-F118-3A3A-796E04C60F09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344CA8-99B4-44F2-07A2-D508F7D6091F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52AB08-BB6F-01F0-DC6B-B3B4B3282491}"/>
              </a:ext>
            </a:extLst>
          </p:cNvPr>
          <p:cNvSpPr txBox="1"/>
          <p:nvPr/>
        </p:nvSpPr>
        <p:spPr>
          <a:xfrm>
            <a:off x="1174537" y="2685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8B83D1-56DF-0FB3-7A91-ED359488A218}"/>
              </a:ext>
            </a:extLst>
          </p:cNvPr>
          <p:cNvSpPr txBox="1"/>
          <p:nvPr/>
        </p:nvSpPr>
        <p:spPr>
          <a:xfrm>
            <a:off x="2747175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79B6BD-92BD-61A7-AA92-DC61F1D4993F}"/>
              </a:ext>
            </a:extLst>
          </p:cNvPr>
          <p:cNvSpPr txBox="1"/>
          <p:nvPr/>
        </p:nvSpPr>
        <p:spPr>
          <a:xfrm>
            <a:off x="4319813" y="2677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115DE2-4E91-0381-B81B-A12798A6F649}"/>
              </a:ext>
            </a:extLst>
          </p:cNvPr>
          <p:cNvSpPr txBox="1"/>
          <p:nvPr/>
        </p:nvSpPr>
        <p:spPr>
          <a:xfrm>
            <a:off x="5892451" y="267735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E2EC57-81DF-82DC-5FE0-94DF5874A4DE}"/>
              </a:ext>
            </a:extLst>
          </p:cNvPr>
          <p:cNvSpPr txBox="1"/>
          <p:nvPr/>
        </p:nvSpPr>
        <p:spPr>
          <a:xfrm>
            <a:off x="7465088" y="2669458"/>
            <a:ext cx="4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7B069F-2A05-B187-1F02-317D4F7D7CD8}"/>
              </a:ext>
            </a:extLst>
          </p:cNvPr>
          <p:cNvSpPr txBox="1"/>
          <p:nvPr/>
        </p:nvSpPr>
        <p:spPr>
          <a:xfrm>
            <a:off x="9037726" y="2669458"/>
            <a:ext cx="52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F26B52-319A-6C1C-CC45-101DE4AEA3D1}"/>
              </a:ext>
            </a:extLst>
          </p:cNvPr>
          <p:cNvSpPr txBox="1"/>
          <p:nvPr/>
        </p:nvSpPr>
        <p:spPr>
          <a:xfrm>
            <a:off x="1174537" y="36640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96A5AD-08E9-2A91-C514-566CBC7E5A6D}"/>
              </a:ext>
            </a:extLst>
          </p:cNvPr>
          <p:cNvSpPr txBox="1"/>
          <p:nvPr/>
        </p:nvSpPr>
        <p:spPr>
          <a:xfrm>
            <a:off x="2747175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7FF0CF-D42E-8858-ED13-FD6F1FA8BFEF}"/>
              </a:ext>
            </a:extLst>
          </p:cNvPr>
          <p:cNvSpPr txBox="1"/>
          <p:nvPr/>
        </p:nvSpPr>
        <p:spPr>
          <a:xfrm>
            <a:off x="4319813" y="36561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3805DC-E42A-008A-CE2D-884A61163424}"/>
              </a:ext>
            </a:extLst>
          </p:cNvPr>
          <p:cNvSpPr txBox="1"/>
          <p:nvPr/>
        </p:nvSpPr>
        <p:spPr>
          <a:xfrm>
            <a:off x="5892450" y="3656125"/>
            <a:ext cx="5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7E3601-5583-DE01-2D29-930C2BC80484}"/>
              </a:ext>
            </a:extLst>
          </p:cNvPr>
          <p:cNvSpPr txBox="1"/>
          <p:nvPr/>
        </p:nvSpPr>
        <p:spPr>
          <a:xfrm>
            <a:off x="7465089" y="364822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675D95-3F19-3AB4-3F2F-A51A24EA0FAF}"/>
              </a:ext>
            </a:extLst>
          </p:cNvPr>
          <p:cNvSpPr txBox="1"/>
          <p:nvPr/>
        </p:nvSpPr>
        <p:spPr>
          <a:xfrm>
            <a:off x="9037727" y="364822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DA242-7D3B-D0D1-4C42-A590FAFF88F9}"/>
              </a:ext>
            </a:extLst>
          </p:cNvPr>
          <p:cNvSpPr txBox="1"/>
          <p:nvPr/>
        </p:nvSpPr>
        <p:spPr>
          <a:xfrm>
            <a:off x="1174537" y="4642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4A80D7-10E5-7FE0-A656-5E6CE075741D}"/>
              </a:ext>
            </a:extLst>
          </p:cNvPr>
          <p:cNvSpPr txBox="1"/>
          <p:nvPr/>
        </p:nvSpPr>
        <p:spPr>
          <a:xfrm>
            <a:off x="2747175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65471F-7597-73C5-E0B7-1B4487812CD6}"/>
              </a:ext>
            </a:extLst>
          </p:cNvPr>
          <p:cNvSpPr txBox="1"/>
          <p:nvPr/>
        </p:nvSpPr>
        <p:spPr>
          <a:xfrm>
            <a:off x="4319813" y="46348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959520-2AE1-9A22-B756-907E534886BA}"/>
              </a:ext>
            </a:extLst>
          </p:cNvPr>
          <p:cNvSpPr txBox="1"/>
          <p:nvPr/>
        </p:nvSpPr>
        <p:spPr>
          <a:xfrm>
            <a:off x="5892450" y="4634895"/>
            <a:ext cx="5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3656CE-B141-AF32-8DE9-44C9AF61A124}"/>
              </a:ext>
            </a:extLst>
          </p:cNvPr>
          <p:cNvSpPr txBox="1"/>
          <p:nvPr/>
        </p:nvSpPr>
        <p:spPr>
          <a:xfrm>
            <a:off x="7465089" y="462699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5FDD80-8FBC-1DD1-9A1F-D938E27099C8}"/>
              </a:ext>
            </a:extLst>
          </p:cNvPr>
          <p:cNvSpPr txBox="1"/>
          <p:nvPr/>
        </p:nvSpPr>
        <p:spPr>
          <a:xfrm>
            <a:off x="9037727" y="462699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ED2645-CC42-1482-AED8-B1707ABC0E30}"/>
              </a:ext>
            </a:extLst>
          </p:cNvPr>
          <p:cNvSpPr txBox="1"/>
          <p:nvPr/>
        </p:nvSpPr>
        <p:spPr>
          <a:xfrm>
            <a:off x="1174537" y="562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F31888-44C2-8CFB-3C59-9A3941EA80B3}"/>
              </a:ext>
            </a:extLst>
          </p:cNvPr>
          <p:cNvSpPr txBox="1"/>
          <p:nvPr/>
        </p:nvSpPr>
        <p:spPr>
          <a:xfrm>
            <a:off x="2747175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B7B1B99-7E20-5B30-2C3A-88BE4C81C0D6}"/>
              </a:ext>
            </a:extLst>
          </p:cNvPr>
          <p:cNvSpPr txBox="1"/>
          <p:nvPr/>
        </p:nvSpPr>
        <p:spPr>
          <a:xfrm>
            <a:off x="4319813" y="56136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85E040-6346-0A5F-65A1-1E2A92F9853F}"/>
              </a:ext>
            </a:extLst>
          </p:cNvPr>
          <p:cNvSpPr txBox="1"/>
          <p:nvPr/>
        </p:nvSpPr>
        <p:spPr>
          <a:xfrm>
            <a:off x="5892451" y="5613665"/>
            <a:ext cx="45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EA6DE9-D2B6-BF5C-2025-DEFC3EA569CD}"/>
              </a:ext>
            </a:extLst>
          </p:cNvPr>
          <p:cNvSpPr txBox="1"/>
          <p:nvPr/>
        </p:nvSpPr>
        <p:spPr>
          <a:xfrm>
            <a:off x="7465089" y="5605768"/>
            <a:ext cx="4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A4D0A9-CB0D-23E6-26E1-9FF6BA7A96BF}"/>
              </a:ext>
            </a:extLst>
          </p:cNvPr>
          <p:cNvSpPr txBox="1"/>
          <p:nvPr/>
        </p:nvSpPr>
        <p:spPr>
          <a:xfrm>
            <a:off x="9037727" y="5605768"/>
            <a:ext cx="52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3BC55-1694-B964-866C-C86C03E88111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E0E82B-1B92-AD9A-15C5-6A0F88281E57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00E3B2-E05C-5E0C-FC18-42DAE236B6D9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139252-98F5-2C6C-8BB3-770A166E285E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A5E9D6-2EB1-E739-DE4F-5E8E34450159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006397-A84B-CC89-B9B4-28356DE0D5F9}"/>
              </a:ext>
            </a:extLst>
          </p:cNvPr>
          <p:cNvSpPr txBox="1"/>
          <p:nvPr/>
        </p:nvSpPr>
        <p:spPr>
          <a:xfrm>
            <a:off x="2747175" y="169006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– super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D9A748-67A7-2978-27A6-C5507BDA7FF4}"/>
              </a:ext>
            </a:extLst>
          </p:cNvPr>
          <p:cNvSpPr txBox="1"/>
          <p:nvPr/>
        </p:nvSpPr>
        <p:spPr>
          <a:xfrm>
            <a:off x="4319813" y="1690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C244EA-D497-77BB-7B2F-50B990F275A6}"/>
              </a:ext>
            </a:extLst>
          </p:cNvPr>
          <p:cNvSpPr txBox="1"/>
          <p:nvPr/>
        </p:nvSpPr>
        <p:spPr>
          <a:xfrm>
            <a:off x="5892451" y="169006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41C839-FE08-4795-B57B-5F01A6116D0A}"/>
              </a:ext>
            </a:extLst>
          </p:cNvPr>
          <p:cNvSpPr txBox="1"/>
          <p:nvPr/>
        </p:nvSpPr>
        <p:spPr>
          <a:xfrm>
            <a:off x="7465089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6D5815-C5FC-0224-CF40-0007E5F4DBEE}"/>
              </a:ext>
            </a:extLst>
          </p:cNvPr>
          <p:cNvSpPr txBox="1"/>
          <p:nvPr/>
        </p:nvSpPr>
        <p:spPr>
          <a:xfrm>
            <a:off x="9037727" y="168216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E78BC60-A768-12EA-4654-FC279FCED3F9}"/>
              </a:ext>
            </a:extLst>
          </p:cNvPr>
          <p:cNvSpPr txBox="1"/>
          <p:nvPr/>
        </p:nvSpPr>
        <p:spPr>
          <a:xfrm>
            <a:off x="4519335" y="1755270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block……..bitmap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4260D7-AEC0-10C4-26B2-D8319BADFF51}"/>
              </a:ext>
            </a:extLst>
          </p:cNvPr>
          <p:cNvSpPr txBox="1"/>
          <p:nvPr/>
        </p:nvSpPr>
        <p:spPr>
          <a:xfrm>
            <a:off x="7621542" y="1747373"/>
            <a:ext cx="249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inode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…………..table</a:t>
            </a: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1BAD49-3A6E-B164-8821-508D55E7DAD9}"/>
              </a:ext>
            </a:extLst>
          </p:cNvPr>
          <p:cNvCxnSpPr>
            <a:cxnSpLocks/>
          </p:cNvCxnSpPr>
          <p:nvPr/>
        </p:nvCxnSpPr>
        <p:spPr>
          <a:xfrm flipH="1" flipV="1">
            <a:off x="10111290" y="1462797"/>
            <a:ext cx="21223" cy="727836"/>
          </a:xfrm>
          <a:prstGeom prst="line">
            <a:avLst/>
          </a:prstGeom>
          <a:ln w="38100">
            <a:solidFill>
              <a:srgbClr val="EA712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3CCAC54E-1746-05B3-C0DD-BB3C759FE651}"/>
              </a:ext>
            </a:extLst>
          </p:cNvPr>
          <p:cNvSpPr/>
          <p:nvPr/>
        </p:nvSpPr>
        <p:spPr>
          <a:xfrm>
            <a:off x="10641637" y="1257456"/>
            <a:ext cx="1117511" cy="1811104"/>
          </a:xfrm>
          <a:prstGeom prst="rect">
            <a:avLst/>
          </a:prstGeom>
          <a:noFill/>
          <a:ln w="38100">
            <a:solidFill>
              <a:srgbClr val="EA7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E39CE6A-8643-3685-E656-F3D369D0CEDE}"/>
              </a:ext>
            </a:extLst>
          </p:cNvPr>
          <p:cNvCxnSpPr>
            <a:cxnSpLocks/>
          </p:cNvCxnSpPr>
          <p:nvPr/>
        </p:nvCxnSpPr>
        <p:spPr>
          <a:xfrm flipV="1">
            <a:off x="10132513" y="1257456"/>
            <a:ext cx="509123" cy="905552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4D66702-E1C1-081E-3BFB-736C3A44D8F7}"/>
              </a:ext>
            </a:extLst>
          </p:cNvPr>
          <p:cNvCxnSpPr>
            <a:cxnSpLocks/>
          </p:cNvCxnSpPr>
          <p:nvPr/>
        </p:nvCxnSpPr>
        <p:spPr>
          <a:xfrm>
            <a:off x="10132513" y="2179493"/>
            <a:ext cx="509123" cy="889067"/>
          </a:xfrm>
          <a:prstGeom prst="line">
            <a:avLst/>
          </a:prstGeom>
          <a:ln w="38100">
            <a:solidFill>
              <a:srgbClr val="EA7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44F4508-E56E-CE23-0F4E-3C96AFCBB151}"/>
              </a:ext>
            </a:extLst>
          </p:cNvPr>
          <p:cNvSpPr txBox="1"/>
          <p:nvPr/>
        </p:nvSpPr>
        <p:spPr>
          <a:xfrm>
            <a:off x="10524810" y="1376929"/>
            <a:ext cx="5734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15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20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13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B1B413-D461-723E-DBDB-B930272A462E}"/>
              </a:ext>
            </a:extLst>
          </p:cNvPr>
          <p:cNvSpPr txBox="1"/>
          <p:nvPr/>
        </p:nvSpPr>
        <p:spPr>
          <a:xfrm>
            <a:off x="10252762" y="895207"/>
            <a:ext cx="818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55</a:t>
            </a:r>
          </a:p>
        </p:txBody>
      </p:sp>
    </p:spTree>
    <p:extLst>
      <p:ext uri="{BB962C8B-B14F-4D97-AF65-F5344CB8AC3E}">
        <p14:creationId xmlns:p14="http://schemas.microsoft.com/office/powerpoint/2010/main" val="3160087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5012-B0FC-0D63-57C2-D024F814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Discussion?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7E2B-DD49-B838-AB26-BA08C3866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some discussion of layering, for application X what layers would you use / not use?</a:t>
            </a:r>
          </a:p>
          <a:p>
            <a:pPr lvl="1"/>
            <a:r>
              <a:rPr lang="en-US" dirty="0"/>
              <a:t>Have students talk about this with their neighbors</a:t>
            </a:r>
          </a:p>
        </p:txBody>
      </p:sp>
    </p:spTree>
    <p:extLst>
      <p:ext uri="{BB962C8B-B14F-4D97-AF65-F5344CB8AC3E}">
        <p14:creationId xmlns:p14="http://schemas.microsoft.com/office/powerpoint/2010/main" val="130114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1886" cy="4351338"/>
          </a:xfrm>
        </p:spPr>
        <p:txBody>
          <a:bodyPr/>
          <a:lstStyle/>
          <a:p>
            <a:r>
              <a:rPr lang="en-US" dirty="0"/>
              <a:t>The UNIX operating system’s API has remained relevant since the 1970s</a:t>
            </a:r>
          </a:p>
          <a:p>
            <a:endParaRPr lang="en-US" dirty="0"/>
          </a:p>
          <a:p>
            <a:r>
              <a:rPr lang="en-US" dirty="0"/>
              <a:t>From “mini”-computers to todays rack-scale servers and personal devices alike!</a:t>
            </a:r>
          </a:p>
          <a:p>
            <a:endParaRPr lang="en-US" dirty="0"/>
          </a:p>
          <a:p>
            <a:r>
              <a:rPr lang="en-US" dirty="0"/>
              <a:t>The UNIX file system has been even more influential and constant</a:t>
            </a:r>
          </a:p>
        </p:txBody>
      </p:sp>
    </p:spTree>
    <p:extLst>
      <p:ext uri="{BB962C8B-B14F-4D97-AF65-F5344CB8AC3E}">
        <p14:creationId xmlns:p14="http://schemas.microsoft.com/office/powerpoint/2010/main" val="2484385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A5F6-C318-BE4E-B4EE-BB87E73E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361A-96D5-A54A-AEC3-A1AA5C233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Learned specifics of the Unix File System</a:t>
            </a:r>
          </a:p>
          <a:p>
            <a:r>
              <a:rPr lang="en-US"/>
              <a:t>Saw 4 </a:t>
            </a:r>
            <a:r>
              <a:rPr lang="en-US" dirty="0"/>
              <a:t>examples of naming within it</a:t>
            </a:r>
          </a:p>
          <a:p>
            <a:r>
              <a:rPr lang="en-US" dirty="0"/>
              <a:t>Reasoned about portability, generality, and isolation</a:t>
            </a:r>
          </a:p>
          <a:p>
            <a:r>
              <a:rPr lang="en-US" dirty="0"/>
              <a:t>Got first exposure to layering</a:t>
            </a:r>
          </a:p>
        </p:txBody>
      </p:sp>
    </p:spTree>
    <p:extLst>
      <p:ext uri="{BB962C8B-B14F-4D97-AF65-F5344CB8AC3E}">
        <p14:creationId xmlns:p14="http://schemas.microsoft.com/office/powerpoint/2010/main" val="4144449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3842-ED77-FD48-A066-75044414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39CFC-E737-0747-95F1-54AA84B4A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Disks and What We Want To Do With Them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FC6B3B-5EB5-F435-9FA7-1FC492D5835A}"/>
              </a:ext>
            </a:extLst>
          </p:cNvPr>
          <p:cNvSpPr/>
          <p:nvPr/>
        </p:nvSpPr>
        <p:spPr>
          <a:xfrm>
            <a:off x="117453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DF042-EA73-D0CC-18EE-4C17263E46C7}"/>
              </a:ext>
            </a:extLst>
          </p:cNvPr>
          <p:cNvSpPr/>
          <p:nvPr/>
        </p:nvSpPr>
        <p:spPr>
          <a:xfrm>
            <a:off x="2747175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8765C-B81D-FFDC-80FA-9F9305F781C6}"/>
              </a:ext>
            </a:extLst>
          </p:cNvPr>
          <p:cNvSpPr/>
          <p:nvPr/>
        </p:nvSpPr>
        <p:spPr>
          <a:xfrm>
            <a:off x="4319813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DBC1E-7AF8-2B40-9F02-6A5E898D0EC3}"/>
              </a:ext>
            </a:extLst>
          </p:cNvPr>
          <p:cNvSpPr/>
          <p:nvPr/>
        </p:nvSpPr>
        <p:spPr>
          <a:xfrm>
            <a:off x="5892451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FAB43-6475-E4A7-3B8B-2BC1C7A9E37E}"/>
              </a:ext>
            </a:extLst>
          </p:cNvPr>
          <p:cNvSpPr/>
          <p:nvPr/>
        </p:nvSpPr>
        <p:spPr>
          <a:xfrm>
            <a:off x="7465089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1E5B95-8FC5-B2D6-4FD4-8534CC1180E5}"/>
              </a:ext>
            </a:extLst>
          </p:cNvPr>
          <p:cNvSpPr/>
          <p:nvPr/>
        </p:nvSpPr>
        <p:spPr>
          <a:xfrm>
            <a:off x="9037727" y="169068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FF0AB0-C0DF-7539-8B6C-2F8329FAA286}"/>
              </a:ext>
            </a:extLst>
          </p:cNvPr>
          <p:cNvSpPr/>
          <p:nvPr/>
        </p:nvSpPr>
        <p:spPr>
          <a:xfrm>
            <a:off x="117453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248DC-E5DA-B293-9887-952EB4776852}"/>
              </a:ext>
            </a:extLst>
          </p:cNvPr>
          <p:cNvSpPr/>
          <p:nvPr/>
        </p:nvSpPr>
        <p:spPr>
          <a:xfrm>
            <a:off x="2747175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FB3975-56CE-5DB9-0C4E-AE057D7EEA07}"/>
              </a:ext>
            </a:extLst>
          </p:cNvPr>
          <p:cNvSpPr/>
          <p:nvPr/>
        </p:nvSpPr>
        <p:spPr>
          <a:xfrm>
            <a:off x="4319813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289B77-A22C-9402-802D-AB14988F38CB}"/>
              </a:ext>
            </a:extLst>
          </p:cNvPr>
          <p:cNvSpPr/>
          <p:nvPr/>
        </p:nvSpPr>
        <p:spPr>
          <a:xfrm>
            <a:off x="5892451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7B5949-7864-F170-B5B4-74EED5C24D12}"/>
              </a:ext>
            </a:extLst>
          </p:cNvPr>
          <p:cNvSpPr/>
          <p:nvPr/>
        </p:nvSpPr>
        <p:spPr>
          <a:xfrm>
            <a:off x="7465089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760084-8FAF-1A38-B0AB-72B24CBA22A3}"/>
              </a:ext>
            </a:extLst>
          </p:cNvPr>
          <p:cNvSpPr/>
          <p:nvPr/>
        </p:nvSpPr>
        <p:spPr>
          <a:xfrm>
            <a:off x="9037727" y="266945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9CD8CA-495E-BAEE-E317-703FC47CFA7B}"/>
              </a:ext>
            </a:extLst>
          </p:cNvPr>
          <p:cNvSpPr/>
          <p:nvPr/>
        </p:nvSpPr>
        <p:spPr>
          <a:xfrm>
            <a:off x="117453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20DF21-2F9F-B5E2-58C7-D45F65E3460B}"/>
              </a:ext>
            </a:extLst>
          </p:cNvPr>
          <p:cNvSpPr/>
          <p:nvPr/>
        </p:nvSpPr>
        <p:spPr>
          <a:xfrm>
            <a:off x="2747175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B717C8-B722-FB78-827B-40B3A3648D8D}"/>
              </a:ext>
            </a:extLst>
          </p:cNvPr>
          <p:cNvSpPr/>
          <p:nvPr/>
        </p:nvSpPr>
        <p:spPr>
          <a:xfrm>
            <a:off x="4319813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9D7E65-7E75-F724-C6A7-7C1C8545DD42}"/>
              </a:ext>
            </a:extLst>
          </p:cNvPr>
          <p:cNvSpPr/>
          <p:nvPr/>
        </p:nvSpPr>
        <p:spPr>
          <a:xfrm>
            <a:off x="5892451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983FBC-7292-412C-040F-6C26B42C393D}"/>
              </a:ext>
            </a:extLst>
          </p:cNvPr>
          <p:cNvSpPr/>
          <p:nvPr/>
        </p:nvSpPr>
        <p:spPr>
          <a:xfrm>
            <a:off x="7465089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035BC4-E88E-CDAD-878C-9FE31C8B36A6}"/>
              </a:ext>
            </a:extLst>
          </p:cNvPr>
          <p:cNvSpPr/>
          <p:nvPr/>
        </p:nvSpPr>
        <p:spPr>
          <a:xfrm>
            <a:off x="9037727" y="364822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CC2ACD-7D9E-200E-000C-EE8DAB92F064}"/>
              </a:ext>
            </a:extLst>
          </p:cNvPr>
          <p:cNvSpPr/>
          <p:nvPr/>
        </p:nvSpPr>
        <p:spPr>
          <a:xfrm>
            <a:off x="117453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B3790E-0B29-F6FB-E723-403D0F930FC6}"/>
              </a:ext>
            </a:extLst>
          </p:cNvPr>
          <p:cNvSpPr/>
          <p:nvPr/>
        </p:nvSpPr>
        <p:spPr>
          <a:xfrm>
            <a:off x="2747175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AFB377-A9D5-1F01-F276-0AC27E160F59}"/>
              </a:ext>
            </a:extLst>
          </p:cNvPr>
          <p:cNvSpPr/>
          <p:nvPr/>
        </p:nvSpPr>
        <p:spPr>
          <a:xfrm>
            <a:off x="4319813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AB2CA0-6359-2406-EA9A-D3FBA4297E5A}"/>
              </a:ext>
            </a:extLst>
          </p:cNvPr>
          <p:cNvSpPr/>
          <p:nvPr/>
        </p:nvSpPr>
        <p:spPr>
          <a:xfrm>
            <a:off x="5892451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A187E6-0D8E-403D-DE72-764806AAE516}"/>
              </a:ext>
            </a:extLst>
          </p:cNvPr>
          <p:cNvSpPr/>
          <p:nvPr/>
        </p:nvSpPr>
        <p:spPr>
          <a:xfrm>
            <a:off x="7465089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973E9A-AE47-B7BE-FA15-D105AFE46D60}"/>
              </a:ext>
            </a:extLst>
          </p:cNvPr>
          <p:cNvSpPr/>
          <p:nvPr/>
        </p:nvSpPr>
        <p:spPr>
          <a:xfrm>
            <a:off x="9037727" y="462699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569E2B-8338-56A7-F9B5-2739941C2353}"/>
              </a:ext>
            </a:extLst>
          </p:cNvPr>
          <p:cNvSpPr/>
          <p:nvPr/>
        </p:nvSpPr>
        <p:spPr>
          <a:xfrm>
            <a:off x="117453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763523-A222-2195-57FD-39DEB739E92E}"/>
              </a:ext>
            </a:extLst>
          </p:cNvPr>
          <p:cNvSpPr/>
          <p:nvPr/>
        </p:nvSpPr>
        <p:spPr>
          <a:xfrm>
            <a:off x="2747175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95B2E4-223C-1386-F653-F336EAF01E5D}"/>
              </a:ext>
            </a:extLst>
          </p:cNvPr>
          <p:cNvSpPr/>
          <p:nvPr/>
        </p:nvSpPr>
        <p:spPr>
          <a:xfrm>
            <a:off x="4319813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48319A-32CA-E38B-A5BE-67FD031CD6A1}"/>
              </a:ext>
            </a:extLst>
          </p:cNvPr>
          <p:cNvSpPr/>
          <p:nvPr/>
        </p:nvSpPr>
        <p:spPr>
          <a:xfrm>
            <a:off x="5892451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3A47E8-386C-112F-5642-1DC6D0CB5C09}"/>
              </a:ext>
            </a:extLst>
          </p:cNvPr>
          <p:cNvSpPr/>
          <p:nvPr/>
        </p:nvSpPr>
        <p:spPr>
          <a:xfrm>
            <a:off x="7465089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26B1F4-D4B2-7DE5-9093-BCEE3E9DCEDA}"/>
              </a:ext>
            </a:extLst>
          </p:cNvPr>
          <p:cNvSpPr/>
          <p:nvPr/>
        </p:nvSpPr>
        <p:spPr>
          <a:xfrm>
            <a:off x="9037727" y="5605768"/>
            <a:ext cx="1327355" cy="73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0210E4C-73E1-336E-ED1F-18B4F4C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99" y="2578309"/>
            <a:ext cx="10368064" cy="28772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Disks provide persistent storage (survives power off) and are “big”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Want applications to be able to use it without knowing its details</a:t>
            </a:r>
          </a:p>
          <a:p>
            <a:pPr lvl="1"/>
            <a:r>
              <a:rPr lang="en-US" dirty="0"/>
              <a:t>Want to let users store and organize their data</a:t>
            </a:r>
          </a:p>
          <a:p>
            <a:pPr lvl="1"/>
            <a:r>
              <a:rPr lang="en-US" dirty="0"/>
              <a:t>Want to let users share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5385-FBC9-F347-A0AB-704A5CEF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D45E3-5922-6E4B-9205-0E0EF35ED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organized into “files”</a:t>
            </a:r>
          </a:p>
          <a:p>
            <a:pPr lvl="1"/>
            <a:r>
              <a:rPr lang="en-US" dirty="0"/>
              <a:t>A linear array of bytes of arbitrary length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 data about the bytes (modification and creation time, owner, permissions)</a:t>
            </a:r>
          </a:p>
          <a:p>
            <a:pPr lvl="1"/>
            <a:endParaRPr lang="en-US" dirty="0"/>
          </a:p>
          <a:p>
            <a:r>
              <a:rPr lang="en-US" dirty="0"/>
              <a:t>Files organized into “directories”</a:t>
            </a:r>
          </a:p>
          <a:p>
            <a:pPr lvl="1"/>
            <a:r>
              <a:rPr lang="en-US" dirty="0"/>
              <a:t>A list of other files or sub-directories</a:t>
            </a:r>
          </a:p>
          <a:p>
            <a:pPr lvl="1"/>
            <a:endParaRPr lang="en-US" dirty="0"/>
          </a:p>
          <a:p>
            <a:r>
              <a:rPr lang="en-US" dirty="0"/>
              <a:t>Common root directory named "/"</a:t>
            </a:r>
          </a:p>
        </p:txBody>
      </p:sp>
    </p:spTree>
    <p:extLst>
      <p:ext uri="{BB962C8B-B14F-4D97-AF65-F5344CB8AC3E}">
        <p14:creationId xmlns:p14="http://schemas.microsoft.com/office/powerpoint/2010/main" val="160606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A0EA-C096-794F-912C-92A4628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3068-3756-CC41-BAEB-79D870822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84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u="sng" dirty="0"/>
              <a:t>Layer				Purpose                                                                   </a:t>
            </a:r>
            <a:r>
              <a:rPr lang="en-US" sz="2400" b="1" u="sng" dirty="0">
                <a:solidFill>
                  <a:schemeClr val="bg1"/>
                </a:solidFill>
              </a:rPr>
              <a:t>a</a:t>
            </a:r>
          </a:p>
          <a:p>
            <a:pPr marL="0" indent="0">
              <a:buNone/>
            </a:pPr>
            <a:r>
              <a:rPr lang="en-US" sz="2400" dirty="0"/>
              <a:t>Block				organizes persistent storage into fix-sized blocks</a:t>
            </a:r>
          </a:p>
          <a:p>
            <a:pPr marL="0" indent="0">
              <a:buNone/>
            </a:pPr>
            <a:r>
              <a:rPr lang="en-US" sz="2400" dirty="0"/>
              <a:t>File 				organizes blocks into arbitrary-length files</a:t>
            </a:r>
          </a:p>
          <a:p>
            <a:pPr marL="0" indent="0">
              <a:buNone/>
            </a:pPr>
            <a:r>
              <a:rPr lang="en-US" sz="2400" dirty="0" err="1"/>
              <a:t>Inode</a:t>
            </a:r>
            <a:r>
              <a:rPr lang="en-US" sz="2400" dirty="0"/>
              <a:t> number 		names files as uniquely numbered </a:t>
            </a:r>
            <a:r>
              <a:rPr lang="en-US" sz="2400" dirty="0" err="1"/>
              <a:t>inodes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Directory 			human-readable names for files in a directory</a:t>
            </a:r>
          </a:p>
          <a:p>
            <a:pPr marL="0" indent="0">
              <a:buNone/>
            </a:pPr>
            <a:r>
              <a:rPr lang="en-US" sz="2400" dirty="0"/>
              <a:t>Absolute path name 		a global root directory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32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BFC5-B4E2-7340-8080-8E9BBAA1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2524-456D-8F43-991A-59FB2EDB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of these we’ll look at:</a:t>
            </a:r>
          </a:p>
          <a:p>
            <a:pPr lvl="1"/>
            <a:r>
              <a:rPr lang="en-US" dirty="0"/>
              <a:t>Values</a:t>
            </a:r>
          </a:p>
          <a:p>
            <a:pPr lvl="1"/>
            <a:r>
              <a:rPr lang="en-US" dirty="0"/>
              <a:t>Names</a:t>
            </a:r>
          </a:p>
          <a:p>
            <a:pPr lvl="1"/>
            <a:r>
              <a:rPr lang="en-US" dirty="0"/>
              <a:t>Allocation mechanism</a:t>
            </a:r>
          </a:p>
          <a:p>
            <a:pPr lvl="1"/>
            <a:r>
              <a:rPr lang="en-US" dirty="0"/>
              <a:t>Lookup mechanism</a:t>
            </a:r>
          </a:p>
          <a:p>
            <a:pPr lvl="2"/>
            <a:endParaRPr lang="en-US" dirty="0"/>
          </a:p>
          <a:p>
            <a:r>
              <a:rPr lang="en-US" dirty="0"/>
              <a:t>And ask:</a:t>
            </a:r>
          </a:p>
          <a:p>
            <a:pPr lvl="1"/>
            <a:r>
              <a:rPr lang="en-US" dirty="0"/>
              <a:t>How portable?</a:t>
            </a:r>
          </a:p>
          <a:p>
            <a:pPr lvl="1"/>
            <a:r>
              <a:rPr lang="en-US" dirty="0"/>
              <a:t>How general?</a:t>
            </a:r>
          </a:p>
          <a:p>
            <a:pPr lvl="1"/>
            <a:r>
              <a:rPr lang="en-US" dirty="0"/>
              <a:t>Can it isolate?</a:t>
            </a:r>
          </a:p>
        </p:txBody>
      </p:sp>
    </p:spTree>
    <p:extLst>
      <p:ext uri="{BB962C8B-B14F-4D97-AF65-F5344CB8AC3E}">
        <p14:creationId xmlns:p14="http://schemas.microsoft.com/office/powerpoint/2010/main" val="96329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Underlying resources differ</a:t>
            </a:r>
          </a:p>
          <a:p>
            <a:pPr lvl="1"/>
            <a:r>
              <a:rPr lang="en-US" dirty="0"/>
              <a:t>Tape has contiguous magnetic stripe</a:t>
            </a:r>
          </a:p>
          <a:p>
            <a:pPr lvl="1"/>
            <a:r>
              <a:rPr lang="en-US" dirty="0"/>
              <a:t>Disk has plates and arms</a:t>
            </a:r>
          </a:p>
          <a:p>
            <a:pPr lvl="1"/>
            <a:r>
              <a:rPr lang="en-US" dirty="0"/>
              <a:t>NAND flash (SSDs) even more complex to deal with wear leveling, data striping...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Values</a:t>
            </a:r>
            <a:r>
              <a:rPr lang="en-US" dirty="0"/>
              <a:t>: fix-sized “blocks” of contiguous persistent memory</a:t>
            </a:r>
          </a:p>
          <a:p>
            <a:endParaRPr lang="en-US" dirty="0"/>
          </a:p>
          <a:p>
            <a:r>
              <a:rPr lang="en-US" b="1" dirty="0"/>
              <a:t>Names</a:t>
            </a:r>
            <a:r>
              <a:rPr lang="en-US" dirty="0"/>
              <a:t>: integer block numbers</a:t>
            </a:r>
          </a:p>
          <a:p>
            <a:endParaRPr lang="en-US" dirty="0"/>
          </a:p>
          <a:p>
            <a:r>
              <a:rPr lang="en-US" b="1" dirty="0"/>
              <a:t>Lookup: </a:t>
            </a:r>
            <a:r>
              <a:rPr lang="en-US" dirty="0"/>
              <a:t>return data stored in block indexed by block number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241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7858</TotalTime>
  <Words>2301</Words>
  <Application>Microsoft Macintosh PowerPoint</Application>
  <PresentationFormat>Widescreen</PresentationFormat>
  <Paragraphs>791</Paragraphs>
  <Slides>41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Consolas</vt:lpstr>
      <vt:lpstr>Helvetica Neue</vt:lpstr>
      <vt:lpstr>HELVETICA NEUE MEDIUM</vt:lpstr>
      <vt:lpstr>HELVETICA NEUE MEDIUM</vt:lpstr>
      <vt:lpstr>Wingdings</vt:lpstr>
      <vt:lpstr>Office Theme</vt:lpstr>
      <vt:lpstr>PowerPoint Presentation</vt:lpstr>
      <vt:lpstr>Today’s Goals</vt:lpstr>
      <vt:lpstr>Unix File System</vt:lpstr>
      <vt:lpstr>Unix File System</vt:lpstr>
      <vt:lpstr>Disks and What We Want To Do With Them</vt:lpstr>
      <vt:lpstr>Key Abstraction</vt:lpstr>
      <vt:lpstr>UNIX File System Layers</vt:lpstr>
      <vt:lpstr>UNIX File System Layers</vt:lpstr>
      <vt:lpstr>Block Layer</vt:lpstr>
      <vt:lpstr>Block Layer</vt:lpstr>
      <vt:lpstr>Block Layer  Lookup(16)</vt:lpstr>
      <vt:lpstr>Block Layer: Allocation</vt:lpstr>
      <vt:lpstr>Block Layer – Super Block</vt:lpstr>
      <vt:lpstr>Block Layer – Free Block Bitmap</vt:lpstr>
      <vt:lpstr>Block Layer – Allocation </vt:lpstr>
      <vt:lpstr>Block Layer – Allocation </vt:lpstr>
      <vt:lpstr>Block Layer: Portable? General? Isolation?</vt:lpstr>
      <vt:lpstr>File/Inode Layer</vt:lpstr>
      <vt:lpstr>File/Inode Layer: Allocation</vt:lpstr>
      <vt:lpstr>File/Inode Layer:     Lookup(inode 22) </vt:lpstr>
      <vt:lpstr>File/Inode layer: Portable? General? Isolation?</vt:lpstr>
      <vt:lpstr>Recap so far</vt:lpstr>
      <vt:lpstr>Directory Layer</vt:lpstr>
      <vt:lpstr>Directory Layer: Allocation</vt:lpstr>
      <vt:lpstr>Directory Layer: File Contents</vt:lpstr>
      <vt:lpstr>Directory Layer: Allocation</vt:lpstr>
      <vt:lpstr>Directory layer: Portable? General? Isolation?</vt:lpstr>
      <vt:lpstr>Absolute path name layer</vt:lpstr>
      <vt:lpstr>Absolute path name layer</vt:lpstr>
      <vt:lpstr>Naming in UNIX File System: Recap</vt:lpstr>
      <vt:lpstr>Absolute Path / Directory Layer:  Lookup(/Users/wlloyd/316_unix_fs.pptx)</vt:lpstr>
      <vt:lpstr>Absolute Path / Directory Layer:  Lookup(/Users/wlloyd/316_unix_fs.pptx)</vt:lpstr>
      <vt:lpstr>Absolute Path / Directory Layer:  Lookup(/Users/wlloyd/316_unix_fs.pptx)</vt:lpstr>
      <vt:lpstr>Absolute Path / Directory Layer:  Lookup(/Users/wlloyd/316_unix_fs.pptx)</vt:lpstr>
      <vt:lpstr>Absolute Path / Directory Layer:  Lookup(/Users/wlloyd/316_unix_fs.pptx)</vt:lpstr>
      <vt:lpstr>Absolute Path / Directory Layer:  Lookup(/Users/wlloyd/316_unix_fs.pptx)</vt:lpstr>
      <vt:lpstr>Absolute Path / Directory Layer:  Lookup(/Users/wlloyd/316_unix_fs.pptx)</vt:lpstr>
      <vt:lpstr>Absolute Path / Directory Layer:  Lookup(/Users/wlloyd/316_unix_fs.pptx)</vt:lpstr>
      <vt:lpstr>Layering Discussion?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38</cp:revision>
  <cp:lastPrinted>2020-09-01T15:19:39Z</cp:lastPrinted>
  <dcterms:created xsi:type="dcterms:W3CDTF">2020-09-01T14:02:16Z</dcterms:created>
  <dcterms:modified xsi:type="dcterms:W3CDTF">2026-02-05T15:24:20Z</dcterms:modified>
</cp:coreProperties>
</file>