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handoutMasterIdLst>
    <p:handoutMasterId r:id="rId41"/>
  </p:handoutMasterIdLst>
  <p:sldIdLst>
    <p:sldId id="256" r:id="rId2"/>
    <p:sldId id="258" r:id="rId3"/>
    <p:sldId id="259" r:id="rId4"/>
    <p:sldId id="260" r:id="rId5"/>
    <p:sldId id="261" r:id="rId6"/>
    <p:sldId id="262" r:id="rId7"/>
    <p:sldId id="309" r:id="rId8"/>
    <p:sldId id="264" r:id="rId9"/>
    <p:sldId id="265" r:id="rId10"/>
    <p:sldId id="266" r:id="rId11"/>
    <p:sldId id="267" r:id="rId12"/>
    <p:sldId id="268" r:id="rId13"/>
    <p:sldId id="269" r:id="rId14"/>
    <p:sldId id="270" r:id="rId15"/>
    <p:sldId id="271" r:id="rId16"/>
    <p:sldId id="272" r:id="rId17"/>
    <p:sldId id="274" r:id="rId18"/>
    <p:sldId id="275" r:id="rId19"/>
    <p:sldId id="306" r:id="rId20"/>
    <p:sldId id="277" r:id="rId21"/>
    <p:sldId id="278" r:id="rId22"/>
    <p:sldId id="279" r:id="rId23"/>
    <p:sldId id="280" r:id="rId24"/>
    <p:sldId id="282" r:id="rId25"/>
    <p:sldId id="283" r:id="rId26"/>
    <p:sldId id="284" r:id="rId27"/>
    <p:sldId id="285" r:id="rId28"/>
    <p:sldId id="286" r:id="rId29"/>
    <p:sldId id="287" r:id="rId30"/>
    <p:sldId id="288" r:id="rId31"/>
    <p:sldId id="311" r:id="rId32"/>
    <p:sldId id="291" r:id="rId33"/>
    <p:sldId id="308" r:id="rId34"/>
    <p:sldId id="290" r:id="rId35"/>
    <p:sldId id="299" r:id="rId36"/>
    <p:sldId id="300" r:id="rId37"/>
    <p:sldId id="301" r:id="rId38"/>
    <p:sldId id="312" r:id="rId39"/>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0"/>
    <p:restoredTop sz="79048"/>
  </p:normalViewPr>
  <p:slideViewPr>
    <p:cSldViewPr snapToGrid="0" snapToObjects="1">
      <p:cViewPr varScale="1">
        <p:scale>
          <a:sx n="94" d="100"/>
          <a:sy n="94" d="100"/>
        </p:scale>
        <p:origin x="208" y="31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9D3BE-EA3F-AA42-927C-B838742DB80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Helvetica Neue Medium" charset="0"/>
            </a:endParaRPr>
          </a:p>
        </p:txBody>
      </p:sp>
      <p:sp>
        <p:nvSpPr>
          <p:cNvPr id="3" name="Date Placeholder 2">
            <a:extLst>
              <a:ext uri="{FF2B5EF4-FFF2-40B4-BE49-F238E27FC236}">
                <a16:creationId xmlns:a16="http://schemas.microsoft.com/office/drawing/2014/main" id="{4664E35F-11DB-E044-98C9-F9ECF2DB23B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40F28A3-19B5-C344-9804-5768BB633AE0}" type="datetimeFigureOut">
              <a:rPr lang="en-US" smtClean="0">
                <a:latin typeface="Helvetica Neue Medium" charset="0"/>
              </a:rPr>
              <a:t>2/17/25</a:t>
            </a:fld>
            <a:endParaRPr lang="en-US" dirty="0">
              <a:latin typeface="Helvetica Neue Medium" charset="0"/>
            </a:endParaRPr>
          </a:p>
        </p:txBody>
      </p:sp>
      <p:sp>
        <p:nvSpPr>
          <p:cNvPr id="4" name="Footer Placeholder 3">
            <a:extLst>
              <a:ext uri="{FF2B5EF4-FFF2-40B4-BE49-F238E27FC236}">
                <a16:creationId xmlns:a16="http://schemas.microsoft.com/office/drawing/2014/main" id="{583C508F-B932-614C-B949-0AC94361E60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Helvetica Neue Medium" charset="0"/>
            </a:endParaRPr>
          </a:p>
        </p:txBody>
      </p:sp>
      <p:sp>
        <p:nvSpPr>
          <p:cNvPr id="5" name="Slide Number Placeholder 4">
            <a:extLst>
              <a:ext uri="{FF2B5EF4-FFF2-40B4-BE49-F238E27FC236}">
                <a16:creationId xmlns:a16="http://schemas.microsoft.com/office/drawing/2014/main" id="{26882764-60EF-9045-B7D8-A3DE57B1703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04C3649-124F-C541-B820-7F9B4D5EB630}" type="slidenum">
              <a:rPr lang="en-US" smtClean="0">
                <a:latin typeface="Helvetica Neue Medium" charset="0"/>
              </a:rPr>
              <a:t>‹#›</a:t>
            </a:fld>
            <a:endParaRPr lang="en-US" dirty="0">
              <a:latin typeface="Helvetica Neue Medium" charset="0"/>
            </a:endParaRPr>
          </a:p>
        </p:txBody>
      </p:sp>
    </p:spTree>
    <p:extLst>
      <p:ext uri="{BB962C8B-B14F-4D97-AF65-F5344CB8AC3E}">
        <p14:creationId xmlns:p14="http://schemas.microsoft.com/office/powerpoint/2010/main" val="247969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Helvetica Neue Medium"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Helvetica Neue Medium" charset="0"/>
              </a:defRPr>
            </a:lvl1pPr>
          </a:lstStyle>
          <a:p>
            <a:fld id="{B8553C36-1A6B-C042-978B-EA841CD8F3AD}" type="datetimeFigureOut">
              <a:rPr lang="en-US" smtClean="0"/>
              <a:pPr/>
              <a:t>2/17/25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Helvetica Neue Medium"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Helvetica Neue Medium" charset="0"/>
              </a:defRPr>
            </a:lvl1pPr>
          </a:lstStyle>
          <a:p>
            <a:fld id="{422A9F79-9AE7-E842-9C58-AA07C7B250C7}" type="slidenum">
              <a:rPr lang="en-US" smtClean="0"/>
              <a:pPr/>
              <a:t>‹#›</a:t>
            </a:fld>
            <a:endParaRPr lang="en-US" dirty="0"/>
          </a:p>
        </p:txBody>
      </p:sp>
    </p:spTree>
    <p:extLst>
      <p:ext uri="{BB962C8B-B14F-4D97-AF65-F5344CB8AC3E}">
        <p14:creationId xmlns:p14="http://schemas.microsoft.com/office/powerpoint/2010/main" val="6099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Medium" charset="0"/>
        <a:ea typeface="+mn-ea"/>
        <a:cs typeface="+mn-cs"/>
      </a:defRPr>
    </a:lvl1pPr>
    <a:lvl2pPr marL="457200" algn="l" defTabSz="914400" rtl="0" eaLnBrk="1" latinLnBrk="0" hangingPunct="1">
      <a:defRPr sz="1200" b="0" i="0" kern="1200">
        <a:solidFill>
          <a:schemeClr val="tx1"/>
        </a:solidFill>
        <a:latin typeface="Helvetica Neue Medium" charset="0"/>
        <a:ea typeface="+mn-ea"/>
        <a:cs typeface="+mn-cs"/>
      </a:defRPr>
    </a:lvl2pPr>
    <a:lvl3pPr marL="914400" algn="l" defTabSz="914400" rtl="0" eaLnBrk="1" latinLnBrk="0" hangingPunct="1">
      <a:defRPr sz="1200" b="0" i="0" kern="1200">
        <a:solidFill>
          <a:schemeClr val="tx1"/>
        </a:solidFill>
        <a:latin typeface="Helvetica Neue Medium" charset="0"/>
        <a:ea typeface="+mn-ea"/>
        <a:cs typeface="+mn-cs"/>
      </a:defRPr>
    </a:lvl3pPr>
    <a:lvl4pPr marL="1371600" algn="l" defTabSz="914400" rtl="0" eaLnBrk="1" latinLnBrk="0" hangingPunct="1">
      <a:defRPr sz="1200" b="0" i="0" kern="1200">
        <a:solidFill>
          <a:schemeClr val="tx1"/>
        </a:solidFill>
        <a:latin typeface="Helvetica Neue Medium" charset="0"/>
        <a:ea typeface="+mn-ea"/>
        <a:cs typeface="+mn-cs"/>
      </a:defRPr>
    </a:lvl4pPr>
    <a:lvl5pPr marL="1828800" algn="l" defTabSz="914400" rtl="0" eaLnBrk="1" latinLnBrk="0" hangingPunct="1">
      <a:defRPr sz="1200" b="0" i="0" kern="1200">
        <a:solidFill>
          <a:schemeClr val="tx1"/>
        </a:solidFill>
        <a:latin typeface="Helvetica Neue Medium"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52858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8236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07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213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5450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2955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550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422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6879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 </a:t>
            </a:r>
            <a:r>
              <a:rPr lang="en-US" dirty="0" err="1"/>
              <a:t>lamport</a:t>
            </a:r>
            <a:r>
              <a:rPr lang="en-US" dirty="0"/>
              <a:t> clocks</a:t>
            </a:r>
            <a:r>
              <a:rPr lang="en-US" baseline="0" dirty="0"/>
              <a:t> provide some total ordering of them</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00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592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86999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For instance, if</a:t>
            </a:r>
            <a:r>
              <a:rPr lang="en-US" baseline="0" dirty="0"/>
              <a:t> I have a conference room where I want priority in booking it and never having things be tentative I can make my laptop the primary</a:t>
            </a:r>
          </a:p>
          <a:p>
            <a:endParaRPr lang="en-US" baseline="0" dirty="0"/>
          </a:p>
          <a:p>
            <a:r>
              <a:rPr lang="en-US" baseline="0" dirty="0"/>
              <a:t>Or if there are conference rooms in a satellite office in LA, can have the primary in LA nearby where most booking will occur</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296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83703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80753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They can behave strangely, though not too</a:t>
            </a:r>
            <a:r>
              <a:rPr lang="en-US" b="0" baseline="0" dirty="0"/>
              <a:t> strangely </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4699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6375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888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6111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37410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0342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1361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0240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57563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A before b in the same process: that process puts them in the log in that order</a:t>
            </a:r>
          </a:p>
          <a:p>
            <a:r>
              <a:rPr lang="en-US" b="0" dirty="0"/>
              <a:t>If</a:t>
            </a:r>
            <a:r>
              <a:rPr lang="en-US" b="0" baseline="0" dirty="0"/>
              <a:t> a before b across processes, then a must have been synced to the process that originated b, before b originated (by definition of causality). So the </a:t>
            </a:r>
            <a:r>
              <a:rPr lang="en-US" b="0" baseline="0" dirty="0" err="1"/>
              <a:t>lamport</a:t>
            </a:r>
            <a:r>
              <a:rPr lang="en-US" b="0" baseline="0" dirty="0"/>
              <a:t> clock on the process that originated b, will be advanced past a, and thus give b a higher timestamp</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311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87912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14700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7313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8727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91937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1" dirty="0"/>
              <a:t>[Draw out users and possible connections on the board]</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19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444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r>
              <a:rPr lang="is-IS" baseline="0" dirty="0"/>
              <a:t>(Bayou specifies a “dependency check” that determines if there is a conflict.  It is a database query with an expected result. If the result doesn’t match, it’s a conflict and a special type of update is performed called a “merge procedure”. This terminology is not important for us and the idea of splitting out the check and the special type of update is an optimization to improve performance in the normal case when there</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7947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endParaRPr lang="is-I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66056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782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2619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0101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9934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883F3E-8D2D-8D4F-BA7F-C0A897C14CA0}"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15610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3F3E-8D2D-8D4F-BA7F-C0A897C14CA0}"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95432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883F3E-8D2D-8D4F-BA7F-C0A897C14CA0}"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7934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83F3E-8D2D-8D4F-BA7F-C0A897C14CA0}" type="datetimeFigureOut">
              <a:rPr lang="en-US" smtClean="0"/>
              <a:t>2/17/25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3577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883F3E-8D2D-8D4F-BA7F-C0A897C14CA0}" type="datetimeFigureOut">
              <a:rPr lang="en-US" smtClean="0"/>
              <a:t>2/17/25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55888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3F3E-8D2D-8D4F-BA7F-C0A897C14CA0}" type="datetimeFigureOut">
              <a:rPr lang="en-US" smtClean="0"/>
              <a:t>2/17/25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33009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72170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58602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Medium" charset="0"/>
              </a:defRPr>
            </a:lvl1pPr>
          </a:lstStyle>
          <a:p>
            <a:fld id="{16883F3E-8D2D-8D4F-BA7F-C0A897C14CA0}" type="datetimeFigureOut">
              <a:rPr lang="en-US" smtClean="0"/>
              <a:pPr/>
              <a:t>2/17/25</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Medium" charset="0"/>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Medium" charset="0"/>
              </a:defRPr>
            </a:lvl1pPr>
          </a:lstStyle>
          <a:p>
            <a:fld id="{BA294D44-32C8-FE4A-A262-B6F8943234A2}" type="slidenum">
              <a:rPr lang="en-US" smtClean="0"/>
              <a:pPr/>
              <a:t>‹#›</a:t>
            </a:fld>
            <a:endParaRPr lang="en-US" dirty="0"/>
          </a:p>
        </p:txBody>
      </p:sp>
    </p:spTree>
    <p:extLst>
      <p:ext uri="{BB962C8B-B14F-4D97-AF65-F5344CB8AC3E}">
        <p14:creationId xmlns:p14="http://schemas.microsoft.com/office/powerpoint/2010/main" val="555977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26" rtl="0" eaLnBrk="1" latinLnBrk="0" hangingPunct="1">
        <a:lnSpc>
          <a:spcPct val="90000"/>
        </a:lnSpc>
        <a:spcBef>
          <a:spcPct val="0"/>
        </a:spcBef>
        <a:buNone/>
        <a:defRPr sz="4399" b="0" i="0" kern="1200">
          <a:solidFill>
            <a:schemeClr val="tx1"/>
          </a:solidFill>
          <a:latin typeface="Helvetica Neue Medium"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b="0" i="0" kern="1200">
          <a:solidFill>
            <a:schemeClr val="tx1"/>
          </a:solidFill>
          <a:latin typeface="Helvetica Neue Medium" charset="0"/>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kern="1200">
          <a:solidFill>
            <a:schemeClr val="tx1"/>
          </a:solidFill>
          <a:latin typeface="Helvetica Neue Medium" charset="0"/>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b="0" i="0" kern="1200">
          <a:solidFill>
            <a:schemeClr val="tx1"/>
          </a:solidFill>
          <a:latin typeface="Helvetica Neue Medium" charset="0"/>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082" y="857250"/>
            <a:ext cx="9814662" cy="1790700"/>
          </a:xfrm>
        </p:spPr>
        <p:txBody>
          <a:bodyPr>
            <a:normAutofit/>
          </a:bodyPr>
          <a:lstStyle/>
          <a:p>
            <a:r>
              <a:rPr lang="en-US" dirty="0"/>
              <a:t>Eventual Consistency &amp; Bayou</a:t>
            </a:r>
          </a:p>
        </p:txBody>
      </p:sp>
      <p:sp>
        <p:nvSpPr>
          <p:cNvPr id="3" name="Subtitle 2"/>
          <p:cNvSpPr>
            <a:spLocks noGrp="1"/>
          </p:cNvSpPr>
          <p:nvPr>
            <p:ph type="subTitle" idx="1"/>
          </p:nvPr>
        </p:nvSpPr>
        <p:spPr>
          <a:xfrm>
            <a:off x="2665413" y="4137260"/>
            <a:ext cx="6858000" cy="2174330"/>
          </a:xfrm>
        </p:spPr>
        <p:txBody>
          <a:bodyPr>
            <a:noAutofit/>
          </a:bodyPr>
          <a:lstStyle/>
          <a:p>
            <a:r>
              <a:rPr lang="en-US" sz="2800" dirty="0"/>
              <a:t>COS 418/518: Distributed Systems</a:t>
            </a:r>
          </a:p>
          <a:p>
            <a:r>
              <a:rPr lang="en-US" sz="2800" dirty="0"/>
              <a:t>Lecture 8</a:t>
            </a:r>
          </a:p>
          <a:p>
            <a:endParaRPr lang="en-US" sz="2800" dirty="0"/>
          </a:p>
          <a:p>
            <a:r>
              <a:rPr lang="en-US" sz="2800" u="sng" dirty="0"/>
              <a:t>Wyatt Lloyd</a:t>
            </a:r>
            <a:r>
              <a:rPr lang="en-US" sz="2800" dirty="0"/>
              <a:t>, Mike Freedman</a:t>
            </a:r>
          </a:p>
        </p:txBody>
      </p:sp>
      <p:pic>
        <p:nvPicPr>
          <p:cNvPr id="6" name="Picture 5"/>
          <p:cNvPicPr>
            <a:picLocks noChangeAspect="1"/>
          </p:cNvPicPr>
          <p:nvPr/>
        </p:nvPicPr>
        <p:blipFill>
          <a:blip r:embed="rId2"/>
          <a:stretch>
            <a:fillRect/>
          </a:stretch>
        </p:blipFill>
        <p:spPr>
          <a:xfrm>
            <a:off x="5660631" y="2843509"/>
            <a:ext cx="867565" cy="1098192"/>
          </a:xfrm>
          <a:prstGeom prst="rect">
            <a:avLst/>
          </a:prstGeom>
        </p:spPr>
      </p:pic>
    </p:spTree>
    <p:extLst>
      <p:ext uri="{BB962C8B-B14F-4D97-AF65-F5344CB8AC3E}">
        <p14:creationId xmlns:p14="http://schemas.microsoft.com/office/powerpoint/2010/main" val="88580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update functions</a:t>
            </a:r>
          </a:p>
        </p:txBody>
      </p:sp>
      <p:sp>
        <p:nvSpPr>
          <p:cNvPr id="2" name="Content Placeholder 1"/>
          <p:cNvSpPr>
            <a:spLocks noGrp="1"/>
          </p:cNvSpPr>
          <p:nvPr>
            <p:ph idx="1"/>
          </p:nvPr>
        </p:nvSpPr>
        <p:spPr>
          <a:xfrm>
            <a:off x="837982" y="2005518"/>
            <a:ext cx="10122118" cy="4350833"/>
          </a:xfrm>
        </p:spPr>
        <p:txBody>
          <a:bodyPr>
            <a:normAutofit/>
          </a:bodyPr>
          <a:lstStyle/>
          <a:p>
            <a:r>
              <a:rPr lang="en-US" sz="3600" dirty="0"/>
              <a:t>Suppose calendar write takes form:</a:t>
            </a:r>
          </a:p>
          <a:p>
            <a:pPr lvl="1"/>
            <a:r>
              <a:rPr lang="en-US" sz="3200" u="sng" dirty="0"/>
              <a:t>“10 AM meeting, Room=302, COS-418 staff”</a:t>
            </a:r>
          </a:p>
          <a:p>
            <a:pPr lvl="1"/>
            <a:r>
              <a:rPr lang="en-US" sz="3200" dirty="0"/>
              <a:t>How would this handle conflicts?</a:t>
            </a:r>
          </a:p>
          <a:p>
            <a:endParaRPr lang="en-US" sz="3600" dirty="0"/>
          </a:p>
          <a:p>
            <a:r>
              <a:rPr lang="en-US" sz="3600" dirty="0"/>
              <a:t>Better: write is an update function for the app</a:t>
            </a:r>
          </a:p>
          <a:p>
            <a:pPr lvl="1"/>
            <a:r>
              <a:rPr lang="en-US" sz="3200" u="sng" dirty="0"/>
              <a:t>“1-hour meeting at 10 AM if room is free, else 11 AM, Room=302, COS-418 staff”</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Tree>
    <p:extLst>
      <p:ext uri="{BB962C8B-B14F-4D97-AF65-F5344CB8AC3E}">
        <p14:creationId xmlns:p14="http://schemas.microsoft.com/office/powerpoint/2010/main" val="18327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Potential Problem:</a:t>
            </a:r>
            <a:br>
              <a:rPr lang="en-US" sz="4400" dirty="0"/>
            </a:br>
            <a:r>
              <a:rPr lang="en-US" sz="4400" dirty="0"/>
              <a:t>Permanently inconsistent replicas</a:t>
            </a:r>
          </a:p>
        </p:txBody>
      </p:sp>
      <p:sp>
        <p:nvSpPr>
          <p:cNvPr id="2" name="Content Placeholder 1"/>
          <p:cNvSpPr>
            <a:spLocks noGrp="1"/>
          </p:cNvSpPr>
          <p:nvPr>
            <p:ph idx="1"/>
          </p:nvPr>
        </p:nvSpPr>
        <p:spPr>
          <a:xfrm>
            <a:off x="1674813" y="1925398"/>
            <a:ext cx="8763000" cy="3555797"/>
          </a:xfrm>
        </p:spPr>
        <p:txBody>
          <a:bodyPr>
            <a:noAutofit/>
          </a:bodyPr>
          <a:lstStyle/>
          <a:p>
            <a:r>
              <a:rPr lang="en-US" sz="2600" dirty="0"/>
              <a:t>Node </a:t>
            </a:r>
            <a:r>
              <a:rPr lang="en-US" sz="2600" b="1" dirty="0"/>
              <a:t>A </a:t>
            </a:r>
            <a:r>
              <a:rPr lang="en-US" sz="2600" dirty="0"/>
              <a:t>asks for meeting </a:t>
            </a:r>
            <a:r>
              <a:rPr lang="en-US" sz="2600" b="1" dirty="0"/>
              <a:t>M1</a:t>
            </a:r>
            <a:r>
              <a:rPr lang="en-US" sz="2600" dirty="0"/>
              <a:t> at 10 AM, else 11 AM</a:t>
            </a:r>
          </a:p>
          <a:p>
            <a:r>
              <a:rPr lang="en-US" sz="2600" dirty="0"/>
              <a:t>Node </a:t>
            </a:r>
            <a:r>
              <a:rPr lang="en-US" sz="2600" b="1" dirty="0"/>
              <a:t>B </a:t>
            </a:r>
            <a:r>
              <a:rPr lang="en-US" sz="2600" dirty="0"/>
              <a:t>asks for meeting </a:t>
            </a:r>
            <a:r>
              <a:rPr lang="en-US" sz="2600" b="1" dirty="0"/>
              <a:t>M2</a:t>
            </a:r>
            <a:r>
              <a:rPr lang="en-US" sz="2600" dirty="0"/>
              <a:t> at 10 AM, else 11 AM</a:t>
            </a:r>
          </a:p>
          <a:p>
            <a:endParaRPr lang="en-US" sz="2600" dirty="0"/>
          </a:p>
          <a:p>
            <a:r>
              <a:rPr lang="en-US" sz="2600" dirty="0"/>
              <a:t>Node</a:t>
            </a:r>
            <a:r>
              <a:rPr lang="en-US" sz="2600" b="1" dirty="0"/>
              <a:t> X</a:t>
            </a:r>
            <a:r>
              <a:rPr lang="en-US" sz="2600" dirty="0"/>
              <a:t> syncs with </a:t>
            </a:r>
            <a:r>
              <a:rPr lang="en-US" sz="2600" b="1" dirty="0"/>
              <a:t>A, </a:t>
            </a:r>
            <a:r>
              <a:rPr lang="en-US" sz="2600" dirty="0"/>
              <a:t>then </a:t>
            </a:r>
            <a:r>
              <a:rPr lang="en-US" sz="2600" b="1" dirty="0"/>
              <a:t>B</a:t>
            </a:r>
          </a:p>
          <a:p>
            <a:r>
              <a:rPr lang="en-US" sz="2600" dirty="0"/>
              <a:t>Node</a:t>
            </a:r>
            <a:r>
              <a:rPr lang="en-US" sz="2600" b="1" dirty="0"/>
              <a:t> Y</a:t>
            </a:r>
            <a:r>
              <a:rPr lang="en-US" sz="2600" dirty="0"/>
              <a:t> syncs with </a:t>
            </a:r>
            <a:r>
              <a:rPr lang="en-US" sz="2600" b="1" dirty="0"/>
              <a:t>B,</a:t>
            </a:r>
            <a:r>
              <a:rPr lang="en-US" sz="2600" dirty="0"/>
              <a:t> then </a:t>
            </a:r>
            <a:r>
              <a:rPr lang="en-US" sz="2600" b="1" dirty="0"/>
              <a:t>A</a:t>
            </a:r>
          </a:p>
          <a:p>
            <a:endParaRPr lang="en-US" sz="2600" dirty="0"/>
          </a:p>
          <a:p>
            <a:r>
              <a:rPr lang="en-US" sz="2600" b="1" dirty="0"/>
              <a:t>X</a:t>
            </a:r>
            <a:r>
              <a:rPr lang="en-US" sz="2600" dirty="0"/>
              <a:t> will put meeting </a:t>
            </a:r>
            <a:r>
              <a:rPr lang="en-US" sz="2600" b="1" dirty="0"/>
              <a:t>M1</a:t>
            </a:r>
            <a:r>
              <a:rPr lang="en-US" sz="2600" dirty="0"/>
              <a:t> at </a:t>
            </a:r>
            <a:r>
              <a:rPr lang="en-US" sz="2600" b="1" dirty="0">
                <a:solidFill>
                  <a:srgbClr val="FF0000"/>
                </a:solidFill>
              </a:rPr>
              <a:t>10:00</a:t>
            </a:r>
          </a:p>
          <a:p>
            <a:r>
              <a:rPr lang="en-US" sz="2600" b="1" dirty="0"/>
              <a:t>Y</a:t>
            </a:r>
            <a:r>
              <a:rPr lang="en-US" sz="2600" dirty="0"/>
              <a:t> will put meeting </a:t>
            </a:r>
            <a:r>
              <a:rPr lang="en-US" sz="2600" b="1" dirty="0"/>
              <a:t>M1</a:t>
            </a:r>
            <a:r>
              <a:rPr lang="en-US" sz="2600" dirty="0"/>
              <a:t> at </a:t>
            </a:r>
            <a:r>
              <a:rPr lang="en-US" sz="2600" b="1" dirty="0">
                <a:solidFill>
                  <a:srgbClr val="FF0000"/>
                </a:solidFill>
              </a:rPr>
              <a:t>11:00</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5" name="Rectangle 4"/>
          <p:cNvSpPr/>
          <p:nvPr/>
        </p:nvSpPr>
        <p:spPr>
          <a:xfrm>
            <a:off x="998205" y="5954138"/>
            <a:ext cx="10192415" cy="584775"/>
          </a:xfrm>
          <a:prstGeom prst="rect">
            <a:avLst/>
          </a:prstGeom>
          <a:solidFill>
            <a:schemeClr val="accent2">
              <a:lumMod val="20000"/>
              <a:lumOff val="80000"/>
            </a:schemeClr>
          </a:solidFill>
          <a:ln w="28575">
            <a:solidFill>
              <a:schemeClr val="tx1"/>
            </a:solidFill>
            <a:prstDash val="sysDash"/>
          </a:ln>
        </p:spPr>
        <p:txBody>
          <a:bodyPr wrap="square">
            <a:spAutoFit/>
          </a:bodyPr>
          <a:lstStyle/>
          <a:p>
            <a:pPr algn="ctr"/>
            <a:r>
              <a:rPr lang="en-US" sz="3200" dirty="0">
                <a:latin typeface="Helvetica Neue Medium" charset="0"/>
                <a:ea typeface="Helvetica Neue Medium" charset="0"/>
                <a:cs typeface="Helvetica Neue Medium" charset="0"/>
              </a:rPr>
              <a:t>Can’t just apply update functions when replicas sync</a:t>
            </a:r>
          </a:p>
        </p:txBody>
      </p:sp>
    </p:spTree>
    <p:extLst>
      <p:ext uri="{BB962C8B-B14F-4D97-AF65-F5344CB8AC3E}">
        <p14:creationId xmlns:p14="http://schemas.microsoft.com/office/powerpoint/2010/main" val="21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Totally Order the Updates!</a:t>
            </a:r>
          </a:p>
        </p:txBody>
      </p:sp>
      <p:sp>
        <p:nvSpPr>
          <p:cNvPr id="2" name="Content Placeholder 1"/>
          <p:cNvSpPr>
            <a:spLocks noGrp="1"/>
          </p:cNvSpPr>
          <p:nvPr>
            <p:ph idx="1"/>
          </p:nvPr>
        </p:nvSpPr>
        <p:spPr/>
        <p:txBody>
          <a:bodyPr>
            <a:normAutofit fontScale="92500"/>
          </a:bodyPr>
          <a:lstStyle/>
          <a:p>
            <a:r>
              <a:rPr lang="en-US" dirty="0"/>
              <a:t>Maintain an ordered list of updates at each node</a:t>
            </a:r>
          </a:p>
          <a:p>
            <a:pPr marL="457063" lvl="1" indent="0">
              <a:buNone/>
            </a:pPr>
            <a:endParaRPr lang="en-US" dirty="0"/>
          </a:p>
          <a:p>
            <a:pPr lvl="1"/>
            <a:endParaRPr lang="en-US" dirty="0"/>
          </a:p>
          <a:p>
            <a:pPr lvl="1"/>
            <a:r>
              <a:rPr lang="en-US" dirty="0"/>
              <a:t>Make sure every node holds same updates</a:t>
            </a:r>
          </a:p>
          <a:p>
            <a:pPr lvl="2"/>
            <a:r>
              <a:rPr lang="en-US" dirty="0"/>
              <a:t>And applies updates in the same order</a:t>
            </a:r>
          </a:p>
          <a:p>
            <a:pPr lvl="1"/>
            <a:endParaRPr lang="en-US" dirty="0"/>
          </a:p>
          <a:p>
            <a:pPr lvl="1"/>
            <a:r>
              <a:rPr lang="en-US" dirty="0"/>
              <a:t>Make sure updates are a deterministic function of </a:t>
            </a:r>
            <a:r>
              <a:rPr lang="en-US" dirty="0" err="1"/>
              <a:t>db</a:t>
            </a:r>
            <a:r>
              <a:rPr lang="en-US" dirty="0"/>
              <a:t> contents</a:t>
            </a:r>
          </a:p>
          <a:p>
            <a:endParaRPr lang="en-US" dirty="0"/>
          </a:p>
          <a:p>
            <a:r>
              <a:rPr lang="en-US" sz="3000" dirty="0"/>
              <a:t>If we obey above, “sync” is simple merge of two ordered lists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12</a:t>
            </a:fld>
            <a:endParaRPr lang="en-US"/>
          </a:p>
        </p:txBody>
      </p:sp>
      <p:sp>
        <p:nvSpPr>
          <p:cNvPr id="5" name="Rectangle 4"/>
          <p:cNvSpPr/>
          <p:nvPr/>
        </p:nvSpPr>
        <p:spPr>
          <a:xfrm>
            <a:off x="4321287" y="2397196"/>
            <a:ext cx="2748586" cy="646331"/>
          </a:xfrm>
          <a:prstGeom prst="rect">
            <a:avLst/>
          </a:prstGeom>
          <a:solidFill>
            <a:schemeClr val="accent6">
              <a:lumMod val="20000"/>
              <a:lumOff val="80000"/>
            </a:schemeClr>
          </a:solidFill>
          <a:ln w="28575">
            <a:solidFill>
              <a:schemeClr val="tx1"/>
            </a:solidFill>
            <a:prstDash val="sysDash"/>
          </a:ln>
        </p:spPr>
        <p:txBody>
          <a:bodyPr wrap="square">
            <a:spAutoFit/>
          </a:bodyPr>
          <a:lstStyle/>
          <a:p>
            <a:pPr algn="ctr"/>
            <a:r>
              <a:rPr lang="en-US" sz="3600" dirty="0">
                <a:solidFill>
                  <a:schemeClr val="accent6">
                    <a:lumMod val="75000"/>
                  </a:schemeClr>
                </a:solidFill>
                <a:latin typeface="Helvetica Neue Medium" charset="0"/>
                <a:ea typeface="Helvetica Neue Medium" charset="0"/>
                <a:cs typeface="Helvetica Neue Medium" charset="0"/>
              </a:rPr>
              <a:t>Write log</a:t>
            </a:r>
          </a:p>
        </p:txBody>
      </p:sp>
    </p:spTree>
    <p:extLst>
      <p:ext uri="{BB962C8B-B14F-4D97-AF65-F5344CB8AC3E}">
        <p14:creationId xmlns:p14="http://schemas.microsoft.com/office/powerpoint/2010/main" val="16471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Agreeing on the update order</a:t>
            </a:r>
          </a:p>
        </p:txBody>
      </p:sp>
      <p:sp>
        <p:nvSpPr>
          <p:cNvPr id="2" name="Content Placeholder 1"/>
          <p:cNvSpPr>
            <a:spLocks noGrp="1"/>
          </p:cNvSpPr>
          <p:nvPr>
            <p:ph idx="1"/>
          </p:nvPr>
        </p:nvSpPr>
        <p:spPr/>
        <p:txBody>
          <a:bodyPr>
            <a:normAutofit/>
          </a:bodyPr>
          <a:lstStyle/>
          <a:p>
            <a:pPr marL="342906" lvl="2" indent="-342906"/>
            <a:r>
              <a:rPr lang="en-US" sz="3200" dirty="0"/>
              <a:t>Timestamp:</a:t>
            </a:r>
            <a:r>
              <a:rPr lang="en-US" sz="3200" b="1" dirty="0"/>
              <a:t> </a:t>
            </a:r>
            <a:r>
              <a:rPr lang="en-US" sz="3200" dirty="0"/>
              <a:t>〈local timestamp </a:t>
            </a:r>
            <a:r>
              <a:rPr lang="en-US" sz="3200" b="1" dirty="0"/>
              <a:t>T</a:t>
            </a:r>
            <a:r>
              <a:rPr lang="en-US" sz="3200" dirty="0"/>
              <a:t>, originating node </a:t>
            </a:r>
            <a:r>
              <a:rPr lang="en-US" sz="3200" b="1" dirty="0"/>
              <a:t>ID</a:t>
            </a:r>
            <a:r>
              <a:rPr lang="en-US" sz="3200" dirty="0"/>
              <a:t>〉</a:t>
            </a:r>
          </a:p>
          <a:p>
            <a:pPr marL="342906" lvl="2" indent="-342906"/>
            <a:endParaRPr lang="en-US" sz="3200" dirty="0"/>
          </a:p>
          <a:p>
            <a:pPr marL="342906" lvl="2" indent="-342906"/>
            <a:r>
              <a:rPr lang="en-US" sz="3200" dirty="0"/>
              <a:t>Ordering updates a and b:</a:t>
            </a:r>
          </a:p>
          <a:p>
            <a:pPr marL="800113" lvl="3" indent="-342906"/>
            <a:r>
              <a:rPr lang="en-US" sz="2800" dirty="0"/>
              <a:t>a &lt; b    </a:t>
            </a:r>
            <a:r>
              <a:rPr lang="en-US" sz="2800" b="1" dirty="0"/>
              <a:t>if</a:t>
            </a:r>
            <a:r>
              <a:rPr lang="en-US" sz="2800" dirty="0"/>
              <a:t>    </a:t>
            </a:r>
            <a:r>
              <a:rPr lang="en-US" sz="2800" dirty="0" err="1"/>
              <a:t>a.T</a:t>
            </a:r>
            <a:r>
              <a:rPr lang="en-US" sz="2800" dirty="0"/>
              <a:t> &lt; </a:t>
            </a:r>
            <a:r>
              <a:rPr lang="en-US" sz="2800" dirty="0" err="1"/>
              <a:t>b.T</a:t>
            </a:r>
            <a:r>
              <a:rPr lang="en-US" sz="2800" dirty="0"/>
              <a:t>   or (</a:t>
            </a:r>
            <a:r>
              <a:rPr lang="en-US" sz="2800" dirty="0" err="1"/>
              <a:t>a.T</a:t>
            </a:r>
            <a:r>
              <a:rPr lang="en-US" sz="2800" dirty="0"/>
              <a:t> = </a:t>
            </a:r>
            <a:r>
              <a:rPr lang="en-US" sz="2800" dirty="0" err="1"/>
              <a:t>b.T</a:t>
            </a:r>
            <a:r>
              <a:rPr lang="en-US" sz="2800" dirty="0"/>
              <a:t> and </a:t>
            </a:r>
            <a:r>
              <a:rPr lang="en-US" sz="2800" dirty="0" err="1"/>
              <a:t>a.ID</a:t>
            </a:r>
            <a:r>
              <a:rPr lang="en-US" sz="2800" dirty="0"/>
              <a:t> &lt; </a:t>
            </a:r>
            <a:r>
              <a:rPr lang="en-US" sz="2800" dirty="0" err="1"/>
              <a:t>b.ID</a:t>
            </a:r>
            <a:r>
              <a:rPr lang="en-US" sz="2800" dirty="0"/>
              <a:t>)</a:t>
            </a:r>
          </a:p>
          <a:p>
            <a:pPr marL="0" lvl="2" indent="0">
              <a:buNone/>
            </a:pPr>
            <a:endParaRPr lang="en-US"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Tree>
    <p:extLst>
      <p:ext uri="{BB962C8B-B14F-4D97-AF65-F5344CB8AC3E}">
        <p14:creationId xmlns:p14="http://schemas.microsoft.com/office/powerpoint/2010/main" val="63236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a:t>
            </a:r>
          </a:p>
        </p:txBody>
      </p:sp>
      <p:sp>
        <p:nvSpPr>
          <p:cNvPr id="2" name="Content Placeholder 1"/>
          <p:cNvSpPr>
            <a:spLocks noGrp="1"/>
          </p:cNvSpPr>
          <p:nvPr>
            <p:ph idx="1"/>
          </p:nvPr>
        </p:nvSpPr>
        <p:spPr>
          <a:xfrm>
            <a:off x="837982" y="1690689"/>
            <a:ext cx="10512862" cy="4351338"/>
          </a:xfrm>
        </p:spPr>
        <p:txBody>
          <a:bodyPr>
            <a:noAutofit/>
          </a:bodyPr>
          <a:lstStyle/>
          <a:p>
            <a:r>
              <a:rPr lang="en-US" sz="2800" dirty="0"/>
              <a:t>〈701, A〉: A asks for meeting </a:t>
            </a:r>
            <a:r>
              <a:rPr lang="en-US" sz="2800" b="1" dirty="0"/>
              <a:t>M1</a:t>
            </a:r>
            <a:r>
              <a:rPr lang="en-US" sz="2800" dirty="0"/>
              <a:t> at 10 AM, else 11 AM</a:t>
            </a:r>
          </a:p>
          <a:p>
            <a:r>
              <a:rPr lang="en-US" sz="2800" dirty="0"/>
              <a:t>〈770, B〉: B asks for meeting </a:t>
            </a:r>
            <a:r>
              <a:rPr lang="en-US" sz="2800" b="1" dirty="0"/>
              <a:t>M2</a:t>
            </a:r>
            <a:r>
              <a:rPr lang="en-US" sz="2800" dirty="0"/>
              <a:t> at 10 AM, else 11 AM</a:t>
            </a:r>
          </a:p>
          <a:p>
            <a:pPr marL="0" indent="0">
              <a:buNone/>
            </a:pPr>
            <a:endParaRPr lang="en-US" sz="3800" dirty="0"/>
          </a:p>
          <a:p>
            <a:r>
              <a:rPr lang="en-US" sz="2800" dirty="0"/>
              <a:t>Pre-sync database state:</a:t>
            </a:r>
          </a:p>
          <a:p>
            <a:pPr lvl="1"/>
            <a:r>
              <a:rPr lang="en-US" dirty="0"/>
              <a:t>A has M1 at 10 AM</a:t>
            </a:r>
          </a:p>
          <a:p>
            <a:pPr lvl="1"/>
            <a:r>
              <a:rPr lang="en-US" dirty="0"/>
              <a:t>B has M2 at 10 AM</a:t>
            </a:r>
          </a:p>
          <a:p>
            <a:endParaRPr lang="en-US" sz="2800" dirty="0"/>
          </a:p>
          <a:p>
            <a:r>
              <a:rPr lang="en-US" sz="2800" dirty="0"/>
              <a:t>What's the </a:t>
            </a:r>
            <a:r>
              <a:rPr lang="en-US" sz="2800" dirty="0">
                <a:solidFill>
                  <a:srgbClr val="E77500"/>
                </a:solidFill>
              </a:rPr>
              <a:t>correct eventual outcome?   </a:t>
            </a:r>
          </a:p>
          <a:p>
            <a:pPr lvl="1"/>
            <a:r>
              <a:rPr lang="en-US" dirty="0"/>
              <a:t>The result of executing update functions in timestamp order: </a:t>
            </a:r>
            <a:r>
              <a:rPr lang="en-US" b="1" dirty="0"/>
              <a:t>M1</a:t>
            </a:r>
            <a:r>
              <a:rPr lang="en-US" dirty="0"/>
              <a:t> at 10 AM, </a:t>
            </a:r>
            <a:r>
              <a:rPr lang="en-US" b="1" dirty="0"/>
              <a:t>M2</a:t>
            </a:r>
            <a:r>
              <a:rPr lang="en-US" dirty="0"/>
              <a:t> at 11 AM</a:t>
            </a:r>
          </a:p>
          <a:p>
            <a:endParaRPr lang="en-US" sz="28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5" name="Rectangular Callout 4"/>
          <p:cNvSpPr/>
          <p:nvPr/>
        </p:nvSpPr>
        <p:spPr>
          <a:xfrm>
            <a:off x="1336606" y="2796490"/>
            <a:ext cx="1828800" cy="439523"/>
          </a:xfrm>
          <a:prstGeom prst="wedgeRectCallout">
            <a:avLst>
              <a:gd name="adj1" fmla="val -35148"/>
              <a:gd name="adj2" fmla="val -91885"/>
            </a:avLst>
          </a:prstGeom>
          <a:solidFill>
            <a:srgbClr val="FFFF99"/>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ea typeface="Helvetica Neue Medium" charset="0"/>
                <a:cs typeface="Helvetica Neue Medium" charset="0"/>
              </a:rPr>
              <a:t>Timestamp</a:t>
            </a:r>
          </a:p>
        </p:txBody>
      </p:sp>
      <p:sp>
        <p:nvSpPr>
          <p:cNvPr id="6" name="Left Arrow 5"/>
          <p:cNvSpPr/>
          <p:nvPr/>
        </p:nvSpPr>
        <p:spPr>
          <a:xfrm>
            <a:off x="4572494" y="3844056"/>
            <a:ext cx="1761398" cy="407509"/>
          </a:xfrm>
          <a:prstGeom prst="leftArrow">
            <a:avLst/>
          </a:prstGeom>
          <a:solidFill>
            <a:srgbClr val="FF00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5542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2">
                                            <p:txEl>
                                              <p:pRg st="5" end="5"/>
                                            </p:txEl>
                                          </p:spTgt>
                                        </p:tgtEl>
                                        <p:attrNameLst>
                                          <p:attrName>style.color</p:attrName>
                                        </p:attrNameLst>
                                      </p:cBhvr>
                                      <p:to>
                                        <a:srgbClr val="FF2600"/>
                                      </p:to>
                                    </p:animClr>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 Sync problem</a:t>
            </a:r>
          </a:p>
        </p:txBody>
      </p:sp>
      <p:sp>
        <p:nvSpPr>
          <p:cNvPr id="2" name="Content Placeholder 1"/>
          <p:cNvSpPr>
            <a:spLocks noGrp="1"/>
          </p:cNvSpPr>
          <p:nvPr>
            <p:ph idx="1"/>
          </p:nvPr>
        </p:nvSpPr>
        <p:spPr/>
        <p:txBody>
          <a:bodyPr>
            <a:normAutofit fontScale="92500" lnSpcReduction="20000"/>
          </a:bodyPr>
          <a:lstStyle/>
          <a:p>
            <a:r>
              <a:rPr lang="en-US" dirty="0">
                <a:solidFill>
                  <a:schemeClr val="tx1">
                    <a:lumMod val="50000"/>
                    <a:lumOff val="50000"/>
                  </a:schemeClr>
                </a:solidFill>
              </a:rPr>
              <a:t>〈701, A〉: A asks for meeting </a:t>
            </a:r>
            <a:r>
              <a:rPr lang="en-US" b="1" dirty="0">
                <a:solidFill>
                  <a:schemeClr val="tx1">
                    <a:lumMod val="50000"/>
                    <a:lumOff val="50000"/>
                  </a:schemeClr>
                </a:solidFill>
              </a:rPr>
              <a:t>M1</a:t>
            </a:r>
            <a:r>
              <a:rPr lang="en-US" dirty="0">
                <a:solidFill>
                  <a:schemeClr val="tx1">
                    <a:lumMod val="50000"/>
                    <a:lumOff val="50000"/>
                  </a:schemeClr>
                </a:solidFill>
              </a:rPr>
              <a:t> at 10 AM, else 11 AM</a:t>
            </a:r>
          </a:p>
          <a:p>
            <a:r>
              <a:rPr lang="en-US" dirty="0">
                <a:solidFill>
                  <a:schemeClr val="tx1">
                    <a:lumMod val="50000"/>
                    <a:lumOff val="50000"/>
                  </a:schemeClr>
                </a:solidFill>
              </a:rPr>
              <a:t>〈770, B〉: B asks for meeting </a:t>
            </a:r>
            <a:r>
              <a:rPr lang="en-US" b="1" dirty="0">
                <a:solidFill>
                  <a:schemeClr val="tx1">
                    <a:lumMod val="50000"/>
                    <a:lumOff val="50000"/>
                  </a:schemeClr>
                </a:solidFill>
              </a:rPr>
              <a:t>M2</a:t>
            </a:r>
            <a:r>
              <a:rPr lang="en-US" dirty="0">
                <a:solidFill>
                  <a:schemeClr val="tx1">
                    <a:lumMod val="50000"/>
                    <a:lumOff val="50000"/>
                  </a:schemeClr>
                </a:solidFill>
              </a:rPr>
              <a:t> at 10 AM, else 11 AM</a:t>
            </a:r>
          </a:p>
          <a:p>
            <a:endParaRPr lang="en-US" dirty="0"/>
          </a:p>
          <a:p>
            <a:r>
              <a:rPr lang="en-US" dirty="0"/>
              <a:t>Now A and B sync with each other.  Then:</a:t>
            </a:r>
          </a:p>
          <a:p>
            <a:pPr lvl="1"/>
            <a:r>
              <a:rPr lang="en-US" dirty="0"/>
              <a:t>Each sorts new entries into its own log </a:t>
            </a:r>
          </a:p>
          <a:p>
            <a:pPr lvl="2"/>
            <a:r>
              <a:rPr lang="en-US" dirty="0"/>
              <a:t>Ordering by timestamp</a:t>
            </a:r>
          </a:p>
          <a:p>
            <a:pPr lvl="1"/>
            <a:r>
              <a:rPr lang="en-US" dirty="0"/>
              <a:t>Both now know the full set of updates</a:t>
            </a:r>
          </a:p>
          <a:p>
            <a:pPr lvl="1"/>
            <a:endParaRPr lang="en-US" b="1" dirty="0"/>
          </a:p>
          <a:p>
            <a:r>
              <a:rPr lang="en-US" dirty="0"/>
              <a:t>A can just run B’s update function</a:t>
            </a:r>
          </a:p>
          <a:p>
            <a:r>
              <a:rPr lang="en-US" dirty="0"/>
              <a:t>But B has </a:t>
            </a:r>
            <a:r>
              <a:rPr lang="en-US" dirty="0">
                <a:solidFill>
                  <a:srgbClr val="FF0000"/>
                </a:solidFill>
              </a:rPr>
              <a:t>already </a:t>
            </a:r>
            <a:r>
              <a:rPr lang="en-US" dirty="0"/>
              <a:t>run B’s operation, </a:t>
            </a:r>
            <a:r>
              <a:rPr lang="en-US" dirty="0">
                <a:solidFill>
                  <a:srgbClr val="FF0000"/>
                </a:solidFill>
              </a:rPr>
              <a:t>too soon!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Tree>
    <p:extLst>
      <p:ext uri="{BB962C8B-B14F-4D97-AF65-F5344CB8AC3E}">
        <p14:creationId xmlns:p14="http://schemas.microsoft.com/office/powerpoint/2010/main" val="6817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Solution: Roll back and replay</a:t>
            </a:r>
          </a:p>
        </p:txBody>
      </p:sp>
      <p:sp>
        <p:nvSpPr>
          <p:cNvPr id="2" name="Content Placeholder 1"/>
          <p:cNvSpPr>
            <a:spLocks noGrp="1"/>
          </p:cNvSpPr>
          <p:nvPr>
            <p:ph idx="1"/>
          </p:nvPr>
        </p:nvSpPr>
        <p:spPr/>
        <p:txBody>
          <a:bodyPr/>
          <a:lstStyle/>
          <a:p>
            <a:r>
              <a:rPr lang="en-US" dirty="0"/>
              <a:t>B needs to </a:t>
            </a:r>
            <a:r>
              <a:rPr lang="en-US" dirty="0">
                <a:solidFill>
                  <a:srgbClr val="E77500"/>
                </a:solidFill>
              </a:rPr>
              <a:t>“roll back” </a:t>
            </a:r>
            <a:r>
              <a:rPr lang="en-US" dirty="0"/>
              <a:t>the DB, and re-run both ops in the correct order</a:t>
            </a:r>
          </a:p>
          <a:p>
            <a:pPr marL="0" indent="0">
              <a:buNone/>
            </a:pPr>
            <a:endParaRPr lang="en-US" dirty="0"/>
          </a:p>
          <a:p>
            <a:r>
              <a:rPr lang="en-US" dirty="0"/>
              <a:t>Bayou User Interface: Displayed meeting room calendar entries are </a:t>
            </a:r>
            <a:r>
              <a:rPr lang="en-US" dirty="0">
                <a:solidFill>
                  <a:srgbClr val="E77500"/>
                </a:solidFill>
              </a:rPr>
              <a:t>“Tentative” at first</a:t>
            </a:r>
          </a:p>
          <a:p>
            <a:pPr lvl="1"/>
            <a:r>
              <a:rPr lang="en-US" dirty="0"/>
              <a:t>B’s user saw M2 at 10 AM, then it moved to 11 AM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
        <p:nvSpPr>
          <p:cNvPr id="5" name="Rectangle 4"/>
          <p:cNvSpPr/>
          <p:nvPr/>
        </p:nvSpPr>
        <p:spPr>
          <a:xfrm>
            <a:off x="2019300" y="5335271"/>
            <a:ext cx="8013864" cy="1021080"/>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tx1"/>
                </a:solidFill>
                <a:latin typeface="Helvetica Neue Medium" charset="0"/>
                <a:ea typeface="Helvetica Neue Medium" charset="0"/>
                <a:cs typeface="Helvetica Neue Medium" charset="0"/>
              </a:rPr>
              <a:t>Big point: The log at each node holds the truth; the DB is just an optimization</a:t>
            </a:r>
            <a:endParaRPr lang="en-US" sz="2800" dirty="0">
              <a:solidFill>
                <a:schemeClr val="accent5">
                  <a:lumMod val="50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9221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11511"/>
            <a:ext cx="11417299" cy="1325563"/>
          </a:xfrm>
        </p:spPr>
        <p:txBody>
          <a:bodyPr>
            <a:normAutofit fontScale="90000"/>
          </a:bodyPr>
          <a:lstStyle/>
          <a:p>
            <a:pPr algn="ctr"/>
            <a:r>
              <a:rPr lang="en-US" sz="5400" dirty="0"/>
              <a:t>Does update order respect causality?</a:t>
            </a:r>
          </a:p>
        </p:txBody>
      </p:sp>
      <p:sp>
        <p:nvSpPr>
          <p:cNvPr id="2" name="Content Placeholder 1"/>
          <p:cNvSpPr>
            <a:spLocks noGrp="1"/>
          </p:cNvSpPr>
          <p:nvPr>
            <p:ph idx="1"/>
          </p:nvPr>
        </p:nvSpPr>
        <p:spPr/>
        <p:txBody>
          <a:bodyPr>
            <a:normAutofit fontScale="92500"/>
          </a:bodyPr>
          <a:lstStyle/>
          <a:p>
            <a:r>
              <a:rPr lang="en-US" dirty="0"/>
              <a:t>〈701, A〉: A asks for meeting M1 at 10 AM, else 11 AM</a:t>
            </a:r>
          </a:p>
          <a:p>
            <a:r>
              <a:rPr lang="en-US" dirty="0"/>
              <a:t>〈700, B〉: Delete update 〈701, A〉</a:t>
            </a:r>
          </a:p>
          <a:p>
            <a:pPr lvl="1"/>
            <a:r>
              <a:rPr lang="en-US" dirty="0"/>
              <a:t>Possible if B’s clock is slow, and using real-time timestamps</a:t>
            </a:r>
          </a:p>
          <a:p>
            <a:endParaRPr lang="en-US" dirty="0"/>
          </a:p>
          <a:p>
            <a:r>
              <a:rPr lang="en-US" dirty="0"/>
              <a:t>Result: delete will be ordered before add</a:t>
            </a:r>
          </a:p>
          <a:p>
            <a:pPr lvl="1"/>
            <a:r>
              <a:rPr lang="en-US" dirty="0"/>
              <a:t>(Delete never has an effect.)</a:t>
            </a:r>
          </a:p>
          <a:p>
            <a:pPr lvl="1"/>
            <a:endParaRPr lang="en-US" dirty="0"/>
          </a:p>
          <a:p>
            <a:r>
              <a:rPr lang="en-US" dirty="0"/>
              <a:t>Q: How can we assign timestamp to respect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Tree>
    <p:extLst>
      <p:ext uri="{BB962C8B-B14F-4D97-AF65-F5344CB8AC3E}">
        <p14:creationId xmlns:p14="http://schemas.microsoft.com/office/powerpoint/2010/main" val="18092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400" dirty="0" err="1"/>
              <a:t>Lamport</a:t>
            </a:r>
            <a:r>
              <a:rPr lang="en-US" sz="5400" dirty="0"/>
              <a:t> clocks respect causality</a:t>
            </a:r>
          </a:p>
        </p:txBody>
      </p:sp>
      <p:sp>
        <p:nvSpPr>
          <p:cNvPr id="2" name="Content Placeholder 1"/>
          <p:cNvSpPr>
            <a:spLocks noGrp="1"/>
          </p:cNvSpPr>
          <p:nvPr>
            <p:ph idx="1"/>
          </p:nvPr>
        </p:nvSpPr>
        <p:spPr>
          <a:xfrm>
            <a:off x="837982" y="2141033"/>
            <a:ext cx="10512862" cy="4035929"/>
          </a:xfrm>
        </p:spPr>
        <p:txBody>
          <a:bodyPr>
            <a:normAutofit/>
          </a:bodyPr>
          <a:lstStyle/>
          <a:p>
            <a:r>
              <a:rPr lang="en-US" dirty="0"/>
              <a:t>Want event timestamps so that if a node observes E1 then generates E2, then </a:t>
            </a:r>
            <a:r>
              <a:rPr lang="en-US" dirty="0">
                <a:solidFill>
                  <a:srgbClr val="E77500"/>
                </a:solidFill>
              </a:rPr>
              <a:t>TS(E1) &lt; TS(E2)</a:t>
            </a:r>
          </a:p>
          <a:p>
            <a:endParaRPr lang="en-US" dirty="0"/>
          </a:p>
          <a:p>
            <a:r>
              <a:rPr lang="en-US" dirty="0"/>
              <a:t>Use </a:t>
            </a:r>
            <a:r>
              <a:rPr lang="en-US" dirty="0" err="1"/>
              <a:t>lamport</a:t>
            </a:r>
            <a:r>
              <a:rPr lang="en-US" dirty="0"/>
              <a:t> clocks!</a:t>
            </a:r>
          </a:p>
          <a:p>
            <a:pPr lvl="1"/>
            <a:r>
              <a:rPr lang="en-US" dirty="0"/>
              <a:t>If E1 </a:t>
            </a:r>
            <a:r>
              <a:rPr lang="en-US" dirty="0">
                <a:sym typeface="Wingdings"/>
              </a:rPr>
              <a:t> </a:t>
            </a:r>
            <a:r>
              <a:rPr lang="en-US" dirty="0"/>
              <a:t>E2 </a:t>
            </a:r>
            <a:r>
              <a:rPr lang="en-US" dirty="0">
                <a:sym typeface="Wingdings"/>
              </a:rPr>
              <a:t>then</a:t>
            </a:r>
            <a:r>
              <a:rPr lang="en-US" dirty="0"/>
              <a:t> TS(E1) &lt; TS(E2)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Tree>
    <p:extLst>
      <p:ext uri="{BB962C8B-B14F-4D97-AF65-F5344CB8AC3E}">
        <p14:creationId xmlns:p14="http://schemas.microsoft.com/office/powerpoint/2010/main" val="114631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400" dirty="0"/>
              <a:t>Lamport clocks respect causality</a:t>
            </a:r>
          </a:p>
        </p:txBody>
      </p:sp>
      <p:sp>
        <p:nvSpPr>
          <p:cNvPr id="2" name="Content Placeholder 1"/>
          <p:cNvSpPr>
            <a:spLocks noGrp="1"/>
          </p:cNvSpPr>
          <p:nvPr>
            <p:ph idx="1"/>
          </p:nvPr>
        </p:nvSpPr>
        <p:spPr/>
        <p:txBody>
          <a:bodyPr>
            <a:noAutofit/>
          </a:bodyPr>
          <a:lstStyle/>
          <a:p>
            <a:r>
              <a:rPr lang="en-US" sz="2800" dirty="0"/>
              <a:t>〈701, A〉: A asks for meeting M1 at 10 AM, else 11 AM</a:t>
            </a:r>
          </a:p>
          <a:p>
            <a:r>
              <a:rPr lang="en-US" sz="2800" dirty="0"/>
              <a:t>〈700, B〉: Delete update 〈701, A〉</a:t>
            </a:r>
          </a:p>
          <a:p>
            <a:pPr marL="342906" lvl="2" indent="-342906"/>
            <a:r>
              <a:rPr lang="en-US" dirty="0"/>
              <a:t>〈706, B〉: Delete update 〈701, A〉</a:t>
            </a:r>
          </a:p>
          <a:p>
            <a:pPr marL="0" indent="0">
              <a:buNone/>
            </a:pPr>
            <a:endParaRPr lang="en-US" sz="2800" dirty="0"/>
          </a:p>
          <a:p>
            <a:r>
              <a:rPr lang="en-US" sz="2800" dirty="0"/>
              <a:t>With </a:t>
            </a:r>
            <a:r>
              <a:rPr lang="en-US" sz="2800" dirty="0" err="1"/>
              <a:t>Lamport</a:t>
            </a:r>
            <a:r>
              <a:rPr lang="en-US" sz="2800" dirty="0"/>
              <a:t> clocks:</a:t>
            </a:r>
          </a:p>
          <a:p>
            <a:pPr lvl="1"/>
            <a:r>
              <a:rPr lang="en-US" sz="2400" dirty="0"/>
              <a:t>When A sends 〈701, A〉, it includes its clock, T (&gt; 701)</a:t>
            </a:r>
          </a:p>
          <a:p>
            <a:pPr lvl="1"/>
            <a:r>
              <a:rPr lang="en-US" sz="2400" dirty="0"/>
              <a:t>When B receives 〈701, A〉, it updates its clock to T’ &gt; T</a:t>
            </a:r>
          </a:p>
          <a:p>
            <a:pPr lvl="1"/>
            <a:r>
              <a:rPr lang="en-US" sz="2400" dirty="0"/>
              <a:t>When B creates the delete, it timestamps it with its clock, T’’ &gt; T’</a:t>
            </a:r>
          </a:p>
          <a:p>
            <a:pPr lvl="1"/>
            <a:r>
              <a:rPr lang="en-US" sz="2400" dirty="0"/>
              <a:t>T’’ &gt; T’ &gt; T &gt; 701   (e.g., T’’ is 706 )</a:t>
            </a:r>
          </a:p>
          <a:p>
            <a:pPr lvl="2"/>
            <a:endParaRPr lang="en-US" sz="1800" dirty="0"/>
          </a:p>
          <a:p>
            <a:r>
              <a:rPr lang="en-US" sz="2800" dirty="0"/>
              <a:t>Q: What if A and B are concurrent?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19</a:t>
            </a:fld>
            <a:endParaRPr lang="en-US"/>
          </a:p>
        </p:txBody>
      </p:sp>
      <p:cxnSp>
        <p:nvCxnSpPr>
          <p:cNvPr id="6" name="Straight Connector 5"/>
          <p:cNvCxnSpPr/>
          <p:nvPr/>
        </p:nvCxnSpPr>
        <p:spPr>
          <a:xfrm>
            <a:off x="1143879" y="2533557"/>
            <a:ext cx="5120640" cy="0"/>
          </a:xfrm>
          <a:prstGeom prst="line">
            <a:avLst/>
          </a:prstGeom>
          <a:ln>
            <a:solidFill>
              <a:schemeClr val="tx1"/>
            </a:solidFill>
            <a:prstDash val="soli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37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140" y="348871"/>
            <a:ext cx="11441151" cy="1325563"/>
          </a:xfrm>
        </p:spPr>
        <p:txBody>
          <a:bodyPr>
            <a:noAutofit/>
          </a:bodyPr>
          <a:lstStyle/>
          <a:p>
            <a:pPr algn="ctr"/>
            <a:r>
              <a:rPr lang="en-US" sz="6000" dirty="0"/>
              <a:t>Availability versus Consistency</a:t>
            </a:r>
          </a:p>
        </p:txBody>
      </p:sp>
      <p:sp>
        <p:nvSpPr>
          <p:cNvPr id="2" name="Content Placeholder 1"/>
          <p:cNvSpPr>
            <a:spLocks noGrp="1"/>
          </p:cNvSpPr>
          <p:nvPr>
            <p:ph idx="1"/>
          </p:nvPr>
        </p:nvSpPr>
        <p:spPr>
          <a:xfrm>
            <a:off x="685800" y="2012014"/>
            <a:ext cx="10807700" cy="3220833"/>
          </a:xfrm>
        </p:spPr>
        <p:txBody>
          <a:bodyPr>
            <a:normAutofit/>
          </a:bodyPr>
          <a:lstStyle/>
          <a:p>
            <a:pPr>
              <a:lnSpc>
                <a:spcPct val="100000"/>
              </a:lnSpc>
              <a:spcBef>
                <a:spcPts val="2400"/>
              </a:spcBef>
            </a:pPr>
            <a:r>
              <a:rPr lang="en-US" sz="3600" dirty="0"/>
              <a:t>Later topic:  Distributed consensus algorithms</a:t>
            </a:r>
          </a:p>
          <a:p>
            <a:pPr lvl="1">
              <a:lnSpc>
                <a:spcPct val="100000"/>
              </a:lnSpc>
              <a:spcBef>
                <a:spcPts val="2400"/>
              </a:spcBef>
            </a:pPr>
            <a:r>
              <a:rPr lang="en-US" sz="3200" dirty="0"/>
              <a:t>Strong consistency (ops in same order everywhere)</a:t>
            </a:r>
          </a:p>
          <a:p>
            <a:pPr lvl="1">
              <a:lnSpc>
                <a:spcPct val="100000"/>
              </a:lnSpc>
              <a:spcBef>
                <a:spcPts val="2400"/>
              </a:spcBef>
            </a:pPr>
            <a:r>
              <a:rPr lang="en-US" sz="3200" dirty="0"/>
              <a:t>But, strong reachability/availability requirements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
        <p:nvSpPr>
          <p:cNvPr id="5" name="Rectangle 4"/>
          <p:cNvSpPr/>
          <p:nvPr/>
        </p:nvSpPr>
        <p:spPr>
          <a:xfrm>
            <a:off x="1516565" y="4950383"/>
            <a:ext cx="9166302" cy="1527519"/>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spc="-100" dirty="0">
                <a:solidFill>
                  <a:schemeClr val="tx1"/>
                </a:solidFill>
                <a:latin typeface="Helvetica Neue Medium" charset="0"/>
                <a:ea typeface="Helvetica Neue Medium" charset="0"/>
                <a:cs typeface="Helvetica Neue Medium" charset="0"/>
              </a:rPr>
              <a:t>If the network fails (common case), can we provide any consistency when we replicate?</a:t>
            </a:r>
          </a:p>
        </p:txBody>
      </p:sp>
    </p:spTree>
    <p:extLst>
      <p:ext uri="{BB962C8B-B14F-4D97-AF65-F5344CB8AC3E}">
        <p14:creationId xmlns:p14="http://schemas.microsoft.com/office/powerpoint/2010/main" val="25724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365126"/>
            <a:ext cx="11353800" cy="1325563"/>
          </a:xfrm>
        </p:spPr>
        <p:txBody>
          <a:bodyPr>
            <a:normAutofit/>
          </a:bodyPr>
          <a:lstStyle/>
          <a:p>
            <a:pPr algn="ctr"/>
            <a:r>
              <a:rPr lang="en-US" sz="4400" dirty="0"/>
              <a:t>Timestamps for write ordering: Limitations</a:t>
            </a:r>
          </a:p>
        </p:txBody>
      </p:sp>
      <p:sp>
        <p:nvSpPr>
          <p:cNvPr id="2" name="Content Placeholder 1"/>
          <p:cNvSpPr>
            <a:spLocks noGrp="1"/>
          </p:cNvSpPr>
          <p:nvPr>
            <p:ph idx="1"/>
          </p:nvPr>
        </p:nvSpPr>
        <p:spPr>
          <a:xfrm>
            <a:off x="609600" y="1972139"/>
            <a:ext cx="9694398" cy="3124200"/>
          </a:xfrm>
        </p:spPr>
        <p:txBody>
          <a:bodyPr>
            <a:normAutofit/>
          </a:bodyPr>
          <a:lstStyle/>
          <a:p>
            <a:r>
              <a:rPr lang="en-US" dirty="0"/>
              <a:t>Never know whether some write from “the past” may yet reach your node</a:t>
            </a:r>
            <a:r>
              <a:rPr lang="is-IS" dirty="0"/>
              <a:t>…</a:t>
            </a:r>
            <a:endParaRPr lang="en-US" dirty="0"/>
          </a:p>
          <a:p>
            <a:pPr lvl="1"/>
            <a:endParaRPr lang="en-US" dirty="0"/>
          </a:p>
          <a:p>
            <a:pPr lvl="1"/>
            <a:r>
              <a:rPr lang="en-US" dirty="0"/>
              <a:t>So all entries in log must be </a:t>
            </a:r>
            <a:r>
              <a:rPr lang="en-US" dirty="0">
                <a:solidFill>
                  <a:srgbClr val="FF0000"/>
                </a:solidFill>
              </a:rPr>
              <a:t>tentative forever</a:t>
            </a:r>
          </a:p>
          <a:p>
            <a:pPr marL="457063" lvl="1" indent="0">
              <a:buNone/>
            </a:pPr>
            <a:endParaRPr lang="en-US" dirty="0"/>
          </a:p>
          <a:p>
            <a:pPr lvl="1"/>
            <a:r>
              <a:rPr lang="en-US" dirty="0"/>
              <a:t>And you must </a:t>
            </a:r>
            <a:r>
              <a:rPr lang="en-US" dirty="0">
                <a:solidFill>
                  <a:srgbClr val="FF0000"/>
                </a:solidFill>
              </a:rPr>
              <a:t>store entire log forever</a:t>
            </a:r>
          </a:p>
          <a:p>
            <a:pPr lvl="1"/>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
        <p:nvSpPr>
          <p:cNvPr id="5" name="Rectangle 4"/>
          <p:cNvSpPr/>
          <p:nvPr/>
        </p:nvSpPr>
        <p:spPr>
          <a:xfrm>
            <a:off x="2379937" y="5297171"/>
            <a:ext cx="7085122" cy="1059180"/>
          </a:xfrm>
          <a:prstGeom prst="rect">
            <a:avLst/>
          </a:prstGeom>
          <a:solidFill>
            <a:schemeClr val="accent2">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ea typeface="Helvetica Neue Medium" charset="0"/>
                <a:cs typeface="Helvetica Neue Medium" charset="0"/>
              </a:rPr>
              <a:t>Want to </a:t>
            </a:r>
            <a:r>
              <a:rPr lang="en-US" sz="2800" dirty="0">
                <a:solidFill>
                  <a:srgbClr val="E77500"/>
                </a:solidFill>
                <a:latin typeface="Helvetica Neue Medium" charset="0"/>
                <a:ea typeface="Helvetica Neue Medium" charset="0"/>
                <a:cs typeface="Helvetica Neue Medium" charset="0"/>
              </a:rPr>
              <a:t>commit</a:t>
            </a:r>
            <a:r>
              <a:rPr lang="en-US" sz="2800" dirty="0">
                <a:solidFill>
                  <a:schemeClr val="tx1"/>
                </a:solidFill>
                <a:latin typeface="Helvetica Neue Medium" charset="0"/>
                <a:ea typeface="Helvetica Neue Medium" charset="0"/>
                <a:cs typeface="Helvetica Neue Medium" charset="0"/>
              </a:rPr>
              <a:t> a tentative entry, so we can trim logs and have meetings</a:t>
            </a:r>
          </a:p>
        </p:txBody>
      </p:sp>
    </p:spTree>
    <p:extLst>
      <p:ext uri="{BB962C8B-B14F-4D97-AF65-F5344CB8AC3E}">
        <p14:creationId xmlns:p14="http://schemas.microsoft.com/office/powerpoint/2010/main" val="14336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Fully decentralized commit</a:t>
            </a:r>
          </a:p>
        </p:txBody>
      </p:sp>
      <p:sp>
        <p:nvSpPr>
          <p:cNvPr id="2" name="Content Placeholder 1"/>
          <p:cNvSpPr>
            <a:spLocks noGrp="1"/>
          </p:cNvSpPr>
          <p:nvPr>
            <p:ph idx="1"/>
          </p:nvPr>
        </p:nvSpPr>
        <p:spPr>
          <a:xfrm>
            <a:off x="837981" y="1825624"/>
            <a:ext cx="10893101" cy="4895851"/>
          </a:xfrm>
        </p:spPr>
        <p:txBody>
          <a:bodyPr>
            <a:normAutofit fontScale="92500" lnSpcReduction="10000"/>
          </a:bodyPr>
          <a:lstStyle/>
          <a:p>
            <a:r>
              <a:rPr lang="en-US" dirty="0"/>
              <a:t>Strawman: Update 〈10, A〉 committed when all nodes have seen all updates with TS ≤ 10</a:t>
            </a:r>
          </a:p>
          <a:p>
            <a:endParaRPr lang="en-US" dirty="0"/>
          </a:p>
          <a:p>
            <a:r>
              <a:rPr lang="en-US" dirty="0"/>
              <a:t>Have sync always send in log order</a:t>
            </a:r>
          </a:p>
          <a:p>
            <a:r>
              <a:rPr lang="en-US" dirty="0"/>
              <a:t>If you have seen updates with TS &gt; 10 from every node then you’ll never again see one &lt; 〈10, A〉</a:t>
            </a:r>
          </a:p>
          <a:p>
            <a:pPr lvl="1"/>
            <a:r>
              <a:rPr lang="en-US" dirty="0"/>
              <a:t>So 〈10, A〉 is committed</a:t>
            </a:r>
          </a:p>
          <a:p>
            <a:endParaRPr lang="en-US" dirty="0"/>
          </a:p>
          <a:p>
            <a:r>
              <a:rPr lang="en-US" dirty="0"/>
              <a:t>Why doesn’t Bayou do this?</a:t>
            </a:r>
          </a:p>
          <a:p>
            <a:pPr lvl="1"/>
            <a:r>
              <a:rPr lang="en-US" dirty="0"/>
              <a:t>A node that remains disconnected prevents </a:t>
            </a:r>
            <a:r>
              <a:rPr lang="en-US" dirty="0" err="1"/>
              <a:t>commiting</a:t>
            </a:r>
            <a:endParaRPr lang="en-US" dirty="0"/>
          </a:p>
          <a:p>
            <a:pPr lvl="2"/>
            <a:r>
              <a:rPr lang="en-US" dirty="0"/>
              <a:t>So many writes may be rolled back on re-connect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
        <p:nvSpPr>
          <p:cNvPr id="5" name="&quot;No&quot; Symbol 4"/>
          <p:cNvSpPr/>
          <p:nvPr/>
        </p:nvSpPr>
        <p:spPr>
          <a:xfrm>
            <a:off x="1628078" y="1290364"/>
            <a:ext cx="1592688" cy="1770354"/>
          </a:xfrm>
          <a:prstGeom prst="noSmoking">
            <a:avLst>
              <a:gd name="adj" fmla="val 15609"/>
            </a:avLst>
          </a:prstGeom>
          <a:solidFill>
            <a:srgbClr val="FF0000">
              <a:alpha val="35000"/>
            </a:srgb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4830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a:t>
            </a:r>
          </a:p>
        </p:txBody>
      </p:sp>
      <p:sp>
        <p:nvSpPr>
          <p:cNvPr id="2" name="Content Placeholder 1"/>
          <p:cNvSpPr>
            <a:spLocks noGrp="1"/>
          </p:cNvSpPr>
          <p:nvPr>
            <p:ph idx="1"/>
          </p:nvPr>
        </p:nvSpPr>
        <p:spPr>
          <a:xfrm>
            <a:off x="837982" y="1690689"/>
            <a:ext cx="10157119" cy="3550384"/>
          </a:xfrm>
        </p:spPr>
        <p:txBody>
          <a:bodyPr>
            <a:noAutofit/>
          </a:bodyPr>
          <a:lstStyle/>
          <a:p>
            <a:r>
              <a:rPr lang="en-US" dirty="0"/>
              <a:t>Bayou uses a primary commit scheme</a:t>
            </a:r>
          </a:p>
          <a:p>
            <a:pPr lvl="1"/>
            <a:r>
              <a:rPr lang="en-US" dirty="0"/>
              <a:t>One designated node (the primary) commits updates</a:t>
            </a:r>
          </a:p>
          <a:p>
            <a:endParaRPr lang="en-US" dirty="0"/>
          </a:p>
          <a:p>
            <a:r>
              <a:rPr lang="en-US" dirty="0"/>
              <a:t>Primary marks each write it receives with a permanent CSN (commit sequence number)</a:t>
            </a:r>
          </a:p>
          <a:p>
            <a:pPr lvl="1"/>
            <a:r>
              <a:rPr lang="en-US" dirty="0"/>
              <a:t>That write is committed</a:t>
            </a:r>
          </a:p>
          <a:p>
            <a:pPr lvl="1"/>
            <a:r>
              <a:rPr lang="en-US" dirty="0"/>
              <a:t>Complete timestamp = 〈CSN, local TS, node-id〉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sp>
        <p:nvSpPr>
          <p:cNvPr id="5" name="TextBox 4"/>
          <p:cNvSpPr txBox="1"/>
          <p:nvPr/>
        </p:nvSpPr>
        <p:spPr>
          <a:xfrm>
            <a:off x="2736736" y="5612529"/>
            <a:ext cx="6715353" cy="95410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pPr algn="ctr"/>
            <a:r>
              <a:rPr lang="en-US" sz="2800" dirty="0">
                <a:latin typeface="Helvetica Neue Medium" charset="0"/>
                <a:ea typeface="Helvetica Neue Medium" charset="0"/>
                <a:cs typeface="Helvetica Neue Medium" charset="0"/>
              </a:rPr>
              <a:t>Advantage: Can pick a primary node close to locus of update activity</a:t>
            </a:r>
          </a:p>
        </p:txBody>
      </p:sp>
    </p:spTree>
    <p:extLst>
      <p:ext uri="{BB962C8B-B14F-4D97-AF65-F5344CB8AC3E}">
        <p14:creationId xmlns:p14="http://schemas.microsoft.com/office/powerpoint/2010/main" val="5891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 (2)</a:t>
            </a:r>
          </a:p>
        </p:txBody>
      </p:sp>
      <p:sp>
        <p:nvSpPr>
          <p:cNvPr id="2" name="Content Placeholder 1"/>
          <p:cNvSpPr>
            <a:spLocks noGrp="1"/>
          </p:cNvSpPr>
          <p:nvPr>
            <p:ph idx="1"/>
          </p:nvPr>
        </p:nvSpPr>
        <p:spPr>
          <a:xfrm>
            <a:off x="1160758" y="2074281"/>
            <a:ext cx="10459742" cy="4282070"/>
          </a:xfrm>
        </p:spPr>
        <p:txBody>
          <a:bodyPr>
            <a:normAutofit/>
          </a:bodyPr>
          <a:lstStyle/>
          <a:p>
            <a:r>
              <a:rPr lang="en-US" sz="3600" dirty="0"/>
              <a:t>Nodes exchange CSNs when they sync</a:t>
            </a:r>
          </a:p>
          <a:p>
            <a:endParaRPr lang="en-US" sz="3600" dirty="0"/>
          </a:p>
          <a:p>
            <a:r>
              <a:rPr lang="en-US" sz="3600" dirty="0"/>
              <a:t>CSNs </a:t>
            </a:r>
            <a:r>
              <a:rPr lang="en-US" sz="3600" dirty="0">
                <a:sym typeface="Wingdings"/>
              </a:rPr>
              <a:t>define a </a:t>
            </a:r>
            <a:r>
              <a:rPr lang="en-US" sz="3600" dirty="0"/>
              <a:t>total order for committed writes</a:t>
            </a:r>
          </a:p>
          <a:p>
            <a:pPr lvl="1"/>
            <a:r>
              <a:rPr lang="en-US" sz="3200" dirty="0"/>
              <a:t>All nodes eventually agree on the total order</a:t>
            </a:r>
          </a:p>
          <a:p>
            <a:pPr lvl="1"/>
            <a:r>
              <a:rPr lang="en-US" sz="3200" dirty="0"/>
              <a:t>Tentative writes come after all committed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Tree>
    <p:extLst>
      <p:ext uri="{BB962C8B-B14F-4D97-AF65-F5344CB8AC3E}">
        <p14:creationId xmlns:p14="http://schemas.microsoft.com/office/powerpoint/2010/main" val="60984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000" dirty="0"/>
              <a:t>Committed vs. tentative writes</a:t>
            </a:r>
          </a:p>
        </p:txBody>
      </p:sp>
      <p:sp>
        <p:nvSpPr>
          <p:cNvPr id="2" name="Content Placeholder 1"/>
          <p:cNvSpPr>
            <a:spLocks noGrp="1"/>
          </p:cNvSpPr>
          <p:nvPr>
            <p:ph idx="1"/>
          </p:nvPr>
        </p:nvSpPr>
        <p:spPr>
          <a:xfrm>
            <a:off x="837982" y="1825625"/>
            <a:ext cx="11138118" cy="4351338"/>
          </a:xfrm>
        </p:spPr>
        <p:txBody>
          <a:bodyPr>
            <a:normAutofit fontScale="92500" lnSpcReduction="10000"/>
          </a:bodyPr>
          <a:lstStyle/>
          <a:p>
            <a:r>
              <a:rPr lang="en-US" sz="3600" dirty="0"/>
              <a:t>If a node has a  write with a CSN:</a:t>
            </a:r>
          </a:p>
          <a:p>
            <a:pPr lvl="1"/>
            <a:r>
              <a:rPr lang="en-US" sz="3200" dirty="0"/>
              <a:t>It has seen all CSNs ≤ that write by the propagation protocol (exchange full logs)</a:t>
            </a:r>
          </a:p>
          <a:p>
            <a:pPr lvl="1"/>
            <a:endParaRPr lang="en-US" sz="3200" dirty="0"/>
          </a:p>
          <a:p>
            <a:pPr lvl="1"/>
            <a:r>
              <a:rPr lang="en-US" sz="3200" dirty="0"/>
              <a:t>Can then show user the write has </a:t>
            </a:r>
            <a:r>
              <a:rPr lang="en-US" sz="3200" dirty="0">
                <a:solidFill>
                  <a:srgbClr val="E77500"/>
                </a:solidFill>
              </a:rPr>
              <a:t>committed</a:t>
            </a:r>
          </a:p>
          <a:p>
            <a:pPr lvl="2"/>
            <a:r>
              <a:rPr lang="en-US" sz="2800" dirty="0"/>
              <a:t>Mark calendar entry “Confirmed”</a:t>
            </a:r>
          </a:p>
          <a:p>
            <a:pPr marL="0" indent="0">
              <a:buNone/>
            </a:pPr>
            <a:endParaRPr lang="en-US" sz="3600" dirty="0"/>
          </a:p>
          <a:p>
            <a:r>
              <a:rPr lang="en-US" sz="3600" dirty="0"/>
              <a:t>Slow/disconnected node cannot prevent commits!</a:t>
            </a:r>
          </a:p>
          <a:p>
            <a:pPr lvl="1"/>
            <a:r>
              <a:rPr lang="en-US" sz="3200" dirty="0"/>
              <a:t>Primary replica allocates CSNs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Tree>
    <p:extLst>
      <p:ext uri="{BB962C8B-B14F-4D97-AF65-F5344CB8AC3E}">
        <p14:creationId xmlns:p14="http://schemas.microsoft.com/office/powerpoint/2010/main" val="1218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Tentative writes</a:t>
            </a:r>
          </a:p>
        </p:txBody>
      </p:sp>
      <p:sp>
        <p:nvSpPr>
          <p:cNvPr id="2" name="Content Placeholder 1"/>
          <p:cNvSpPr>
            <a:spLocks noGrp="1"/>
          </p:cNvSpPr>
          <p:nvPr>
            <p:ph idx="1"/>
          </p:nvPr>
        </p:nvSpPr>
        <p:spPr>
          <a:xfrm>
            <a:off x="418991" y="2208910"/>
            <a:ext cx="11350843" cy="4147441"/>
          </a:xfrm>
        </p:spPr>
        <p:txBody>
          <a:bodyPr/>
          <a:lstStyle/>
          <a:p>
            <a:r>
              <a:rPr lang="en-US" dirty="0"/>
              <a:t>What about tentative writes, though?   How do they behave, as seen by users?</a:t>
            </a:r>
          </a:p>
          <a:p>
            <a:endParaRPr lang="en-US" dirty="0"/>
          </a:p>
          <a:p>
            <a:r>
              <a:rPr lang="en-US" dirty="0"/>
              <a:t>Two nodes may disagree on meaning of tentative writes</a:t>
            </a:r>
          </a:p>
          <a:p>
            <a:pPr lvl="1"/>
            <a:r>
              <a:rPr lang="en-US" dirty="0"/>
              <a:t>Even if those two nodes have synced with each other!</a:t>
            </a:r>
          </a:p>
          <a:p>
            <a:pPr lvl="1"/>
            <a:r>
              <a:rPr lang="en-US" dirty="0"/>
              <a:t>Only CSNs from primary replica can resolve disagreements permanently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Tree>
    <p:extLst>
      <p:ext uri="{BB962C8B-B14F-4D97-AF65-F5344CB8AC3E}">
        <p14:creationId xmlns:p14="http://schemas.microsoft.com/office/powerpoint/2010/main" val="151339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209012"/>
            <a:ext cx="10512862" cy="1325563"/>
          </a:xfrm>
        </p:spPr>
        <p:txBody>
          <a:bodyPr>
            <a:normAutofit/>
          </a:bodyPr>
          <a:lstStyle/>
          <a:p>
            <a:pPr algn="ctr"/>
            <a:r>
              <a:rPr lang="en-US" sz="48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grpSp>
        <p:nvGrpSpPr>
          <p:cNvPr id="40" name="Group 39"/>
          <p:cNvGrpSpPr/>
          <p:nvPr/>
        </p:nvGrpSpPr>
        <p:grpSpPr>
          <a:xfrm>
            <a:off x="3419792" y="2041864"/>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1266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grpSp>
        <p:nvGrpSpPr>
          <p:cNvPr id="2" name="Group 1"/>
          <p:cNvGrpSpPr/>
          <p:nvPr/>
        </p:nvGrpSpPr>
        <p:grpSpPr>
          <a:xfrm>
            <a:off x="5736273" y="3268818"/>
            <a:ext cx="2202180" cy="495599"/>
            <a:chOff x="4213860" y="3268814"/>
            <a:chExt cx="2202180" cy="495599"/>
          </a:xfrm>
        </p:grpSpPr>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44" name="Rectangle 43">
            <a:extLst>
              <a:ext uri="{FF2B5EF4-FFF2-40B4-BE49-F238E27FC236}">
                <a16:creationId xmlns:a16="http://schemas.microsoft.com/office/drawing/2014/main" id="{4B8A652F-C835-FA43-9C4B-00A3DC0ACC1A}"/>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4738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47" name="Rectangle 46">
            <a:extLst>
              <a:ext uri="{FF2B5EF4-FFF2-40B4-BE49-F238E27FC236}">
                <a16:creationId xmlns:a16="http://schemas.microsoft.com/office/drawing/2014/main" id="{5A1B87A1-02C4-0F40-8572-865F56157E77}"/>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92555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〈0, C〉</a:t>
            </a:r>
          </a:p>
        </p:txBody>
      </p:sp>
      <p:sp>
        <p:nvSpPr>
          <p:cNvPr id="45" name="Rectangle 44">
            <a:extLst>
              <a:ext uri="{FF2B5EF4-FFF2-40B4-BE49-F238E27FC236}">
                <a16:creationId xmlns:a16="http://schemas.microsoft.com/office/drawing/2014/main" id="{0E126FA3-709F-BD44-8BBA-3770B5EADC54}"/>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85546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062" y="7938"/>
            <a:ext cx="7886700" cy="1325563"/>
          </a:xfrm>
        </p:spPr>
        <p:txBody>
          <a:bodyPr>
            <a:normAutofit/>
          </a:bodyPr>
          <a:lstStyle/>
          <a:p>
            <a:pPr algn="ctr"/>
            <a:r>
              <a:rPr lang="en-US" sz="6000" dirty="0"/>
              <a:t>Eventual consistency</a:t>
            </a:r>
          </a:p>
        </p:txBody>
      </p:sp>
      <p:sp>
        <p:nvSpPr>
          <p:cNvPr id="2" name="Content Placeholder 1"/>
          <p:cNvSpPr>
            <a:spLocks noGrp="1"/>
          </p:cNvSpPr>
          <p:nvPr>
            <p:ph idx="1"/>
          </p:nvPr>
        </p:nvSpPr>
        <p:spPr>
          <a:xfrm>
            <a:off x="914400" y="1447801"/>
            <a:ext cx="10436443" cy="3672840"/>
          </a:xfrm>
        </p:spPr>
        <p:txBody>
          <a:bodyPr>
            <a:normAutofit fontScale="92500" lnSpcReduction="10000"/>
          </a:bodyPr>
          <a:lstStyle/>
          <a:p>
            <a:r>
              <a:rPr lang="en-US" dirty="0"/>
              <a:t>Eventual consistency: If no new updates to the object, </a:t>
            </a:r>
            <a:r>
              <a:rPr lang="en-US" altLang="x-none" dirty="0">
                <a:solidFill>
                  <a:srgbClr val="E77500"/>
                </a:solidFill>
                <a:ea typeface="Helvetica Neue Medium" charset="0"/>
                <a:cs typeface="Helvetica Neue Medium" charset="0"/>
              </a:rPr>
              <a:t>eventually </a:t>
            </a:r>
            <a:r>
              <a:rPr lang="en-US" dirty="0"/>
              <a:t>all reads will return the last updated value</a:t>
            </a:r>
          </a:p>
          <a:p>
            <a:endParaRPr lang="en-US" dirty="0"/>
          </a:p>
          <a:p>
            <a:r>
              <a:rPr lang="en-US" dirty="0"/>
              <a:t>Common: git, iPhone sync, Dropbox, Amazon Dynamo</a:t>
            </a:r>
          </a:p>
          <a:p>
            <a:endParaRPr lang="en-US" dirty="0"/>
          </a:p>
          <a:p>
            <a:r>
              <a:rPr lang="en-US" dirty="0"/>
              <a:t>Why do people like eventual consistency?</a:t>
            </a:r>
          </a:p>
          <a:p>
            <a:pPr lvl="1"/>
            <a:r>
              <a:rPr lang="en-US" dirty="0"/>
              <a:t>Fast read/write of local copy of data</a:t>
            </a:r>
          </a:p>
          <a:p>
            <a:pPr lvl="1"/>
            <a:r>
              <a:rPr lang="en-US" dirty="0"/>
              <a:t>Disconnected operation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5" name="Rectangle 4"/>
          <p:cNvSpPr/>
          <p:nvPr/>
        </p:nvSpPr>
        <p:spPr>
          <a:xfrm>
            <a:off x="2032954" y="5349242"/>
            <a:ext cx="8046719" cy="954107"/>
          </a:xfrm>
          <a:prstGeom prst="rect">
            <a:avLst/>
          </a:prstGeom>
          <a:solidFill>
            <a:schemeClr val="accent2">
              <a:lumMod val="20000"/>
              <a:lumOff val="80000"/>
            </a:schemeClr>
          </a:solidFill>
          <a:ln w="28575">
            <a:solidFill>
              <a:schemeClr val="tx1"/>
            </a:solidFill>
            <a:prstDash val="sysDash"/>
          </a:ln>
        </p:spPr>
        <p:txBody>
          <a:bodyPr wrap="square">
            <a:spAutoFit/>
          </a:bodyPr>
          <a:lstStyle/>
          <a:p>
            <a:pPr marL="6350" lvl="1"/>
            <a:r>
              <a:rPr lang="en-US" sz="2800" dirty="0">
                <a:latin typeface="Helvetica Neue Medium" charset="0"/>
                <a:ea typeface="Helvetica Neue Medium" charset="0"/>
                <a:cs typeface="Helvetica Neue Medium" charset="0"/>
              </a:rPr>
              <a:t>Issue: </a:t>
            </a:r>
            <a:r>
              <a:rPr lang="en-US" sz="2800" dirty="0">
                <a:solidFill>
                  <a:srgbClr val="FF0000"/>
                </a:solidFill>
                <a:latin typeface="Helvetica Neue Medium" charset="0"/>
                <a:ea typeface="Helvetica Neue Medium" charset="0"/>
                <a:cs typeface="Helvetica Neue Medium" charset="0"/>
              </a:rPr>
              <a:t>Conflicting writes </a:t>
            </a:r>
            <a:r>
              <a:rPr lang="en-US" sz="2800" dirty="0">
                <a:latin typeface="Helvetica Neue Medium" charset="0"/>
                <a:ea typeface="Helvetica Neue Medium" charset="0"/>
                <a:cs typeface="Helvetica Neue Medium" charset="0"/>
              </a:rPr>
              <a:t>to different copies</a:t>
            </a:r>
          </a:p>
          <a:p>
            <a:pPr lvl="1" indent="-450857"/>
            <a:r>
              <a:rPr lang="en-US" sz="2800" dirty="0">
                <a:latin typeface="Helvetica Neue Medium" charset="0"/>
                <a:ea typeface="Helvetica Neue Medium" charset="0"/>
                <a:cs typeface="Helvetica Neue Medium" charset="0"/>
              </a:rPr>
              <a:t>How to reconcile them when discovered?</a:t>
            </a:r>
          </a:p>
        </p:txBody>
      </p:sp>
    </p:spTree>
    <p:extLst>
      <p:ext uri="{BB962C8B-B14F-4D97-AF65-F5344CB8AC3E}">
        <p14:creationId xmlns:p14="http://schemas.microsoft.com/office/powerpoint/2010/main" val="3417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30</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
        <p:nvSpPr>
          <p:cNvPr id="34" name="Rectangle 33"/>
          <p:cNvSpPr/>
          <p:nvPr/>
        </p:nvSpPr>
        <p:spPr>
          <a:xfrm>
            <a:off x="4571765" y="2446303"/>
            <a:ext cx="1816523" cy="492443"/>
          </a:xfrm>
          <a:prstGeom prst="rect">
            <a:avLst/>
          </a:prstGeom>
        </p:spPr>
        <p:txBody>
          <a:bodyPr wrap="none">
            <a:spAutoFit/>
          </a:bodyPr>
          <a:lstStyle/>
          <a:p>
            <a:pPr lvl="0"/>
            <a:r>
              <a:rPr lang="en-US" sz="2600" dirty="0">
                <a:solidFill>
                  <a:srgbClr val="0000FF"/>
                </a:solidFill>
                <a:latin typeface="Arial"/>
              </a:rPr>
              <a:t>W 〈-,10, B〉</a:t>
            </a:r>
          </a:p>
        </p:txBody>
      </p:sp>
      <p:sp>
        <p:nvSpPr>
          <p:cNvPr id="35" name="Rectangle 34"/>
          <p:cNvSpPr/>
          <p:nvPr/>
        </p:nvSpPr>
        <p:spPr>
          <a:xfrm>
            <a:off x="2517201" y="2155197"/>
            <a:ext cx="1798185" cy="492443"/>
          </a:xfrm>
          <a:prstGeom prst="rect">
            <a:avLst/>
          </a:prstGeom>
        </p:spPr>
        <p:txBody>
          <a:bodyPr wrap="none">
            <a:spAutoFit/>
          </a:bodyPr>
          <a:lstStyle/>
          <a:p>
            <a:pPr lvl="0"/>
            <a:r>
              <a:rPr lang="en-US" sz="2600" dirty="0">
                <a:solidFill>
                  <a:srgbClr val="0000FF"/>
                </a:solidFill>
                <a:latin typeface="Arial"/>
              </a:rPr>
              <a:t>W 〈-,20, A〉</a:t>
            </a:r>
          </a:p>
        </p:txBody>
      </p:sp>
      <p:grpSp>
        <p:nvGrpSpPr>
          <p:cNvPr id="40" name="Group 39"/>
          <p:cNvGrpSpPr/>
          <p:nvPr/>
        </p:nvGrpSpPr>
        <p:grpSpPr>
          <a:xfrm>
            <a:off x="5503603" y="3497285"/>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430232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〈-,10, B〉</a:t>
            </a:r>
          </a:p>
        </p:txBody>
      </p:sp>
      <p:sp>
        <p:nvSpPr>
          <p:cNvPr id="44" name="Rectangle 43">
            <a:extLst>
              <a:ext uri="{FF2B5EF4-FFF2-40B4-BE49-F238E27FC236}">
                <a16:creationId xmlns:a16="http://schemas.microsoft.com/office/drawing/2014/main"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Tree>
    <p:extLst>
      <p:ext uri="{BB962C8B-B14F-4D97-AF65-F5344CB8AC3E}">
        <p14:creationId xmlns:p14="http://schemas.microsoft.com/office/powerpoint/2010/main" val="934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p:bldP spid="35" grpId="0"/>
      <p:bldP spid="31" grpId="0" animBg="1"/>
      <p:bldP spid="45" grpId="0" animBg="1"/>
      <p:bldP spid="47"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grpSp>
        <p:nvGrpSpPr>
          <p:cNvPr id="40" name="Group 39"/>
          <p:cNvGrpSpPr/>
          <p:nvPr/>
        </p:nvGrpSpPr>
        <p:grpSpPr>
          <a:xfrm>
            <a:off x="7507267" y="3519478"/>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634757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〈-,10, B〉</a:t>
            </a:r>
          </a:p>
        </p:txBody>
      </p:sp>
      <p:sp>
        <p:nvSpPr>
          <p:cNvPr id="44" name="Rectangle 43">
            <a:extLst>
              <a:ext uri="{FF2B5EF4-FFF2-40B4-BE49-F238E27FC236}">
                <a16:creationId xmlns:a16="http://schemas.microsoft.com/office/drawing/2014/main"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
        <p:nvSpPr>
          <p:cNvPr id="46" name="Rectangle 45"/>
          <p:cNvSpPr/>
          <p:nvPr/>
        </p:nvSpPr>
        <p:spPr>
          <a:xfrm>
            <a:off x="8911561"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49" name="Rectangle 48"/>
          <p:cNvSpPr/>
          <p:nvPr/>
        </p:nvSpPr>
        <p:spPr>
          <a:xfrm>
            <a:off x="8911561" y="4911509"/>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〈6,10, B〉</a:t>
            </a:r>
          </a:p>
        </p:txBody>
      </p:sp>
      <p:sp>
        <p:nvSpPr>
          <p:cNvPr id="50" name="Rectangle 49"/>
          <p:cNvSpPr/>
          <p:nvPr/>
        </p:nvSpPr>
        <p:spPr>
          <a:xfrm>
            <a:off x="6838546" y="4515269"/>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51" name="Rectangle 50"/>
          <p:cNvSpPr/>
          <p:nvPr/>
        </p:nvSpPr>
        <p:spPr>
          <a:xfrm>
            <a:off x="6838546" y="4911273"/>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〈6,10, B〉</a:t>
            </a:r>
          </a:p>
        </p:txBody>
      </p:sp>
      <p:sp>
        <p:nvSpPr>
          <p:cNvPr id="53" name="Right Arrow 52"/>
          <p:cNvSpPr/>
          <p:nvPr/>
        </p:nvSpPr>
        <p:spPr>
          <a:xfrm>
            <a:off x="6462246" y="4560989"/>
            <a:ext cx="312773" cy="254852"/>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59" name="Right Arrow 58"/>
          <p:cNvSpPr/>
          <p:nvPr/>
        </p:nvSpPr>
        <p:spPr>
          <a:xfrm>
            <a:off x="6467781" y="4949867"/>
            <a:ext cx="311549" cy="253854"/>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3133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1" grpId="1" animBg="1"/>
      <p:bldP spid="53"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commit order constraint</a:t>
            </a:r>
          </a:p>
        </p:txBody>
      </p:sp>
      <p:sp>
        <p:nvSpPr>
          <p:cNvPr id="2" name="Content Placeholder 1"/>
          <p:cNvSpPr>
            <a:spLocks noGrp="1"/>
          </p:cNvSpPr>
          <p:nvPr>
            <p:ph idx="1"/>
          </p:nvPr>
        </p:nvSpPr>
        <p:spPr/>
        <p:txBody>
          <a:bodyPr>
            <a:normAutofit/>
          </a:bodyPr>
          <a:lstStyle/>
          <a:p>
            <a:r>
              <a:rPr lang="en-US" dirty="0"/>
              <a:t>Suppose user </a:t>
            </a:r>
            <a:r>
              <a:rPr lang="en-US" dirty="0">
                <a:solidFill>
                  <a:srgbClr val="E77500"/>
                </a:solidFill>
              </a:rPr>
              <a:t>creates meeting</a:t>
            </a:r>
            <a:r>
              <a:rPr lang="en-US" dirty="0"/>
              <a:t>, then </a:t>
            </a:r>
            <a:r>
              <a:rPr lang="en-US" dirty="0">
                <a:solidFill>
                  <a:srgbClr val="E77500"/>
                </a:solidFill>
              </a:rPr>
              <a:t>deletes or changes it</a:t>
            </a:r>
          </a:p>
          <a:p>
            <a:pPr lvl="1"/>
            <a:r>
              <a:rPr lang="en-US" dirty="0"/>
              <a:t>What CSN order must these ops have?</a:t>
            </a:r>
          </a:p>
          <a:p>
            <a:pPr lvl="2"/>
            <a:r>
              <a:rPr lang="en-US" sz="2800" dirty="0"/>
              <a:t>Create first, then delete or modify</a:t>
            </a:r>
          </a:p>
          <a:p>
            <a:pPr lvl="2"/>
            <a:r>
              <a:rPr lang="en-US" sz="2800" dirty="0"/>
              <a:t>Must be true in every node’s view of tentative log entries, too</a:t>
            </a:r>
          </a:p>
          <a:p>
            <a:endParaRPr lang="en-US" dirty="0"/>
          </a:p>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  (But how?)</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Tree>
    <p:extLst>
      <p:ext uri="{BB962C8B-B14F-4D97-AF65-F5344CB8AC3E}">
        <p14:creationId xmlns:p14="http://schemas.microsoft.com/office/powerpoint/2010/main" val="2924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preserves causal order</a:t>
            </a:r>
          </a:p>
        </p:txBody>
      </p:sp>
      <p:sp>
        <p:nvSpPr>
          <p:cNvPr id="2" name="Content Placeholder 1"/>
          <p:cNvSpPr>
            <a:spLocks noGrp="1"/>
          </p:cNvSpPr>
          <p:nvPr>
            <p:ph idx="1"/>
          </p:nvPr>
        </p:nvSpPr>
        <p:spPr/>
        <p:txBody>
          <a:bodyPr>
            <a:normAutofit/>
          </a:bodyPr>
          <a:lstStyle/>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a:t>
            </a:r>
          </a:p>
          <a:p>
            <a:endParaRPr lang="en-US" dirty="0"/>
          </a:p>
          <a:p>
            <a:r>
              <a:rPr lang="en-US" dirty="0"/>
              <a:t>How?</a:t>
            </a:r>
          </a:p>
          <a:p>
            <a:pPr lvl="1"/>
            <a:r>
              <a:rPr lang="en-US" dirty="0"/>
              <a:t>Nodes sync </a:t>
            </a:r>
            <a:r>
              <a:rPr lang="en-US" dirty="0">
                <a:solidFill>
                  <a:srgbClr val="E77500"/>
                </a:solidFill>
              </a:rPr>
              <a:t>full</a:t>
            </a:r>
            <a:r>
              <a:rPr lang="en-US" dirty="0"/>
              <a:t> logs</a:t>
            </a:r>
          </a:p>
          <a:p>
            <a:pPr lvl="2"/>
            <a:r>
              <a:rPr lang="en-US" sz="2800" dirty="0"/>
              <a:t>If </a:t>
            </a:r>
            <a:r>
              <a:rPr lang="en-US" sz="2800" b="1" dirty="0"/>
              <a:t>A</a:t>
            </a:r>
            <a:r>
              <a:rPr lang="en-US" sz="2800" dirty="0"/>
              <a:t> </a:t>
            </a:r>
            <a:r>
              <a:rPr lang="en-US" sz="2800" dirty="0">
                <a:sym typeface="Wingdings"/>
              </a:rPr>
              <a:t> </a:t>
            </a:r>
            <a:r>
              <a:rPr lang="en-US" sz="2800" b="1" dirty="0">
                <a:sym typeface="Wingdings"/>
              </a:rPr>
              <a:t>B</a:t>
            </a:r>
            <a:r>
              <a:rPr lang="en-US" sz="2800" dirty="0">
                <a:sym typeface="Wingdings"/>
              </a:rPr>
              <a:t> then </a:t>
            </a:r>
            <a:r>
              <a:rPr lang="en-US" sz="2800" b="1" dirty="0">
                <a:sym typeface="Wingdings"/>
              </a:rPr>
              <a:t>A</a:t>
            </a:r>
            <a:r>
              <a:rPr lang="en-US" sz="2800" dirty="0">
                <a:sym typeface="Wingdings"/>
              </a:rPr>
              <a:t> is in all logs before </a:t>
            </a:r>
            <a:r>
              <a:rPr lang="en-US" sz="2800" b="1" dirty="0">
                <a:sym typeface="Wingdings"/>
              </a:rPr>
              <a:t>B</a:t>
            </a:r>
            <a:r>
              <a:rPr lang="en-US" sz="2800" dirty="0"/>
              <a:t> </a:t>
            </a:r>
          </a:p>
          <a:p>
            <a:pPr lvl="1"/>
            <a:r>
              <a:rPr lang="en-US" dirty="0"/>
              <a:t>Primary orders newly synced writes in </a:t>
            </a:r>
            <a:r>
              <a:rPr lang="en-US" dirty="0">
                <a:solidFill>
                  <a:srgbClr val="E77500"/>
                </a:solidFill>
              </a:rPr>
              <a:t>tentative order</a:t>
            </a:r>
          </a:p>
          <a:p>
            <a:pPr lvl="2"/>
            <a:r>
              <a:rPr lang="en-US" sz="2800" dirty="0"/>
              <a:t>Primary will commit </a:t>
            </a:r>
            <a:r>
              <a:rPr lang="en-US" sz="2800" b="1" dirty="0"/>
              <a:t>A</a:t>
            </a:r>
            <a:r>
              <a:rPr lang="en-US" sz="2800" dirty="0"/>
              <a:t> and then commit </a:t>
            </a:r>
            <a:r>
              <a:rPr lang="en-US" sz="2800" b="1" dirty="0"/>
              <a:t>B</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Tree>
    <p:extLst>
      <p:ext uri="{BB962C8B-B14F-4D97-AF65-F5344CB8AC3E}">
        <p14:creationId xmlns:p14="http://schemas.microsoft.com/office/powerpoint/2010/main" val="1320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Trimming the log</a:t>
            </a:r>
          </a:p>
        </p:txBody>
      </p:sp>
      <p:sp>
        <p:nvSpPr>
          <p:cNvPr id="2" name="Content Placeholder 1"/>
          <p:cNvSpPr>
            <a:spLocks noGrp="1"/>
          </p:cNvSpPr>
          <p:nvPr>
            <p:ph idx="1"/>
          </p:nvPr>
        </p:nvSpPr>
        <p:spPr>
          <a:xfrm>
            <a:off x="837982" y="1873405"/>
            <a:ext cx="10512862" cy="4303558"/>
          </a:xfrm>
        </p:spPr>
        <p:txBody>
          <a:bodyPr>
            <a:normAutofit/>
          </a:bodyPr>
          <a:lstStyle/>
          <a:p>
            <a:r>
              <a:rPr lang="en-US" dirty="0"/>
              <a:t>When nodes receive new CSNs, can discard all committed log entries seen up to that point</a:t>
            </a:r>
          </a:p>
          <a:p>
            <a:pPr lvl="1"/>
            <a:r>
              <a:rPr lang="en-US" dirty="0"/>
              <a:t>Sync protocol </a:t>
            </a:r>
            <a:r>
              <a:rPr lang="en-US" dirty="0">
                <a:sym typeface="Wingdings"/>
              </a:rPr>
              <a:t> </a:t>
            </a:r>
            <a:r>
              <a:rPr lang="en-US" dirty="0"/>
              <a:t>CSNs received in order</a:t>
            </a:r>
          </a:p>
          <a:p>
            <a:endParaRPr lang="en-US" dirty="0"/>
          </a:p>
          <a:p>
            <a:r>
              <a:rPr lang="en-US" dirty="0"/>
              <a:t>Keep copy of whole database as of highest CSN</a:t>
            </a:r>
          </a:p>
          <a:p>
            <a:pPr lvl="1"/>
            <a:endParaRPr lang="en-US" dirty="0"/>
          </a:p>
          <a:p>
            <a:r>
              <a:rPr lang="en-US" dirty="0"/>
              <a:t>Result: No need to keep years of log data</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Tree>
    <p:extLst>
      <p:ext uri="{BB962C8B-B14F-4D97-AF65-F5344CB8AC3E}">
        <p14:creationId xmlns:p14="http://schemas.microsoft.com/office/powerpoint/2010/main" val="106868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Let’s step back</a:t>
            </a:r>
          </a:p>
        </p:txBody>
      </p:sp>
      <p:sp>
        <p:nvSpPr>
          <p:cNvPr id="2" name="Content Placeholder 1"/>
          <p:cNvSpPr>
            <a:spLocks noGrp="1"/>
          </p:cNvSpPr>
          <p:nvPr>
            <p:ph idx="1"/>
          </p:nvPr>
        </p:nvSpPr>
        <p:spPr>
          <a:xfrm>
            <a:off x="837982" y="2029521"/>
            <a:ext cx="10512862" cy="4147441"/>
          </a:xfrm>
          <a:ln>
            <a:noFill/>
          </a:ln>
        </p:spPr>
        <p:txBody>
          <a:bodyPr>
            <a:normAutofit/>
          </a:bodyPr>
          <a:lstStyle/>
          <a:p>
            <a:r>
              <a:rPr lang="en-US" i="1" dirty="0"/>
              <a:t>Is eventual consistency a useful idea?</a:t>
            </a:r>
          </a:p>
          <a:p>
            <a:r>
              <a:rPr lang="en-US" dirty="0"/>
              <a:t>Yes: we want fast writes to local copies  iPhone sync, Dropbox, Dynamo,</a:t>
            </a:r>
            <a:r>
              <a:rPr lang="en-US" i="1" dirty="0"/>
              <a:t> </a:t>
            </a:r>
            <a:r>
              <a:rPr lang="mr-IN" i="1" dirty="0"/>
              <a:t>…</a:t>
            </a:r>
            <a:endParaRPr lang="en-US" i="1" dirty="0"/>
          </a:p>
          <a:p>
            <a:endParaRPr lang="en-US" dirty="0"/>
          </a:p>
          <a:p>
            <a:r>
              <a:rPr lang="en-US" i="1" dirty="0"/>
              <a:t>Are update conflicts a real problem?  </a:t>
            </a:r>
          </a:p>
          <a:p>
            <a:r>
              <a:rPr lang="en-US" dirty="0"/>
              <a:t>Yes—all systems have some more or less awkward solution</a:t>
            </a:r>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Tree>
    <p:extLst>
      <p:ext uri="{BB962C8B-B14F-4D97-AF65-F5344CB8AC3E}">
        <p14:creationId xmlns:p14="http://schemas.microsoft.com/office/powerpoint/2010/main" val="76415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Is Bayou’s complexity warranted?</a:t>
            </a:r>
          </a:p>
        </p:txBody>
      </p:sp>
      <p:sp>
        <p:nvSpPr>
          <p:cNvPr id="2" name="Content Placeholder 1"/>
          <p:cNvSpPr>
            <a:spLocks noGrp="1"/>
          </p:cNvSpPr>
          <p:nvPr>
            <p:ph idx="1"/>
          </p:nvPr>
        </p:nvSpPr>
        <p:spPr/>
        <p:txBody>
          <a:bodyPr>
            <a:normAutofit/>
          </a:bodyPr>
          <a:lstStyle/>
          <a:p>
            <a:r>
              <a:rPr lang="en-US" dirty="0"/>
              <a:t>Update functions, tentative ops, </a:t>
            </a:r>
            <a:r>
              <a:rPr lang="mr-IN" dirty="0"/>
              <a:t>…</a:t>
            </a:r>
            <a:endParaRPr lang="en-US" dirty="0"/>
          </a:p>
          <a:p>
            <a:endParaRPr lang="en-US" dirty="0"/>
          </a:p>
          <a:p>
            <a:r>
              <a:rPr lang="en-US" dirty="0"/>
              <a:t>Only critical if you want peer-to-peer sync</a:t>
            </a:r>
          </a:p>
          <a:p>
            <a:pPr lvl="1"/>
            <a:r>
              <a:rPr lang="en-US" dirty="0"/>
              <a:t>i.e., disconnected operation AND ad-hoc connectivity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Tree>
    <p:extLst>
      <p:ext uri="{BB962C8B-B14F-4D97-AF65-F5344CB8AC3E}">
        <p14:creationId xmlns:p14="http://schemas.microsoft.com/office/powerpoint/2010/main" val="1975535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What are Bayou’s take-away ideas?</a:t>
            </a:r>
          </a:p>
        </p:txBody>
      </p:sp>
      <p:sp>
        <p:nvSpPr>
          <p:cNvPr id="2" name="Content Placeholder 1"/>
          <p:cNvSpPr>
            <a:spLocks noGrp="1"/>
          </p:cNvSpPr>
          <p:nvPr>
            <p:ph idx="1"/>
          </p:nvPr>
        </p:nvSpPr>
        <p:spPr>
          <a:xfrm>
            <a:off x="468353" y="2092133"/>
            <a:ext cx="11530360" cy="5029200"/>
          </a:xfrm>
        </p:spPr>
        <p:txBody>
          <a:bodyPr>
            <a:normAutofit/>
          </a:bodyPr>
          <a:lstStyle/>
          <a:p>
            <a:pPr marL="514359" indent="-514359">
              <a:buFont typeface="+mj-lt"/>
              <a:buAutoNum type="arabicPeriod"/>
            </a:pPr>
            <a:r>
              <a:rPr lang="en-US" sz="2600" dirty="0"/>
              <a:t> </a:t>
            </a:r>
            <a:r>
              <a:rPr lang="en-US" sz="2600" dirty="0">
                <a:solidFill>
                  <a:srgbClr val="E77500"/>
                </a:solidFill>
              </a:rPr>
              <a:t>Eventual consistency</a:t>
            </a:r>
            <a:r>
              <a:rPr lang="en-US" sz="2600" dirty="0"/>
              <a:t>: if updates stop, all replicas eventually the same</a:t>
            </a:r>
          </a:p>
          <a:p>
            <a:pPr marL="514359" indent="-514359">
              <a:buFont typeface="+mj-lt"/>
              <a:buAutoNum type="arabicPeriod"/>
            </a:pPr>
            <a:endParaRPr lang="en-US" sz="2600" dirty="0">
              <a:solidFill>
                <a:srgbClr val="E77500"/>
              </a:solidFill>
            </a:endParaRPr>
          </a:p>
          <a:p>
            <a:pPr marL="514359" indent="-514359">
              <a:buFont typeface="+mj-lt"/>
              <a:buAutoNum type="arabicPeriod"/>
            </a:pPr>
            <a:r>
              <a:rPr lang="en-US" sz="2600" dirty="0"/>
              <a:t> </a:t>
            </a:r>
            <a:r>
              <a:rPr lang="en-US" sz="2600" dirty="0">
                <a:solidFill>
                  <a:srgbClr val="E77500"/>
                </a:solidFill>
              </a:rPr>
              <a:t>Update functions </a:t>
            </a:r>
            <a:r>
              <a:rPr lang="en-US" sz="2600" dirty="0"/>
              <a:t>for automatic app-driven conflict resolution</a:t>
            </a:r>
          </a:p>
          <a:p>
            <a:pPr marL="514359" indent="-514359">
              <a:buFont typeface="+mj-lt"/>
              <a:buAutoNum type="arabicPeriod"/>
            </a:pPr>
            <a:endParaRPr lang="en-US" sz="2600" dirty="0"/>
          </a:p>
          <a:p>
            <a:pPr marL="514359" indent="-514359">
              <a:buFont typeface="+mj-lt"/>
              <a:buAutoNum type="arabicPeriod"/>
            </a:pPr>
            <a:r>
              <a:rPr lang="en-US" sz="2600" dirty="0"/>
              <a:t> </a:t>
            </a:r>
            <a:r>
              <a:rPr lang="en-US" sz="2600" dirty="0">
                <a:solidFill>
                  <a:srgbClr val="E77500"/>
                </a:solidFill>
              </a:rPr>
              <a:t>Ordered update log </a:t>
            </a:r>
            <a:r>
              <a:rPr lang="en-US" sz="2600" dirty="0"/>
              <a:t>is the real truth, not the DB</a:t>
            </a:r>
          </a:p>
          <a:p>
            <a:pPr marL="514359" indent="-514359">
              <a:buFont typeface="+mj-lt"/>
              <a:buAutoNum type="arabicPeriod"/>
            </a:pPr>
            <a:endParaRPr lang="en-US" sz="2600" dirty="0"/>
          </a:p>
          <a:p>
            <a:pPr marL="514359" indent="-514359">
              <a:buFont typeface="+mj-lt"/>
              <a:buAutoNum type="arabicPeriod"/>
            </a:pPr>
            <a:r>
              <a:rPr lang="en-US" sz="2600" dirty="0"/>
              <a:t> Use </a:t>
            </a:r>
            <a:r>
              <a:rPr lang="en-US" sz="2600" dirty="0" err="1">
                <a:solidFill>
                  <a:srgbClr val="E77500"/>
                </a:solidFill>
              </a:rPr>
              <a:t>Lamport</a:t>
            </a:r>
            <a:r>
              <a:rPr lang="en-US" sz="2600" dirty="0">
                <a:solidFill>
                  <a:srgbClr val="E77500"/>
                </a:solidFill>
              </a:rPr>
              <a:t> clocks: </a:t>
            </a:r>
            <a:r>
              <a:rPr lang="en-US" sz="2600" dirty="0"/>
              <a:t>eventual consistency that respects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Tree>
    <p:extLst>
      <p:ext uri="{BB962C8B-B14F-4D97-AF65-F5344CB8AC3E}">
        <p14:creationId xmlns:p14="http://schemas.microsoft.com/office/powerpoint/2010/main" val="1259049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43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441151" cy="1325563"/>
          </a:xfrm>
        </p:spPr>
        <p:txBody>
          <a:bodyPr>
            <a:normAutofit/>
          </a:bodyPr>
          <a:lstStyle/>
          <a:p>
            <a:r>
              <a:rPr lang="en-US" sz="4400" dirty="0"/>
              <a:t>Bayou: </a:t>
            </a:r>
            <a:br>
              <a:rPr lang="en-US" sz="4400" dirty="0"/>
            </a:br>
            <a:r>
              <a:rPr lang="en-US" sz="3800" dirty="0"/>
              <a:t>A Weakly Connected Replicated Storage System</a:t>
            </a:r>
          </a:p>
        </p:txBody>
      </p:sp>
      <p:sp>
        <p:nvSpPr>
          <p:cNvPr id="2" name="Content Placeholder 1"/>
          <p:cNvSpPr>
            <a:spLocks noGrp="1"/>
          </p:cNvSpPr>
          <p:nvPr>
            <p:ph idx="1"/>
          </p:nvPr>
        </p:nvSpPr>
        <p:spPr>
          <a:xfrm>
            <a:off x="837982" y="1825625"/>
            <a:ext cx="10401518" cy="4351338"/>
          </a:xfrm>
        </p:spPr>
        <p:txBody>
          <a:bodyPr>
            <a:normAutofit fontScale="92500"/>
          </a:bodyPr>
          <a:lstStyle/>
          <a:p>
            <a:r>
              <a:rPr lang="en-US" dirty="0"/>
              <a:t>Meeting room calendar application as case study in ordering and conflicts in a distributed system with </a:t>
            </a:r>
            <a:br>
              <a:rPr lang="en-US" dirty="0"/>
            </a:br>
            <a:r>
              <a:rPr lang="en-US" dirty="0"/>
              <a:t>poor connectivity</a:t>
            </a:r>
          </a:p>
          <a:p>
            <a:endParaRPr lang="en-US" dirty="0"/>
          </a:p>
          <a:p>
            <a:r>
              <a:rPr lang="en-US" dirty="0"/>
              <a:t>Each calendar entry = room, time, set of participants</a:t>
            </a:r>
          </a:p>
          <a:p>
            <a:endParaRPr lang="en-US" dirty="0"/>
          </a:p>
          <a:p>
            <a:r>
              <a:rPr lang="en-US" dirty="0"/>
              <a:t>Want everyone to see the same set of entries, </a:t>
            </a:r>
            <a:r>
              <a:rPr lang="en-US" dirty="0">
                <a:solidFill>
                  <a:srgbClr val="E77500"/>
                </a:solidFill>
              </a:rPr>
              <a:t>eventually</a:t>
            </a:r>
          </a:p>
          <a:p>
            <a:pPr lvl="1"/>
            <a:r>
              <a:rPr lang="en-US" dirty="0"/>
              <a:t>Else users may double-book room</a:t>
            </a:r>
          </a:p>
          <a:p>
            <a:pPr lvl="2"/>
            <a:r>
              <a:rPr lang="en-US" dirty="0"/>
              <a:t>or avoid using an empty room</a:t>
            </a:r>
            <a:endParaRPr lang="en-US" i="1"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Tree>
    <p:extLst>
      <p:ext uri="{BB962C8B-B14F-4D97-AF65-F5344CB8AC3E}">
        <p14:creationId xmlns:p14="http://schemas.microsoft.com/office/powerpoint/2010/main" val="259895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dirty="0"/>
              <a:t>Paper context</a:t>
            </a:r>
          </a:p>
        </p:txBody>
      </p:sp>
      <p:sp>
        <p:nvSpPr>
          <p:cNvPr id="5" name="Content Placeholder 4"/>
          <p:cNvSpPr>
            <a:spLocks noGrp="1"/>
          </p:cNvSpPr>
          <p:nvPr>
            <p:ph idx="1"/>
          </p:nvPr>
        </p:nvSpPr>
        <p:spPr>
          <a:xfrm>
            <a:off x="837981" y="2074126"/>
            <a:ext cx="11350843" cy="4647349"/>
          </a:xfrm>
        </p:spPr>
        <p:txBody>
          <a:bodyPr>
            <a:normAutofit/>
          </a:bodyPr>
          <a:lstStyle/>
          <a:p>
            <a:r>
              <a:rPr lang="en-US" dirty="0"/>
              <a:t>Early ’90s: Dawn of PDAs, laptops</a:t>
            </a:r>
          </a:p>
          <a:p>
            <a:pPr lvl="1"/>
            <a:r>
              <a:rPr lang="en-US" dirty="0"/>
              <a:t>H/W clunky but showing clear potential</a:t>
            </a:r>
          </a:p>
          <a:p>
            <a:pPr lvl="1"/>
            <a:r>
              <a:rPr lang="en-US" dirty="0"/>
              <a:t>Commercial devices did not have wireless.  </a:t>
            </a:r>
          </a:p>
          <a:p>
            <a:endParaRPr lang="en-US" dirty="0"/>
          </a:p>
          <a:p>
            <a:r>
              <a:rPr lang="en-US" dirty="0"/>
              <a:t>This problem has not gone away!</a:t>
            </a:r>
          </a:p>
          <a:p>
            <a:pPr lvl="1"/>
            <a:r>
              <a:rPr lang="en-US" dirty="0"/>
              <a:t>Devices might be off, not have network access</a:t>
            </a:r>
          </a:p>
          <a:p>
            <a:pPr lvl="2"/>
            <a:r>
              <a:rPr lang="en-US" sz="2600" dirty="0"/>
              <a:t>Mainly outside the context of datacenters</a:t>
            </a:r>
          </a:p>
          <a:p>
            <a:pPr lvl="1"/>
            <a:r>
              <a:rPr lang="en-US" dirty="0"/>
              <a:t>Local write/reads still really fast</a:t>
            </a:r>
          </a:p>
          <a:p>
            <a:pPr lvl="2"/>
            <a:r>
              <a:rPr lang="en-US" sz="2600" dirty="0"/>
              <a:t>Even in datacenters when replicas are far away (geo-replicated)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Tree>
    <p:extLst>
      <p:ext uri="{BB962C8B-B14F-4D97-AF65-F5344CB8AC3E}">
        <p14:creationId xmlns:p14="http://schemas.microsoft.com/office/powerpoint/2010/main" val="38549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Why not just a central server?</a:t>
            </a:r>
          </a:p>
        </p:txBody>
      </p:sp>
      <p:sp>
        <p:nvSpPr>
          <p:cNvPr id="2" name="Content Placeholder 1"/>
          <p:cNvSpPr>
            <a:spLocks noGrp="1"/>
          </p:cNvSpPr>
          <p:nvPr>
            <p:ph idx="1"/>
          </p:nvPr>
        </p:nvSpPr>
        <p:spPr>
          <a:xfrm>
            <a:off x="837982" y="1825625"/>
            <a:ext cx="10512861" cy="4351338"/>
          </a:xfrm>
        </p:spPr>
        <p:txBody>
          <a:bodyPr>
            <a:normAutofit/>
          </a:bodyPr>
          <a:lstStyle/>
          <a:p>
            <a:r>
              <a:rPr lang="en-US" dirty="0"/>
              <a:t>Want my calendar on a disconnected mobile phone</a:t>
            </a:r>
          </a:p>
          <a:p>
            <a:pPr lvl="1"/>
            <a:r>
              <a:rPr lang="en-US" dirty="0"/>
              <a:t>i.e., each user wants database replicated on their device</a:t>
            </a:r>
          </a:p>
          <a:p>
            <a:pPr lvl="1"/>
            <a:r>
              <a:rPr lang="en-US" dirty="0"/>
              <a:t>Not just a single copy</a:t>
            </a:r>
          </a:p>
          <a:p>
            <a:endParaRPr lang="en-US" dirty="0"/>
          </a:p>
          <a:p>
            <a:r>
              <a:rPr lang="en-US" dirty="0"/>
              <a:t>Want ad-hoc connectivity</a:t>
            </a:r>
          </a:p>
          <a:p>
            <a:pPr lvl="1"/>
            <a:r>
              <a:rPr lang="en-US" dirty="0"/>
              <a:t>e.g., Alice and Bob see each other at coffee shop and synchronize databases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6</a:t>
            </a:fld>
            <a:endParaRPr lang="en-US"/>
          </a:p>
        </p:txBody>
      </p:sp>
    </p:spTree>
    <p:extLst>
      <p:ext uri="{BB962C8B-B14F-4D97-AF65-F5344CB8AC3E}">
        <p14:creationId xmlns:p14="http://schemas.microsoft.com/office/powerpoint/2010/main" val="25822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synchronize databases?</a:t>
            </a:r>
          </a:p>
        </p:txBody>
      </p:sp>
      <p:sp>
        <p:nvSpPr>
          <p:cNvPr id="2" name="Content Placeholder 1"/>
          <p:cNvSpPr>
            <a:spLocks noGrp="1"/>
          </p:cNvSpPr>
          <p:nvPr>
            <p:ph idx="1"/>
          </p:nvPr>
        </p:nvSpPr>
        <p:spPr/>
        <p:txBody>
          <a:bodyPr>
            <a:normAutofit/>
          </a:bodyPr>
          <a:lstStyle/>
          <a:p>
            <a:r>
              <a:rPr lang="en-US" dirty="0"/>
              <a:t>Suppose two users are in Bluetooth range</a:t>
            </a:r>
          </a:p>
          <a:p>
            <a:pPr lvl="1"/>
            <a:r>
              <a:rPr lang="en-US" dirty="0"/>
              <a:t>Each sends entire calendar database to other</a:t>
            </a:r>
          </a:p>
          <a:p>
            <a:pPr lvl="1"/>
            <a:r>
              <a:rPr lang="en-US" dirty="0"/>
              <a:t>Possibly expend lots of network bandwidth</a:t>
            </a:r>
          </a:p>
          <a:p>
            <a:endParaRPr lang="en-US" dirty="0"/>
          </a:p>
          <a:p>
            <a:r>
              <a:rPr lang="en-US" dirty="0"/>
              <a:t>What if the calendars </a:t>
            </a:r>
            <a:r>
              <a:rPr lang="en-US" dirty="0">
                <a:solidFill>
                  <a:srgbClr val="E77500"/>
                </a:solidFill>
              </a:rPr>
              <a:t>conflict</a:t>
            </a:r>
            <a:r>
              <a:rPr lang="en-US" dirty="0"/>
              <a:t>, e.g., the two calendars have concurrent meetings in a room?</a:t>
            </a:r>
          </a:p>
          <a:p>
            <a:pPr lvl="1"/>
            <a:r>
              <a:rPr lang="en-US" dirty="0"/>
              <a:t>iPhone sync keeps both meetings</a:t>
            </a:r>
          </a:p>
          <a:p>
            <a:pPr lvl="1"/>
            <a:endParaRPr lang="en-US" dirty="0"/>
          </a:p>
          <a:p>
            <a:pPr lvl="1"/>
            <a:r>
              <a:rPr lang="en-US" dirty="0"/>
              <a:t>Want to do better: </a:t>
            </a:r>
            <a:r>
              <a:rPr lang="en-US" dirty="0">
                <a:solidFill>
                  <a:srgbClr val="E77500"/>
                </a:solidFill>
              </a:rPr>
              <a:t>automatic conflict resolution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Tree>
    <p:extLst>
      <p:ext uri="{BB962C8B-B14F-4D97-AF65-F5344CB8AC3E}">
        <p14:creationId xmlns:p14="http://schemas.microsoft.com/office/powerpoint/2010/main" val="9782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285034" cy="1441372"/>
          </a:xfrm>
        </p:spPr>
        <p:txBody>
          <a:bodyPr>
            <a:normAutofit/>
          </a:bodyPr>
          <a:lstStyle/>
          <a:p>
            <a:pPr algn="ctr"/>
            <a:r>
              <a:rPr lang="en-US" sz="4800" dirty="0"/>
              <a:t>Automatic conflict resolution:  </a:t>
            </a:r>
            <a:br>
              <a:rPr lang="en-US" sz="4800" dirty="0"/>
            </a:br>
            <a:r>
              <a:rPr lang="en-US" sz="4800" dirty="0"/>
              <a:t>Granularity of “conflicts”</a:t>
            </a:r>
          </a:p>
        </p:txBody>
      </p:sp>
      <p:sp>
        <p:nvSpPr>
          <p:cNvPr id="2" name="Content Placeholder 1"/>
          <p:cNvSpPr>
            <a:spLocks noGrp="1"/>
          </p:cNvSpPr>
          <p:nvPr>
            <p:ph idx="1"/>
          </p:nvPr>
        </p:nvSpPr>
        <p:spPr>
          <a:xfrm>
            <a:off x="653166" y="2189937"/>
            <a:ext cx="11345546" cy="4348976"/>
          </a:xfrm>
        </p:spPr>
        <p:txBody>
          <a:bodyPr>
            <a:normAutofit fontScale="92500"/>
          </a:bodyPr>
          <a:lstStyle/>
          <a:p>
            <a:r>
              <a:rPr lang="en-US" dirty="0"/>
              <a:t>Can’t just view the calendar database as abstract bits:</a:t>
            </a:r>
          </a:p>
          <a:p>
            <a:pPr lvl="1"/>
            <a:r>
              <a:rPr lang="en-US" dirty="0"/>
              <a:t>Too little information to resolve conflicts:</a:t>
            </a:r>
          </a:p>
          <a:p>
            <a:pPr lvl="2"/>
            <a:endParaRPr lang="en-US" dirty="0"/>
          </a:p>
          <a:p>
            <a:pPr marL="971566" lvl="1" indent="-514359">
              <a:buFont typeface="+mj-lt"/>
              <a:buAutoNum type="arabicPeriod"/>
            </a:pPr>
            <a:r>
              <a:rPr lang="en-US" dirty="0"/>
              <a:t>“Both files have changed” can </a:t>
            </a:r>
            <a:r>
              <a:rPr lang="en-US" dirty="0">
                <a:solidFill>
                  <a:srgbClr val="E77500"/>
                </a:solidFill>
              </a:rPr>
              <a:t>falsely conclude </a:t>
            </a:r>
            <a:r>
              <a:rPr lang="en-US" dirty="0"/>
              <a:t>calendar conflict</a:t>
            </a:r>
          </a:p>
          <a:p>
            <a:pPr lvl="2"/>
            <a:r>
              <a:rPr lang="en-US" dirty="0"/>
              <a:t>e.g., Monday 10am meeting in room 3 and Tuesday 11am meeting in room 4</a:t>
            </a:r>
          </a:p>
          <a:p>
            <a:pPr lvl="2"/>
            <a:endParaRPr lang="en-US" dirty="0"/>
          </a:p>
          <a:p>
            <a:pPr marL="971566" lvl="1" indent="-514359">
              <a:buFont typeface="+mj-lt"/>
              <a:buAutoNum type="arabicPeriod"/>
            </a:pPr>
            <a:r>
              <a:rPr lang="en-US" dirty="0"/>
              <a:t>“Distinct record in each </a:t>
            </a:r>
            <a:r>
              <a:rPr lang="en-US" dirty="0" err="1"/>
              <a:t>db</a:t>
            </a:r>
            <a:r>
              <a:rPr lang="en-US" dirty="0"/>
              <a:t> changed” can </a:t>
            </a:r>
            <a:r>
              <a:rPr lang="en-US" dirty="0">
                <a:solidFill>
                  <a:srgbClr val="E77500"/>
                </a:solidFill>
              </a:rPr>
              <a:t>falsely conclude </a:t>
            </a:r>
            <a:r>
              <a:rPr lang="en-US" dirty="0"/>
              <a:t>no conflict</a:t>
            </a:r>
          </a:p>
          <a:p>
            <a:pPr lvl="2"/>
            <a:r>
              <a:rPr lang="en-US" dirty="0"/>
              <a:t>e.g., Monday 10–11am meeting in room 3 Doug attending, </a:t>
            </a:r>
            <a:br>
              <a:rPr lang="en-US" dirty="0"/>
            </a:br>
            <a:r>
              <a:rPr lang="en-US" dirty="0"/>
              <a:t>        Monday 10–11am meeting in room 4 Doug attending, </a:t>
            </a:r>
            <a:r>
              <a:rPr lang="mr-IN" dirty="0"/>
              <a:t>…</a:t>
            </a: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Tree>
    <p:extLst>
      <p:ext uri="{BB962C8B-B14F-4D97-AF65-F5344CB8AC3E}">
        <p14:creationId xmlns:p14="http://schemas.microsoft.com/office/powerpoint/2010/main" val="687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conflict resolution</a:t>
            </a:r>
          </a:p>
        </p:txBody>
      </p:sp>
      <p:sp>
        <p:nvSpPr>
          <p:cNvPr id="2" name="Content Placeholder 1"/>
          <p:cNvSpPr>
            <a:spLocks noGrp="1"/>
          </p:cNvSpPr>
          <p:nvPr>
            <p:ph idx="1"/>
          </p:nvPr>
        </p:nvSpPr>
        <p:spPr>
          <a:xfrm>
            <a:off x="837982" y="1825625"/>
            <a:ext cx="10884118" cy="4351338"/>
          </a:xfrm>
        </p:spPr>
        <p:txBody>
          <a:bodyPr>
            <a:normAutofit/>
          </a:bodyPr>
          <a:lstStyle/>
          <a:p>
            <a:r>
              <a:rPr lang="en-US" sz="3600" dirty="0"/>
              <a:t>Intelligence that can identify and resolve conflicts</a:t>
            </a:r>
          </a:p>
          <a:p>
            <a:pPr lvl="1"/>
            <a:endParaRPr lang="en-US" sz="3200" dirty="0"/>
          </a:p>
          <a:p>
            <a:pPr lvl="1"/>
            <a:r>
              <a:rPr lang="en-US" sz="3200" dirty="0"/>
              <a:t>More like users’ updates: read database, think, change request to eliminate conflict</a:t>
            </a:r>
          </a:p>
          <a:p>
            <a:pPr lvl="1"/>
            <a:endParaRPr lang="en-US" sz="3200" dirty="0"/>
          </a:p>
          <a:p>
            <a:pPr lvl="1"/>
            <a:r>
              <a:rPr lang="en-US" sz="3200" dirty="0"/>
              <a:t>Must ensure all nodes resolve conflicts in the same way to keep replicas consistent</a:t>
            </a:r>
          </a:p>
          <a:p>
            <a:endParaRPr lang="en-US" sz="36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Tree>
    <p:extLst>
      <p:ext uri="{BB962C8B-B14F-4D97-AF65-F5344CB8AC3E}">
        <p14:creationId xmlns:p14="http://schemas.microsoft.com/office/powerpoint/2010/main" val="1622630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11383</TotalTime>
  <Words>2505</Words>
  <Application>Microsoft Macintosh PowerPoint</Application>
  <PresentationFormat>Custom</PresentationFormat>
  <Paragraphs>397</Paragraphs>
  <Slides>38</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Helvetica Neue Medium</vt:lpstr>
      <vt:lpstr>Office Theme</vt:lpstr>
      <vt:lpstr>Eventual Consistency &amp; Bayou</vt:lpstr>
      <vt:lpstr>Availability versus Consistency</vt:lpstr>
      <vt:lpstr>Eventual consistency</vt:lpstr>
      <vt:lpstr>Bayou:  A Weakly Connected Replicated Storage System</vt:lpstr>
      <vt:lpstr>Paper context</vt:lpstr>
      <vt:lpstr>Why not just a central server?</vt:lpstr>
      <vt:lpstr>How to synchronize databases?</vt:lpstr>
      <vt:lpstr>Automatic conflict resolution:   Granularity of “conflicts”</vt:lpstr>
      <vt:lpstr>Application-specific conflict resolution</vt:lpstr>
      <vt:lpstr>Application-specific update functions</vt:lpstr>
      <vt:lpstr>Potential Problem: Permanently inconsistent replicas</vt:lpstr>
      <vt:lpstr>Totally Order the Updates!</vt:lpstr>
      <vt:lpstr>Agreeing on the update order</vt:lpstr>
      <vt:lpstr>Write log example</vt:lpstr>
      <vt:lpstr>Write log example: Sync problem</vt:lpstr>
      <vt:lpstr>Solution: Roll back and replay</vt:lpstr>
      <vt:lpstr>Does update order respect causality?</vt:lpstr>
      <vt:lpstr>Lamport clocks respect causality</vt:lpstr>
      <vt:lpstr>Lamport clocks respect causality</vt:lpstr>
      <vt:lpstr>Timestamps for write ordering: Limitations</vt:lpstr>
      <vt:lpstr>Fully decentralized commit</vt:lpstr>
      <vt:lpstr>How Bayou commits writes</vt:lpstr>
      <vt:lpstr>How Bayou commits writes (2)</vt:lpstr>
      <vt:lpstr>Committed vs. tentative writes</vt:lpstr>
      <vt:lpstr>Tentative writes</vt:lpstr>
      <vt:lpstr>Ex: Disagreement on tentative writes</vt:lpstr>
      <vt:lpstr>Ex: Disagreement on tentative writes</vt:lpstr>
      <vt:lpstr>Ex: Disagreement on tentative writes</vt:lpstr>
      <vt:lpstr>Ex: Disagreement on tentative writes</vt:lpstr>
      <vt:lpstr>Tentative order ≠ commit order</vt:lpstr>
      <vt:lpstr>Tentative order ≠ commit order</vt:lpstr>
      <vt:lpstr>Primary commit order constraint</vt:lpstr>
      <vt:lpstr>Primary preserves causal order</vt:lpstr>
      <vt:lpstr>Trimming the log</vt:lpstr>
      <vt:lpstr>Let’s step back</vt:lpstr>
      <vt:lpstr>Is Bayou’s complexity warranted?</vt:lpstr>
      <vt:lpstr>What are Bayou’s take-away ideas?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dc:title>
  <dc:creator>Wyatt Andrew Lloyd</dc:creator>
  <cp:lastModifiedBy>Wyatt A. Lloyd</cp:lastModifiedBy>
  <cp:revision>56</cp:revision>
  <cp:lastPrinted>2021-02-24T14:42:59Z</cp:lastPrinted>
  <dcterms:created xsi:type="dcterms:W3CDTF">2018-09-09T13:59:16Z</dcterms:created>
  <dcterms:modified xsi:type="dcterms:W3CDTF">2025-02-19T13:26:50Z</dcterms:modified>
</cp:coreProperties>
</file>