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6" r:id="rId3"/>
    <p:sldId id="277" r:id="rId4"/>
    <p:sldId id="295" r:id="rId5"/>
    <p:sldId id="326" r:id="rId6"/>
    <p:sldId id="296" r:id="rId7"/>
    <p:sldId id="297" r:id="rId8"/>
    <p:sldId id="298" r:id="rId9"/>
    <p:sldId id="299" r:id="rId10"/>
    <p:sldId id="300" r:id="rId11"/>
    <p:sldId id="304" r:id="rId12"/>
    <p:sldId id="262" r:id="rId13"/>
    <p:sldId id="263" r:id="rId14"/>
    <p:sldId id="264" r:id="rId15"/>
    <p:sldId id="265" r:id="rId16"/>
    <p:sldId id="266" r:id="rId17"/>
    <p:sldId id="267" r:id="rId18"/>
    <p:sldId id="322" r:id="rId19"/>
    <p:sldId id="301" r:id="rId20"/>
    <p:sldId id="320" r:id="rId2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A0"/>
    <a:srgbClr val="E7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03"/>
    <p:restoredTop sz="85175"/>
  </p:normalViewPr>
  <p:slideViewPr>
    <p:cSldViewPr snapToGrid="0" snapToObjects="1">
      <p:cViewPr>
        <p:scale>
          <a:sx n="96" d="100"/>
          <a:sy n="96" d="100"/>
        </p:scale>
        <p:origin x="1072" y="4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3E77-8BD3-A648-87D4-C5D2D7D8C76E}" type="datetimeFigureOut">
              <a:rPr lang="en-US" smtClean="0"/>
              <a:t>2/9/25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4F46-256C-3D43-9A45-845FA8CC6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4E39-7FA6-C742-8253-895787F77186}" type="datetimeFigureOut">
              <a:rPr lang="en-US" smtClean="0"/>
              <a:t>2/9/25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EAB4E-334F-0043-B52E-1001B85E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68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48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3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53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36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69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7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try to use synchronized clocks to fix this!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74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12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5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6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61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1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84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8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78756"/>
            <a:ext cx="11684000" cy="6298245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>
              <a:defRPr sz="2600">
                <a:solidFill>
                  <a:schemeClr val="bg1"/>
                </a:solidFill>
              </a:defRPr>
            </a:lvl3pPr>
            <a:lvl4pPr>
              <a:defRPr sz="2600">
                <a:solidFill>
                  <a:schemeClr val="bg1"/>
                </a:solidFill>
              </a:defRPr>
            </a:lvl4pPr>
            <a:lvl5pPr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AB37-D57B-5349-8A73-F9D93383FA9F}" type="datetime1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2/9/25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Time 2: Totally Ordered Multicast &amp; Vector Clocks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Lecture </a:t>
            </a:r>
            <a:r>
              <a:rPr lang="en-US" dirty="0">
                <a:ea typeface="Helvetica Neue Medium" charset="0"/>
                <a:cs typeface="Helvetica Neue Medium" charset="0"/>
              </a:rPr>
              <a:t>6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dirty="0"/>
              <a:t>Wyatt Lloyd, </a:t>
            </a:r>
            <a:r>
              <a:rPr lang="en-US" u="sng" dirty="0"/>
              <a:t>Mike Freedman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31664"/>
            <a:ext cx="10515600" cy="54124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Does totally-ordered multicast solve the problem of multi-site replication in general?</a:t>
            </a:r>
          </a:p>
          <a:p>
            <a:pPr lvl="1">
              <a:lnSpc>
                <a:spcPct val="100000"/>
              </a:lnSpc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 by a long shot!  </a:t>
            </a:r>
          </a:p>
          <a:p>
            <a:pPr lvl="8">
              <a:lnSpc>
                <a:spcPct val="100000"/>
              </a:lnSpc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protocol </a:t>
            </a:r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assumed: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node failures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message loss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message corruption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to all communication </a:t>
            </a:r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does not scale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Waits forever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message delays </a:t>
            </a:r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(performance?)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are we done?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Lamport</a:t>
            </a:r>
            <a:r>
              <a:rPr lang="en-US" dirty="0"/>
              <a:t> Clocks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Q: a </a:t>
            </a:r>
            <a:r>
              <a:rPr lang="en-US" dirty="0">
                <a:sym typeface="Wingdings"/>
              </a:rPr>
              <a:t> b		     =&gt;	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</a:t>
            </a:r>
            <a:r>
              <a:rPr lang="en-US" dirty="0">
                <a:sym typeface="Wingdings"/>
              </a:rPr>
              <a:t>LC(a) &lt; LC(b)      =&gt;	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a || b		     =&gt;	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74365" y="1834173"/>
            <a:ext cx="59094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ym typeface="Wingdings"/>
              </a:rPr>
              <a:t>LC(a) &lt; LC(b)</a:t>
            </a:r>
          </a:p>
          <a:p>
            <a:pPr marL="0" indent="0">
              <a:buFont typeface="Arial"/>
              <a:buNone/>
            </a:pPr>
            <a:endParaRPr lang="en-US" dirty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>
                <a:sym typeface="Wingdings"/>
              </a:rPr>
              <a:t>b -/-&gt; a	( a  b or a || b )</a:t>
            </a:r>
          </a:p>
          <a:p>
            <a:pPr marL="0" indent="0">
              <a:buFont typeface="Arial"/>
              <a:buNone/>
            </a:pPr>
            <a:endParaRPr lang="en-US" dirty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/>
              <a:t>nothing</a:t>
            </a:r>
          </a:p>
        </p:txBody>
      </p:sp>
    </p:spTree>
    <p:extLst>
      <p:ext uri="{BB962C8B-B14F-4D97-AF65-F5344CB8AC3E}">
        <p14:creationId xmlns:p14="http://schemas.microsoft.com/office/powerpoint/2010/main" val="18341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0" i="0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 clock timestamps do not capture causality</a:t>
            </a:r>
          </a:p>
          <a:p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Given two timestamps C(a) and C(z), want to know whether there’s a chain of events linking them:</a:t>
            </a:r>
          </a:p>
          <a:p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indent="0" algn="ctr">
              <a:buNone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 b  ...  y  z</a:t>
            </a:r>
          </a:p>
          <a:p>
            <a:pPr marL="0" indent="0" algn="ctr">
              <a:buNone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Lamport Clocks and Causality</a:t>
            </a:r>
          </a:p>
        </p:txBody>
      </p:sp>
    </p:spTree>
    <p:extLst>
      <p:ext uri="{BB962C8B-B14F-4D97-AF65-F5344CB8AC3E}">
        <p14:creationId xmlns:p14="http://schemas.microsoft.com/office/powerpoint/2010/main" val="303537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896062" cy="435133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One integer can’t order events in more than one process</a:t>
            </a:r>
          </a:p>
          <a:p>
            <a:pPr>
              <a:lnSpc>
                <a:spcPct val="110000"/>
              </a:lnSpc>
            </a:pP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So, a </a:t>
            </a:r>
            <a:r>
              <a:rPr lang="en-US" alt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Vector Clock (VC)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is a vector of integers, one entry for each process in the entire distributed system</a:t>
            </a:r>
          </a:p>
          <a:p>
            <a:pPr>
              <a:lnSpc>
                <a:spcPct val="110000"/>
              </a:lnSpc>
            </a:pP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lnSpc>
                <a:spcPct val="110000"/>
              </a:lnSpc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Label event e with VC(e) = [c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…,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</a:t>
            </a:r>
          </a:p>
          <a:p>
            <a:pPr lvl="2">
              <a:lnSpc>
                <a:spcPct val="110000"/>
              </a:lnSpc>
            </a:pPr>
            <a:r>
              <a:rPr lang="en-US" alt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entry </a:t>
            </a:r>
            <a:r>
              <a:rPr lang="en-US" altLang="en-US" sz="24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sz="24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is a count of events in process k that causally precede e</a:t>
            </a:r>
          </a:p>
          <a:p>
            <a:pPr lvl="2">
              <a:lnSpc>
                <a:spcPct val="110000"/>
              </a:lnSpc>
            </a:pP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clock: Introduction</a:t>
            </a:r>
          </a:p>
        </p:txBody>
      </p:sp>
    </p:spTree>
    <p:extLst>
      <p:ext uri="{BB962C8B-B14F-4D97-AF65-F5344CB8AC3E}">
        <p14:creationId xmlns:p14="http://schemas.microsoft.com/office/powerpoint/2010/main" val="1546621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3958"/>
          </a:xfrm>
        </p:spPr>
        <p:txBody>
          <a:bodyPr>
            <a:normAutofit/>
          </a:bodyPr>
          <a:lstStyle/>
          <a:p>
            <a:pPr eaLnBrk="1" hangingPunct="1">
              <a:spcBef>
                <a:spcPts val="3000"/>
              </a:spcBef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Initially, all vectors are [0, 0, …, 0]</a:t>
            </a:r>
          </a:p>
          <a:p>
            <a:pPr eaLnBrk="1" hangingPunct="1">
              <a:spcBef>
                <a:spcPts val="3000"/>
              </a:spcBef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Two update rules:</a:t>
            </a:r>
          </a:p>
          <a:p>
            <a:pPr marL="514350" indent="-514350">
              <a:spcBef>
                <a:spcPts val="3000"/>
              </a:spcBef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For each local event on process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increment local entry 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spcBef>
                <a:spcPts val="3000"/>
              </a:spcBef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If process j receives message with vector [d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…,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]: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Set each local entry </a:t>
            </a:r>
            <a:r>
              <a:rPr lang="en-US" alt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max{</a:t>
            </a:r>
            <a:r>
              <a:rPr lang="en-US" alt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</a:t>
            </a:r>
            <a:r>
              <a:rPr lang="en-US" alt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}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Increment local entry </a:t>
            </a:r>
            <a:r>
              <a:rPr lang="en-US" alt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endParaRPr lang="en-US" altLang="en-US" sz="2800" b="0" i="0" spc="0" baseline="-250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clock: Update rules</a:t>
            </a:r>
          </a:p>
        </p:txBody>
      </p:sp>
    </p:spTree>
    <p:extLst>
      <p:ext uri="{BB962C8B-B14F-4D97-AF65-F5344CB8AC3E}">
        <p14:creationId xmlns:p14="http://schemas.microsoft.com/office/powerpoint/2010/main" val="118805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8150"/>
            <a:ext cx="6280283" cy="48446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All processes’ VCs start at [0, 0, 0]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Applying local update rule</a:t>
            </a:r>
          </a:p>
          <a:p>
            <a:pPr>
              <a:lnSpc>
                <a:spcPct val="100000"/>
              </a:lnSpc>
            </a:pPr>
            <a:endParaRPr lang="en-US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Applying message rule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Helvetica Neue Medium" charset="0"/>
                <a:cs typeface="Helvetica Neue Medium" charset="0"/>
              </a:rPr>
              <a:t>Local vector clock piggybacks on inter-process messages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15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Vector clock: Example</a:t>
            </a:r>
          </a:p>
        </p:txBody>
      </p:sp>
      <p:cxnSp>
        <p:nvCxnSpPr>
          <p:cNvPr id="5" name="Straight Connector 4"/>
          <p:cNvCxnSpPr>
            <a:stCxn id="8" idx="2"/>
          </p:cNvCxnSpPr>
          <p:nvPr/>
        </p:nvCxnSpPr>
        <p:spPr>
          <a:xfrm>
            <a:off x="7856080" y="2392700"/>
            <a:ext cx="2389" cy="326631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7" idx="2"/>
          </p:cNvCxnSpPr>
          <p:nvPr/>
        </p:nvCxnSpPr>
        <p:spPr>
          <a:xfrm flipH="1">
            <a:off x="8893892" y="2411928"/>
            <a:ext cx="1967" cy="324708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8" idx="2"/>
          </p:cNvCxnSpPr>
          <p:nvPr/>
        </p:nvCxnSpPr>
        <p:spPr>
          <a:xfrm>
            <a:off x="9932852" y="2409610"/>
            <a:ext cx="3187" cy="3249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Process 7"/>
          <p:cNvSpPr/>
          <p:nvPr/>
        </p:nvSpPr>
        <p:spPr>
          <a:xfrm>
            <a:off x="7565350" y="181124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9" name="Oval 8"/>
          <p:cNvSpPr/>
          <p:nvPr/>
        </p:nvSpPr>
        <p:spPr>
          <a:xfrm>
            <a:off x="7787319" y="265151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787319" y="317296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1492" y="244784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3912" y="298483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</a:p>
        </p:txBody>
      </p:sp>
      <p:sp>
        <p:nvSpPr>
          <p:cNvPr id="14" name="Oval 13"/>
          <p:cNvSpPr/>
          <p:nvPr/>
        </p:nvSpPr>
        <p:spPr>
          <a:xfrm>
            <a:off x="8825131" y="348113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56730" y="34749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</a:p>
        </p:txBody>
      </p:sp>
      <p:cxnSp>
        <p:nvCxnSpPr>
          <p:cNvPr id="16" name="Straight Arrow Connector 15"/>
          <p:cNvCxnSpPr>
            <a:stCxn id="10" idx="6"/>
            <a:endCxn id="14" idx="2"/>
          </p:cNvCxnSpPr>
          <p:nvPr/>
        </p:nvCxnSpPr>
        <p:spPr>
          <a:xfrm>
            <a:off x="7924839" y="3241723"/>
            <a:ext cx="900292" cy="308171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Process 16"/>
          <p:cNvSpPr/>
          <p:nvPr/>
        </p:nvSpPr>
        <p:spPr>
          <a:xfrm>
            <a:off x="8603970" y="182815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18" name="Process 17"/>
          <p:cNvSpPr/>
          <p:nvPr/>
        </p:nvSpPr>
        <p:spPr>
          <a:xfrm>
            <a:off x="9642122" y="182815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27727" y="5866463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Physical time ↓</a:t>
            </a:r>
          </a:p>
        </p:txBody>
      </p:sp>
      <p:sp>
        <p:nvSpPr>
          <p:cNvPr id="20" name="Oval 19"/>
          <p:cNvSpPr/>
          <p:nvPr/>
        </p:nvSpPr>
        <p:spPr>
          <a:xfrm>
            <a:off x="8825131" y="420462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9800" y="402091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</a:p>
        </p:txBody>
      </p:sp>
      <p:sp>
        <p:nvSpPr>
          <p:cNvPr id="30" name="Oval 29"/>
          <p:cNvSpPr/>
          <p:nvPr/>
        </p:nvSpPr>
        <p:spPr>
          <a:xfrm>
            <a:off x="9862521" y="451999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862521" y="286069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26191" y="267164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610428" y="4598425"/>
            <a:ext cx="280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f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111883">
            <a:off x="7851446" y="333326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64746" y="249703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62223" y="284710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23333" y="3325265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915137" y="385611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65855" y="4384507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[2,2,2]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959015" y="270242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[0,0,1]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9" name="Straight Arrow Connector 48"/>
          <p:cNvCxnSpPr>
            <a:stCxn id="20" idx="6"/>
            <a:endCxn id="30" idx="2"/>
          </p:cNvCxnSpPr>
          <p:nvPr/>
        </p:nvCxnSpPr>
        <p:spPr>
          <a:xfrm>
            <a:off x="8962651" y="4273383"/>
            <a:ext cx="899870" cy="315373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rot="1188144">
            <a:off x="8880163" y="438331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2523" y="45794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8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789043"/>
            <a:ext cx="9601200" cy="44508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b="0" i="0" spc="0" dirty="0">
                <a:highlight>
                  <a:srgbClr val="FFFF00"/>
                </a:highlight>
                <a:latin typeface="Helvetica Neue Medium" charset="0"/>
                <a:ea typeface="Helvetica Neue Medium" charset="0"/>
                <a:cs typeface="Helvetica Neue Medium" charset="0"/>
              </a:rPr>
              <a:t>V(a) = V(b)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when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b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b="0" i="0" spc="0" dirty="0">
                <a:highlight>
                  <a:srgbClr val="FFFF00"/>
                </a:highlight>
                <a:latin typeface="Helvetica Neue Medium" charset="0"/>
                <a:ea typeface="Helvetica Neue Medium" charset="0"/>
                <a:cs typeface="Helvetica Neue Medium" charset="0"/>
              </a:rPr>
              <a:t>V(a) &lt; V(b)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when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b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Concurrency: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b="0" i="0" spc="0" dirty="0">
                <a:highlight>
                  <a:srgbClr val="FFFF00"/>
                </a:highlight>
                <a:latin typeface="Helvetica Neue Medium" charset="0"/>
                <a:ea typeface="Helvetica Neue Medium" charset="0"/>
                <a:cs typeface="Helvetica Neue Medium" charset="0"/>
              </a:rPr>
              <a:t>V(a) || V(b)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if a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j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</a:p>
        </p:txBody>
      </p:sp>
    </p:spTree>
    <p:extLst>
      <p:ext uri="{BB962C8B-B14F-4D97-AF65-F5344CB8AC3E}">
        <p14:creationId xmlns:p14="http://schemas.microsoft.com/office/powerpoint/2010/main" val="176295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14060"/>
            <a:ext cx="10515600" cy="18494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V(w) &lt; V(z) then there is a chain of events linked by </a:t>
            </a:r>
            <a:b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                 Happens-Before (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) between a and z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endParaRPr lang="en-US" sz="1600" b="0" i="0" spc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</a:t>
            </a:r>
            <a:r>
              <a:rPr lang="en-US" sz="2400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) || V(w) then there is </a:t>
            </a:r>
            <a:r>
              <a:rPr lang="en-US" sz="2400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no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such chain of events between a and 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clocks capture causality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593477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50465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526465" y="445634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526465" y="4977794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30874" y="4789664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x</a:t>
            </a:r>
          </a:p>
        </p:txBody>
      </p:sp>
      <p:sp>
        <p:nvSpPr>
          <p:cNvPr id="38" name="Oval 37"/>
          <p:cNvSpPr/>
          <p:nvPr/>
        </p:nvSpPr>
        <p:spPr>
          <a:xfrm>
            <a:off x="6180687" y="550094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92805" y="5481492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</a:p>
        </p:txBody>
      </p:sp>
      <p:cxnSp>
        <p:nvCxnSpPr>
          <p:cNvPr id="40" name="Straight Arrow Connector 39"/>
          <p:cNvCxnSpPr>
            <a:stCxn id="36" idx="6"/>
            <a:endCxn id="38" idx="2"/>
          </p:cNvCxnSpPr>
          <p:nvPr/>
        </p:nvCxnSpPr>
        <p:spPr>
          <a:xfrm>
            <a:off x="3663985" y="5046554"/>
            <a:ext cx="2516702" cy="523152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6180687" y="622443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904151" y="424559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99346" y="4815722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96759" y="5338874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82756" y="600985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998435" y="424558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w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63423" y="600122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z</a:t>
            </a:r>
          </a:p>
        </p:txBody>
      </p:sp>
      <p:sp>
        <p:nvSpPr>
          <p:cNvPr id="29" name="Process 28"/>
          <p:cNvSpPr/>
          <p:nvPr/>
        </p:nvSpPr>
        <p:spPr>
          <a:xfrm>
            <a:off x="3297901" y="3620379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30" name="Process 29"/>
          <p:cNvSpPr/>
          <p:nvPr/>
        </p:nvSpPr>
        <p:spPr>
          <a:xfrm>
            <a:off x="5952219" y="3619219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31" name="Process 30"/>
          <p:cNvSpPr/>
          <p:nvPr/>
        </p:nvSpPr>
        <p:spPr>
          <a:xfrm>
            <a:off x="8621572" y="361806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913460" y="4200680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8" idx="4"/>
            <a:endCxn id="47" idx="0"/>
          </p:cNvCxnSpPr>
          <p:nvPr/>
        </p:nvCxnSpPr>
        <p:spPr>
          <a:xfrm>
            <a:off x="6249447" y="5638467"/>
            <a:ext cx="0" cy="585969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35" idx="4"/>
            <a:endCxn id="36" idx="0"/>
          </p:cNvCxnSpPr>
          <p:nvPr/>
        </p:nvCxnSpPr>
        <p:spPr>
          <a:xfrm>
            <a:off x="3595225" y="4593868"/>
            <a:ext cx="0" cy="383927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8412328" y="4476422"/>
            <a:ext cx="1669772" cy="523220"/>
            <a:chOff x="4516240" y="4199049"/>
            <a:chExt cx="1669772" cy="523220"/>
          </a:xfrm>
        </p:grpSpPr>
        <p:sp>
          <p:nvSpPr>
            <p:cNvPr id="42" name="TextBox 41"/>
            <p:cNvSpPr txBox="1"/>
            <p:nvPr/>
          </p:nvSpPr>
          <p:spPr>
            <a:xfrm>
              <a:off x="5134121" y="4225337"/>
              <a:ext cx="1051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Helvetica Neue Medium" charset="0"/>
                  <a:ea typeface="Helvetica Neue Medium" charset="0"/>
                  <a:cs typeface="Helvetica Neue Medium" charset="0"/>
                </a:rPr>
                <a:t>[0,0,1]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4944554" y="443808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16240" y="419904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E7750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02296"/>
            <a:ext cx="9601200" cy="44376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33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sz="2800" b="1" i="0" spc="0" dirty="0">
                <a:highlight>
                  <a:srgbClr val="FFFF00"/>
                </a:highlight>
                <a:latin typeface="Helvetica Neue Medium" charset="0"/>
                <a:ea typeface="Helvetica Neue Medium" charset="0"/>
                <a:cs typeface="Helvetica Neue Medium" charset="0"/>
              </a:rPr>
              <a:t>V(a) = V(b)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when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b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</a:t>
            </a:r>
          </a:p>
          <a:p>
            <a:pPr lvl="2">
              <a:lnSpc>
                <a:spcPct val="100000"/>
              </a:lnSpc>
              <a:spcBef>
                <a:spcPts val="1600"/>
              </a:spcBef>
            </a:pPr>
            <a:r>
              <a:rPr lang="en-US" sz="2800" dirty="0">
                <a:ea typeface="Helvetica Neue Medium" charset="0"/>
                <a:cs typeface="Helvetica Neue Medium" charset="0"/>
              </a:rPr>
              <a:t>They are the same event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sz="2800" b="1" i="0" spc="0" dirty="0">
                <a:highlight>
                  <a:srgbClr val="FFFF00"/>
                </a:highlight>
                <a:latin typeface="Helvetica Neue Medium" charset="0"/>
                <a:ea typeface="Helvetica Neue Medium" charset="0"/>
                <a:cs typeface="Helvetica Neue Medium" charset="0"/>
              </a:rPr>
              <a:t>V(a) &lt; V(b)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when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b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V(b)</a:t>
            </a:r>
          </a:p>
          <a:p>
            <a:pPr lvl="2">
              <a:lnSpc>
                <a:spcPct val="100000"/>
              </a:lnSpc>
              <a:spcBef>
                <a:spcPts val="1600"/>
              </a:spcBef>
            </a:pPr>
            <a:r>
              <a:rPr lang="en-US" sz="2600" dirty="0">
                <a:ea typeface="Helvetica Neue Medium" charset="0"/>
                <a:cs typeface="Helvetica Neue Medium" charset="0"/>
              </a:rPr>
              <a:t>a </a:t>
            </a:r>
            <a:r>
              <a:rPr lang="en-US" sz="2600" dirty="0">
                <a:ea typeface="Helvetica Neue Medium" charset="0"/>
                <a:cs typeface="Helvetica Neue Medium" charset="0"/>
                <a:sym typeface="Wingdings"/>
              </a:rPr>
              <a:t> b</a:t>
            </a:r>
            <a:endParaRPr lang="en-US" sz="26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33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: 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sz="2800" b="1" i="0" spc="0" dirty="0">
                <a:highlight>
                  <a:srgbClr val="FFFF00"/>
                </a:highlight>
                <a:latin typeface="Helvetica Neue Medium" charset="0"/>
                <a:ea typeface="Helvetica Neue Medium" charset="0"/>
                <a:cs typeface="Helvetica Neue Medium" charset="0"/>
              </a:rPr>
              <a:t>V(a) || V(b)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if a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j</a:t>
            </a:r>
          </a:p>
          <a:p>
            <a:pPr lvl="2">
              <a:lnSpc>
                <a:spcPct val="100000"/>
              </a:lnSpc>
              <a:spcBef>
                <a:spcPts val="1600"/>
              </a:spcBef>
            </a:pPr>
            <a:r>
              <a:rPr lang="en-US" sz="2800" dirty="0">
                <a:ea typeface="Helvetica Neue Medium" charset="0"/>
                <a:cs typeface="Helvetica Neue Medium" charset="0"/>
              </a:rPr>
              <a:t>a || b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</a:p>
        </p:txBody>
      </p:sp>
    </p:spTree>
    <p:extLst>
      <p:ext uri="{BB962C8B-B14F-4D97-AF65-F5344CB8AC3E}">
        <p14:creationId xmlns:p14="http://schemas.microsoft.com/office/powerpoint/2010/main" val="1429121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7846" y="178757"/>
            <a:ext cx="10415954" cy="472829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Two events a, 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Lamport clocks: C(a) &lt; C(z)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i="0" spc="0" dirty="0">
                <a:ea typeface="Helvetica Neue Medium" charset="0"/>
                <a:cs typeface="Helvetica Neue Medium" charset="0"/>
              </a:rPr>
              <a:t>	Conclusion: </a:t>
            </a:r>
            <a:r>
              <a:rPr lang="en-US" sz="3200" dirty="0"/>
              <a:t>z -/-&gt; </a:t>
            </a:r>
            <a:r>
              <a:rPr lang="en-US" sz="3200" dirty="0">
                <a:sym typeface="Wingdings"/>
              </a:rPr>
              <a:t>a, i.e., either a  z or a || z</a:t>
            </a:r>
            <a:endParaRPr lang="en-US" sz="3600" i="0" spc="0" dirty="0">
              <a:solidFill>
                <a:srgbClr val="FF0000"/>
              </a:solidFill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Vector clocks: V(a) &lt; V(z)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dirty="0">
                <a:ea typeface="Helvetica Neue Medium" charset="0"/>
                <a:cs typeface="Helvetica Neue Medium" charset="0"/>
              </a:rPr>
              <a:t>	</a:t>
            </a:r>
            <a:r>
              <a:rPr lang="en-US" sz="3200" i="0" spc="0" dirty="0">
                <a:ea typeface="Helvetica Neue Medium" charset="0"/>
                <a:cs typeface="Helvetica Neue Medium" charset="0"/>
              </a:rPr>
              <a:t>Conclusion: </a:t>
            </a:r>
            <a:r>
              <a:rPr lang="en-US" sz="3200" dirty="0"/>
              <a:t>a </a:t>
            </a:r>
            <a:r>
              <a:rPr lang="en-US" sz="3200" dirty="0">
                <a:sym typeface="Wingdings"/>
              </a:rPr>
              <a:t> z</a:t>
            </a:r>
            <a:endParaRPr lang="en-US" altLang="en-US" sz="360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846" y="5129960"/>
            <a:ext cx="9683261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Vector clock timestamps precisely capture happens-before relation (potential causality)</a:t>
            </a:r>
          </a:p>
        </p:txBody>
      </p:sp>
    </p:spTree>
    <p:extLst>
      <p:ext uri="{BB962C8B-B14F-4D97-AF65-F5344CB8AC3E}">
        <p14:creationId xmlns:p14="http://schemas.microsoft.com/office/powerpoint/2010/main" val="15687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13520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/>
              <a:t>A New York-based bank wants to make its transaction ledger database resilient to whole-site failures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Replicate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the database, keep one copy in sf, one in </a:t>
            </a:r>
            <a:r>
              <a:rPr lang="en-US" sz="2400" dirty="0" err="1"/>
              <a:t>nyc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Motivation: Multi-site database replication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057" y="4585928"/>
            <a:ext cx="115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New York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34087" y="4163318"/>
            <a:ext cx="1599319" cy="814703"/>
            <a:chOff x="1110086" y="4163317"/>
            <a:chExt cx="1599319" cy="814703"/>
          </a:xfrm>
        </p:grpSpPr>
        <p:sp>
          <p:nvSpPr>
            <p:cNvPr id="13" name="Can 12"/>
            <p:cNvSpPr/>
            <p:nvPr/>
          </p:nvSpPr>
          <p:spPr>
            <a:xfrm>
              <a:off x="2232117" y="4163317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10086" y="4331689"/>
              <a:ext cx="148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 charset="0"/>
                  <a:ea typeface="Arial" charset="0"/>
                  <a:cs typeface="Arial" charset="0"/>
                </a:rPr>
                <a:t>San Francisco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4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10515600" cy="162577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Replicate </a:t>
            </a:r>
            <a:r>
              <a:rPr lang="en-US" dirty="0"/>
              <a:t>the database, keep one copy in sf, one in </a:t>
            </a:r>
            <a:r>
              <a:rPr lang="en-US" dirty="0" err="1"/>
              <a:t>nyc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/>
              <a:t>Client sends reads to the nearest copy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Client sends update to both copies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The consequences of concurrent updates</a:t>
            </a:r>
          </a:p>
        </p:txBody>
      </p:sp>
      <p:sp>
        <p:nvSpPr>
          <p:cNvPr id="13" name="Can 12"/>
          <p:cNvSpPr/>
          <p:nvPr/>
        </p:nvSpPr>
        <p:spPr>
          <a:xfrm>
            <a:off x="3756117" y="4163318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/>
          <p:cNvCxnSpPr>
            <a:stCxn id="20" idx="3"/>
            <a:endCxn id="13" idx="0"/>
          </p:cNvCxnSpPr>
          <p:nvPr/>
        </p:nvCxnSpPr>
        <p:spPr>
          <a:xfrm>
            <a:off x="3661463" y="3642657"/>
            <a:ext cx="333299" cy="639983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20" idx="3"/>
            <a:endCxn id="14" idx="2"/>
          </p:cNvCxnSpPr>
          <p:nvPr/>
        </p:nvCxnSpPr>
        <p:spPr>
          <a:xfrm>
            <a:off x="3661463" y="3642656"/>
            <a:ext cx="4201173" cy="633882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4" idx="0"/>
            <a:endCxn id="14" idx="3"/>
          </p:cNvCxnSpPr>
          <p:nvPr/>
        </p:nvCxnSpPr>
        <p:spPr>
          <a:xfrm rot="16200000" flipV="1">
            <a:off x="7872018" y="4769022"/>
            <a:ext cx="657536" cy="197041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24" idx="0"/>
            <a:endCxn id="13" idx="4"/>
          </p:cNvCxnSpPr>
          <p:nvPr/>
        </p:nvCxnSpPr>
        <p:spPr>
          <a:xfrm rot="16200000" flipV="1">
            <a:off x="5880440" y="2777443"/>
            <a:ext cx="771835" cy="4065901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617587" y="3179067"/>
            <a:ext cx="6117737" cy="2663574"/>
            <a:chOff x="1093586" y="3179067"/>
            <a:chExt cx="6117737" cy="2663574"/>
          </a:xfrm>
        </p:grpSpPr>
        <p:sp>
          <p:nvSpPr>
            <p:cNvPr id="18" name="Smiley Face 17"/>
            <p:cNvSpPr/>
            <p:nvPr/>
          </p:nvSpPr>
          <p:spPr>
            <a:xfrm>
              <a:off x="2315705" y="3179067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93586" y="3319490"/>
              <a:ext cx="10438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“Deposit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$100”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39289" y="5196310"/>
              <a:ext cx="872034" cy="64633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“Pay 1%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interest”</a:t>
              </a:r>
            </a:p>
          </p:txBody>
        </p:sp>
        <p:sp>
          <p:nvSpPr>
            <p:cNvPr id="19" name="Smiley Face 18"/>
            <p:cNvSpPr/>
            <p:nvPr/>
          </p:nvSpPr>
          <p:spPr>
            <a:xfrm>
              <a:off x="5838706" y="5194163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703262" y="426148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51200" y="397498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07159" y="466159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17368" y="5063861"/>
            <a:ext cx="85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551199" y="437996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$1,010</a:t>
            </a:r>
            <a:endParaRPr 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58252" y="4780072"/>
            <a:ext cx="87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$1,110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4520" y="3215166"/>
            <a:ext cx="5617592" cy="1438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1440"/>
            <a:r>
              <a:rPr lang="en-US" sz="32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Inconsistent replicas!</a:t>
            </a:r>
          </a:p>
          <a:p>
            <a:pPr marL="91440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Updates should have been performed in the same order at each copy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5" grpId="0"/>
      <p:bldP spid="45" grpId="1"/>
      <p:bldP spid="46" grpId="0"/>
      <p:bldP spid="47" grpId="0"/>
      <p:bldP spid="47" grpId="1"/>
      <p:bldP spid="48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518525"/>
            <a:ext cx="9601200" cy="2175106"/>
          </a:xfrm>
        </p:spPr>
        <p:txBody>
          <a:bodyPr>
            <a:normAutofit lnSpcReduction="10000"/>
          </a:bodyPr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Client sends update to one replica site </a:t>
            </a:r>
            <a:r>
              <a:rPr lang="en-US" i="1" dirty="0">
                <a:ea typeface="Helvetica Neue Medium" charset="0"/>
                <a:cs typeface="Helvetica Neue Medium" charset="0"/>
              </a:rPr>
              <a:t>j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  <a:sym typeface="Wingdings"/>
              </a:rPr>
              <a:t>Replica assigns it Lamport timestamp C</a:t>
            </a:r>
            <a:r>
              <a:rPr lang="en-US" i="1" baseline="-25000" dirty="0">
                <a:ea typeface="Helvetica Neue Medium" charset="0"/>
                <a:cs typeface="Helvetica Neue Medium" charset="0"/>
                <a:sym typeface="Wingdings"/>
              </a:rPr>
              <a:t>j</a:t>
            </a:r>
            <a:r>
              <a:rPr lang="en-US" baseline="-25000" dirty="0"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dirty="0">
                <a:ea typeface="Helvetica Neue Medium" charset="0"/>
                <a:cs typeface="Helvetica Neue Medium" charset="0"/>
                <a:sym typeface="Wingdings"/>
              </a:rPr>
              <a:t>. </a:t>
            </a:r>
            <a:r>
              <a:rPr lang="en-US" i="1" dirty="0">
                <a:ea typeface="Helvetica Neue Medium" charset="0"/>
                <a:cs typeface="Helvetica Neue Medium" charset="0"/>
                <a:sym typeface="Wingdings"/>
              </a:rPr>
              <a:t>j</a:t>
            </a:r>
            <a:endParaRPr lang="en-US" i="1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Key idea: Place events into a sorted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local queue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Sorted </a:t>
            </a:r>
            <a:r>
              <a:rPr lang="en-US" dirty="0">
                <a:ea typeface="Helvetica Neue Medium" charset="0"/>
                <a:cs typeface="Helvetica Neue Medium" charset="0"/>
              </a:rPr>
              <a:t>by increasing Lamport timestamps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Totally-Ordered Multicast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35322" y="4982311"/>
            <a:ext cx="4105970" cy="1353578"/>
            <a:chOff x="2162790" y="4654918"/>
            <a:chExt cx="4105970" cy="1353578"/>
          </a:xfrm>
        </p:grpSpPr>
        <p:sp>
          <p:nvSpPr>
            <p:cNvPr id="5" name="Can 4"/>
            <p:cNvSpPr/>
            <p:nvPr/>
          </p:nvSpPr>
          <p:spPr>
            <a:xfrm>
              <a:off x="4973308" y="5486181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P1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513883" y="4900256"/>
              <a:ext cx="1374993" cy="30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510130" y="5330245"/>
              <a:ext cx="1374993" cy="30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Document 10"/>
            <p:cNvSpPr/>
            <p:nvPr/>
          </p:nvSpPr>
          <p:spPr>
            <a:xfrm>
              <a:off x="5183725" y="4909438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5745492" y="4657884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  <p:sp>
          <p:nvSpPr>
            <p:cNvPr id="13" name="Document 12"/>
            <p:cNvSpPr/>
            <p:nvPr/>
          </p:nvSpPr>
          <p:spPr>
            <a:xfrm>
              <a:off x="4588396" y="4907641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5141235" y="4654918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62790" y="4765000"/>
              <a:ext cx="2167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Example: P1’s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local queue: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4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200" y="1721543"/>
            <a:ext cx="8763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Goal: All sites apply updates in (same) Lamport clock order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94251" y="4977289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 </a:t>
            </a:r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Timestamps</a:t>
            </a:r>
          </a:p>
        </p:txBody>
      </p:sp>
    </p:spTree>
    <p:extLst>
      <p:ext uri="{BB962C8B-B14F-4D97-AF65-F5344CB8AC3E}">
        <p14:creationId xmlns:p14="http://schemas.microsoft.com/office/powerpoint/2010/main" val="18233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665759" y="1306680"/>
            <a:ext cx="0" cy="525023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574007" y="1306680"/>
            <a:ext cx="0" cy="525023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Process 6"/>
          <p:cNvSpPr/>
          <p:nvPr/>
        </p:nvSpPr>
        <p:spPr>
          <a:xfrm>
            <a:off x="3285749" y="546660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SF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97609" y="1692720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597609" y="232001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132" y="1434593"/>
            <a:ext cx="330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a) Add Alice to Bank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24342" y="2105254"/>
            <a:ext cx="369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b) Alice deposits $1000</a:t>
            </a:r>
          </a:p>
        </p:txBody>
      </p:sp>
      <p:sp>
        <p:nvSpPr>
          <p:cNvPr id="13" name="Oval 12"/>
          <p:cNvSpPr/>
          <p:nvPr/>
        </p:nvSpPr>
        <p:spPr>
          <a:xfrm>
            <a:off x="5508210" y="260617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endCxn id="13" idx="2"/>
          </p:cNvCxnSpPr>
          <p:nvPr/>
        </p:nvCxnSpPr>
        <p:spPr>
          <a:xfrm>
            <a:off x="3728617" y="2371410"/>
            <a:ext cx="1779593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Process 15"/>
          <p:cNvSpPr/>
          <p:nvPr/>
        </p:nvSpPr>
        <p:spPr>
          <a:xfrm>
            <a:off x="5196704" y="552968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NY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64410" y="6272353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sp>
        <p:nvSpPr>
          <p:cNvPr id="28" name="Oval 27"/>
          <p:cNvSpPr/>
          <p:nvPr/>
        </p:nvSpPr>
        <p:spPr>
          <a:xfrm>
            <a:off x="3607278" y="554001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503473" y="559328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684019" y="3096562"/>
            <a:ext cx="1809708" cy="33947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731769" y="2856032"/>
            <a:ext cx="38979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c) Remove Alice from Bank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224342" y="5357418"/>
            <a:ext cx="365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e) Alice deposits $100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224341" y="3865426"/>
            <a:ext cx="369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d) Re-add Alice to Bank</a:t>
            </a:r>
          </a:p>
        </p:txBody>
      </p:sp>
      <p:sp>
        <p:nvSpPr>
          <p:cNvPr id="40" name="Oval 39"/>
          <p:cNvSpPr/>
          <p:nvPr/>
        </p:nvSpPr>
        <p:spPr>
          <a:xfrm>
            <a:off x="5508210" y="301018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597609" y="338652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732109" y="1743537"/>
            <a:ext cx="1774856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508210" y="197288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597609" y="405078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508210" y="4350790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743005" y="4116029"/>
            <a:ext cx="1774856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731769" y="5377944"/>
            <a:ext cx="3346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f) 1% interest payment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774469" y="1665425"/>
            <a:ext cx="499832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91440"/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Q2) What are all the valid </a:t>
            </a:r>
            <a:r>
              <a:rPr lang="en-US" sz="2400" i="1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 timestamp total orders of a—f?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774469" y="546660"/>
            <a:ext cx="500189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91440"/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Q1) What is bad about using order </a:t>
            </a:r>
            <a:r>
              <a:rPr lang="en-US" sz="2400" i="1" dirty="0" err="1">
                <a:latin typeface="Helvetica Neue Medium" charset="0"/>
                <a:ea typeface="Helvetica Neue Medium" charset="0"/>
                <a:cs typeface="Helvetica Neue Medium" charset="0"/>
              </a:rPr>
              <a:t>a,b,d,c</a:t>
            </a:r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13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8372" y="1690688"/>
            <a:ext cx="11215255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On receiving an update from client, broadcast to others (including yourself)</a:t>
            </a:r>
          </a:p>
          <a:p>
            <a:pPr lvl="1"/>
            <a:r>
              <a:rPr lang="en-US" sz="2000" dirty="0"/>
              <a:t>(Node -&gt; node communication is FIFO and asynchronous)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On receiving an update from replica: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000" dirty="0"/>
              <a:t>Add it to your local queue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000" dirty="0"/>
              <a:t>Broadcast an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acknowledgement message </a:t>
            </a:r>
            <a:r>
              <a:rPr lang="en-US" sz="2000" dirty="0"/>
              <a:t>to every replica (including yourself)</a:t>
            </a:r>
          </a:p>
          <a:p>
            <a:pPr marL="971550" lvl="1" indent="-514350">
              <a:buFont typeface="+mj-lt"/>
              <a:buAutoNum type="alphaLcParenR"/>
            </a:pPr>
            <a:endParaRPr lang="en-US" sz="2000" dirty="0"/>
          </a:p>
          <a:p>
            <a:pPr marL="520700" indent="-514350">
              <a:buFont typeface="+mj-lt"/>
              <a:buAutoNum type="arabicPeriod"/>
            </a:pPr>
            <a:r>
              <a:rPr lang="en-US" sz="2400" dirty="0"/>
              <a:t>On receiving an acknowledgement:</a:t>
            </a:r>
          </a:p>
          <a:p>
            <a:pPr lvl="1"/>
            <a:r>
              <a:rPr lang="en-US" sz="2000" dirty="0"/>
              <a:t>Mark corresponding update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acknowledged </a:t>
            </a:r>
            <a:r>
              <a:rPr lang="en-US" sz="2000" dirty="0"/>
              <a:t>in your queue</a:t>
            </a:r>
          </a:p>
          <a:p>
            <a:pPr marL="571500" indent="-514350">
              <a:buFont typeface="+mj-lt"/>
              <a:buAutoNum type="arabicPeriod"/>
            </a:pPr>
            <a:endParaRPr lang="en-US" sz="2400" dirty="0"/>
          </a:p>
          <a:p>
            <a:pPr marL="520700" indent="-514350">
              <a:buFont typeface="+mj-lt"/>
              <a:buAutoNum type="arabicPeriod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Remove and process </a:t>
            </a:r>
            <a:r>
              <a:rPr lang="en-US" sz="2400" dirty="0"/>
              <a:t>updates </a:t>
            </a:r>
            <a:r>
              <a:rPr lang="en-US" sz="2400" u="sng" dirty="0"/>
              <a:t>everyone</a:t>
            </a:r>
            <a:r>
              <a:rPr lang="en-US" sz="2400" dirty="0"/>
              <a:t> has ack’ed from </a:t>
            </a:r>
            <a:r>
              <a:rPr lang="en-US" sz="2400" u="sng" dirty="0"/>
              <a:t>head</a:t>
            </a:r>
            <a:r>
              <a:rPr lang="en-US" sz="2400" dirty="0"/>
              <a:t> of queue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Totally-Ordered Multicast 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(Almost correct)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9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866"/>
          <a:stretch/>
        </p:blipFill>
        <p:spPr>
          <a:xfrm>
            <a:off x="5829300" y="2165654"/>
            <a:ext cx="4610100" cy="2148151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1450770" y="1432461"/>
            <a:ext cx="3960639" cy="2893218"/>
          </a:xfrm>
        </p:spPr>
        <p:txBody>
          <a:bodyPr>
            <a:normAutofit/>
          </a:bodyPr>
          <a:lstStyle/>
          <a:p>
            <a:r>
              <a:rPr lang="en-US" sz="2400" spc="-100" dirty="0">
                <a:ea typeface="Helvetica Neue Medium" charset="0"/>
                <a:cs typeface="Helvetica Neue Medium" charset="0"/>
              </a:rPr>
              <a:t>P1 queues </a:t>
            </a:r>
            <a:r>
              <a:rPr lang="en-US" sz="2400" spc="-100" dirty="0">
                <a:solidFill>
                  <a:schemeClr val="accent3">
                    <a:lumMod val="50000"/>
                  </a:schemeClr>
                </a:solidFill>
                <a:ea typeface="Helvetica Neue Medium" charset="0"/>
                <a:cs typeface="Helvetica Neue Medium" charset="0"/>
              </a:rPr>
              <a:t>$</a:t>
            </a:r>
            <a:r>
              <a:rPr lang="en-US" sz="2400" spc="-100" dirty="0">
                <a:ea typeface="Helvetica Neue Medium" charset="0"/>
                <a:cs typeface="Helvetica Neue Medium" charset="0"/>
              </a:rPr>
              <a:t>, P2 queues </a:t>
            </a:r>
            <a:r>
              <a:rPr lang="en-US" sz="2400" spc="-1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</a:p>
          <a:p>
            <a:endParaRPr lang="en-US" sz="2400" dirty="0">
              <a:ea typeface="Helvetica Neue Medium" charset="0"/>
              <a:cs typeface="Helvetica Neue Medium" charset="0"/>
            </a:endParaRPr>
          </a:p>
          <a:p>
            <a:r>
              <a:rPr lang="en-US" sz="2400" dirty="0">
                <a:ea typeface="Helvetica Neue Medium" charset="0"/>
                <a:cs typeface="Helvetica Neue Medium" charset="0"/>
              </a:rPr>
              <a:t>P1 queues and </a:t>
            </a:r>
            <a:r>
              <a:rPr lang="en-US" sz="2400" dirty="0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ack’s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</a:t>
            </a:r>
            <a:r>
              <a:rPr lang="en-US" sz="24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</a:p>
          <a:p>
            <a:pPr lvl="1"/>
            <a:r>
              <a:rPr lang="en-US" spc="-150" dirty="0">
                <a:ea typeface="Helvetica Neue Medium" charset="0"/>
                <a:cs typeface="Helvetica Neue Medium" charset="0"/>
              </a:rPr>
              <a:t>P1 marks </a:t>
            </a:r>
            <a:r>
              <a:rPr lang="en-US" spc="-15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fully </a:t>
            </a:r>
            <a:r>
              <a:rPr lang="en-US" spc="-150" dirty="0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ack’ed</a:t>
            </a:r>
          </a:p>
          <a:p>
            <a:pPr lvl="1"/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sz="2400" dirty="0">
                <a:ea typeface="Helvetica Neue Medium" charset="0"/>
                <a:cs typeface="Helvetica Neue Medium" charset="0"/>
              </a:rPr>
              <a:t>P2 marks </a:t>
            </a:r>
            <a:r>
              <a:rPr lang="en-US" sz="24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fully </a:t>
            </a:r>
            <a:r>
              <a:rPr lang="en-US" sz="2400" dirty="0" err="1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ack’ed</a:t>
            </a:r>
            <a:endParaRPr lang="en-US" sz="2400" dirty="0">
              <a:solidFill>
                <a:srgbClr val="0070C0"/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spc="-150" dirty="0">
                <a:ea typeface="Helvetica Neue Medium" charset="0"/>
                <a:cs typeface="Helvetica Neue Medium" charset="0"/>
              </a:rPr>
              <a:t>Totally-Ordered Multicast </a:t>
            </a:r>
            <a:r>
              <a:rPr lang="en-US" sz="3300" spc="-150" baseline="3000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(Almost correct)</a:t>
            </a:r>
          </a:p>
        </p:txBody>
      </p:sp>
      <p:sp>
        <p:nvSpPr>
          <p:cNvPr id="13" name="Can 12"/>
          <p:cNvSpPr/>
          <p:nvPr/>
        </p:nvSpPr>
        <p:spPr>
          <a:xfrm>
            <a:off x="5713962" y="2508791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Can 13"/>
          <p:cNvSpPr/>
          <p:nvPr/>
        </p:nvSpPr>
        <p:spPr>
          <a:xfrm>
            <a:off x="9820481" y="2359775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949820" y="3031105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060109" y="2884247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889224" y="314944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33" name="Straight Arrow Connector 32"/>
          <p:cNvCxnSpPr>
            <a:stCxn id="30" idx="6"/>
          </p:cNvCxnSpPr>
          <p:nvPr/>
        </p:nvCxnSpPr>
        <p:spPr>
          <a:xfrm>
            <a:off x="6026745" y="3218201"/>
            <a:ext cx="3972775" cy="1391640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468501" y="2585234"/>
            <a:ext cx="1097084" cy="611842"/>
            <a:chOff x="6067924" y="2616275"/>
            <a:chExt cx="1097084" cy="611842"/>
          </a:xfrm>
        </p:grpSpPr>
        <p:sp>
          <p:nvSpPr>
            <p:cNvPr id="17" name="Document 16"/>
            <p:cNvSpPr/>
            <p:nvPr/>
          </p:nvSpPr>
          <p:spPr>
            <a:xfrm>
              <a:off x="6067924" y="280551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641740" y="261627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8684524" y="162798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680771" y="2057976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683283" y="1630148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679530" y="206013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6304141" y="1387776"/>
            <a:ext cx="1085035" cy="674158"/>
            <a:chOff x="4829124" y="1387776"/>
            <a:chExt cx="1085035" cy="674158"/>
          </a:xfrm>
        </p:grpSpPr>
        <p:sp>
          <p:nvSpPr>
            <p:cNvPr id="32" name="Document 31"/>
            <p:cNvSpPr/>
            <p:nvPr/>
          </p:nvSpPr>
          <p:spPr>
            <a:xfrm>
              <a:off x="4829124" y="1639330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35" name="Rounded Rectangular Callout 34"/>
            <p:cNvSpPr/>
            <p:nvPr/>
          </p:nvSpPr>
          <p:spPr>
            <a:xfrm>
              <a:off x="5390891" y="1387776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708812" y="1384811"/>
            <a:ext cx="1076107" cy="675327"/>
            <a:chOff x="4233795" y="1384810"/>
            <a:chExt cx="1076107" cy="675327"/>
          </a:xfrm>
        </p:grpSpPr>
        <p:sp>
          <p:nvSpPr>
            <p:cNvPr id="36" name="Document 35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9995166" y="315595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895480" y="335331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1" name="Straight Arrow Connector 40"/>
          <p:cNvCxnSpPr>
            <a:stCxn id="38" idx="2"/>
            <a:endCxn id="40" idx="6"/>
          </p:cNvCxnSpPr>
          <p:nvPr/>
        </p:nvCxnSpPr>
        <p:spPr>
          <a:xfrm flipH="1">
            <a:off x="6033000" y="3224714"/>
            <a:ext cx="3962166" cy="19736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8507308" y="2574748"/>
            <a:ext cx="1085035" cy="674158"/>
            <a:chOff x="7251414" y="2534353"/>
            <a:chExt cx="1085035" cy="674158"/>
          </a:xfrm>
        </p:grpSpPr>
        <p:sp>
          <p:nvSpPr>
            <p:cNvPr id="42" name="Document 41"/>
            <p:cNvSpPr/>
            <p:nvPr/>
          </p:nvSpPr>
          <p:spPr>
            <a:xfrm>
              <a:off x="7251414" y="2785907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7813181" y="2534353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9999513" y="356170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8" name="Straight Arrow Connector 57"/>
          <p:cNvCxnSpPr>
            <a:stCxn id="40" idx="6"/>
            <a:endCxn id="57" idx="2"/>
          </p:cNvCxnSpPr>
          <p:nvPr/>
        </p:nvCxnSpPr>
        <p:spPr>
          <a:xfrm>
            <a:off x="6033001" y="3422079"/>
            <a:ext cx="3966513" cy="208389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8718266" y="3698108"/>
            <a:ext cx="939010" cy="423104"/>
            <a:chOff x="5662125" y="3608674"/>
            <a:chExt cx="939010" cy="423104"/>
          </a:xfrm>
        </p:grpSpPr>
        <p:sp>
          <p:nvSpPr>
            <p:cNvPr id="65" name="Document 64"/>
            <p:cNvSpPr/>
            <p:nvPr/>
          </p:nvSpPr>
          <p:spPr>
            <a:xfrm>
              <a:off x="6219580" y="3609174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2125" y="3608674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718267" y="1379832"/>
            <a:ext cx="1076107" cy="675327"/>
            <a:chOff x="4233795" y="1384810"/>
            <a:chExt cx="1076107" cy="675327"/>
          </a:xfrm>
        </p:grpSpPr>
        <p:sp>
          <p:nvSpPr>
            <p:cNvPr id="80" name="Document 79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81" name="Rounded Rectangular Callout 80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718267" y="1380949"/>
            <a:ext cx="1085035" cy="674158"/>
            <a:chOff x="7830365" y="1385615"/>
            <a:chExt cx="1085035" cy="674158"/>
          </a:xfrm>
        </p:grpSpPr>
        <p:sp>
          <p:nvSpPr>
            <p:cNvPr id="21" name="Document 20"/>
            <p:cNvSpPr/>
            <p:nvPr/>
          </p:nvSpPr>
          <p:spPr>
            <a:xfrm>
              <a:off x="7830365" y="1637169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8392132" y="138561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88" name="Document 87"/>
          <p:cNvSpPr/>
          <p:nvPr/>
        </p:nvSpPr>
        <p:spPr>
          <a:xfrm>
            <a:off x="9882836" y="3785126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15868" y="1877962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932605" y="1880379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926783" y="1870495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9" name="Notched Right Arrow 98"/>
          <p:cNvSpPr/>
          <p:nvPr/>
        </p:nvSpPr>
        <p:spPr>
          <a:xfrm rot="192280">
            <a:off x="7978118" y="3625399"/>
            <a:ext cx="593529" cy="467751"/>
          </a:xfrm>
          <a:prstGeom prst="notchedRightArrow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220115" y="6056782"/>
            <a:ext cx="366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pc="-150" dirty="0" err="1">
                <a:latin typeface="Helvetica Neue Medium" charset="0"/>
                <a:ea typeface="Helvetica Neue Medium" charset="0"/>
                <a:cs typeface="Helvetica Neue Medium" charset="0"/>
              </a:rPr>
              <a:t>Acks</a:t>
            </a:r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 to self not shown here)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7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71540" y="4053798"/>
            <a:ext cx="30732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✘  P2 processes %</a:t>
            </a:r>
          </a:p>
        </p:txBody>
      </p:sp>
      <p:sp>
        <p:nvSpPr>
          <p:cNvPr id="50" name="Notched Right Arrow 49"/>
          <p:cNvSpPr/>
          <p:nvPr/>
        </p:nvSpPr>
        <p:spPr>
          <a:xfrm rot="16200000">
            <a:off x="6357116" y="2225577"/>
            <a:ext cx="593529" cy="467751"/>
          </a:xfrm>
          <a:prstGeom prst="notchedRightArrow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  <p:bldP spid="40" grpId="0" animBg="1"/>
      <p:bldP spid="57" grpId="0" animBg="1"/>
      <p:bldP spid="88" grpId="0" animBg="1"/>
      <p:bldP spid="95" grpId="0" animBg="1"/>
      <p:bldP spid="97" grpId="0" animBg="1"/>
      <p:bldP spid="98" grpId="0" animBg="1"/>
      <p:bldP spid="98" grpId="1" animBg="1"/>
      <p:bldP spid="99" grpId="0" animBg="1"/>
      <p:bldP spid="5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0" y="1544583"/>
            <a:ext cx="11234057" cy="435133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On receiving an update from client, broadcast to others (including yourself)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On receiving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</a:rPr>
              <a:t>or processing </a:t>
            </a:r>
            <a:r>
              <a:rPr lang="en-US" dirty="0"/>
              <a:t>an update: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lphaLcParenR"/>
            </a:pPr>
            <a:r>
              <a:rPr lang="en-US" dirty="0"/>
              <a:t>Add it to your local queue, </a:t>
            </a:r>
            <a:r>
              <a:rPr lang="en-US" dirty="0">
                <a:highlight>
                  <a:srgbClr val="FFFF00"/>
                </a:highlight>
              </a:rPr>
              <a:t>if received update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lphaLcParenR"/>
            </a:pPr>
            <a:r>
              <a:rPr lang="en-US" dirty="0"/>
              <a:t>Broadcast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acknowledgement message </a:t>
            </a:r>
            <a:r>
              <a:rPr lang="en-US" dirty="0"/>
              <a:t>to every replica (including yourself) </a:t>
            </a:r>
            <a:br>
              <a:rPr lang="en-US" dirty="0"/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</a:rPr>
              <a:t>only from head of queue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lphaLcParenR"/>
            </a:pPr>
            <a:endParaRPr lang="en-US" dirty="0"/>
          </a:p>
          <a:p>
            <a:pPr marL="57150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On receiving an acknowledgement: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Mark corresponding update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acknowledged </a:t>
            </a:r>
            <a:r>
              <a:rPr lang="en-US" dirty="0"/>
              <a:t>in your queue</a:t>
            </a:r>
          </a:p>
          <a:p>
            <a:pPr marL="571500" indent="-514350">
              <a:lnSpc>
                <a:spcPct val="110000"/>
              </a:lnSpc>
              <a:buFont typeface="+mj-lt"/>
              <a:buAutoNum type="arabicPeriod"/>
            </a:pPr>
            <a:endParaRPr lang="en-US" dirty="0"/>
          </a:p>
          <a:p>
            <a:pPr marL="57150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Remove and process </a:t>
            </a:r>
            <a:r>
              <a:rPr lang="en-US" dirty="0"/>
              <a:t>updates </a:t>
            </a:r>
            <a:r>
              <a:rPr lang="en-US" u="sng" dirty="0"/>
              <a:t>everyone</a:t>
            </a:r>
            <a:r>
              <a:rPr lang="en-US" dirty="0"/>
              <a:t> has ack’ed from </a:t>
            </a:r>
            <a:r>
              <a:rPr lang="en-US" u="sng" dirty="0"/>
              <a:t>head</a:t>
            </a:r>
            <a:r>
              <a:rPr lang="en-US" dirty="0"/>
              <a:t> of queue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Totally-Ordered Multicast </a:t>
            </a:r>
            <a:r>
              <a:rPr lang="en-US" baseline="30000" dirty="0">
                <a:solidFill>
                  <a:schemeClr val="accent3">
                    <a:lumMod val="50000"/>
                  </a:schemeClr>
                </a:solidFill>
              </a:rPr>
              <a:t>(Correct version)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37D29C-13D7-3846-B1B1-4786208EEB0B}"/>
              </a:ext>
            </a:extLst>
          </p:cNvPr>
          <p:cNvSpPr txBox="1"/>
          <p:nvPr/>
        </p:nvSpPr>
        <p:spPr>
          <a:xfrm>
            <a:off x="4522273" y="6176963"/>
            <a:ext cx="314745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Why is this correct?</a:t>
            </a:r>
          </a:p>
        </p:txBody>
      </p:sp>
    </p:spTree>
    <p:extLst>
      <p:ext uri="{BB962C8B-B14F-4D97-AF65-F5344CB8AC3E}">
        <p14:creationId xmlns:p14="http://schemas.microsoft.com/office/powerpoint/2010/main" val="56109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866"/>
          <a:stretch/>
        </p:blipFill>
        <p:spPr>
          <a:xfrm>
            <a:off x="3970519" y="2270584"/>
            <a:ext cx="4610100" cy="21481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9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spc="-150" dirty="0">
                <a:ea typeface="Helvetica Neue Medium" charset="0"/>
                <a:cs typeface="Helvetica Neue Medium" charset="0"/>
              </a:rPr>
              <a:t>Totally-Ordered Multicast </a:t>
            </a:r>
            <a:r>
              <a:rPr lang="en-US" sz="3300" spc="-150" baseline="30000" dirty="0">
                <a:solidFill>
                  <a:schemeClr val="accent3">
                    <a:lumMod val="50000"/>
                  </a:schemeClr>
                </a:solidFill>
                <a:ea typeface="Helvetica Neue Medium" charset="0"/>
                <a:cs typeface="Helvetica Neue Medium" charset="0"/>
              </a:rPr>
              <a:t>(Correct version)</a:t>
            </a:r>
          </a:p>
        </p:txBody>
      </p:sp>
      <p:sp>
        <p:nvSpPr>
          <p:cNvPr id="13" name="Can 12"/>
          <p:cNvSpPr/>
          <p:nvPr/>
        </p:nvSpPr>
        <p:spPr>
          <a:xfrm>
            <a:off x="3855181" y="2613721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Can 13"/>
          <p:cNvSpPr/>
          <p:nvPr/>
        </p:nvSpPr>
        <p:spPr>
          <a:xfrm>
            <a:off x="7961700" y="2464705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091039" y="3136035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196982" y="2989178"/>
            <a:ext cx="4346" cy="366895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030443" y="325437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33" name="Straight Arrow Connector 32"/>
          <p:cNvCxnSpPr>
            <a:stCxn id="30" idx="6"/>
            <a:endCxn id="34" idx="2"/>
          </p:cNvCxnSpPr>
          <p:nvPr/>
        </p:nvCxnSpPr>
        <p:spPr>
          <a:xfrm>
            <a:off x="4167964" y="3323131"/>
            <a:ext cx="3972775" cy="1391640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8140738" y="464601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09720" y="2690164"/>
            <a:ext cx="1097084" cy="611842"/>
            <a:chOff x="6067924" y="2616275"/>
            <a:chExt cx="1097084" cy="611842"/>
          </a:xfrm>
        </p:grpSpPr>
        <p:sp>
          <p:nvSpPr>
            <p:cNvPr id="17" name="Document 16"/>
            <p:cNvSpPr/>
            <p:nvPr/>
          </p:nvSpPr>
          <p:spPr>
            <a:xfrm>
              <a:off x="6067924" y="280551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641740" y="261627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6825743" y="173291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821990" y="2162906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824502" y="1735078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820749" y="216506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4479188" y="1487280"/>
            <a:ext cx="1085035" cy="674158"/>
            <a:chOff x="4829124" y="1387776"/>
            <a:chExt cx="1085035" cy="674158"/>
          </a:xfrm>
        </p:grpSpPr>
        <p:sp>
          <p:nvSpPr>
            <p:cNvPr id="32" name="Document 31"/>
            <p:cNvSpPr/>
            <p:nvPr/>
          </p:nvSpPr>
          <p:spPr>
            <a:xfrm>
              <a:off x="4829124" y="1639330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35" name="Rounded Rectangular Callout 34"/>
            <p:cNvSpPr/>
            <p:nvPr/>
          </p:nvSpPr>
          <p:spPr>
            <a:xfrm>
              <a:off x="5390891" y="1387776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850031" y="1489741"/>
            <a:ext cx="1076107" cy="675327"/>
            <a:chOff x="4233795" y="1384810"/>
            <a:chExt cx="1076107" cy="675327"/>
          </a:xfrm>
        </p:grpSpPr>
        <p:sp>
          <p:nvSpPr>
            <p:cNvPr id="36" name="Document 35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8136385" y="326088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036699" y="345824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1" name="Straight Arrow Connector 40"/>
          <p:cNvCxnSpPr>
            <a:stCxn id="38" idx="2"/>
            <a:endCxn id="40" idx="6"/>
          </p:cNvCxnSpPr>
          <p:nvPr/>
        </p:nvCxnSpPr>
        <p:spPr>
          <a:xfrm flipH="1">
            <a:off x="4174219" y="3329644"/>
            <a:ext cx="3962166" cy="19736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5991015" y="2700572"/>
            <a:ext cx="1098581" cy="674158"/>
            <a:chOff x="7251414" y="2534353"/>
            <a:chExt cx="1098581" cy="674158"/>
          </a:xfrm>
        </p:grpSpPr>
        <p:sp>
          <p:nvSpPr>
            <p:cNvPr id="42" name="Document 41"/>
            <p:cNvSpPr/>
            <p:nvPr/>
          </p:nvSpPr>
          <p:spPr>
            <a:xfrm>
              <a:off x="7251414" y="2785907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7826727" y="2534353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8133110" y="574110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4165183" y="5588503"/>
            <a:ext cx="3966513" cy="208389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814392" y="5222686"/>
            <a:ext cx="939010" cy="423104"/>
            <a:chOff x="5662125" y="3608674"/>
            <a:chExt cx="939010" cy="423104"/>
          </a:xfrm>
        </p:grpSpPr>
        <p:sp>
          <p:nvSpPr>
            <p:cNvPr id="65" name="Document 64"/>
            <p:cNvSpPr/>
            <p:nvPr/>
          </p:nvSpPr>
          <p:spPr>
            <a:xfrm>
              <a:off x="6219580" y="3609174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2125" y="3608674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70" name="Straight Arrow Connector 69"/>
          <p:cNvCxnSpPr>
            <a:stCxn id="34" idx="2"/>
            <a:endCxn id="71" idx="6"/>
          </p:cNvCxnSpPr>
          <p:nvPr/>
        </p:nvCxnSpPr>
        <p:spPr>
          <a:xfrm flipH="1">
            <a:off x="4156142" y="4714772"/>
            <a:ext cx="3984597" cy="22088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4018621" y="486689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4720086" y="4380001"/>
            <a:ext cx="941936" cy="422604"/>
            <a:chOff x="6101350" y="4491591"/>
            <a:chExt cx="941936" cy="422604"/>
          </a:xfrm>
        </p:grpSpPr>
        <p:sp>
          <p:nvSpPr>
            <p:cNvPr id="74" name="TextBox 73"/>
            <p:cNvSpPr txBox="1"/>
            <p:nvPr/>
          </p:nvSpPr>
          <p:spPr>
            <a:xfrm>
              <a:off x="6101350" y="4495035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76" name="Document 75"/>
            <p:cNvSpPr/>
            <p:nvPr/>
          </p:nvSpPr>
          <p:spPr>
            <a:xfrm>
              <a:off x="6661731" y="4491591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908269" y="1494869"/>
            <a:ext cx="1085035" cy="674158"/>
            <a:chOff x="7830365" y="1385615"/>
            <a:chExt cx="1085035" cy="674158"/>
          </a:xfrm>
        </p:grpSpPr>
        <p:sp>
          <p:nvSpPr>
            <p:cNvPr id="21" name="Document 20"/>
            <p:cNvSpPr/>
            <p:nvPr/>
          </p:nvSpPr>
          <p:spPr>
            <a:xfrm>
              <a:off x="7830365" y="1637169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8392132" y="138561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86" name="Document 85"/>
          <p:cNvSpPr/>
          <p:nvPr/>
        </p:nvSpPr>
        <p:spPr>
          <a:xfrm>
            <a:off x="3896605" y="5145367"/>
            <a:ext cx="381555" cy="422604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$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7" name="Document 86"/>
          <p:cNvSpPr/>
          <p:nvPr/>
        </p:nvSpPr>
        <p:spPr>
          <a:xfrm>
            <a:off x="3906652" y="5668995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8" name="Document 87"/>
          <p:cNvSpPr/>
          <p:nvPr/>
        </p:nvSpPr>
        <p:spPr>
          <a:xfrm>
            <a:off x="8006205" y="5932823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3" name="Document 92"/>
          <p:cNvSpPr/>
          <p:nvPr/>
        </p:nvSpPr>
        <p:spPr>
          <a:xfrm>
            <a:off x="8025685" y="4857369"/>
            <a:ext cx="381555" cy="422604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$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059038" y="1977592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050115" y="1979580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126408" y="1984833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361334" y="6161712"/>
            <a:ext cx="366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pc="-150" dirty="0" err="1">
                <a:latin typeface="Helvetica Neue Medium" charset="0"/>
                <a:ea typeface="Helvetica Neue Medium" charset="0"/>
                <a:cs typeface="Helvetica Neue Medium" charset="0"/>
              </a:rPr>
              <a:t>Acks</a:t>
            </a:r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 to self not shown here)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6897948" y="1489085"/>
            <a:ext cx="1076107" cy="675327"/>
            <a:chOff x="4233795" y="1384810"/>
            <a:chExt cx="1076107" cy="675327"/>
          </a:xfrm>
        </p:grpSpPr>
        <p:sp>
          <p:nvSpPr>
            <p:cNvPr id="80" name="Document 79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81" name="Rounded Rectangular Callout 80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127163" y="1956404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79028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05799 -0.0004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9 -0.00046 L 1.11111E-6 -1.85185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-0.06875 0.0011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8" grpId="0" animBg="1"/>
      <p:bldP spid="40" grpId="0" animBg="1"/>
      <p:bldP spid="57" grpId="0" animBg="1"/>
      <p:bldP spid="71" grpId="0" animBg="1"/>
      <p:bldP spid="86" grpId="0" animBg="1"/>
      <p:bldP spid="87" grpId="0" animBg="1"/>
      <p:bldP spid="88" grpId="0" animBg="1"/>
      <p:bldP spid="93" grpId="0" animBg="1"/>
      <p:bldP spid="95" grpId="0" animBg="1"/>
      <p:bldP spid="95" grpId="1" animBg="1"/>
      <p:bldP spid="96" grpId="0" animBg="1"/>
      <p:bldP spid="96" grpId="1" animBg="1"/>
      <p:bldP spid="98" grpId="0" animBg="1"/>
      <p:bldP spid="98" grpId="1" animBg="1"/>
      <p:bldP spid="97" grpId="0" animBg="1"/>
      <p:bldP spid="9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12635</TotalTime>
  <Words>1201</Words>
  <Application>Microsoft Macintosh PowerPoint</Application>
  <PresentationFormat>Widescreen</PresentationFormat>
  <Paragraphs>258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Helvetica Neue</vt:lpstr>
      <vt:lpstr>Helvetica Neue Medium</vt:lpstr>
      <vt:lpstr>Wingdings</vt:lpstr>
      <vt:lpstr>Office Theme</vt:lpstr>
      <vt:lpstr>Time 2: Totally Ordered Multicast &amp; Vector Clocks</vt:lpstr>
      <vt:lpstr>Motivation: Multi-site database replication</vt:lpstr>
      <vt:lpstr>The consequences of concurrent updates</vt:lpstr>
      <vt:lpstr>Totally-Ordered Multicast</vt:lpstr>
      <vt:lpstr>PowerPoint Presentation</vt:lpstr>
      <vt:lpstr>Totally-Ordered Multicast (Almost correct)</vt:lpstr>
      <vt:lpstr>Totally-Ordered Multicast (Almost correct)</vt:lpstr>
      <vt:lpstr>Totally-Ordered Multicast (Correct version)</vt:lpstr>
      <vt:lpstr>Totally-Ordered Multicast (Correct version)</vt:lpstr>
      <vt:lpstr>So, are we done?</vt:lpstr>
      <vt:lpstr>Lamport Clocks Review</vt:lpstr>
      <vt:lpstr>Lamport Clocks and Causality</vt:lpstr>
      <vt:lpstr>Vector clock: Introduction</vt:lpstr>
      <vt:lpstr>Vector clock: Update rules</vt:lpstr>
      <vt:lpstr>Vector clock: Example</vt:lpstr>
      <vt:lpstr>Comparing vector timestamps</vt:lpstr>
      <vt:lpstr>Vector clocks capture causality</vt:lpstr>
      <vt:lpstr>Comparing vector timestamps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Michael J. Freedman</cp:lastModifiedBy>
  <cp:revision>53</cp:revision>
  <cp:lastPrinted>2025-02-09T19:33:34Z</cp:lastPrinted>
  <dcterms:created xsi:type="dcterms:W3CDTF">2018-09-09T13:59:16Z</dcterms:created>
  <dcterms:modified xsi:type="dcterms:W3CDTF">2025-02-09T19:45:57Z</dcterms:modified>
</cp:coreProperties>
</file>