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462cf94fd5_0_4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462cf94fd5_0_4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is the setup.</a:t>
            </a:r>
            <a:endParaRPr/>
          </a:p>
          <a:p>
            <a:pPr indent="0" lvl="0" marL="0" rtl="0" algn="l">
              <a:spcBef>
                <a:spcPts val="0"/>
              </a:spcBef>
              <a:spcAft>
                <a:spcPts val="0"/>
              </a:spcAft>
              <a:buClr>
                <a:srgbClr val="000000"/>
              </a:buClr>
              <a:buSzPts val="1100"/>
              <a:buFont typeface="Arial"/>
              <a:buNone/>
            </a:pPr>
            <a:r>
              <a:rPr lang="en"/>
              <a:t>The client is going to execute txn 1.</a:t>
            </a:r>
            <a:endParaRPr/>
          </a:p>
          <a:p>
            <a:pPr indent="0" lvl="0" marL="0" rtl="0" algn="l">
              <a:spcBef>
                <a:spcPts val="0"/>
              </a:spcBef>
              <a:spcAft>
                <a:spcPts val="0"/>
              </a:spcAft>
              <a:buClr>
                <a:srgbClr val="000000"/>
              </a:buClr>
              <a:buSzPts val="1100"/>
              <a:buFont typeface="Arial"/>
              <a:buNone/>
            </a:pPr>
            <a:r>
              <a:rPr lang="en"/>
              <a:t>Colored nodes indicate paxos group, and Sam and Snz are the leaders of their respective paxos groups.</a:t>
            </a:r>
            <a:endParaRPr/>
          </a:p>
          <a:p>
            <a:pPr indent="0" lvl="0" marL="0" rtl="0" algn="l">
              <a:spcBef>
                <a:spcPts val="0"/>
              </a:spcBef>
              <a:spcAft>
                <a:spcPts val="0"/>
              </a:spcAft>
              <a:buClr>
                <a:srgbClr val="000000"/>
              </a:buClr>
              <a:buSzPts val="1100"/>
              <a:buFont typeface="Arial"/>
              <a:buNone/>
            </a:pPr>
            <a:r>
              <a:rPr lang="en"/>
              <a:t>The red group handles the shard containing keys a-m, and green n-z</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462cf94fd5_0_3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462cf94fd5_0_3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1. Client sends reads to the leaders of each shard</a:t>
            </a:r>
            <a:endParaRPr/>
          </a:p>
          <a:p>
            <a:pPr indent="0" lvl="0" marL="0" rtl="0" algn="l">
              <a:spcBef>
                <a:spcPts val="0"/>
              </a:spcBef>
              <a:spcAft>
                <a:spcPts val="0"/>
              </a:spcAft>
              <a:buNone/>
            </a:pPr>
            <a:r>
              <a:rPr lang="en"/>
              <a:t>2. Leaders get a shared lock on the key</a:t>
            </a:r>
            <a:endParaRPr/>
          </a:p>
          <a:p>
            <a:pPr indent="0" lvl="0" marL="0" rtl="0" algn="l">
              <a:spcBef>
                <a:spcPts val="0"/>
              </a:spcBef>
              <a:spcAft>
                <a:spcPts val="0"/>
              </a:spcAft>
              <a:buNone/>
            </a:pPr>
            <a:r>
              <a:rPr lang="en"/>
              <a:t>3. Leaders send the result back to the client</a:t>
            </a:r>
            <a:endParaRPr/>
          </a:p>
          <a:p>
            <a:pPr indent="0" lvl="0" marL="0" rtl="0" algn="l">
              <a:spcBef>
                <a:spcPts val="0"/>
              </a:spcBef>
              <a:spcAft>
                <a:spcPts val="0"/>
              </a:spcAft>
              <a:buNone/>
            </a:pPr>
            <a:r>
              <a:rPr lang="en"/>
              <a:t>3. Client then applies the operations locally</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462cf94fd5_0_3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462cf94fd5_0_3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1. Client sends commit message to leaders notifying them of who the coordinator is, and what write operations they need to perform if any</a:t>
            </a:r>
            <a:endParaRPr/>
          </a:p>
          <a:p>
            <a:pPr indent="0" lvl="0" marL="0" rtl="0" algn="l">
              <a:spcBef>
                <a:spcPts val="0"/>
              </a:spcBef>
              <a:spcAft>
                <a:spcPts val="0"/>
              </a:spcAft>
              <a:buNone/>
            </a:pPr>
            <a:r>
              <a:rPr lang="en"/>
              <a:t>2. Snz grabs an exclusive lock on z and buffers the write</a:t>
            </a:r>
            <a:endParaRPr/>
          </a:p>
          <a:p>
            <a:pPr indent="0" lvl="0" marL="0" rtl="0" algn="l">
              <a:spcBef>
                <a:spcPts val="0"/>
              </a:spcBef>
              <a:spcAft>
                <a:spcPts val="0"/>
              </a:spcAft>
              <a:buNone/>
            </a:pPr>
            <a:r>
              <a:rPr lang="en"/>
              <a:t>3. Snz chooses a prepare timestamp s_p &gt; all previous local timestamps, say 7</a:t>
            </a:r>
            <a:endParaRPr/>
          </a:p>
          <a:p>
            <a:pPr indent="0" lvl="0" marL="0" rtl="0" algn="l">
              <a:spcBef>
                <a:spcPts val="0"/>
              </a:spcBef>
              <a:spcAft>
                <a:spcPts val="0"/>
              </a:spcAft>
              <a:buNone/>
            </a:pPr>
            <a:r>
              <a:rPr lang="en"/>
              <a:t>4. Snz replicates the prepare record</a:t>
            </a:r>
            <a:endParaRPr/>
          </a:p>
          <a:p>
            <a:pPr indent="0" lvl="0" marL="0" rtl="0" algn="l">
              <a:spcBef>
                <a:spcPts val="0"/>
              </a:spcBef>
              <a:spcAft>
                <a:spcPts val="0"/>
              </a:spcAft>
              <a:buNone/>
            </a:pPr>
            <a:r>
              <a:rPr lang="en"/>
              <a:t>5. Snz sends the prepare timestamp s_p to Sam</a:t>
            </a:r>
            <a:endParaRPr/>
          </a:p>
          <a:p>
            <a:pPr indent="0" lvl="0" marL="0" rtl="0" algn="l">
              <a:spcBef>
                <a:spcPts val="0"/>
              </a:spcBef>
              <a:spcAft>
                <a:spcPts val="0"/>
              </a:spcAft>
              <a:buNone/>
            </a:pPr>
            <a:r>
              <a:rPr lang="en"/>
              <a:t>6. Sam chooses a commit timestamp s_t1 &gt;= s_p and &gt; all previous local timestamps, say it chose 8</a:t>
            </a:r>
            <a:endParaRPr/>
          </a:p>
          <a:p>
            <a:pPr indent="0" lvl="0" marL="0" rtl="0" algn="l">
              <a:spcBef>
                <a:spcPts val="0"/>
              </a:spcBef>
              <a:spcAft>
                <a:spcPts val="0"/>
              </a:spcAft>
              <a:buNone/>
            </a:pPr>
            <a:r>
              <a:rPr lang="en"/>
              <a:t>7. Sam replicates the commit record, then waits for time s_t1 to pass</a:t>
            </a:r>
            <a:endParaRPr/>
          </a:p>
          <a:p>
            <a:pPr indent="0" lvl="0" marL="0" rtl="0" algn="l">
              <a:spcBef>
                <a:spcPts val="0"/>
              </a:spcBef>
              <a:spcAft>
                <a:spcPts val="0"/>
              </a:spcAft>
              <a:buNone/>
            </a:pPr>
            <a:r>
              <a:rPr lang="en"/>
              <a:t>8. Sam sends the commit message to the client and to Snz containing the commit time s_t1</a:t>
            </a:r>
            <a:endParaRPr/>
          </a:p>
          <a:p>
            <a:pPr indent="0" lvl="0" marL="0" rtl="0" algn="l">
              <a:spcBef>
                <a:spcPts val="0"/>
              </a:spcBef>
              <a:spcAft>
                <a:spcPts val="0"/>
              </a:spcAft>
              <a:buNone/>
            </a:pPr>
            <a:r>
              <a:rPr lang="en"/>
              <a:t>9. Snz waits until s_t1 and applies the transaction releasing the locks</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462cf94fd5_0_2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9" name="Google Shape;209;g462cf94fd5_0_2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462cf94fd5_0_4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462cf94fd5_0_4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1</a:t>
            </a:r>
            <a:r>
              <a:rPr lang="en">
                <a:solidFill>
                  <a:schemeClr val="dk1"/>
                </a:solidFill>
              </a:rPr>
              <a:t>. Client chooses the commit time of the ro txn to TT.now().latest</a:t>
            </a:r>
            <a:endParaRPr/>
          </a:p>
          <a:p>
            <a:pPr indent="0" lvl="0" marL="0" rtl="0" algn="l">
              <a:spcBef>
                <a:spcPts val="0"/>
              </a:spcBef>
              <a:spcAft>
                <a:spcPts val="0"/>
              </a:spcAft>
              <a:buNone/>
            </a:pPr>
            <a:r>
              <a:rPr lang="en"/>
              <a:t>2</a:t>
            </a:r>
            <a:r>
              <a:rPr lang="en"/>
              <a:t>. Client sends the read operations to the leaders of the necessary shards</a:t>
            </a:r>
            <a:endParaRPr/>
          </a:p>
          <a:p>
            <a:pPr indent="0" lvl="0" marL="0" rtl="0" algn="l">
              <a:spcBef>
                <a:spcPts val="0"/>
              </a:spcBef>
              <a:spcAft>
                <a:spcPts val="0"/>
              </a:spcAft>
              <a:buNone/>
            </a:pPr>
            <a:r>
              <a:rPr lang="en"/>
              <a:t>3. Servers wait until the safe time advances beyond s_r</a:t>
            </a:r>
            <a:endParaRPr/>
          </a:p>
          <a:p>
            <a:pPr indent="0" lvl="0" marL="0" rtl="0" algn="l">
              <a:spcBef>
                <a:spcPts val="0"/>
              </a:spcBef>
              <a:spcAft>
                <a:spcPts val="0"/>
              </a:spcAft>
              <a:buNone/>
            </a:pPr>
            <a:r>
              <a:rPr lang="en"/>
              <a:t>4. Servers return the value at the time s_r</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Q: What changes if there are conflicting transactions? A: Nothing! t_safe is not advanced until the conflicting transaction commits, or aborts.</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g462cf94fd5_0_3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3" name="Google Shape;243;g462cf94fd5_0_3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g462cf94fd5_0_2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9" name="Google Shape;249;g462cf94fd5_0_2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SNOW Theorem provides a lens to analyze read-only txn algorithms.</a:t>
            </a:r>
            <a:endParaRPr/>
          </a:p>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g462cf94fd5_0_2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5" name="Google Shape;255;g462cf94fd5_0_2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g462cf94fd5_0_2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1" name="Google Shape;261;g462cf94fd5_0_2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Don’t go into the details of this? Seems like not enough time</a:t>
            </a:r>
            <a:endParaRPr/>
          </a:p>
          <a:p>
            <a:pPr indent="0" lvl="0" marL="0" rtl="0" algn="l">
              <a:spcBef>
                <a:spcPts val="0"/>
              </a:spcBef>
              <a:spcAft>
                <a:spcPts val="0"/>
              </a:spcAft>
              <a:buNone/>
            </a:pPr>
            <a:r>
              <a:rPr lang="en"/>
              <a:t>Can choose to do this or the other read-only transaction we saw previously</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g462cf94fd5_0_4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7" name="Google Shape;267;g462cf94fd5_0_4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is the old strictly serializable algorithm, we now have (on the following slide)</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462cf94fd5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462cf94fd5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462cf94fd5_0_5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462cf94fd5_0_5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instead have clients request a previous version, say at time s_r (which should be far enough in the past if it is to be non-blocking), and leader immediately return the version of the key at time s_r.</a:t>
            </a:r>
            <a:endParaRPr/>
          </a:p>
          <a:p>
            <a:pPr indent="0" lvl="0" marL="0" rtl="0" algn="l">
              <a:spcBef>
                <a:spcPts val="0"/>
              </a:spcBef>
              <a:spcAft>
                <a:spcPts val="0"/>
              </a:spcAft>
              <a:buNone/>
            </a:pPr>
            <a:r>
              <a:rPr lang="en"/>
              <a:t>This prevents the ro txn from blocking on any computation, but txns can return stale values.</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g462cf94fd5_0_4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1" name="Google Shape;321;g462cf94fd5_0_4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g462cf94fd5_0_3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7" name="Google Shape;327;g462cf94fd5_0_3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462cf94fd5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462cf94fd5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462cf94fd5_0_3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462cf94fd5_0_3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Scalability from sharding</a:t>
            </a:r>
            <a:endParaRPr/>
          </a:p>
          <a:p>
            <a:pPr indent="-298450" lvl="0" marL="457200" rtl="0" algn="l">
              <a:spcBef>
                <a:spcPts val="0"/>
              </a:spcBef>
              <a:spcAft>
                <a:spcPts val="0"/>
              </a:spcAft>
              <a:buSzPts val="1100"/>
              <a:buChar char="●"/>
            </a:pPr>
            <a:r>
              <a:rPr lang="en"/>
              <a:t>Clients communicate with shards using 2PL → handle concurrent transactions</a:t>
            </a:r>
            <a:endParaRPr/>
          </a:p>
          <a:p>
            <a:pPr indent="-298450" lvl="0" marL="457200" rtl="0" algn="l">
              <a:spcBef>
                <a:spcPts val="0"/>
              </a:spcBef>
              <a:spcAft>
                <a:spcPts val="0"/>
              </a:spcAft>
              <a:buSzPts val="1100"/>
              <a:buChar char="●"/>
            </a:pPr>
            <a:r>
              <a:rPr lang="en"/>
              <a:t>2PC between shards to get atomic commit</a:t>
            </a:r>
            <a:endParaRPr/>
          </a:p>
          <a:p>
            <a:pPr indent="-298450" lvl="1" marL="914400" rtl="0" algn="l">
              <a:spcBef>
                <a:spcPts val="0"/>
              </a:spcBef>
              <a:spcAft>
                <a:spcPts val="0"/>
              </a:spcAft>
              <a:buSzPts val="1100"/>
              <a:buChar char="○"/>
            </a:pPr>
            <a:r>
              <a:rPr lang="en"/>
              <a:t>Doesn’t handle failures</a:t>
            </a:r>
            <a:endParaRPr/>
          </a:p>
          <a:p>
            <a:pPr indent="-298450" lvl="0" marL="457200" rtl="0" algn="l">
              <a:spcBef>
                <a:spcPts val="0"/>
              </a:spcBef>
              <a:spcAft>
                <a:spcPts val="0"/>
              </a:spcAft>
              <a:buSzPts val="1100"/>
              <a:buChar char="●"/>
            </a:pPr>
            <a:r>
              <a:rPr lang="en"/>
              <a:t>Shards over replicated state machines with Paxos for fault tolerance</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462cf94fd5_0_2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462cf94fd5_0_2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BTW, DC = datacenter</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462cf94fd5_0_2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462cf94fd5_0_2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462cf94fd5_0_2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462cf94fd5_0_2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Intuitively: </a:t>
            </a:r>
            <a:r>
              <a:rPr lang="en"/>
              <a:t>Don’t want to advance t_safe until something has been replicated, and don’t want to advance it until it’s been committed. </a:t>
            </a:r>
            <a:endParaRPr/>
          </a:p>
          <a:p>
            <a:pPr indent="0" lvl="0" marL="0" rtl="0" algn="l">
              <a:spcBef>
                <a:spcPts val="0"/>
              </a:spcBef>
              <a:spcAft>
                <a:spcPts val="0"/>
              </a:spcAft>
              <a:buNone/>
            </a:pPr>
            <a:r>
              <a:rPr lang="en"/>
              <a:t>T_safe is </a:t>
            </a:r>
            <a:r>
              <a:rPr lang="en"/>
              <a:t>maintained</a:t>
            </a:r>
            <a:r>
              <a:rPr lang="en"/>
              <a:t> by shard leader, min(T_paxos, T_txnmgr)</a:t>
            </a:r>
            <a:endParaRPr/>
          </a:p>
          <a:p>
            <a:pPr indent="0" lvl="0" marL="0" rtl="0" algn="l">
              <a:spcBef>
                <a:spcPts val="0"/>
              </a:spcBef>
              <a:spcAft>
                <a:spcPts val="0"/>
              </a:spcAft>
              <a:buNone/>
            </a:pPr>
            <a:r>
              <a:rPr lang="en"/>
              <a:t>Easy to maintain locally</a:t>
            </a:r>
            <a:endParaRPr/>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462cf94fd5_0_2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462cf94fd5_0_2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Jeff + Nathan–this slide and the next slide feel like full-blown essays to me, and if I were still a student in precept, I’d be lost just looking at the title.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 think what I’ll do–I’ll probably briefly flash this and the next slide, just so students know it exists and can go back to it when they study for their finals. However, I’m likely going to dedicate A LOT of time VERY SLOWLY walking through Spanner’s 2PL+2PC in the actual visual slides, the ones that show a bunch of shards and their Paxos groups. I think it might make more sense to them if they “see” what’s going on instead of trying to digest this whole novella off the bat.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–Jennifer</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462cf94fd5_0_2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462cf94fd5_0_2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slide too–too many words. I might just skip this one, go to the visuals, and come back to it. –Jennifer</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Clr>
                <a:srgbClr val="FFFFFF"/>
              </a:buClr>
              <a:buSzPts val="2800"/>
              <a:buNone/>
              <a:defRPr sz="2800">
                <a:solidFill>
                  <a:srgbClr val="FFFFFF"/>
                </a:solidFill>
              </a:defRPr>
            </a:lvl1pPr>
            <a:lvl2pPr lvl="1" rtl="0" algn="ctr">
              <a:lnSpc>
                <a:spcPct val="100000"/>
              </a:lnSpc>
              <a:spcBef>
                <a:spcPts val="0"/>
              </a:spcBef>
              <a:spcAft>
                <a:spcPts val="0"/>
              </a:spcAft>
              <a:buClr>
                <a:srgbClr val="FFFFFF"/>
              </a:buClr>
              <a:buSzPts val="2800"/>
              <a:buNone/>
              <a:defRPr sz="2800">
                <a:solidFill>
                  <a:srgbClr val="FFFFFF"/>
                </a:solidFill>
              </a:defRPr>
            </a:lvl2pPr>
            <a:lvl3pPr lvl="2" rtl="0" algn="ctr">
              <a:lnSpc>
                <a:spcPct val="100000"/>
              </a:lnSpc>
              <a:spcBef>
                <a:spcPts val="0"/>
              </a:spcBef>
              <a:spcAft>
                <a:spcPts val="0"/>
              </a:spcAft>
              <a:buClr>
                <a:srgbClr val="FFFFFF"/>
              </a:buClr>
              <a:buSzPts val="2800"/>
              <a:buNone/>
              <a:defRPr sz="2800">
                <a:solidFill>
                  <a:srgbClr val="FFFFFF"/>
                </a:solidFill>
              </a:defRPr>
            </a:lvl3pPr>
            <a:lvl4pPr lvl="3" rtl="0" algn="ctr">
              <a:lnSpc>
                <a:spcPct val="100000"/>
              </a:lnSpc>
              <a:spcBef>
                <a:spcPts val="0"/>
              </a:spcBef>
              <a:spcAft>
                <a:spcPts val="0"/>
              </a:spcAft>
              <a:buClr>
                <a:srgbClr val="FFFFFF"/>
              </a:buClr>
              <a:buSzPts val="2800"/>
              <a:buNone/>
              <a:defRPr sz="2800">
                <a:solidFill>
                  <a:srgbClr val="FFFFFF"/>
                </a:solidFill>
              </a:defRPr>
            </a:lvl4pPr>
            <a:lvl5pPr lvl="4" rtl="0" algn="ctr">
              <a:lnSpc>
                <a:spcPct val="100000"/>
              </a:lnSpc>
              <a:spcBef>
                <a:spcPts val="0"/>
              </a:spcBef>
              <a:spcAft>
                <a:spcPts val="0"/>
              </a:spcAft>
              <a:buClr>
                <a:srgbClr val="FFFFFF"/>
              </a:buClr>
              <a:buSzPts val="2800"/>
              <a:buNone/>
              <a:defRPr sz="2800">
                <a:solidFill>
                  <a:srgbClr val="FFFFFF"/>
                </a:solidFill>
              </a:defRPr>
            </a:lvl5pPr>
            <a:lvl6pPr lvl="5" rtl="0" algn="ctr">
              <a:lnSpc>
                <a:spcPct val="100000"/>
              </a:lnSpc>
              <a:spcBef>
                <a:spcPts val="0"/>
              </a:spcBef>
              <a:spcAft>
                <a:spcPts val="0"/>
              </a:spcAft>
              <a:buClr>
                <a:srgbClr val="FFFFFF"/>
              </a:buClr>
              <a:buSzPts val="2800"/>
              <a:buNone/>
              <a:defRPr sz="2800">
                <a:solidFill>
                  <a:srgbClr val="FFFFFF"/>
                </a:solidFill>
              </a:defRPr>
            </a:lvl6pPr>
            <a:lvl7pPr lvl="6" rtl="0" algn="ctr">
              <a:lnSpc>
                <a:spcPct val="100000"/>
              </a:lnSpc>
              <a:spcBef>
                <a:spcPts val="0"/>
              </a:spcBef>
              <a:spcAft>
                <a:spcPts val="0"/>
              </a:spcAft>
              <a:buClr>
                <a:srgbClr val="FFFFFF"/>
              </a:buClr>
              <a:buSzPts val="2800"/>
              <a:buNone/>
              <a:defRPr sz="2800">
                <a:solidFill>
                  <a:srgbClr val="FFFFFF"/>
                </a:solidFill>
              </a:defRPr>
            </a:lvl7pPr>
            <a:lvl8pPr lvl="7" rtl="0" algn="ctr">
              <a:lnSpc>
                <a:spcPct val="100000"/>
              </a:lnSpc>
              <a:spcBef>
                <a:spcPts val="0"/>
              </a:spcBef>
              <a:spcAft>
                <a:spcPts val="0"/>
              </a:spcAft>
              <a:buClr>
                <a:srgbClr val="FFFFFF"/>
              </a:buClr>
              <a:buSzPts val="2800"/>
              <a:buNone/>
              <a:defRPr sz="2800">
                <a:solidFill>
                  <a:srgbClr val="FFFFFF"/>
                </a:solidFill>
              </a:defRPr>
            </a:lvl8pPr>
            <a:lvl9pPr lvl="8" rtl="0" algn="ctr">
              <a:lnSpc>
                <a:spcPct val="100000"/>
              </a:lnSpc>
              <a:spcBef>
                <a:spcPts val="0"/>
              </a:spcBef>
              <a:spcAft>
                <a:spcPts val="0"/>
              </a:spcAft>
              <a:buClr>
                <a:srgbClr val="FFFFFF"/>
              </a:buClr>
              <a:buSzPts val="2800"/>
              <a:buNone/>
              <a:defRPr sz="2800">
                <a:solidFill>
                  <a:srgbClr val="FFFFFF"/>
                </a:solidFill>
              </a:defRPr>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Clr>
                <a:srgbClr val="FFFFFF"/>
              </a:buClr>
              <a:buSzPts val="1800"/>
              <a:buChar char="●"/>
              <a:defRPr>
                <a:solidFill>
                  <a:srgbClr val="FFFFFF"/>
                </a:solidFill>
              </a:defRPr>
            </a:lvl1pPr>
            <a:lvl2pPr indent="-317500" lvl="1" marL="914400" rtl="0">
              <a:spcBef>
                <a:spcPts val="1600"/>
              </a:spcBef>
              <a:spcAft>
                <a:spcPts val="0"/>
              </a:spcAft>
              <a:buClr>
                <a:srgbClr val="FFFFFF"/>
              </a:buClr>
              <a:buSzPts val="1400"/>
              <a:buChar char="○"/>
              <a:defRPr>
                <a:solidFill>
                  <a:srgbClr val="FFFFFF"/>
                </a:solidFill>
              </a:defRPr>
            </a:lvl2pPr>
            <a:lvl3pPr indent="-317500" lvl="2" marL="1371600" rtl="0">
              <a:spcBef>
                <a:spcPts val="1600"/>
              </a:spcBef>
              <a:spcAft>
                <a:spcPts val="0"/>
              </a:spcAft>
              <a:buClr>
                <a:srgbClr val="FFFFFF"/>
              </a:buClr>
              <a:buSzPts val="1400"/>
              <a:buChar char="■"/>
              <a:defRPr>
                <a:solidFill>
                  <a:srgbClr val="FFFFFF"/>
                </a:solidFill>
              </a:defRPr>
            </a:lvl3pPr>
            <a:lvl4pPr indent="-317500" lvl="3" marL="1828800" rtl="0">
              <a:spcBef>
                <a:spcPts val="1600"/>
              </a:spcBef>
              <a:spcAft>
                <a:spcPts val="0"/>
              </a:spcAft>
              <a:buClr>
                <a:srgbClr val="FFFFFF"/>
              </a:buClr>
              <a:buSzPts val="1400"/>
              <a:buChar char="●"/>
              <a:defRPr>
                <a:solidFill>
                  <a:srgbClr val="FFFFFF"/>
                </a:solidFill>
              </a:defRPr>
            </a:lvl4pPr>
            <a:lvl5pPr indent="-317500" lvl="4" marL="2286000" rtl="0">
              <a:spcBef>
                <a:spcPts val="1600"/>
              </a:spcBef>
              <a:spcAft>
                <a:spcPts val="0"/>
              </a:spcAft>
              <a:buClr>
                <a:srgbClr val="FFFFFF"/>
              </a:buClr>
              <a:buSzPts val="1400"/>
              <a:buChar char="○"/>
              <a:defRPr>
                <a:solidFill>
                  <a:srgbClr val="FFFFFF"/>
                </a:solidFill>
              </a:defRPr>
            </a:lvl5pPr>
            <a:lvl6pPr indent="-317500" lvl="5" marL="2743200" rtl="0">
              <a:spcBef>
                <a:spcPts val="1600"/>
              </a:spcBef>
              <a:spcAft>
                <a:spcPts val="0"/>
              </a:spcAft>
              <a:buClr>
                <a:srgbClr val="FFFFFF"/>
              </a:buClr>
              <a:buSzPts val="1400"/>
              <a:buChar char="■"/>
              <a:defRPr>
                <a:solidFill>
                  <a:srgbClr val="FFFFFF"/>
                </a:solidFill>
              </a:defRPr>
            </a:lvl6pPr>
            <a:lvl7pPr indent="-317500" lvl="6" marL="3200400" rtl="0">
              <a:spcBef>
                <a:spcPts val="1600"/>
              </a:spcBef>
              <a:spcAft>
                <a:spcPts val="0"/>
              </a:spcAft>
              <a:buClr>
                <a:srgbClr val="FFFFFF"/>
              </a:buClr>
              <a:buSzPts val="1400"/>
              <a:buChar char="●"/>
              <a:defRPr>
                <a:solidFill>
                  <a:srgbClr val="FFFFFF"/>
                </a:solidFill>
              </a:defRPr>
            </a:lvl7pPr>
            <a:lvl8pPr indent="-317500" lvl="7" marL="3657600" rtl="0">
              <a:spcBef>
                <a:spcPts val="1600"/>
              </a:spcBef>
              <a:spcAft>
                <a:spcPts val="0"/>
              </a:spcAft>
              <a:buClr>
                <a:srgbClr val="FFFFFF"/>
              </a:buClr>
              <a:buSzPts val="1400"/>
              <a:buChar char="○"/>
              <a:defRPr>
                <a:solidFill>
                  <a:srgbClr val="FFFFFF"/>
                </a:solidFill>
              </a:defRPr>
            </a:lvl8pPr>
            <a:lvl9pPr indent="-317500" lvl="8" marL="4114800" rtl="0">
              <a:spcBef>
                <a:spcPts val="1600"/>
              </a:spcBef>
              <a:spcAft>
                <a:spcPts val="1600"/>
              </a:spcAft>
              <a:buClr>
                <a:srgbClr val="FFFFFF"/>
              </a:buClr>
              <a:buSzPts val="1400"/>
              <a:buChar char="■"/>
              <a:defRPr>
                <a:solidFill>
                  <a:srgbClr val="FFFFFF"/>
                </a:solidFill>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dk1"/>
              </a:buClr>
              <a:buSzPts val="1800"/>
              <a:buChar char="●"/>
              <a:defRPr>
                <a:solidFill>
                  <a:schemeClr val="dk1"/>
                </a:solidFill>
              </a:defRPr>
            </a:lvl1pPr>
            <a:lvl2pPr indent="-317500" lvl="1" marL="914400" rtl="0">
              <a:spcBef>
                <a:spcPts val="1600"/>
              </a:spcBef>
              <a:spcAft>
                <a:spcPts val="0"/>
              </a:spcAft>
              <a:buClr>
                <a:schemeClr val="dk1"/>
              </a:buClr>
              <a:buSzPts val="1400"/>
              <a:buChar char="○"/>
              <a:defRPr>
                <a:solidFill>
                  <a:schemeClr val="dk1"/>
                </a:solidFill>
              </a:defRPr>
            </a:lvl2pPr>
            <a:lvl3pPr indent="-317500" lvl="2" marL="1371600" rtl="0">
              <a:spcBef>
                <a:spcPts val="1600"/>
              </a:spcBef>
              <a:spcAft>
                <a:spcPts val="0"/>
              </a:spcAft>
              <a:buClr>
                <a:schemeClr val="dk1"/>
              </a:buClr>
              <a:buSzPts val="1400"/>
              <a:buChar char="■"/>
              <a:defRPr>
                <a:solidFill>
                  <a:schemeClr val="dk1"/>
                </a:solidFill>
              </a:defRPr>
            </a:lvl3pPr>
            <a:lvl4pPr indent="-317500" lvl="3" marL="1828800" rtl="0">
              <a:spcBef>
                <a:spcPts val="1600"/>
              </a:spcBef>
              <a:spcAft>
                <a:spcPts val="0"/>
              </a:spcAft>
              <a:buClr>
                <a:schemeClr val="dk1"/>
              </a:buClr>
              <a:buSzPts val="1400"/>
              <a:buChar char="●"/>
              <a:defRPr>
                <a:solidFill>
                  <a:schemeClr val="dk1"/>
                </a:solidFill>
              </a:defRPr>
            </a:lvl4pPr>
            <a:lvl5pPr indent="-317500" lvl="4" marL="2286000" rtl="0">
              <a:spcBef>
                <a:spcPts val="1600"/>
              </a:spcBef>
              <a:spcAft>
                <a:spcPts val="0"/>
              </a:spcAft>
              <a:buClr>
                <a:schemeClr val="dk1"/>
              </a:buClr>
              <a:buSzPts val="1400"/>
              <a:buChar char="○"/>
              <a:defRPr>
                <a:solidFill>
                  <a:schemeClr val="dk1"/>
                </a:solidFill>
              </a:defRPr>
            </a:lvl5pPr>
            <a:lvl6pPr indent="-317500" lvl="5" marL="2743200" rtl="0">
              <a:spcBef>
                <a:spcPts val="1600"/>
              </a:spcBef>
              <a:spcAft>
                <a:spcPts val="0"/>
              </a:spcAft>
              <a:buClr>
                <a:schemeClr val="dk1"/>
              </a:buClr>
              <a:buSzPts val="1400"/>
              <a:buChar char="■"/>
              <a:defRPr>
                <a:solidFill>
                  <a:schemeClr val="dk1"/>
                </a:solidFill>
              </a:defRPr>
            </a:lvl6pPr>
            <a:lvl7pPr indent="-317500" lvl="6" marL="3200400" rtl="0">
              <a:spcBef>
                <a:spcPts val="1600"/>
              </a:spcBef>
              <a:spcAft>
                <a:spcPts val="0"/>
              </a:spcAft>
              <a:buClr>
                <a:schemeClr val="dk1"/>
              </a:buClr>
              <a:buSzPts val="1400"/>
              <a:buChar char="●"/>
              <a:defRPr>
                <a:solidFill>
                  <a:schemeClr val="dk1"/>
                </a:solidFill>
              </a:defRPr>
            </a:lvl7pPr>
            <a:lvl8pPr indent="-317500" lvl="7" marL="3657600" rtl="0">
              <a:spcBef>
                <a:spcPts val="1600"/>
              </a:spcBef>
              <a:spcAft>
                <a:spcPts val="0"/>
              </a:spcAft>
              <a:buClr>
                <a:schemeClr val="dk1"/>
              </a:buClr>
              <a:buSzPts val="1400"/>
              <a:buChar char="○"/>
              <a:defRPr>
                <a:solidFill>
                  <a:schemeClr val="dk1"/>
                </a:solidFill>
              </a:defRPr>
            </a:lvl8pPr>
            <a:lvl9pPr indent="-317500" lvl="8" marL="4114800" rtl="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lt2"/>
              </a:buClr>
              <a:buSzPts val="1800"/>
              <a:buChar char="●"/>
              <a:defRPr sz="1800">
                <a:solidFill>
                  <a:schemeClr val="lt2"/>
                </a:solidFill>
              </a:defRPr>
            </a:lvl1pPr>
            <a:lvl2pPr indent="-317500" lvl="1" marL="914400" rtl="0">
              <a:lnSpc>
                <a:spcPct val="115000"/>
              </a:lnSpc>
              <a:spcBef>
                <a:spcPts val="1600"/>
              </a:spcBef>
              <a:spcAft>
                <a:spcPts val="0"/>
              </a:spcAft>
              <a:buClr>
                <a:schemeClr val="lt2"/>
              </a:buClr>
              <a:buSzPts val="1400"/>
              <a:buChar char="○"/>
              <a:defRPr>
                <a:solidFill>
                  <a:schemeClr val="lt2"/>
                </a:solidFill>
              </a:defRPr>
            </a:lvl2pPr>
            <a:lvl3pPr indent="-317500" lvl="2" marL="1371600" rtl="0">
              <a:lnSpc>
                <a:spcPct val="115000"/>
              </a:lnSpc>
              <a:spcBef>
                <a:spcPts val="1600"/>
              </a:spcBef>
              <a:spcAft>
                <a:spcPts val="0"/>
              </a:spcAft>
              <a:buClr>
                <a:schemeClr val="lt2"/>
              </a:buClr>
              <a:buSzPts val="1400"/>
              <a:buChar char="■"/>
              <a:defRPr>
                <a:solidFill>
                  <a:schemeClr val="lt2"/>
                </a:solidFill>
              </a:defRPr>
            </a:lvl3pPr>
            <a:lvl4pPr indent="-317500" lvl="3" marL="1828800" rtl="0">
              <a:lnSpc>
                <a:spcPct val="115000"/>
              </a:lnSpc>
              <a:spcBef>
                <a:spcPts val="1600"/>
              </a:spcBef>
              <a:spcAft>
                <a:spcPts val="0"/>
              </a:spcAft>
              <a:buClr>
                <a:schemeClr val="lt2"/>
              </a:buClr>
              <a:buSzPts val="1400"/>
              <a:buChar char="●"/>
              <a:defRPr>
                <a:solidFill>
                  <a:schemeClr val="lt2"/>
                </a:solidFill>
              </a:defRPr>
            </a:lvl4pPr>
            <a:lvl5pPr indent="-317500" lvl="4" marL="2286000" rtl="0">
              <a:lnSpc>
                <a:spcPct val="115000"/>
              </a:lnSpc>
              <a:spcBef>
                <a:spcPts val="1600"/>
              </a:spcBef>
              <a:spcAft>
                <a:spcPts val="0"/>
              </a:spcAft>
              <a:buClr>
                <a:schemeClr val="lt2"/>
              </a:buClr>
              <a:buSzPts val="1400"/>
              <a:buChar char="○"/>
              <a:defRPr>
                <a:solidFill>
                  <a:schemeClr val="lt2"/>
                </a:solidFill>
              </a:defRPr>
            </a:lvl5pPr>
            <a:lvl6pPr indent="-317500" lvl="5" marL="2743200" rtl="0">
              <a:lnSpc>
                <a:spcPct val="115000"/>
              </a:lnSpc>
              <a:spcBef>
                <a:spcPts val="1600"/>
              </a:spcBef>
              <a:spcAft>
                <a:spcPts val="0"/>
              </a:spcAft>
              <a:buClr>
                <a:schemeClr val="lt2"/>
              </a:buClr>
              <a:buSzPts val="1400"/>
              <a:buChar char="■"/>
              <a:defRPr>
                <a:solidFill>
                  <a:schemeClr val="lt2"/>
                </a:solidFill>
              </a:defRPr>
            </a:lvl6pPr>
            <a:lvl7pPr indent="-317500" lvl="6" marL="3200400" rtl="0">
              <a:lnSpc>
                <a:spcPct val="115000"/>
              </a:lnSpc>
              <a:spcBef>
                <a:spcPts val="1600"/>
              </a:spcBef>
              <a:spcAft>
                <a:spcPts val="0"/>
              </a:spcAft>
              <a:buClr>
                <a:schemeClr val="lt2"/>
              </a:buClr>
              <a:buSzPts val="1400"/>
              <a:buChar char="●"/>
              <a:defRPr>
                <a:solidFill>
                  <a:schemeClr val="lt2"/>
                </a:solidFill>
              </a:defRPr>
            </a:lvl7pPr>
            <a:lvl8pPr indent="-317500" lvl="7" marL="3657600" rtl="0">
              <a:lnSpc>
                <a:spcPct val="115000"/>
              </a:lnSpc>
              <a:spcBef>
                <a:spcPts val="1600"/>
              </a:spcBef>
              <a:spcAft>
                <a:spcPts val="0"/>
              </a:spcAft>
              <a:buClr>
                <a:schemeClr val="lt2"/>
              </a:buClr>
              <a:buSzPts val="1400"/>
              <a:buChar char="○"/>
              <a:defRPr>
                <a:solidFill>
                  <a:schemeClr val="lt2"/>
                </a:solidFill>
              </a:defRPr>
            </a:lvl8pPr>
            <a:lvl9pPr indent="-317500" lvl="8" marL="4114800" rtl="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lt2"/>
                </a:solidFill>
              </a:defRPr>
            </a:lvl1pPr>
            <a:lvl2pPr lvl="1" rtl="0" algn="r">
              <a:buNone/>
              <a:defRPr sz="1000">
                <a:solidFill>
                  <a:schemeClr val="lt2"/>
                </a:solidFill>
              </a:defRPr>
            </a:lvl2pPr>
            <a:lvl3pPr lvl="2" rtl="0" algn="r">
              <a:buNone/>
              <a:defRPr sz="1000">
                <a:solidFill>
                  <a:schemeClr val="lt2"/>
                </a:solidFill>
              </a:defRPr>
            </a:lvl3pPr>
            <a:lvl4pPr lvl="3" rtl="0" algn="r">
              <a:buNone/>
              <a:defRPr sz="1000">
                <a:solidFill>
                  <a:schemeClr val="lt2"/>
                </a:solidFill>
              </a:defRPr>
            </a:lvl4pPr>
            <a:lvl5pPr lvl="4" rtl="0" algn="r">
              <a:buNone/>
              <a:defRPr sz="1000">
                <a:solidFill>
                  <a:schemeClr val="lt2"/>
                </a:solidFill>
              </a:defRPr>
            </a:lvl5pPr>
            <a:lvl6pPr lvl="5" rtl="0" algn="r">
              <a:buNone/>
              <a:defRPr sz="1000">
                <a:solidFill>
                  <a:schemeClr val="lt2"/>
                </a:solidFill>
              </a:defRPr>
            </a:lvl6pPr>
            <a:lvl7pPr lvl="6" rtl="0" algn="r">
              <a:buNone/>
              <a:defRPr sz="1000">
                <a:solidFill>
                  <a:schemeClr val="lt2"/>
                </a:solidFill>
              </a:defRPr>
            </a:lvl7pPr>
            <a:lvl8pPr lvl="7" rtl="0" algn="r">
              <a:buNone/>
              <a:defRPr sz="1000">
                <a:solidFill>
                  <a:schemeClr val="lt2"/>
                </a:solidFill>
              </a:defRPr>
            </a:lvl8pPr>
            <a:lvl9pPr lvl="8" rtl="0"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Spanner and SNOW</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Spring 2024</a:t>
            </a:r>
            <a:endParaRPr>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2"/>
          <p:cNvSpPr txBox="1"/>
          <p:nvPr>
            <p:ph type="title"/>
          </p:nvPr>
        </p:nvSpPr>
        <p:spPr>
          <a:xfrm>
            <a:off x="311700" y="445025"/>
            <a:ext cx="23241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Example</a:t>
            </a:r>
            <a:endParaRPr/>
          </a:p>
        </p:txBody>
      </p:sp>
      <p:sp>
        <p:nvSpPr>
          <p:cNvPr id="132" name="Google Shape;132;p22"/>
          <p:cNvSpPr txBox="1"/>
          <p:nvPr/>
        </p:nvSpPr>
        <p:spPr>
          <a:xfrm>
            <a:off x="311700" y="1278000"/>
            <a:ext cx="1119000" cy="154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txn 1:</a:t>
            </a:r>
            <a:endParaRPr>
              <a:solidFill>
                <a:srgbClr val="FFFFFF"/>
              </a:solidFill>
            </a:endParaRPr>
          </a:p>
          <a:p>
            <a:pPr indent="0" lvl="0" marL="0" rtl="0" algn="l">
              <a:spcBef>
                <a:spcPts val="0"/>
              </a:spcBef>
              <a:spcAft>
                <a:spcPts val="0"/>
              </a:spcAft>
              <a:buNone/>
            </a:pPr>
            <a:r>
              <a:rPr lang="en">
                <a:solidFill>
                  <a:srgbClr val="FFFFFF"/>
                </a:solidFill>
              </a:rPr>
              <a:t>   x = r(a)</a:t>
            </a:r>
            <a:endParaRPr>
              <a:solidFill>
                <a:srgbClr val="FFFFFF"/>
              </a:solidFill>
            </a:endParaRPr>
          </a:p>
          <a:p>
            <a:pPr indent="0" lvl="0" marL="0" rtl="0" algn="l">
              <a:spcBef>
                <a:spcPts val="0"/>
              </a:spcBef>
              <a:spcAft>
                <a:spcPts val="0"/>
              </a:spcAft>
              <a:buNone/>
            </a:pPr>
            <a:r>
              <a:rPr lang="en">
                <a:solidFill>
                  <a:srgbClr val="FFFFFF"/>
                </a:solidFill>
              </a:rPr>
              <a:t>   y = r(z)</a:t>
            </a:r>
            <a:endParaRPr>
              <a:solidFill>
                <a:srgbClr val="FFFFFF"/>
              </a:solidFill>
            </a:endParaRPr>
          </a:p>
          <a:p>
            <a:pPr indent="0" lvl="0" marL="0" rtl="0" algn="l">
              <a:spcBef>
                <a:spcPts val="0"/>
              </a:spcBef>
              <a:spcAft>
                <a:spcPts val="0"/>
              </a:spcAft>
              <a:buNone/>
            </a:pPr>
            <a:r>
              <a:rPr lang="en">
                <a:solidFill>
                  <a:srgbClr val="FFFFFF"/>
                </a:solidFill>
              </a:rPr>
              <a:t>   x = x + y</a:t>
            </a:r>
            <a:endParaRPr>
              <a:solidFill>
                <a:srgbClr val="FFFFFF"/>
              </a:solidFill>
            </a:endParaRPr>
          </a:p>
          <a:p>
            <a:pPr indent="0" lvl="0" marL="0" rtl="0" algn="l">
              <a:spcBef>
                <a:spcPts val="0"/>
              </a:spcBef>
              <a:spcAft>
                <a:spcPts val="0"/>
              </a:spcAft>
              <a:buNone/>
            </a:pPr>
            <a:r>
              <a:rPr lang="en">
                <a:solidFill>
                  <a:srgbClr val="FFFFFF"/>
                </a:solidFill>
              </a:rPr>
              <a:t>   w(z = x)</a:t>
            </a:r>
            <a:endParaRPr>
              <a:solidFill>
                <a:srgbClr val="FFFFFF"/>
              </a:solidFill>
            </a:endParaRPr>
          </a:p>
        </p:txBody>
      </p:sp>
      <p:sp>
        <p:nvSpPr>
          <p:cNvPr id="133" name="Google Shape;133;p22"/>
          <p:cNvSpPr/>
          <p:nvPr/>
        </p:nvSpPr>
        <p:spPr>
          <a:xfrm>
            <a:off x="2113000" y="2080475"/>
            <a:ext cx="854100" cy="810000"/>
          </a:xfrm>
          <a:prstGeom prst="rect">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22"/>
          <p:cNvSpPr/>
          <p:nvPr/>
        </p:nvSpPr>
        <p:spPr>
          <a:xfrm>
            <a:off x="4604481" y="894775"/>
            <a:ext cx="770400" cy="6483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22"/>
          <p:cNvSpPr/>
          <p:nvPr/>
        </p:nvSpPr>
        <p:spPr>
          <a:xfrm>
            <a:off x="5500400" y="14914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22"/>
          <p:cNvSpPr/>
          <p:nvPr/>
        </p:nvSpPr>
        <p:spPr>
          <a:xfrm>
            <a:off x="5500400" y="4945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22"/>
          <p:cNvSpPr/>
          <p:nvPr/>
        </p:nvSpPr>
        <p:spPr>
          <a:xfrm>
            <a:off x="5528325" y="38873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22"/>
          <p:cNvSpPr/>
          <p:nvPr/>
        </p:nvSpPr>
        <p:spPr>
          <a:xfrm>
            <a:off x="5528325" y="28904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22"/>
          <p:cNvSpPr txBox="1"/>
          <p:nvPr/>
        </p:nvSpPr>
        <p:spPr>
          <a:xfrm>
            <a:off x="2046775" y="1690275"/>
            <a:ext cx="7704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Client</a:t>
            </a:r>
            <a:endParaRPr b="1">
              <a:solidFill>
                <a:srgbClr val="FFFFFF"/>
              </a:solidFill>
            </a:endParaRPr>
          </a:p>
        </p:txBody>
      </p:sp>
      <p:sp>
        <p:nvSpPr>
          <p:cNvPr id="140" name="Google Shape;140;p22"/>
          <p:cNvSpPr txBox="1"/>
          <p:nvPr/>
        </p:nvSpPr>
        <p:spPr>
          <a:xfrm>
            <a:off x="4670275" y="49452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a-m</a:t>
            </a:r>
            <a:endParaRPr b="1" baseline="-25000">
              <a:solidFill>
                <a:srgbClr val="FFFFFF"/>
              </a:solidFill>
            </a:endParaRPr>
          </a:p>
        </p:txBody>
      </p:sp>
      <p:sp>
        <p:nvSpPr>
          <p:cNvPr id="141" name="Google Shape;141;p22"/>
          <p:cNvSpPr txBox="1"/>
          <p:nvPr/>
        </p:nvSpPr>
        <p:spPr>
          <a:xfrm>
            <a:off x="4756325" y="396957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n-z</a:t>
            </a:r>
            <a:endParaRPr b="1" baseline="-25000">
              <a:solidFill>
                <a:srgbClr val="FFFFFF"/>
              </a:solidFill>
            </a:endParaRPr>
          </a:p>
        </p:txBody>
      </p:sp>
      <p:sp>
        <p:nvSpPr>
          <p:cNvPr id="142" name="Google Shape;142;p22"/>
          <p:cNvSpPr txBox="1"/>
          <p:nvPr/>
        </p:nvSpPr>
        <p:spPr>
          <a:xfrm>
            <a:off x="4500375" y="803825"/>
            <a:ext cx="989400" cy="73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aseline="30000" sz="1500">
              <a:solidFill>
                <a:srgbClr val="FFFFFF"/>
              </a:solidFill>
            </a:endParaRPr>
          </a:p>
        </p:txBody>
      </p:sp>
      <p:sp>
        <p:nvSpPr>
          <p:cNvPr id="143" name="Google Shape;143;p22"/>
          <p:cNvSpPr/>
          <p:nvPr/>
        </p:nvSpPr>
        <p:spPr>
          <a:xfrm>
            <a:off x="4617119" y="3339300"/>
            <a:ext cx="770400" cy="6483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22"/>
          <p:cNvSpPr txBox="1"/>
          <p:nvPr/>
        </p:nvSpPr>
        <p:spPr>
          <a:xfrm>
            <a:off x="4513031" y="3248350"/>
            <a:ext cx="989400" cy="81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aseline="30000" sz="1500">
              <a:solidFill>
                <a:srgbClr val="FFFF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3"/>
          <p:cNvSpPr txBox="1"/>
          <p:nvPr>
            <p:ph type="title"/>
          </p:nvPr>
        </p:nvSpPr>
        <p:spPr>
          <a:xfrm>
            <a:off x="311700" y="445025"/>
            <a:ext cx="23241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Example</a:t>
            </a:r>
            <a:endParaRPr/>
          </a:p>
        </p:txBody>
      </p:sp>
      <p:sp>
        <p:nvSpPr>
          <p:cNvPr id="150" name="Google Shape;150;p23"/>
          <p:cNvSpPr txBox="1"/>
          <p:nvPr/>
        </p:nvSpPr>
        <p:spPr>
          <a:xfrm>
            <a:off x="311700" y="1278000"/>
            <a:ext cx="1119000" cy="154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txn 1:</a:t>
            </a:r>
            <a:endParaRPr>
              <a:solidFill>
                <a:srgbClr val="FFFFFF"/>
              </a:solidFill>
            </a:endParaRPr>
          </a:p>
          <a:p>
            <a:pPr indent="0" lvl="0" marL="0" rtl="0" algn="l">
              <a:spcBef>
                <a:spcPts val="0"/>
              </a:spcBef>
              <a:spcAft>
                <a:spcPts val="0"/>
              </a:spcAft>
              <a:buNone/>
            </a:pPr>
            <a:r>
              <a:rPr lang="en">
                <a:solidFill>
                  <a:srgbClr val="FFFFFF"/>
                </a:solidFill>
              </a:rPr>
              <a:t>   x = r(a)</a:t>
            </a:r>
            <a:endParaRPr>
              <a:solidFill>
                <a:srgbClr val="FFFFFF"/>
              </a:solidFill>
            </a:endParaRPr>
          </a:p>
          <a:p>
            <a:pPr indent="0" lvl="0" marL="0" rtl="0" algn="l">
              <a:spcBef>
                <a:spcPts val="0"/>
              </a:spcBef>
              <a:spcAft>
                <a:spcPts val="0"/>
              </a:spcAft>
              <a:buNone/>
            </a:pPr>
            <a:r>
              <a:rPr lang="en">
                <a:solidFill>
                  <a:srgbClr val="FFFFFF"/>
                </a:solidFill>
              </a:rPr>
              <a:t>   y = r(z)</a:t>
            </a:r>
            <a:endParaRPr>
              <a:solidFill>
                <a:srgbClr val="FFFFFF"/>
              </a:solidFill>
            </a:endParaRPr>
          </a:p>
          <a:p>
            <a:pPr indent="0" lvl="0" marL="0" rtl="0" algn="l">
              <a:spcBef>
                <a:spcPts val="0"/>
              </a:spcBef>
              <a:spcAft>
                <a:spcPts val="0"/>
              </a:spcAft>
              <a:buNone/>
            </a:pPr>
            <a:r>
              <a:rPr lang="en">
                <a:solidFill>
                  <a:srgbClr val="FFFFFF"/>
                </a:solidFill>
              </a:rPr>
              <a:t>   x = x + y</a:t>
            </a:r>
            <a:endParaRPr>
              <a:solidFill>
                <a:srgbClr val="FFFFFF"/>
              </a:solidFill>
            </a:endParaRPr>
          </a:p>
          <a:p>
            <a:pPr indent="0" lvl="0" marL="0" rtl="0" algn="l">
              <a:spcBef>
                <a:spcPts val="0"/>
              </a:spcBef>
              <a:spcAft>
                <a:spcPts val="0"/>
              </a:spcAft>
              <a:buNone/>
            </a:pPr>
            <a:r>
              <a:rPr lang="en">
                <a:solidFill>
                  <a:srgbClr val="FFFFFF"/>
                </a:solidFill>
              </a:rPr>
              <a:t>   w(z = x)</a:t>
            </a:r>
            <a:endParaRPr>
              <a:solidFill>
                <a:srgbClr val="FFFFFF"/>
              </a:solidFill>
            </a:endParaRPr>
          </a:p>
        </p:txBody>
      </p:sp>
      <p:sp>
        <p:nvSpPr>
          <p:cNvPr id="151" name="Google Shape;151;p23"/>
          <p:cNvSpPr/>
          <p:nvPr/>
        </p:nvSpPr>
        <p:spPr>
          <a:xfrm>
            <a:off x="2113000" y="2080475"/>
            <a:ext cx="854100" cy="810000"/>
          </a:xfrm>
          <a:prstGeom prst="rect">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23"/>
          <p:cNvSpPr/>
          <p:nvPr/>
        </p:nvSpPr>
        <p:spPr>
          <a:xfrm>
            <a:off x="4604481" y="894775"/>
            <a:ext cx="770400" cy="6483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23"/>
          <p:cNvSpPr/>
          <p:nvPr/>
        </p:nvSpPr>
        <p:spPr>
          <a:xfrm>
            <a:off x="5500400" y="14914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23"/>
          <p:cNvSpPr/>
          <p:nvPr/>
        </p:nvSpPr>
        <p:spPr>
          <a:xfrm>
            <a:off x="5500400" y="4945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23"/>
          <p:cNvSpPr/>
          <p:nvPr/>
        </p:nvSpPr>
        <p:spPr>
          <a:xfrm>
            <a:off x="5528325" y="38873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23"/>
          <p:cNvSpPr/>
          <p:nvPr/>
        </p:nvSpPr>
        <p:spPr>
          <a:xfrm>
            <a:off x="5528325" y="28904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23"/>
          <p:cNvSpPr txBox="1"/>
          <p:nvPr/>
        </p:nvSpPr>
        <p:spPr>
          <a:xfrm>
            <a:off x="2046775" y="1690275"/>
            <a:ext cx="8541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Client</a:t>
            </a:r>
            <a:endParaRPr b="1">
              <a:solidFill>
                <a:srgbClr val="FFFFFF"/>
              </a:solidFill>
            </a:endParaRPr>
          </a:p>
        </p:txBody>
      </p:sp>
      <p:sp>
        <p:nvSpPr>
          <p:cNvPr id="158" name="Google Shape;158;p23"/>
          <p:cNvSpPr txBox="1"/>
          <p:nvPr/>
        </p:nvSpPr>
        <p:spPr>
          <a:xfrm>
            <a:off x="4670275" y="49452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a-m</a:t>
            </a:r>
            <a:endParaRPr b="1" baseline="-25000">
              <a:solidFill>
                <a:srgbClr val="FFFFFF"/>
              </a:solidFill>
            </a:endParaRPr>
          </a:p>
        </p:txBody>
      </p:sp>
      <p:sp>
        <p:nvSpPr>
          <p:cNvPr id="159" name="Google Shape;159;p23"/>
          <p:cNvSpPr txBox="1"/>
          <p:nvPr/>
        </p:nvSpPr>
        <p:spPr>
          <a:xfrm>
            <a:off x="4756325" y="396957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n-z</a:t>
            </a:r>
            <a:endParaRPr b="1" baseline="-25000">
              <a:solidFill>
                <a:srgbClr val="FFFFFF"/>
              </a:solidFill>
            </a:endParaRPr>
          </a:p>
        </p:txBody>
      </p:sp>
      <p:cxnSp>
        <p:nvCxnSpPr>
          <p:cNvPr id="160" name="Google Shape;160;p23"/>
          <p:cNvCxnSpPr/>
          <p:nvPr/>
        </p:nvCxnSpPr>
        <p:spPr>
          <a:xfrm>
            <a:off x="3009057" y="2899788"/>
            <a:ext cx="1533600" cy="410100"/>
          </a:xfrm>
          <a:prstGeom prst="straightConnector1">
            <a:avLst/>
          </a:prstGeom>
          <a:noFill/>
          <a:ln cap="flat" cmpd="sng" w="9525">
            <a:solidFill>
              <a:srgbClr val="FFFFFF"/>
            </a:solidFill>
            <a:prstDash val="solid"/>
            <a:round/>
            <a:headEnd len="med" w="med" type="none"/>
            <a:tailEnd len="med" w="med" type="triangle"/>
          </a:ln>
        </p:spPr>
      </p:cxnSp>
      <p:sp>
        <p:nvSpPr>
          <p:cNvPr id="161" name="Google Shape;161;p23"/>
          <p:cNvSpPr txBox="1"/>
          <p:nvPr/>
        </p:nvSpPr>
        <p:spPr>
          <a:xfrm rot="977525">
            <a:off x="3636282" y="2821168"/>
            <a:ext cx="517584" cy="249972"/>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r(z)</a:t>
            </a:r>
            <a:endParaRPr>
              <a:solidFill>
                <a:srgbClr val="FFFFFF"/>
              </a:solidFill>
            </a:endParaRPr>
          </a:p>
        </p:txBody>
      </p:sp>
      <p:cxnSp>
        <p:nvCxnSpPr>
          <p:cNvPr id="162" name="Google Shape;162;p23"/>
          <p:cNvCxnSpPr/>
          <p:nvPr/>
        </p:nvCxnSpPr>
        <p:spPr>
          <a:xfrm flipH="1" rot="10800000">
            <a:off x="3033325" y="1454625"/>
            <a:ext cx="1435800" cy="596400"/>
          </a:xfrm>
          <a:prstGeom prst="straightConnector1">
            <a:avLst/>
          </a:prstGeom>
          <a:noFill/>
          <a:ln cap="flat" cmpd="sng" w="9525">
            <a:solidFill>
              <a:srgbClr val="FFFFFF"/>
            </a:solidFill>
            <a:prstDash val="solid"/>
            <a:round/>
            <a:headEnd len="med" w="med" type="none"/>
            <a:tailEnd len="med" w="med" type="triangle"/>
          </a:ln>
        </p:spPr>
      </p:cxnSp>
      <p:sp>
        <p:nvSpPr>
          <p:cNvPr id="163" name="Google Shape;163;p23"/>
          <p:cNvSpPr txBox="1"/>
          <p:nvPr/>
        </p:nvSpPr>
        <p:spPr>
          <a:xfrm rot="-1276268">
            <a:off x="3394401" y="1420870"/>
            <a:ext cx="517666"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r(a)</a:t>
            </a:r>
            <a:endParaRPr>
              <a:solidFill>
                <a:srgbClr val="FFFFFF"/>
              </a:solidFill>
            </a:endParaRPr>
          </a:p>
        </p:txBody>
      </p:sp>
      <p:sp>
        <p:nvSpPr>
          <p:cNvPr id="164" name="Google Shape;164;p23"/>
          <p:cNvSpPr txBox="1"/>
          <p:nvPr/>
        </p:nvSpPr>
        <p:spPr>
          <a:xfrm>
            <a:off x="4576575" y="803825"/>
            <a:ext cx="989400" cy="73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aseline="30000" lang="en" sz="1500">
                <a:solidFill>
                  <a:srgbClr val="FFFFFF"/>
                </a:solidFill>
              </a:rPr>
              <a:t>s_lock(a)</a:t>
            </a:r>
            <a:endParaRPr baseline="30000" sz="1500">
              <a:solidFill>
                <a:srgbClr val="FFFFFF"/>
              </a:solidFill>
            </a:endParaRPr>
          </a:p>
        </p:txBody>
      </p:sp>
      <p:sp>
        <p:nvSpPr>
          <p:cNvPr id="165" name="Google Shape;165;p23"/>
          <p:cNvSpPr/>
          <p:nvPr/>
        </p:nvSpPr>
        <p:spPr>
          <a:xfrm>
            <a:off x="4617119" y="3339300"/>
            <a:ext cx="770400" cy="6483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23"/>
          <p:cNvSpPr txBox="1"/>
          <p:nvPr/>
        </p:nvSpPr>
        <p:spPr>
          <a:xfrm>
            <a:off x="4589231" y="3248350"/>
            <a:ext cx="989400" cy="81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aseline="30000" lang="en" sz="1500">
                <a:solidFill>
                  <a:srgbClr val="FFFFFF"/>
                </a:solidFill>
              </a:rPr>
              <a:t>s_lock(z)</a:t>
            </a:r>
            <a:endParaRPr baseline="30000" sz="1500">
              <a:solidFill>
                <a:srgbClr val="FFFFFF"/>
              </a:solidFill>
            </a:endParaRPr>
          </a:p>
        </p:txBody>
      </p:sp>
      <p:cxnSp>
        <p:nvCxnSpPr>
          <p:cNvPr id="167" name="Google Shape;167;p23"/>
          <p:cNvCxnSpPr/>
          <p:nvPr/>
        </p:nvCxnSpPr>
        <p:spPr>
          <a:xfrm flipH="1">
            <a:off x="3128925" y="1557750"/>
            <a:ext cx="1369500" cy="574200"/>
          </a:xfrm>
          <a:prstGeom prst="straightConnector1">
            <a:avLst/>
          </a:prstGeom>
          <a:noFill/>
          <a:ln cap="flat" cmpd="sng" w="9525">
            <a:solidFill>
              <a:srgbClr val="FFFFFF"/>
            </a:solidFill>
            <a:prstDash val="solid"/>
            <a:round/>
            <a:headEnd len="med" w="med" type="none"/>
            <a:tailEnd len="med" w="med" type="triangle"/>
          </a:ln>
        </p:spPr>
      </p:cxnSp>
      <p:sp>
        <p:nvSpPr>
          <p:cNvPr id="168" name="Google Shape;168;p23"/>
          <p:cNvSpPr txBox="1"/>
          <p:nvPr/>
        </p:nvSpPr>
        <p:spPr>
          <a:xfrm rot="-1276831">
            <a:off x="3524343" y="1786827"/>
            <a:ext cx="741456"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a</a:t>
            </a:r>
            <a:r>
              <a:rPr lang="en">
                <a:solidFill>
                  <a:srgbClr val="FFFFFF"/>
                </a:solidFill>
              </a:rPr>
              <a:t> == 1</a:t>
            </a:r>
            <a:endParaRPr>
              <a:solidFill>
                <a:srgbClr val="FFFFFF"/>
              </a:solidFill>
            </a:endParaRPr>
          </a:p>
        </p:txBody>
      </p:sp>
      <p:sp>
        <p:nvSpPr>
          <p:cNvPr id="169" name="Google Shape;169;p23"/>
          <p:cNvSpPr txBox="1"/>
          <p:nvPr/>
        </p:nvSpPr>
        <p:spPr>
          <a:xfrm rot="971439">
            <a:off x="3358381" y="3150787"/>
            <a:ext cx="741301" cy="250176"/>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z</a:t>
            </a:r>
            <a:r>
              <a:rPr lang="en">
                <a:solidFill>
                  <a:srgbClr val="FFFFFF"/>
                </a:solidFill>
              </a:rPr>
              <a:t> == 2</a:t>
            </a:r>
            <a:endParaRPr>
              <a:solidFill>
                <a:srgbClr val="FFFFFF"/>
              </a:solidFill>
            </a:endParaRPr>
          </a:p>
        </p:txBody>
      </p:sp>
      <p:cxnSp>
        <p:nvCxnSpPr>
          <p:cNvPr id="170" name="Google Shape;170;p23"/>
          <p:cNvCxnSpPr/>
          <p:nvPr/>
        </p:nvCxnSpPr>
        <p:spPr>
          <a:xfrm rot="10800000">
            <a:off x="2981725" y="2978650"/>
            <a:ext cx="1494600" cy="419700"/>
          </a:xfrm>
          <a:prstGeom prst="straightConnector1">
            <a:avLst/>
          </a:prstGeom>
          <a:noFill/>
          <a:ln cap="flat" cmpd="sng" w="9525">
            <a:solidFill>
              <a:srgbClr val="FFFFFF"/>
            </a:solidFill>
            <a:prstDash val="solid"/>
            <a:round/>
            <a:headEnd len="med" w="med" type="none"/>
            <a:tailEnd len="med" w="med" type="triangle"/>
          </a:ln>
        </p:spPr>
      </p:cxnSp>
      <p:sp>
        <p:nvSpPr>
          <p:cNvPr id="171" name="Google Shape;171;p23"/>
          <p:cNvSpPr txBox="1"/>
          <p:nvPr/>
        </p:nvSpPr>
        <p:spPr>
          <a:xfrm>
            <a:off x="2078075" y="2044675"/>
            <a:ext cx="989400" cy="739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aseline="30000" lang="en">
                <a:solidFill>
                  <a:srgbClr val="FFFFFF"/>
                </a:solidFill>
              </a:rPr>
              <a:t>x = 1</a:t>
            </a:r>
            <a:br>
              <a:rPr baseline="30000" lang="en">
                <a:solidFill>
                  <a:srgbClr val="FFFFFF"/>
                </a:solidFill>
              </a:rPr>
            </a:br>
            <a:r>
              <a:rPr baseline="30000" lang="en">
                <a:solidFill>
                  <a:srgbClr val="FFFFFF"/>
                </a:solidFill>
              </a:rPr>
              <a:t>y</a:t>
            </a:r>
            <a:r>
              <a:rPr baseline="30000" lang="en">
                <a:solidFill>
                  <a:srgbClr val="FFFFFF"/>
                </a:solidFill>
              </a:rPr>
              <a:t> = 2</a:t>
            </a:r>
            <a:endParaRPr baseline="30000">
              <a:solidFill>
                <a:srgbClr val="FFFFFF"/>
              </a:solidFill>
            </a:endParaRPr>
          </a:p>
          <a:p>
            <a:pPr indent="0" lvl="0" marL="0" rtl="0" algn="l">
              <a:lnSpc>
                <a:spcPct val="100000"/>
              </a:lnSpc>
              <a:spcBef>
                <a:spcPts val="0"/>
              </a:spcBef>
              <a:spcAft>
                <a:spcPts val="0"/>
              </a:spcAft>
              <a:buNone/>
            </a:pPr>
            <a:r>
              <a:rPr baseline="30000" lang="en">
                <a:solidFill>
                  <a:srgbClr val="FFFFFF"/>
                </a:solidFill>
              </a:rPr>
              <a:t>x</a:t>
            </a:r>
            <a:r>
              <a:rPr baseline="30000" lang="en">
                <a:solidFill>
                  <a:srgbClr val="FFFFFF"/>
                </a:solidFill>
              </a:rPr>
              <a:t> = x + y = 3</a:t>
            </a:r>
            <a:br>
              <a:rPr baseline="30000" lang="en">
                <a:solidFill>
                  <a:srgbClr val="FFFFFF"/>
                </a:solidFill>
              </a:rPr>
            </a:br>
            <a:r>
              <a:rPr baseline="30000" lang="en">
                <a:solidFill>
                  <a:srgbClr val="FFFFFF"/>
                </a:solidFill>
              </a:rPr>
              <a:t>w(z = 3)</a:t>
            </a:r>
            <a:endParaRPr baseline="30000">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4"/>
          <p:cNvSpPr txBox="1"/>
          <p:nvPr/>
        </p:nvSpPr>
        <p:spPr>
          <a:xfrm>
            <a:off x="4601196" y="3307750"/>
            <a:ext cx="1674000" cy="81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aseline="30000" lang="en" sz="1300">
                <a:solidFill>
                  <a:srgbClr val="FFFFFF"/>
                </a:solidFill>
              </a:rPr>
              <a:t>s_lock(z)</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x_lock(z)</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unlock()</a:t>
            </a:r>
            <a:endParaRPr baseline="30000" sz="1300">
              <a:solidFill>
                <a:srgbClr val="FFFFFF"/>
              </a:solidFill>
            </a:endParaRPr>
          </a:p>
          <a:p>
            <a:pPr indent="0" lvl="0" marL="0" rtl="0" algn="l">
              <a:spcBef>
                <a:spcPts val="0"/>
              </a:spcBef>
              <a:spcAft>
                <a:spcPts val="0"/>
              </a:spcAft>
              <a:buNone/>
            </a:pPr>
            <a:r>
              <a:t/>
            </a:r>
            <a:endParaRPr sz="1300">
              <a:solidFill>
                <a:srgbClr val="FFFFFF"/>
              </a:solidFill>
            </a:endParaRPr>
          </a:p>
        </p:txBody>
      </p:sp>
      <p:sp>
        <p:nvSpPr>
          <p:cNvPr id="177" name="Google Shape;177;p24"/>
          <p:cNvSpPr txBox="1"/>
          <p:nvPr/>
        </p:nvSpPr>
        <p:spPr>
          <a:xfrm>
            <a:off x="4512350" y="863225"/>
            <a:ext cx="1435800" cy="73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aseline="30000" lang="en" sz="1300">
                <a:solidFill>
                  <a:srgbClr val="FFFFFF"/>
                </a:solidFill>
              </a:rPr>
              <a:t>s_lock(a)</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w</a:t>
            </a:r>
            <a:r>
              <a:rPr baseline="30000" lang="en" sz="1300">
                <a:solidFill>
                  <a:srgbClr val="FFFFFF"/>
                </a:solidFill>
              </a:rPr>
              <a:t>ait(t</a:t>
            </a:r>
            <a:r>
              <a:rPr baseline="30000" lang="en" sz="1300">
                <a:solidFill>
                  <a:srgbClr val="FFFFFF"/>
                </a:solidFill>
              </a:rPr>
              <a:t>_safe</a:t>
            </a:r>
            <a:r>
              <a:rPr baseline="30000" lang="en" sz="1300">
                <a:solidFill>
                  <a:srgbClr val="FFFFFF"/>
                </a:solidFill>
              </a:rPr>
              <a:t>&gt;s_t1)</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unlock()</a:t>
            </a:r>
            <a:endParaRPr baseline="30000" sz="1300">
              <a:solidFill>
                <a:srgbClr val="FFFFFF"/>
              </a:solidFill>
            </a:endParaRPr>
          </a:p>
          <a:p>
            <a:pPr indent="0" lvl="0" marL="0" rtl="0" algn="l">
              <a:spcBef>
                <a:spcPts val="0"/>
              </a:spcBef>
              <a:spcAft>
                <a:spcPts val="0"/>
              </a:spcAft>
              <a:buNone/>
            </a:pPr>
            <a:r>
              <a:t/>
            </a:r>
            <a:endParaRPr sz="1300">
              <a:solidFill>
                <a:srgbClr val="FFFFFF"/>
              </a:solidFill>
            </a:endParaRPr>
          </a:p>
        </p:txBody>
      </p:sp>
      <p:sp>
        <p:nvSpPr>
          <p:cNvPr id="178" name="Google Shape;178;p24"/>
          <p:cNvSpPr txBox="1"/>
          <p:nvPr>
            <p:ph type="title"/>
          </p:nvPr>
        </p:nvSpPr>
        <p:spPr>
          <a:xfrm>
            <a:off x="311700" y="445025"/>
            <a:ext cx="44811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Example</a:t>
            </a:r>
            <a:endParaRPr/>
          </a:p>
        </p:txBody>
      </p:sp>
      <p:sp>
        <p:nvSpPr>
          <p:cNvPr id="179" name="Google Shape;179;p24"/>
          <p:cNvSpPr txBox="1"/>
          <p:nvPr/>
        </p:nvSpPr>
        <p:spPr>
          <a:xfrm>
            <a:off x="311700" y="1278000"/>
            <a:ext cx="1119000" cy="154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txn 1:</a:t>
            </a:r>
            <a:endParaRPr>
              <a:solidFill>
                <a:srgbClr val="FFFFFF"/>
              </a:solidFill>
            </a:endParaRPr>
          </a:p>
          <a:p>
            <a:pPr indent="0" lvl="0" marL="0" rtl="0" algn="l">
              <a:spcBef>
                <a:spcPts val="0"/>
              </a:spcBef>
              <a:spcAft>
                <a:spcPts val="0"/>
              </a:spcAft>
              <a:buNone/>
            </a:pPr>
            <a:r>
              <a:rPr lang="en">
                <a:solidFill>
                  <a:srgbClr val="FFFFFF"/>
                </a:solidFill>
              </a:rPr>
              <a:t>   x = r(a)</a:t>
            </a:r>
            <a:endParaRPr>
              <a:solidFill>
                <a:srgbClr val="FFFFFF"/>
              </a:solidFill>
            </a:endParaRPr>
          </a:p>
          <a:p>
            <a:pPr indent="0" lvl="0" marL="0" rtl="0" algn="l">
              <a:spcBef>
                <a:spcPts val="0"/>
              </a:spcBef>
              <a:spcAft>
                <a:spcPts val="0"/>
              </a:spcAft>
              <a:buNone/>
            </a:pPr>
            <a:r>
              <a:rPr lang="en">
                <a:solidFill>
                  <a:srgbClr val="FFFFFF"/>
                </a:solidFill>
              </a:rPr>
              <a:t>   y = r(z)</a:t>
            </a:r>
            <a:endParaRPr>
              <a:solidFill>
                <a:srgbClr val="FFFFFF"/>
              </a:solidFill>
            </a:endParaRPr>
          </a:p>
          <a:p>
            <a:pPr indent="0" lvl="0" marL="0" rtl="0" algn="l">
              <a:spcBef>
                <a:spcPts val="0"/>
              </a:spcBef>
              <a:spcAft>
                <a:spcPts val="0"/>
              </a:spcAft>
              <a:buNone/>
            </a:pPr>
            <a:r>
              <a:rPr lang="en">
                <a:solidFill>
                  <a:srgbClr val="FFFFFF"/>
                </a:solidFill>
              </a:rPr>
              <a:t>   x = x + y</a:t>
            </a:r>
            <a:endParaRPr>
              <a:solidFill>
                <a:srgbClr val="FFFFFF"/>
              </a:solidFill>
            </a:endParaRPr>
          </a:p>
          <a:p>
            <a:pPr indent="0" lvl="0" marL="0" rtl="0" algn="l">
              <a:spcBef>
                <a:spcPts val="0"/>
              </a:spcBef>
              <a:spcAft>
                <a:spcPts val="0"/>
              </a:spcAft>
              <a:buNone/>
            </a:pPr>
            <a:r>
              <a:rPr lang="en">
                <a:solidFill>
                  <a:srgbClr val="FFFFFF"/>
                </a:solidFill>
              </a:rPr>
              <a:t>   w(z = x)</a:t>
            </a:r>
            <a:endParaRPr>
              <a:solidFill>
                <a:srgbClr val="FFFFFF"/>
              </a:solidFill>
            </a:endParaRPr>
          </a:p>
        </p:txBody>
      </p:sp>
      <p:sp>
        <p:nvSpPr>
          <p:cNvPr id="180" name="Google Shape;180;p24"/>
          <p:cNvSpPr/>
          <p:nvPr/>
        </p:nvSpPr>
        <p:spPr>
          <a:xfrm>
            <a:off x="2113000" y="2080475"/>
            <a:ext cx="854100" cy="810000"/>
          </a:xfrm>
          <a:prstGeom prst="rect">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24"/>
          <p:cNvSpPr/>
          <p:nvPr/>
        </p:nvSpPr>
        <p:spPr>
          <a:xfrm>
            <a:off x="4604481" y="894775"/>
            <a:ext cx="770400" cy="6483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24"/>
          <p:cNvSpPr/>
          <p:nvPr/>
        </p:nvSpPr>
        <p:spPr>
          <a:xfrm>
            <a:off x="5500400" y="14914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24"/>
          <p:cNvSpPr/>
          <p:nvPr/>
        </p:nvSpPr>
        <p:spPr>
          <a:xfrm>
            <a:off x="5500400" y="4945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24"/>
          <p:cNvSpPr/>
          <p:nvPr/>
        </p:nvSpPr>
        <p:spPr>
          <a:xfrm>
            <a:off x="5528325" y="38873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24"/>
          <p:cNvSpPr/>
          <p:nvPr/>
        </p:nvSpPr>
        <p:spPr>
          <a:xfrm>
            <a:off x="5528325" y="28904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4"/>
          <p:cNvSpPr txBox="1"/>
          <p:nvPr/>
        </p:nvSpPr>
        <p:spPr>
          <a:xfrm>
            <a:off x="2046775" y="1690275"/>
            <a:ext cx="7704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Client</a:t>
            </a:r>
            <a:endParaRPr b="1">
              <a:solidFill>
                <a:srgbClr val="FFFFFF"/>
              </a:solidFill>
            </a:endParaRPr>
          </a:p>
        </p:txBody>
      </p:sp>
      <p:sp>
        <p:nvSpPr>
          <p:cNvPr id="187" name="Google Shape;187;p24"/>
          <p:cNvSpPr txBox="1"/>
          <p:nvPr/>
        </p:nvSpPr>
        <p:spPr>
          <a:xfrm>
            <a:off x="4517875" y="49452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a-m</a:t>
            </a:r>
            <a:endParaRPr b="1" baseline="-25000">
              <a:solidFill>
                <a:srgbClr val="FFFFFF"/>
              </a:solidFill>
            </a:endParaRPr>
          </a:p>
        </p:txBody>
      </p:sp>
      <p:sp>
        <p:nvSpPr>
          <p:cNvPr id="188" name="Google Shape;188;p24"/>
          <p:cNvSpPr txBox="1"/>
          <p:nvPr/>
        </p:nvSpPr>
        <p:spPr>
          <a:xfrm>
            <a:off x="4743675" y="3987600"/>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n-z</a:t>
            </a:r>
            <a:endParaRPr b="1" baseline="-25000">
              <a:solidFill>
                <a:srgbClr val="FFFFFF"/>
              </a:solidFill>
            </a:endParaRPr>
          </a:p>
        </p:txBody>
      </p:sp>
      <p:cxnSp>
        <p:nvCxnSpPr>
          <p:cNvPr id="189" name="Google Shape;189;p24"/>
          <p:cNvCxnSpPr/>
          <p:nvPr/>
        </p:nvCxnSpPr>
        <p:spPr>
          <a:xfrm>
            <a:off x="3009057" y="2899788"/>
            <a:ext cx="1533600" cy="410100"/>
          </a:xfrm>
          <a:prstGeom prst="straightConnector1">
            <a:avLst/>
          </a:prstGeom>
          <a:noFill/>
          <a:ln cap="flat" cmpd="sng" w="9525">
            <a:solidFill>
              <a:srgbClr val="FFFFFF"/>
            </a:solidFill>
            <a:prstDash val="solid"/>
            <a:round/>
            <a:headEnd len="med" w="med" type="none"/>
            <a:tailEnd len="med" w="med" type="triangle"/>
          </a:ln>
        </p:spPr>
      </p:cxnSp>
      <p:cxnSp>
        <p:nvCxnSpPr>
          <p:cNvPr id="190" name="Google Shape;190;p24"/>
          <p:cNvCxnSpPr/>
          <p:nvPr/>
        </p:nvCxnSpPr>
        <p:spPr>
          <a:xfrm flipH="1" rot="10800000">
            <a:off x="3033325" y="1454625"/>
            <a:ext cx="1435800" cy="596400"/>
          </a:xfrm>
          <a:prstGeom prst="straightConnector1">
            <a:avLst/>
          </a:prstGeom>
          <a:noFill/>
          <a:ln cap="flat" cmpd="sng" w="9525">
            <a:solidFill>
              <a:srgbClr val="FFFFFF"/>
            </a:solidFill>
            <a:prstDash val="solid"/>
            <a:round/>
            <a:headEnd len="med" w="med" type="none"/>
            <a:tailEnd len="med" w="med" type="triangle"/>
          </a:ln>
        </p:spPr>
      </p:cxnSp>
      <p:sp>
        <p:nvSpPr>
          <p:cNvPr id="191" name="Google Shape;191;p24"/>
          <p:cNvSpPr txBox="1"/>
          <p:nvPr/>
        </p:nvSpPr>
        <p:spPr>
          <a:xfrm rot="-1275954">
            <a:off x="2825172" y="1317053"/>
            <a:ext cx="2139805"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FFFFFF"/>
                </a:solidFill>
              </a:rPr>
              <a:t>commit t1, coord: S</a:t>
            </a:r>
            <a:r>
              <a:rPr baseline="-25000" lang="en" sz="1200">
                <a:solidFill>
                  <a:srgbClr val="FFFFFF"/>
                </a:solidFill>
              </a:rPr>
              <a:t>am</a:t>
            </a:r>
            <a:r>
              <a:rPr lang="en" sz="1200">
                <a:solidFill>
                  <a:srgbClr val="FFFFFF"/>
                </a:solidFill>
              </a:rPr>
              <a:t> </a:t>
            </a:r>
            <a:endParaRPr sz="1200">
              <a:solidFill>
                <a:srgbClr val="FFFFFF"/>
              </a:solidFill>
            </a:endParaRPr>
          </a:p>
        </p:txBody>
      </p:sp>
      <p:sp>
        <p:nvSpPr>
          <p:cNvPr id="192" name="Google Shape;192;p24"/>
          <p:cNvSpPr/>
          <p:nvPr/>
        </p:nvSpPr>
        <p:spPr>
          <a:xfrm>
            <a:off x="4617119" y="3339300"/>
            <a:ext cx="770400" cy="6483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93" name="Google Shape;193;p24"/>
          <p:cNvCxnSpPr/>
          <p:nvPr/>
        </p:nvCxnSpPr>
        <p:spPr>
          <a:xfrm flipH="1">
            <a:off x="3128925" y="1557750"/>
            <a:ext cx="1369500" cy="574200"/>
          </a:xfrm>
          <a:prstGeom prst="straightConnector1">
            <a:avLst/>
          </a:prstGeom>
          <a:noFill/>
          <a:ln cap="flat" cmpd="sng" w="9525">
            <a:solidFill>
              <a:srgbClr val="FFFFFF"/>
            </a:solidFill>
            <a:prstDash val="solid"/>
            <a:round/>
            <a:headEnd len="med" w="med" type="none"/>
            <a:tailEnd len="med" w="med" type="triangle"/>
          </a:ln>
        </p:spPr>
      </p:cxnSp>
      <p:sp>
        <p:nvSpPr>
          <p:cNvPr id="194" name="Google Shape;194;p24"/>
          <p:cNvSpPr txBox="1"/>
          <p:nvPr/>
        </p:nvSpPr>
        <p:spPr>
          <a:xfrm rot="-1344738">
            <a:off x="3392726" y="1743274"/>
            <a:ext cx="1133846" cy="419679"/>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300">
                <a:solidFill>
                  <a:srgbClr val="FFFFFF"/>
                </a:solidFill>
              </a:rPr>
              <a:t>committed</a:t>
            </a:r>
            <a:endParaRPr sz="1300">
              <a:solidFill>
                <a:srgbClr val="FFFFFF"/>
              </a:solidFill>
            </a:endParaRPr>
          </a:p>
        </p:txBody>
      </p:sp>
      <p:sp>
        <p:nvSpPr>
          <p:cNvPr id="195" name="Google Shape;195;p24"/>
          <p:cNvSpPr txBox="1"/>
          <p:nvPr/>
        </p:nvSpPr>
        <p:spPr>
          <a:xfrm rot="971608">
            <a:off x="2925614" y="2822982"/>
            <a:ext cx="2122405" cy="250176"/>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100">
                <a:solidFill>
                  <a:srgbClr val="FFFFFF"/>
                </a:solidFill>
              </a:rPr>
              <a:t>c</a:t>
            </a:r>
            <a:r>
              <a:rPr lang="en" sz="1100">
                <a:solidFill>
                  <a:srgbClr val="FFFFFF"/>
                </a:solidFill>
              </a:rPr>
              <a:t>ommit t1, coord: S</a:t>
            </a:r>
            <a:r>
              <a:rPr baseline="-25000" lang="en" sz="1100">
                <a:solidFill>
                  <a:srgbClr val="FFFFFF"/>
                </a:solidFill>
              </a:rPr>
              <a:t>am</a:t>
            </a:r>
            <a:r>
              <a:rPr lang="en" sz="1100">
                <a:solidFill>
                  <a:srgbClr val="FFFFFF"/>
                </a:solidFill>
              </a:rPr>
              <a:t>, w(z)3</a:t>
            </a:r>
            <a:endParaRPr sz="1100">
              <a:solidFill>
                <a:srgbClr val="FFFFFF"/>
              </a:solidFill>
            </a:endParaRPr>
          </a:p>
        </p:txBody>
      </p:sp>
      <p:cxnSp>
        <p:nvCxnSpPr>
          <p:cNvPr id="196" name="Google Shape;196;p24"/>
          <p:cNvCxnSpPr/>
          <p:nvPr/>
        </p:nvCxnSpPr>
        <p:spPr>
          <a:xfrm flipH="1" rot="10800000">
            <a:off x="4851800" y="1601775"/>
            <a:ext cx="600" cy="1693500"/>
          </a:xfrm>
          <a:prstGeom prst="straightConnector1">
            <a:avLst/>
          </a:prstGeom>
          <a:noFill/>
          <a:ln cap="flat" cmpd="sng" w="9525">
            <a:solidFill>
              <a:srgbClr val="FFFFFF"/>
            </a:solidFill>
            <a:prstDash val="solid"/>
            <a:round/>
            <a:headEnd len="med" w="med" type="none"/>
            <a:tailEnd len="med" w="med" type="triangle"/>
          </a:ln>
        </p:spPr>
      </p:cxnSp>
      <p:sp>
        <p:nvSpPr>
          <p:cNvPr id="197" name="Google Shape;197;p24"/>
          <p:cNvSpPr txBox="1"/>
          <p:nvPr/>
        </p:nvSpPr>
        <p:spPr>
          <a:xfrm>
            <a:off x="2078075" y="2044675"/>
            <a:ext cx="989400" cy="739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aseline="30000" lang="en">
                <a:solidFill>
                  <a:srgbClr val="FFFFFF"/>
                </a:solidFill>
              </a:rPr>
              <a:t>x = 1</a:t>
            </a:r>
            <a:endParaRPr baseline="30000">
              <a:solidFill>
                <a:srgbClr val="FFFFFF"/>
              </a:solidFill>
            </a:endParaRPr>
          </a:p>
          <a:p>
            <a:pPr indent="0" lvl="0" marL="0" rtl="0" algn="l">
              <a:lnSpc>
                <a:spcPct val="100000"/>
              </a:lnSpc>
              <a:spcBef>
                <a:spcPts val="0"/>
              </a:spcBef>
              <a:spcAft>
                <a:spcPts val="0"/>
              </a:spcAft>
              <a:buNone/>
            </a:pPr>
            <a:r>
              <a:rPr baseline="30000" lang="en">
                <a:solidFill>
                  <a:srgbClr val="FFFFFF"/>
                </a:solidFill>
              </a:rPr>
              <a:t>y = 2</a:t>
            </a:r>
            <a:endParaRPr baseline="30000">
              <a:solidFill>
                <a:srgbClr val="FFFFFF"/>
              </a:solidFill>
            </a:endParaRPr>
          </a:p>
          <a:p>
            <a:pPr indent="0" lvl="0" marL="0" rtl="0" algn="l">
              <a:lnSpc>
                <a:spcPct val="100000"/>
              </a:lnSpc>
              <a:spcBef>
                <a:spcPts val="0"/>
              </a:spcBef>
              <a:spcAft>
                <a:spcPts val="0"/>
              </a:spcAft>
              <a:buNone/>
            </a:pPr>
            <a:r>
              <a:rPr baseline="30000" lang="en">
                <a:solidFill>
                  <a:srgbClr val="FFFFFF"/>
                </a:solidFill>
              </a:rPr>
              <a:t>x = x + y = 3</a:t>
            </a:r>
            <a:endParaRPr baseline="30000">
              <a:solidFill>
                <a:srgbClr val="FFFFFF"/>
              </a:solidFill>
            </a:endParaRPr>
          </a:p>
          <a:p>
            <a:pPr indent="0" lvl="0" marL="0" rtl="0" algn="l">
              <a:lnSpc>
                <a:spcPct val="100000"/>
              </a:lnSpc>
              <a:spcBef>
                <a:spcPts val="0"/>
              </a:spcBef>
              <a:spcAft>
                <a:spcPts val="0"/>
              </a:spcAft>
              <a:buNone/>
            </a:pPr>
            <a:r>
              <a:rPr baseline="30000" lang="en">
                <a:solidFill>
                  <a:srgbClr val="FFFFFF"/>
                </a:solidFill>
              </a:rPr>
              <a:t>w(z = 3)</a:t>
            </a:r>
            <a:endParaRPr baseline="30000">
              <a:solidFill>
                <a:srgbClr val="FFFFFF"/>
              </a:solidFill>
            </a:endParaRPr>
          </a:p>
        </p:txBody>
      </p:sp>
      <p:sp>
        <p:nvSpPr>
          <p:cNvPr id="198" name="Google Shape;198;p24"/>
          <p:cNvSpPr txBox="1"/>
          <p:nvPr/>
        </p:nvSpPr>
        <p:spPr>
          <a:xfrm rot="3622">
            <a:off x="4186625" y="2222550"/>
            <a:ext cx="854100" cy="249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FFFFFF"/>
                </a:solidFill>
              </a:rPr>
              <a:t>s_p </a:t>
            </a:r>
            <a:r>
              <a:rPr lang="en" sz="1200">
                <a:solidFill>
                  <a:srgbClr val="FFFFFF"/>
                </a:solidFill>
              </a:rPr>
              <a:t>= 7</a:t>
            </a:r>
            <a:endParaRPr sz="1200">
              <a:solidFill>
                <a:srgbClr val="FFFFFF"/>
              </a:solidFill>
            </a:endParaRPr>
          </a:p>
        </p:txBody>
      </p:sp>
      <p:cxnSp>
        <p:nvCxnSpPr>
          <p:cNvPr id="199" name="Google Shape;199;p24"/>
          <p:cNvCxnSpPr>
            <a:endCxn id="195" idx="3"/>
          </p:cNvCxnSpPr>
          <p:nvPr/>
        </p:nvCxnSpPr>
        <p:spPr>
          <a:xfrm>
            <a:off x="4999317" y="1690320"/>
            <a:ext cx="6600" cy="1553700"/>
          </a:xfrm>
          <a:prstGeom prst="straightConnector1">
            <a:avLst/>
          </a:prstGeom>
          <a:noFill/>
          <a:ln cap="flat" cmpd="sng" w="9525">
            <a:solidFill>
              <a:srgbClr val="FFFFFF"/>
            </a:solidFill>
            <a:prstDash val="solid"/>
            <a:round/>
            <a:headEnd len="med" w="med" type="none"/>
            <a:tailEnd len="med" w="med" type="triangle"/>
          </a:ln>
        </p:spPr>
      </p:cxnSp>
      <p:sp>
        <p:nvSpPr>
          <p:cNvPr id="200" name="Google Shape;200;p24"/>
          <p:cNvSpPr txBox="1"/>
          <p:nvPr/>
        </p:nvSpPr>
        <p:spPr>
          <a:xfrm rot="3182">
            <a:off x="4999200" y="2220650"/>
            <a:ext cx="2592601" cy="249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FFFFFF"/>
                </a:solidFill>
              </a:rPr>
              <a:t>s_t1 = 8</a:t>
            </a:r>
            <a:endParaRPr sz="1200">
              <a:solidFill>
                <a:srgbClr val="FFFFFF"/>
              </a:solidFill>
            </a:endParaRPr>
          </a:p>
        </p:txBody>
      </p:sp>
      <p:cxnSp>
        <p:nvCxnSpPr>
          <p:cNvPr id="201" name="Google Shape;201;p24"/>
          <p:cNvCxnSpPr>
            <a:stCxn id="192" idx="0"/>
            <a:endCxn id="185" idx="1"/>
          </p:cNvCxnSpPr>
          <p:nvPr/>
        </p:nvCxnSpPr>
        <p:spPr>
          <a:xfrm flipH="1" rot="10800000">
            <a:off x="5002319" y="3127200"/>
            <a:ext cx="525900" cy="212100"/>
          </a:xfrm>
          <a:prstGeom prst="straightConnector1">
            <a:avLst/>
          </a:prstGeom>
          <a:noFill/>
          <a:ln cap="flat" cmpd="sng" w="9525">
            <a:solidFill>
              <a:srgbClr val="FFFFFF"/>
            </a:solidFill>
            <a:prstDash val="solid"/>
            <a:round/>
            <a:headEnd len="med" w="med" type="triangle"/>
            <a:tailEnd len="med" w="med" type="triangle"/>
          </a:ln>
        </p:spPr>
      </p:cxnSp>
      <p:cxnSp>
        <p:nvCxnSpPr>
          <p:cNvPr id="202" name="Google Shape;202;p24"/>
          <p:cNvCxnSpPr>
            <a:stCxn id="192" idx="2"/>
            <a:endCxn id="184" idx="1"/>
          </p:cNvCxnSpPr>
          <p:nvPr/>
        </p:nvCxnSpPr>
        <p:spPr>
          <a:xfrm>
            <a:off x="5002319" y="3987600"/>
            <a:ext cx="525900" cy="136500"/>
          </a:xfrm>
          <a:prstGeom prst="straightConnector1">
            <a:avLst/>
          </a:prstGeom>
          <a:noFill/>
          <a:ln cap="flat" cmpd="sng" w="9525">
            <a:solidFill>
              <a:srgbClr val="FFFFFF"/>
            </a:solidFill>
            <a:prstDash val="solid"/>
            <a:round/>
            <a:headEnd len="med" w="med" type="triangle"/>
            <a:tailEnd len="med" w="med" type="triangle"/>
          </a:ln>
        </p:spPr>
      </p:cxnSp>
      <p:cxnSp>
        <p:nvCxnSpPr>
          <p:cNvPr id="203" name="Google Shape;203;p24"/>
          <p:cNvCxnSpPr>
            <a:stCxn id="184" idx="0"/>
            <a:endCxn id="185" idx="2"/>
          </p:cNvCxnSpPr>
          <p:nvPr/>
        </p:nvCxnSpPr>
        <p:spPr>
          <a:xfrm rot="10800000">
            <a:off x="5787075" y="3364175"/>
            <a:ext cx="0" cy="523200"/>
          </a:xfrm>
          <a:prstGeom prst="straightConnector1">
            <a:avLst/>
          </a:prstGeom>
          <a:noFill/>
          <a:ln cap="flat" cmpd="sng" w="9525">
            <a:solidFill>
              <a:srgbClr val="FFFFFF"/>
            </a:solidFill>
            <a:prstDash val="solid"/>
            <a:round/>
            <a:headEnd len="med" w="med" type="triangle"/>
            <a:tailEnd len="med" w="med" type="triangle"/>
          </a:ln>
        </p:spPr>
      </p:cxnSp>
      <p:cxnSp>
        <p:nvCxnSpPr>
          <p:cNvPr id="204" name="Google Shape;204;p24"/>
          <p:cNvCxnSpPr>
            <a:stCxn id="181" idx="0"/>
            <a:endCxn id="183" idx="1"/>
          </p:cNvCxnSpPr>
          <p:nvPr/>
        </p:nvCxnSpPr>
        <p:spPr>
          <a:xfrm flipH="1" rot="10800000">
            <a:off x="4989681" y="731275"/>
            <a:ext cx="510600" cy="163500"/>
          </a:xfrm>
          <a:prstGeom prst="straightConnector1">
            <a:avLst/>
          </a:prstGeom>
          <a:noFill/>
          <a:ln cap="flat" cmpd="sng" w="9525">
            <a:solidFill>
              <a:srgbClr val="FFFFFF"/>
            </a:solidFill>
            <a:prstDash val="solid"/>
            <a:round/>
            <a:headEnd len="med" w="med" type="triangle"/>
            <a:tailEnd len="med" w="med" type="triangle"/>
          </a:ln>
        </p:spPr>
      </p:cxnSp>
      <p:cxnSp>
        <p:nvCxnSpPr>
          <p:cNvPr id="205" name="Google Shape;205;p24"/>
          <p:cNvCxnSpPr>
            <a:stCxn id="181" idx="2"/>
            <a:endCxn id="182" idx="1"/>
          </p:cNvCxnSpPr>
          <p:nvPr/>
        </p:nvCxnSpPr>
        <p:spPr>
          <a:xfrm>
            <a:off x="4989681" y="1543075"/>
            <a:ext cx="510600" cy="185100"/>
          </a:xfrm>
          <a:prstGeom prst="straightConnector1">
            <a:avLst/>
          </a:prstGeom>
          <a:noFill/>
          <a:ln cap="flat" cmpd="sng" w="9525">
            <a:solidFill>
              <a:srgbClr val="FFFFFF"/>
            </a:solidFill>
            <a:prstDash val="solid"/>
            <a:round/>
            <a:headEnd len="med" w="med" type="triangle"/>
            <a:tailEnd len="med" w="med" type="triangle"/>
          </a:ln>
        </p:spPr>
      </p:cxnSp>
      <p:cxnSp>
        <p:nvCxnSpPr>
          <p:cNvPr id="206" name="Google Shape;206;p24"/>
          <p:cNvCxnSpPr>
            <a:stCxn id="182" idx="0"/>
            <a:endCxn id="183" idx="2"/>
          </p:cNvCxnSpPr>
          <p:nvPr/>
        </p:nvCxnSpPr>
        <p:spPr>
          <a:xfrm rot="10800000">
            <a:off x="5759150" y="968225"/>
            <a:ext cx="0" cy="523200"/>
          </a:xfrm>
          <a:prstGeom prst="straightConnector1">
            <a:avLst/>
          </a:prstGeom>
          <a:noFill/>
          <a:ln cap="flat" cmpd="sng" w="9525">
            <a:solidFill>
              <a:srgbClr val="FFFFFF"/>
            </a:solidFill>
            <a:prstDash val="solid"/>
            <a:round/>
            <a:headEnd len="med" w="med" type="triangle"/>
            <a:tailEnd len="med" w="med" type="triangl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Lock-free read-only transactions</a:t>
            </a:r>
            <a:endParaRPr/>
          </a:p>
        </p:txBody>
      </p:sp>
      <p:sp>
        <p:nvSpPr>
          <p:cNvPr id="212" name="Google Shape;212;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eriod"/>
            </a:pPr>
            <a:r>
              <a:rPr lang="en"/>
              <a:t>Client chooses</a:t>
            </a:r>
            <a:r>
              <a:rPr lang="en"/>
              <a:t> the commit timestamp (</a:t>
            </a:r>
            <a:r>
              <a:rPr i="1" lang="en"/>
              <a:t>s</a:t>
            </a:r>
            <a:r>
              <a:rPr baseline="-25000" i="1" lang="en"/>
              <a:t>read</a:t>
            </a:r>
            <a:r>
              <a:rPr lang="en"/>
              <a:t>) to be TrueTime.now.latest()</a:t>
            </a:r>
            <a:endParaRPr/>
          </a:p>
          <a:p>
            <a:pPr indent="-342900" lvl="0" marL="457200" rtl="0" algn="l">
              <a:spcBef>
                <a:spcPts val="0"/>
              </a:spcBef>
              <a:spcAft>
                <a:spcPts val="0"/>
              </a:spcAft>
              <a:buSzPts val="1800"/>
              <a:buAutoNum type="arabicPeriod"/>
            </a:pPr>
            <a:r>
              <a:rPr lang="en"/>
              <a:t>Shard leaders wait until </a:t>
            </a:r>
            <a:r>
              <a:rPr i="1" lang="en"/>
              <a:t>s</a:t>
            </a:r>
            <a:r>
              <a:rPr baseline="-25000" i="1" lang="en"/>
              <a:t>read</a:t>
            </a:r>
            <a:r>
              <a:rPr lang="en"/>
              <a:t> &lt; </a:t>
            </a:r>
            <a:r>
              <a:rPr i="1" lang="en"/>
              <a:t>t</a:t>
            </a:r>
            <a:r>
              <a:rPr baseline="-25000" i="1" lang="en"/>
              <a:t>safe</a:t>
            </a:r>
            <a:endParaRPr/>
          </a:p>
          <a:p>
            <a:pPr indent="-342900" lvl="0" marL="457200" rtl="0" algn="l">
              <a:spcBef>
                <a:spcPts val="0"/>
              </a:spcBef>
              <a:spcAft>
                <a:spcPts val="0"/>
              </a:spcAft>
              <a:buSzPts val="1800"/>
              <a:buAutoNum type="arabicPeriod"/>
            </a:pPr>
            <a:r>
              <a:rPr lang="en"/>
              <a:t>Read data as of the time </a:t>
            </a:r>
            <a:r>
              <a:rPr i="1" lang="en"/>
              <a:t>s</a:t>
            </a:r>
            <a:r>
              <a:rPr baseline="-25000" i="1" lang="en"/>
              <a:t>read</a:t>
            </a:r>
            <a:endParaRPr/>
          </a:p>
          <a:p>
            <a:pPr indent="-342900" lvl="0" marL="457200" rtl="0" algn="l">
              <a:spcBef>
                <a:spcPts val="0"/>
              </a:spcBef>
              <a:spcAft>
                <a:spcPts val="0"/>
              </a:spcAft>
              <a:buSzPts val="1800"/>
              <a:buAutoNum type="arabicPeriod"/>
            </a:pPr>
            <a:r>
              <a:rPr lang="en"/>
              <a:t>Return data.</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2">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26"/>
          <p:cNvSpPr txBox="1"/>
          <p:nvPr>
            <p:ph type="title"/>
          </p:nvPr>
        </p:nvSpPr>
        <p:spPr>
          <a:xfrm>
            <a:off x="311700" y="445025"/>
            <a:ext cx="39144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Read-Only </a:t>
            </a:r>
            <a:r>
              <a:rPr lang="en"/>
              <a:t>Example</a:t>
            </a:r>
            <a:endParaRPr/>
          </a:p>
        </p:txBody>
      </p:sp>
      <p:sp>
        <p:nvSpPr>
          <p:cNvPr id="218" name="Google Shape;218;p26"/>
          <p:cNvSpPr txBox="1"/>
          <p:nvPr/>
        </p:nvSpPr>
        <p:spPr>
          <a:xfrm>
            <a:off x="311700" y="1278000"/>
            <a:ext cx="1119000" cy="154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txn 1:</a:t>
            </a:r>
            <a:endParaRPr>
              <a:solidFill>
                <a:srgbClr val="FFFFFF"/>
              </a:solidFill>
            </a:endParaRPr>
          </a:p>
          <a:p>
            <a:pPr indent="0" lvl="0" marL="0" rtl="0" algn="l">
              <a:spcBef>
                <a:spcPts val="0"/>
              </a:spcBef>
              <a:spcAft>
                <a:spcPts val="0"/>
              </a:spcAft>
              <a:buNone/>
            </a:pPr>
            <a:r>
              <a:rPr lang="en">
                <a:solidFill>
                  <a:srgbClr val="FFFFFF"/>
                </a:solidFill>
              </a:rPr>
              <a:t>   x = r(a)</a:t>
            </a:r>
            <a:endParaRPr>
              <a:solidFill>
                <a:srgbClr val="FFFFFF"/>
              </a:solidFill>
            </a:endParaRPr>
          </a:p>
          <a:p>
            <a:pPr indent="0" lvl="0" marL="0" rtl="0" algn="l">
              <a:spcBef>
                <a:spcPts val="0"/>
              </a:spcBef>
              <a:spcAft>
                <a:spcPts val="0"/>
              </a:spcAft>
              <a:buNone/>
            </a:pPr>
            <a:r>
              <a:rPr lang="en">
                <a:solidFill>
                  <a:srgbClr val="FFFFFF"/>
                </a:solidFill>
              </a:rPr>
              <a:t>   y = r(z)</a:t>
            </a:r>
            <a:endParaRPr>
              <a:solidFill>
                <a:srgbClr val="FFFFFF"/>
              </a:solidFill>
            </a:endParaRPr>
          </a:p>
          <a:p>
            <a:pPr indent="0" lvl="0" marL="0" rtl="0" algn="l">
              <a:spcBef>
                <a:spcPts val="0"/>
              </a:spcBef>
              <a:spcAft>
                <a:spcPts val="0"/>
              </a:spcAft>
              <a:buNone/>
            </a:pPr>
            <a:r>
              <a:t/>
            </a:r>
            <a:endParaRPr>
              <a:solidFill>
                <a:srgbClr val="FFFFFF"/>
              </a:solidFill>
            </a:endParaRPr>
          </a:p>
        </p:txBody>
      </p:sp>
      <p:sp>
        <p:nvSpPr>
          <p:cNvPr id="219" name="Google Shape;219;p26"/>
          <p:cNvSpPr/>
          <p:nvPr/>
        </p:nvSpPr>
        <p:spPr>
          <a:xfrm>
            <a:off x="2113000" y="2080475"/>
            <a:ext cx="854100" cy="810000"/>
          </a:xfrm>
          <a:prstGeom prst="rect">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26"/>
          <p:cNvSpPr/>
          <p:nvPr/>
        </p:nvSpPr>
        <p:spPr>
          <a:xfrm>
            <a:off x="4604481" y="894775"/>
            <a:ext cx="770400" cy="6483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26"/>
          <p:cNvSpPr/>
          <p:nvPr/>
        </p:nvSpPr>
        <p:spPr>
          <a:xfrm>
            <a:off x="5500400" y="14914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26"/>
          <p:cNvSpPr/>
          <p:nvPr/>
        </p:nvSpPr>
        <p:spPr>
          <a:xfrm>
            <a:off x="5500400" y="4945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26"/>
          <p:cNvSpPr/>
          <p:nvPr/>
        </p:nvSpPr>
        <p:spPr>
          <a:xfrm>
            <a:off x="5528325" y="38873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26"/>
          <p:cNvSpPr/>
          <p:nvPr/>
        </p:nvSpPr>
        <p:spPr>
          <a:xfrm>
            <a:off x="5528325" y="28904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26"/>
          <p:cNvSpPr txBox="1"/>
          <p:nvPr/>
        </p:nvSpPr>
        <p:spPr>
          <a:xfrm>
            <a:off x="2046775" y="1690275"/>
            <a:ext cx="7704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Client</a:t>
            </a:r>
            <a:endParaRPr b="1">
              <a:solidFill>
                <a:srgbClr val="FFFFFF"/>
              </a:solidFill>
            </a:endParaRPr>
          </a:p>
        </p:txBody>
      </p:sp>
      <p:sp>
        <p:nvSpPr>
          <p:cNvPr id="226" name="Google Shape;226;p26"/>
          <p:cNvSpPr txBox="1"/>
          <p:nvPr/>
        </p:nvSpPr>
        <p:spPr>
          <a:xfrm>
            <a:off x="4670275" y="49452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a-m</a:t>
            </a:r>
            <a:endParaRPr b="1" baseline="-25000">
              <a:solidFill>
                <a:srgbClr val="FFFFFF"/>
              </a:solidFill>
            </a:endParaRPr>
          </a:p>
        </p:txBody>
      </p:sp>
      <p:sp>
        <p:nvSpPr>
          <p:cNvPr id="227" name="Google Shape;227;p26"/>
          <p:cNvSpPr txBox="1"/>
          <p:nvPr/>
        </p:nvSpPr>
        <p:spPr>
          <a:xfrm>
            <a:off x="4756325" y="396957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n-z</a:t>
            </a:r>
            <a:endParaRPr b="1" baseline="-25000">
              <a:solidFill>
                <a:srgbClr val="FFFFFF"/>
              </a:solidFill>
            </a:endParaRPr>
          </a:p>
        </p:txBody>
      </p:sp>
      <p:cxnSp>
        <p:nvCxnSpPr>
          <p:cNvPr id="228" name="Google Shape;228;p26"/>
          <p:cNvCxnSpPr/>
          <p:nvPr/>
        </p:nvCxnSpPr>
        <p:spPr>
          <a:xfrm>
            <a:off x="3009057" y="2899788"/>
            <a:ext cx="1533600" cy="410100"/>
          </a:xfrm>
          <a:prstGeom prst="straightConnector1">
            <a:avLst/>
          </a:prstGeom>
          <a:noFill/>
          <a:ln cap="flat" cmpd="sng" w="9525">
            <a:solidFill>
              <a:srgbClr val="FFFFFF"/>
            </a:solidFill>
            <a:prstDash val="solid"/>
            <a:round/>
            <a:headEnd len="med" w="med" type="none"/>
            <a:tailEnd len="med" w="med" type="triangle"/>
          </a:ln>
        </p:spPr>
      </p:cxnSp>
      <p:sp>
        <p:nvSpPr>
          <p:cNvPr id="229" name="Google Shape;229;p26"/>
          <p:cNvSpPr txBox="1"/>
          <p:nvPr/>
        </p:nvSpPr>
        <p:spPr>
          <a:xfrm rot="978044">
            <a:off x="3523098" y="2778889"/>
            <a:ext cx="797352" cy="249972"/>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r(z), ro</a:t>
            </a:r>
            <a:endParaRPr>
              <a:solidFill>
                <a:srgbClr val="FFFFFF"/>
              </a:solidFill>
            </a:endParaRPr>
          </a:p>
        </p:txBody>
      </p:sp>
      <p:cxnSp>
        <p:nvCxnSpPr>
          <p:cNvPr id="230" name="Google Shape;230;p26"/>
          <p:cNvCxnSpPr/>
          <p:nvPr/>
        </p:nvCxnSpPr>
        <p:spPr>
          <a:xfrm flipH="1" rot="10800000">
            <a:off x="3033325" y="1454625"/>
            <a:ext cx="1435800" cy="596400"/>
          </a:xfrm>
          <a:prstGeom prst="straightConnector1">
            <a:avLst/>
          </a:prstGeom>
          <a:noFill/>
          <a:ln cap="flat" cmpd="sng" w="9525">
            <a:solidFill>
              <a:srgbClr val="FFFFFF"/>
            </a:solidFill>
            <a:prstDash val="solid"/>
            <a:round/>
            <a:headEnd len="med" w="med" type="none"/>
            <a:tailEnd len="med" w="med" type="triangle"/>
          </a:ln>
        </p:spPr>
      </p:cxnSp>
      <p:sp>
        <p:nvSpPr>
          <p:cNvPr id="231" name="Google Shape;231;p26"/>
          <p:cNvSpPr txBox="1"/>
          <p:nvPr/>
        </p:nvSpPr>
        <p:spPr>
          <a:xfrm rot="-1276320">
            <a:off x="3220499" y="1403932"/>
            <a:ext cx="952602"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r(a), ro</a:t>
            </a:r>
            <a:endParaRPr>
              <a:solidFill>
                <a:srgbClr val="FFFFFF"/>
              </a:solidFill>
            </a:endParaRPr>
          </a:p>
        </p:txBody>
      </p:sp>
      <p:sp>
        <p:nvSpPr>
          <p:cNvPr id="232" name="Google Shape;232;p26"/>
          <p:cNvSpPr txBox="1"/>
          <p:nvPr/>
        </p:nvSpPr>
        <p:spPr>
          <a:xfrm>
            <a:off x="4576575" y="803825"/>
            <a:ext cx="1735800" cy="73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wait(t_safe&gt;s_r)</a:t>
            </a:r>
            <a:endParaRPr baseline="30000" sz="1300">
              <a:solidFill>
                <a:srgbClr val="FFFFFF"/>
              </a:solidFill>
            </a:endParaRPr>
          </a:p>
        </p:txBody>
      </p:sp>
      <p:sp>
        <p:nvSpPr>
          <p:cNvPr id="233" name="Google Shape;233;p26"/>
          <p:cNvSpPr/>
          <p:nvPr/>
        </p:nvSpPr>
        <p:spPr>
          <a:xfrm>
            <a:off x="4617119" y="3339300"/>
            <a:ext cx="770400" cy="6483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26"/>
          <p:cNvSpPr txBox="1"/>
          <p:nvPr/>
        </p:nvSpPr>
        <p:spPr>
          <a:xfrm>
            <a:off x="4576571" y="3334650"/>
            <a:ext cx="1735800" cy="81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t/>
            </a:r>
            <a:endParaRPr baseline="30000" sz="1300">
              <a:solidFill>
                <a:srgbClr val="FFFFFF"/>
              </a:solidFill>
            </a:endParaRPr>
          </a:p>
          <a:p>
            <a:pPr indent="0" lvl="0" marL="0" rtl="0" algn="l">
              <a:spcBef>
                <a:spcPts val="0"/>
              </a:spcBef>
              <a:spcAft>
                <a:spcPts val="0"/>
              </a:spcAft>
              <a:buClr>
                <a:srgbClr val="000000"/>
              </a:buClr>
              <a:buSzPts val="1100"/>
              <a:buFont typeface="Arial"/>
              <a:buNone/>
            </a:pPr>
            <a:r>
              <a:rPr baseline="30000" lang="en" sz="1300">
                <a:solidFill>
                  <a:srgbClr val="FFFFFF"/>
                </a:solidFill>
              </a:rPr>
              <a:t>wait(t_safe&gt;s_r)</a:t>
            </a:r>
            <a:endParaRPr baseline="30000" sz="1300">
              <a:solidFill>
                <a:srgbClr val="FFFFFF"/>
              </a:solidFill>
            </a:endParaRPr>
          </a:p>
          <a:p>
            <a:pPr indent="0" lvl="0" marL="0" rtl="0" algn="l">
              <a:spcBef>
                <a:spcPts val="0"/>
              </a:spcBef>
              <a:spcAft>
                <a:spcPts val="0"/>
              </a:spcAft>
              <a:buNone/>
            </a:pPr>
            <a:r>
              <a:t/>
            </a:r>
            <a:endParaRPr baseline="30000" sz="1500">
              <a:solidFill>
                <a:srgbClr val="FFFFFF"/>
              </a:solidFill>
            </a:endParaRPr>
          </a:p>
        </p:txBody>
      </p:sp>
      <p:cxnSp>
        <p:nvCxnSpPr>
          <p:cNvPr id="235" name="Google Shape;235;p26"/>
          <p:cNvCxnSpPr/>
          <p:nvPr/>
        </p:nvCxnSpPr>
        <p:spPr>
          <a:xfrm flipH="1">
            <a:off x="3128925" y="1557750"/>
            <a:ext cx="1369500" cy="574200"/>
          </a:xfrm>
          <a:prstGeom prst="straightConnector1">
            <a:avLst/>
          </a:prstGeom>
          <a:noFill/>
          <a:ln cap="flat" cmpd="sng" w="9525">
            <a:solidFill>
              <a:srgbClr val="FFFFFF"/>
            </a:solidFill>
            <a:prstDash val="solid"/>
            <a:round/>
            <a:headEnd len="med" w="med" type="none"/>
            <a:tailEnd len="med" w="med" type="triangle"/>
          </a:ln>
        </p:spPr>
      </p:cxnSp>
      <p:sp>
        <p:nvSpPr>
          <p:cNvPr id="236" name="Google Shape;236;p26"/>
          <p:cNvSpPr txBox="1"/>
          <p:nvPr/>
        </p:nvSpPr>
        <p:spPr>
          <a:xfrm rot="-1276831">
            <a:off x="3524343" y="1786827"/>
            <a:ext cx="741456"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a == 1</a:t>
            </a:r>
            <a:endParaRPr>
              <a:solidFill>
                <a:srgbClr val="FFFFFF"/>
              </a:solidFill>
            </a:endParaRPr>
          </a:p>
        </p:txBody>
      </p:sp>
      <p:sp>
        <p:nvSpPr>
          <p:cNvPr id="237" name="Google Shape;237;p26"/>
          <p:cNvSpPr txBox="1"/>
          <p:nvPr/>
        </p:nvSpPr>
        <p:spPr>
          <a:xfrm rot="971439">
            <a:off x="3358381" y="3150787"/>
            <a:ext cx="741301" cy="250176"/>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z == 2</a:t>
            </a:r>
            <a:endParaRPr>
              <a:solidFill>
                <a:srgbClr val="FFFFFF"/>
              </a:solidFill>
            </a:endParaRPr>
          </a:p>
        </p:txBody>
      </p:sp>
      <p:cxnSp>
        <p:nvCxnSpPr>
          <p:cNvPr id="238" name="Google Shape;238;p26"/>
          <p:cNvCxnSpPr/>
          <p:nvPr/>
        </p:nvCxnSpPr>
        <p:spPr>
          <a:xfrm rot="10800000">
            <a:off x="2981725" y="2978650"/>
            <a:ext cx="1494600" cy="419700"/>
          </a:xfrm>
          <a:prstGeom prst="straightConnector1">
            <a:avLst/>
          </a:prstGeom>
          <a:noFill/>
          <a:ln cap="flat" cmpd="sng" w="9525">
            <a:solidFill>
              <a:srgbClr val="FFFFFF"/>
            </a:solidFill>
            <a:prstDash val="solid"/>
            <a:round/>
            <a:headEnd len="med" w="med" type="none"/>
            <a:tailEnd len="med" w="med" type="triangle"/>
          </a:ln>
        </p:spPr>
      </p:cxnSp>
      <p:sp>
        <p:nvSpPr>
          <p:cNvPr id="239" name="Google Shape;239;p26"/>
          <p:cNvSpPr txBox="1"/>
          <p:nvPr/>
        </p:nvSpPr>
        <p:spPr>
          <a:xfrm>
            <a:off x="2078075" y="2044675"/>
            <a:ext cx="989400" cy="739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t/>
            </a:r>
            <a:endParaRPr baseline="30000">
              <a:solidFill>
                <a:srgbClr val="FFFFFF"/>
              </a:solidFill>
            </a:endParaRPr>
          </a:p>
        </p:txBody>
      </p:sp>
      <p:sp>
        <p:nvSpPr>
          <p:cNvPr id="240" name="Google Shape;240;p26"/>
          <p:cNvSpPr txBox="1"/>
          <p:nvPr/>
        </p:nvSpPr>
        <p:spPr>
          <a:xfrm>
            <a:off x="2113000" y="2202138"/>
            <a:ext cx="3000000" cy="585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aseline="30000" lang="en" sz="1300">
                <a:solidFill>
                  <a:schemeClr val="dk1"/>
                </a:solidFill>
              </a:rPr>
              <a:t>s_r = TT.now()</a:t>
            </a:r>
            <a:endParaRPr baseline="30000" sz="1300">
              <a:solidFill>
                <a:schemeClr val="dk1"/>
              </a:solidFill>
            </a:endParaRPr>
          </a:p>
          <a:p>
            <a:pPr indent="0" lvl="0" marL="0" rtl="0" algn="l">
              <a:spcBef>
                <a:spcPts val="0"/>
              </a:spcBef>
              <a:spcAft>
                <a:spcPts val="0"/>
              </a:spcAft>
              <a:buNone/>
            </a:pPr>
            <a:r>
              <a:rPr baseline="30000" lang="en" sz="1300">
                <a:solidFill>
                  <a:schemeClr val="dk1"/>
                </a:solidFill>
              </a:rPr>
              <a:t>s_r = s_r.latest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2">
                                            <p:txEl>
                                              <p:pRg end="1" st="1"/>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Better read-only transaction algorithm?</a:t>
            </a:r>
            <a:endParaRPr/>
          </a:p>
        </p:txBody>
      </p:sp>
      <p:sp>
        <p:nvSpPr>
          <p:cNvPr id="246" name="Google Shape;246;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Can we make it non-blocking and strictly serializable without adding extra round-trips?</a:t>
            </a:r>
            <a:endParaRPr/>
          </a:p>
          <a:p>
            <a:pPr indent="-342900" lvl="0" marL="457200" rtl="0" algn="l">
              <a:spcBef>
                <a:spcPts val="0"/>
              </a:spcBef>
              <a:spcAft>
                <a:spcPts val="0"/>
              </a:spcAft>
              <a:buSzPts val="1800"/>
              <a:buChar char="●"/>
            </a:pPr>
            <a:r>
              <a:rPr lang="en"/>
              <a:t>The SNOW Theorem says </a:t>
            </a:r>
            <a:r>
              <a:rPr lang="en">
                <a:solidFill>
                  <a:srgbClr val="FF0000"/>
                </a:solidFill>
              </a:rPr>
              <a:t>n</a:t>
            </a:r>
            <a:r>
              <a:rPr lang="en">
                <a:solidFill>
                  <a:srgbClr val="FF0000"/>
                </a:solidFill>
              </a:rPr>
              <a:t>o!</a:t>
            </a:r>
            <a:endParaRPr>
              <a:solidFill>
                <a:srgbClr val="FF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6">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SNOW Theorem </a:t>
            </a:r>
            <a:endParaRPr/>
          </a:p>
        </p:txBody>
      </p:sp>
      <p:sp>
        <p:nvSpPr>
          <p:cNvPr id="252" name="Google Shape;252;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Read-only transaction algorithms can not achieve all of the SNOW properties</a:t>
            </a:r>
            <a:endParaRPr/>
          </a:p>
          <a:p>
            <a:pPr indent="-342900" lvl="0" marL="457200" rtl="0" algn="l">
              <a:spcBef>
                <a:spcPts val="1600"/>
              </a:spcBef>
              <a:spcAft>
                <a:spcPts val="0"/>
              </a:spcAft>
              <a:buSzPts val="1800"/>
              <a:buChar char="●"/>
            </a:pPr>
            <a:r>
              <a:rPr lang="en">
                <a:solidFill>
                  <a:srgbClr val="FF0000"/>
                </a:solidFill>
              </a:rPr>
              <a:t>S</a:t>
            </a:r>
            <a:r>
              <a:rPr lang="en"/>
              <a:t>trict Serializability</a:t>
            </a:r>
            <a:endParaRPr/>
          </a:p>
          <a:p>
            <a:pPr indent="-342900" lvl="0" marL="457200" rtl="0" algn="l">
              <a:spcBef>
                <a:spcPts val="0"/>
              </a:spcBef>
              <a:spcAft>
                <a:spcPts val="0"/>
              </a:spcAft>
              <a:buSzPts val="1800"/>
              <a:buChar char="●"/>
            </a:pPr>
            <a:r>
              <a:rPr lang="en">
                <a:solidFill>
                  <a:srgbClr val="FF0000"/>
                </a:solidFill>
              </a:rPr>
              <a:t>N</a:t>
            </a:r>
            <a:r>
              <a:rPr lang="en"/>
              <a:t>on-blocking: Servers return a value immediately without waiting</a:t>
            </a:r>
            <a:endParaRPr/>
          </a:p>
          <a:p>
            <a:pPr indent="-342900" lvl="0" marL="457200" rtl="0" algn="l">
              <a:spcBef>
                <a:spcPts val="0"/>
              </a:spcBef>
              <a:spcAft>
                <a:spcPts val="0"/>
              </a:spcAft>
              <a:buSzPts val="1800"/>
              <a:buChar char="●"/>
            </a:pPr>
            <a:r>
              <a:rPr lang="en">
                <a:solidFill>
                  <a:srgbClr val="FF0000"/>
                </a:solidFill>
              </a:rPr>
              <a:t>O</a:t>
            </a:r>
            <a:r>
              <a:rPr lang="en"/>
              <a:t>ne Response:</a:t>
            </a:r>
            <a:endParaRPr/>
          </a:p>
          <a:p>
            <a:pPr indent="-317500" lvl="1" marL="914400" rtl="0" algn="l">
              <a:spcBef>
                <a:spcPts val="0"/>
              </a:spcBef>
              <a:spcAft>
                <a:spcPts val="0"/>
              </a:spcAft>
              <a:buSzPts val="1400"/>
              <a:buChar char="○"/>
            </a:pPr>
            <a:r>
              <a:rPr lang="en"/>
              <a:t>Read-only transactions take a single round of communication</a:t>
            </a:r>
            <a:endParaRPr/>
          </a:p>
          <a:p>
            <a:pPr indent="-317500" lvl="1" marL="914400" rtl="0" algn="l">
              <a:spcBef>
                <a:spcPts val="0"/>
              </a:spcBef>
              <a:spcAft>
                <a:spcPts val="0"/>
              </a:spcAft>
              <a:buSzPts val="1400"/>
              <a:buChar char="○"/>
            </a:pPr>
            <a:r>
              <a:rPr lang="en"/>
              <a:t>Read operations return only one value (cannot send multiple versions of the data)</a:t>
            </a:r>
            <a:endParaRPr/>
          </a:p>
          <a:p>
            <a:pPr indent="-342900" lvl="0" marL="457200" rtl="0" algn="l">
              <a:spcBef>
                <a:spcPts val="0"/>
              </a:spcBef>
              <a:spcAft>
                <a:spcPts val="0"/>
              </a:spcAft>
              <a:buSzPts val="1800"/>
              <a:buChar char="●"/>
            </a:pPr>
            <a:r>
              <a:rPr lang="en">
                <a:solidFill>
                  <a:srgbClr val="FF0000"/>
                </a:solidFill>
              </a:rPr>
              <a:t>W</a:t>
            </a:r>
            <a:r>
              <a:rPr lang="en"/>
              <a:t>rite transactions that conflict: Can handle concurrent write transactions</a:t>
            </a:r>
            <a:endParaRPr/>
          </a:p>
          <a:p>
            <a:pPr indent="-342900" lvl="0" marL="457200" rtl="0" algn="l">
              <a:spcBef>
                <a:spcPts val="0"/>
              </a:spcBef>
              <a:spcAft>
                <a:spcPts val="0"/>
              </a:spcAft>
              <a:buSzPts val="1800"/>
              <a:buChar char="●"/>
            </a:pPr>
            <a:r>
              <a:rPr lang="en"/>
              <a:t>Latency-optimal: </a:t>
            </a:r>
            <a:r>
              <a:rPr lang="en">
                <a:solidFill>
                  <a:srgbClr val="FF0000"/>
                </a:solidFill>
              </a:rPr>
              <a:t>NO</a:t>
            </a:r>
            <a:endParaRPr/>
          </a:p>
          <a:p>
            <a:pPr indent="-342900" lvl="0" marL="457200" rtl="0" algn="l">
              <a:spcBef>
                <a:spcPts val="0"/>
              </a:spcBef>
              <a:spcAft>
                <a:spcPts val="0"/>
              </a:spcAft>
              <a:buSzPts val="1800"/>
              <a:buChar char="●"/>
            </a:pPr>
            <a:r>
              <a:rPr lang="en"/>
              <a:t>SNOW-optimal: any three of the four properties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2">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2">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2">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2">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2">
                                            <p:txEl>
                                              <p:pRg end="8" st="8"/>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SNOW and Spanner</a:t>
            </a:r>
            <a:endParaRPr/>
          </a:p>
        </p:txBody>
      </p:sp>
      <p:sp>
        <p:nvSpPr>
          <p:cNvPr id="258" name="Google Shape;258;p2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What properties does the Spanner RO-txn have?</a:t>
            </a:r>
            <a:endParaRPr/>
          </a:p>
          <a:p>
            <a:pPr indent="-317500" lvl="1" marL="914400" rtl="0" algn="l">
              <a:spcBef>
                <a:spcPts val="0"/>
              </a:spcBef>
              <a:spcAft>
                <a:spcPts val="0"/>
              </a:spcAft>
              <a:buSzPts val="1400"/>
              <a:buChar char="○"/>
            </a:pPr>
            <a:r>
              <a:rPr lang="en"/>
              <a:t>SOW: Must block waiting for </a:t>
            </a:r>
            <a:r>
              <a:rPr lang="en"/>
              <a:t>TrueTime.after(</a:t>
            </a:r>
            <a:r>
              <a:rPr i="1" lang="en"/>
              <a:t>s</a:t>
            </a:r>
            <a:r>
              <a:rPr baseline="-25000" i="1" lang="en"/>
              <a:t>safe</a:t>
            </a:r>
            <a:r>
              <a:rPr lang="en"/>
              <a:t>)</a:t>
            </a:r>
            <a:endParaRPr/>
          </a:p>
          <a:p>
            <a:pPr indent="-342900" lvl="0" marL="457200" rtl="0" algn="l">
              <a:spcBef>
                <a:spcPts val="0"/>
              </a:spcBef>
              <a:spcAft>
                <a:spcPts val="0"/>
              </a:spcAft>
              <a:buSzPts val="1800"/>
              <a:buChar char="●"/>
            </a:pPr>
            <a:r>
              <a:rPr lang="en"/>
              <a:t>SNOW-optimal?</a:t>
            </a:r>
            <a:endParaRPr/>
          </a:p>
          <a:p>
            <a:pPr indent="-317500" lvl="1" marL="914400" rtl="0" algn="l">
              <a:spcBef>
                <a:spcPts val="0"/>
              </a:spcBef>
              <a:spcAft>
                <a:spcPts val="0"/>
              </a:spcAft>
              <a:buSzPts val="1400"/>
              <a:buChar char="○"/>
            </a:pPr>
            <a:r>
              <a:rPr lang="en"/>
              <a:t>Yes.</a:t>
            </a:r>
            <a:endParaRPr/>
          </a:p>
          <a:p>
            <a:pPr indent="-342900" lvl="0" marL="457200" rtl="0" algn="l">
              <a:spcBef>
                <a:spcPts val="0"/>
              </a:spcBef>
              <a:spcAft>
                <a:spcPts val="0"/>
              </a:spcAft>
              <a:buSzPts val="1800"/>
              <a:buChar char="●"/>
            </a:pPr>
            <a:r>
              <a:rPr lang="en"/>
              <a:t>Latency-optimal?</a:t>
            </a:r>
            <a:endParaRPr/>
          </a:p>
          <a:p>
            <a:pPr indent="-317500" lvl="1" marL="914400" rtl="0" algn="l">
              <a:spcBef>
                <a:spcPts val="0"/>
              </a:spcBef>
              <a:spcAft>
                <a:spcPts val="0"/>
              </a:spcAft>
              <a:buSzPts val="1400"/>
              <a:buChar char="○"/>
            </a:pPr>
            <a:r>
              <a:rPr lang="en"/>
              <a:t>Nope! Can we get latency-optimal?</a:t>
            </a:r>
            <a:endParaRPr/>
          </a:p>
          <a:p>
            <a:pPr indent="-317500" lvl="2" marL="1371600" rtl="0" algn="l">
              <a:spcBef>
                <a:spcPts val="0"/>
              </a:spcBef>
              <a:spcAft>
                <a:spcPts val="0"/>
              </a:spcAft>
              <a:buSzPts val="1400"/>
              <a:buChar char="■"/>
            </a:pPr>
            <a:r>
              <a:rPr lang="en"/>
              <a:t>Must give up something.</a:t>
            </a:r>
            <a:endParaRPr/>
          </a:p>
          <a:p>
            <a:pPr indent="0" lvl="0" marL="0" rtl="0" algn="l">
              <a:spcBef>
                <a:spcPts val="16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8">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8">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8">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8">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8">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8">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8">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Spanner snapshot read-only transactions</a:t>
            </a:r>
            <a:endParaRPr/>
          </a:p>
        </p:txBody>
      </p:sp>
      <p:sp>
        <p:nvSpPr>
          <p:cNvPr id="264" name="Google Shape;264;p3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Return a stale read result by explicitly reading at </a:t>
            </a:r>
            <a:r>
              <a:rPr lang="en"/>
              <a:t>a time before </a:t>
            </a:r>
            <a:r>
              <a:rPr i="1" lang="en"/>
              <a:t>t</a:t>
            </a:r>
            <a:r>
              <a:rPr baseline="-25000" i="1" lang="en"/>
              <a:t>safe</a:t>
            </a:r>
            <a:endParaRPr/>
          </a:p>
          <a:p>
            <a:pPr indent="-342900" lvl="0" marL="457200" rtl="0" algn="l">
              <a:spcBef>
                <a:spcPts val="0"/>
              </a:spcBef>
              <a:spcAft>
                <a:spcPts val="0"/>
              </a:spcAft>
              <a:buSzPts val="1800"/>
              <a:buChar char="●"/>
            </a:pPr>
            <a:r>
              <a:rPr lang="en"/>
              <a:t>Which SNOW properties?</a:t>
            </a:r>
            <a:endParaRPr/>
          </a:p>
          <a:p>
            <a:pPr indent="-317500" lvl="1" marL="914400" rtl="0" algn="l">
              <a:spcBef>
                <a:spcPts val="0"/>
              </a:spcBef>
              <a:spcAft>
                <a:spcPts val="0"/>
              </a:spcAft>
              <a:buSzPts val="1400"/>
              <a:buChar char="○"/>
            </a:pPr>
            <a:r>
              <a:rPr lang="en">
                <a:solidFill>
                  <a:srgbClr val="FF0000"/>
                </a:solidFill>
              </a:rPr>
              <a:t>NOW</a:t>
            </a:r>
            <a:endParaRPr>
              <a:solidFill>
                <a:srgbClr val="FF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4">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31"/>
          <p:cNvSpPr txBox="1"/>
          <p:nvPr>
            <p:ph type="title"/>
          </p:nvPr>
        </p:nvSpPr>
        <p:spPr>
          <a:xfrm>
            <a:off x="311700" y="445025"/>
            <a:ext cx="39144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Read-Only Example</a:t>
            </a:r>
            <a:endParaRPr/>
          </a:p>
        </p:txBody>
      </p:sp>
      <p:sp>
        <p:nvSpPr>
          <p:cNvPr id="270" name="Google Shape;270;p31"/>
          <p:cNvSpPr txBox="1"/>
          <p:nvPr/>
        </p:nvSpPr>
        <p:spPr>
          <a:xfrm>
            <a:off x="311700" y="1278000"/>
            <a:ext cx="1119000" cy="154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txn 1:</a:t>
            </a:r>
            <a:endParaRPr>
              <a:solidFill>
                <a:srgbClr val="FFFFFF"/>
              </a:solidFill>
            </a:endParaRPr>
          </a:p>
          <a:p>
            <a:pPr indent="0" lvl="0" marL="0" rtl="0" algn="l">
              <a:spcBef>
                <a:spcPts val="0"/>
              </a:spcBef>
              <a:spcAft>
                <a:spcPts val="0"/>
              </a:spcAft>
              <a:buNone/>
            </a:pPr>
            <a:r>
              <a:rPr lang="en">
                <a:solidFill>
                  <a:srgbClr val="FFFFFF"/>
                </a:solidFill>
              </a:rPr>
              <a:t>   x = r(a)</a:t>
            </a:r>
            <a:endParaRPr>
              <a:solidFill>
                <a:srgbClr val="FFFFFF"/>
              </a:solidFill>
            </a:endParaRPr>
          </a:p>
          <a:p>
            <a:pPr indent="0" lvl="0" marL="0" rtl="0" algn="l">
              <a:spcBef>
                <a:spcPts val="0"/>
              </a:spcBef>
              <a:spcAft>
                <a:spcPts val="0"/>
              </a:spcAft>
              <a:buNone/>
            </a:pPr>
            <a:r>
              <a:rPr lang="en">
                <a:solidFill>
                  <a:srgbClr val="FFFFFF"/>
                </a:solidFill>
              </a:rPr>
              <a:t>   y = r(z)</a:t>
            </a:r>
            <a:endParaRPr>
              <a:solidFill>
                <a:srgbClr val="FFFFFF"/>
              </a:solidFill>
            </a:endParaRPr>
          </a:p>
          <a:p>
            <a:pPr indent="0" lvl="0" marL="0" rtl="0" algn="l">
              <a:spcBef>
                <a:spcPts val="0"/>
              </a:spcBef>
              <a:spcAft>
                <a:spcPts val="0"/>
              </a:spcAft>
              <a:buNone/>
            </a:pPr>
            <a:r>
              <a:t/>
            </a:r>
            <a:endParaRPr>
              <a:solidFill>
                <a:srgbClr val="FFFFFF"/>
              </a:solidFill>
            </a:endParaRPr>
          </a:p>
        </p:txBody>
      </p:sp>
      <p:sp>
        <p:nvSpPr>
          <p:cNvPr id="271" name="Google Shape;271;p31"/>
          <p:cNvSpPr/>
          <p:nvPr/>
        </p:nvSpPr>
        <p:spPr>
          <a:xfrm>
            <a:off x="2113000" y="2080475"/>
            <a:ext cx="854100" cy="810000"/>
          </a:xfrm>
          <a:prstGeom prst="rect">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31"/>
          <p:cNvSpPr/>
          <p:nvPr/>
        </p:nvSpPr>
        <p:spPr>
          <a:xfrm>
            <a:off x="4604481" y="894775"/>
            <a:ext cx="770400" cy="6483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31"/>
          <p:cNvSpPr/>
          <p:nvPr/>
        </p:nvSpPr>
        <p:spPr>
          <a:xfrm>
            <a:off x="5500400" y="14914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31"/>
          <p:cNvSpPr/>
          <p:nvPr/>
        </p:nvSpPr>
        <p:spPr>
          <a:xfrm>
            <a:off x="5500400" y="4945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31"/>
          <p:cNvSpPr/>
          <p:nvPr/>
        </p:nvSpPr>
        <p:spPr>
          <a:xfrm>
            <a:off x="5528325" y="38873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31"/>
          <p:cNvSpPr/>
          <p:nvPr/>
        </p:nvSpPr>
        <p:spPr>
          <a:xfrm>
            <a:off x="5528325" y="28904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31"/>
          <p:cNvSpPr txBox="1"/>
          <p:nvPr/>
        </p:nvSpPr>
        <p:spPr>
          <a:xfrm>
            <a:off x="2046775" y="1690275"/>
            <a:ext cx="7704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Client</a:t>
            </a:r>
            <a:endParaRPr b="1">
              <a:solidFill>
                <a:srgbClr val="FFFFFF"/>
              </a:solidFill>
            </a:endParaRPr>
          </a:p>
        </p:txBody>
      </p:sp>
      <p:sp>
        <p:nvSpPr>
          <p:cNvPr id="278" name="Google Shape;278;p31"/>
          <p:cNvSpPr txBox="1"/>
          <p:nvPr/>
        </p:nvSpPr>
        <p:spPr>
          <a:xfrm>
            <a:off x="4670275" y="49452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am</a:t>
            </a:r>
            <a:endParaRPr b="1" baseline="-25000">
              <a:solidFill>
                <a:srgbClr val="FFFFFF"/>
              </a:solidFill>
            </a:endParaRPr>
          </a:p>
        </p:txBody>
      </p:sp>
      <p:sp>
        <p:nvSpPr>
          <p:cNvPr id="279" name="Google Shape;279;p31"/>
          <p:cNvSpPr txBox="1"/>
          <p:nvPr/>
        </p:nvSpPr>
        <p:spPr>
          <a:xfrm>
            <a:off x="4756325" y="396957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nz</a:t>
            </a:r>
            <a:endParaRPr b="1" baseline="-25000">
              <a:solidFill>
                <a:srgbClr val="FFFFFF"/>
              </a:solidFill>
            </a:endParaRPr>
          </a:p>
        </p:txBody>
      </p:sp>
      <p:cxnSp>
        <p:nvCxnSpPr>
          <p:cNvPr id="280" name="Google Shape;280;p31"/>
          <p:cNvCxnSpPr/>
          <p:nvPr/>
        </p:nvCxnSpPr>
        <p:spPr>
          <a:xfrm>
            <a:off x="3009057" y="2899788"/>
            <a:ext cx="1533600" cy="410100"/>
          </a:xfrm>
          <a:prstGeom prst="straightConnector1">
            <a:avLst/>
          </a:prstGeom>
          <a:noFill/>
          <a:ln cap="flat" cmpd="sng" w="9525">
            <a:solidFill>
              <a:srgbClr val="FFFFFF"/>
            </a:solidFill>
            <a:prstDash val="solid"/>
            <a:round/>
            <a:headEnd len="med" w="med" type="none"/>
            <a:tailEnd len="med" w="med" type="triangle"/>
          </a:ln>
        </p:spPr>
      </p:cxnSp>
      <p:sp>
        <p:nvSpPr>
          <p:cNvPr id="281" name="Google Shape;281;p31"/>
          <p:cNvSpPr txBox="1"/>
          <p:nvPr/>
        </p:nvSpPr>
        <p:spPr>
          <a:xfrm rot="978044">
            <a:off x="3523098" y="2778889"/>
            <a:ext cx="797352" cy="249972"/>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r(z), ro</a:t>
            </a:r>
            <a:endParaRPr>
              <a:solidFill>
                <a:srgbClr val="FFFFFF"/>
              </a:solidFill>
            </a:endParaRPr>
          </a:p>
        </p:txBody>
      </p:sp>
      <p:cxnSp>
        <p:nvCxnSpPr>
          <p:cNvPr id="282" name="Google Shape;282;p31"/>
          <p:cNvCxnSpPr/>
          <p:nvPr/>
        </p:nvCxnSpPr>
        <p:spPr>
          <a:xfrm flipH="1" rot="10800000">
            <a:off x="3033325" y="1454625"/>
            <a:ext cx="1435800" cy="596400"/>
          </a:xfrm>
          <a:prstGeom prst="straightConnector1">
            <a:avLst/>
          </a:prstGeom>
          <a:noFill/>
          <a:ln cap="flat" cmpd="sng" w="9525">
            <a:solidFill>
              <a:srgbClr val="FFFFFF"/>
            </a:solidFill>
            <a:prstDash val="solid"/>
            <a:round/>
            <a:headEnd len="med" w="med" type="none"/>
            <a:tailEnd len="med" w="med" type="triangle"/>
          </a:ln>
        </p:spPr>
      </p:cxnSp>
      <p:sp>
        <p:nvSpPr>
          <p:cNvPr id="283" name="Google Shape;283;p31"/>
          <p:cNvSpPr txBox="1"/>
          <p:nvPr/>
        </p:nvSpPr>
        <p:spPr>
          <a:xfrm rot="-1276320">
            <a:off x="3220499" y="1403932"/>
            <a:ext cx="952602"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r(a), ro</a:t>
            </a:r>
            <a:endParaRPr>
              <a:solidFill>
                <a:srgbClr val="FFFFFF"/>
              </a:solidFill>
            </a:endParaRPr>
          </a:p>
        </p:txBody>
      </p:sp>
      <p:sp>
        <p:nvSpPr>
          <p:cNvPr id="284" name="Google Shape;284;p31"/>
          <p:cNvSpPr txBox="1"/>
          <p:nvPr/>
        </p:nvSpPr>
        <p:spPr>
          <a:xfrm>
            <a:off x="4576575" y="803825"/>
            <a:ext cx="1670400" cy="73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aseline="30000" lang="en" sz="1300">
                <a:solidFill>
                  <a:srgbClr val="FFFFFF"/>
                </a:solidFill>
              </a:rPr>
              <a:t>s_r = TT.now()</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s_r = s_r.latest</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wait(t_safe&gt;s_r)</a:t>
            </a:r>
            <a:endParaRPr baseline="30000" sz="1300">
              <a:solidFill>
                <a:srgbClr val="FFFFFF"/>
              </a:solidFill>
            </a:endParaRPr>
          </a:p>
        </p:txBody>
      </p:sp>
      <p:sp>
        <p:nvSpPr>
          <p:cNvPr id="285" name="Google Shape;285;p31"/>
          <p:cNvSpPr/>
          <p:nvPr/>
        </p:nvSpPr>
        <p:spPr>
          <a:xfrm>
            <a:off x="4617119" y="3339300"/>
            <a:ext cx="770400" cy="6483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31"/>
          <p:cNvSpPr txBox="1"/>
          <p:nvPr/>
        </p:nvSpPr>
        <p:spPr>
          <a:xfrm>
            <a:off x="4589222" y="3248350"/>
            <a:ext cx="1592400" cy="81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aseline="30000" lang="en" sz="1300">
                <a:solidFill>
                  <a:srgbClr val="FFFFFF"/>
                </a:solidFill>
              </a:rPr>
              <a:t>s_r = TT.now()</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s_r = s_r.latest</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wait(t_safe&gt;s_r)</a:t>
            </a:r>
            <a:endParaRPr baseline="30000" sz="1300">
              <a:solidFill>
                <a:srgbClr val="FFFFFF"/>
              </a:solidFill>
            </a:endParaRPr>
          </a:p>
          <a:p>
            <a:pPr indent="0" lvl="0" marL="0" rtl="0" algn="l">
              <a:spcBef>
                <a:spcPts val="0"/>
              </a:spcBef>
              <a:spcAft>
                <a:spcPts val="0"/>
              </a:spcAft>
              <a:buNone/>
            </a:pPr>
            <a:r>
              <a:t/>
            </a:r>
            <a:endParaRPr baseline="30000" sz="1500">
              <a:solidFill>
                <a:srgbClr val="FFFFFF"/>
              </a:solidFill>
            </a:endParaRPr>
          </a:p>
        </p:txBody>
      </p:sp>
      <p:cxnSp>
        <p:nvCxnSpPr>
          <p:cNvPr id="287" name="Google Shape;287;p31"/>
          <p:cNvCxnSpPr/>
          <p:nvPr/>
        </p:nvCxnSpPr>
        <p:spPr>
          <a:xfrm flipH="1">
            <a:off x="3128925" y="1557750"/>
            <a:ext cx="1369500" cy="574200"/>
          </a:xfrm>
          <a:prstGeom prst="straightConnector1">
            <a:avLst/>
          </a:prstGeom>
          <a:noFill/>
          <a:ln cap="flat" cmpd="sng" w="9525">
            <a:solidFill>
              <a:srgbClr val="FFFFFF"/>
            </a:solidFill>
            <a:prstDash val="solid"/>
            <a:round/>
            <a:headEnd len="med" w="med" type="none"/>
            <a:tailEnd len="med" w="med" type="triangle"/>
          </a:ln>
        </p:spPr>
      </p:cxnSp>
      <p:sp>
        <p:nvSpPr>
          <p:cNvPr id="288" name="Google Shape;288;p31"/>
          <p:cNvSpPr txBox="1"/>
          <p:nvPr/>
        </p:nvSpPr>
        <p:spPr>
          <a:xfrm rot="-1276831">
            <a:off x="3524343" y="1786827"/>
            <a:ext cx="741456"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a == 1</a:t>
            </a:r>
            <a:endParaRPr>
              <a:solidFill>
                <a:srgbClr val="FFFFFF"/>
              </a:solidFill>
            </a:endParaRPr>
          </a:p>
        </p:txBody>
      </p:sp>
      <p:sp>
        <p:nvSpPr>
          <p:cNvPr id="289" name="Google Shape;289;p31"/>
          <p:cNvSpPr txBox="1"/>
          <p:nvPr/>
        </p:nvSpPr>
        <p:spPr>
          <a:xfrm rot="971439">
            <a:off x="3358381" y="3150787"/>
            <a:ext cx="741301" cy="250176"/>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z == 2</a:t>
            </a:r>
            <a:endParaRPr>
              <a:solidFill>
                <a:srgbClr val="FFFFFF"/>
              </a:solidFill>
            </a:endParaRPr>
          </a:p>
        </p:txBody>
      </p:sp>
      <p:cxnSp>
        <p:nvCxnSpPr>
          <p:cNvPr id="290" name="Google Shape;290;p31"/>
          <p:cNvCxnSpPr/>
          <p:nvPr/>
        </p:nvCxnSpPr>
        <p:spPr>
          <a:xfrm rot="10800000">
            <a:off x="2981725" y="2978650"/>
            <a:ext cx="1494600" cy="419700"/>
          </a:xfrm>
          <a:prstGeom prst="straightConnector1">
            <a:avLst/>
          </a:prstGeom>
          <a:noFill/>
          <a:ln cap="flat" cmpd="sng" w="9525">
            <a:solidFill>
              <a:srgbClr val="FFFFFF"/>
            </a:solidFill>
            <a:prstDash val="solid"/>
            <a:round/>
            <a:headEnd len="med" w="med" type="none"/>
            <a:tailEnd len="med" w="med" type="triangle"/>
          </a:ln>
        </p:spPr>
      </p:cxnSp>
      <p:sp>
        <p:nvSpPr>
          <p:cNvPr id="291" name="Google Shape;291;p31"/>
          <p:cNvSpPr txBox="1"/>
          <p:nvPr/>
        </p:nvSpPr>
        <p:spPr>
          <a:xfrm>
            <a:off x="2078075" y="2044675"/>
            <a:ext cx="989400" cy="739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t/>
            </a:r>
            <a:endParaRPr baseline="30000">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4">
                                            <p:txEl>
                                              <p:pRg end="2" st="2"/>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Concurrency Control Recap</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Last precept: 2-phase locking (2PL) </a:t>
            </a:r>
            <a:r>
              <a:rPr lang="en" strike="sngStrike">
                <a:solidFill>
                  <a:schemeClr val="lt2"/>
                </a:solidFill>
              </a:rPr>
              <a:t>and optimistic concurrency control (OCC)</a:t>
            </a:r>
            <a:endParaRPr strike="sngStrike">
              <a:solidFill>
                <a:schemeClr val="lt2"/>
              </a:solidFill>
            </a:endParaRPr>
          </a:p>
          <a:p>
            <a:pPr indent="-342900" lvl="0" marL="457200" rtl="0" algn="l">
              <a:spcBef>
                <a:spcPts val="0"/>
              </a:spcBef>
              <a:spcAft>
                <a:spcPts val="0"/>
              </a:spcAft>
              <a:buSzPts val="1800"/>
              <a:buChar char="●"/>
            </a:pPr>
            <a:r>
              <a:rPr lang="en"/>
              <a:t>2PL:</a:t>
            </a:r>
            <a:endParaRPr/>
          </a:p>
          <a:p>
            <a:pPr indent="-317500" lvl="1" marL="914400" rtl="0" algn="l">
              <a:spcBef>
                <a:spcPts val="0"/>
              </a:spcBef>
              <a:spcAft>
                <a:spcPts val="0"/>
              </a:spcAft>
              <a:buSzPts val="1400"/>
              <a:buChar char="○"/>
            </a:pPr>
            <a:r>
              <a:rPr lang="en">
                <a:solidFill>
                  <a:srgbClr val="FF0000"/>
                </a:solidFill>
              </a:rPr>
              <a:t>Rule: Do not acquire a lock once any lock has been released</a:t>
            </a:r>
            <a:endParaRPr/>
          </a:p>
          <a:p>
            <a:pPr indent="-317500" lvl="1" marL="914400" rtl="0" algn="l">
              <a:spcBef>
                <a:spcPts val="0"/>
              </a:spcBef>
              <a:spcAft>
                <a:spcPts val="0"/>
              </a:spcAft>
              <a:buSzPts val="1400"/>
              <a:buChar char="○"/>
            </a:pPr>
            <a:r>
              <a:rPr lang="en"/>
              <a:t>Growing Phase: acquire shared (read) locks and exclusive (write) locks</a:t>
            </a:r>
            <a:endParaRPr/>
          </a:p>
          <a:p>
            <a:pPr indent="-317500" lvl="1" marL="914400" rtl="0" algn="l">
              <a:spcBef>
                <a:spcPts val="0"/>
              </a:spcBef>
              <a:spcAft>
                <a:spcPts val="0"/>
              </a:spcAft>
              <a:buSzPts val="1400"/>
              <a:buChar char="○"/>
            </a:pPr>
            <a:r>
              <a:rPr lang="en"/>
              <a:t>Shrinking Phase: release locks</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32"/>
          <p:cNvSpPr txBox="1"/>
          <p:nvPr>
            <p:ph type="title"/>
          </p:nvPr>
        </p:nvSpPr>
        <p:spPr>
          <a:xfrm>
            <a:off x="311700" y="445025"/>
            <a:ext cx="39144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Read-Only Example</a:t>
            </a:r>
            <a:endParaRPr/>
          </a:p>
        </p:txBody>
      </p:sp>
      <p:sp>
        <p:nvSpPr>
          <p:cNvPr id="297" name="Google Shape;297;p32"/>
          <p:cNvSpPr txBox="1"/>
          <p:nvPr/>
        </p:nvSpPr>
        <p:spPr>
          <a:xfrm>
            <a:off x="311700" y="1278000"/>
            <a:ext cx="1119000" cy="154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txn 1:</a:t>
            </a:r>
            <a:endParaRPr>
              <a:solidFill>
                <a:srgbClr val="FFFFFF"/>
              </a:solidFill>
            </a:endParaRPr>
          </a:p>
          <a:p>
            <a:pPr indent="0" lvl="0" marL="0" rtl="0" algn="l">
              <a:spcBef>
                <a:spcPts val="0"/>
              </a:spcBef>
              <a:spcAft>
                <a:spcPts val="0"/>
              </a:spcAft>
              <a:buNone/>
            </a:pPr>
            <a:r>
              <a:rPr lang="en">
                <a:solidFill>
                  <a:srgbClr val="FFFFFF"/>
                </a:solidFill>
              </a:rPr>
              <a:t>   x = r(a)</a:t>
            </a:r>
            <a:endParaRPr>
              <a:solidFill>
                <a:srgbClr val="FFFFFF"/>
              </a:solidFill>
            </a:endParaRPr>
          </a:p>
          <a:p>
            <a:pPr indent="0" lvl="0" marL="0" rtl="0" algn="l">
              <a:spcBef>
                <a:spcPts val="0"/>
              </a:spcBef>
              <a:spcAft>
                <a:spcPts val="0"/>
              </a:spcAft>
              <a:buNone/>
            </a:pPr>
            <a:r>
              <a:rPr lang="en">
                <a:solidFill>
                  <a:srgbClr val="FFFFFF"/>
                </a:solidFill>
              </a:rPr>
              <a:t>   y = r(z)</a:t>
            </a:r>
            <a:endParaRPr>
              <a:solidFill>
                <a:srgbClr val="FFFFFF"/>
              </a:solidFill>
            </a:endParaRPr>
          </a:p>
          <a:p>
            <a:pPr indent="0" lvl="0" marL="0" rtl="0" algn="l">
              <a:spcBef>
                <a:spcPts val="0"/>
              </a:spcBef>
              <a:spcAft>
                <a:spcPts val="0"/>
              </a:spcAft>
              <a:buNone/>
            </a:pPr>
            <a:r>
              <a:t/>
            </a:r>
            <a:endParaRPr>
              <a:solidFill>
                <a:srgbClr val="FFFFFF"/>
              </a:solidFill>
            </a:endParaRPr>
          </a:p>
        </p:txBody>
      </p:sp>
      <p:sp>
        <p:nvSpPr>
          <p:cNvPr id="298" name="Google Shape;298;p32"/>
          <p:cNvSpPr/>
          <p:nvPr/>
        </p:nvSpPr>
        <p:spPr>
          <a:xfrm>
            <a:off x="2113000" y="2080475"/>
            <a:ext cx="854100" cy="810000"/>
          </a:xfrm>
          <a:prstGeom prst="rect">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 name="Google Shape;299;p32"/>
          <p:cNvSpPr/>
          <p:nvPr/>
        </p:nvSpPr>
        <p:spPr>
          <a:xfrm>
            <a:off x="4604481" y="894775"/>
            <a:ext cx="770400" cy="6483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32"/>
          <p:cNvSpPr/>
          <p:nvPr/>
        </p:nvSpPr>
        <p:spPr>
          <a:xfrm>
            <a:off x="5500400" y="14914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32"/>
          <p:cNvSpPr/>
          <p:nvPr/>
        </p:nvSpPr>
        <p:spPr>
          <a:xfrm>
            <a:off x="5500400" y="4945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32"/>
          <p:cNvSpPr/>
          <p:nvPr/>
        </p:nvSpPr>
        <p:spPr>
          <a:xfrm>
            <a:off x="5528325" y="38873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32"/>
          <p:cNvSpPr/>
          <p:nvPr/>
        </p:nvSpPr>
        <p:spPr>
          <a:xfrm>
            <a:off x="5528325" y="28904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32"/>
          <p:cNvSpPr txBox="1"/>
          <p:nvPr/>
        </p:nvSpPr>
        <p:spPr>
          <a:xfrm>
            <a:off x="2046775" y="1690275"/>
            <a:ext cx="7704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Client</a:t>
            </a:r>
            <a:endParaRPr b="1">
              <a:solidFill>
                <a:srgbClr val="FFFFFF"/>
              </a:solidFill>
            </a:endParaRPr>
          </a:p>
        </p:txBody>
      </p:sp>
      <p:sp>
        <p:nvSpPr>
          <p:cNvPr id="305" name="Google Shape;305;p32"/>
          <p:cNvSpPr txBox="1"/>
          <p:nvPr/>
        </p:nvSpPr>
        <p:spPr>
          <a:xfrm>
            <a:off x="4670275" y="49452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am</a:t>
            </a:r>
            <a:endParaRPr b="1" baseline="-25000">
              <a:solidFill>
                <a:srgbClr val="FFFFFF"/>
              </a:solidFill>
            </a:endParaRPr>
          </a:p>
        </p:txBody>
      </p:sp>
      <p:sp>
        <p:nvSpPr>
          <p:cNvPr id="306" name="Google Shape;306;p32"/>
          <p:cNvSpPr txBox="1"/>
          <p:nvPr/>
        </p:nvSpPr>
        <p:spPr>
          <a:xfrm>
            <a:off x="4756325" y="396957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nz</a:t>
            </a:r>
            <a:endParaRPr b="1" baseline="-25000">
              <a:solidFill>
                <a:srgbClr val="FFFFFF"/>
              </a:solidFill>
            </a:endParaRPr>
          </a:p>
        </p:txBody>
      </p:sp>
      <p:cxnSp>
        <p:nvCxnSpPr>
          <p:cNvPr id="307" name="Google Shape;307;p32"/>
          <p:cNvCxnSpPr/>
          <p:nvPr/>
        </p:nvCxnSpPr>
        <p:spPr>
          <a:xfrm>
            <a:off x="3009057" y="2899788"/>
            <a:ext cx="1533600" cy="410100"/>
          </a:xfrm>
          <a:prstGeom prst="straightConnector1">
            <a:avLst/>
          </a:prstGeom>
          <a:noFill/>
          <a:ln cap="flat" cmpd="sng" w="9525">
            <a:solidFill>
              <a:srgbClr val="FFFFFF"/>
            </a:solidFill>
            <a:prstDash val="solid"/>
            <a:round/>
            <a:headEnd len="med" w="med" type="none"/>
            <a:tailEnd len="med" w="med" type="triangle"/>
          </a:ln>
        </p:spPr>
      </p:cxnSp>
      <p:sp>
        <p:nvSpPr>
          <p:cNvPr id="308" name="Google Shape;308;p32"/>
          <p:cNvSpPr txBox="1"/>
          <p:nvPr/>
        </p:nvSpPr>
        <p:spPr>
          <a:xfrm rot="977943">
            <a:off x="3159648" y="2726838"/>
            <a:ext cx="1168356" cy="249972"/>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r(z), ro, s_r</a:t>
            </a:r>
            <a:endParaRPr>
              <a:solidFill>
                <a:srgbClr val="FFFFFF"/>
              </a:solidFill>
            </a:endParaRPr>
          </a:p>
        </p:txBody>
      </p:sp>
      <p:cxnSp>
        <p:nvCxnSpPr>
          <p:cNvPr id="309" name="Google Shape;309;p32"/>
          <p:cNvCxnSpPr/>
          <p:nvPr/>
        </p:nvCxnSpPr>
        <p:spPr>
          <a:xfrm flipH="1" rot="10800000">
            <a:off x="3033325" y="1454625"/>
            <a:ext cx="1435800" cy="596400"/>
          </a:xfrm>
          <a:prstGeom prst="straightConnector1">
            <a:avLst/>
          </a:prstGeom>
          <a:noFill/>
          <a:ln cap="flat" cmpd="sng" w="9525">
            <a:solidFill>
              <a:srgbClr val="FFFFFF"/>
            </a:solidFill>
            <a:prstDash val="solid"/>
            <a:round/>
            <a:headEnd len="med" w="med" type="none"/>
            <a:tailEnd len="med" w="med" type="triangle"/>
          </a:ln>
        </p:spPr>
      </p:cxnSp>
      <p:sp>
        <p:nvSpPr>
          <p:cNvPr id="310" name="Google Shape;310;p32"/>
          <p:cNvSpPr txBox="1"/>
          <p:nvPr/>
        </p:nvSpPr>
        <p:spPr>
          <a:xfrm rot="-1276086">
            <a:off x="3065417" y="1433078"/>
            <a:ext cx="1113217"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r(a), ro, s_r</a:t>
            </a:r>
            <a:endParaRPr>
              <a:solidFill>
                <a:srgbClr val="FFFFFF"/>
              </a:solidFill>
            </a:endParaRPr>
          </a:p>
        </p:txBody>
      </p:sp>
      <p:sp>
        <p:nvSpPr>
          <p:cNvPr id="311" name="Google Shape;311;p32"/>
          <p:cNvSpPr txBox="1"/>
          <p:nvPr/>
        </p:nvSpPr>
        <p:spPr>
          <a:xfrm>
            <a:off x="4576575" y="803825"/>
            <a:ext cx="989400" cy="73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aseline="30000" lang="en" sz="1300">
                <a:solidFill>
                  <a:srgbClr val="FFFFFF"/>
                </a:solidFill>
              </a:rPr>
              <a:t>r</a:t>
            </a:r>
            <a:r>
              <a:rPr baseline="30000" lang="en" sz="1300">
                <a:solidFill>
                  <a:srgbClr val="FFFFFF"/>
                </a:solidFill>
              </a:rPr>
              <a:t>et = v(a,s_r)</a:t>
            </a:r>
            <a:endParaRPr baseline="30000" sz="1300">
              <a:solidFill>
                <a:srgbClr val="FFFFFF"/>
              </a:solidFill>
            </a:endParaRPr>
          </a:p>
        </p:txBody>
      </p:sp>
      <p:sp>
        <p:nvSpPr>
          <p:cNvPr id="312" name="Google Shape;312;p32"/>
          <p:cNvSpPr/>
          <p:nvPr/>
        </p:nvSpPr>
        <p:spPr>
          <a:xfrm>
            <a:off x="4617119" y="3339300"/>
            <a:ext cx="770400" cy="6483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 name="Google Shape;313;p32"/>
          <p:cNvSpPr txBox="1"/>
          <p:nvPr/>
        </p:nvSpPr>
        <p:spPr>
          <a:xfrm>
            <a:off x="4589231" y="3248350"/>
            <a:ext cx="989400" cy="81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baseline="30000" lang="en" sz="1300">
                <a:solidFill>
                  <a:srgbClr val="FFFFFF"/>
                </a:solidFill>
              </a:rPr>
              <a:t>ret = v(a,s_r)</a:t>
            </a:r>
            <a:endParaRPr baseline="30000" sz="1500">
              <a:solidFill>
                <a:srgbClr val="FFFFFF"/>
              </a:solidFill>
            </a:endParaRPr>
          </a:p>
        </p:txBody>
      </p:sp>
      <p:cxnSp>
        <p:nvCxnSpPr>
          <p:cNvPr id="314" name="Google Shape;314;p32"/>
          <p:cNvCxnSpPr/>
          <p:nvPr/>
        </p:nvCxnSpPr>
        <p:spPr>
          <a:xfrm flipH="1">
            <a:off x="3128925" y="1557750"/>
            <a:ext cx="1369500" cy="574200"/>
          </a:xfrm>
          <a:prstGeom prst="straightConnector1">
            <a:avLst/>
          </a:prstGeom>
          <a:noFill/>
          <a:ln cap="flat" cmpd="sng" w="9525">
            <a:solidFill>
              <a:srgbClr val="FFFFFF"/>
            </a:solidFill>
            <a:prstDash val="solid"/>
            <a:round/>
            <a:headEnd len="med" w="med" type="none"/>
            <a:tailEnd len="med" w="med" type="triangle"/>
          </a:ln>
        </p:spPr>
      </p:cxnSp>
      <p:sp>
        <p:nvSpPr>
          <p:cNvPr id="315" name="Google Shape;315;p32"/>
          <p:cNvSpPr txBox="1"/>
          <p:nvPr/>
        </p:nvSpPr>
        <p:spPr>
          <a:xfrm rot="-1276831">
            <a:off x="3524343" y="1786827"/>
            <a:ext cx="741456"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a == 1</a:t>
            </a:r>
            <a:endParaRPr>
              <a:solidFill>
                <a:srgbClr val="FFFFFF"/>
              </a:solidFill>
            </a:endParaRPr>
          </a:p>
        </p:txBody>
      </p:sp>
      <p:sp>
        <p:nvSpPr>
          <p:cNvPr id="316" name="Google Shape;316;p32"/>
          <p:cNvSpPr txBox="1"/>
          <p:nvPr/>
        </p:nvSpPr>
        <p:spPr>
          <a:xfrm rot="971439">
            <a:off x="3358381" y="3150787"/>
            <a:ext cx="741301" cy="250176"/>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z == 2</a:t>
            </a:r>
            <a:endParaRPr>
              <a:solidFill>
                <a:srgbClr val="FFFFFF"/>
              </a:solidFill>
            </a:endParaRPr>
          </a:p>
        </p:txBody>
      </p:sp>
      <p:cxnSp>
        <p:nvCxnSpPr>
          <p:cNvPr id="317" name="Google Shape;317;p32"/>
          <p:cNvCxnSpPr/>
          <p:nvPr/>
        </p:nvCxnSpPr>
        <p:spPr>
          <a:xfrm rot="10800000">
            <a:off x="2981725" y="2978650"/>
            <a:ext cx="1494600" cy="419700"/>
          </a:xfrm>
          <a:prstGeom prst="straightConnector1">
            <a:avLst/>
          </a:prstGeom>
          <a:noFill/>
          <a:ln cap="flat" cmpd="sng" w="9525">
            <a:solidFill>
              <a:srgbClr val="FFFFFF"/>
            </a:solidFill>
            <a:prstDash val="solid"/>
            <a:round/>
            <a:headEnd len="med" w="med" type="none"/>
            <a:tailEnd len="med" w="med" type="triangle"/>
          </a:ln>
        </p:spPr>
      </p:cxnSp>
      <p:sp>
        <p:nvSpPr>
          <p:cNvPr id="318" name="Google Shape;318;p32"/>
          <p:cNvSpPr txBox="1"/>
          <p:nvPr/>
        </p:nvSpPr>
        <p:spPr>
          <a:xfrm>
            <a:off x="2078075" y="2044675"/>
            <a:ext cx="989400" cy="739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t/>
            </a:r>
            <a:endParaRPr baseline="30000">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1">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Summary</a:t>
            </a:r>
            <a:endParaRPr/>
          </a:p>
        </p:txBody>
      </p:sp>
      <p:sp>
        <p:nvSpPr>
          <p:cNvPr id="324" name="Google Shape;324;p3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Spanner</a:t>
            </a:r>
            <a:endParaRPr/>
          </a:p>
          <a:p>
            <a:pPr indent="-317500" lvl="1" marL="914400" rtl="0" algn="l">
              <a:spcBef>
                <a:spcPts val="0"/>
              </a:spcBef>
              <a:spcAft>
                <a:spcPts val="0"/>
              </a:spcAft>
              <a:buSzPts val="1400"/>
              <a:buChar char="○"/>
            </a:pPr>
            <a:r>
              <a:rPr lang="en"/>
              <a:t>Sharded datastore where shards are Paxos groups</a:t>
            </a:r>
            <a:endParaRPr/>
          </a:p>
          <a:p>
            <a:pPr indent="-317500" lvl="1" marL="914400" rtl="0" algn="l">
              <a:spcBef>
                <a:spcPts val="0"/>
              </a:spcBef>
              <a:spcAft>
                <a:spcPts val="0"/>
              </a:spcAft>
              <a:buSzPts val="1400"/>
              <a:buChar char="○"/>
            </a:pPr>
            <a:r>
              <a:rPr lang="en"/>
              <a:t>Transactions use Client-driven 2PL</a:t>
            </a:r>
            <a:endParaRPr/>
          </a:p>
          <a:p>
            <a:pPr indent="-317500" lvl="1" marL="914400" rtl="0" algn="l">
              <a:spcBef>
                <a:spcPts val="0"/>
              </a:spcBef>
              <a:spcAft>
                <a:spcPts val="0"/>
              </a:spcAft>
              <a:buSzPts val="1400"/>
              <a:buChar char="○"/>
            </a:pPr>
            <a:r>
              <a:rPr lang="en"/>
              <a:t>Commit Wait</a:t>
            </a:r>
            <a:endParaRPr/>
          </a:p>
          <a:p>
            <a:pPr indent="-317500" lvl="2" marL="1371600" rtl="0" algn="l">
              <a:spcBef>
                <a:spcPts val="0"/>
              </a:spcBef>
              <a:spcAft>
                <a:spcPts val="0"/>
              </a:spcAft>
              <a:buSzPts val="1400"/>
              <a:buChar char="■"/>
            </a:pPr>
            <a:r>
              <a:rPr lang="en"/>
              <a:t>2PC with waiting for the commit time to have passed and be safe to read</a:t>
            </a:r>
            <a:endParaRPr/>
          </a:p>
          <a:p>
            <a:pPr indent="-317500" lvl="0" marL="457200" marR="0" rtl="0" algn="l">
              <a:lnSpc>
                <a:spcPct val="115000"/>
              </a:lnSpc>
              <a:spcBef>
                <a:spcPts val="0"/>
              </a:spcBef>
              <a:spcAft>
                <a:spcPts val="0"/>
              </a:spcAft>
              <a:buClr>
                <a:srgbClr val="FFFFFF"/>
              </a:buClr>
              <a:buSzPts val="1400"/>
              <a:buFont typeface="Arial"/>
              <a:buChar char="●"/>
            </a:pPr>
            <a:r>
              <a:rPr lang="en"/>
              <a:t>SNOW</a:t>
            </a:r>
            <a:endParaRPr/>
          </a:p>
          <a:p>
            <a:pPr indent="-317500" lvl="1" marL="914400" marR="0" rtl="0" algn="l">
              <a:lnSpc>
                <a:spcPct val="115000"/>
              </a:lnSpc>
              <a:spcBef>
                <a:spcPts val="0"/>
              </a:spcBef>
              <a:spcAft>
                <a:spcPts val="0"/>
              </a:spcAft>
              <a:buSzPts val="1400"/>
              <a:buChar char="○"/>
            </a:pPr>
            <a:r>
              <a:rPr lang="en"/>
              <a:t>Read-only transaction algorithms cannot achieve </a:t>
            </a:r>
            <a:r>
              <a:rPr lang="en">
                <a:solidFill>
                  <a:srgbClr val="FF0000"/>
                </a:solidFill>
              </a:rPr>
              <a:t>s</a:t>
            </a:r>
            <a:r>
              <a:rPr lang="en"/>
              <a:t>trict serializability, </a:t>
            </a:r>
            <a:r>
              <a:rPr lang="en">
                <a:solidFill>
                  <a:srgbClr val="FF0000"/>
                </a:solidFill>
              </a:rPr>
              <a:t>n</a:t>
            </a:r>
            <a:r>
              <a:rPr lang="en"/>
              <a:t>on-blocking, </a:t>
            </a:r>
            <a:r>
              <a:rPr lang="en">
                <a:solidFill>
                  <a:srgbClr val="FF0000"/>
                </a:solidFill>
              </a:rPr>
              <a:t>o</a:t>
            </a:r>
            <a:r>
              <a:rPr lang="en"/>
              <a:t>ne response, and </a:t>
            </a:r>
            <a:r>
              <a:rPr lang="en">
                <a:solidFill>
                  <a:srgbClr val="FF0000"/>
                </a:solidFill>
              </a:rPr>
              <a:t>w</a:t>
            </a:r>
            <a:r>
              <a:rPr lang="en"/>
              <a:t>rite transactions that conflict, at the same time</a:t>
            </a:r>
            <a:endParaRPr/>
          </a:p>
          <a:p>
            <a:pPr indent="-317500" lvl="1" marL="914400" marR="0" rtl="0" algn="l">
              <a:lnSpc>
                <a:spcPct val="115000"/>
              </a:lnSpc>
              <a:spcBef>
                <a:spcPts val="0"/>
              </a:spcBef>
              <a:spcAft>
                <a:spcPts val="0"/>
              </a:spcAft>
              <a:buSzPts val="1400"/>
              <a:buChar char="○"/>
            </a:pPr>
            <a:r>
              <a:rPr lang="en"/>
              <a:t>Spanner RO txns are one of:</a:t>
            </a:r>
            <a:endParaRPr/>
          </a:p>
          <a:p>
            <a:pPr indent="-317500" lvl="2" marL="1371600" marR="0" rtl="0" algn="l">
              <a:lnSpc>
                <a:spcPct val="115000"/>
              </a:lnSpc>
              <a:spcBef>
                <a:spcPts val="0"/>
              </a:spcBef>
              <a:spcAft>
                <a:spcPts val="0"/>
              </a:spcAft>
              <a:buSzPts val="1400"/>
              <a:buChar char="■"/>
            </a:pPr>
            <a:r>
              <a:rPr lang="en"/>
              <a:t>SOW (best consistency)</a:t>
            </a:r>
            <a:endParaRPr/>
          </a:p>
          <a:p>
            <a:pPr indent="-317500" lvl="2" marL="1371600" marR="0" rtl="0" algn="l">
              <a:lnSpc>
                <a:spcPct val="115000"/>
              </a:lnSpc>
              <a:spcBef>
                <a:spcPts val="0"/>
              </a:spcBef>
              <a:spcAft>
                <a:spcPts val="0"/>
              </a:spcAft>
              <a:buSzPts val="1400"/>
              <a:buChar char="■"/>
            </a:pPr>
            <a:r>
              <a:rPr lang="en"/>
              <a:t>NOW (best latency)</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sp>
        <p:nvSpPr>
          <p:cNvPr id="329" name="Google Shape;329;p34"/>
          <p:cNvSpPr txBox="1"/>
          <p:nvPr>
            <p:ph type="title"/>
          </p:nvPr>
        </p:nvSpPr>
        <p:spPr>
          <a:xfrm>
            <a:off x="4057800" y="2285400"/>
            <a:ext cx="10284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Q&amp;A</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600"/>
              <a:t>How can we achieve strict serializability and scalability?</a:t>
            </a:r>
            <a:endParaRPr sz="2600"/>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Shard the keyspace: servers maintain a subset of the keyspace</a:t>
            </a:r>
            <a:endParaRPr/>
          </a:p>
          <a:p>
            <a:pPr indent="-342900" lvl="0" marL="457200" rtl="0" algn="l">
              <a:spcBef>
                <a:spcPts val="0"/>
              </a:spcBef>
              <a:spcAft>
                <a:spcPts val="0"/>
              </a:spcAft>
              <a:buSzPts val="1800"/>
              <a:buChar char="●"/>
            </a:pPr>
            <a:r>
              <a:rPr lang="en"/>
              <a:t>Use 2PL to handle concurrent transactions</a:t>
            </a:r>
            <a:endParaRPr/>
          </a:p>
          <a:p>
            <a:pPr indent="-342900" lvl="0" marL="457200" rtl="0" algn="l">
              <a:spcBef>
                <a:spcPts val="0"/>
              </a:spcBef>
              <a:spcAft>
                <a:spcPts val="0"/>
              </a:spcAft>
              <a:buSzPts val="1800"/>
              <a:buChar char="●"/>
            </a:pPr>
            <a:r>
              <a:rPr lang="en"/>
              <a:t>Use 2-phase commit (2PC) to achieve atomic commit of transactions</a:t>
            </a:r>
            <a:endParaRPr/>
          </a:p>
          <a:p>
            <a:pPr indent="-342900" lvl="0" marL="457200" rtl="0" algn="l">
              <a:spcBef>
                <a:spcPts val="0"/>
              </a:spcBef>
              <a:spcAft>
                <a:spcPts val="0"/>
              </a:spcAft>
              <a:buSzPts val="1800"/>
              <a:buChar char="●"/>
            </a:pPr>
            <a:r>
              <a:rPr lang="en"/>
              <a:t>How does 2PC handle server failures?</a:t>
            </a:r>
            <a:endParaRPr/>
          </a:p>
          <a:p>
            <a:pPr indent="-317500" lvl="1" marL="914400" rtl="0" algn="l">
              <a:spcBef>
                <a:spcPts val="0"/>
              </a:spcBef>
              <a:spcAft>
                <a:spcPts val="0"/>
              </a:spcAft>
              <a:buSzPts val="1400"/>
              <a:buChar char="○"/>
            </a:pPr>
            <a:r>
              <a:rPr lang="en"/>
              <a:t>It doesn’t!</a:t>
            </a:r>
            <a:endParaRPr/>
          </a:p>
          <a:p>
            <a:pPr indent="-342900" lvl="0" marL="457200" rtl="0" algn="l">
              <a:spcBef>
                <a:spcPts val="0"/>
              </a:spcBef>
              <a:spcAft>
                <a:spcPts val="0"/>
              </a:spcAft>
              <a:buSzPts val="1800"/>
              <a:buChar char="●"/>
            </a:pPr>
            <a:r>
              <a:rPr lang="en"/>
              <a:t>Replicate each shard using Paxos!</a:t>
            </a:r>
            <a:endParaRPr/>
          </a:p>
          <a:p>
            <a:pPr indent="0" lvl="0" marL="0" rtl="0" algn="l">
              <a:spcBef>
                <a:spcPts val="16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p:nvPr/>
        </p:nvSpPr>
        <p:spPr>
          <a:xfrm>
            <a:off x="4965400" y="3340075"/>
            <a:ext cx="1226400" cy="1239600"/>
          </a:xfrm>
          <a:prstGeom prst="ellipse">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6"/>
          <p:cNvSpPr/>
          <p:nvPr/>
        </p:nvSpPr>
        <p:spPr>
          <a:xfrm>
            <a:off x="4965400" y="1388725"/>
            <a:ext cx="1226400" cy="1239600"/>
          </a:xfrm>
          <a:prstGeom prst="ellipse">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Toy example:</a:t>
            </a:r>
            <a:endParaRPr/>
          </a:p>
        </p:txBody>
      </p:sp>
      <p:sp>
        <p:nvSpPr>
          <p:cNvPr id="75" name="Google Shape;75;p16"/>
          <p:cNvSpPr/>
          <p:nvPr/>
        </p:nvSpPr>
        <p:spPr>
          <a:xfrm>
            <a:off x="2809225" y="2714250"/>
            <a:ext cx="448500" cy="408900"/>
          </a:xfrm>
          <a:prstGeom prst="rect">
            <a:avLst/>
          </a:prstGeom>
          <a:solidFill>
            <a:schemeClr val="lt1"/>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6"/>
          <p:cNvSpPr/>
          <p:nvPr/>
        </p:nvSpPr>
        <p:spPr>
          <a:xfrm>
            <a:off x="5404188" y="1535763"/>
            <a:ext cx="347400" cy="285000"/>
          </a:xfrm>
          <a:prstGeom prst="rect">
            <a:avLst/>
          </a:prstGeom>
          <a:solidFill>
            <a:schemeClr val="lt1"/>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77" name="Google Shape;77;p16"/>
          <p:cNvCxnSpPr>
            <a:stCxn id="75" idx="3"/>
            <a:endCxn id="73" idx="2"/>
          </p:cNvCxnSpPr>
          <p:nvPr/>
        </p:nvCxnSpPr>
        <p:spPr>
          <a:xfrm flipH="1" rot="10800000">
            <a:off x="3257725" y="2008500"/>
            <a:ext cx="1707600" cy="910200"/>
          </a:xfrm>
          <a:prstGeom prst="straightConnector1">
            <a:avLst/>
          </a:prstGeom>
          <a:noFill/>
          <a:ln cap="flat" cmpd="sng" w="9525">
            <a:solidFill>
              <a:srgbClr val="FF00FF"/>
            </a:solidFill>
            <a:prstDash val="solid"/>
            <a:round/>
            <a:headEnd len="med" w="med" type="triangle"/>
            <a:tailEnd len="med" w="med" type="triangle"/>
          </a:ln>
        </p:spPr>
      </p:cxnSp>
      <p:sp>
        <p:nvSpPr>
          <p:cNvPr id="78" name="Google Shape;78;p16"/>
          <p:cNvSpPr/>
          <p:nvPr/>
        </p:nvSpPr>
        <p:spPr>
          <a:xfrm>
            <a:off x="5751588" y="1973163"/>
            <a:ext cx="347400" cy="285000"/>
          </a:xfrm>
          <a:prstGeom prst="rect">
            <a:avLst/>
          </a:prstGeom>
          <a:solidFill>
            <a:schemeClr val="lt1"/>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6"/>
          <p:cNvSpPr/>
          <p:nvPr/>
        </p:nvSpPr>
        <p:spPr>
          <a:xfrm>
            <a:off x="5058250" y="1973163"/>
            <a:ext cx="347400" cy="285000"/>
          </a:xfrm>
          <a:prstGeom prst="rect">
            <a:avLst/>
          </a:prstGeom>
          <a:solidFill>
            <a:schemeClr val="lt1"/>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80" name="Google Shape;80;p16"/>
          <p:cNvCxnSpPr>
            <a:stCxn id="75" idx="3"/>
            <a:endCxn id="72" idx="2"/>
          </p:cNvCxnSpPr>
          <p:nvPr/>
        </p:nvCxnSpPr>
        <p:spPr>
          <a:xfrm>
            <a:off x="3257725" y="2918700"/>
            <a:ext cx="1707600" cy="1041300"/>
          </a:xfrm>
          <a:prstGeom prst="straightConnector1">
            <a:avLst/>
          </a:prstGeom>
          <a:noFill/>
          <a:ln cap="flat" cmpd="sng" w="9525">
            <a:solidFill>
              <a:srgbClr val="FF00FF"/>
            </a:solidFill>
            <a:prstDash val="solid"/>
            <a:round/>
            <a:headEnd len="med" w="med" type="triangle"/>
            <a:tailEnd len="med" w="med" type="triangle"/>
          </a:ln>
        </p:spPr>
      </p:cxnSp>
      <p:cxnSp>
        <p:nvCxnSpPr>
          <p:cNvPr id="81" name="Google Shape;81;p16"/>
          <p:cNvCxnSpPr>
            <a:endCxn id="72" idx="0"/>
          </p:cNvCxnSpPr>
          <p:nvPr/>
        </p:nvCxnSpPr>
        <p:spPr>
          <a:xfrm flipH="1">
            <a:off x="5578600" y="2014675"/>
            <a:ext cx="7500" cy="1325400"/>
          </a:xfrm>
          <a:prstGeom prst="straightConnector1">
            <a:avLst/>
          </a:prstGeom>
          <a:noFill/>
          <a:ln cap="flat" cmpd="sng" w="9525">
            <a:solidFill>
              <a:schemeClr val="accent4"/>
            </a:solidFill>
            <a:prstDash val="solid"/>
            <a:round/>
            <a:headEnd len="med" w="med" type="triangle"/>
            <a:tailEnd len="med" w="med" type="triangle"/>
          </a:ln>
        </p:spPr>
      </p:cxnSp>
      <p:sp>
        <p:nvSpPr>
          <p:cNvPr id="82" name="Google Shape;82;p16"/>
          <p:cNvSpPr txBox="1"/>
          <p:nvPr/>
        </p:nvSpPr>
        <p:spPr>
          <a:xfrm>
            <a:off x="3748475" y="2067850"/>
            <a:ext cx="666000" cy="285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FF"/>
                </a:solidFill>
              </a:rPr>
              <a:t>2PL</a:t>
            </a:r>
            <a:endParaRPr>
              <a:solidFill>
                <a:srgbClr val="FF00FF"/>
              </a:solidFill>
            </a:endParaRPr>
          </a:p>
        </p:txBody>
      </p:sp>
      <p:sp>
        <p:nvSpPr>
          <p:cNvPr id="83" name="Google Shape;83;p16"/>
          <p:cNvSpPr txBox="1"/>
          <p:nvPr/>
        </p:nvSpPr>
        <p:spPr>
          <a:xfrm>
            <a:off x="5703275" y="2776200"/>
            <a:ext cx="666000" cy="285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accent4"/>
                </a:solidFill>
              </a:rPr>
              <a:t>2PC</a:t>
            </a:r>
            <a:endParaRPr>
              <a:solidFill>
                <a:schemeClr val="accent4"/>
              </a:solidFill>
            </a:endParaRPr>
          </a:p>
        </p:txBody>
      </p:sp>
      <p:cxnSp>
        <p:nvCxnSpPr>
          <p:cNvPr id="84" name="Google Shape;84;p16"/>
          <p:cNvCxnSpPr>
            <a:stCxn id="79" idx="0"/>
            <a:endCxn id="76" idx="1"/>
          </p:cNvCxnSpPr>
          <p:nvPr/>
        </p:nvCxnSpPr>
        <p:spPr>
          <a:xfrm flipH="1" rot="10800000">
            <a:off x="5231950" y="1678263"/>
            <a:ext cx="172200" cy="294900"/>
          </a:xfrm>
          <a:prstGeom prst="straightConnector1">
            <a:avLst/>
          </a:prstGeom>
          <a:noFill/>
          <a:ln cap="flat" cmpd="sng" w="9525">
            <a:solidFill>
              <a:schemeClr val="accent5"/>
            </a:solidFill>
            <a:prstDash val="solid"/>
            <a:round/>
            <a:headEnd len="med" w="med" type="triangle"/>
            <a:tailEnd len="med" w="med" type="triangle"/>
          </a:ln>
        </p:spPr>
      </p:cxnSp>
      <p:cxnSp>
        <p:nvCxnSpPr>
          <p:cNvPr id="85" name="Google Shape;85;p16"/>
          <p:cNvCxnSpPr>
            <a:stCxn id="79" idx="3"/>
            <a:endCxn id="78" idx="1"/>
          </p:cNvCxnSpPr>
          <p:nvPr/>
        </p:nvCxnSpPr>
        <p:spPr>
          <a:xfrm>
            <a:off x="5405650" y="2115663"/>
            <a:ext cx="345900" cy="0"/>
          </a:xfrm>
          <a:prstGeom prst="straightConnector1">
            <a:avLst/>
          </a:prstGeom>
          <a:noFill/>
          <a:ln cap="flat" cmpd="sng" w="9525">
            <a:solidFill>
              <a:schemeClr val="accent5"/>
            </a:solidFill>
            <a:prstDash val="solid"/>
            <a:round/>
            <a:headEnd len="med" w="med" type="triangle"/>
            <a:tailEnd len="med" w="med" type="triangle"/>
          </a:ln>
        </p:spPr>
      </p:cxnSp>
      <p:cxnSp>
        <p:nvCxnSpPr>
          <p:cNvPr id="86" name="Google Shape;86;p16"/>
          <p:cNvCxnSpPr>
            <a:stCxn id="78" idx="0"/>
            <a:endCxn id="76" idx="3"/>
          </p:cNvCxnSpPr>
          <p:nvPr/>
        </p:nvCxnSpPr>
        <p:spPr>
          <a:xfrm rot="10800000">
            <a:off x="5751588" y="1678263"/>
            <a:ext cx="173700" cy="294900"/>
          </a:xfrm>
          <a:prstGeom prst="straightConnector1">
            <a:avLst/>
          </a:prstGeom>
          <a:noFill/>
          <a:ln cap="flat" cmpd="sng" w="9525">
            <a:solidFill>
              <a:schemeClr val="accent5"/>
            </a:solidFill>
            <a:prstDash val="solid"/>
            <a:round/>
            <a:headEnd len="med" w="med" type="triangle"/>
            <a:tailEnd len="med" w="med" type="triangle"/>
          </a:ln>
        </p:spPr>
      </p:cxnSp>
      <p:sp>
        <p:nvSpPr>
          <p:cNvPr id="87" name="Google Shape;87;p16"/>
          <p:cNvSpPr/>
          <p:nvPr/>
        </p:nvSpPr>
        <p:spPr>
          <a:xfrm>
            <a:off x="5404188" y="3458688"/>
            <a:ext cx="347400" cy="285000"/>
          </a:xfrm>
          <a:prstGeom prst="rect">
            <a:avLst/>
          </a:prstGeom>
          <a:solidFill>
            <a:schemeClr val="lt1"/>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6"/>
          <p:cNvSpPr/>
          <p:nvPr/>
        </p:nvSpPr>
        <p:spPr>
          <a:xfrm>
            <a:off x="5751588" y="3896088"/>
            <a:ext cx="347400" cy="285000"/>
          </a:xfrm>
          <a:prstGeom prst="rect">
            <a:avLst/>
          </a:prstGeom>
          <a:solidFill>
            <a:schemeClr val="lt1"/>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6"/>
          <p:cNvSpPr/>
          <p:nvPr/>
        </p:nvSpPr>
        <p:spPr>
          <a:xfrm>
            <a:off x="5058250" y="3896088"/>
            <a:ext cx="347400" cy="285000"/>
          </a:xfrm>
          <a:prstGeom prst="rect">
            <a:avLst/>
          </a:prstGeom>
          <a:solidFill>
            <a:schemeClr val="lt1"/>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90" name="Google Shape;90;p16"/>
          <p:cNvCxnSpPr>
            <a:stCxn id="89" idx="0"/>
            <a:endCxn id="87" idx="1"/>
          </p:cNvCxnSpPr>
          <p:nvPr/>
        </p:nvCxnSpPr>
        <p:spPr>
          <a:xfrm flipH="1" rot="10800000">
            <a:off x="5231950" y="3601188"/>
            <a:ext cx="172200" cy="294900"/>
          </a:xfrm>
          <a:prstGeom prst="straightConnector1">
            <a:avLst/>
          </a:prstGeom>
          <a:noFill/>
          <a:ln cap="flat" cmpd="sng" w="9525">
            <a:solidFill>
              <a:schemeClr val="accent5"/>
            </a:solidFill>
            <a:prstDash val="solid"/>
            <a:round/>
            <a:headEnd len="med" w="med" type="triangle"/>
            <a:tailEnd len="med" w="med" type="triangle"/>
          </a:ln>
        </p:spPr>
      </p:cxnSp>
      <p:cxnSp>
        <p:nvCxnSpPr>
          <p:cNvPr id="91" name="Google Shape;91;p16"/>
          <p:cNvCxnSpPr>
            <a:stCxn id="89" idx="3"/>
            <a:endCxn id="88" idx="1"/>
          </p:cNvCxnSpPr>
          <p:nvPr/>
        </p:nvCxnSpPr>
        <p:spPr>
          <a:xfrm>
            <a:off x="5405650" y="4038588"/>
            <a:ext cx="345900" cy="0"/>
          </a:xfrm>
          <a:prstGeom prst="straightConnector1">
            <a:avLst/>
          </a:prstGeom>
          <a:noFill/>
          <a:ln cap="flat" cmpd="sng" w="9525">
            <a:solidFill>
              <a:schemeClr val="accent5"/>
            </a:solidFill>
            <a:prstDash val="solid"/>
            <a:round/>
            <a:headEnd len="med" w="med" type="triangle"/>
            <a:tailEnd len="med" w="med" type="triangle"/>
          </a:ln>
        </p:spPr>
      </p:cxnSp>
      <p:cxnSp>
        <p:nvCxnSpPr>
          <p:cNvPr id="92" name="Google Shape;92;p16"/>
          <p:cNvCxnSpPr>
            <a:stCxn id="88" idx="0"/>
            <a:endCxn id="87" idx="3"/>
          </p:cNvCxnSpPr>
          <p:nvPr/>
        </p:nvCxnSpPr>
        <p:spPr>
          <a:xfrm rot="10800000">
            <a:off x="5751588" y="3601188"/>
            <a:ext cx="173700" cy="294900"/>
          </a:xfrm>
          <a:prstGeom prst="straightConnector1">
            <a:avLst/>
          </a:prstGeom>
          <a:noFill/>
          <a:ln cap="flat" cmpd="sng" w="9525">
            <a:solidFill>
              <a:schemeClr val="accent5"/>
            </a:solidFill>
            <a:prstDash val="solid"/>
            <a:round/>
            <a:headEnd len="med" w="med" type="triangle"/>
            <a:tailEnd len="med" w="med" type="triangle"/>
          </a:ln>
        </p:spPr>
      </p:cxnSp>
      <p:sp>
        <p:nvSpPr>
          <p:cNvPr id="93" name="Google Shape;93;p16"/>
          <p:cNvSpPr txBox="1"/>
          <p:nvPr/>
        </p:nvSpPr>
        <p:spPr>
          <a:xfrm>
            <a:off x="6292550" y="1859350"/>
            <a:ext cx="762600" cy="285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accent5"/>
                </a:solidFill>
              </a:rPr>
              <a:t>Paxos</a:t>
            </a:r>
            <a:endParaRPr>
              <a:solidFill>
                <a:schemeClr val="accent5"/>
              </a:solidFill>
            </a:endParaRPr>
          </a:p>
        </p:txBody>
      </p:sp>
      <p:sp>
        <p:nvSpPr>
          <p:cNvPr id="94" name="Google Shape;94;p16"/>
          <p:cNvSpPr txBox="1"/>
          <p:nvPr/>
        </p:nvSpPr>
        <p:spPr>
          <a:xfrm>
            <a:off x="5196600" y="955875"/>
            <a:ext cx="762600" cy="285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Shards</a:t>
            </a:r>
            <a:endParaRPr>
              <a:solidFill>
                <a:srgbClr val="FFFFFF"/>
              </a:solidFill>
            </a:endParaRPr>
          </a:p>
        </p:txBody>
      </p:sp>
      <p:cxnSp>
        <p:nvCxnSpPr>
          <p:cNvPr id="95" name="Google Shape;95;p16"/>
          <p:cNvCxnSpPr>
            <a:stCxn id="73" idx="4"/>
            <a:endCxn id="72" idx="0"/>
          </p:cNvCxnSpPr>
          <p:nvPr/>
        </p:nvCxnSpPr>
        <p:spPr>
          <a:xfrm>
            <a:off x="5578600" y="2628325"/>
            <a:ext cx="0" cy="711900"/>
          </a:xfrm>
          <a:prstGeom prst="straightConnector1">
            <a:avLst/>
          </a:prstGeom>
          <a:noFill/>
          <a:ln cap="flat" cmpd="sng" w="9525">
            <a:solidFill>
              <a:schemeClr val="accent4"/>
            </a:solidFill>
            <a:prstDash val="solid"/>
            <a:round/>
            <a:headEnd len="med" w="med" type="triangle"/>
            <a:tailEnd len="med" w="med" type="triangle"/>
          </a:ln>
        </p:spPr>
      </p:cxnSp>
      <p:sp>
        <p:nvSpPr>
          <p:cNvPr id="96" name="Google Shape;96;p16"/>
          <p:cNvSpPr txBox="1"/>
          <p:nvPr/>
        </p:nvSpPr>
        <p:spPr>
          <a:xfrm>
            <a:off x="2087425" y="2734050"/>
            <a:ext cx="666000" cy="285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Client</a:t>
            </a:r>
            <a:endParaRPr>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7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7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7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73"/>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0"/>
                                          </p:stCondLst>
                                        </p:cTn>
                                        <p:tgtEl>
                                          <p:spTgt spid="81"/>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9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Putting it together in a real system: Spanner</a:t>
            </a:r>
            <a:endParaRPr/>
          </a:p>
        </p:txBody>
      </p:sp>
      <p:sp>
        <p:nvSpPr>
          <p:cNvPr id="102" name="Google Shape;102;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Observation: reads are </a:t>
            </a:r>
            <a:r>
              <a:rPr lang="en">
                <a:solidFill>
                  <a:srgbClr val="FF0000"/>
                </a:solidFill>
              </a:rPr>
              <a:t>much</a:t>
            </a:r>
            <a:r>
              <a:rPr lang="en"/>
              <a:t> more frequent than writes</a:t>
            </a:r>
            <a:endParaRPr/>
          </a:p>
          <a:p>
            <a:pPr indent="-317500" lvl="1" marL="914400" rtl="0" algn="l">
              <a:spcBef>
                <a:spcPts val="0"/>
              </a:spcBef>
              <a:spcAft>
                <a:spcPts val="0"/>
              </a:spcAft>
              <a:buSzPts val="1400"/>
              <a:buChar char="○"/>
            </a:pPr>
            <a:r>
              <a:rPr lang="en"/>
              <a:t>Facebook’s TAO sees 500 reads per 1 write.</a:t>
            </a:r>
            <a:endParaRPr/>
          </a:p>
          <a:p>
            <a:pPr indent="-317500" lvl="1" marL="914400" rtl="0" algn="l">
              <a:spcBef>
                <a:spcPts val="0"/>
              </a:spcBef>
              <a:spcAft>
                <a:spcPts val="0"/>
              </a:spcAft>
              <a:buSzPts val="1400"/>
              <a:buChar char="○"/>
            </a:pPr>
            <a:r>
              <a:rPr lang="en"/>
              <a:t>Google Ads (F1) on Spanner from </a:t>
            </a:r>
            <a:r>
              <a:rPr lang="en"/>
              <a:t>1 DC </a:t>
            </a:r>
            <a:r>
              <a:rPr lang="en"/>
              <a:t>saw 51.5B reads in a 24 hour period</a:t>
            </a:r>
            <a:endParaRPr/>
          </a:p>
          <a:p>
            <a:pPr indent="-317500" lvl="1" marL="914400" rtl="0" algn="l">
              <a:spcBef>
                <a:spcPts val="0"/>
              </a:spcBef>
              <a:spcAft>
                <a:spcPts val="0"/>
              </a:spcAft>
              <a:buSzPts val="1400"/>
              <a:buChar char="○"/>
            </a:pPr>
            <a:r>
              <a:rPr lang="en"/>
              <a:t>Many reads are across shards</a:t>
            </a:r>
            <a:endParaRPr/>
          </a:p>
          <a:p>
            <a:pPr indent="-342900" lvl="0" marL="457200" rtl="0" algn="l">
              <a:spcBef>
                <a:spcPts val="0"/>
              </a:spcBef>
              <a:spcAft>
                <a:spcPts val="0"/>
              </a:spcAft>
              <a:buSzPts val="1800"/>
              <a:buChar char="●"/>
            </a:pPr>
            <a:r>
              <a:rPr lang="en"/>
              <a:t>Takeaway: </a:t>
            </a:r>
            <a:r>
              <a:rPr lang="en">
                <a:solidFill>
                  <a:srgbClr val="FF0000"/>
                </a:solidFill>
              </a:rPr>
              <a:t>Make read-only transactions very efficient</a:t>
            </a:r>
            <a:endParaRPr>
              <a:solidFill>
                <a:srgbClr val="FF0000"/>
              </a:solidFill>
            </a:endParaRPr>
          </a:p>
          <a:p>
            <a:pPr indent="-342900" lvl="0" marL="457200" rtl="0" algn="l">
              <a:spcBef>
                <a:spcPts val="0"/>
              </a:spcBef>
              <a:spcAft>
                <a:spcPts val="0"/>
              </a:spcAft>
              <a:buSzPts val="1800"/>
              <a:buChar char="●"/>
            </a:pPr>
            <a:r>
              <a:rPr lang="en"/>
              <a:t>Two goals:</a:t>
            </a:r>
            <a:endParaRPr/>
          </a:p>
          <a:p>
            <a:pPr indent="-317500" lvl="1" marL="914400" rtl="0" algn="l">
              <a:spcBef>
                <a:spcPts val="0"/>
              </a:spcBef>
              <a:spcAft>
                <a:spcPts val="0"/>
              </a:spcAft>
              <a:buSzPts val="1400"/>
              <a:buChar char="○"/>
            </a:pPr>
            <a:r>
              <a:rPr lang="en"/>
              <a:t>Lock-free read-only transactions</a:t>
            </a:r>
            <a:endParaRPr/>
          </a:p>
          <a:p>
            <a:pPr indent="-317500" lvl="1" marL="914400" rtl="0" algn="l">
              <a:spcBef>
                <a:spcPts val="0"/>
              </a:spcBef>
              <a:spcAft>
                <a:spcPts val="0"/>
              </a:spcAft>
              <a:buSzPts val="1400"/>
              <a:buChar char="○"/>
            </a:pPr>
            <a:r>
              <a:rPr lang="en"/>
              <a:t>Non-blocking, but stale (not strictly serializable), read-only transactions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Spanner</a:t>
            </a:r>
            <a:endParaRPr/>
          </a:p>
        </p:txBody>
      </p:sp>
      <p:sp>
        <p:nvSpPr>
          <p:cNvPr id="108" name="Google Shape;108;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Main idea: use real-time for ordering transactions by finding a maximum clock skew</a:t>
            </a:r>
            <a:endParaRPr/>
          </a:p>
          <a:p>
            <a:pPr indent="-342900" lvl="0" marL="457200" rtl="0" algn="l">
              <a:spcBef>
                <a:spcPts val="0"/>
              </a:spcBef>
              <a:spcAft>
                <a:spcPts val="0"/>
              </a:spcAft>
              <a:buSzPts val="1800"/>
              <a:buChar char="●"/>
            </a:pPr>
            <a:r>
              <a:rPr lang="en"/>
              <a:t>TrueTime</a:t>
            </a:r>
            <a:endParaRPr>
              <a:solidFill>
                <a:srgbClr val="00FF00"/>
              </a:solidFill>
            </a:endParaRPr>
          </a:p>
          <a:p>
            <a:pPr indent="-317500" lvl="1" marL="914400" rtl="0" algn="l">
              <a:spcBef>
                <a:spcPts val="0"/>
              </a:spcBef>
              <a:spcAft>
                <a:spcPts val="0"/>
              </a:spcAft>
              <a:buSzPts val="1400"/>
              <a:buChar char="○"/>
            </a:pPr>
            <a:r>
              <a:rPr lang="en"/>
              <a:t>True</a:t>
            </a:r>
            <a:r>
              <a:rPr lang="en"/>
              <a:t>Time.now()</a:t>
            </a:r>
            <a:endParaRPr/>
          </a:p>
          <a:p>
            <a:pPr indent="-317500" lvl="2" marL="1371600" rtl="0" algn="l">
              <a:spcBef>
                <a:spcPts val="0"/>
              </a:spcBef>
              <a:spcAft>
                <a:spcPts val="0"/>
              </a:spcAft>
              <a:buSzPts val="1400"/>
              <a:buChar char="■"/>
            </a:pPr>
            <a:r>
              <a:rPr lang="en"/>
              <a:t>Returns a range [a,b] where a is the earliest possible time, and b is latest</a:t>
            </a:r>
            <a:endParaRPr/>
          </a:p>
          <a:p>
            <a:pPr indent="-317500" lvl="1" marL="914400" rtl="0" algn="l">
              <a:spcBef>
                <a:spcPts val="0"/>
              </a:spcBef>
              <a:spcAft>
                <a:spcPts val="0"/>
              </a:spcAft>
              <a:buSzPts val="1400"/>
              <a:buChar char="○"/>
            </a:pPr>
            <a:r>
              <a:rPr lang="en"/>
              <a:t>True</a:t>
            </a:r>
            <a:r>
              <a:rPr lang="en"/>
              <a:t>Time.after(t)</a:t>
            </a:r>
            <a:endParaRPr/>
          </a:p>
          <a:p>
            <a:pPr indent="-317500" lvl="2" marL="1371600" rtl="0" algn="l">
              <a:spcBef>
                <a:spcPts val="0"/>
              </a:spcBef>
              <a:spcAft>
                <a:spcPts val="0"/>
              </a:spcAft>
              <a:buSzPts val="1400"/>
              <a:buChar char="■"/>
            </a:pPr>
            <a:r>
              <a:rPr lang="en"/>
              <a:t>True if the current time is definitely after t</a:t>
            </a:r>
            <a:endParaRPr/>
          </a:p>
          <a:p>
            <a:pPr indent="-317500" lvl="1" marL="914400" rtl="0" algn="l">
              <a:spcBef>
                <a:spcPts val="0"/>
              </a:spcBef>
              <a:spcAft>
                <a:spcPts val="0"/>
              </a:spcAft>
              <a:buSzPts val="1400"/>
              <a:buChar char="○"/>
            </a:pPr>
            <a:r>
              <a:rPr lang="en"/>
              <a:t>True</a:t>
            </a:r>
            <a:r>
              <a:rPr lang="en"/>
              <a:t>Time.before(t)</a:t>
            </a:r>
            <a:endParaRPr/>
          </a:p>
          <a:p>
            <a:pPr indent="-317500" lvl="2" marL="1371600" rtl="0" algn="l">
              <a:spcBef>
                <a:spcPts val="0"/>
              </a:spcBef>
              <a:spcAft>
                <a:spcPts val="0"/>
              </a:spcAft>
              <a:buSzPts val="1400"/>
              <a:buChar char="■"/>
            </a:pPr>
            <a:r>
              <a:rPr lang="en"/>
              <a:t>True if the current time is definitely before 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General transactions</a:t>
            </a:r>
            <a:endParaRPr/>
          </a:p>
        </p:txBody>
      </p:sp>
      <p:sp>
        <p:nvSpPr>
          <p:cNvPr id="114" name="Google Shape;114;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General transactions are transactions that can </a:t>
            </a:r>
            <a:r>
              <a:rPr lang="en"/>
              <a:t>contain reads and writes</a:t>
            </a:r>
            <a:endParaRPr/>
          </a:p>
          <a:p>
            <a:pPr indent="-342900" lvl="0" marL="457200" rtl="0" algn="l">
              <a:spcBef>
                <a:spcPts val="0"/>
              </a:spcBef>
              <a:spcAft>
                <a:spcPts val="0"/>
              </a:spcAft>
              <a:buSzPts val="1800"/>
              <a:buChar char="●"/>
            </a:pPr>
            <a:r>
              <a:rPr lang="en"/>
              <a:t>Similar to 2PL+2PC+Paxos scheme above, but use TrueTime to determine commit timestamps for transactions</a:t>
            </a:r>
            <a:endParaRPr/>
          </a:p>
          <a:p>
            <a:pPr indent="-342900" lvl="0" marL="457200" rtl="0" algn="l">
              <a:spcBef>
                <a:spcPts val="0"/>
              </a:spcBef>
              <a:spcAft>
                <a:spcPts val="0"/>
              </a:spcAft>
              <a:buSzPts val="1800"/>
              <a:buChar char="●"/>
            </a:pPr>
            <a:r>
              <a:rPr lang="en"/>
              <a:t>Each server maintains </a:t>
            </a:r>
            <a:r>
              <a:rPr i="1" lang="en"/>
              <a:t>t</a:t>
            </a:r>
            <a:r>
              <a:rPr baseline="-25000" i="1" lang="en"/>
              <a:t>safe</a:t>
            </a:r>
            <a:r>
              <a:rPr lang="en"/>
              <a:t> where </a:t>
            </a:r>
            <a:r>
              <a:rPr lang="en"/>
              <a:t>all</a:t>
            </a:r>
            <a:r>
              <a:rPr lang="en"/>
              <a:t> transactions with commit timestamp </a:t>
            </a:r>
            <a:r>
              <a:rPr i="1" lang="en"/>
              <a:t>s</a:t>
            </a:r>
            <a:r>
              <a:rPr baseline="-25000" i="1" lang="en"/>
              <a:t>i</a:t>
            </a:r>
            <a:r>
              <a:rPr lang="en"/>
              <a:t> &lt; </a:t>
            </a:r>
            <a:r>
              <a:rPr i="1" lang="en"/>
              <a:t>t</a:t>
            </a:r>
            <a:r>
              <a:rPr baseline="-25000" i="1" lang="en"/>
              <a:t>safe</a:t>
            </a:r>
            <a:r>
              <a:rPr lang="en"/>
              <a:t> are committed and can be read.</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General transactions (steps)</a:t>
            </a:r>
            <a:endParaRPr/>
          </a:p>
        </p:txBody>
      </p:sp>
      <p:sp>
        <p:nvSpPr>
          <p:cNvPr id="120" name="Google Shape;120;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General transactions are driven by the client:</a:t>
            </a:r>
            <a:endParaRPr/>
          </a:p>
          <a:p>
            <a:pPr indent="-342900" lvl="0" marL="457200" rtl="0" algn="l">
              <a:spcBef>
                <a:spcPts val="1600"/>
              </a:spcBef>
              <a:spcAft>
                <a:spcPts val="0"/>
              </a:spcAft>
              <a:buSzPts val="1800"/>
              <a:buAutoNum type="arabicPeriod"/>
            </a:pPr>
            <a:r>
              <a:rPr lang="en"/>
              <a:t>Client issues reads to the leader of each shard group </a:t>
            </a:r>
            <a:endParaRPr/>
          </a:p>
          <a:p>
            <a:pPr indent="-342900" lvl="0" marL="457200" rtl="0" algn="l">
              <a:spcBef>
                <a:spcPts val="0"/>
              </a:spcBef>
              <a:spcAft>
                <a:spcPts val="0"/>
              </a:spcAft>
              <a:buSzPts val="1800"/>
              <a:buAutoNum type="arabicPeriod"/>
            </a:pPr>
            <a:r>
              <a:rPr lang="en"/>
              <a:t>Leader acquires read locks and returns the most recent value to the client</a:t>
            </a:r>
            <a:endParaRPr/>
          </a:p>
          <a:p>
            <a:pPr indent="-342900" lvl="0" marL="457200" rtl="0" algn="l">
              <a:spcBef>
                <a:spcPts val="0"/>
              </a:spcBef>
              <a:spcAft>
                <a:spcPts val="0"/>
              </a:spcAft>
              <a:buSzPts val="1800"/>
              <a:buAutoNum type="arabicPeriod"/>
            </a:pPr>
            <a:r>
              <a:rPr lang="en"/>
              <a:t>Client locally performs the writes</a:t>
            </a:r>
            <a:endParaRPr/>
          </a:p>
          <a:p>
            <a:pPr indent="-342900" lvl="0" marL="457200" rtl="0" algn="l">
              <a:spcBef>
                <a:spcPts val="0"/>
              </a:spcBef>
              <a:spcAft>
                <a:spcPts val="0"/>
              </a:spcAft>
              <a:buSzPts val="1800"/>
              <a:buAutoNum type="arabicPeriod"/>
            </a:pPr>
            <a:r>
              <a:rPr lang="en"/>
              <a:t>Client chooses a coordinator from the shard leaders</a:t>
            </a:r>
            <a:endParaRPr/>
          </a:p>
          <a:p>
            <a:pPr indent="-342900" lvl="0" marL="457200" rtl="0" algn="l">
              <a:spcBef>
                <a:spcPts val="0"/>
              </a:spcBef>
              <a:spcAft>
                <a:spcPts val="0"/>
              </a:spcAft>
              <a:buSzPts val="1800"/>
              <a:buAutoNum type="arabicPeriod"/>
            </a:pPr>
            <a:r>
              <a:rPr lang="en"/>
              <a:t>Client initiates the commit protocol by sending a commit message to each leader with the buffered writes and the coordinator ID</a:t>
            </a:r>
            <a:endParaRPr/>
          </a:p>
          <a:p>
            <a:pPr indent="-342900" lvl="0" marL="457200" rtl="0" algn="l">
              <a:spcBef>
                <a:spcPts val="0"/>
              </a:spcBef>
              <a:spcAft>
                <a:spcPts val="0"/>
              </a:spcAft>
              <a:buSzPts val="1800"/>
              <a:buAutoNum type="arabicPeriod"/>
            </a:pPr>
            <a:r>
              <a:rPr lang="en"/>
              <a:t>Leaders </a:t>
            </a:r>
            <a:r>
              <a:rPr lang="en"/>
              <a:t>execute the commit protocol</a:t>
            </a:r>
            <a:endParaRPr/>
          </a:p>
          <a:p>
            <a:pPr indent="-342900" lvl="0" marL="457200" rtl="0" algn="l">
              <a:spcBef>
                <a:spcPts val="0"/>
              </a:spcBef>
              <a:spcAft>
                <a:spcPts val="0"/>
              </a:spcAft>
              <a:buSzPts val="1800"/>
              <a:buAutoNum type="arabicPeriod"/>
            </a:pPr>
            <a:r>
              <a:rPr lang="en"/>
              <a:t>Client waits for the commit message from the coordinator</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General transaction (commit protocol)</a:t>
            </a:r>
            <a:endParaRPr/>
          </a:p>
        </p:txBody>
      </p:sp>
      <p:sp>
        <p:nvSpPr>
          <p:cNvPr id="126" name="Google Shape;126;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SzPts val="1700"/>
              <a:buAutoNum type="arabicPeriod"/>
            </a:pPr>
            <a:r>
              <a:rPr lang="en" sz="1700"/>
              <a:t>All shard leaders acquire write locks</a:t>
            </a:r>
            <a:endParaRPr sz="1700"/>
          </a:p>
          <a:p>
            <a:pPr indent="-336550" lvl="0" marL="457200" rtl="0" algn="l">
              <a:spcBef>
                <a:spcPts val="0"/>
              </a:spcBef>
              <a:spcAft>
                <a:spcPts val="0"/>
              </a:spcAft>
              <a:buSzPts val="1700"/>
              <a:buAutoNum type="arabicPeriod"/>
            </a:pPr>
            <a:r>
              <a:rPr lang="en" sz="1700"/>
              <a:t>Non-coordinators</a:t>
            </a:r>
            <a:endParaRPr sz="1700"/>
          </a:p>
          <a:p>
            <a:pPr indent="-311150" lvl="1" marL="914400" rtl="0" algn="l">
              <a:spcBef>
                <a:spcPts val="0"/>
              </a:spcBef>
              <a:spcAft>
                <a:spcPts val="0"/>
              </a:spcAft>
              <a:buSzPts val="1300"/>
              <a:buAutoNum type="alphaLcPeriod"/>
            </a:pPr>
            <a:r>
              <a:rPr lang="en" sz="1300"/>
              <a:t>Choose a prepa</a:t>
            </a:r>
            <a:r>
              <a:rPr lang="en" sz="1300"/>
              <a:t>re timestamp &gt; all previous local timestamps</a:t>
            </a:r>
            <a:endParaRPr sz="1300"/>
          </a:p>
          <a:p>
            <a:pPr indent="-311150" lvl="1" marL="914400" rtl="0" algn="l">
              <a:spcBef>
                <a:spcPts val="0"/>
              </a:spcBef>
              <a:spcAft>
                <a:spcPts val="0"/>
              </a:spcAft>
              <a:buSzPts val="1300"/>
              <a:buAutoNum type="alphaLcPeriod"/>
            </a:pPr>
            <a:r>
              <a:rPr lang="en" sz="1300"/>
              <a:t>L</a:t>
            </a:r>
            <a:r>
              <a:rPr lang="en" sz="1300"/>
              <a:t>og the prepare </a:t>
            </a:r>
            <a:r>
              <a:rPr lang="en" sz="1300"/>
              <a:t>record</a:t>
            </a:r>
            <a:r>
              <a:rPr lang="en" sz="1300"/>
              <a:t> via Paxos</a:t>
            </a:r>
            <a:endParaRPr sz="1300"/>
          </a:p>
          <a:p>
            <a:pPr indent="-311150" lvl="1" marL="914400" rtl="0" algn="l">
              <a:spcBef>
                <a:spcPts val="0"/>
              </a:spcBef>
              <a:spcAft>
                <a:spcPts val="0"/>
              </a:spcAft>
              <a:buSzPts val="1300"/>
              <a:buAutoNum type="alphaLcPeriod"/>
            </a:pPr>
            <a:r>
              <a:rPr lang="en" sz="1300"/>
              <a:t>Notify the coordinator of the prepare timestamp</a:t>
            </a:r>
            <a:endParaRPr sz="1300"/>
          </a:p>
          <a:p>
            <a:pPr indent="-336550" lvl="0" marL="457200" rtl="0" algn="l">
              <a:spcBef>
                <a:spcPts val="0"/>
              </a:spcBef>
              <a:spcAft>
                <a:spcPts val="0"/>
              </a:spcAft>
              <a:buSzPts val="1700"/>
              <a:buAutoNum type="arabicPeriod"/>
            </a:pPr>
            <a:r>
              <a:rPr lang="en" sz="1700"/>
              <a:t>Coordinator</a:t>
            </a:r>
            <a:endParaRPr sz="1700"/>
          </a:p>
          <a:p>
            <a:pPr indent="-311150" lvl="1" marL="914400" rtl="0" algn="l">
              <a:spcBef>
                <a:spcPts val="0"/>
              </a:spcBef>
              <a:spcAft>
                <a:spcPts val="0"/>
              </a:spcAft>
              <a:buSzPts val="1300"/>
              <a:buAutoNum type="alphaLcPeriod"/>
            </a:pPr>
            <a:r>
              <a:rPr lang="en" sz="1300"/>
              <a:t>Waits for all prepare timestamps</a:t>
            </a:r>
            <a:endParaRPr sz="1300"/>
          </a:p>
          <a:p>
            <a:pPr indent="-311150" lvl="1" marL="914400" rtl="0" algn="l">
              <a:spcBef>
                <a:spcPts val="0"/>
              </a:spcBef>
              <a:spcAft>
                <a:spcPts val="0"/>
              </a:spcAft>
              <a:buSzPts val="1300"/>
              <a:buAutoNum type="alphaLcPeriod"/>
            </a:pPr>
            <a:r>
              <a:rPr lang="en" sz="1300"/>
              <a:t>Chooses a commit timestamp that is</a:t>
            </a:r>
            <a:endParaRPr sz="1300"/>
          </a:p>
          <a:p>
            <a:pPr indent="-311150" lvl="2" marL="1371600" rtl="0" algn="l">
              <a:spcBef>
                <a:spcPts val="0"/>
              </a:spcBef>
              <a:spcAft>
                <a:spcPts val="0"/>
              </a:spcAft>
              <a:buSzPts val="1300"/>
              <a:buAutoNum type="romanLcPeriod"/>
            </a:pPr>
            <a:r>
              <a:rPr lang="en" sz="1300"/>
              <a:t>&gt;= prepare timestamps of all other non-coordinators</a:t>
            </a:r>
            <a:endParaRPr sz="1300"/>
          </a:p>
          <a:p>
            <a:pPr indent="-311150" lvl="2" marL="1371600" rtl="0" algn="l">
              <a:spcBef>
                <a:spcPts val="0"/>
              </a:spcBef>
              <a:spcAft>
                <a:spcPts val="0"/>
              </a:spcAft>
              <a:buSzPts val="1300"/>
              <a:buAutoNum type="romanLcPeriod"/>
            </a:pPr>
            <a:r>
              <a:rPr lang="en" sz="1300"/>
              <a:t>&gt; </a:t>
            </a:r>
            <a:r>
              <a:rPr lang="en" sz="1300"/>
              <a:t>any write timestamps it has </a:t>
            </a:r>
            <a:r>
              <a:rPr lang="en" sz="1300"/>
              <a:t>applied</a:t>
            </a:r>
            <a:endParaRPr sz="1300"/>
          </a:p>
          <a:p>
            <a:pPr indent="-311150" lvl="2" marL="1371600" rtl="0" algn="l">
              <a:spcBef>
                <a:spcPts val="0"/>
              </a:spcBef>
              <a:spcAft>
                <a:spcPts val="0"/>
              </a:spcAft>
              <a:buSzPts val="1300"/>
              <a:buAutoNum type="romanLcPeriod"/>
            </a:pPr>
            <a:r>
              <a:rPr lang="en" sz="1300"/>
              <a:t>&gt; its current TT.now().latest</a:t>
            </a:r>
            <a:endParaRPr sz="1300"/>
          </a:p>
          <a:p>
            <a:pPr indent="-311150" lvl="1" marL="914400" rtl="0" algn="l">
              <a:spcBef>
                <a:spcPts val="0"/>
              </a:spcBef>
              <a:spcAft>
                <a:spcPts val="0"/>
              </a:spcAft>
              <a:buSzPts val="1300"/>
              <a:buAutoNum type="alphaLcPeriod"/>
            </a:pPr>
            <a:r>
              <a:rPr lang="en" sz="1300"/>
              <a:t>Logs commit record via Paxos</a:t>
            </a:r>
            <a:endParaRPr sz="1300"/>
          </a:p>
          <a:p>
            <a:pPr indent="-311150" lvl="1" marL="914400" rtl="0" algn="l">
              <a:spcBef>
                <a:spcPts val="0"/>
              </a:spcBef>
              <a:spcAft>
                <a:spcPts val="0"/>
              </a:spcAft>
              <a:buSzPts val="1300"/>
              <a:buAutoNum type="alphaLcPeriod"/>
            </a:pPr>
            <a:r>
              <a:rPr lang="en" sz="1300"/>
              <a:t>Wait until TrueTime.after(commit timestamp)</a:t>
            </a:r>
            <a:endParaRPr sz="1300"/>
          </a:p>
          <a:p>
            <a:pPr indent="-311150" lvl="1" marL="914400" rtl="0" algn="l">
              <a:spcBef>
                <a:spcPts val="0"/>
              </a:spcBef>
              <a:spcAft>
                <a:spcPts val="0"/>
              </a:spcAft>
              <a:buSzPts val="1300"/>
              <a:buAutoNum type="alphaLcPeriod"/>
            </a:pPr>
            <a:r>
              <a:rPr lang="en" sz="1300"/>
              <a:t>Sends commit timestamp to replicas, non-coordinators, and the client</a:t>
            </a:r>
            <a:endParaRPr sz="1300"/>
          </a:p>
          <a:p>
            <a:pPr indent="-336550" lvl="0" marL="457200" rtl="0" algn="l">
              <a:spcBef>
                <a:spcPts val="0"/>
              </a:spcBef>
              <a:spcAft>
                <a:spcPts val="0"/>
              </a:spcAft>
              <a:buSzPts val="1700"/>
              <a:buAutoNum type="arabicPeriod"/>
            </a:pPr>
            <a:r>
              <a:rPr lang="en" sz="1700"/>
              <a:t>All apply the transaction at commit timestamp and release the locks</a:t>
            </a:r>
            <a:endParaRPr sz="17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11" st="1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12" st="1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13" st="1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14" st="1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