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7215B17B-C8CE-422B-8600-4E2751E33624}">
  <a:tblStyle styleId="{7215B17B-C8CE-422B-8600-4E2751E33624}"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0" Type="http://schemas.openxmlformats.org/officeDocument/2006/relationships/slide" Target="slides/slide25.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29ceed43b1_0_1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29ceed43b1_0_1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More orderings == potentially faster</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29d0e40a73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29d0e40a73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Left: because a total ordering respecting process ordering is W(x)b R(x)b R(x)b W(x)a R(x)a R(x)a</a:t>
            </a:r>
            <a:endParaRPr/>
          </a:p>
          <a:p>
            <a:pPr indent="0" lvl="0" marL="0" rtl="0" algn="l">
              <a:spcBef>
                <a:spcPts val="0"/>
              </a:spcBef>
              <a:spcAft>
                <a:spcPts val="0"/>
              </a:spcAft>
              <a:buNone/>
            </a:pPr>
            <a:r>
              <a:rPr lang="en"/>
              <a:t>Right: No total ordering respecting process ordering. P3 must have W(x)b R(x)b, then W(x)a, where P4 must have W(x)a R(x)a then W(x)b, which is a cycle.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Explain each arrow as you go through the animations. Ending with the arrows that gave us the cycle. Be explicit that we CANNOT reorder the reads on P3 and P4, if we could, we could break the cycle, this is why the arrows are black.</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g47f6b0efe0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5" name="Google Shape;205;g47f6b0efe0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g29ceed43b1_0_1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3" name="Google Shape;223;g29ceed43b1_0_1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g29ceed43b1_0_3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9" name="Google Shape;229;g29ceed43b1_0_3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g29d0e40a73_0_1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6" name="Google Shape;256;g29d0e40a73_0_1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Left side: no causal relationship between writes, so no order enforced between the events on P3, P4.</a:t>
            </a:r>
            <a:endParaRPr/>
          </a:p>
          <a:p>
            <a:pPr indent="0" lvl="0" marL="0" rtl="0" algn="l">
              <a:spcBef>
                <a:spcPts val="0"/>
              </a:spcBef>
              <a:spcAft>
                <a:spcPts val="0"/>
              </a:spcAft>
              <a:buNone/>
            </a:pPr>
            <a:r>
              <a:rPr lang="en"/>
              <a:t>Right side: P3 violates causal+. R(x)a on P2 creates a causal relationship between the two writes, enforcing their order.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4" name="Shape 274"/>
        <p:cNvGrpSpPr/>
        <p:nvPr/>
      </p:nvGrpSpPr>
      <p:grpSpPr>
        <a:xfrm>
          <a:off x="0" y="0"/>
          <a:ext cx="0" cy="0"/>
          <a:chOff x="0" y="0"/>
          <a:chExt cx="0" cy="0"/>
        </a:xfrm>
      </p:grpSpPr>
      <p:sp>
        <p:nvSpPr>
          <p:cNvPr id="275" name="Google Shape;275;g47f6b0efe0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6" name="Google Shape;276;g47f6b0efe0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2" name="Shape 292"/>
        <p:cNvGrpSpPr/>
        <p:nvPr/>
      </p:nvGrpSpPr>
      <p:grpSpPr>
        <a:xfrm>
          <a:off x="0" y="0"/>
          <a:ext cx="0" cy="0"/>
          <a:chOff x="0" y="0"/>
          <a:chExt cx="0" cy="0"/>
        </a:xfrm>
      </p:grpSpPr>
      <p:sp>
        <p:nvSpPr>
          <p:cNvPr id="293" name="Google Shape;293;g29d0e40a73_0_1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4" name="Google Shape;294;g29d0e40a73_0_1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Super duper highly available! We can do whatever we want as long as, in the absence of writes, all replicas EVENTUALLY converge to something.</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g28712d348a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0" name="Google Shape;300;g28712d348a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g29ceed43b1_0_6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6" name="Google Shape;306;g29ceed43b1_0_6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P1{Wx1, Wy2} </a:t>
            </a:r>
            <a:r>
              <a:rPr lang="en"/>
              <a:t>P3{Wx0, Wy4} P4{Rx0} P2{Wx1, Ry4} P1{Ry4} P4{Rx1}</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9ceed43b1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9ceed43b1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0" name="Shape 330"/>
        <p:cNvGrpSpPr/>
        <p:nvPr/>
      </p:nvGrpSpPr>
      <p:grpSpPr>
        <a:xfrm>
          <a:off x="0" y="0"/>
          <a:ext cx="0" cy="0"/>
          <a:chOff x="0" y="0"/>
          <a:chExt cx="0" cy="0"/>
        </a:xfrm>
      </p:grpSpPr>
      <p:sp>
        <p:nvSpPr>
          <p:cNvPr id="331" name="Google Shape;331;g47f6b0efe0_0_1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2" name="Google Shape;332;g47f6b0efe0_0_1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P1{Wx1} P2,P3,P4{Rx1} P3{Ry4} P1{Ry4} P2{Ry4} P3{Ry4}</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6" name="Shape 356"/>
        <p:cNvGrpSpPr/>
        <p:nvPr/>
      </p:nvGrpSpPr>
      <p:grpSpPr>
        <a:xfrm>
          <a:off x="0" y="0"/>
          <a:ext cx="0" cy="0"/>
          <a:chOff x="0" y="0"/>
          <a:chExt cx="0" cy="0"/>
        </a:xfrm>
      </p:grpSpPr>
      <p:sp>
        <p:nvSpPr>
          <p:cNvPr id="357" name="Google Shape;357;g29ceed43b1_0_5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8" name="Google Shape;358;g29ceed43b1_0_5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Why not linearizable: reads of X=1 and X=3 do not respect real time ordering</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7" name="Shape 387"/>
        <p:cNvGrpSpPr/>
        <p:nvPr/>
      </p:nvGrpSpPr>
      <p:grpSpPr>
        <a:xfrm>
          <a:off x="0" y="0"/>
          <a:ext cx="0" cy="0"/>
          <a:chOff x="0" y="0"/>
          <a:chExt cx="0" cy="0"/>
        </a:xfrm>
      </p:grpSpPr>
      <p:sp>
        <p:nvSpPr>
          <p:cNvPr id="388" name="Google Shape;388;g29d0e40a73_0_2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9" name="Google Shape;389;g29d0e40a73_0_2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Sequential consistency is NO for the same reason as the example: we would have a cycle in any legal total ordering.</a:t>
            </a:r>
            <a:endParaRPr/>
          </a:p>
          <a:p>
            <a:pPr indent="0" lvl="0" marL="0" rtl="0" algn="l">
              <a:spcBef>
                <a:spcPts val="0"/>
              </a:spcBef>
              <a:spcAft>
                <a:spcPts val="0"/>
              </a:spcAft>
              <a:buNone/>
            </a:pPr>
            <a:r>
              <a:rPr lang="en"/>
              <a:t>Re. eventual consistency: we don’t observe the process states converge, but that doesn’t mean they won’t converge later. For any system and execution, we would need to explicitly state that the system doesn’t converge, else it is possible it will converge later.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8" name="Shape 418"/>
        <p:cNvGrpSpPr/>
        <p:nvPr/>
      </p:nvGrpSpPr>
      <p:grpSpPr>
        <a:xfrm>
          <a:off x="0" y="0"/>
          <a:ext cx="0" cy="0"/>
          <a:chOff x="0" y="0"/>
          <a:chExt cx="0" cy="0"/>
        </a:xfrm>
      </p:grpSpPr>
      <p:sp>
        <p:nvSpPr>
          <p:cNvPr id="419" name="Google Shape;419;g29d0e40a73_0_3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0" name="Google Shape;420;g29d0e40a73_0_3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6" name="Shape 446"/>
        <p:cNvGrpSpPr/>
        <p:nvPr/>
      </p:nvGrpSpPr>
      <p:grpSpPr>
        <a:xfrm>
          <a:off x="0" y="0"/>
          <a:ext cx="0" cy="0"/>
          <a:chOff x="0" y="0"/>
          <a:chExt cx="0" cy="0"/>
        </a:xfrm>
      </p:grpSpPr>
      <p:sp>
        <p:nvSpPr>
          <p:cNvPr id="447" name="Google Shape;447;g29d0e40a73_0_5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48" name="Google Shape;448;g29d0e40a73_0_5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 just can’t read x is 3 AFTER reading x is 7.</a:t>
            </a:r>
            <a:endParaRPr/>
          </a:p>
          <a:p>
            <a:pPr indent="0" lvl="0" marL="0" rtl="0" algn="l">
              <a:spcBef>
                <a:spcPts val="0"/>
              </a:spcBef>
              <a:spcAft>
                <a:spcPts val="0"/>
              </a:spcAft>
              <a:buNone/>
            </a:pPr>
            <a:r>
              <a:rPr lang="en"/>
              <a:t>...Can ask: what would cause this to NOT be causally consistent?</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5" name="Shape 475"/>
        <p:cNvGrpSpPr/>
        <p:nvPr/>
      </p:nvGrpSpPr>
      <p:grpSpPr>
        <a:xfrm>
          <a:off x="0" y="0"/>
          <a:ext cx="0" cy="0"/>
          <a:chOff x="0" y="0"/>
          <a:chExt cx="0" cy="0"/>
        </a:xfrm>
      </p:grpSpPr>
      <p:sp>
        <p:nvSpPr>
          <p:cNvPr id="476" name="Google Shape;476;g29d0e40a73_0_5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77" name="Google Shape;477;g29d0e40a73_0_5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Causal+ consistency: Once we read 3, we cannot read 1, once, we read 7, we cannot read 3 or 1.</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47f6b0efe0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47f6b0efe0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47f6b0efe0_0_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47f6b0efe0_0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Strict Serializability is linearizability with transactions (with operations over multiple objects) ← I’m not sure how many students will viscerally “get” that explanation, given that linearizability is explained in later slides. However, if that explanation helps at least some people, that’s great.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Notes:</a:t>
            </a:r>
            <a:endParaRPr/>
          </a:p>
          <a:p>
            <a:pPr indent="0" lvl="0" marL="0" rtl="0" algn="l">
              <a:spcBef>
                <a:spcPts val="0"/>
              </a:spcBef>
              <a:spcAft>
                <a:spcPts val="0"/>
              </a:spcAft>
              <a:buNone/>
            </a:pPr>
            <a:r>
              <a:rPr lang="en"/>
              <a:t>The definition of “legal” depends on the system’s consistency model.</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47f6b0efe0_0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47f6b0efe0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Curly brackets denote transactions: {ops}.</a:t>
            </a:r>
            <a:endParaRPr/>
          </a:p>
          <a:p>
            <a:pPr indent="0" lvl="0" marL="0" rtl="0" algn="l">
              <a:spcBef>
                <a:spcPts val="0"/>
              </a:spcBef>
              <a:spcAft>
                <a:spcPts val="0"/>
              </a:spcAft>
              <a:buNone/>
            </a:pPr>
            <a:r>
              <a:rPr lang="en"/>
              <a:t>First example is strictly serializable because P3’s first read of R(x) occurs before P1’s write to x, so P3’s read can show the old value of x</a:t>
            </a:r>
            <a:endParaRPr/>
          </a:p>
          <a:p>
            <a:pPr indent="0" lvl="0" marL="0" rtl="0" algn="l">
              <a:spcBef>
                <a:spcPts val="0"/>
              </a:spcBef>
              <a:spcAft>
                <a:spcPts val="0"/>
              </a:spcAft>
              <a:buNone/>
            </a:pPr>
            <a:r>
              <a:rPr lang="en"/>
              <a:t>Second example is not strictly serializable because P3 reads the new value of y, then the old value of x. (P4’s reads are OK)</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47f6b0efe0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47f6b0efe0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29ceed43b1_0_1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29ceed43b1_0_1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 transaction is a set of operations, potentially over multiple objects, that occur atomically.</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29d0e40a7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29d0e40a7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Example 2 is OK because reads of x overlap with write of x, so can still show old value</a:t>
            </a:r>
            <a:endParaRPr/>
          </a:p>
          <a:p>
            <a:pPr indent="0" lvl="0" marL="0" rtl="0" algn="l">
              <a:spcBef>
                <a:spcPts val="0"/>
              </a:spcBef>
              <a:spcAft>
                <a:spcPts val="0"/>
              </a:spcAft>
              <a:buNone/>
            </a:pPr>
            <a:r>
              <a:rPr lang="en"/>
              <a:t>Example 1 is not OK because reads of x occur after P2’s write ends, so they must show P2’s write</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47f6b0efe0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47f6b0efe0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1600"/>
              </a:spcBef>
              <a:spcAft>
                <a:spcPts val="0"/>
              </a:spcAft>
              <a:buClr>
                <a:schemeClr val="dk1"/>
              </a:buClr>
              <a:buSzPts val="1400"/>
              <a:buChar char="○"/>
              <a:defRPr>
                <a:solidFill>
                  <a:schemeClr val="dk1"/>
                </a:solidFill>
              </a:defRPr>
            </a:lvl2pPr>
            <a:lvl3pPr indent="-317500" lvl="2" marL="1371600">
              <a:spcBef>
                <a:spcPts val="1600"/>
              </a:spcBef>
              <a:spcAft>
                <a:spcPts val="0"/>
              </a:spcAft>
              <a:buClr>
                <a:schemeClr val="dk1"/>
              </a:buClr>
              <a:buSzPts val="1400"/>
              <a:buChar char="■"/>
              <a:defRPr>
                <a:solidFill>
                  <a:schemeClr val="dk1"/>
                </a:solidFill>
              </a:defRPr>
            </a:lvl3pPr>
            <a:lvl4pPr indent="-317500" lvl="3" marL="1828800">
              <a:spcBef>
                <a:spcPts val="1600"/>
              </a:spcBef>
              <a:spcAft>
                <a:spcPts val="0"/>
              </a:spcAft>
              <a:buClr>
                <a:schemeClr val="dk1"/>
              </a:buClr>
              <a:buSzPts val="1400"/>
              <a:buChar char="●"/>
              <a:defRPr>
                <a:solidFill>
                  <a:schemeClr val="dk1"/>
                </a:solidFill>
              </a:defRPr>
            </a:lvl4pPr>
            <a:lvl5pPr indent="-317500" lvl="4" marL="2286000">
              <a:spcBef>
                <a:spcPts val="1600"/>
              </a:spcBef>
              <a:spcAft>
                <a:spcPts val="0"/>
              </a:spcAft>
              <a:buClr>
                <a:schemeClr val="dk1"/>
              </a:buClr>
              <a:buSzPts val="1400"/>
              <a:buChar char="○"/>
              <a:defRPr>
                <a:solidFill>
                  <a:schemeClr val="dk1"/>
                </a:solidFill>
              </a:defRPr>
            </a:lvl5pPr>
            <a:lvl6pPr indent="-317500" lvl="5" marL="2743200">
              <a:spcBef>
                <a:spcPts val="1600"/>
              </a:spcBef>
              <a:spcAft>
                <a:spcPts val="0"/>
              </a:spcAft>
              <a:buClr>
                <a:schemeClr val="dk1"/>
              </a:buClr>
              <a:buSzPts val="1400"/>
              <a:buChar char="■"/>
              <a:defRPr>
                <a:solidFill>
                  <a:schemeClr val="dk1"/>
                </a:solidFill>
              </a:defRPr>
            </a:lvl6pPr>
            <a:lvl7pPr indent="-317500" lvl="6" marL="3200400">
              <a:spcBef>
                <a:spcPts val="1600"/>
              </a:spcBef>
              <a:spcAft>
                <a:spcPts val="0"/>
              </a:spcAft>
              <a:buClr>
                <a:schemeClr val="dk1"/>
              </a:buClr>
              <a:buSzPts val="1400"/>
              <a:buChar char="●"/>
              <a:defRPr>
                <a:solidFill>
                  <a:schemeClr val="dk1"/>
                </a:solidFill>
              </a:defRPr>
            </a:lvl7pPr>
            <a:lvl8pPr indent="-317500" lvl="7" marL="3657600">
              <a:spcBef>
                <a:spcPts val="1600"/>
              </a:spcBef>
              <a:spcAft>
                <a:spcPts val="0"/>
              </a:spcAft>
              <a:buClr>
                <a:schemeClr val="dk1"/>
              </a:buClr>
              <a:buSzPts val="1400"/>
              <a:buChar char="○"/>
              <a:defRPr>
                <a:solidFill>
                  <a:schemeClr val="dk1"/>
                </a:solidFill>
              </a:defRPr>
            </a:lvl8pPr>
            <a:lvl9pPr indent="-317500" lvl="8" marL="4114800">
              <a:spcBef>
                <a:spcPts val="1600"/>
              </a:spcBef>
              <a:spcAft>
                <a:spcPts val="160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rgbClr val="000000"/>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1600"/>
              </a:spcBef>
              <a:spcAft>
                <a:spcPts val="0"/>
              </a:spcAft>
              <a:buClr>
                <a:schemeClr val="lt2"/>
              </a:buClr>
              <a:buSzPts val="1400"/>
              <a:buChar char="○"/>
              <a:defRPr>
                <a:solidFill>
                  <a:schemeClr val="lt2"/>
                </a:solidFill>
              </a:defRPr>
            </a:lvl2pPr>
            <a:lvl3pPr indent="-317500" lvl="2" marL="1371600">
              <a:lnSpc>
                <a:spcPct val="115000"/>
              </a:lnSpc>
              <a:spcBef>
                <a:spcPts val="1600"/>
              </a:spcBef>
              <a:spcAft>
                <a:spcPts val="0"/>
              </a:spcAft>
              <a:buClr>
                <a:schemeClr val="lt2"/>
              </a:buClr>
              <a:buSzPts val="1400"/>
              <a:buChar char="■"/>
              <a:defRPr>
                <a:solidFill>
                  <a:schemeClr val="lt2"/>
                </a:solidFill>
              </a:defRPr>
            </a:lvl3pPr>
            <a:lvl4pPr indent="-317500" lvl="3" marL="1828800">
              <a:lnSpc>
                <a:spcPct val="115000"/>
              </a:lnSpc>
              <a:spcBef>
                <a:spcPts val="1600"/>
              </a:spcBef>
              <a:spcAft>
                <a:spcPts val="0"/>
              </a:spcAft>
              <a:buClr>
                <a:schemeClr val="lt2"/>
              </a:buClr>
              <a:buSzPts val="1400"/>
              <a:buChar char="●"/>
              <a:defRPr>
                <a:solidFill>
                  <a:schemeClr val="lt2"/>
                </a:solidFill>
              </a:defRPr>
            </a:lvl4pPr>
            <a:lvl5pPr indent="-317500" lvl="4" marL="2286000">
              <a:lnSpc>
                <a:spcPct val="115000"/>
              </a:lnSpc>
              <a:spcBef>
                <a:spcPts val="1600"/>
              </a:spcBef>
              <a:spcAft>
                <a:spcPts val="0"/>
              </a:spcAft>
              <a:buClr>
                <a:schemeClr val="lt2"/>
              </a:buClr>
              <a:buSzPts val="1400"/>
              <a:buChar char="○"/>
              <a:defRPr>
                <a:solidFill>
                  <a:schemeClr val="lt2"/>
                </a:solidFill>
              </a:defRPr>
            </a:lvl5pPr>
            <a:lvl6pPr indent="-317500" lvl="5" marL="2743200">
              <a:lnSpc>
                <a:spcPct val="115000"/>
              </a:lnSpc>
              <a:spcBef>
                <a:spcPts val="1600"/>
              </a:spcBef>
              <a:spcAft>
                <a:spcPts val="0"/>
              </a:spcAft>
              <a:buClr>
                <a:schemeClr val="lt2"/>
              </a:buClr>
              <a:buSzPts val="1400"/>
              <a:buChar char="■"/>
              <a:defRPr>
                <a:solidFill>
                  <a:schemeClr val="lt2"/>
                </a:solidFill>
              </a:defRPr>
            </a:lvl6pPr>
            <a:lvl7pPr indent="-317500" lvl="6" marL="3200400">
              <a:lnSpc>
                <a:spcPct val="115000"/>
              </a:lnSpc>
              <a:spcBef>
                <a:spcPts val="1600"/>
              </a:spcBef>
              <a:spcAft>
                <a:spcPts val="0"/>
              </a:spcAft>
              <a:buClr>
                <a:schemeClr val="lt2"/>
              </a:buClr>
              <a:buSzPts val="1400"/>
              <a:buChar char="●"/>
              <a:defRPr>
                <a:solidFill>
                  <a:schemeClr val="lt2"/>
                </a:solidFill>
              </a:defRPr>
            </a:lvl7pPr>
            <a:lvl8pPr indent="-317500" lvl="7" marL="3657600">
              <a:lnSpc>
                <a:spcPct val="115000"/>
              </a:lnSpc>
              <a:spcBef>
                <a:spcPts val="1600"/>
              </a:spcBef>
              <a:spcAft>
                <a:spcPts val="0"/>
              </a:spcAft>
              <a:buClr>
                <a:schemeClr val="lt2"/>
              </a:buClr>
              <a:buSzPts val="1400"/>
              <a:buChar char="○"/>
              <a:defRPr>
                <a:solidFill>
                  <a:schemeClr val="lt2"/>
                </a:solidFill>
              </a:defRPr>
            </a:lvl8pPr>
            <a:lvl9pPr indent="-317500" lvl="8" marL="4114800">
              <a:lnSpc>
                <a:spcPct val="115000"/>
              </a:lnSpc>
              <a:spcBef>
                <a:spcPts val="1600"/>
              </a:spcBef>
              <a:spcAft>
                <a:spcPts val="160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Consistency</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Spring 2024</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22"/>
          <p:cNvSpPr txBox="1"/>
          <p:nvPr>
            <p:ph idx="1" type="body"/>
          </p:nvPr>
        </p:nvSpPr>
        <p:spPr>
          <a:xfrm>
            <a:off x="311700" y="10762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chemeClr val="dk1"/>
              </a:buClr>
              <a:buSzPts val="1800"/>
              <a:buChar char="●"/>
            </a:pPr>
            <a:r>
              <a:rPr lang="en">
                <a:solidFill>
                  <a:srgbClr val="FF0000"/>
                </a:solidFill>
              </a:rPr>
              <a:t>Total order</a:t>
            </a:r>
            <a:r>
              <a:rPr lang="en">
                <a:solidFill>
                  <a:schemeClr val="dk1"/>
                </a:solidFill>
              </a:rPr>
              <a:t>: there exists some legal total order of operations.</a:t>
            </a:r>
            <a:endParaRPr>
              <a:solidFill>
                <a:schemeClr val="dk1"/>
              </a:solidFill>
            </a:endParaRPr>
          </a:p>
          <a:p>
            <a:pPr indent="-342900" lvl="0" marL="457200" rtl="0" algn="l">
              <a:spcBef>
                <a:spcPts val="500"/>
              </a:spcBef>
              <a:spcAft>
                <a:spcPts val="0"/>
              </a:spcAft>
              <a:buClr>
                <a:schemeClr val="dk1"/>
              </a:buClr>
              <a:buSzPts val="1800"/>
              <a:buChar char="●"/>
            </a:pPr>
            <a:r>
              <a:rPr lang="en">
                <a:solidFill>
                  <a:srgbClr val="FF0000"/>
                </a:solidFill>
              </a:rPr>
              <a:t>Preserves </a:t>
            </a:r>
            <a:r>
              <a:rPr b="1" lang="en">
                <a:solidFill>
                  <a:srgbClr val="FF0000"/>
                </a:solidFill>
              </a:rPr>
              <a:t>process ordering</a:t>
            </a:r>
            <a:r>
              <a:rPr lang="en">
                <a:solidFill>
                  <a:schemeClr val="dk1"/>
                </a:solidFill>
              </a:rPr>
              <a:t>: total order respects order of each process’s operations.</a:t>
            </a:r>
            <a:endParaRPr>
              <a:solidFill>
                <a:schemeClr val="dk1"/>
              </a:solidFill>
            </a:endParaRPr>
          </a:p>
          <a:p>
            <a:pPr indent="-342900" lvl="0" marL="457200" rtl="0" algn="l">
              <a:spcBef>
                <a:spcPts val="500"/>
              </a:spcBef>
              <a:spcAft>
                <a:spcPts val="0"/>
              </a:spcAft>
              <a:buClr>
                <a:schemeClr val="dk1"/>
              </a:buClr>
              <a:buSzPts val="1800"/>
              <a:buChar char="●"/>
            </a:pPr>
            <a:r>
              <a:rPr lang="en">
                <a:solidFill>
                  <a:schemeClr val="dk1"/>
                </a:solidFill>
              </a:rPr>
              <a:t>Difference from </a:t>
            </a:r>
            <a:r>
              <a:rPr i="1" lang="en">
                <a:solidFill>
                  <a:schemeClr val="dk1"/>
                </a:solidFill>
              </a:rPr>
              <a:t>linearizability</a:t>
            </a:r>
            <a:r>
              <a:rPr lang="en">
                <a:solidFill>
                  <a:schemeClr val="dk1"/>
                </a:solidFill>
              </a:rPr>
              <a:t>?</a:t>
            </a:r>
            <a:endParaRPr>
              <a:solidFill>
                <a:schemeClr val="dk1"/>
              </a:solidFill>
            </a:endParaRPr>
          </a:p>
          <a:p>
            <a:pPr indent="-317500" lvl="1" marL="914400" rtl="0" algn="l">
              <a:spcBef>
                <a:spcPts val="500"/>
              </a:spcBef>
              <a:spcAft>
                <a:spcPts val="0"/>
              </a:spcAft>
              <a:buClr>
                <a:schemeClr val="dk1"/>
              </a:buClr>
              <a:buSzPts val="1400"/>
              <a:buChar char="○"/>
            </a:pPr>
            <a:r>
              <a:rPr lang="en">
                <a:solidFill>
                  <a:schemeClr val="dk1"/>
                </a:solidFill>
              </a:rPr>
              <a:t>Order</a:t>
            </a:r>
            <a:r>
              <a:rPr lang="en">
                <a:solidFill>
                  <a:schemeClr val="dk1"/>
                </a:solidFill>
              </a:rPr>
              <a:t> of ops across processes not determined by </a:t>
            </a:r>
            <a:r>
              <a:rPr lang="en">
                <a:solidFill>
                  <a:schemeClr val="dk1"/>
                </a:solidFill>
              </a:rPr>
              <a:t>real-time</a:t>
            </a:r>
            <a:endParaRPr>
              <a:solidFill>
                <a:schemeClr val="dk1"/>
              </a:solidFill>
            </a:endParaRPr>
          </a:p>
          <a:p>
            <a:pPr indent="0" lvl="0" marL="0" rtl="0" algn="l">
              <a:spcBef>
                <a:spcPts val="1000"/>
              </a:spcBef>
              <a:spcAft>
                <a:spcPts val="0"/>
              </a:spcAft>
              <a:buNone/>
            </a:pPr>
            <a:r>
              <a:rPr b="1" lang="en">
                <a:solidFill>
                  <a:schemeClr val="dk1"/>
                </a:solidFill>
              </a:rPr>
              <a:t>Pros:</a:t>
            </a:r>
            <a:r>
              <a:rPr lang="en">
                <a:solidFill>
                  <a:schemeClr val="dk1"/>
                </a:solidFill>
              </a:rPr>
              <a:t> Can allow more orderings than linearizability → better performance</a:t>
            </a:r>
            <a:endParaRPr>
              <a:solidFill>
                <a:schemeClr val="dk1"/>
              </a:solidFill>
            </a:endParaRPr>
          </a:p>
          <a:p>
            <a:pPr indent="0" lvl="0" marL="0" rtl="0" algn="l">
              <a:spcBef>
                <a:spcPts val="0"/>
              </a:spcBef>
              <a:spcAft>
                <a:spcPts val="1600"/>
              </a:spcAft>
              <a:buNone/>
            </a:pPr>
            <a:r>
              <a:rPr b="1" lang="en">
                <a:solidFill>
                  <a:schemeClr val="dk1"/>
                </a:solidFill>
              </a:rPr>
              <a:t>Cons:</a:t>
            </a:r>
            <a:r>
              <a:rPr lang="en">
                <a:solidFill>
                  <a:schemeClr val="dk1"/>
                </a:solidFill>
              </a:rPr>
              <a:t> Many possible sequential executions → increased application complexity </a:t>
            </a:r>
            <a:endParaRPr>
              <a:solidFill>
                <a:schemeClr val="dk1"/>
              </a:solidFill>
            </a:endParaRPr>
          </a:p>
        </p:txBody>
      </p:sp>
      <p:sp>
        <p:nvSpPr>
          <p:cNvPr id="183" name="Google Shape;183;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Sequential Consistency</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xEl>
                                              <p:pRg end="0" st="0"/>
                                            </p:txEl>
                                          </p:spTgt>
                                        </p:tgtEl>
                                        <p:attrNameLst>
                                          <p:attrName>style.visibility</p:attrName>
                                        </p:attrNameLst>
                                      </p:cBhvr>
                                      <p:to>
                                        <p:strVal val="visible"/>
                                      </p:to>
                                    </p:set>
                                    <p:animEffect filter="fade" transition="in">
                                      <p:cBhvr>
                                        <p:cTn dur="1"/>
                                        <p:tgtEl>
                                          <p:spTgt spid="18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xEl>
                                              <p:pRg end="1" st="1"/>
                                            </p:txEl>
                                          </p:spTgt>
                                        </p:tgtEl>
                                        <p:attrNameLst>
                                          <p:attrName>style.visibility</p:attrName>
                                        </p:attrNameLst>
                                      </p:cBhvr>
                                      <p:to>
                                        <p:strVal val="visible"/>
                                      </p:to>
                                    </p:set>
                                    <p:animEffect filter="fade" transition="in">
                                      <p:cBhvr>
                                        <p:cTn dur="1"/>
                                        <p:tgtEl>
                                          <p:spTgt spid="18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xEl>
                                              <p:pRg end="2" st="2"/>
                                            </p:txEl>
                                          </p:spTgt>
                                        </p:tgtEl>
                                        <p:attrNameLst>
                                          <p:attrName>style.visibility</p:attrName>
                                        </p:attrNameLst>
                                      </p:cBhvr>
                                      <p:to>
                                        <p:strVal val="visible"/>
                                      </p:to>
                                    </p:set>
                                    <p:animEffect filter="fade" transition="in">
                                      <p:cBhvr>
                                        <p:cTn dur="1"/>
                                        <p:tgtEl>
                                          <p:spTgt spid="182">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xEl>
                                              <p:pRg end="3" st="3"/>
                                            </p:txEl>
                                          </p:spTgt>
                                        </p:tgtEl>
                                        <p:attrNameLst>
                                          <p:attrName>style.visibility</p:attrName>
                                        </p:attrNameLst>
                                      </p:cBhvr>
                                      <p:to>
                                        <p:strVal val="visible"/>
                                      </p:to>
                                    </p:set>
                                    <p:animEffect filter="fade" transition="in">
                                      <p:cBhvr>
                                        <p:cTn dur="1"/>
                                        <p:tgtEl>
                                          <p:spTgt spid="182">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xEl>
                                              <p:pRg end="4" st="4"/>
                                            </p:txEl>
                                          </p:spTgt>
                                        </p:tgtEl>
                                        <p:attrNameLst>
                                          <p:attrName>style.visibility</p:attrName>
                                        </p:attrNameLst>
                                      </p:cBhvr>
                                      <p:to>
                                        <p:strVal val="visible"/>
                                      </p:to>
                                    </p:set>
                                    <p:animEffect filter="fade" transition="in">
                                      <p:cBhvr>
                                        <p:cTn dur="1"/>
                                        <p:tgtEl>
                                          <p:spTgt spid="182">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xEl>
                                              <p:pRg end="5" st="5"/>
                                            </p:txEl>
                                          </p:spTgt>
                                        </p:tgtEl>
                                        <p:attrNameLst>
                                          <p:attrName>style.visibility</p:attrName>
                                        </p:attrNameLst>
                                      </p:cBhvr>
                                      <p:to>
                                        <p:strVal val="visible"/>
                                      </p:to>
                                    </p:set>
                                    <p:animEffect filter="fade" transition="in">
                                      <p:cBhvr>
                                        <p:cTn dur="1"/>
                                        <p:tgtEl>
                                          <p:spTgt spid="182">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87" name="Shape 187"/>
        <p:cNvGrpSpPr/>
        <p:nvPr/>
      </p:nvGrpSpPr>
      <p:grpSpPr>
        <a:xfrm>
          <a:off x="0" y="0"/>
          <a:ext cx="0" cy="0"/>
          <a:chOff x="0" y="0"/>
          <a:chExt cx="0" cy="0"/>
        </a:xfrm>
      </p:grpSpPr>
      <p:sp>
        <p:nvSpPr>
          <p:cNvPr id="188" name="Google Shape;188;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0000"/>
                </a:solidFill>
              </a:rPr>
              <a:t>Sequential Consistency</a:t>
            </a:r>
            <a:r>
              <a:rPr lang="en">
                <a:solidFill>
                  <a:srgbClr val="000000"/>
                </a:solidFill>
              </a:rPr>
              <a:t> Example</a:t>
            </a:r>
            <a:endParaRPr>
              <a:solidFill>
                <a:srgbClr val="000000"/>
              </a:solidFill>
            </a:endParaRPr>
          </a:p>
        </p:txBody>
      </p:sp>
      <p:sp>
        <p:nvSpPr>
          <p:cNvPr id="189" name="Google Shape;189;p23"/>
          <p:cNvSpPr txBox="1"/>
          <p:nvPr/>
        </p:nvSpPr>
        <p:spPr>
          <a:xfrm>
            <a:off x="534125" y="2129025"/>
            <a:ext cx="5526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lang="en"/>
              <a:t>P1:</a:t>
            </a:r>
            <a:endParaRPr/>
          </a:p>
          <a:p>
            <a:pPr indent="0" lvl="0" marL="0" rtl="0" algn="ctr">
              <a:lnSpc>
                <a:spcPct val="100000"/>
              </a:lnSpc>
              <a:spcBef>
                <a:spcPts val="800"/>
              </a:spcBef>
              <a:spcAft>
                <a:spcPts val="0"/>
              </a:spcAft>
              <a:buNone/>
            </a:pPr>
            <a:r>
              <a:rPr lang="en"/>
              <a:t>P2:</a:t>
            </a:r>
            <a:endParaRPr/>
          </a:p>
          <a:p>
            <a:pPr indent="0" lvl="0" marL="0" rtl="0" algn="ctr">
              <a:lnSpc>
                <a:spcPct val="100000"/>
              </a:lnSpc>
              <a:spcBef>
                <a:spcPts val="800"/>
              </a:spcBef>
              <a:spcAft>
                <a:spcPts val="0"/>
              </a:spcAft>
              <a:buNone/>
            </a:pPr>
            <a:r>
              <a:rPr lang="en"/>
              <a:t>P3:</a:t>
            </a:r>
            <a:endParaRPr/>
          </a:p>
          <a:p>
            <a:pPr indent="0" lvl="0" marL="0" rtl="0" algn="ctr">
              <a:lnSpc>
                <a:spcPct val="100000"/>
              </a:lnSpc>
              <a:spcBef>
                <a:spcPts val="800"/>
              </a:spcBef>
              <a:spcAft>
                <a:spcPts val="800"/>
              </a:spcAft>
              <a:buNone/>
            </a:pPr>
            <a:r>
              <a:rPr lang="en"/>
              <a:t>P4:</a:t>
            </a:r>
            <a:endParaRPr/>
          </a:p>
        </p:txBody>
      </p:sp>
      <p:sp>
        <p:nvSpPr>
          <p:cNvPr id="190" name="Google Shape;190;p23"/>
          <p:cNvSpPr txBox="1"/>
          <p:nvPr/>
        </p:nvSpPr>
        <p:spPr>
          <a:xfrm>
            <a:off x="534125" y="1660325"/>
            <a:ext cx="29676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t>Sequentially Consistent</a:t>
            </a:r>
            <a:r>
              <a:rPr b="1" lang="en" sz="1800"/>
              <a:t>?</a:t>
            </a:r>
            <a:endParaRPr b="1" sz="1800"/>
          </a:p>
        </p:txBody>
      </p:sp>
      <p:sp>
        <p:nvSpPr>
          <p:cNvPr id="191" name="Google Shape;191;p23"/>
          <p:cNvSpPr txBox="1"/>
          <p:nvPr/>
        </p:nvSpPr>
        <p:spPr>
          <a:xfrm>
            <a:off x="3582625" y="1660313"/>
            <a:ext cx="9096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93C47D"/>
                </a:solidFill>
              </a:rPr>
              <a:t>Yes</a:t>
            </a:r>
            <a:endParaRPr b="1" sz="1800">
              <a:solidFill>
                <a:srgbClr val="93C47D"/>
              </a:solidFill>
            </a:endParaRPr>
          </a:p>
        </p:txBody>
      </p:sp>
      <p:sp>
        <p:nvSpPr>
          <p:cNvPr id="192" name="Google Shape;192;p23"/>
          <p:cNvSpPr txBox="1"/>
          <p:nvPr/>
        </p:nvSpPr>
        <p:spPr>
          <a:xfrm>
            <a:off x="106752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800"/>
              </a:spcAft>
              <a:buNone/>
            </a:pPr>
            <a:r>
              <a:rPr lang="en"/>
              <a:t>W(x)a</a:t>
            </a:r>
            <a:endParaRPr/>
          </a:p>
        </p:txBody>
      </p:sp>
      <p:sp>
        <p:nvSpPr>
          <p:cNvPr id="193" name="Google Shape;193;p23"/>
          <p:cNvSpPr txBox="1"/>
          <p:nvPr/>
        </p:nvSpPr>
        <p:spPr>
          <a:xfrm>
            <a:off x="175332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800"/>
              </a:spcAft>
              <a:buNone/>
            </a:pPr>
            <a:r>
              <a:rPr lang="en"/>
              <a:t>W(x)b</a:t>
            </a:r>
            <a:endParaRPr/>
          </a:p>
        </p:txBody>
      </p:sp>
      <p:sp>
        <p:nvSpPr>
          <p:cNvPr id="194" name="Google Shape;194;p23"/>
          <p:cNvSpPr txBox="1"/>
          <p:nvPr/>
        </p:nvSpPr>
        <p:spPr>
          <a:xfrm>
            <a:off x="251532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R(x)b</a:t>
            </a:r>
            <a:endParaRPr/>
          </a:p>
          <a:p>
            <a:pPr indent="0" lvl="0" marL="0" rtl="0" algn="ctr">
              <a:lnSpc>
                <a:spcPct val="100000"/>
              </a:lnSpc>
              <a:spcBef>
                <a:spcPts val="800"/>
              </a:spcBef>
              <a:spcAft>
                <a:spcPts val="800"/>
              </a:spcAft>
              <a:buNone/>
            </a:pPr>
            <a:r>
              <a:rPr lang="en"/>
              <a:t>R(x)b</a:t>
            </a:r>
            <a:endParaRPr/>
          </a:p>
        </p:txBody>
      </p:sp>
      <p:sp>
        <p:nvSpPr>
          <p:cNvPr id="195" name="Google Shape;195;p23"/>
          <p:cNvSpPr txBox="1"/>
          <p:nvPr/>
        </p:nvSpPr>
        <p:spPr>
          <a:xfrm>
            <a:off x="320112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R(x)a</a:t>
            </a:r>
            <a:endParaRPr/>
          </a:p>
          <a:p>
            <a:pPr indent="0" lvl="0" marL="0" rtl="0" algn="ctr">
              <a:lnSpc>
                <a:spcPct val="100000"/>
              </a:lnSpc>
              <a:spcBef>
                <a:spcPts val="800"/>
              </a:spcBef>
              <a:spcAft>
                <a:spcPts val="800"/>
              </a:spcAft>
              <a:buNone/>
            </a:pPr>
            <a:r>
              <a:rPr lang="en"/>
              <a:t>R(x)a</a:t>
            </a:r>
            <a:endParaRPr/>
          </a:p>
        </p:txBody>
      </p:sp>
      <p:sp>
        <p:nvSpPr>
          <p:cNvPr id="196" name="Google Shape;196;p23"/>
          <p:cNvSpPr txBox="1"/>
          <p:nvPr/>
        </p:nvSpPr>
        <p:spPr>
          <a:xfrm>
            <a:off x="4648925" y="1660325"/>
            <a:ext cx="30585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t>Sequentially Consistent?</a:t>
            </a:r>
            <a:endParaRPr b="1" sz="1800"/>
          </a:p>
        </p:txBody>
      </p:sp>
      <p:sp>
        <p:nvSpPr>
          <p:cNvPr id="197" name="Google Shape;197;p23"/>
          <p:cNvSpPr txBox="1"/>
          <p:nvPr/>
        </p:nvSpPr>
        <p:spPr>
          <a:xfrm>
            <a:off x="7770300" y="1660313"/>
            <a:ext cx="9096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E06666"/>
                </a:solidFill>
              </a:rPr>
              <a:t>No</a:t>
            </a:r>
            <a:endParaRPr b="1" sz="1800">
              <a:solidFill>
                <a:srgbClr val="E06666"/>
              </a:solidFill>
            </a:endParaRPr>
          </a:p>
        </p:txBody>
      </p:sp>
      <p:sp>
        <p:nvSpPr>
          <p:cNvPr id="198" name="Google Shape;198;p23"/>
          <p:cNvSpPr txBox="1"/>
          <p:nvPr/>
        </p:nvSpPr>
        <p:spPr>
          <a:xfrm>
            <a:off x="4748600" y="2129025"/>
            <a:ext cx="5526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lang="en"/>
              <a:t>P1:</a:t>
            </a:r>
            <a:endParaRPr/>
          </a:p>
          <a:p>
            <a:pPr indent="0" lvl="0" marL="0" rtl="0" algn="ctr">
              <a:lnSpc>
                <a:spcPct val="100000"/>
              </a:lnSpc>
              <a:spcBef>
                <a:spcPts val="800"/>
              </a:spcBef>
              <a:spcAft>
                <a:spcPts val="0"/>
              </a:spcAft>
              <a:buNone/>
            </a:pPr>
            <a:r>
              <a:rPr lang="en"/>
              <a:t>P2:</a:t>
            </a:r>
            <a:endParaRPr/>
          </a:p>
          <a:p>
            <a:pPr indent="0" lvl="0" marL="0" rtl="0" algn="ctr">
              <a:lnSpc>
                <a:spcPct val="100000"/>
              </a:lnSpc>
              <a:spcBef>
                <a:spcPts val="800"/>
              </a:spcBef>
              <a:spcAft>
                <a:spcPts val="0"/>
              </a:spcAft>
              <a:buNone/>
            </a:pPr>
            <a:r>
              <a:rPr lang="en"/>
              <a:t>P3:</a:t>
            </a:r>
            <a:endParaRPr/>
          </a:p>
          <a:p>
            <a:pPr indent="0" lvl="0" marL="0" rtl="0" algn="ctr">
              <a:lnSpc>
                <a:spcPct val="100000"/>
              </a:lnSpc>
              <a:spcBef>
                <a:spcPts val="800"/>
              </a:spcBef>
              <a:spcAft>
                <a:spcPts val="800"/>
              </a:spcAft>
              <a:buNone/>
            </a:pPr>
            <a:r>
              <a:rPr lang="en"/>
              <a:t>P4:</a:t>
            </a:r>
            <a:endParaRPr/>
          </a:p>
        </p:txBody>
      </p:sp>
      <p:sp>
        <p:nvSpPr>
          <p:cNvPr id="199" name="Google Shape;199;p23"/>
          <p:cNvSpPr txBox="1"/>
          <p:nvPr/>
        </p:nvSpPr>
        <p:spPr>
          <a:xfrm>
            <a:off x="5282000"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800"/>
              </a:spcAft>
              <a:buNone/>
            </a:pPr>
            <a:r>
              <a:rPr lang="en"/>
              <a:t>W(x)a</a:t>
            </a:r>
            <a:endParaRPr/>
          </a:p>
        </p:txBody>
      </p:sp>
      <p:sp>
        <p:nvSpPr>
          <p:cNvPr id="200" name="Google Shape;200;p23"/>
          <p:cNvSpPr txBox="1"/>
          <p:nvPr/>
        </p:nvSpPr>
        <p:spPr>
          <a:xfrm>
            <a:off x="5967800"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800"/>
              </a:spcAft>
              <a:buNone/>
            </a:pPr>
            <a:r>
              <a:rPr lang="en"/>
              <a:t>W(x)b</a:t>
            </a:r>
            <a:endParaRPr/>
          </a:p>
        </p:txBody>
      </p:sp>
      <p:sp>
        <p:nvSpPr>
          <p:cNvPr id="201" name="Google Shape;201;p23"/>
          <p:cNvSpPr txBox="1"/>
          <p:nvPr/>
        </p:nvSpPr>
        <p:spPr>
          <a:xfrm>
            <a:off x="6729800"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a:t>
            </a:r>
            <a:r>
              <a:rPr lang="en"/>
              <a:t>b</a:t>
            </a:r>
            <a:endParaRPr/>
          </a:p>
          <a:p>
            <a:pPr indent="0" lvl="0" marL="0" rtl="0" algn="ctr">
              <a:lnSpc>
                <a:spcPct val="100000"/>
              </a:lnSpc>
              <a:spcBef>
                <a:spcPts val="800"/>
              </a:spcBef>
              <a:spcAft>
                <a:spcPts val="800"/>
              </a:spcAft>
              <a:buNone/>
            </a:pPr>
            <a:r>
              <a:rPr lang="en"/>
              <a:t>R(x)a</a:t>
            </a:r>
            <a:endParaRPr/>
          </a:p>
        </p:txBody>
      </p:sp>
      <p:sp>
        <p:nvSpPr>
          <p:cNvPr id="202" name="Google Shape;202;p23"/>
          <p:cNvSpPr txBox="1"/>
          <p:nvPr/>
        </p:nvSpPr>
        <p:spPr>
          <a:xfrm>
            <a:off x="7415600"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R(x)a</a:t>
            </a:r>
            <a:endParaRPr/>
          </a:p>
          <a:p>
            <a:pPr indent="0" lvl="0" marL="0" rtl="0" algn="ctr">
              <a:lnSpc>
                <a:spcPct val="100000"/>
              </a:lnSpc>
              <a:spcBef>
                <a:spcPts val="800"/>
              </a:spcBef>
              <a:spcAft>
                <a:spcPts val="800"/>
              </a:spcAft>
              <a:buNone/>
            </a:pPr>
            <a:r>
              <a:rPr lang="en"/>
              <a:t>R(x)b</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Consistency Models</a:t>
            </a:r>
            <a:endParaRPr/>
          </a:p>
        </p:txBody>
      </p:sp>
      <p:sp>
        <p:nvSpPr>
          <p:cNvPr id="208" name="Google Shape;208;p24"/>
          <p:cNvSpPr/>
          <p:nvPr/>
        </p:nvSpPr>
        <p:spPr>
          <a:xfrm>
            <a:off x="311700" y="2230050"/>
            <a:ext cx="8520600" cy="683400"/>
          </a:xfrm>
          <a:prstGeom prst="leftRightArrow">
            <a:avLst>
              <a:gd fmla="val 40701" name="adj1"/>
              <a:gd fmla="val 53823" name="adj2"/>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24"/>
          <p:cNvSpPr txBox="1"/>
          <p:nvPr/>
        </p:nvSpPr>
        <p:spPr>
          <a:xfrm>
            <a:off x="2712225"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Linearizability</a:t>
            </a:r>
            <a:endParaRPr sz="1800">
              <a:solidFill>
                <a:srgbClr val="434343"/>
              </a:solidFill>
            </a:endParaRPr>
          </a:p>
        </p:txBody>
      </p:sp>
      <p:sp>
        <p:nvSpPr>
          <p:cNvPr id="210" name="Google Shape;210;p24"/>
          <p:cNvSpPr txBox="1"/>
          <p:nvPr/>
        </p:nvSpPr>
        <p:spPr>
          <a:xfrm>
            <a:off x="5402300"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chemeClr val="dk1"/>
                </a:solidFill>
              </a:rPr>
              <a:t>Causal+</a:t>
            </a:r>
            <a:endParaRPr sz="1800">
              <a:solidFill>
                <a:schemeClr val="dk1"/>
              </a:solidFill>
            </a:endParaRPr>
          </a:p>
        </p:txBody>
      </p:sp>
      <p:sp>
        <p:nvSpPr>
          <p:cNvPr id="211" name="Google Shape;211;p24"/>
          <p:cNvSpPr txBox="1"/>
          <p:nvPr/>
        </p:nvSpPr>
        <p:spPr>
          <a:xfrm>
            <a:off x="697125" y="2445300"/>
            <a:ext cx="2321100" cy="252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t>Stronger</a:t>
            </a:r>
            <a:endParaRPr b="1"/>
          </a:p>
        </p:txBody>
      </p:sp>
      <p:sp>
        <p:nvSpPr>
          <p:cNvPr id="212" name="Google Shape;212;p24"/>
          <p:cNvSpPr txBox="1"/>
          <p:nvPr/>
        </p:nvSpPr>
        <p:spPr>
          <a:xfrm>
            <a:off x="6137550" y="2445300"/>
            <a:ext cx="2321100" cy="2529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lang="en"/>
              <a:t>Weaker</a:t>
            </a:r>
            <a:endParaRPr b="1"/>
          </a:p>
        </p:txBody>
      </p:sp>
      <p:sp>
        <p:nvSpPr>
          <p:cNvPr id="213" name="Google Shape;213;p24"/>
          <p:cNvSpPr/>
          <p:nvPr/>
        </p:nvSpPr>
        <p:spPr>
          <a:xfrm>
            <a:off x="3486075"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p24"/>
          <p:cNvSpPr/>
          <p:nvPr/>
        </p:nvSpPr>
        <p:spPr>
          <a:xfrm>
            <a:off x="499582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24"/>
          <p:cNvSpPr/>
          <p:nvPr/>
        </p:nvSpPr>
        <p:spPr>
          <a:xfrm>
            <a:off x="6176150"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24"/>
          <p:cNvSpPr/>
          <p:nvPr/>
        </p:nvSpPr>
        <p:spPr>
          <a:xfrm>
            <a:off x="77679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24"/>
          <p:cNvSpPr txBox="1"/>
          <p:nvPr/>
        </p:nvSpPr>
        <p:spPr>
          <a:xfrm>
            <a:off x="440482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Sequential</a:t>
            </a:r>
            <a:endParaRPr sz="1800">
              <a:solidFill>
                <a:srgbClr val="434343"/>
              </a:solidFill>
            </a:endParaRPr>
          </a:p>
        </p:txBody>
      </p:sp>
      <p:sp>
        <p:nvSpPr>
          <p:cNvPr id="218" name="Google Shape;218;p24"/>
          <p:cNvSpPr txBox="1"/>
          <p:nvPr/>
        </p:nvSpPr>
        <p:spPr>
          <a:xfrm>
            <a:off x="717697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Eventual</a:t>
            </a:r>
            <a:endParaRPr sz="1800">
              <a:solidFill>
                <a:srgbClr val="434343"/>
              </a:solidFill>
            </a:endParaRPr>
          </a:p>
        </p:txBody>
      </p:sp>
      <p:sp>
        <p:nvSpPr>
          <p:cNvPr id="219" name="Google Shape;219;p24"/>
          <p:cNvSpPr/>
          <p:nvPr/>
        </p:nvSpPr>
        <p:spPr>
          <a:xfrm>
            <a:off x="17982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 name="Google Shape;220;p24"/>
          <p:cNvSpPr txBox="1"/>
          <p:nvPr/>
        </p:nvSpPr>
        <p:spPr>
          <a:xfrm>
            <a:off x="844425" y="1703025"/>
            <a:ext cx="21738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Strict Serializability</a:t>
            </a:r>
            <a:endParaRPr sz="1800">
              <a:solidFill>
                <a:srgbClr val="434343"/>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25"/>
          <p:cNvSpPr txBox="1"/>
          <p:nvPr>
            <p:ph idx="1" type="body"/>
          </p:nvPr>
        </p:nvSpPr>
        <p:spPr>
          <a:xfrm>
            <a:off x="311700" y="10762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chemeClr val="dk1"/>
              </a:buClr>
              <a:buSzPts val="1800"/>
              <a:buChar char="●"/>
            </a:pPr>
            <a:r>
              <a:rPr lang="en">
                <a:solidFill>
                  <a:srgbClr val="FF0000"/>
                </a:solidFill>
              </a:rPr>
              <a:t>Partial order</a:t>
            </a:r>
            <a:r>
              <a:rPr lang="en">
                <a:solidFill>
                  <a:schemeClr val="dk1"/>
                </a:solidFill>
              </a:rPr>
              <a:t>: order causally related ops the same way across all processes</a:t>
            </a:r>
            <a:endParaRPr>
              <a:solidFill>
                <a:schemeClr val="dk1"/>
              </a:solidFill>
            </a:endParaRPr>
          </a:p>
          <a:p>
            <a:pPr indent="-342900" lvl="0" marL="457200" rtl="0" algn="l">
              <a:spcBef>
                <a:spcPts val="500"/>
              </a:spcBef>
              <a:spcAft>
                <a:spcPts val="0"/>
              </a:spcAft>
              <a:buClr>
                <a:schemeClr val="dk1"/>
              </a:buClr>
              <a:buSzPts val="1800"/>
              <a:buChar char="●"/>
            </a:pPr>
            <a:r>
              <a:rPr lang="en">
                <a:solidFill>
                  <a:srgbClr val="FF0000"/>
                </a:solidFill>
              </a:rPr>
              <a:t>+</a:t>
            </a:r>
            <a:r>
              <a:rPr lang="en">
                <a:solidFill>
                  <a:schemeClr val="dk1"/>
                </a:solidFill>
              </a:rPr>
              <a:t>: replicas’ total order eventually converges.</a:t>
            </a:r>
            <a:endParaRPr>
              <a:solidFill>
                <a:schemeClr val="dk1"/>
              </a:solidFill>
            </a:endParaRPr>
          </a:p>
          <a:p>
            <a:pPr indent="-342900" lvl="0" marL="457200" rtl="0" algn="l">
              <a:spcBef>
                <a:spcPts val="500"/>
              </a:spcBef>
              <a:spcAft>
                <a:spcPts val="0"/>
              </a:spcAft>
              <a:buClr>
                <a:schemeClr val="dk1"/>
              </a:buClr>
              <a:buSzPts val="1800"/>
              <a:buChar char="●"/>
            </a:pPr>
            <a:r>
              <a:rPr lang="en">
                <a:solidFill>
                  <a:schemeClr val="dk1"/>
                </a:solidFill>
              </a:rPr>
              <a:t>Difference from </a:t>
            </a:r>
            <a:r>
              <a:rPr i="1" lang="en">
                <a:solidFill>
                  <a:schemeClr val="dk1"/>
                </a:solidFill>
              </a:rPr>
              <a:t>sequential consistency</a:t>
            </a:r>
            <a:r>
              <a:rPr lang="en">
                <a:solidFill>
                  <a:schemeClr val="dk1"/>
                </a:solidFill>
              </a:rPr>
              <a:t>?</a:t>
            </a:r>
            <a:endParaRPr>
              <a:solidFill>
                <a:schemeClr val="dk1"/>
              </a:solidFill>
            </a:endParaRPr>
          </a:p>
          <a:p>
            <a:pPr indent="-317500" lvl="1" marL="914400" rtl="0" algn="l">
              <a:spcBef>
                <a:spcPts val="500"/>
              </a:spcBef>
              <a:spcAft>
                <a:spcPts val="0"/>
              </a:spcAft>
              <a:buClr>
                <a:schemeClr val="dk1"/>
              </a:buClr>
              <a:buSzPts val="1400"/>
              <a:buChar char="○"/>
            </a:pPr>
            <a:r>
              <a:rPr lang="en">
                <a:solidFill>
                  <a:schemeClr val="dk1"/>
                </a:solidFill>
              </a:rPr>
              <a:t>Only causally related ops need to be ordered: </a:t>
            </a:r>
            <a:r>
              <a:rPr b="1" lang="en">
                <a:solidFill>
                  <a:srgbClr val="FF0000"/>
                </a:solidFill>
              </a:rPr>
              <a:t>no guaranteed total order.</a:t>
            </a:r>
            <a:endParaRPr b="1">
              <a:solidFill>
                <a:srgbClr val="FF0000"/>
              </a:solidFill>
            </a:endParaRPr>
          </a:p>
          <a:p>
            <a:pPr indent="-317500" lvl="1" marL="914400" rtl="0" algn="l">
              <a:spcBef>
                <a:spcPts val="500"/>
              </a:spcBef>
              <a:spcAft>
                <a:spcPts val="0"/>
              </a:spcAft>
              <a:buClr>
                <a:schemeClr val="dk1"/>
              </a:buClr>
              <a:buSzPts val="1400"/>
              <a:buChar char="○"/>
            </a:pPr>
            <a:r>
              <a:rPr lang="en">
                <a:solidFill>
                  <a:schemeClr val="dk1"/>
                </a:solidFill>
              </a:rPr>
              <a:t>Concurrent </a:t>
            </a:r>
            <a:r>
              <a:rPr lang="en">
                <a:solidFill>
                  <a:schemeClr val="dk1"/>
                </a:solidFill>
              </a:rPr>
              <a:t>ops may be ordered differently across different processes.</a:t>
            </a:r>
            <a:endParaRPr>
              <a:solidFill>
                <a:schemeClr val="dk1"/>
              </a:solidFill>
            </a:endParaRPr>
          </a:p>
          <a:p>
            <a:pPr indent="0" lvl="0" marL="0" rtl="0" algn="l">
              <a:spcBef>
                <a:spcPts val="1000"/>
              </a:spcBef>
              <a:spcAft>
                <a:spcPts val="0"/>
              </a:spcAft>
              <a:buNone/>
            </a:pPr>
            <a:r>
              <a:rPr b="1" lang="en">
                <a:solidFill>
                  <a:schemeClr val="dk1"/>
                </a:solidFill>
              </a:rPr>
              <a:t>Pros:</a:t>
            </a:r>
            <a:r>
              <a:rPr lang="en">
                <a:solidFill>
                  <a:schemeClr val="dk1"/>
                </a:solidFill>
              </a:rPr>
              <a:t> preserves causality while improving efficiency.</a:t>
            </a:r>
            <a:endParaRPr>
              <a:solidFill>
                <a:schemeClr val="dk1"/>
              </a:solidFill>
            </a:endParaRPr>
          </a:p>
          <a:p>
            <a:pPr indent="0" lvl="0" marL="0" rtl="0" algn="l">
              <a:spcBef>
                <a:spcPts val="0"/>
              </a:spcBef>
              <a:spcAft>
                <a:spcPts val="1600"/>
              </a:spcAft>
              <a:buNone/>
            </a:pPr>
            <a:r>
              <a:rPr b="1" lang="en">
                <a:solidFill>
                  <a:schemeClr val="dk1"/>
                </a:solidFill>
              </a:rPr>
              <a:t>Cons:</a:t>
            </a:r>
            <a:r>
              <a:rPr lang="en">
                <a:solidFill>
                  <a:schemeClr val="dk1"/>
                </a:solidFill>
              </a:rPr>
              <a:t> harder to reason about concurrency.</a:t>
            </a:r>
            <a:endParaRPr>
              <a:solidFill>
                <a:schemeClr val="dk1"/>
              </a:solidFill>
            </a:endParaRPr>
          </a:p>
        </p:txBody>
      </p:sp>
      <p:sp>
        <p:nvSpPr>
          <p:cNvPr id="226" name="Google Shape;226;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Causal+ Consistency</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5">
                                            <p:txEl>
                                              <p:pRg end="0" st="0"/>
                                            </p:txEl>
                                          </p:spTgt>
                                        </p:tgtEl>
                                        <p:attrNameLst>
                                          <p:attrName>style.visibility</p:attrName>
                                        </p:attrNameLst>
                                      </p:cBhvr>
                                      <p:to>
                                        <p:strVal val="visible"/>
                                      </p:to>
                                    </p:set>
                                    <p:animEffect filter="fade" transition="in">
                                      <p:cBhvr>
                                        <p:cTn dur="1"/>
                                        <p:tgtEl>
                                          <p:spTgt spid="22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5">
                                            <p:txEl>
                                              <p:pRg end="1" st="1"/>
                                            </p:txEl>
                                          </p:spTgt>
                                        </p:tgtEl>
                                        <p:attrNameLst>
                                          <p:attrName>style.visibility</p:attrName>
                                        </p:attrNameLst>
                                      </p:cBhvr>
                                      <p:to>
                                        <p:strVal val="visible"/>
                                      </p:to>
                                    </p:set>
                                    <p:animEffect filter="fade" transition="in">
                                      <p:cBhvr>
                                        <p:cTn dur="1"/>
                                        <p:tgtEl>
                                          <p:spTgt spid="22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5">
                                            <p:txEl>
                                              <p:pRg end="2" st="2"/>
                                            </p:txEl>
                                          </p:spTgt>
                                        </p:tgtEl>
                                        <p:attrNameLst>
                                          <p:attrName>style.visibility</p:attrName>
                                        </p:attrNameLst>
                                      </p:cBhvr>
                                      <p:to>
                                        <p:strVal val="visible"/>
                                      </p:to>
                                    </p:set>
                                    <p:animEffect filter="fade" transition="in">
                                      <p:cBhvr>
                                        <p:cTn dur="1"/>
                                        <p:tgtEl>
                                          <p:spTgt spid="22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5">
                                            <p:txEl>
                                              <p:pRg end="3" st="3"/>
                                            </p:txEl>
                                          </p:spTgt>
                                        </p:tgtEl>
                                        <p:attrNameLst>
                                          <p:attrName>style.visibility</p:attrName>
                                        </p:attrNameLst>
                                      </p:cBhvr>
                                      <p:to>
                                        <p:strVal val="visible"/>
                                      </p:to>
                                    </p:set>
                                    <p:animEffect filter="fade" transition="in">
                                      <p:cBhvr>
                                        <p:cTn dur="1"/>
                                        <p:tgtEl>
                                          <p:spTgt spid="225">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5">
                                            <p:txEl>
                                              <p:pRg end="4" st="4"/>
                                            </p:txEl>
                                          </p:spTgt>
                                        </p:tgtEl>
                                        <p:attrNameLst>
                                          <p:attrName>style.visibility</p:attrName>
                                        </p:attrNameLst>
                                      </p:cBhvr>
                                      <p:to>
                                        <p:strVal val="visible"/>
                                      </p:to>
                                    </p:set>
                                    <p:animEffect filter="fade" transition="in">
                                      <p:cBhvr>
                                        <p:cTn dur="1"/>
                                        <p:tgtEl>
                                          <p:spTgt spid="225">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5">
                                            <p:txEl>
                                              <p:pRg end="5" st="5"/>
                                            </p:txEl>
                                          </p:spTgt>
                                        </p:tgtEl>
                                        <p:attrNameLst>
                                          <p:attrName>style.visibility</p:attrName>
                                        </p:attrNameLst>
                                      </p:cBhvr>
                                      <p:to>
                                        <p:strVal val="visible"/>
                                      </p:to>
                                    </p:set>
                                    <p:animEffect filter="fade" transition="in">
                                      <p:cBhvr>
                                        <p:cTn dur="1"/>
                                        <p:tgtEl>
                                          <p:spTgt spid="225">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5">
                                            <p:txEl>
                                              <p:pRg end="6" st="6"/>
                                            </p:txEl>
                                          </p:spTgt>
                                        </p:tgtEl>
                                        <p:attrNameLst>
                                          <p:attrName>style.visibility</p:attrName>
                                        </p:attrNameLst>
                                      </p:cBhvr>
                                      <p:to>
                                        <p:strVal val="visible"/>
                                      </p:to>
                                    </p:set>
                                    <p:animEffect filter="fade" transition="in">
                                      <p:cBhvr>
                                        <p:cTn dur="1"/>
                                        <p:tgtEl>
                                          <p:spTgt spid="225">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30" name="Shape 230"/>
        <p:cNvGrpSpPr/>
        <p:nvPr/>
      </p:nvGrpSpPr>
      <p:grpSpPr>
        <a:xfrm>
          <a:off x="0" y="0"/>
          <a:ext cx="0" cy="0"/>
          <a:chOff x="0" y="0"/>
          <a:chExt cx="0" cy="0"/>
        </a:xfrm>
      </p:grpSpPr>
      <p:sp>
        <p:nvSpPr>
          <p:cNvPr id="231" name="Google Shape;231;p26"/>
          <p:cNvSpPr/>
          <p:nvPr/>
        </p:nvSpPr>
        <p:spPr>
          <a:xfrm>
            <a:off x="4761120" y="688881"/>
            <a:ext cx="607500" cy="5916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t>P1</a:t>
            </a:r>
            <a:endParaRPr sz="1800"/>
          </a:p>
        </p:txBody>
      </p:sp>
      <p:sp>
        <p:nvSpPr>
          <p:cNvPr id="232" name="Google Shape;232;p26"/>
          <p:cNvSpPr/>
          <p:nvPr/>
        </p:nvSpPr>
        <p:spPr>
          <a:xfrm>
            <a:off x="5951746" y="688881"/>
            <a:ext cx="607500" cy="5916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t>P2</a:t>
            </a:r>
            <a:endParaRPr sz="1800"/>
          </a:p>
        </p:txBody>
      </p:sp>
      <p:cxnSp>
        <p:nvCxnSpPr>
          <p:cNvPr id="233" name="Google Shape;233;p26"/>
          <p:cNvCxnSpPr>
            <a:stCxn id="231" idx="2"/>
          </p:cNvCxnSpPr>
          <p:nvPr/>
        </p:nvCxnSpPr>
        <p:spPr>
          <a:xfrm flipH="1">
            <a:off x="5055870" y="1280481"/>
            <a:ext cx="9000" cy="3152700"/>
          </a:xfrm>
          <a:prstGeom prst="straightConnector1">
            <a:avLst/>
          </a:prstGeom>
          <a:noFill/>
          <a:ln cap="flat" cmpd="sng" w="9525">
            <a:solidFill>
              <a:schemeClr val="dk2"/>
            </a:solidFill>
            <a:prstDash val="solid"/>
            <a:round/>
            <a:headEnd len="med" w="med" type="none"/>
            <a:tailEnd len="med" w="med" type="stealth"/>
          </a:ln>
        </p:spPr>
      </p:cxnSp>
      <p:cxnSp>
        <p:nvCxnSpPr>
          <p:cNvPr id="234" name="Google Shape;234;p26"/>
          <p:cNvCxnSpPr>
            <a:stCxn id="232" idx="2"/>
          </p:cNvCxnSpPr>
          <p:nvPr/>
        </p:nvCxnSpPr>
        <p:spPr>
          <a:xfrm flipH="1">
            <a:off x="6250996" y="1280481"/>
            <a:ext cx="4500" cy="3152700"/>
          </a:xfrm>
          <a:prstGeom prst="straightConnector1">
            <a:avLst/>
          </a:prstGeom>
          <a:noFill/>
          <a:ln cap="flat" cmpd="sng" w="9525">
            <a:solidFill>
              <a:schemeClr val="dk2"/>
            </a:solidFill>
            <a:prstDash val="solid"/>
            <a:round/>
            <a:headEnd len="med" w="med" type="none"/>
            <a:tailEnd len="med" w="med" type="stealth"/>
          </a:ln>
        </p:spPr>
      </p:cxnSp>
      <p:cxnSp>
        <p:nvCxnSpPr>
          <p:cNvPr id="235" name="Google Shape;235;p26"/>
          <p:cNvCxnSpPr/>
          <p:nvPr/>
        </p:nvCxnSpPr>
        <p:spPr>
          <a:xfrm>
            <a:off x="5070383" y="2221844"/>
            <a:ext cx="1190700" cy="524700"/>
          </a:xfrm>
          <a:prstGeom prst="straightConnector1">
            <a:avLst/>
          </a:prstGeom>
          <a:noFill/>
          <a:ln cap="flat" cmpd="sng" w="9525">
            <a:solidFill>
              <a:schemeClr val="dk2"/>
            </a:solidFill>
            <a:prstDash val="solid"/>
            <a:round/>
            <a:headEnd len="med" w="med" type="none"/>
            <a:tailEnd len="med" w="med" type="stealth"/>
          </a:ln>
        </p:spPr>
      </p:cxnSp>
      <p:cxnSp>
        <p:nvCxnSpPr>
          <p:cNvPr id="236" name="Google Shape;236;p26"/>
          <p:cNvCxnSpPr/>
          <p:nvPr/>
        </p:nvCxnSpPr>
        <p:spPr>
          <a:xfrm flipH="1">
            <a:off x="5070310" y="3795171"/>
            <a:ext cx="1190700" cy="312000"/>
          </a:xfrm>
          <a:prstGeom prst="straightConnector1">
            <a:avLst/>
          </a:prstGeom>
          <a:noFill/>
          <a:ln cap="flat" cmpd="sng" w="9525">
            <a:solidFill>
              <a:schemeClr val="dk2"/>
            </a:solidFill>
            <a:prstDash val="solid"/>
            <a:round/>
            <a:headEnd len="med" w="med" type="none"/>
            <a:tailEnd len="med" w="med" type="stealth"/>
          </a:ln>
        </p:spPr>
      </p:cxnSp>
      <p:sp>
        <p:nvSpPr>
          <p:cNvPr id="237" name="Google Shape;237;p26"/>
          <p:cNvSpPr txBox="1"/>
          <p:nvPr/>
        </p:nvSpPr>
        <p:spPr>
          <a:xfrm>
            <a:off x="4602638" y="1428093"/>
            <a:ext cx="382500" cy="439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t>a</a:t>
            </a:r>
            <a:endParaRPr sz="1800"/>
          </a:p>
        </p:txBody>
      </p:sp>
      <p:sp>
        <p:nvSpPr>
          <p:cNvPr id="238" name="Google Shape;238;p26"/>
          <p:cNvSpPr txBox="1"/>
          <p:nvPr/>
        </p:nvSpPr>
        <p:spPr>
          <a:xfrm>
            <a:off x="4602638" y="2015073"/>
            <a:ext cx="382500" cy="439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t>b</a:t>
            </a:r>
            <a:endParaRPr sz="1800"/>
          </a:p>
        </p:txBody>
      </p:sp>
      <p:sp>
        <p:nvSpPr>
          <p:cNvPr id="239" name="Google Shape;239;p26"/>
          <p:cNvSpPr txBox="1"/>
          <p:nvPr/>
        </p:nvSpPr>
        <p:spPr>
          <a:xfrm>
            <a:off x="4602638" y="2851234"/>
            <a:ext cx="382500" cy="439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t>c</a:t>
            </a:r>
            <a:endParaRPr sz="1800"/>
          </a:p>
        </p:txBody>
      </p:sp>
      <p:sp>
        <p:nvSpPr>
          <p:cNvPr id="240" name="Google Shape;240;p26"/>
          <p:cNvSpPr txBox="1"/>
          <p:nvPr/>
        </p:nvSpPr>
        <p:spPr>
          <a:xfrm>
            <a:off x="4602638" y="3993795"/>
            <a:ext cx="382500" cy="439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t>d</a:t>
            </a:r>
            <a:endParaRPr sz="1800"/>
          </a:p>
        </p:txBody>
      </p:sp>
      <p:sp>
        <p:nvSpPr>
          <p:cNvPr id="241" name="Google Shape;241;p26"/>
          <p:cNvSpPr txBox="1"/>
          <p:nvPr/>
        </p:nvSpPr>
        <p:spPr>
          <a:xfrm>
            <a:off x="6346166" y="1779507"/>
            <a:ext cx="382500" cy="439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t>e</a:t>
            </a:r>
            <a:endParaRPr sz="1800"/>
          </a:p>
        </p:txBody>
      </p:sp>
      <p:sp>
        <p:nvSpPr>
          <p:cNvPr id="242" name="Google Shape;242;p26"/>
          <p:cNvSpPr txBox="1"/>
          <p:nvPr/>
        </p:nvSpPr>
        <p:spPr>
          <a:xfrm>
            <a:off x="6346166" y="2717901"/>
            <a:ext cx="382500" cy="439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t>f</a:t>
            </a:r>
            <a:endParaRPr sz="1800"/>
          </a:p>
        </p:txBody>
      </p:sp>
      <p:sp>
        <p:nvSpPr>
          <p:cNvPr id="243" name="Google Shape;243;p26"/>
          <p:cNvSpPr txBox="1"/>
          <p:nvPr/>
        </p:nvSpPr>
        <p:spPr>
          <a:xfrm>
            <a:off x="6346166" y="3391265"/>
            <a:ext cx="382500" cy="439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t>g</a:t>
            </a:r>
            <a:endParaRPr sz="1800"/>
          </a:p>
        </p:txBody>
      </p:sp>
      <p:graphicFrame>
        <p:nvGraphicFramePr>
          <p:cNvPr id="244" name="Google Shape;244;p26"/>
          <p:cNvGraphicFramePr/>
          <p:nvPr/>
        </p:nvGraphicFramePr>
        <p:xfrm>
          <a:off x="2415338" y="688863"/>
          <a:ext cx="3000000" cy="3000000"/>
        </p:xfrm>
        <a:graphic>
          <a:graphicData uri="http://schemas.openxmlformats.org/drawingml/2006/table">
            <a:tbl>
              <a:tblPr>
                <a:noFill/>
                <a:tableStyleId>{7215B17B-C8CE-422B-8600-4E2751E33624}</a:tableStyleId>
              </a:tblPr>
              <a:tblGrid>
                <a:gridCol w="847000"/>
                <a:gridCol w="999400"/>
              </a:tblGrid>
              <a:tr h="394700">
                <a:tc>
                  <a:txBody>
                    <a:bodyPr/>
                    <a:lstStyle/>
                    <a:p>
                      <a:pPr indent="0" lvl="0" marL="0" rtl="0" algn="l">
                        <a:spcBef>
                          <a:spcPts val="0"/>
                        </a:spcBef>
                        <a:spcAft>
                          <a:spcPts val="0"/>
                        </a:spcAft>
                        <a:buNone/>
                      </a:pPr>
                      <a:r>
                        <a:rPr lang="en" sz="1200"/>
                        <a:t>Ops</a:t>
                      </a:r>
                      <a:endParaRPr sz="1200"/>
                    </a:p>
                  </a:txBody>
                  <a:tcPr marT="91425" marB="91425" marR="91425" marL="91425">
                    <a:solidFill>
                      <a:srgbClr val="B7B7B7"/>
                    </a:solidFill>
                  </a:tcPr>
                </a:tc>
                <a:tc>
                  <a:txBody>
                    <a:bodyPr/>
                    <a:lstStyle/>
                    <a:p>
                      <a:pPr indent="0" lvl="0" marL="0" rtl="0" algn="l">
                        <a:spcBef>
                          <a:spcPts val="0"/>
                        </a:spcBef>
                        <a:spcAft>
                          <a:spcPts val="0"/>
                        </a:spcAft>
                        <a:buNone/>
                      </a:pPr>
                      <a:r>
                        <a:rPr lang="en" sz="1200"/>
                        <a:t>Concurrent</a:t>
                      </a:r>
                      <a:endParaRPr sz="1200"/>
                    </a:p>
                  </a:txBody>
                  <a:tcPr marT="91425" marB="91425" marR="91425" marL="91425">
                    <a:solidFill>
                      <a:srgbClr val="B7B7B7"/>
                    </a:solidFill>
                  </a:tcPr>
                </a:tc>
              </a:tr>
              <a:tr h="365450">
                <a:tc>
                  <a:txBody>
                    <a:bodyPr/>
                    <a:lstStyle/>
                    <a:p>
                      <a:pPr indent="0" lvl="0" marL="0" rtl="0" algn="l">
                        <a:spcBef>
                          <a:spcPts val="0"/>
                        </a:spcBef>
                        <a:spcAft>
                          <a:spcPts val="0"/>
                        </a:spcAft>
                        <a:buNone/>
                      </a:pPr>
                      <a:r>
                        <a:rPr lang="en" sz="1200"/>
                        <a:t>a,b</a:t>
                      </a:r>
                      <a:endParaRPr sz="1200"/>
                    </a:p>
                  </a:txBody>
                  <a:tcPr marT="91425" marB="91425" marR="91425" marL="91425">
                    <a:solidFill>
                      <a:srgbClr val="EFEFEF"/>
                    </a:solidFill>
                  </a:tcPr>
                </a:tc>
                <a:tc>
                  <a:txBody>
                    <a:bodyPr/>
                    <a:lstStyle/>
                    <a:p>
                      <a:pPr indent="0" lvl="0" marL="0" rtl="0" algn="l">
                        <a:spcBef>
                          <a:spcPts val="0"/>
                        </a:spcBef>
                        <a:spcAft>
                          <a:spcPts val="0"/>
                        </a:spcAft>
                        <a:buNone/>
                      </a:pPr>
                      <a:r>
                        <a:t/>
                      </a:r>
                      <a:endParaRPr sz="1200"/>
                    </a:p>
                  </a:txBody>
                  <a:tcPr marT="91425" marB="91425" marR="91425" marL="91425">
                    <a:solidFill>
                      <a:srgbClr val="EFEFEF"/>
                    </a:solidFill>
                  </a:tcPr>
                </a:tc>
              </a:tr>
              <a:tr h="365450">
                <a:tc>
                  <a:txBody>
                    <a:bodyPr/>
                    <a:lstStyle/>
                    <a:p>
                      <a:pPr indent="0" lvl="0" marL="0" rtl="0" algn="l">
                        <a:spcBef>
                          <a:spcPts val="0"/>
                        </a:spcBef>
                        <a:spcAft>
                          <a:spcPts val="0"/>
                        </a:spcAft>
                        <a:buNone/>
                      </a:pPr>
                      <a:r>
                        <a:rPr lang="en" sz="1200"/>
                        <a:t>a,e</a:t>
                      </a:r>
                      <a:endParaRPr sz="1200"/>
                    </a:p>
                  </a:txBody>
                  <a:tcPr marT="91425" marB="91425" marR="91425" marL="91425">
                    <a:solidFill>
                      <a:srgbClr val="B7B7B7"/>
                    </a:solidFill>
                  </a:tcPr>
                </a:tc>
                <a:tc>
                  <a:txBody>
                    <a:bodyPr/>
                    <a:lstStyle/>
                    <a:p>
                      <a:pPr indent="0" lvl="0" marL="0" rtl="0" algn="l">
                        <a:spcBef>
                          <a:spcPts val="0"/>
                        </a:spcBef>
                        <a:spcAft>
                          <a:spcPts val="0"/>
                        </a:spcAft>
                        <a:buNone/>
                      </a:pPr>
                      <a:r>
                        <a:t/>
                      </a:r>
                      <a:endParaRPr sz="1200"/>
                    </a:p>
                  </a:txBody>
                  <a:tcPr marT="91425" marB="91425" marR="91425" marL="91425">
                    <a:solidFill>
                      <a:srgbClr val="B7B7B7"/>
                    </a:solidFill>
                  </a:tcPr>
                </a:tc>
              </a:tr>
              <a:tr h="365450">
                <a:tc>
                  <a:txBody>
                    <a:bodyPr/>
                    <a:lstStyle/>
                    <a:p>
                      <a:pPr indent="0" lvl="0" marL="0" rtl="0" algn="l">
                        <a:spcBef>
                          <a:spcPts val="0"/>
                        </a:spcBef>
                        <a:spcAft>
                          <a:spcPts val="0"/>
                        </a:spcAft>
                        <a:buNone/>
                      </a:pPr>
                      <a:r>
                        <a:rPr lang="en" sz="1200"/>
                        <a:t>a,g</a:t>
                      </a:r>
                      <a:endParaRPr sz="1200"/>
                    </a:p>
                  </a:txBody>
                  <a:tcPr marT="91425" marB="91425" marR="91425" marL="91425">
                    <a:solidFill>
                      <a:srgbClr val="EFEFEF"/>
                    </a:solidFill>
                  </a:tcPr>
                </a:tc>
                <a:tc>
                  <a:txBody>
                    <a:bodyPr/>
                    <a:lstStyle/>
                    <a:p>
                      <a:pPr indent="0" lvl="0" marL="0" rtl="0" algn="l">
                        <a:spcBef>
                          <a:spcPts val="0"/>
                        </a:spcBef>
                        <a:spcAft>
                          <a:spcPts val="0"/>
                        </a:spcAft>
                        <a:buNone/>
                      </a:pPr>
                      <a:r>
                        <a:t/>
                      </a:r>
                      <a:endParaRPr sz="1200"/>
                    </a:p>
                  </a:txBody>
                  <a:tcPr marT="91425" marB="91425" marR="91425" marL="91425">
                    <a:solidFill>
                      <a:srgbClr val="EFEFEF"/>
                    </a:solidFill>
                  </a:tcPr>
                </a:tc>
              </a:tr>
              <a:tr h="365450">
                <a:tc>
                  <a:txBody>
                    <a:bodyPr/>
                    <a:lstStyle/>
                    <a:p>
                      <a:pPr indent="0" lvl="0" marL="0" rtl="0" algn="l">
                        <a:spcBef>
                          <a:spcPts val="0"/>
                        </a:spcBef>
                        <a:spcAft>
                          <a:spcPts val="0"/>
                        </a:spcAft>
                        <a:buNone/>
                      </a:pPr>
                      <a:r>
                        <a:rPr lang="en" sz="1200"/>
                        <a:t>c,e</a:t>
                      </a:r>
                      <a:endParaRPr sz="1200"/>
                    </a:p>
                  </a:txBody>
                  <a:tcPr marT="91425" marB="91425" marR="91425" marL="91425">
                    <a:solidFill>
                      <a:srgbClr val="B7B7B7"/>
                    </a:solidFill>
                  </a:tcPr>
                </a:tc>
                <a:tc>
                  <a:txBody>
                    <a:bodyPr/>
                    <a:lstStyle/>
                    <a:p>
                      <a:pPr indent="0" lvl="0" marL="0" rtl="0" algn="l">
                        <a:spcBef>
                          <a:spcPts val="0"/>
                        </a:spcBef>
                        <a:spcAft>
                          <a:spcPts val="0"/>
                        </a:spcAft>
                        <a:buNone/>
                      </a:pPr>
                      <a:r>
                        <a:t/>
                      </a:r>
                      <a:endParaRPr sz="1200"/>
                    </a:p>
                  </a:txBody>
                  <a:tcPr marT="91425" marB="91425" marR="91425" marL="91425">
                    <a:solidFill>
                      <a:srgbClr val="B7B7B7"/>
                    </a:solidFill>
                  </a:tcPr>
                </a:tc>
              </a:tr>
              <a:tr h="365450">
                <a:tc>
                  <a:txBody>
                    <a:bodyPr/>
                    <a:lstStyle/>
                    <a:p>
                      <a:pPr indent="0" lvl="0" marL="0" rtl="0" algn="l">
                        <a:spcBef>
                          <a:spcPts val="0"/>
                        </a:spcBef>
                        <a:spcAft>
                          <a:spcPts val="0"/>
                        </a:spcAft>
                        <a:buNone/>
                      </a:pPr>
                      <a:r>
                        <a:rPr lang="en" sz="1200"/>
                        <a:t>c,d</a:t>
                      </a:r>
                      <a:endParaRPr sz="1200"/>
                    </a:p>
                  </a:txBody>
                  <a:tcPr marT="91425" marB="91425" marR="91425" marL="91425">
                    <a:solidFill>
                      <a:srgbClr val="EFEFEF"/>
                    </a:solidFill>
                  </a:tcPr>
                </a:tc>
                <a:tc>
                  <a:txBody>
                    <a:bodyPr/>
                    <a:lstStyle/>
                    <a:p>
                      <a:pPr indent="0" lvl="0" marL="0" rtl="0" algn="l">
                        <a:spcBef>
                          <a:spcPts val="0"/>
                        </a:spcBef>
                        <a:spcAft>
                          <a:spcPts val="0"/>
                        </a:spcAft>
                        <a:buNone/>
                      </a:pPr>
                      <a:r>
                        <a:t/>
                      </a:r>
                      <a:endParaRPr sz="1200"/>
                    </a:p>
                  </a:txBody>
                  <a:tcPr marT="91425" marB="91425" marR="91425" marL="91425">
                    <a:solidFill>
                      <a:srgbClr val="EFEFEF"/>
                    </a:solidFill>
                  </a:tcPr>
                </a:tc>
              </a:tr>
              <a:tr h="394700">
                <a:tc>
                  <a:txBody>
                    <a:bodyPr/>
                    <a:lstStyle/>
                    <a:p>
                      <a:pPr indent="0" lvl="0" marL="0" rtl="0" algn="l">
                        <a:spcBef>
                          <a:spcPts val="0"/>
                        </a:spcBef>
                        <a:spcAft>
                          <a:spcPts val="0"/>
                        </a:spcAft>
                        <a:buNone/>
                      </a:pPr>
                      <a:r>
                        <a:rPr lang="en" sz="1200"/>
                        <a:t>d,g</a:t>
                      </a:r>
                      <a:endParaRPr sz="1200"/>
                    </a:p>
                  </a:txBody>
                  <a:tcPr marT="91425" marB="91425" marR="91425" marL="91425">
                    <a:solidFill>
                      <a:srgbClr val="B7B7B7"/>
                    </a:solidFill>
                  </a:tcPr>
                </a:tc>
                <a:tc>
                  <a:txBody>
                    <a:bodyPr/>
                    <a:lstStyle/>
                    <a:p>
                      <a:pPr indent="0" lvl="0" marL="0" rtl="0" algn="l">
                        <a:spcBef>
                          <a:spcPts val="0"/>
                        </a:spcBef>
                        <a:spcAft>
                          <a:spcPts val="0"/>
                        </a:spcAft>
                        <a:buNone/>
                      </a:pPr>
                      <a:r>
                        <a:t/>
                      </a:r>
                      <a:endParaRPr sz="1200"/>
                    </a:p>
                  </a:txBody>
                  <a:tcPr marT="91425" marB="91425" marR="91425" marL="91425">
                    <a:solidFill>
                      <a:srgbClr val="B7B7B7"/>
                    </a:solidFill>
                  </a:tcPr>
                </a:tc>
              </a:tr>
              <a:tr h="365450">
                <a:tc>
                  <a:txBody>
                    <a:bodyPr/>
                    <a:lstStyle/>
                    <a:p>
                      <a:pPr indent="0" lvl="0" marL="0" rtl="0" algn="l">
                        <a:spcBef>
                          <a:spcPts val="0"/>
                        </a:spcBef>
                        <a:spcAft>
                          <a:spcPts val="0"/>
                        </a:spcAft>
                        <a:buNone/>
                      </a:pPr>
                      <a:r>
                        <a:rPr lang="en" sz="1200"/>
                        <a:t>d,f</a:t>
                      </a:r>
                      <a:endParaRPr sz="1200"/>
                    </a:p>
                  </a:txBody>
                  <a:tcPr marT="91425" marB="91425" marR="91425" marL="91425">
                    <a:solidFill>
                      <a:srgbClr val="EFEFEF"/>
                    </a:solidFill>
                  </a:tcPr>
                </a:tc>
                <a:tc>
                  <a:txBody>
                    <a:bodyPr/>
                    <a:lstStyle/>
                    <a:p>
                      <a:pPr indent="0" lvl="0" marL="0" rtl="0" algn="l">
                        <a:spcBef>
                          <a:spcPts val="0"/>
                        </a:spcBef>
                        <a:spcAft>
                          <a:spcPts val="0"/>
                        </a:spcAft>
                        <a:buNone/>
                      </a:pPr>
                      <a:r>
                        <a:t/>
                      </a:r>
                      <a:endParaRPr sz="1200"/>
                    </a:p>
                  </a:txBody>
                  <a:tcPr marT="91425" marB="91425" marR="91425" marL="91425">
                    <a:solidFill>
                      <a:srgbClr val="EFEFEF"/>
                    </a:solidFill>
                  </a:tcPr>
                </a:tc>
              </a:tr>
              <a:tr h="394700">
                <a:tc>
                  <a:txBody>
                    <a:bodyPr/>
                    <a:lstStyle/>
                    <a:p>
                      <a:pPr indent="0" lvl="0" marL="0" rtl="0" algn="l">
                        <a:spcBef>
                          <a:spcPts val="0"/>
                        </a:spcBef>
                        <a:spcAft>
                          <a:spcPts val="0"/>
                        </a:spcAft>
                        <a:buNone/>
                      </a:pPr>
                      <a:r>
                        <a:rPr lang="en" sz="1200"/>
                        <a:t>e,g</a:t>
                      </a:r>
                      <a:endParaRPr sz="1200"/>
                    </a:p>
                  </a:txBody>
                  <a:tcPr marT="91425" marB="91425" marR="91425" marL="91425">
                    <a:solidFill>
                      <a:srgbClr val="B7B7B7"/>
                    </a:solidFill>
                  </a:tcPr>
                </a:tc>
                <a:tc>
                  <a:txBody>
                    <a:bodyPr/>
                    <a:lstStyle/>
                    <a:p>
                      <a:pPr indent="0" lvl="0" marL="0" rtl="0" algn="l">
                        <a:spcBef>
                          <a:spcPts val="0"/>
                        </a:spcBef>
                        <a:spcAft>
                          <a:spcPts val="0"/>
                        </a:spcAft>
                        <a:buNone/>
                      </a:pPr>
                      <a:r>
                        <a:t/>
                      </a:r>
                      <a:endParaRPr sz="1200"/>
                    </a:p>
                  </a:txBody>
                  <a:tcPr marT="91425" marB="91425" marR="91425" marL="91425">
                    <a:solidFill>
                      <a:srgbClr val="B7B7B7"/>
                    </a:solidFill>
                  </a:tcPr>
                </a:tc>
              </a:tr>
              <a:tr h="365450">
                <a:tc>
                  <a:txBody>
                    <a:bodyPr/>
                    <a:lstStyle/>
                    <a:p>
                      <a:pPr indent="0" lvl="0" marL="0" rtl="0" algn="l">
                        <a:spcBef>
                          <a:spcPts val="0"/>
                        </a:spcBef>
                        <a:spcAft>
                          <a:spcPts val="0"/>
                        </a:spcAft>
                        <a:buNone/>
                      </a:pPr>
                      <a:r>
                        <a:rPr lang="en" sz="1200"/>
                        <a:t>a,d</a:t>
                      </a:r>
                      <a:endParaRPr sz="1200"/>
                    </a:p>
                  </a:txBody>
                  <a:tcPr marT="91425" marB="91425" marR="91425" marL="91425">
                    <a:solidFill>
                      <a:srgbClr val="EFEFEF"/>
                    </a:solidFill>
                  </a:tcPr>
                </a:tc>
                <a:tc>
                  <a:txBody>
                    <a:bodyPr/>
                    <a:lstStyle/>
                    <a:p>
                      <a:pPr indent="0" lvl="0" marL="0" rtl="0" algn="l">
                        <a:spcBef>
                          <a:spcPts val="0"/>
                        </a:spcBef>
                        <a:spcAft>
                          <a:spcPts val="0"/>
                        </a:spcAft>
                        <a:buNone/>
                      </a:pPr>
                      <a:r>
                        <a:t/>
                      </a:r>
                      <a:endParaRPr sz="1200"/>
                    </a:p>
                  </a:txBody>
                  <a:tcPr marT="91425" marB="91425" marR="91425" marL="91425">
                    <a:solidFill>
                      <a:srgbClr val="EFEFEF"/>
                    </a:solidFill>
                  </a:tcPr>
                </a:tc>
              </a:tr>
            </a:tbl>
          </a:graphicData>
        </a:graphic>
      </p:graphicFrame>
      <p:sp>
        <p:nvSpPr>
          <p:cNvPr id="245" name="Google Shape;245;p26"/>
          <p:cNvSpPr txBox="1"/>
          <p:nvPr/>
        </p:nvSpPr>
        <p:spPr>
          <a:xfrm>
            <a:off x="3262338" y="1080038"/>
            <a:ext cx="9993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No</a:t>
            </a:r>
            <a:endParaRPr b="1">
              <a:solidFill>
                <a:schemeClr val="lt1"/>
              </a:solidFill>
            </a:endParaRPr>
          </a:p>
        </p:txBody>
      </p:sp>
      <p:sp>
        <p:nvSpPr>
          <p:cNvPr id="246" name="Google Shape;246;p26"/>
          <p:cNvSpPr txBox="1"/>
          <p:nvPr/>
        </p:nvSpPr>
        <p:spPr>
          <a:xfrm>
            <a:off x="3262338" y="1449288"/>
            <a:ext cx="9993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Yes</a:t>
            </a:r>
            <a:endParaRPr b="1">
              <a:solidFill>
                <a:schemeClr val="lt1"/>
              </a:solidFill>
            </a:endParaRPr>
          </a:p>
        </p:txBody>
      </p:sp>
      <p:sp>
        <p:nvSpPr>
          <p:cNvPr id="247" name="Google Shape;247;p26"/>
          <p:cNvSpPr txBox="1"/>
          <p:nvPr/>
        </p:nvSpPr>
        <p:spPr>
          <a:xfrm>
            <a:off x="3262338" y="1815013"/>
            <a:ext cx="9993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No</a:t>
            </a:r>
            <a:endParaRPr b="1">
              <a:solidFill>
                <a:schemeClr val="lt1"/>
              </a:solidFill>
            </a:endParaRPr>
          </a:p>
        </p:txBody>
      </p:sp>
      <p:sp>
        <p:nvSpPr>
          <p:cNvPr id="248" name="Google Shape;248;p26"/>
          <p:cNvSpPr txBox="1"/>
          <p:nvPr/>
        </p:nvSpPr>
        <p:spPr>
          <a:xfrm>
            <a:off x="3262338" y="2180763"/>
            <a:ext cx="9993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Yes</a:t>
            </a:r>
            <a:endParaRPr b="1">
              <a:solidFill>
                <a:schemeClr val="lt1"/>
              </a:solidFill>
            </a:endParaRPr>
          </a:p>
        </p:txBody>
      </p:sp>
      <p:sp>
        <p:nvSpPr>
          <p:cNvPr id="249" name="Google Shape;249;p26"/>
          <p:cNvSpPr txBox="1"/>
          <p:nvPr/>
        </p:nvSpPr>
        <p:spPr>
          <a:xfrm>
            <a:off x="3262338" y="2549988"/>
            <a:ext cx="9993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No</a:t>
            </a:r>
            <a:endParaRPr b="1">
              <a:solidFill>
                <a:schemeClr val="lt1"/>
              </a:solidFill>
            </a:endParaRPr>
          </a:p>
        </p:txBody>
      </p:sp>
      <p:sp>
        <p:nvSpPr>
          <p:cNvPr id="250" name="Google Shape;250;p26"/>
          <p:cNvSpPr txBox="1"/>
          <p:nvPr/>
        </p:nvSpPr>
        <p:spPr>
          <a:xfrm>
            <a:off x="3240013" y="2912238"/>
            <a:ext cx="9993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No</a:t>
            </a:r>
            <a:endParaRPr b="1">
              <a:solidFill>
                <a:schemeClr val="lt1"/>
              </a:solidFill>
            </a:endParaRPr>
          </a:p>
        </p:txBody>
      </p:sp>
      <p:sp>
        <p:nvSpPr>
          <p:cNvPr id="251" name="Google Shape;251;p26"/>
          <p:cNvSpPr txBox="1"/>
          <p:nvPr/>
        </p:nvSpPr>
        <p:spPr>
          <a:xfrm>
            <a:off x="3240025" y="3315263"/>
            <a:ext cx="9993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No</a:t>
            </a:r>
            <a:endParaRPr b="1">
              <a:solidFill>
                <a:schemeClr val="lt1"/>
              </a:solidFill>
            </a:endParaRPr>
          </a:p>
        </p:txBody>
      </p:sp>
      <p:sp>
        <p:nvSpPr>
          <p:cNvPr id="252" name="Google Shape;252;p26"/>
          <p:cNvSpPr txBox="1"/>
          <p:nvPr/>
        </p:nvSpPr>
        <p:spPr>
          <a:xfrm>
            <a:off x="3240025" y="3718288"/>
            <a:ext cx="9993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No</a:t>
            </a:r>
            <a:endParaRPr b="1">
              <a:solidFill>
                <a:schemeClr val="lt1"/>
              </a:solidFill>
            </a:endParaRPr>
          </a:p>
        </p:txBody>
      </p:sp>
      <p:sp>
        <p:nvSpPr>
          <p:cNvPr id="253" name="Google Shape;253;p26"/>
          <p:cNvSpPr txBox="1"/>
          <p:nvPr/>
        </p:nvSpPr>
        <p:spPr>
          <a:xfrm>
            <a:off x="3240025" y="4080538"/>
            <a:ext cx="9993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No</a:t>
            </a:r>
            <a:endParaRPr b="1">
              <a:solidFill>
                <a:schemeClr val="lt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 presetSubtype="0">
                                  <p:stCondLst>
                                    <p:cond delay="0"/>
                                  </p:stCondLst>
                                  <p:childTnLst>
                                    <p:set>
                                      <p:cBhvr>
                                        <p:cTn dur="1" fill="hold">
                                          <p:stCondLst>
                                            <p:cond delay="0"/>
                                          </p:stCondLst>
                                        </p:cTn>
                                        <p:tgtEl>
                                          <p:spTgt spid="23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57" name="Shape 257"/>
        <p:cNvGrpSpPr/>
        <p:nvPr/>
      </p:nvGrpSpPr>
      <p:grpSpPr>
        <a:xfrm>
          <a:off x="0" y="0"/>
          <a:ext cx="0" cy="0"/>
          <a:chOff x="0" y="0"/>
          <a:chExt cx="0" cy="0"/>
        </a:xfrm>
      </p:grpSpPr>
      <p:sp>
        <p:nvSpPr>
          <p:cNvPr id="258" name="Google Shape;258;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Causal+ Consistency Example</a:t>
            </a:r>
            <a:endParaRPr>
              <a:solidFill>
                <a:schemeClr val="lt1"/>
              </a:solidFill>
            </a:endParaRPr>
          </a:p>
        </p:txBody>
      </p:sp>
      <p:sp>
        <p:nvSpPr>
          <p:cNvPr id="259" name="Google Shape;259;p27"/>
          <p:cNvSpPr txBox="1"/>
          <p:nvPr/>
        </p:nvSpPr>
        <p:spPr>
          <a:xfrm>
            <a:off x="4608575" y="2129025"/>
            <a:ext cx="5526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lang="en"/>
              <a:t>P1:</a:t>
            </a:r>
            <a:endParaRPr/>
          </a:p>
          <a:p>
            <a:pPr indent="0" lvl="0" marL="0" rtl="0" algn="ctr">
              <a:lnSpc>
                <a:spcPct val="100000"/>
              </a:lnSpc>
              <a:spcBef>
                <a:spcPts val="800"/>
              </a:spcBef>
              <a:spcAft>
                <a:spcPts val="0"/>
              </a:spcAft>
              <a:buNone/>
            </a:pPr>
            <a:r>
              <a:rPr lang="en"/>
              <a:t>P2:</a:t>
            </a:r>
            <a:endParaRPr/>
          </a:p>
          <a:p>
            <a:pPr indent="0" lvl="0" marL="0" rtl="0" algn="ctr">
              <a:lnSpc>
                <a:spcPct val="100000"/>
              </a:lnSpc>
              <a:spcBef>
                <a:spcPts val="800"/>
              </a:spcBef>
              <a:spcAft>
                <a:spcPts val="0"/>
              </a:spcAft>
              <a:buNone/>
            </a:pPr>
            <a:r>
              <a:rPr lang="en"/>
              <a:t>P3:</a:t>
            </a:r>
            <a:endParaRPr/>
          </a:p>
          <a:p>
            <a:pPr indent="0" lvl="0" marL="0" rtl="0" algn="ctr">
              <a:lnSpc>
                <a:spcPct val="100000"/>
              </a:lnSpc>
              <a:spcBef>
                <a:spcPts val="800"/>
              </a:spcBef>
              <a:spcAft>
                <a:spcPts val="800"/>
              </a:spcAft>
              <a:buNone/>
            </a:pPr>
            <a:r>
              <a:rPr lang="en"/>
              <a:t>P4:</a:t>
            </a:r>
            <a:endParaRPr/>
          </a:p>
        </p:txBody>
      </p:sp>
      <p:sp>
        <p:nvSpPr>
          <p:cNvPr id="260" name="Google Shape;260;p27"/>
          <p:cNvSpPr txBox="1"/>
          <p:nvPr/>
        </p:nvSpPr>
        <p:spPr>
          <a:xfrm>
            <a:off x="4456175" y="1660325"/>
            <a:ext cx="30585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t>Causally+</a:t>
            </a:r>
            <a:r>
              <a:rPr b="1" lang="en" sz="1800"/>
              <a:t> Consistent?</a:t>
            </a:r>
            <a:endParaRPr b="1" sz="1800"/>
          </a:p>
        </p:txBody>
      </p:sp>
      <p:sp>
        <p:nvSpPr>
          <p:cNvPr id="261" name="Google Shape;261;p27"/>
          <p:cNvSpPr txBox="1"/>
          <p:nvPr/>
        </p:nvSpPr>
        <p:spPr>
          <a:xfrm>
            <a:off x="7120350" y="1660313"/>
            <a:ext cx="9096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E06666"/>
                </a:solidFill>
              </a:rPr>
              <a:t>No</a:t>
            </a:r>
            <a:endParaRPr b="1" sz="1800">
              <a:solidFill>
                <a:srgbClr val="E06666"/>
              </a:solidFill>
            </a:endParaRPr>
          </a:p>
        </p:txBody>
      </p:sp>
      <p:sp>
        <p:nvSpPr>
          <p:cNvPr id="262" name="Google Shape;262;p27"/>
          <p:cNvSpPr txBox="1"/>
          <p:nvPr/>
        </p:nvSpPr>
        <p:spPr>
          <a:xfrm>
            <a:off x="514197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lang="en"/>
              <a:t>W(x)a</a:t>
            </a:r>
            <a:endParaRPr/>
          </a:p>
          <a:p>
            <a:pPr indent="0" lvl="0" marL="0" rtl="0" algn="ctr">
              <a:lnSpc>
                <a:spcPct val="100000"/>
              </a:lnSpc>
              <a:spcBef>
                <a:spcPts val="800"/>
              </a:spcBef>
              <a:spcAft>
                <a:spcPts val="800"/>
              </a:spcAft>
              <a:buNone/>
            </a:pPr>
            <a:r>
              <a:t/>
            </a:r>
            <a:endParaRPr/>
          </a:p>
        </p:txBody>
      </p:sp>
      <p:sp>
        <p:nvSpPr>
          <p:cNvPr id="263" name="Google Shape;263;p27"/>
          <p:cNvSpPr txBox="1"/>
          <p:nvPr/>
        </p:nvSpPr>
        <p:spPr>
          <a:xfrm>
            <a:off x="636117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800"/>
              </a:spcAft>
              <a:buNone/>
            </a:pPr>
            <a:r>
              <a:rPr lang="en"/>
              <a:t>W(x)b</a:t>
            </a:r>
            <a:endParaRPr/>
          </a:p>
        </p:txBody>
      </p:sp>
      <p:sp>
        <p:nvSpPr>
          <p:cNvPr id="264" name="Google Shape;264;p27"/>
          <p:cNvSpPr txBox="1"/>
          <p:nvPr/>
        </p:nvSpPr>
        <p:spPr>
          <a:xfrm>
            <a:off x="697077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R(x)b</a:t>
            </a:r>
            <a:endParaRPr/>
          </a:p>
          <a:p>
            <a:pPr indent="0" lvl="0" marL="0" rtl="0" algn="ctr">
              <a:lnSpc>
                <a:spcPct val="100000"/>
              </a:lnSpc>
              <a:spcBef>
                <a:spcPts val="800"/>
              </a:spcBef>
              <a:spcAft>
                <a:spcPts val="800"/>
              </a:spcAft>
              <a:buNone/>
            </a:pPr>
            <a:r>
              <a:rPr lang="en"/>
              <a:t>R(x)a</a:t>
            </a:r>
            <a:endParaRPr/>
          </a:p>
        </p:txBody>
      </p:sp>
      <p:sp>
        <p:nvSpPr>
          <p:cNvPr id="265" name="Google Shape;265;p27"/>
          <p:cNvSpPr txBox="1"/>
          <p:nvPr/>
        </p:nvSpPr>
        <p:spPr>
          <a:xfrm>
            <a:off x="765657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R(x)a</a:t>
            </a:r>
            <a:endParaRPr/>
          </a:p>
          <a:p>
            <a:pPr indent="0" lvl="0" marL="0" rtl="0" algn="ctr">
              <a:lnSpc>
                <a:spcPct val="100000"/>
              </a:lnSpc>
              <a:spcBef>
                <a:spcPts val="800"/>
              </a:spcBef>
              <a:spcAft>
                <a:spcPts val="800"/>
              </a:spcAft>
              <a:buNone/>
            </a:pPr>
            <a:r>
              <a:t/>
            </a:r>
            <a:endParaRPr/>
          </a:p>
        </p:txBody>
      </p:sp>
      <p:sp>
        <p:nvSpPr>
          <p:cNvPr id="266" name="Google Shape;266;p27"/>
          <p:cNvSpPr txBox="1"/>
          <p:nvPr/>
        </p:nvSpPr>
        <p:spPr>
          <a:xfrm>
            <a:off x="575157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rPr lang="en"/>
              <a:t>R(x)a</a:t>
            </a:r>
            <a:endParaRPr/>
          </a:p>
          <a:p>
            <a:pPr indent="0" lvl="0" marL="0" rtl="0" algn="ctr">
              <a:lnSpc>
                <a:spcPct val="100000"/>
              </a:lnSpc>
              <a:spcBef>
                <a:spcPts val="800"/>
              </a:spcBef>
              <a:spcAft>
                <a:spcPts val="800"/>
              </a:spcAft>
              <a:buNone/>
            </a:pPr>
            <a:r>
              <a:t/>
            </a:r>
            <a:endParaRPr/>
          </a:p>
        </p:txBody>
      </p:sp>
      <p:sp>
        <p:nvSpPr>
          <p:cNvPr id="267" name="Google Shape;267;p27"/>
          <p:cNvSpPr txBox="1"/>
          <p:nvPr/>
        </p:nvSpPr>
        <p:spPr>
          <a:xfrm>
            <a:off x="580900" y="1660325"/>
            <a:ext cx="30585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t>Causally+ Consistent?</a:t>
            </a:r>
            <a:endParaRPr b="1" sz="1800"/>
          </a:p>
        </p:txBody>
      </p:sp>
      <p:sp>
        <p:nvSpPr>
          <p:cNvPr id="268" name="Google Shape;268;p27"/>
          <p:cNvSpPr txBox="1"/>
          <p:nvPr/>
        </p:nvSpPr>
        <p:spPr>
          <a:xfrm>
            <a:off x="3092675" y="1660313"/>
            <a:ext cx="9096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93C47D"/>
                </a:solidFill>
              </a:rPr>
              <a:t>Yes</a:t>
            </a:r>
            <a:endParaRPr b="1" sz="1800">
              <a:solidFill>
                <a:srgbClr val="93C47D"/>
              </a:solidFill>
            </a:endParaRPr>
          </a:p>
        </p:txBody>
      </p:sp>
      <p:sp>
        <p:nvSpPr>
          <p:cNvPr id="269" name="Google Shape;269;p27"/>
          <p:cNvSpPr txBox="1"/>
          <p:nvPr/>
        </p:nvSpPr>
        <p:spPr>
          <a:xfrm>
            <a:off x="680575" y="2129025"/>
            <a:ext cx="5526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lang="en"/>
              <a:t>P1:</a:t>
            </a:r>
            <a:endParaRPr/>
          </a:p>
          <a:p>
            <a:pPr indent="0" lvl="0" marL="0" rtl="0" algn="ctr">
              <a:lnSpc>
                <a:spcPct val="100000"/>
              </a:lnSpc>
              <a:spcBef>
                <a:spcPts val="800"/>
              </a:spcBef>
              <a:spcAft>
                <a:spcPts val="0"/>
              </a:spcAft>
              <a:buNone/>
            </a:pPr>
            <a:r>
              <a:rPr lang="en"/>
              <a:t>P2:</a:t>
            </a:r>
            <a:endParaRPr/>
          </a:p>
          <a:p>
            <a:pPr indent="0" lvl="0" marL="0" rtl="0" algn="ctr">
              <a:lnSpc>
                <a:spcPct val="100000"/>
              </a:lnSpc>
              <a:spcBef>
                <a:spcPts val="800"/>
              </a:spcBef>
              <a:spcAft>
                <a:spcPts val="0"/>
              </a:spcAft>
              <a:buNone/>
            </a:pPr>
            <a:r>
              <a:rPr lang="en"/>
              <a:t>P3:</a:t>
            </a:r>
            <a:endParaRPr/>
          </a:p>
          <a:p>
            <a:pPr indent="0" lvl="0" marL="0" rtl="0" algn="ctr">
              <a:lnSpc>
                <a:spcPct val="100000"/>
              </a:lnSpc>
              <a:spcBef>
                <a:spcPts val="800"/>
              </a:spcBef>
              <a:spcAft>
                <a:spcPts val="800"/>
              </a:spcAft>
              <a:buNone/>
            </a:pPr>
            <a:r>
              <a:rPr lang="en"/>
              <a:t>P4:</a:t>
            </a:r>
            <a:endParaRPr/>
          </a:p>
        </p:txBody>
      </p:sp>
      <p:sp>
        <p:nvSpPr>
          <p:cNvPr id="270" name="Google Shape;270;p27"/>
          <p:cNvSpPr txBox="1"/>
          <p:nvPr/>
        </p:nvSpPr>
        <p:spPr>
          <a:xfrm>
            <a:off x="121397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800"/>
              </a:spcAft>
              <a:buNone/>
            </a:pPr>
            <a:r>
              <a:rPr lang="en"/>
              <a:t>W(x)a</a:t>
            </a:r>
            <a:endParaRPr/>
          </a:p>
        </p:txBody>
      </p:sp>
      <p:sp>
        <p:nvSpPr>
          <p:cNvPr id="271" name="Google Shape;271;p27"/>
          <p:cNvSpPr txBox="1"/>
          <p:nvPr/>
        </p:nvSpPr>
        <p:spPr>
          <a:xfrm>
            <a:off x="182357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800"/>
              </a:spcAft>
              <a:buNone/>
            </a:pPr>
            <a:r>
              <a:rPr lang="en"/>
              <a:t>W(x)b</a:t>
            </a:r>
            <a:endParaRPr/>
          </a:p>
        </p:txBody>
      </p:sp>
      <p:sp>
        <p:nvSpPr>
          <p:cNvPr id="272" name="Google Shape;272;p27"/>
          <p:cNvSpPr txBox="1"/>
          <p:nvPr/>
        </p:nvSpPr>
        <p:spPr>
          <a:xfrm>
            <a:off x="250937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R(x)b</a:t>
            </a:r>
            <a:endParaRPr/>
          </a:p>
          <a:p>
            <a:pPr indent="0" lvl="0" marL="0" rtl="0" algn="ctr">
              <a:lnSpc>
                <a:spcPct val="100000"/>
              </a:lnSpc>
              <a:spcBef>
                <a:spcPts val="800"/>
              </a:spcBef>
              <a:spcAft>
                <a:spcPts val="800"/>
              </a:spcAft>
              <a:buNone/>
            </a:pPr>
            <a:r>
              <a:rPr lang="en"/>
              <a:t>R(x)a</a:t>
            </a:r>
            <a:endParaRPr/>
          </a:p>
        </p:txBody>
      </p:sp>
      <p:sp>
        <p:nvSpPr>
          <p:cNvPr id="273" name="Google Shape;273;p27"/>
          <p:cNvSpPr txBox="1"/>
          <p:nvPr/>
        </p:nvSpPr>
        <p:spPr>
          <a:xfrm>
            <a:off x="319517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R(x)a</a:t>
            </a:r>
            <a:endParaRPr/>
          </a:p>
          <a:p>
            <a:pPr indent="0" lvl="0" marL="0" rtl="0" algn="ctr">
              <a:lnSpc>
                <a:spcPct val="100000"/>
              </a:lnSpc>
              <a:spcBef>
                <a:spcPts val="800"/>
              </a:spcBef>
              <a:spcAft>
                <a:spcPts val="80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7" name="Shape 277"/>
        <p:cNvGrpSpPr/>
        <p:nvPr/>
      </p:nvGrpSpPr>
      <p:grpSpPr>
        <a:xfrm>
          <a:off x="0" y="0"/>
          <a:ext cx="0" cy="0"/>
          <a:chOff x="0" y="0"/>
          <a:chExt cx="0" cy="0"/>
        </a:xfrm>
      </p:grpSpPr>
      <p:sp>
        <p:nvSpPr>
          <p:cNvPr id="278" name="Google Shape;278;p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Consistency Models</a:t>
            </a:r>
            <a:endParaRPr/>
          </a:p>
        </p:txBody>
      </p:sp>
      <p:sp>
        <p:nvSpPr>
          <p:cNvPr id="279" name="Google Shape;279;p28"/>
          <p:cNvSpPr/>
          <p:nvPr/>
        </p:nvSpPr>
        <p:spPr>
          <a:xfrm>
            <a:off x="311700" y="2230050"/>
            <a:ext cx="8520600" cy="683400"/>
          </a:xfrm>
          <a:prstGeom prst="leftRightArrow">
            <a:avLst>
              <a:gd fmla="val 40701" name="adj1"/>
              <a:gd fmla="val 53823" name="adj2"/>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0" name="Google Shape;280;p28"/>
          <p:cNvSpPr txBox="1"/>
          <p:nvPr/>
        </p:nvSpPr>
        <p:spPr>
          <a:xfrm>
            <a:off x="2712225"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Linearizability</a:t>
            </a:r>
            <a:endParaRPr sz="1800">
              <a:solidFill>
                <a:srgbClr val="434343"/>
              </a:solidFill>
            </a:endParaRPr>
          </a:p>
        </p:txBody>
      </p:sp>
      <p:sp>
        <p:nvSpPr>
          <p:cNvPr id="281" name="Google Shape;281;p28"/>
          <p:cNvSpPr txBox="1"/>
          <p:nvPr/>
        </p:nvSpPr>
        <p:spPr>
          <a:xfrm>
            <a:off x="5402300"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Causal</a:t>
            </a:r>
            <a:endParaRPr sz="1800">
              <a:solidFill>
                <a:srgbClr val="434343"/>
              </a:solidFill>
            </a:endParaRPr>
          </a:p>
        </p:txBody>
      </p:sp>
      <p:sp>
        <p:nvSpPr>
          <p:cNvPr id="282" name="Google Shape;282;p28"/>
          <p:cNvSpPr txBox="1"/>
          <p:nvPr/>
        </p:nvSpPr>
        <p:spPr>
          <a:xfrm>
            <a:off x="697125" y="2445300"/>
            <a:ext cx="2321100" cy="252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t>Stronger</a:t>
            </a:r>
            <a:endParaRPr b="1"/>
          </a:p>
        </p:txBody>
      </p:sp>
      <p:sp>
        <p:nvSpPr>
          <p:cNvPr id="283" name="Google Shape;283;p28"/>
          <p:cNvSpPr txBox="1"/>
          <p:nvPr/>
        </p:nvSpPr>
        <p:spPr>
          <a:xfrm>
            <a:off x="6137550" y="2445300"/>
            <a:ext cx="2321100" cy="2529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lang="en"/>
              <a:t>Weaker</a:t>
            </a:r>
            <a:endParaRPr b="1"/>
          </a:p>
        </p:txBody>
      </p:sp>
      <p:sp>
        <p:nvSpPr>
          <p:cNvPr id="284" name="Google Shape;284;p28"/>
          <p:cNvSpPr/>
          <p:nvPr/>
        </p:nvSpPr>
        <p:spPr>
          <a:xfrm>
            <a:off x="3486075"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 name="Google Shape;285;p28"/>
          <p:cNvSpPr/>
          <p:nvPr/>
        </p:nvSpPr>
        <p:spPr>
          <a:xfrm>
            <a:off x="499582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 name="Google Shape;286;p28"/>
          <p:cNvSpPr/>
          <p:nvPr/>
        </p:nvSpPr>
        <p:spPr>
          <a:xfrm>
            <a:off x="6176150"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 name="Google Shape;287;p28"/>
          <p:cNvSpPr/>
          <p:nvPr/>
        </p:nvSpPr>
        <p:spPr>
          <a:xfrm>
            <a:off x="77679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8" name="Google Shape;288;p28"/>
          <p:cNvSpPr txBox="1"/>
          <p:nvPr/>
        </p:nvSpPr>
        <p:spPr>
          <a:xfrm>
            <a:off x="440482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Sequential</a:t>
            </a:r>
            <a:endParaRPr sz="1800">
              <a:solidFill>
                <a:srgbClr val="434343"/>
              </a:solidFill>
            </a:endParaRPr>
          </a:p>
        </p:txBody>
      </p:sp>
      <p:sp>
        <p:nvSpPr>
          <p:cNvPr id="289" name="Google Shape;289;p28"/>
          <p:cNvSpPr txBox="1"/>
          <p:nvPr/>
        </p:nvSpPr>
        <p:spPr>
          <a:xfrm>
            <a:off x="717697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chemeClr val="dk1"/>
                </a:solidFill>
              </a:rPr>
              <a:t>Eventual</a:t>
            </a:r>
            <a:endParaRPr sz="1800">
              <a:solidFill>
                <a:schemeClr val="dk1"/>
              </a:solidFill>
            </a:endParaRPr>
          </a:p>
        </p:txBody>
      </p:sp>
      <p:sp>
        <p:nvSpPr>
          <p:cNvPr id="290" name="Google Shape;290;p28"/>
          <p:cNvSpPr/>
          <p:nvPr/>
        </p:nvSpPr>
        <p:spPr>
          <a:xfrm>
            <a:off x="17982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1" name="Google Shape;291;p28"/>
          <p:cNvSpPr txBox="1"/>
          <p:nvPr/>
        </p:nvSpPr>
        <p:spPr>
          <a:xfrm>
            <a:off x="844425" y="1703025"/>
            <a:ext cx="21738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Strict Serializability</a:t>
            </a:r>
            <a:endParaRPr sz="1800">
              <a:solidFill>
                <a:srgbClr val="434343"/>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5" name="Shape 295"/>
        <p:cNvGrpSpPr/>
        <p:nvPr/>
      </p:nvGrpSpPr>
      <p:grpSpPr>
        <a:xfrm>
          <a:off x="0" y="0"/>
          <a:ext cx="0" cy="0"/>
          <a:chOff x="0" y="0"/>
          <a:chExt cx="0" cy="0"/>
        </a:xfrm>
      </p:grpSpPr>
      <p:sp>
        <p:nvSpPr>
          <p:cNvPr id="296" name="Google Shape;296;p29"/>
          <p:cNvSpPr txBox="1"/>
          <p:nvPr>
            <p:ph idx="1" type="body"/>
          </p:nvPr>
        </p:nvSpPr>
        <p:spPr>
          <a:xfrm>
            <a:off x="311700" y="10762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chemeClr val="dk1"/>
              </a:buClr>
              <a:buSzPts val="1800"/>
              <a:buChar char="●"/>
            </a:pPr>
            <a:r>
              <a:rPr lang="en">
                <a:solidFill>
                  <a:srgbClr val="FF0000"/>
                </a:solidFill>
              </a:rPr>
              <a:t>Eventual convergence</a:t>
            </a:r>
            <a:r>
              <a:rPr lang="en">
                <a:solidFill>
                  <a:schemeClr val="dk1"/>
                </a:solidFill>
              </a:rPr>
              <a:t>: If no more writes, all replicas </a:t>
            </a:r>
            <a:r>
              <a:rPr i="1" lang="en">
                <a:solidFill>
                  <a:schemeClr val="dk1"/>
                </a:solidFill>
              </a:rPr>
              <a:t>eventually</a:t>
            </a:r>
            <a:r>
              <a:rPr lang="en">
                <a:solidFill>
                  <a:schemeClr val="dk1"/>
                </a:solidFill>
              </a:rPr>
              <a:t> agree.</a:t>
            </a:r>
            <a:endParaRPr>
              <a:solidFill>
                <a:schemeClr val="dk1"/>
              </a:solidFill>
            </a:endParaRPr>
          </a:p>
          <a:p>
            <a:pPr indent="-342900" lvl="0" marL="457200" rtl="0" algn="l">
              <a:spcBef>
                <a:spcPts val="500"/>
              </a:spcBef>
              <a:spcAft>
                <a:spcPts val="0"/>
              </a:spcAft>
              <a:buClr>
                <a:schemeClr val="dk1"/>
              </a:buClr>
              <a:buSzPts val="1800"/>
              <a:buChar char="●"/>
            </a:pPr>
            <a:r>
              <a:rPr lang="en">
                <a:solidFill>
                  <a:schemeClr val="dk1"/>
                </a:solidFill>
              </a:rPr>
              <a:t>Difference from </a:t>
            </a:r>
            <a:r>
              <a:rPr i="1" lang="en">
                <a:solidFill>
                  <a:schemeClr val="dk1"/>
                </a:solidFill>
              </a:rPr>
              <a:t>causal </a:t>
            </a:r>
            <a:r>
              <a:rPr i="1" lang="en">
                <a:solidFill>
                  <a:schemeClr val="dk1"/>
                </a:solidFill>
              </a:rPr>
              <a:t>consistency</a:t>
            </a:r>
            <a:r>
              <a:rPr lang="en">
                <a:solidFill>
                  <a:schemeClr val="dk1"/>
                </a:solidFill>
              </a:rPr>
              <a:t>?</a:t>
            </a:r>
            <a:endParaRPr>
              <a:solidFill>
                <a:schemeClr val="dk1"/>
              </a:solidFill>
            </a:endParaRPr>
          </a:p>
          <a:p>
            <a:pPr indent="-317500" lvl="1" marL="914400" rtl="0" algn="l">
              <a:spcBef>
                <a:spcPts val="500"/>
              </a:spcBef>
              <a:spcAft>
                <a:spcPts val="0"/>
              </a:spcAft>
              <a:buClr>
                <a:schemeClr val="dk1"/>
              </a:buClr>
              <a:buSzPts val="1400"/>
              <a:buChar char="○"/>
            </a:pPr>
            <a:r>
              <a:rPr lang="en">
                <a:solidFill>
                  <a:schemeClr val="dk1"/>
                </a:solidFill>
              </a:rPr>
              <a:t>Does not preserve causal relationships</a:t>
            </a:r>
            <a:endParaRPr>
              <a:solidFill>
                <a:schemeClr val="dk1"/>
              </a:solidFill>
            </a:endParaRPr>
          </a:p>
          <a:p>
            <a:pPr indent="-317500" lvl="1" marL="914400" rtl="0" algn="l">
              <a:spcBef>
                <a:spcPts val="500"/>
              </a:spcBef>
              <a:spcAft>
                <a:spcPts val="0"/>
              </a:spcAft>
              <a:buClr>
                <a:schemeClr val="dk1"/>
              </a:buClr>
              <a:buSzPts val="1400"/>
              <a:buChar char="○"/>
            </a:pPr>
            <a:r>
              <a:rPr lang="en">
                <a:solidFill>
                  <a:schemeClr val="dk1"/>
                </a:solidFill>
              </a:rPr>
              <a:t>Is the “+” in causal+.</a:t>
            </a:r>
            <a:endParaRPr>
              <a:solidFill>
                <a:schemeClr val="dk1"/>
              </a:solidFill>
            </a:endParaRPr>
          </a:p>
          <a:p>
            <a:pPr indent="-342900" lvl="0" marL="457200" rtl="0" algn="l">
              <a:spcBef>
                <a:spcPts val="500"/>
              </a:spcBef>
              <a:spcAft>
                <a:spcPts val="0"/>
              </a:spcAft>
              <a:buClr>
                <a:schemeClr val="dk1"/>
              </a:buClr>
              <a:buSzPts val="1800"/>
              <a:buChar char="●"/>
            </a:pPr>
            <a:r>
              <a:rPr lang="en">
                <a:solidFill>
                  <a:schemeClr val="dk1"/>
                </a:solidFill>
              </a:rPr>
              <a:t>Frequently used with application conflict resolution, anti-entropy</a:t>
            </a:r>
            <a:endParaRPr>
              <a:solidFill>
                <a:schemeClr val="dk1"/>
              </a:solidFill>
            </a:endParaRPr>
          </a:p>
          <a:p>
            <a:pPr indent="0" lvl="0" marL="0" rtl="0" algn="l">
              <a:spcBef>
                <a:spcPts val="1000"/>
              </a:spcBef>
              <a:spcAft>
                <a:spcPts val="0"/>
              </a:spcAft>
              <a:buNone/>
            </a:pPr>
            <a:r>
              <a:rPr b="1" lang="en">
                <a:solidFill>
                  <a:schemeClr val="dk1"/>
                </a:solidFill>
              </a:rPr>
              <a:t>Pros:</a:t>
            </a:r>
            <a:r>
              <a:rPr lang="en">
                <a:solidFill>
                  <a:schemeClr val="dk1"/>
                </a:solidFill>
              </a:rPr>
              <a:t> highly available; think Bayou.</a:t>
            </a:r>
            <a:endParaRPr>
              <a:solidFill>
                <a:schemeClr val="dk1"/>
              </a:solidFill>
            </a:endParaRPr>
          </a:p>
          <a:p>
            <a:pPr indent="0" lvl="0" marL="0" rtl="0" algn="l">
              <a:spcBef>
                <a:spcPts val="0"/>
              </a:spcBef>
              <a:spcAft>
                <a:spcPts val="1600"/>
              </a:spcAft>
              <a:buNone/>
            </a:pPr>
            <a:r>
              <a:rPr b="1" lang="en">
                <a:solidFill>
                  <a:schemeClr val="dk1"/>
                </a:solidFill>
              </a:rPr>
              <a:t>Cons:</a:t>
            </a:r>
            <a:r>
              <a:rPr lang="en">
                <a:solidFill>
                  <a:schemeClr val="dk1"/>
                </a:solidFill>
              </a:rPr>
              <a:t> no safety guarantees, need conflict resolution.</a:t>
            </a:r>
            <a:endParaRPr>
              <a:solidFill>
                <a:schemeClr val="dk1"/>
              </a:solidFill>
            </a:endParaRPr>
          </a:p>
        </p:txBody>
      </p:sp>
      <p:sp>
        <p:nvSpPr>
          <p:cNvPr id="297" name="Google Shape;297;p2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Eventual</a:t>
            </a:r>
            <a:r>
              <a:rPr lang="en"/>
              <a:t> Consistency</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6">
                                            <p:txEl>
                                              <p:pRg end="0" st="0"/>
                                            </p:txEl>
                                          </p:spTgt>
                                        </p:tgtEl>
                                        <p:attrNameLst>
                                          <p:attrName>style.visibility</p:attrName>
                                        </p:attrNameLst>
                                      </p:cBhvr>
                                      <p:to>
                                        <p:strVal val="visible"/>
                                      </p:to>
                                    </p:set>
                                    <p:animEffect filter="fade" transition="in">
                                      <p:cBhvr>
                                        <p:cTn dur="1"/>
                                        <p:tgtEl>
                                          <p:spTgt spid="29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6">
                                            <p:txEl>
                                              <p:pRg end="1" st="1"/>
                                            </p:txEl>
                                          </p:spTgt>
                                        </p:tgtEl>
                                        <p:attrNameLst>
                                          <p:attrName>style.visibility</p:attrName>
                                        </p:attrNameLst>
                                      </p:cBhvr>
                                      <p:to>
                                        <p:strVal val="visible"/>
                                      </p:to>
                                    </p:set>
                                    <p:animEffect filter="fade" transition="in">
                                      <p:cBhvr>
                                        <p:cTn dur="1"/>
                                        <p:tgtEl>
                                          <p:spTgt spid="29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6">
                                            <p:txEl>
                                              <p:pRg end="2" st="2"/>
                                            </p:txEl>
                                          </p:spTgt>
                                        </p:tgtEl>
                                        <p:attrNameLst>
                                          <p:attrName>style.visibility</p:attrName>
                                        </p:attrNameLst>
                                      </p:cBhvr>
                                      <p:to>
                                        <p:strVal val="visible"/>
                                      </p:to>
                                    </p:set>
                                    <p:animEffect filter="fade" transition="in">
                                      <p:cBhvr>
                                        <p:cTn dur="1"/>
                                        <p:tgtEl>
                                          <p:spTgt spid="29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6">
                                            <p:txEl>
                                              <p:pRg end="3" st="3"/>
                                            </p:txEl>
                                          </p:spTgt>
                                        </p:tgtEl>
                                        <p:attrNameLst>
                                          <p:attrName>style.visibility</p:attrName>
                                        </p:attrNameLst>
                                      </p:cBhvr>
                                      <p:to>
                                        <p:strVal val="visible"/>
                                      </p:to>
                                    </p:set>
                                    <p:animEffect filter="fade" transition="in">
                                      <p:cBhvr>
                                        <p:cTn dur="1"/>
                                        <p:tgtEl>
                                          <p:spTgt spid="296">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6">
                                            <p:txEl>
                                              <p:pRg end="4" st="4"/>
                                            </p:txEl>
                                          </p:spTgt>
                                        </p:tgtEl>
                                        <p:attrNameLst>
                                          <p:attrName>style.visibility</p:attrName>
                                        </p:attrNameLst>
                                      </p:cBhvr>
                                      <p:to>
                                        <p:strVal val="visible"/>
                                      </p:to>
                                    </p:set>
                                    <p:animEffect filter="fade" transition="in">
                                      <p:cBhvr>
                                        <p:cTn dur="1"/>
                                        <p:tgtEl>
                                          <p:spTgt spid="296">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6">
                                            <p:txEl>
                                              <p:pRg end="5" st="5"/>
                                            </p:txEl>
                                          </p:spTgt>
                                        </p:tgtEl>
                                        <p:attrNameLst>
                                          <p:attrName>style.visibility</p:attrName>
                                        </p:attrNameLst>
                                      </p:cBhvr>
                                      <p:to>
                                        <p:strVal val="visible"/>
                                      </p:to>
                                    </p:set>
                                    <p:animEffect filter="fade" transition="in">
                                      <p:cBhvr>
                                        <p:cTn dur="1"/>
                                        <p:tgtEl>
                                          <p:spTgt spid="296">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6">
                                            <p:txEl>
                                              <p:pRg end="6" st="6"/>
                                            </p:txEl>
                                          </p:spTgt>
                                        </p:tgtEl>
                                        <p:attrNameLst>
                                          <p:attrName>style.visibility</p:attrName>
                                        </p:attrNameLst>
                                      </p:cBhvr>
                                      <p:to>
                                        <p:strVal val="visible"/>
                                      </p:to>
                                    </p:set>
                                    <p:animEffect filter="fade" transition="in">
                                      <p:cBhvr>
                                        <p:cTn dur="1"/>
                                        <p:tgtEl>
                                          <p:spTgt spid="296">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1" name="Shape 301"/>
        <p:cNvGrpSpPr/>
        <p:nvPr/>
      </p:nvGrpSpPr>
      <p:grpSpPr>
        <a:xfrm>
          <a:off x="0" y="0"/>
          <a:ext cx="0" cy="0"/>
          <a:chOff x="0" y="0"/>
          <a:chExt cx="0" cy="0"/>
        </a:xfrm>
      </p:grpSpPr>
      <p:sp>
        <p:nvSpPr>
          <p:cNvPr id="302" name="Google Shape;302;p30"/>
          <p:cNvSpPr txBox="1"/>
          <p:nvPr>
            <p:ph idx="1" type="body"/>
          </p:nvPr>
        </p:nvSpPr>
        <p:spPr>
          <a:xfrm>
            <a:off x="311700" y="1298050"/>
            <a:ext cx="8520600" cy="3194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000">
                <a:solidFill>
                  <a:srgbClr val="FF0000"/>
                </a:solidFill>
              </a:rPr>
              <a:t>Strict Serializability</a:t>
            </a:r>
            <a:r>
              <a:rPr lang="en" sz="2000">
                <a:solidFill>
                  <a:schemeClr val="dk1"/>
                </a:solidFill>
              </a:rPr>
              <a:t>: total order + real time guarantees over </a:t>
            </a:r>
            <a:r>
              <a:rPr i="1" lang="en" sz="2000">
                <a:solidFill>
                  <a:schemeClr val="dk1"/>
                </a:solidFill>
              </a:rPr>
              <a:t>transactions</a:t>
            </a:r>
            <a:endParaRPr i="1" sz="2000">
              <a:solidFill>
                <a:schemeClr val="dk1"/>
              </a:solidFill>
            </a:endParaRPr>
          </a:p>
          <a:p>
            <a:pPr indent="0" lvl="0" marL="0" rtl="0" algn="l">
              <a:spcBef>
                <a:spcPts val="500"/>
              </a:spcBef>
              <a:spcAft>
                <a:spcPts val="0"/>
              </a:spcAft>
              <a:buNone/>
            </a:pPr>
            <a:r>
              <a:rPr lang="en" sz="2000">
                <a:solidFill>
                  <a:srgbClr val="FF0000"/>
                </a:solidFill>
              </a:rPr>
              <a:t>Linearizability</a:t>
            </a:r>
            <a:r>
              <a:rPr lang="en" sz="2000">
                <a:solidFill>
                  <a:srgbClr val="FFFFFF"/>
                </a:solidFill>
              </a:rPr>
              <a:t>: total order + real time guarantees over </a:t>
            </a:r>
            <a:r>
              <a:rPr i="1" lang="en" sz="2000">
                <a:solidFill>
                  <a:srgbClr val="FFFFFF"/>
                </a:solidFill>
              </a:rPr>
              <a:t>operations</a:t>
            </a:r>
            <a:endParaRPr i="1" sz="2000">
              <a:solidFill>
                <a:srgbClr val="FFFFFF"/>
              </a:solidFill>
            </a:endParaRPr>
          </a:p>
          <a:p>
            <a:pPr indent="0" lvl="0" marL="0" rtl="0" algn="l">
              <a:spcBef>
                <a:spcPts val="500"/>
              </a:spcBef>
              <a:spcAft>
                <a:spcPts val="0"/>
              </a:spcAft>
              <a:buNone/>
            </a:pPr>
            <a:r>
              <a:rPr lang="en" sz="2000">
                <a:solidFill>
                  <a:srgbClr val="FF0000"/>
                </a:solidFill>
              </a:rPr>
              <a:t>Sequential consistency</a:t>
            </a:r>
            <a:r>
              <a:rPr lang="en" sz="2000">
                <a:solidFill>
                  <a:srgbClr val="FFFFFF"/>
                </a:solidFill>
              </a:rPr>
              <a:t>: total order + process order</a:t>
            </a:r>
            <a:endParaRPr sz="2000">
              <a:solidFill>
                <a:srgbClr val="FFFFFF"/>
              </a:solidFill>
            </a:endParaRPr>
          </a:p>
          <a:p>
            <a:pPr indent="0" lvl="0" marL="0" rtl="0" algn="l">
              <a:spcBef>
                <a:spcPts val="500"/>
              </a:spcBef>
              <a:spcAft>
                <a:spcPts val="0"/>
              </a:spcAft>
              <a:buNone/>
            </a:pPr>
            <a:r>
              <a:rPr lang="en" sz="2000">
                <a:solidFill>
                  <a:srgbClr val="FF0000"/>
                </a:solidFill>
              </a:rPr>
              <a:t>Causal+ consistency</a:t>
            </a:r>
            <a:r>
              <a:rPr lang="en" sz="2000">
                <a:solidFill>
                  <a:srgbClr val="FFFFFF"/>
                </a:solidFill>
              </a:rPr>
              <a:t>: causally ordered + replicas eventually converge </a:t>
            </a:r>
            <a:endParaRPr sz="2000">
              <a:solidFill>
                <a:srgbClr val="FFFFFF"/>
              </a:solidFill>
            </a:endParaRPr>
          </a:p>
          <a:p>
            <a:pPr indent="0" lvl="0" marL="0" rtl="0" algn="l">
              <a:spcBef>
                <a:spcPts val="500"/>
              </a:spcBef>
              <a:spcAft>
                <a:spcPts val="500"/>
              </a:spcAft>
              <a:buNone/>
            </a:pPr>
            <a:r>
              <a:rPr lang="en" sz="2000">
                <a:solidFill>
                  <a:srgbClr val="FF0000"/>
                </a:solidFill>
              </a:rPr>
              <a:t>Eventual consistency</a:t>
            </a:r>
            <a:r>
              <a:rPr lang="en" sz="2000">
                <a:solidFill>
                  <a:srgbClr val="FFFFFF"/>
                </a:solidFill>
              </a:rPr>
              <a:t>: </a:t>
            </a:r>
            <a:r>
              <a:rPr lang="en" sz="2000">
                <a:solidFill>
                  <a:srgbClr val="FFFFFF"/>
                </a:solidFill>
              </a:rPr>
              <a:t>eventually</a:t>
            </a:r>
            <a:r>
              <a:rPr lang="en" sz="2000">
                <a:solidFill>
                  <a:srgbClr val="FFFFFF"/>
                </a:solidFill>
              </a:rPr>
              <a:t>, everyone should agree on state</a:t>
            </a:r>
            <a:endParaRPr sz="2000">
              <a:solidFill>
                <a:srgbClr val="FFFFFF"/>
              </a:solidFill>
            </a:endParaRPr>
          </a:p>
        </p:txBody>
      </p:sp>
      <p:sp>
        <p:nvSpPr>
          <p:cNvPr id="303" name="Google Shape;303;p3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a nutshell...</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307" name="Shape 307"/>
        <p:cNvGrpSpPr/>
        <p:nvPr/>
      </p:nvGrpSpPr>
      <p:grpSpPr>
        <a:xfrm>
          <a:off x="0" y="0"/>
          <a:ext cx="0" cy="0"/>
          <a:chOff x="0" y="0"/>
          <a:chExt cx="0" cy="0"/>
        </a:xfrm>
      </p:grpSpPr>
      <p:sp>
        <p:nvSpPr>
          <p:cNvPr id="308" name="Google Shape;308;p31"/>
          <p:cNvSpPr txBox="1"/>
          <p:nvPr>
            <p:ph type="title"/>
          </p:nvPr>
        </p:nvSpPr>
        <p:spPr>
          <a:xfrm>
            <a:off x="311700" y="445025"/>
            <a:ext cx="23268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Exercise 1:</a:t>
            </a:r>
            <a:endParaRPr>
              <a:solidFill>
                <a:schemeClr val="lt1"/>
              </a:solidFill>
            </a:endParaRPr>
          </a:p>
        </p:txBody>
      </p:sp>
      <p:sp>
        <p:nvSpPr>
          <p:cNvPr id="309" name="Google Shape;309;p31"/>
          <p:cNvSpPr txBox="1"/>
          <p:nvPr/>
        </p:nvSpPr>
        <p:spPr>
          <a:xfrm>
            <a:off x="1079725" y="22984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P1:</a:t>
            </a:r>
            <a:endParaRPr/>
          </a:p>
        </p:txBody>
      </p:sp>
      <p:sp>
        <p:nvSpPr>
          <p:cNvPr id="310" name="Google Shape;310;p31"/>
          <p:cNvSpPr txBox="1"/>
          <p:nvPr/>
        </p:nvSpPr>
        <p:spPr>
          <a:xfrm>
            <a:off x="1079725" y="274823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P2:</a:t>
            </a:r>
            <a:endParaRPr/>
          </a:p>
        </p:txBody>
      </p:sp>
      <p:sp>
        <p:nvSpPr>
          <p:cNvPr id="311" name="Google Shape;311;p31"/>
          <p:cNvSpPr txBox="1"/>
          <p:nvPr/>
        </p:nvSpPr>
        <p:spPr>
          <a:xfrm>
            <a:off x="1079725" y="319808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P3:</a:t>
            </a:r>
            <a:endParaRPr/>
          </a:p>
        </p:txBody>
      </p:sp>
      <p:sp>
        <p:nvSpPr>
          <p:cNvPr id="312" name="Google Shape;312;p31"/>
          <p:cNvSpPr txBox="1"/>
          <p:nvPr/>
        </p:nvSpPr>
        <p:spPr>
          <a:xfrm>
            <a:off x="1589475" y="2315350"/>
            <a:ext cx="14949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a:t>
            </a:r>
            <a:r>
              <a:rPr lang="en"/>
              <a:t>W(x) 1, W(y) </a:t>
            </a:r>
            <a:r>
              <a:rPr lang="en"/>
              <a:t>2</a:t>
            </a:r>
            <a:r>
              <a:rPr lang="en"/>
              <a:t>} </a:t>
            </a:r>
            <a:endParaRPr/>
          </a:p>
        </p:txBody>
      </p:sp>
      <p:sp>
        <p:nvSpPr>
          <p:cNvPr id="313" name="Google Shape;313;p31"/>
          <p:cNvSpPr txBox="1"/>
          <p:nvPr/>
        </p:nvSpPr>
        <p:spPr>
          <a:xfrm>
            <a:off x="3664875" y="2315350"/>
            <a:ext cx="8676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a:t>
            </a:r>
            <a:r>
              <a:rPr lang="en"/>
              <a:t>(y) 4} </a:t>
            </a:r>
            <a:endParaRPr/>
          </a:p>
        </p:txBody>
      </p:sp>
      <p:sp>
        <p:nvSpPr>
          <p:cNvPr id="314" name="Google Shape;314;p31"/>
          <p:cNvSpPr txBox="1"/>
          <p:nvPr/>
        </p:nvSpPr>
        <p:spPr>
          <a:xfrm>
            <a:off x="2235988" y="3215050"/>
            <a:ext cx="14949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a:t>
            </a:r>
            <a:r>
              <a:rPr lang="en"/>
              <a:t>(x) 0, W(y) 4} </a:t>
            </a:r>
            <a:endParaRPr/>
          </a:p>
        </p:txBody>
      </p:sp>
      <p:sp>
        <p:nvSpPr>
          <p:cNvPr id="315" name="Google Shape;315;p31"/>
          <p:cNvSpPr txBox="1"/>
          <p:nvPr/>
        </p:nvSpPr>
        <p:spPr>
          <a:xfrm>
            <a:off x="6075175" y="193227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L</a:t>
            </a:r>
            <a:r>
              <a:rPr lang="en"/>
              <a:t>inearizable</a:t>
            </a:r>
            <a:endParaRPr/>
          </a:p>
        </p:txBody>
      </p:sp>
      <p:sp>
        <p:nvSpPr>
          <p:cNvPr id="316" name="Google Shape;316;p31"/>
          <p:cNvSpPr txBox="1"/>
          <p:nvPr/>
        </p:nvSpPr>
        <p:spPr>
          <a:xfrm>
            <a:off x="6075175" y="231535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Sequential</a:t>
            </a:r>
            <a:endParaRPr/>
          </a:p>
        </p:txBody>
      </p:sp>
      <p:sp>
        <p:nvSpPr>
          <p:cNvPr id="317" name="Google Shape;317;p31"/>
          <p:cNvSpPr txBox="1"/>
          <p:nvPr/>
        </p:nvSpPr>
        <p:spPr>
          <a:xfrm>
            <a:off x="6075175" y="269842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Causal+</a:t>
            </a:r>
            <a:endParaRPr/>
          </a:p>
        </p:txBody>
      </p:sp>
      <p:sp>
        <p:nvSpPr>
          <p:cNvPr id="318" name="Google Shape;318;p31"/>
          <p:cNvSpPr txBox="1"/>
          <p:nvPr/>
        </p:nvSpPr>
        <p:spPr>
          <a:xfrm>
            <a:off x="6075175" y="308150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Eventual</a:t>
            </a:r>
            <a:endParaRPr/>
          </a:p>
        </p:txBody>
      </p:sp>
      <p:sp>
        <p:nvSpPr>
          <p:cNvPr id="319" name="Google Shape;319;p31"/>
          <p:cNvSpPr txBox="1"/>
          <p:nvPr/>
        </p:nvSpPr>
        <p:spPr>
          <a:xfrm>
            <a:off x="5653250" y="1156725"/>
            <a:ext cx="1895400" cy="37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t>Consistency Model:</a:t>
            </a:r>
            <a:endParaRPr b="1"/>
          </a:p>
        </p:txBody>
      </p:sp>
      <p:sp>
        <p:nvSpPr>
          <p:cNvPr id="320" name="Google Shape;320;p31"/>
          <p:cNvSpPr txBox="1"/>
          <p:nvPr/>
        </p:nvSpPr>
        <p:spPr>
          <a:xfrm>
            <a:off x="7675500" y="193226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21" name="Google Shape;321;p31"/>
          <p:cNvSpPr txBox="1"/>
          <p:nvPr/>
        </p:nvSpPr>
        <p:spPr>
          <a:xfrm>
            <a:off x="7675500" y="231533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22" name="Google Shape;322;p31"/>
          <p:cNvSpPr txBox="1"/>
          <p:nvPr/>
        </p:nvSpPr>
        <p:spPr>
          <a:xfrm>
            <a:off x="7675500" y="269841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23" name="Google Shape;323;p31"/>
          <p:cNvSpPr txBox="1"/>
          <p:nvPr/>
        </p:nvSpPr>
        <p:spPr>
          <a:xfrm>
            <a:off x="7675500" y="308148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24" name="Google Shape;324;p31"/>
          <p:cNvSpPr txBox="1"/>
          <p:nvPr/>
        </p:nvSpPr>
        <p:spPr>
          <a:xfrm>
            <a:off x="2178100" y="2765200"/>
            <a:ext cx="1610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a:t>
            </a:r>
            <a:r>
              <a:rPr lang="en"/>
              <a:t>(x) </a:t>
            </a:r>
            <a:r>
              <a:rPr lang="en"/>
              <a:t>1</a:t>
            </a:r>
            <a:r>
              <a:rPr lang="en"/>
              <a:t>, R(y) 4} </a:t>
            </a:r>
            <a:endParaRPr/>
          </a:p>
        </p:txBody>
      </p:sp>
      <p:sp>
        <p:nvSpPr>
          <p:cNvPr id="325" name="Google Shape;325;p31"/>
          <p:cNvSpPr txBox="1"/>
          <p:nvPr/>
        </p:nvSpPr>
        <p:spPr>
          <a:xfrm>
            <a:off x="3681375" y="3661800"/>
            <a:ext cx="8346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326" name="Google Shape;326;p31"/>
          <p:cNvSpPr txBox="1"/>
          <p:nvPr/>
        </p:nvSpPr>
        <p:spPr>
          <a:xfrm>
            <a:off x="2235977" y="3661800"/>
            <a:ext cx="8346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a:t>
            </a:r>
            <a:r>
              <a:rPr lang="en"/>
              <a:t>R(x) 0} </a:t>
            </a:r>
            <a:endParaRPr/>
          </a:p>
        </p:txBody>
      </p:sp>
      <p:sp>
        <p:nvSpPr>
          <p:cNvPr id="327" name="Google Shape;327;p31"/>
          <p:cNvSpPr txBox="1"/>
          <p:nvPr/>
        </p:nvSpPr>
        <p:spPr>
          <a:xfrm>
            <a:off x="1079725" y="364483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P4:</a:t>
            </a:r>
            <a:endParaRPr/>
          </a:p>
        </p:txBody>
      </p:sp>
      <p:sp>
        <p:nvSpPr>
          <p:cNvPr id="328" name="Google Shape;328;p31"/>
          <p:cNvSpPr txBox="1"/>
          <p:nvPr/>
        </p:nvSpPr>
        <p:spPr>
          <a:xfrm>
            <a:off x="6075175" y="1549200"/>
            <a:ext cx="18096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Strictly Serializable</a:t>
            </a:r>
            <a:endParaRPr/>
          </a:p>
        </p:txBody>
      </p:sp>
      <p:sp>
        <p:nvSpPr>
          <p:cNvPr id="329" name="Google Shape;329;p31"/>
          <p:cNvSpPr txBox="1"/>
          <p:nvPr/>
        </p:nvSpPr>
        <p:spPr>
          <a:xfrm>
            <a:off x="7675500" y="154918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Consistency Models</a:t>
            </a:r>
            <a:endParaRPr/>
          </a:p>
        </p:txBody>
      </p:sp>
      <p:sp>
        <p:nvSpPr>
          <p:cNvPr id="61" name="Google Shape;61;p14"/>
          <p:cNvSpPr/>
          <p:nvPr/>
        </p:nvSpPr>
        <p:spPr>
          <a:xfrm>
            <a:off x="311700" y="2230050"/>
            <a:ext cx="8520600" cy="683400"/>
          </a:xfrm>
          <a:prstGeom prst="leftRightArrow">
            <a:avLst>
              <a:gd fmla="val 40701" name="adj1"/>
              <a:gd fmla="val 53823" name="adj2"/>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14"/>
          <p:cNvSpPr txBox="1"/>
          <p:nvPr/>
        </p:nvSpPr>
        <p:spPr>
          <a:xfrm>
            <a:off x="2712225"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chemeClr val="dk1"/>
                </a:solidFill>
              </a:rPr>
              <a:t>Linearizability</a:t>
            </a:r>
            <a:endParaRPr sz="1800">
              <a:solidFill>
                <a:schemeClr val="dk1"/>
              </a:solidFill>
            </a:endParaRPr>
          </a:p>
        </p:txBody>
      </p:sp>
      <p:sp>
        <p:nvSpPr>
          <p:cNvPr id="63" name="Google Shape;63;p14"/>
          <p:cNvSpPr txBox="1"/>
          <p:nvPr/>
        </p:nvSpPr>
        <p:spPr>
          <a:xfrm>
            <a:off x="5402300"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chemeClr val="dk1"/>
                </a:solidFill>
              </a:rPr>
              <a:t>Causal+</a:t>
            </a:r>
            <a:endParaRPr sz="1800">
              <a:solidFill>
                <a:schemeClr val="dk1"/>
              </a:solidFill>
            </a:endParaRPr>
          </a:p>
        </p:txBody>
      </p:sp>
      <p:sp>
        <p:nvSpPr>
          <p:cNvPr id="64" name="Google Shape;64;p14"/>
          <p:cNvSpPr txBox="1"/>
          <p:nvPr/>
        </p:nvSpPr>
        <p:spPr>
          <a:xfrm>
            <a:off x="697125" y="2445300"/>
            <a:ext cx="2321100" cy="252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t>Stronger</a:t>
            </a:r>
            <a:endParaRPr b="1"/>
          </a:p>
        </p:txBody>
      </p:sp>
      <p:sp>
        <p:nvSpPr>
          <p:cNvPr id="65" name="Google Shape;65;p14"/>
          <p:cNvSpPr txBox="1"/>
          <p:nvPr/>
        </p:nvSpPr>
        <p:spPr>
          <a:xfrm>
            <a:off x="6137550" y="2445300"/>
            <a:ext cx="2321100" cy="2529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lang="en"/>
              <a:t>Weaker</a:t>
            </a:r>
            <a:endParaRPr b="1"/>
          </a:p>
        </p:txBody>
      </p:sp>
      <p:sp>
        <p:nvSpPr>
          <p:cNvPr id="66" name="Google Shape;66;p14"/>
          <p:cNvSpPr/>
          <p:nvPr/>
        </p:nvSpPr>
        <p:spPr>
          <a:xfrm>
            <a:off x="3486075"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14"/>
          <p:cNvSpPr/>
          <p:nvPr/>
        </p:nvSpPr>
        <p:spPr>
          <a:xfrm>
            <a:off x="499582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14"/>
          <p:cNvSpPr/>
          <p:nvPr/>
        </p:nvSpPr>
        <p:spPr>
          <a:xfrm>
            <a:off x="6176150"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14"/>
          <p:cNvSpPr/>
          <p:nvPr/>
        </p:nvSpPr>
        <p:spPr>
          <a:xfrm>
            <a:off x="77679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14"/>
          <p:cNvSpPr txBox="1"/>
          <p:nvPr/>
        </p:nvSpPr>
        <p:spPr>
          <a:xfrm>
            <a:off x="440482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chemeClr val="dk1"/>
                </a:solidFill>
              </a:rPr>
              <a:t>Sequential</a:t>
            </a:r>
            <a:endParaRPr sz="1800">
              <a:solidFill>
                <a:schemeClr val="dk1"/>
              </a:solidFill>
            </a:endParaRPr>
          </a:p>
        </p:txBody>
      </p:sp>
      <p:sp>
        <p:nvSpPr>
          <p:cNvPr id="71" name="Google Shape;71;p14"/>
          <p:cNvSpPr txBox="1"/>
          <p:nvPr/>
        </p:nvSpPr>
        <p:spPr>
          <a:xfrm>
            <a:off x="717697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chemeClr val="dk1"/>
                </a:solidFill>
              </a:rPr>
              <a:t>Eventual</a:t>
            </a:r>
            <a:endParaRPr sz="1800">
              <a:solidFill>
                <a:schemeClr val="dk1"/>
              </a:solidFill>
            </a:endParaRPr>
          </a:p>
        </p:txBody>
      </p:sp>
      <p:sp>
        <p:nvSpPr>
          <p:cNvPr id="72" name="Google Shape;72;p14"/>
          <p:cNvSpPr/>
          <p:nvPr/>
        </p:nvSpPr>
        <p:spPr>
          <a:xfrm>
            <a:off x="17982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4"/>
          <p:cNvSpPr txBox="1"/>
          <p:nvPr/>
        </p:nvSpPr>
        <p:spPr>
          <a:xfrm>
            <a:off x="844425" y="1703025"/>
            <a:ext cx="21738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chemeClr val="dk1"/>
                </a:solidFill>
              </a:rPr>
              <a:t>Strict Serializability</a:t>
            </a:r>
            <a:endParaRPr sz="1800">
              <a:solidFill>
                <a:schemeClr val="dk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333" name="Shape 333"/>
        <p:cNvGrpSpPr/>
        <p:nvPr/>
      </p:nvGrpSpPr>
      <p:grpSpPr>
        <a:xfrm>
          <a:off x="0" y="0"/>
          <a:ext cx="0" cy="0"/>
          <a:chOff x="0" y="0"/>
          <a:chExt cx="0" cy="0"/>
        </a:xfrm>
      </p:grpSpPr>
      <p:sp>
        <p:nvSpPr>
          <p:cNvPr id="334" name="Google Shape;334;p32"/>
          <p:cNvSpPr txBox="1"/>
          <p:nvPr>
            <p:ph type="title"/>
          </p:nvPr>
        </p:nvSpPr>
        <p:spPr>
          <a:xfrm>
            <a:off x="311700" y="445025"/>
            <a:ext cx="23268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Exercise 2:</a:t>
            </a:r>
            <a:endParaRPr>
              <a:solidFill>
                <a:schemeClr val="lt1"/>
              </a:solidFill>
            </a:endParaRPr>
          </a:p>
        </p:txBody>
      </p:sp>
      <p:sp>
        <p:nvSpPr>
          <p:cNvPr id="335" name="Google Shape;335;p32"/>
          <p:cNvSpPr txBox="1"/>
          <p:nvPr/>
        </p:nvSpPr>
        <p:spPr>
          <a:xfrm>
            <a:off x="1079725" y="22984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P1:</a:t>
            </a:r>
            <a:endParaRPr/>
          </a:p>
        </p:txBody>
      </p:sp>
      <p:sp>
        <p:nvSpPr>
          <p:cNvPr id="336" name="Google Shape;336;p32"/>
          <p:cNvSpPr txBox="1"/>
          <p:nvPr/>
        </p:nvSpPr>
        <p:spPr>
          <a:xfrm>
            <a:off x="1079725" y="274823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P2:</a:t>
            </a:r>
            <a:endParaRPr/>
          </a:p>
        </p:txBody>
      </p:sp>
      <p:sp>
        <p:nvSpPr>
          <p:cNvPr id="337" name="Google Shape;337;p32"/>
          <p:cNvSpPr txBox="1"/>
          <p:nvPr/>
        </p:nvSpPr>
        <p:spPr>
          <a:xfrm>
            <a:off x="1079725" y="319808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P3:</a:t>
            </a:r>
            <a:endParaRPr/>
          </a:p>
        </p:txBody>
      </p:sp>
      <p:sp>
        <p:nvSpPr>
          <p:cNvPr id="338" name="Google Shape;338;p32"/>
          <p:cNvSpPr txBox="1"/>
          <p:nvPr/>
        </p:nvSpPr>
        <p:spPr>
          <a:xfrm>
            <a:off x="1589475" y="2315350"/>
            <a:ext cx="8859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1 </a:t>
            </a:r>
            <a:endParaRPr/>
          </a:p>
        </p:txBody>
      </p:sp>
      <p:sp>
        <p:nvSpPr>
          <p:cNvPr id="339" name="Google Shape;339;p32"/>
          <p:cNvSpPr txBox="1"/>
          <p:nvPr/>
        </p:nvSpPr>
        <p:spPr>
          <a:xfrm>
            <a:off x="2958675" y="32150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W(y) 4 </a:t>
            </a:r>
            <a:endParaRPr/>
          </a:p>
        </p:txBody>
      </p:sp>
      <p:sp>
        <p:nvSpPr>
          <p:cNvPr id="340" name="Google Shape;340;p32"/>
          <p:cNvSpPr txBox="1"/>
          <p:nvPr/>
        </p:nvSpPr>
        <p:spPr>
          <a:xfrm>
            <a:off x="3681375" y="27652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R(y) 4 </a:t>
            </a:r>
            <a:endParaRPr/>
          </a:p>
        </p:txBody>
      </p:sp>
      <p:sp>
        <p:nvSpPr>
          <p:cNvPr id="341" name="Google Shape;341;p32"/>
          <p:cNvSpPr txBox="1"/>
          <p:nvPr/>
        </p:nvSpPr>
        <p:spPr>
          <a:xfrm>
            <a:off x="3681375" y="2315350"/>
            <a:ext cx="8859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R(y) 4 </a:t>
            </a:r>
            <a:endParaRPr/>
          </a:p>
        </p:txBody>
      </p:sp>
      <p:sp>
        <p:nvSpPr>
          <p:cNvPr id="342" name="Google Shape;342;p32"/>
          <p:cNvSpPr txBox="1"/>
          <p:nvPr/>
        </p:nvSpPr>
        <p:spPr>
          <a:xfrm>
            <a:off x="2235963" y="32150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343" name="Google Shape;343;p32"/>
          <p:cNvSpPr txBox="1"/>
          <p:nvPr/>
        </p:nvSpPr>
        <p:spPr>
          <a:xfrm>
            <a:off x="6080150" y="153082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Linearizable</a:t>
            </a:r>
            <a:endParaRPr/>
          </a:p>
        </p:txBody>
      </p:sp>
      <p:sp>
        <p:nvSpPr>
          <p:cNvPr id="344" name="Google Shape;344;p32"/>
          <p:cNvSpPr txBox="1"/>
          <p:nvPr/>
        </p:nvSpPr>
        <p:spPr>
          <a:xfrm>
            <a:off x="6080150" y="191390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Sequential</a:t>
            </a:r>
            <a:endParaRPr/>
          </a:p>
        </p:txBody>
      </p:sp>
      <p:sp>
        <p:nvSpPr>
          <p:cNvPr id="345" name="Google Shape;345;p32"/>
          <p:cNvSpPr txBox="1"/>
          <p:nvPr/>
        </p:nvSpPr>
        <p:spPr>
          <a:xfrm>
            <a:off x="6080150" y="229697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Causal+</a:t>
            </a:r>
            <a:endParaRPr/>
          </a:p>
        </p:txBody>
      </p:sp>
      <p:sp>
        <p:nvSpPr>
          <p:cNvPr id="346" name="Google Shape;346;p32"/>
          <p:cNvSpPr txBox="1"/>
          <p:nvPr/>
        </p:nvSpPr>
        <p:spPr>
          <a:xfrm>
            <a:off x="6080150" y="268005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Eventual</a:t>
            </a:r>
            <a:endParaRPr/>
          </a:p>
        </p:txBody>
      </p:sp>
      <p:sp>
        <p:nvSpPr>
          <p:cNvPr id="347" name="Google Shape;347;p32"/>
          <p:cNvSpPr txBox="1"/>
          <p:nvPr/>
        </p:nvSpPr>
        <p:spPr>
          <a:xfrm>
            <a:off x="5653250" y="1156725"/>
            <a:ext cx="1895400" cy="37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t>Consistency Model:</a:t>
            </a:r>
            <a:endParaRPr b="1"/>
          </a:p>
        </p:txBody>
      </p:sp>
      <p:sp>
        <p:nvSpPr>
          <p:cNvPr id="348" name="Google Shape;348;p32"/>
          <p:cNvSpPr txBox="1"/>
          <p:nvPr/>
        </p:nvSpPr>
        <p:spPr>
          <a:xfrm>
            <a:off x="7472450" y="153081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49" name="Google Shape;349;p32"/>
          <p:cNvSpPr txBox="1"/>
          <p:nvPr/>
        </p:nvSpPr>
        <p:spPr>
          <a:xfrm>
            <a:off x="7472450" y="191388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50" name="Google Shape;350;p32"/>
          <p:cNvSpPr txBox="1"/>
          <p:nvPr/>
        </p:nvSpPr>
        <p:spPr>
          <a:xfrm>
            <a:off x="7472450" y="229696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51" name="Google Shape;351;p32"/>
          <p:cNvSpPr txBox="1"/>
          <p:nvPr/>
        </p:nvSpPr>
        <p:spPr>
          <a:xfrm>
            <a:off x="7472450" y="268003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52" name="Google Shape;352;p32"/>
          <p:cNvSpPr txBox="1"/>
          <p:nvPr/>
        </p:nvSpPr>
        <p:spPr>
          <a:xfrm>
            <a:off x="2235975" y="27652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353" name="Google Shape;353;p32"/>
          <p:cNvSpPr txBox="1"/>
          <p:nvPr/>
        </p:nvSpPr>
        <p:spPr>
          <a:xfrm>
            <a:off x="3681375" y="36618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R(y) 4 </a:t>
            </a:r>
            <a:endParaRPr/>
          </a:p>
        </p:txBody>
      </p:sp>
      <p:sp>
        <p:nvSpPr>
          <p:cNvPr id="354" name="Google Shape;354;p32"/>
          <p:cNvSpPr txBox="1"/>
          <p:nvPr/>
        </p:nvSpPr>
        <p:spPr>
          <a:xfrm>
            <a:off x="2235963" y="36618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355" name="Google Shape;355;p32"/>
          <p:cNvSpPr txBox="1"/>
          <p:nvPr/>
        </p:nvSpPr>
        <p:spPr>
          <a:xfrm>
            <a:off x="1079725" y="364483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P4:</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4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4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5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5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359" name="Shape 359"/>
        <p:cNvGrpSpPr/>
        <p:nvPr/>
      </p:nvGrpSpPr>
      <p:grpSpPr>
        <a:xfrm>
          <a:off x="0" y="0"/>
          <a:ext cx="0" cy="0"/>
          <a:chOff x="0" y="0"/>
          <a:chExt cx="0" cy="0"/>
        </a:xfrm>
      </p:grpSpPr>
      <p:sp>
        <p:nvSpPr>
          <p:cNvPr id="360" name="Google Shape;360;p33"/>
          <p:cNvSpPr txBox="1"/>
          <p:nvPr>
            <p:ph type="title"/>
          </p:nvPr>
        </p:nvSpPr>
        <p:spPr>
          <a:xfrm>
            <a:off x="311700" y="445025"/>
            <a:ext cx="23268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Exercise 3:</a:t>
            </a:r>
            <a:endParaRPr>
              <a:solidFill>
                <a:schemeClr val="lt1"/>
              </a:solidFill>
            </a:endParaRPr>
          </a:p>
        </p:txBody>
      </p:sp>
      <p:sp>
        <p:nvSpPr>
          <p:cNvPr id="361" name="Google Shape;361;p33"/>
          <p:cNvSpPr txBox="1"/>
          <p:nvPr/>
        </p:nvSpPr>
        <p:spPr>
          <a:xfrm>
            <a:off x="774925" y="22984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P2:</a:t>
            </a:r>
            <a:endParaRPr/>
          </a:p>
        </p:txBody>
      </p:sp>
      <p:sp>
        <p:nvSpPr>
          <p:cNvPr id="362" name="Google Shape;362;p33"/>
          <p:cNvSpPr txBox="1"/>
          <p:nvPr/>
        </p:nvSpPr>
        <p:spPr>
          <a:xfrm>
            <a:off x="774925" y="274823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P3:</a:t>
            </a:r>
            <a:endParaRPr/>
          </a:p>
        </p:txBody>
      </p:sp>
      <p:sp>
        <p:nvSpPr>
          <p:cNvPr id="363" name="Google Shape;363;p33"/>
          <p:cNvSpPr txBox="1"/>
          <p:nvPr/>
        </p:nvSpPr>
        <p:spPr>
          <a:xfrm>
            <a:off x="774925" y="319808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P4:</a:t>
            </a:r>
            <a:endParaRPr/>
          </a:p>
        </p:txBody>
      </p:sp>
      <p:sp>
        <p:nvSpPr>
          <p:cNvPr id="364" name="Google Shape;364;p33"/>
          <p:cNvSpPr txBox="1"/>
          <p:nvPr/>
        </p:nvSpPr>
        <p:spPr>
          <a:xfrm>
            <a:off x="2007375" y="23153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1 </a:t>
            </a:r>
            <a:endParaRPr/>
          </a:p>
        </p:txBody>
      </p:sp>
      <p:sp>
        <p:nvSpPr>
          <p:cNvPr id="365" name="Google Shape;365;p33"/>
          <p:cNvSpPr txBox="1"/>
          <p:nvPr/>
        </p:nvSpPr>
        <p:spPr>
          <a:xfrm>
            <a:off x="3452775" y="31981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366" name="Google Shape;366;p33"/>
          <p:cNvSpPr txBox="1"/>
          <p:nvPr/>
        </p:nvSpPr>
        <p:spPr>
          <a:xfrm>
            <a:off x="4855475" y="32150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R(y) 7 </a:t>
            </a:r>
            <a:endParaRPr/>
          </a:p>
        </p:txBody>
      </p:sp>
      <p:sp>
        <p:nvSpPr>
          <p:cNvPr id="367" name="Google Shape;367;p33"/>
          <p:cNvSpPr txBox="1"/>
          <p:nvPr/>
        </p:nvSpPr>
        <p:spPr>
          <a:xfrm>
            <a:off x="6080150" y="153082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Linearizable</a:t>
            </a:r>
            <a:endParaRPr/>
          </a:p>
        </p:txBody>
      </p:sp>
      <p:sp>
        <p:nvSpPr>
          <p:cNvPr id="368" name="Google Shape;368;p33"/>
          <p:cNvSpPr txBox="1"/>
          <p:nvPr/>
        </p:nvSpPr>
        <p:spPr>
          <a:xfrm>
            <a:off x="6080150" y="191390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Sequential</a:t>
            </a:r>
            <a:endParaRPr/>
          </a:p>
        </p:txBody>
      </p:sp>
      <p:sp>
        <p:nvSpPr>
          <p:cNvPr id="369" name="Google Shape;369;p33"/>
          <p:cNvSpPr txBox="1"/>
          <p:nvPr/>
        </p:nvSpPr>
        <p:spPr>
          <a:xfrm>
            <a:off x="6080150" y="229697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Causal+</a:t>
            </a:r>
            <a:endParaRPr/>
          </a:p>
        </p:txBody>
      </p:sp>
      <p:sp>
        <p:nvSpPr>
          <p:cNvPr id="370" name="Google Shape;370;p33"/>
          <p:cNvSpPr txBox="1"/>
          <p:nvPr/>
        </p:nvSpPr>
        <p:spPr>
          <a:xfrm>
            <a:off x="6080150" y="268005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Eventual</a:t>
            </a:r>
            <a:endParaRPr/>
          </a:p>
        </p:txBody>
      </p:sp>
      <p:sp>
        <p:nvSpPr>
          <p:cNvPr id="371" name="Google Shape;371;p33"/>
          <p:cNvSpPr txBox="1"/>
          <p:nvPr/>
        </p:nvSpPr>
        <p:spPr>
          <a:xfrm>
            <a:off x="5653250" y="1113850"/>
            <a:ext cx="1895400" cy="37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t>Consistency Model:</a:t>
            </a:r>
            <a:endParaRPr b="1"/>
          </a:p>
        </p:txBody>
      </p:sp>
      <p:sp>
        <p:nvSpPr>
          <p:cNvPr id="372" name="Google Shape;372;p33"/>
          <p:cNvSpPr txBox="1"/>
          <p:nvPr/>
        </p:nvSpPr>
        <p:spPr>
          <a:xfrm>
            <a:off x="7472450" y="153081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E06666"/>
                </a:solidFill>
              </a:rPr>
              <a:t>No</a:t>
            </a:r>
            <a:endParaRPr b="1">
              <a:solidFill>
                <a:srgbClr val="E06666"/>
              </a:solidFill>
            </a:endParaRPr>
          </a:p>
        </p:txBody>
      </p:sp>
      <p:sp>
        <p:nvSpPr>
          <p:cNvPr id="373" name="Google Shape;373;p33"/>
          <p:cNvSpPr txBox="1"/>
          <p:nvPr/>
        </p:nvSpPr>
        <p:spPr>
          <a:xfrm>
            <a:off x="7472450" y="191388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74" name="Google Shape;374;p33"/>
          <p:cNvSpPr txBox="1"/>
          <p:nvPr/>
        </p:nvSpPr>
        <p:spPr>
          <a:xfrm>
            <a:off x="7472450" y="229696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75" name="Google Shape;375;p33"/>
          <p:cNvSpPr txBox="1"/>
          <p:nvPr/>
        </p:nvSpPr>
        <p:spPr>
          <a:xfrm>
            <a:off x="7472450" y="268003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76" name="Google Shape;376;p33"/>
          <p:cNvSpPr txBox="1"/>
          <p:nvPr/>
        </p:nvSpPr>
        <p:spPr>
          <a:xfrm>
            <a:off x="1284675" y="1937813"/>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3 </a:t>
            </a:r>
            <a:endParaRPr/>
          </a:p>
        </p:txBody>
      </p:sp>
      <p:sp>
        <p:nvSpPr>
          <p:cNvPr id="377" name="Google Shape;377;p33"/>
          <p:cNvSpPr txBox="1"/>
          <p:nvPr/>
        </p:nvSpPr>
        <p:spPr>
          <a:xfrm>
            <a:off x="2730075" y="31981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378" name="Google Shape;378;p33"/>
          <p:cNvSpPr txBox="1"/>
          <p:nvPr/>
        </p:nvSpPr>
        <p:spPr>
          <a:xfrm>
            <a:off x="774925" y="365528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P5:</a:t>
            </a:r>
            <a:endParaRPr/>
          </a:p>
        </p:txBody>
      </p:sp>
      <p:sp>
        <p:nvSpPr>
          <p:cNvPr id="379" name="Google Shape;379;p33"/>
          <p:cNvSpPr txBox="1"/>
          <p:nvPr/>
        </p:nvSpPr>
        <p:spPr>
          <a:xfrm>
            <a:off x="3452775" y="3655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380" name="Google Shape;380;p33"/>
          <p:cNvSpPr txBox="1"/>
          <p:nvPr/>
        </p:nvSpPr>
        <p:spPr>
          <a:xfrm>
            <a:off x="4855475" y="3672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R(y) 7 </a:t>
            </a:r>
            <a:endParaRPr/>
          </a:p>
        </p:txBody>
      </p:sp>
      <p:sp>
        <p:nvSpPr>
          <p:cNvPr id="381" name="Google Shape;381;p33"/>
          <p:cNvSpPr txBox="1"/>
          <p:nvPr/>
        </p:nvSpPr>
        <p:spPr>
          <a:xfrm>
            <a:off x="2730075" y="3655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382" name="Google Shape;382;p33"/>
          <p:cNvSpPr txBox="1"/>
          <p:nvPr/>
        </p:nvSpPr>
        <p:spPr>
          <a:xfrm>
            <a:off x="4175475" y="193782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W(y) 7 </a:t>
            </a:r>
            <a:endParaRPr/>
          </a:p>
        </p:txBody>
      </p:sp>
      <p:sp>
        <p:nvSpPr>
          <p:cNvPr id="383" name="Google Shape;383;p33"/>
          <p:cNvSpPr txBox="1"/>
          <p:nvPr/>
        </p:nvSpPr>
        <p:spPr>
          <a:xfrm>
            <a:off x="774925" y="19174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P1:</a:t>
            </a:r>
            <a:endParaRPr/>
          </a:p>
        </p:txBody>
      </p:sp>
      <p:sp>
        <p:nvSpPr>
          <p:cNvPr id="384" name="Google Shape;384;p33"/>
          <p:cNvSpPr txBox="1"/>
          <p:nvPr/>
        </p:nvSpPr>
        <p:spPr>
          <a:xfrm>
            <a:off x="3452775" y="2748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385" name="Google Shape;385;p33"/>
          <p:cNvSpPr txBox="1"/>
          <p:nvPr/>
        </p:nvSpPr>
        <p:spPr>
          <a:xfrm>
            <a:off x="4855475" y="27652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R(y) 7 </a:t>
            </a:r>
            <a:endParaRPr/>
          </a:p>
        </p:txBody>
      </p:sp>
      <p:sp>
        <p:nvSpPr>
          <p:cNvPr id="386" name="Google Shape;386;p33"/>
          <p:cNvSpPr txBox="1"/>
          <p:nvPr/>
        </p:nvSpPr>
        <p:spPr>
          <a:xfrm>
            <a:off x="2730075" y="2748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7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7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7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7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390" name="Shape 390"/>
        <p:cNvGrpSpPr/>
        <p:nvPr/>
      </p:nvGrpSpPr>
      <p:grpSpPr>
        <a:xfrm>
          <a:off x="0" y="0"/>
          <a:ext cx="0" cy="0"/>
          <a:chOff x="0" y="0"/>
          <a:chExt cx="0" cy="0"/>
        </a:xfrm>
      </p:grpSpPr>
      <p:sp>
        <p:nvSpPr>
          <p:cNvPr id="391" name="Google Shape;391;p34"/>
          <p:cNvSpPr txBox="1"/>
          <p:nvPr>
            <p:ph type="title"/>
          </p:nvPr>
        </p:nvSpPr>
        <p:spPr>
          <a:xfrm>
            <a:off x="311700" y="445025"/>
            <a:ext cx="23268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Exercise 4:</a:t>
            </a:r>
            <a:endParaRPr>
              <a:solidFill>
                <a:schemeClr val="lt1"/>
              </a:solidFill>
            </a:endParaRPr>
          </a:p>
        </p:txBody>
      </p:sp>
      <p:sp>
        <p:nvSpPr>
          <p:cNvPr id="392" name="Google Shape;392;p34"/>
          <p:cNvSpPr txBox="1"/>
          <p:nvPr/>
        </p:nvSpPr>
        <p:spPr>
          <a:xfrm>
            <a:off x="774925" y="22984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P2:</a:t>
            </a:r>
            <a:endParaRPr/>
          </a:p>
        </p:txBody>
      </p:sp>
      <p:sp>
        <p:nvSpPr>
          <p:cNvPr id="393" name="Google Shape;393;p34"/>
          <p:cNvSpPr txBox="1"/>
          <p:nvPr/>
        </p:nvSpPr>
        <p:spPr>
          <a:xfrm>
            <a:off x="774925" y="274823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P3:</a:t>
            </a:r>
            <a:endParaRPr/>
          </a:p>
        </p:txBody>
      </p:sp>
      <p:sp>
        <p:nvSpPr>
          <p:cNvPr id="394" name="Google Shape;394;p34"/>
          <p:cNvSpPr txBox="1"/>
          <p:nvPr/>
        </p:nvSpPr>
        <p:spPr>
          <a:xfrm>
            <a:off x="774925" y="319808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P4:</a:t>
            </a:r>
            <a:endParaRPr/>
          </a:p>
        </p:txBody>
      </p:sp>
      <p:sp>
        <p:nvSpPr>
          <p:cNvPr id="395" name="Google Shape;395;p34"/>
          <p:cNvSpPr txBox="1"/>
          <p:nvPr/>
        </p:nvSpPr>
        <p:spPr>
          <a:xfrm>
            <a:off x="2007375" y="23153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1 </a:t>
            </a:r>
            <a:endParaRPr/>
          </a:p>
        </p:txBody>
      </p:sp>
      <p:sp>
        <p:nvSpPr>
          <p:cNvPr id="396" name="Google Shape;396;p34"/>
          <p:cNvSpPr txBox="1"/>
          <p:nvPr/>
        </p:nvSpPr>
        <p:spPr>
          <a:xfrm>
            <a:off x="3452775" y="31981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a:t>
            </a:r>
            <a:r>
              <a:rPr lang="en"/>
              <a:t> </a:t>
            </a:r>
            <a:endParaRPr/>
          </a:p>
        </p:txBody>
      </p:sp>
      <p:sp>
        <p:nvSpPr>
          <p:cNvPr id="397" name="Google Shape;397;p34"/>
          <p:cNvSpPr txBox="1"/>
          <p:nvPr/>
        </p:nvSpPr>
        <p:spPr>
          <a:xfrm>
            <a:off x="4855475" y="32150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R(y) 7 </a:t>
            </a:r>
            <a:endParaRPr/>
          </a:p>
        </p:txBody>
      </p:sp>
      <p:sp>
        <p:nvSpPr>
          <p:cNvPr id="398" name="Google Shape;398;p34"/>
          <p:cNvSpPr txBox="1"/>
          <p:nvPr/>
        </p:nvSpPr>
        <p:spPr>
          <a:xfrm>
            <a:off x="6080150" y="153082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Linearizable</a:t>
            </a:r>
            <a:endParaRPr/>
          </a:p>
        </p:txBody>
      </p:sp>
      <p:sp>
        <p:nvSpPr>
          <p:cNvPr id="399" name="Google Shape;399;p34"/>
          <p:cNvSpPr txBox="1"/>
          <p:nvPr/>
        </p:nvSpPr>
        <p:spPr>
          <a:xfrm>
            <a:off x="6080150" y="191390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Sequential</a:t>
            </a:r>
            <a:endParaRPr/>
          </a:p>
        </p:txBody>
      </p:sp>
      <p:sp>
        <p:nvSpPr>
          <p:cNvPr id="400" name="Google Shape;400;p34"/>
          <p:cNvSpPr txBox="1"/>
          <p:nvPr/>
        </p:nvSpPr>
        <p:spPr>
          <a:xfrm>
            <a:off x="6080150" y="229697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Causal+</a:t>
            </a:r>
            <a:endParaRPr/>
          </a:p>
        </p:txBody>
      </p:sp>
      <p:sp>
        <p:nvSpPr>
          <p:cNvPr id="401" name="Google Shape;401;p34"/>
          <p:cNvSpPr txBox="1"/>
          <p:nvPr/>
        </p:nvSpPr>
        <p:spPr>
          <a:xfrm>
            <a:off x="6080150" y="268005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Eventual</a:t>
            </a:r>
            <a:endParaRPr/>
          </a:p>
        </p:txBody>
      </p:sp>
      <p:sp>
        <p:nvSpPr>
          <p:cNvPr id="402" name="Google Shape;402;p34"/>
          <p:cNvSpPr txBox="1"/>
          <p:nvPr/>
        </p:nvSpPr>
        <p:spPr>
          <a:xfrm>
            <a:off x="5653250" y="1156725"/>
            <a:ext cx="1895400" cy="37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t>Consistency Model:</a:t>
            </a:r>
            <a:endParaRPr b="1"/>
          </a:p>
        </p:txBody>
      </p:sp>
      <p:sp>
        <p:nvSpPr>
          <p:cNvPr id="403" name="Google Shape;403;p34"/>
          <p:cNvSpPr txBox="1"/>
          <p:nvPr/>
        </p:nvSpPr>
        <p:spPr>
          <a:xfrm>
            <a:off x="7472450" y="153081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E06666"/>
                </a:solidFill>
              </a:rPr>
              <a:t>No</a:t>
            </a:r>
            <a:endParaRPr b="1">
              <a:solidFill>
                <a:srgbClr val="E06666"/>
              </a:solidFill>
            </a:endParaRPr>
          </a:p>
        </p:txBody>
      </p:sp>
      <p:sp>
        <p:nvSpPr>
          <p:cNvPr id="404" name="Google Shape;404;p34"/>
          <p:cNvSpPr txBox="1"/>
          <p:nvPr/>
        </p:nvSpPr>
        <p:spPr>
          <a:xfrm>
            <a:off x="7472450" y="191388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E06666"/>
                </a:solidFill>
              </a:rPr>
              <a:t>No</a:t>
            </a:r>
            <a:endParaRPr b="1">
              <a:solidFill>
                <a:srgbClr val="E06666"/>
              </a:solidFill>
            </a:endParaRPr>
          </a:p>
        </p:txBody>
      </p:sp>
      <p:sp>
        <p:nvSpPr>
          <p:cNvPr id="405" name="Google Shape;405;p34"/>
          <p:cNvSpPr txBox="1"/>
          <p:nvPr/>
        </p:nvSpPr>
        <p:spPr>
          <a:xfrm>
            <a:off x="7472450" y="229696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406" name="Google Shape;406;p34"/>
          <p:cNvSpPr txBox="1"/>
          <p:nvPr/>
        </p:nvSpPr>
        <p:spPr>
          <a:xfrm>
            <a:off x="7472450" y="268003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E06666"/>
              </a:solidFill>
            </a:endParaRPr>
          </a:p>
        </p:txBody>
      </p:sp>
      <p:sp>
        <p:nvSpPr>
          <p:cNvPr id="407" name="Google Shape;407;p34"/>
          <p:cNvSpPr txBox="1"/>
          <p:nvPr/>
        </p:nvSpPr>
        <p:spPr>
          <a:xfrm>
            <a:off x="1284675" y="1937813"/>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3 </a:t>
            </a:r>
            <a:endParaRPr/>
          </a:p>
        </p:txBody>
      </p:sp>
      <p:sp>
        <p:nvSpPr>
          <p:cNvPr id="408" name="Google Shape;408;p34"/>
          <p:cNvSpPr txBox="1"/>
          <p:nvPr/>
        </p:nvSpPr>
        <p:spPr>
          <a:xfrm>
            <a:off x="2730075" y="31981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409" name="Google Shape;409;p34"/>
          <p:cNvSpPr txBox="1"/>
          <p:nvPr/>
        </p:nvSpPr>
        <p:spPr>
          <a:xfrm>
            <a:off x="774925" y="365528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P5:</a:t>
            </a:r>
            <a:endParaRPr/>
          </a:p>
        </p:txBody>
      </p:sp>
      <p:sp>
        <p:nvSpPr>
          <p:cNvPr id="410" name="Google Shape;410;p34"/>
          <p:cNvSpPr txBox="1"/>
          <p:nvPr/>
        </p:nvSpPr>
        <p:spPr>
          <a:xfrm>
            <a:off x="3452775" y="3655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411" name="Google Shape;411;p34"/>
          <p:cNvSpPr txBox="1"/>
          <p:nvPr/>
        </p:nvSpPr>
        <p:spPr>
          <a:xfrm>
            <a:off x="4855475" y="3672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R(y) 7 </a:t>
            </a:r>
            <a:endParaRPr/>
          </a:p>
        </p:txBody>
      </p:sp>
      <p:sp>
        <p:nvSpPr>
          <p:cNvPr id="412" name="Google Shape;412;p34"/>
          <p:cNvSpPr txBox="1"/>
          <p:nvPr/>
        </p:nvSpPr>
        <p:spPr>
          <a:xfrm>
            <a:off x="2730075" y="3655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a:t>
            </a:r>
            <a:r>
              <a:rPr lang="en"/>
              <a:t>1</a:t>
            </a:r>
            <a:r>
              <a:rPr lang="en"/>
              <a:t> </a:t>
            </a:r>
            <a:endParaRPr/>
          </a:p>
        </p:txBody>
      </p:sp>
      <p:sp>
        <p:nvSpPr>
          <p:cNvPr id="413" name="Google Shape;413;p34"/>
          <p:cNvSpPr txBox="1"/>
          <p:nvPr/>
        </p:nvSpPr>
        <p:spPr>
          <a:xfrm>
            <a:off x="4175475" y="193782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W(y) 7 </a:t>
            </a:r>
            <a:endParaRPr/>
          </a:p>
        </p:txBody>
      </p:sp>
      <p:sp>
        <p:nvSpPr>
          <p:cNvPr id="414" name="Google Shape;414;p34"/>
          <p:cNvSpPr txBox="1"/>
          <p:nvPr/>
        </p:nvSpPr>
        <p:spPr>
          <a:xfrm>
            <a:off x="774925" y="19174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P1:</a:t>
            </a:r>
            <a:endParaRPr/>
          </a:p>
        </p:txBody>
      </p:sp>
      <p:sp>
        <p:nvSpPr>
          <p:cNvPr id="415" name="Google Shape;415;p34"/>
          <p:cNvSpPr txBox="1"/>
          <p:nvPr/>
        </p:nvSpPr>
        <p:spPr>
          <a:xfrm>
            <a:off x="3452775" y="2748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a:t>
            </a:r>
            <a:r>
              <a:rPr lang="en"/>
              <a:t>3</a:t>
            </a:r>
            <a:r>
              <a:rPr lang="en"/>
              <a:t> </a:t>
            </a:r>
            <a:endParaRPr/>
          </a:p>
        </p:txBody>
      </p:sp>
      <p:sp>
        <p:nvSpPr>
          <p:cNvPr id="416" name="Google Shape;416;p34"/>
          <p:cNvSpPr txBox="1"/>
          <p:nvPr/>
        </p:nvSpPr>
        <p:spPr>
          <a:xfrm>
            <a:off x="4855475" y="27652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R(y) 7 </a:t>
            </a:r>
            <a:endParaRPr/>
          </a:p>
        </p:txBody>
      </p:sp>
      <p:sp>
        <p:nvSpPr>
          <p:cNvPr id="417" name="Google Shape;417;p34"/>
          <p:cNvSpPr txBox="1"/>
          <p:nvPr/>
        </p:nvSpPr>
        <p:spPr>
          <a:xfrm>
            <a:off x="2730075" y="2748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a:t>
            </a:r>
            <a:r>
              <a:rPr lang="en"/>
              <a:t>1</a:t>
            </a:r>
            <a:r>
              <a:rPr lang="en"/>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421" name="Shape 421"/>
        <p:cNvGrpSpPr/>
        <p:nvPr/>
      </p:nvGrpSpPr>
      <p:grpSpPr>
        <a:xfrm>
          <a:off x="0" y="0"/>
          <a:ext cx="0" cy="0"/>
          <a:chOff x="0" y="0"/>
          <a:chExt cx="0" cy="0"/>
        </a:xfrm>
      </p:grpSpPr>
      <p:sp>
        <p:nvSpPr>
          <p:cNvPr id="422" name="Google Shape;422;p35"/>
          <p:cNvSpPr txBox="1"/>
          <p:nvPr>
            <p:ph type="title"/>
          </p:nvPr>
        </p:nvSpPr>
        <p:spPr>
          <a:xfrm>
            <a:off x="311700" y="445025"/>
            <a:ext cx="23268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Exercise 5:</a:t>
            </a:r>
            <a:endParaRPr>
              <a:solidFill>
                <a:schemeClr val="lt1"/>
              </a:solidFill>
            </a:endParaRPr>
          </a:p>
        </p:txBody>
      </p:sp>
      <p:sp>
        <p:nvSpPr>
          <p:cNvPr id="423" name="Google Shape;423;p35"/>
          <p:cNvSpPr txBox="1"/>
          <p:nvPr/>
        </p:nvSpPr>
        <p:spPr>
          <a:xfrm>
            <a:off x="766050" y="3143825"/>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P3:</a:t>
            </a:r>
            <a:endParaRPr/>
          </a:p>
        </p:txBody>
      </p:sp>
      <p:sp>
        <p:nvSpPr>
          <p:cNvPr id="424" name="Google Shape;424;p35"/>
          <p:cNvSpPr txBox="1"/>
          <p:nvPr/>
        </p:nvSpPr>
        <p:spPr>
          <a:xfrm>
            <a:off x="766050" y="3524813"/>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P4:</a:t>
            </a:r>
            <a:endParaRPr/>
          </a:p>
        </p:txBody>
      </p:sp>
      <p:sp>
        <p:nvSpPr>
          <p:cNvPr id="425" name="Google Shape;425;p35"/>
          <p:cNvSpPr txBox="1"/>
          <p:nvPr/>
        </p:nvSpPr>
        <p:spPr>
          <a:xfrm>
            <a:off x="1275800" y="239877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1 </a:t>
            </a:r>
            <a:endParaRPr/>
          </a:p>
        </p:txBody>
      </p:sp>
      <p:sp>
        <p:nvSpPr>
          <p:cNvPr id="426" name="Google Shape;426;p35"/>
          <p:cNvSpPr txBox="1"/>
          <p:nvPr/>
        </p:nvSpPr>
        <p:spPr>
          <a:xfrm>
            <a:off x="3443900" y="352482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427" name="Google Shape;427;p35"/>
          <p:cNvSpPr txBox="1"/>
          <p:nvPr/>
        </p:nvSpPr>
        <p:spPr>
          <a:xfrm>
            <a:off x="1998500" y="277977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3 </a:t>
            </a:r>
            <a:endParaRPr/>
          </a:p>
        </p:txBody>
      </p:sp>
      <p:sp>
        <p:nvSpPr>
          <p:cNvPr id="428" name="Google Shape;428;p35"/>
          <p:cNvSpPr txBox="1"/>
          <p:nvPr/>
        </p:nvSpPr>
        <p:spPr>
          <a:xfrm>
            <a:off x="4166588" y="352482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7 </a:t>
            </a:r>
            <a:endParaRPr/>
          </a:p>
        </p:txBody>
      </p:sp>
      <p:sp>
        <p:nvSpPr>
          <p:cNvPr id="429" name="Google Shape;429;p35"/>
          <p:cNvSpPr txBox="1"/>
          <p:nvPr/>
        </p:nvSpPr>
        <p:spPr>
          <a:xfrm>
            <a:off x="6080150" y="153082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Linearizable</a:t>
            </a:r>
            <a:endParaRPr/>
          </a:p>
        </p:txBody>
      </p:sp>
      <p:sp>
        <p:nvSpPr>
          <p:cNvPr id="430" name="Google Shape;430;p35"/>
          <p:cNvSpPr txBox="1"/>
          <p:nvPr/>
        </p:nvSpPr>
        <p:spPr>
          <a:xfrm>
            <a:off x="6080150" y="191390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Sequential</a:t>
            </a:r>
            <a:endParaRPr/>
          </a:p>
        </p:txBody>
      </p:sp>
      <p:sp>
        <p:nvSpPr>
          <p:cNvPr id="431" name="Google Shape;431;p35"/>
          <p:cNvSpPr txBox="1"/>
          <p:nvPr/>
        </p:nvSpPr>
        <p:spPr>
          <a:xfrm>
            <a:off x="6080150" y="229697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Causal+</a:t>
            </a:r>
            <a:endParaRPr/>
          </a:p>
        </p:txBody>
      </p:sp>
      <p:sp>
        <p:nvSpPr>
          <p:cNvPr id="432" name="Google Shape;432;p35"/>
          <p:cNvSpPr txBox="1"/>
          <p:nvPr/>
        </p:nvSpPr>
        <p:spPr>
          <a:xfrm>
            <a:off x="6080150" y="268005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Eventual</a:t>
            </a:r>
            <a:endParaRPr/>
          </a:p>
        </p:txBody>
      </p:sp>
      <p:sp>
        <p:nvSpPr>
          <p:cNvPr id="433" name="Google Shape;433;p35"/>
          <p:cNvSpPr txBox="1"/>
          <p:nvPr/>
        </p:nvSpPr>
        <p:spPr>
          <a:xfrm>
            <a:off x="5653250" y="1156725"/>
            <a:ext cx="1895400" cy="37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t>Consistency Model:</a:t>
            </a:r>
            <a:endParaRPr b="1"/>
          </a:p>
        </p:txBody>
      </p:sp>
      <p:sp>
        <p:nvSpPr>
          <p:cNvPr id="434" name="Google Shape;434;p35"/>
          <p:cNvSpPr txBox="1"/>
          <p:nvPr/>
        </p:nvSpPr>
        <p:spPr>
          <a:xfrm>
            <a:off x="7472450" y="153081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E06666"/>
                </a:solidFill>
              </a:rPr>
              <a:t>No</a:t>
            </a:r>
            <a:endParaRPr b="1">
              <a:solidFill>
                <a:srgbClr val="E06666"/>
              </a:solidFill>
            </a:endParaRPr>
          </a:p>
        </p:txBody>
      </p:sp>
      <p:sp>
        <p:nvSpPr>
          <p:cNvPr id="435" name="Google Shape;435;p35"/>
          <p:cNvSpPr txBox="1"/>
          <p:nvPr/>
        </p:nvSpPr>
        <p:spPr>
          <a:xfrm>
            <a:off x="7472450" y="191388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E06666"/>
                </a:solidFill>
              </a:rPr>
              <a:t>No</a:t>
            </a:r>
            <a:endParaRPr b="1">
              <a:solidFill>
                <a:srgbClr val="E06666"/>
              </a:solidFill>
            </a:endParaRPr>
          </a:p>
        </p:txBody>
      </p:sp>
      <p:sp>
        <p:nvSpPr>
          <p:cNvPr id="436" name="Google Shape;436;p35"/>
          <p:cNvSpPr txBox="1"/>
          <p:nvPr/>
        </p:nvSpPr>
        <p:spPr>
          <a:xfrm>
            <a:off x="7472450" y="229696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437" name="Google Shape;437;p35"/>
          <p:cNvSpPr txBox="1"/>
          <p:nvPr/>
        </p:nvSpPr>
        <p:spPr>
          <a:xfrm>
            <a:off x="7472450" y="268003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E06666"/>
              </a:solidFill>
            </a:endParaRPr>
          </a:p>
        </p:txBody>
      </p:sp>
      <p:sp>
        <p:nvSpPr>
          <p:cNvPr id="438" name="Google Shape;438;p35"/>
          <p:cNvSpPr txBox="1"/>
          <p:nvPr/>
        </p:nvSpPr>
        <p:spPr>
          <a:xfrm>
            <a:off x="4889300" y="352482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439" name="Google Shape;439;p35"/>
          <p:cNvSpPr txBox="1"/>
          <p:nvPr/>
        </p:nvSpPr>
        <p:spPr>
          <a:xfrm>
            <a:off x="4166588" y="390582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440" name="Google Shape;440;p35"/>
          <p:cNvSpPr txBox="1"/>
          <p:nvPr/>
        </p:nvSpPr>
        <p:spPr>
          <a:xfrm>
            <a:off x="4889300" y="390582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7 </a:t>
            </a:r>
            <a:endParaRPr/>
          </a:p>
        </p:txBody>
      </p:sp>
      <p:sp>
        <p:nvSpPr>
          <p:cNvPr id="441" name="Google Shape;441;p35"/>
          <p:cNvSpPr txBox="1"/>
          <p:nvPr/>
        </p:nvSpPr>
        <p:spPr>
          <a:xfrm>
            <a:off x="766050" y="3905813"/>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P5:</a:t>
            </a:r>
            <a:endParaRPr/>
          </a:p>
        </p:txBody>
      </p:sp>
      <p:sp>
        <p:nvSpPr>
          <p:cNvPr id="442" name="Google Shape;442;p35"/>
          <p:cNvSpPr txBox="1"/>
          <p:nvPr/>
        </p:nvSpPr>
        <p:spPr>
          <a:xfrm>
            <a:off x="3443900" y="392277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443" name="Google Shape;443;p35"/>
          <p:cNvSpPr txBox="1"/>
          <p:nvPr/>
        </p:nvSpPr>
        <p:spPr>
          <a:xfrm>
            <a:off x="766050" y="2762825"/>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P2:</a:t>
            </a:r>
            <a:endParaRPr/>
          </a:p>
        </p:txBody>
      </p:sp>
      <p:sp>
        <p:nvSpPr>
          <p:cNvPr id="444" name="Google Shape;444;p35"/>
          <p:cNvSpPr txBox="1"/>
          <p:nvPr/>
        </p:nvSpPr>
        <p:spPr>
          <a:xfrm>
            <a:off x="2721200" y="316077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7 </a:t>
            </a:r>
            <a:endParaRPr/>
          </a:p>
        </p:txBody>
      </p:sp>
      <p:sp>
        <p:nvSpPr>
          <p:cNvPr id="445" name="Google Shape;445;p35"/>
          <p:cNvSpPr txBox="1"/>
          <p:nvPr/>
        </p:nvSpPr>
        <p:spPr>
          <a:xfrm>
            <a:off x="766050" y="2381825"/>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P1:</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3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3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3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3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449" name="Shape 449"/>
        <p:cNvGrpSpPr/>
        <p:nvPr/>
      </p:nvGrpSpPr>
      <p:grpSpPr>
        <a:xfrm>
          <a:off x="0" y="0"/>
          <a:ext cx="0" cy="0"/>
          <a:chOff x="0" y="0"/>
          <a:chExt cx="0" cy="0"/>
        </a:xfrm>
      </p:grpSpPr>
      <p:sp>
        <p:nvSpPr>
          <p:cNvPr id="450" name="Google Shape;450;p36"/>
          <p:cNvSpPr txBox="1"/>
          <p:nvPr>
            <p:ph type="title"/>
          </p:nvPr>
        </p:nvSpPr>
        <p:spPr>
          <a:xfrm>
            <a:off x="311700" y="445025"/>
            <a:ext cx="23268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Exercise 6:</a:t>
            </a:r>
            <a:endParaRPr>
              <a:solidFill>
                <a:schemeClr val="lt1"/>
              </a:solidFill>
            </a:endParaRPr>
          </a:p>
        </p:txBody>
      </p:sp>
      <p:sp>
        <p:nvSpPr>
          <p:cNvPr id="451" name="Google Shape;451;p36"/>
          <p:cNvSpPr txBox="1"/>
          <p:nvPr/>
        </p:nvSpPr>
        <p:spPr>
          <a:xfrm>
            <a:off x="618925" y="31203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P3:</a:t>
            </a:r>
            <a:endParaRPr/>
          </a:p>
        </p:txBody>
      </p:sp>
      <p:sp>
        <p:nvSpPr>
          <p:cNvPr id="452" name="Google Shape;452;p36"/>
          <p:cNvSpPr txBox="1"/>
          <p:nvPr/>
        </p:nvSpPr>
        <p:spPr>
          <a:xfrm>
            <a:off x="618925" y="350128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P4:</a:t>
            </a:r>
            <a:endParaRPr/>
          </a:p>
        </p:txBody>
      </p:sp>
      <p:sp>
        <p:nvSpPr>
          <p:cNvPr id="453" name="Google Shape;453;p36"/>
          <p:cNvSpPr txBox="1"/>
          <p:nvPr/>
        </p:nvSpPr>
        <p:spPr>
          <a:xfrm>
            <a:off x="1128675" y="2375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1 </a:t>
            </a:r>
            <a:endParaRPr/>
          </a:p>
        </p:txBody>
      </p:sp>
      <p:sp>
        <p:nvSpPr>
          <p:cNvPr id="454" name="Google Shape;454;p36"/>
          <p:cNvSpPr txBox="1"/>
          <p:nvPr/>
        </p:nvSpPr>
        <p:spPr>
          <a:xfrm>
            <a:off x="4019475" y="3501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455" name="Google Shape;455;p36"/>
          <p:cNvSpPr txBox="1"/>
          <p:nvPr/>
        </p:nvSpPr>
        <p:spPr>
          <a:xfrm>
            <a:off x="1851375" y="2756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3 </a:t>
            </a:r>
            <a:endParaRPr/>
          </a:p>
        </p:txBody>
      </p:sp>
      <p:sp>
        <p:nvSpPr>
          <p:cNvPr id="456" name="Google Shape;456;p36"/>
          <p:cNvSpPr txBox="1"/>
          <p:nvPr/>
        </p:nvSpPr>
        <p:spPr>
          <a:xfrm>
            <a:off x="4742163" y="3501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7 </a:t>
            </a:r>
            <a:endParaRPr/>
          </a:p>
        </p:txBody>
      </p:sp>
      <p:sp>
        <p:nvSpPr>
          <p:cNvPr id="457" name="Google Shape;457;p36"/>
          <p:cNvSpPr txBox="1"/>
          <p:nvPr/>
        </p:nvSpPr>
        <p:spPr>
          <a:xfrm>
            <a:off x="6080150" y="153082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Linearizable</a:t>
            </a:r>
            <a:endParaRPr/>
          </a:p>
        </p:txBody>
      </p:sp>
      <p:sp>
        <p:nvSpPr>
          <p:cNvPr id="458" name="Google Shape;458;p36"/>
          <p:cNvSpPr txBox="1"/>
          <p:nvPr/>
        </p:nvSpPr>
        <p:spPr>
          <a:xfrm>
            <a:off x="6080150" y="191390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Sequential</a:t>
            </a:r>
            <a:endParaRPr/>
          </a:p>
        </p:txBody>
      </p:sp>
      <p:sp>
        <p:nvSpPr>
          <p:cNvPr id="459" name="Google Shape;459;p36"/>
          <p:cNvSpPr txBox="1"/>
          <p:nvPr/>
        </p:nvSpPr>
        <p:spPr>
          <a:xfrm>
            <a:off x="6080150" y="229697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Causal+</a:t>
            </a:r>
            <a:endParaRPr/>
          </a:p>
        </p:txBody>
      </p:sp>
      <p:sp>
        <p:nvSpPr>
          <p:cNvPr id="460" name="Google Shape;460;p36"/>
          <p:cNvSpPr txBox="1"/>
          <p:nvPr/>
        </p:nvSpPr>
        <p:spPr>
          <a:xfrm>
            <a:off x="6080150" y="268005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Eventual</a:t>
            </a:r>
            <a:endParaRPr/>
          </a:p>
        </p:txBody>
      </p:sp>
      <p:sp>
        <p:nvSpPr>
          <p:cNvPr id="461" name="Google Shape;461;p36"/>
          <p:cNvSpPr txBox="1"/>
          <p:nvPr/>
        </p:nvSpPr>
        <p:spPr>
          <a:xfrm>
            <a:off x="5653250" y="1156725"/>
            <a:ext cx="1895400" cy="37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t>Consistency Model:</a:t>
            </a:r>
            <a:endParaRPr b="1"/>
          </a:p>
        </p:txBody>
      </p:sp>
      <p:sp>
        <p:nvSpPr>
          <p:cNvPr id="462" name="Google Shape;462;p36"/>
          <p:cNvSpPr txBox="1"/>
          <p:nvPr/>
        </p:nvSpPr>
        <p:spPr>
          <a:xfrm>
            <a:off x="7472450" y="153081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E06666"/>
                </a:solidFill>
              </a:rPr>
              <a:t>No</a:t>
            </a:r>
            <a:endParaRPr b="1">
              <a:solidFill>
                <a:srgbClr val="E06666"/>
              </a:solidFill>
            </a:endParaRPr>
          </a:p>
        </p:txBody>
      </p:sp>
      <p:sp>
        <p:nvSpPr>
          <p:cNvPr id="463" name="Google Shape;463;p36"/>
          <p:cNvSpPr txBox="1"/>
          <p:nvPr/>
        </p:nvSpPr>
        <p:spPr>
          <a:xfrm>
            <a:off x="7472450" y="191388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E06666"/>
                </a:solidFill>
              </a:rPr>
              <a:t>No</a:t>
            </a:r>
            <a:endParaRPr b="1">
              <a:solidFill>
                <a:srgbClr val="E06666"/>
              </a:solidFill>
            </a:endParaRPr>
          </a:p>
        </p:txBody>
      </p:sp>
      <p:sp>
        <p:nvSpPr>
          <p:cNvPr id="464" name="Google Shape;464;p36"/>
          <p:cNvSpPr txBox="1"/>
          <p:nvPr/>
        </p:nvSpPr>
        <p:spPr>
          <a:xfrm>
            <a:off x="7472450" y="229696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465" name="Google Shape;465;p36"/>
          <p:cNvSpPr txBox="1"/>
          <p:nvPr/>
        </p:nvSpPr>
        <p:spPr>
          <a:xfrm>
            <a:off x="7472450" y="268003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E06666"/>
              </a:solidFill>
            </a:endParaRPr>
          </a:p>
        </p:txBody>
      </p:sp>
      <p:sp>
        <p:nvSpPr>
          <p:cNvPr id="466" name="Google Shape;466;p36"/>
          <p:cNvSpPr txBox="1"/>
          <p:nvPr/>
        </p:nvSpPr>
        <p:spPr>
          <a:xfrm>
            <a:off x="5464875" y="3501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467" name="Google Shape;467;p36"/>
          <p:cNvSpPr txBox="1"/>
          <p:nvPr/>
        </p:nvSpPr>
        <p:spPr>
          <a:xfrm>
            <a:off x="4742163" y="3882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468" name="Google Shape;468;p36"/>
          <p:cNvSpPr txBox="1"/>
          <p:nvPr/>
        </p:nvSpPr>
        <p:spPr>
          <a:xfrm>
            <a:off x="5464875" y="3882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7 </a:t>
            </a:r>
            <a:endParaRPr/>
          </a:p>
        </p:txBody>
      </p:sp>
      <p:sp>
        <p:nvSpPr>
          <p:cNvPr id="469" name="Google Shape;469;p36"/>
          <p:cNvSpPr txBox="1"/>
          <p:nvPr/>
        </p:nvSpPr>
        <p:spPr>
          <a:xfrm>
            <a:off x="618925" y="388228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P5:</a:t>
            </a:r>
            <a:endParaRPr/>
          </a:p>
        </p:txBody>
      </p:sp>
      <p:sp>
        <p:nvSpPr>
          <p:cNvPr id="470" name="Google Shape;470;p36"/>
          <p:cNvSpPr txBox="1"/>
          <p:nvPr/>
        </p:nvSpPr>
        <p:spPr>
          <a:xfrm>
            <a:off x="4019475" y="3899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471" name="Google Shape;471;p36"/>
          <p:cNvSpPr txBox="1"/>
          <p:nvPr/>
        </p:nvSpPr>
        <p:spPr>
          <a:xfrm>
            <a:off x="618925" y="27393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P2:</a:t>
            </a:r>
            <a:endParaRPr/>
          </a:p>
        </p:txBody>
      </p:sp>
      <p:sp>
        <p:nvSpPr>
          <p:cNvPr id="472" name="Google Shape;472;p36"/>
          <p:cNvSpPr txBox="1"/>
          <p:nvPr/>
        </p:nvSpPr>
        <p:spPr>
          <a:xfrm>
            <a:off x="2574075" y="3137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a:t>
            </a:r>
            <a:r>
              <a:rPr lang="en"/>
              <a:t>(x) 3 </a:t>
            </a:r>
            <a:endParaRPr/>
          </a:p>
        </p:txBody>
      </p:sp>
      <p:sp>
        <p:nvSpPr>
          <p:cNvPr id="473" name="Google Shape;473;p36"/>
          <p:cNvSpPr txBox="1"/>
          <p:nvPr/>
        </p:nvSpPr>
        <p:spPr>
          <a:xfrm>
            <a:off x="618925" y="23583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P1:</a:t>
            </a:r>
            <a:endParaRPr/>
          </a:p>
        </p:txBody>
      </p:sp>
      <p:sp>
        <p:nvSpPr>
          <p:cNvPr id="474" name="Google Shape;474;p36"/>
          <p:cNvSpPr txBox="1"/>
          <p:nvPr/>
        </p:nvSpPr>
        <p:spPr>
          <a:xfrm>
            <a:off x="3296775" y="3137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7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6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6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6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6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478" name="Shape 478"/>
        <p:cNvGrpSpPr/>
        <p:nvPr/>
      </p:nvGrpSpPr>
      <p:grpSpPr>
        <a:xfrm>
          <a:off x="0" y="0"/>
          <a:ext cx="0" cy="0"/>
          <a:chOff x="0" y="0"/>
          <a:chExt cx="0" cy="0"/>
        </a:xfrm>
      </p:grpSpPr>
      <p:sp>
        <p:nvSpPr>
          <p:cNvPr id="479" name="Google Shape;479;p37"/>
          <p:cNvSpPr txBox="1"/>
          <p:nvPr>
            <p:ph type="title"/>
          </p:nvPr>
        </p:nvSpPr>
        <p:spPr>
          <a:xfrm>
            <a:off x="311700" y="445025"/>
            <a:ext cx="23268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Exercise 7:</a:t>
            </a:r>
            <a:endParaRPr>
              <a:solidFill>
                <a:schemeClr val="lt1"/>
              </a:solidFill>
            </a:endParaRPr>
          </a:p>
        </p:txBody>
      </p:sp>
      <p:sp>
        <p:nvSpPr>
          <p:cNvPr id="480" name="Google Shape;480;p37"/>
          <p:cNvSpPr txBox="1"/>
          <p:nvPr/>
        </p:nvSpPr>
        <p:spPr>
          <a:xfrm>
            <a:off x="618925" y="31203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P3:</a:t>
            </a:r>
            <a:endParaRPr/>
          </a:p>
        </p:txBody>
      </p:sp>
      <p:sp>
        <p:nvSpPr>
          <p:cNvPr id="481" name="Google Shape;481;p37"/>
          <p:cNvSpPr txBox="1"/>
          <p:nvPr/>
        </p:nvSpPr>
        <p:spPr>
          <a:xfrm>
            <a:off x="618925" y="350128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P4:</a:t>
            </a:r>
            <a:endParaRPr/>
          </a:p>
        </p:txBody>
      </p:sp>
      <p:sp>
        <p:nvSpPr>
          <p:cNvPr id="482" name="Google Shape;482;p37"/>
          <p:cNvSpPr txBox="1"/>
          <p:nvPr/>
        </p:nvSpPr>
        <p:spPr>
          <a:xfrm>
            <a:off x="1128675" y="2375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1 </a:t>
            </a:r>
            <a:endParaRPr/>
          </a:p>
        </p:txBody>
      </p:sp>
      <p:sp>
        <p:nvSpPr>
          <p:cNvPr id="483" name="Google Shape;483;p37"/>
          <p:cNvSpPr txBox="1"/>
          <p:nvPr/>
        </p:nvSpPr>
        <p:spPr>
          <a:xfrm>
            <a:off x="4742175" y="3501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484" name="Google Shape;484;p37"/>
          <p:cNvSpPr txBox="1"/>
          <p:nvPr/>
        </p:nvSpPr>
        <p:spPr>
          <a:xfrm>
            <a:off x="1851375" y="2756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a:t>
            </a:r>
            <a:r>
              <a:rPr lang="en"/>
              <a:t>(x) 1 </a:t>
            </a:r>
            <a:endParaRPr/>
          </a:p>
        </p:txBody>
      </p:sp>
      <p:sp>
        <p:nvSpPr>
          <p:cNvPr id="485" name="Google Shape;485;p37"/>
          <p:cNvSpPr txBox="1"/>
          <p:nvPr/>
        </p:nvSpPr>
        <p:spPr>
          <a:xfrm>
            <a:off x="5464863" y="3501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7 </a:t>
            </a:r>
            <a:endParaRPr/>
          </a:p>
        </p:txBody>
      </p:sp>
      <p:sp>
        <p:nvSpPr>
          <p:cNvPr id="486" name="Google Shape;486;p37"/>
          <p:cNvSpPr txBox="1"/>
          <p:nvPr/>
        </p:nvSpPr>
        <p:spPr>
          <a:xfrm>
            <a:off x="6080150" y="153082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Linearizable</a:t>
            </a:r>
            <a:endParaRPr/>
          </a:p>
        </p:txBody>
      </p:sp>
      <p:sp>
        <p:nvSpPr>
          <p:cNvPr id="487" name="Google Shape;487;p37"/>
          <p:cNvSpPr txBox="1"/>
          <p:nvPr/>
        </p:nvSpPr>
        <p:spPr>
          <a:xfrm>
            <a:off x="6080150" y="191390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Sequential</a:t>
            </a:r>
            <a:endParaRPr/>
          </a:p>
        </p:txBody>
      </p:sp>
      <p:sp>
        <p:nvSpPr>
          <p:cNvPr id="488" name="Google Shape;488;p37"/>
          <p:cNvSpPr txBox="1"/>
          <p:nvPr/>
        </p:nvSpPr>
        <p:spPr>
          <a:xfrm>
            <a:off x="6080150" y="229697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Causal+</a:t>
            </a:r>
            <a:endParaRPr/>
          </a:p>
        </p:txBody>
      </p:sp>
      <p:sp>
        <p:nvSpPr>
          <p:cNvPr id="489" name="Google Shape;489;p37"/>
          <p:cNvSpPr txBox="1"/>
          <p:nvPr/>
        </p:nvSpPr>
        <p:spPr>
          <a:xfrm>
            <a:off x="6080150" y="268005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Eventual</a:t>
            </a:r>
            <a:endParaRPr/>
          </a:p>
        </p:txBody>
      </p:sp>
      <p:sp>
        <p:nvSpPr>
          <p:cNvPr id="490" name="Google Shape;490;p37"/>
          <p:cNvSpPr txBox="1"/>
          <p:nvPr/>
        </p:nvSpPr>
        <p:spPr>
          <a:xfrm>
            <a:off x="5653250" y="1156725"/>
            <a:ext cx="1895400" cy="37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t>Consistency Model:</a:t>
            </a:r>
            <a:endParaRPr b="1"/>
          </a:p>
        </p:txBody>
      </p:sp>
      <p:sp>
        <p:nvSpPr>
          <p:cNvPr id="491" name="Google Shape;491;p37"/>
          <p:cNvSpPr txBox="1"/>
          <p:nvPr/>
        </p:nvSpPr>
        <p:spPr>
          <a:xfrm>
            <a:off x="7472450" y="153081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E06666"/>
                </a:solidFill>
              </a:rPr>
              <a:t>No</a:t>
            </a:r>
            <a:endParaRPr b="1">
              <a:solidFill>
                <a:srgbClr val="E06666"/>
              </a:solidFill>
            </a:endParaRPr>
          </a:p>
        </p:txBody>
      </p:sp>
      <p:sp>
        <p:nvSpPr>
          <p:cNvPr id="492" name="Google Shape;492;p37"/>
          <p:cNvSpPr txBox="1"/>
          <p:nvPr/>
        </p:nvSpPr>
        <p:spPr>
          <a:xfrm>
            <a:off x="7472450" y="191388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E06666"/>
                </a:solidFill>
              </a:rPr>
              <a:t>No</a:t>
            </a:r>
            <a:endParaRPr b="1">
              <a:solidFill>
                <a:srgbClr val="E06666"/>
              </a:solidFill>
            </a:endParaRPr>
          </a:p>
        </p:txBody>
      </p:sp>
      <p:sp>
        <p:nvSpPr>
          <p:cNvPr id="493" name="Google Shape;493;p37"/>
          <p:cNvSpPr txBox="1"/>
          <p:nvPr/>
        </p:nvSpPr>
        <p:spPr>
          <a:xfrm>
            <a:off x="7472450" y="229696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E06666"/>
                </a:solidFill>
              </a:rPr>
              <a:t>No</a:t>
            </a:r>
            <a:endParaRPr b="1">
              <a:solidFill>
                <a:srgbClr val="E06666"/>
              </a:solidFill>
            </a:endParaRPr>
          </a:p>
        </p:txBody>
      </p:sp>
      <p:sp>
        <p:nvSpPr>
          <p:cNvPr id="494" name="Google Shape;494;p37"/>
          <p:cNvSpPr txBox="1"/>
          <p:nvPr/>
        </p:nvSpPr>
        <p:spPr>
          <a:xfrm>
            <a:off x="7472450" y="268003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E06666"/>
              </a:solidFill>
            </a:endParaRPr>
          </a:p>
        </p:txBody>
      </p:sp>
      <p:sp>
        <p:nvSpPr>
          <p:cNvPr id="495" name="Google Shape;495;p37"/>
          <p:cNvSpPr txBox="1"/>
          <p:nvPr/>
        </p:nvSpPr>
        <p:spPr>
          <a:xfrm>
            <a:off x="6187575" y="3501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496" name="Google Shape;496;p37"/>
          <p:cNvSpPr txBox="1"/>
          <p:nvPr/>
        </p:nvSpPr>
        <p:spPr>
          <a:xfrm>
            <a:off x="5464863" y="3882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497" name="Google Shape;497;p37"/>
          <p:cNvSpPr txBox="1"/>
          <p:nvPr/>
        </p:nvSpPr>
        <p:spPr>
          <a:xfrm>
            <a:off x="6187575" y="3882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7 </a:t>
            </a:r>
            <a:endParaRPr/>
          </a:p>
        </p:txBody>
      </p:sp>
      <p:sp>
        <p:nvSpPr>
          <p:cNvPr id="498" name="Google Shape;498;p37"/>
          <p:cNvSpPr txBox="1"/>
          <p:nvPr/>
        </p:nvSpPr>
        <p:spPr>
          <a:xfrm>
            <a:off x="618925" y="388228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P5:</a:t>
            </a:r>
            <a:endParaRPr/>
          </a:p>
        </p:txBody>
      </p:sp>
      <p:sp>
        <p:nvSpPr>
          <p:cNvPr id="499" name="Google Shape;499;p37"/>
          <p:cNvSpPr txBox="1"/>
          <p:nvPr/>
        </p:nvSpPr>
        <p:spPr>
          <a:xfrm>
            <a:off x="4742175" y="3899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500" name="Google Shape;500;p37"/>
          <p:cNvSpPr txBox="1"/>
          <p:nvPr/>
        </p:nvSpPr>
        <p:spPr>
          <a:xfrm>
            <a:off x="618925" y="27393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P2:</a:t>
            </a:r>
            <a:endParaRPr/>
          </a:p>
        </p:txBody>
      </p:sp>
      <p:sp>
        <p:nvSpPr>
          <p:cNvPr id="501" name="Google Shape;501;p37"/>
          <p:cNvSpPr txBox="1"/>
          <p:nvPr/>
        </p:nvSpPr>
        <p:spPr>
          <a:xfrm>
            <a:off x="3296775" y="3137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502" name="Google Shape;502;p37"/>
          <p:cNvSpPr txBox="1"/>
          <p:nvPr/>
        </p:nvSpPr>
        <p:spPr>
          <a:xfrm>
            <a:off x="618925" y="23583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P1:</a:t>
            </a:r>
            <a:endParaRPr/>
          </a:p>
        </p:txBody>
      </p:sp>
      <p:sp>
        <p:nvSpPr>
          <p:cNvPr id="503" name="Google Shape;503;p37"/>
          <p:cNvSpPr txBox="1"/>
          <p:nvPr/>
        </p:nvSpPr>
        <p:spPr>
          <a:xfrm>
            <a:off x="4019475" y="3137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7 </a:t>
            </a:r>
            <a:endParaRPr/>
          </a:p>
        </p:txBody>
      </p:sp>
      <p:sp>
        <p:nvSpPr>
          <p:cNvPr id="504" name="Google Shape;504;p37"/>
          <p:cNvSpPr txBox="1"/>
          <p:nvPr/>
        </p:nvSpPr>
        <p:spPr>
          <a:xfrm>
            <a:off x="2574075" y="2756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3</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9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9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9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9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Consistency Models</a:t>
            </a:r>
            <a:endParaRPr/>
          </a:p>
        </p:txBody>
      </p:sp>
      <p:sp>
        <p:nvSpPr>
          <p:cNvPr id="79" name="Google Shape;79;p15"/>
          <p:cNvSpPr/>
          <p:nvPr/>
        </p:nvSpPr>
        <p:spPr>
          <a:xfrm>
            <a:off x="311700" y="2230050"/>
            <a:ext cx="8520600" cy="683400"/>
          </a:xfrm>
          <a:prstGeom prst="leftRightArrow">
            <a:avLst>
              <a:gd fmla="val 40701" name="adj1"/>
              <a:gd fmla="val 53823" name="adj2"/>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15"/>
          <p:cNvSpPr txBox="1"/>
          <p:nvPr/>
        </p:nvSpPr>
        <p:spPr>
          <a:xfrm>
            <a:off x="2712225"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Linearizability</a:t>
            </a:r>
            <a:endParaRPr sz="1800">
              <a:solidFill>
                <a:srgbClr val="434343"/>
              </a:solidFill>
            </a:endParaRPr>
          </a:p>
        </p:txBody>
      </p:sp>
      <p:sp>
        <p:nvSpPr>
          <p:cNvPr id="81" name="Google Shape;81;p15"/>
          <p:cNvSpPr txBox="1"/>
          <p:nvPr/>
        </p:nvSpPr>
        <p:spPr>
          <a:xfrm>
            <a:off x="5402300"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Causal+</a:t>
            </a:r>
            <a:endParaRPr sz="1800">
              <a:solidFill>
                <a:srgbClr val="434343"/>
              </a:solidFill>
            </a:endParaRPr>
          </a:p>
        </p:txBody>
      </p:sp>
      <p:sp>
        <p:nvSpPr>
          <p:cNvPr id="82" name="Google Shape;82;p15"/>
          <p:cNvSpPr txBox="1"/>
          <p:nvPr/>
        </p:nvSpPr>
        <p:spPr>
          <a:xfrm>
            <a:off x="697125" y="2445300"/>
            <a:ext cx="2321100" cy="252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t>Stronger</a:t>
            </a:r>
            <a:endParaRPr b="1"/>
          </a:p>
        </p:txBody>
      </p:sp>
      <p:sp>
        <p:nvSpPr>
          <p:cNvPr id="83" name="Google Shape;83;p15"/>
          <p:cNvSpPr txBox="1"/>
          <p:nvPr/>
        </p:nvSpPr>
        <p:spPr>
          <a:xfrm>
            <a:off x="6137550" y="2445300"/>
            <a:ext cx="2321100" cy="2529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lang="en"/>
              <a:t>Weaker</a:t>
            </a:r>
            <a:endParaRPr b="1"/>
          </a:p>
        </p:txBody>
      </p:sp>
      <p:sp>
        <p:nvSpPr>
          <p:cNvPr id="84" name="Google Shape;84;p15"/>
          <p:cNvSpPr/>
          <p:nvPr/>
        </p:nvSpPr>
        <p:spPr>
          <a:xfrm>
            <a:off x="3486075"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15"/>
          <p:cNvSpPr/>
          <p:nvPr/>
        </p:nvSpPr>
        <p:spPr>
          <a:xfrm>
            <a:off x="499582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15"/>
          <p:cNvSpPr/>
          <p:nvPr/>
        </p:nvSpPr>
        <p:spPr>
          <a:xfrm>
            <a:off x="6176150"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15"/>
          <p:cNvSpPr/>
          <p:nvPr/>
        </p:nvSpPr>
        <p:spPr>
          <a:xfrm>
            <a:off x="77679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15"/>
          <p:cNvSpPr txBox="1"/>
          <p:nvPr/>
        </p:nvSpPr>
        <p:spPr>
          <a:xfrm>
            <a:off x="440482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Sequential</a:t>
            </a:r>
            <a:endParaRPr sz="1800">
              <a:solidFill>
                <a:srgbClr val="434343"/>
              </a:solidFill>
            </a:endParaRPr>
          </a:p>
        </p:txBody>
      </p:sp>
      <p:sp>
        <p:nvSpPr>
          <p:cNvPr id="89" name="Google Shape;89;p15"/>
          <p:cNvSpPr txBox="1"/>
          <p:nvPr/>
        </p:nvSpPr>
        <p:spPr>
          <a:xfrm>
            <a:off x="717697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Eventual</a:t>
            </a:r>
            <a:endParaRPr sz="1800">
              <a:solidFill>
                <a:srgbClr val="434343"/>
              </a:solidFill>
            </a:endParaRPr>
          </a:p>
        </p:txBody>
      </p:sp>
      <p:sp>
        <p:nvSpPr>
          <p:cNvPr id="90" name="Google Shape;90;p15"/>
          <p:cNvSpPr/>
          <p:nvPr/>
        </p:nvSpPr>
        <p:spPr>
          <a:xfrm>
            <a:off x="17982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15"/>
          <p:cNvSpPr txBox="1"/>
          <p:nvPr/>
        </p:nvSpPr>
        <p:spPr>
          <a:xfrm>
            <a:off x="844425" y="1703025"/>
            <a:ext cx="21738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chemeClr val="dk1"/>
                </a:solidFill>
              </a:rPr>
              <a:t>Strict Serializability</a:t>
            </a:r>
            <a:endParaRPr sz="180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6"/>
          <p:cNvSpPr txBox="1"/>
          <p:nvPr>
            <p:ph idx="1" type="body"/>
          </p:nvPr>
        </p:nvSpPr>
        <p:spPr>
          <a:xfrm>
            <a:off x="311700" y="10762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chemeClr val="dk1"/>
              </a:buClr>
              <a:buSzPts val="1800"/>
              <a:buChar char="●"/>
            </a:pPr>
            <a:r>
              <a:rPr lang="en">
                <a:solidFill>
                  <a:srgbClr val="FF0000"/>
                </a:solidFill>
              </a:rPr>
              <a:t>Transactions</a:t>
            </a:r>
            <a:r>
              <a:rPr lang="en">
                <a:solidFill>
                  <a:srgbClr val="FFFFFF"/>
                </a:solidFill>
              </a:rPr>
              <a:t>: operations that span multiple objects (e.g., keys in KV store) </a:t>
            </a:r>
            <a:r>
              <a:rPr i="1" lang="en">
                <a:solidFill>
                  <a:srgbClr val="FFFFFF"/>
                </a:solidFill>
              </a:rPr>
              <a:t>atomically </a:t>
            </a:r>
            <a:r>
              <a:rPr lang="en">
                <a:solidFill>
                  <a:srgbClr val="FFFFFF"/>
                </a:solidFill>
              </a:rPr>
              <a:t>commit (or abort)</a:t>
            </a:r>
            <a:r>
              <a:rPr i="1" lang="en">
                <a:solidFill>
                  <a:srgbClr val="FFFFFF"/>
                </a:solidFill>
              </a:rPr>
              <a:t>.</a:t>
            </a:r>
            <a:endParaRPr>
              <a:solidFill>
                <a:srgbClr val="FFFFFF"/>
              </a:solidFill>
            </a:endParaRPr>
          </a:p>
          <a:p>
            <a:pPr indent="-342900" lvl="0" marL="457200" rtl="0" algn="l">
              <a:spcBef>
                <a:spcPts val="500"/>
              </a:spcBef>
              <a:spcAft>
                <a:spcPts val="0"/>
              </a:spcAft>
              <a:buClr>
                <a:schemeClr val="dk1"/>
              </a:buClr>
              <a:buSzPts val="1800"/>
              <a:buChar char="●"/>
            </a:pPr>
            <a:r>
              <a:rPr lang="en">
                <a:solidFill>
                  <a:srgbClr val="FF0000"/>
                </a:solidFill>
              </a:rPr>
              <a:t>Total order</a:t>
            </a:r>
            <a:r>
              <a:rPr lang="en">
                <a:solidFill>
                  <a:schemeClr val="dk1"/>
                </a:solidFill>
              </a:rPr>
              <a:t>: There exists some legal total ordering of transactions.</a:t>
            </a:r>
            <a:endParaRPr>
              <a:solidFill>
                <a:schemeClr val="dk1"/>
              </a:solidFill>
            </a:endParaRPr>
          </a:p>
          <a:p>
            <a:pPr indent="-317500" lvl="1" marL="914400" rtl="0" algn="l">
              <a:spcBef>
                <a:spcPts val="500"/>
              </a:spcBef>
              <a:spcAft>
                <a:spcPts val="0"/>
              </a:spcAft>
              <a:buClr>
                <a:schemeClr val="dk1"/>
              </a:buClr>
              <a:buSzPts val="1400"/>
              <a:buChar char="○"/>
            </a:pPr>
            <a:r>
              <a:rPr lang="en">
                <a:solidFill>
                  <a:schemeClr val="dk1"/>
                </a:solidFill>
              </a:rPr>
              <a:t>Legal (intuitively defined for strict serializability): in the total ordering, read operations “see” the latest write operation.</a:t>
            </a:r>
            <a:endParaRPr>
              <a:solidFill>
                <a:schemeClr val="dk1"/>
              </a:solidFill>
            </a:endParaRPr>
          </a:p>
          <a:p>
            <a:pPr indent="-342900" lvl="0" marL="457200" rtl="0" algn="l">
              <a:spcBef>
                <a:spcPts val="500"/>
              </a:spcBef>
              <a:spcAft>
                <a:spcPts val="0"/>
              </a:spcAft>
              <a:buClr>
                <a:schemeClr val="dk1"/>
              </a:buClr>
              <a:buSzPts val="1800"/>
              <a:buChar char="●"/>
            </a:pPr>
            <a:r>
              <a:rPr lang="en">
                <a:solidFill>
                  <a:schemeClr val="dk1"/>
                </a:solidFill>
              </a:rPr>
              <a:t>Preserves </a:t>
            </a:r>
            <a:r>
              <a:rPr lang="en">
                <a:solidFill>
                  <a:srgbClr val="FF0000"/>
                </a:solidFill>
              </a:rPr>
              <a:t>real-time commit order</a:t>
            </a:r>
            <a:r>
              <a:rPr lang="en">
                <a:solidFill>
                  <a:schemeClr val="dk1"/>
                </a:solidFill>
              </a:rPr>
              <a:t>: if</a:t>
            </a:r>
            <a:r>
              <a:rPr lang="en">
                <a:solidFill>
                  <a:schemeClr val="dk1"/>
                </a:solidFill>
              </a:rPr>
              <a:t> </a:t>
            </a:r>
            <a:r>
              <a:rPr i="1" lang="en">
                <a:solidFill>
                  <a:schemeClr val="dk1"/>
                </a:solidFill>
              </a:rPr>
              <a:t>txn </a:t>
            </a:r>
            <a:r>
              <a:rPr i="1" lang="en">
                <a:solidFill>
                  <a:schemeClr val="dk1"/>
                </a:solidFill>
              </a:rPr>
              <a:t>A</a:t>
            </a:r>
            <a:r>
              <a:rPr lang="en">
                <a:solidFill>
                  <a:schemeClr val="dk1"/>
                </a:solidFill>
              </a:rPr>
              <a:t> </a:t>
            </a:r>
            <a:r>
              <a:rPr lang="en">
                <a:solidFill>
                  <a:schemeClr val="dk1"/>
                </a:solidFill>
              </a:rPr>
              <a:t>commits before </a:t>
            </a:r>
            <a:r>
              <a:rPr i="1" lang="en">
                <a:solidFill>
                  <a:schemeClr val="dk1"/>
                </a:solidFill>
              </a:rPr>
              <a:t>txn </a:t>
            </a:r>
            <a:r>
              <a:rPr i="1" lang="en">
                <a:solidFill>
                  <a:schemeClr val="dk1"/>
                </a:solidFill>
              </a:rPr>
              <a:t>B</a:t>
            </a:r>
            <a:r>
              <a:rPr lang="en">
                <a:solidFill>
                  <a:schemeClr val="dk1"/>
                </a:solidFill>
              </a:rPr>
              <a:t> begins,</a:t>
            </a:r>
            <a:r>
              <a:rPr lang="en">
                <a:solidFill>
                  <a:schemeClr val="dk1"/>
                </a:solidFill>
              </a:rPr>
              <a:t> then </a:t>
            </a:r>
            <a:r>
              <a:rPr i="1" lang="en">
                <a:solidFill>
                  <a:schemeClr val="dk1"/>
                </a:solidFill>
              </a:rPr>
              <a:t>txn A</a:t>
            </a:r>
            <a:r>
              <a:rPr lang="en">
                <a:solidFill>
                  <a:schemeClr val="dk1"/>
                </a:solidFill>
              </a:rPr>
              <a:t> </a:t>
            </a:r>
            <a:r>
              <a:rPr lang="en">
                <a:solidFill>
                  <a:schemeClr val="dk1"/>
                </a:solidFill>
              </a:rPr>
              <a:t>occurs before</a:t>
            </a:r>
            <a:r>
              <a:rPr lang="en">
                <a:solidFill>
                  <a:schemeClr val="dk1"/>
                </a:solidFill>
              </a:rPr>
              <a:t> </a:t>
            </a:r>
            <a:r>
              <a:rPr i="1" lang="en">
                <a:solidFill>
                  <a:schemeClr val="dk1"/>
                </a:solidFill>
              </a:rPr>
              <a:t>txn </a:t>
            </a:r>
            <a:r>
              <a:rPr i="1" lang="en">
                <a:solidFill>
                  <a:schemeClr val="dk1"/>
                </a:solidFill>
              </a:rPr>
              <a:t>B</a:t>
            </a:r>
            <a:r>
              <a:rPr lang="en">
                <a:solidFill>
                  <a:schemeClr val="dk1"/>
                </a:solidFill>
              </a:rPr>
              <a:t> in the total order.</a:t>
            </a:r>
            <a:endParaRPr>
              <a:solidFill>
                <a:schemeClr val="dk1"/>
              </a:solidFill>
            </a:endParaRPr>
          </a:p>
          <a:p>
            <a:pPr indent="-317500" lvl="1" marL="914400" rtl="0" algn="l">
              <a:spcBef>
                <a:spcPts val="500"/>
              </a:spcBef>
              <a:spcAft>
                <a:spcPts val="0"/>
              </a:spcAft>
              <a:buClr>
                <a:schemeClr val="dk1"/>
              </a:buClr>
              <a:buSzPts val="1400"/>
              <a:buChar char="○"/>
            </a:pPr>
            <a:r>
              <a:rPr lang="en">
                <a:solidFill>
                  <a:schemeClr val="dk1"/>
                </a:solidFill>
              </a:rPr>
              <a:t>Write ops in a committed txn are visible to all future txns’ read ops.</a:t>
            </a:r>
            <a:endParaRPr>
              <a:solidFill>
                <a:schemeClr val="dk1"/>
              </a:solidFill>
            </a:endParaRPr>
          </a:p>
          <a:p>
            <a:pPr indent="-317500" lvl="1" marL="914400" rtl="0" algn="l">
              <a:spcBef>
                <a:spcPts val="500"/>
              </a:spcBef>
              <a:spcAft>
                <a:spcPts val="0"/>
              </a:spcAft>
              <a:buClr>
                <a:schemeClr val="dk1"/>
              </a:buClr>
              <a:buSzPts val="1400"/>
              <a:buChar char="○"/>
            </a:pPr>
            <a:r>
              <a:rPr lang="en">
                <a:solidFill>
                  <a:schemeClr val="dk1"/>
                </a:solidFill>
              </a:rPr>
              <a:t>Intuition: once a read “sees” a txn</a:t>
            </a:r>
            <a:r>
              <a:rPr lang="en">
                <a:solidFill>
                  <a:schemeClr val="dk1"/>
                </a:solidFill>
              </a:rPr>
              <a:t> and commits</a:t>
            </a:r>
            <a:r>
              <a:rPr lang="en">
                <a:solidFill>
                  <a:schemeClr val="dk1"/>
                </a:solidFill>
              </a:rPr>
              <a:t>, all future reads must also “see” that txn.</a:t>
            </a:r>
            <a:endParaRPr>
              <a:solidFill>
                <a:schemeClr val="dk1"/>
              </a:solidFill>
            </a:endParaRPr>
          </a:p>
          <a:p>
            <a:pPr indent="0" lvl="0" marL="0" rtl="0" algn="l">
              <a:spcBef>
                <a:spcPts val="1000"/>
              </a:spcBef>
              <a:spcAft>
                <a:spcPts val="0"/>
              </a:spcAft>
              <a:buNone/>
            </a:pPr>
            <a:r>
              <a:rPr b="1" lang="en">
                <a:solidFill>
                  <a:schemeClr val="dk1"/>
                </a:solidFill>
              </a:rPr>
              <a:t>Pros:</a:t>
            </a:r>
            <a:r>
              <a:rPr lang="en">
                <a:solidFill>
                  <a:schemeClr val="dk1"/>
                </a:solidFill>
              </a:rPr>
              <a:t> applications can easily reason about correctness of transactions.</a:t>
            </a:r>
            <a:endParaRPr>
              <a:solidFill>
                <a:schemeClr val="dk1"/>
              </a:solidFill>
            </a:endParaRPr>
          </a:p>
          <a:p>
            <a:pPr indent="0" lvl="0" marL="0" rtl="0" algn="l">
              <a:spcBef>
                <a:spcPts val="0"/>
              </a:spcBef>
              <a:spcAft>
                <a:spcPts val="1600"/>
              </a:spcAft>
              <a:buNone/>
            </a:pPr>
            <a:r>
              <a:rPr b="1" lang="en">
                <a:solidFill>
                  <a:schemeClr val="dk1"/>
                </a:solidFill>
              </a:rPr>
              <a:t>Cons:</a:t>
            </a:r>
            <a:r>
              <a:rPr lang="en">
                <a:solidFill>
                  <a:schemeClr val="dk1"/>
                </a:solidFill>
              </a:rPr>
              <a:t> strict serializability imposes high read and write latencies on system.</a:t>
            </a:r>
            <a:endParaRPr>
              <a:solidFill>
                <a:schemeClr val="dk1"/>
              </a:solidFill>
            </a:endParaRPr>
          </a:p>
        </p:txBody>
      </p:sp>
      <p:sp>
        <p:nvSpPr>
          <p:cNvPr id="97" name="Google Shape;97;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Strict Serializability</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0" st="0"/>
                                            </p:txEl>
                                          </p:spTgt>
                                        </p:tgtEl>
                                        <p:attrNameLst>
                                          <p:attrName>style.visibility</p:attrName>
                                        </p:attrNameLst>
                                      </p:cBhvr>
                                      <p:to>
                                        <p:strVal val="visible"/>
                                      </p:to>
                                    </p:set>
                                    <p:animEffect filter="fade" transition="in">
                                      <p:cBhvr>
                                        <p:cTn dur="1"/>
                                        <p:tgtEl>
                                          <p:spTgt spid="9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1" st="1"/>
                                            </p:txEl>
                                          </p:spTgt>
                                        </p:tgtEl>
                                        <p:attrNameLst>
                                          <p:attrName>style.visibility</p:attrName>
                                        </p:attrNameLst>
                                      </p:cBhvr>
                                      <p:to>
                                        <p:strVal val="visible"/>
                                      </p:to>
                                    </p:set>
                                    <p:animEffect filter="fade" transition="in">
                                      <p:cBhvr>
                                        <p:cTn dur="1"/>
                                        <p:tgtEl>
                                          <p:spTgt spid="9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2" st="2"/>
                                            </p:txEl>
                                          </p:spTgt>
                                        </p:tgtEl>
                                        <p:attrNameLst>
                                          <p:attrName>style.visibility</p:attrName>
                                        </p:attrNameLst>
                                      </p:cBhvr>
                                      <p:to>
                                        <p:strVal val="visible"/>
                                      </p:to>
                                    </p:set>
                                    <p:animEffect filter="fade" transition="in">
                                      <p:cBhvr>
                                        <p:cTn dur="1"/>
                                        <p:tgtEl>
                                          <p:spTgt spid="9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3" st="3"/>
                                            </p:txEl>
                                          </p:spTgt>
                                        </p:tgtEl>
                                        <p:attrNameLst>
                                          <p:attrName>style.visibility</p:attrName>
                                        </p:attrNameLst>
                                      </p:cBhvr>
                                      <p:to>
                                        <p:strVal val="visible"/>
                                      </p:to>
                                    </p:set>
                                    <p:animEffect filter="fade" transition="in">
                                      <p:cBhvr>
                                        <p:cTn dur="1"/>
                                        <p:tgtEl>
                                          <p:spTgt spid="96">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4" st="4"/>
                                            </p:txEl>
                                          </p:spTgt>
                                        </p:tgtEl>
                                        <p:attrNameLst>
                                          <p:attrName>style.visibility</p:attrName>
                                        </p:attrNameLst>
                                      </p:cBhvr>
                                      <p:to>
                                        <p:strVal val="visible"/>
                                      </p:to>
                                    </p:set>
                                    <p:animEffect filter="fade" transition="in">
                                      <p:cBhvr>
                                        <p:cTn dur="1"/>
                                        <p:tgtEl>
                                          <p:spTgt spid="96">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5" st="5"/>
                                            </p:txEl>
                                          </p:spTgt>
                                        </p:tgtEl>
                                        <p:attrNameLst>
                                          <p:attrName>style.visibility</p:attrName>
                                        </p:attrNameLst>
                                      </p:cBhvr>
                                      <p:to>
                                        <p:strVal val="visible"/>
                                      </p:to>
                                    </p:set>
                                    <p:animEffect filter="fade" transition="in">
                                      <p:cBhvr>
                                        <p:cTn dur="1"/>
                                        <p:tgtEl>
                                          <p:spTgt spid="96">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6" st="6"/>
                                            </p:txEl>
                                          </p:spTgt>
                                        </p:tgtEl>
                                        <p:attrNameLst>
                                          <p:attrName>style.visibility</p:attrName>
                                        </p:attrNameLst>
                                      </p:cBhvr>
                                      <p:to>
                                        <p:strVal val="visible"/>
                                      </p:to>
                                    </p:set>
                                    <p:animEffect filter="fade" transition="in">
                                      <p:cBhvr>
                                        <p:cTn dur="1"/>
                                        <p:tgtEl>
                                          <p:spTgt spid="96">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7" st="7"/>
                                            </p:txEl>
                                          </p:spTgt>
                                        </p:tgtEl>
                                        <p:attrNameLst>
                                          <p:attrName>style.visibility</p:attrName>
                                        </p:attrNameLst>
                                      </p:cBhvr>
                                      <p:to>
                                        <p:strVal val="visible"/>
                                      </p:to>
                                    </p:set>
                                    <p:animEffect filter="fade" transition="in">
                                      <p:cBhvr>
                                        <p:cTn dur="1"/>
                                        <p:tgtEl>
                                          <p:spTgt spid="96">
                                            <p:txEl>
                                              <p:pRg end="7" st="7"/>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01" name="Shape 101"/>
        <p:cNvGrpSpPr/>
        <p:nvPr/>
      </p:nvGrpSpPr>
      <p:grpSpPr>
        <a:xfrm>
          <a:off x="0" y="0"/>
          <a:ext cx="0" cy="0"/>
          <a:chOff x="0" y="0"/>
          <a:chExt cx="0" cy="0"/>
        </a:xfrm>
      </p:grpSpPr>
      <p:sp>
        <p:nvSpPr>
          <p:cNvPr id="102" name="Google Shape;102;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0000"/>
                </a:solidFill>
              </a:rPr>
              <a:t>Strict Serializability</a:t>
            </a:r>
            <a:r>
              <a:rPr lang="en">
                <a:solidFill>
                  <a:srgbClr val="000000"/>
                </a:solidFill>
              </a:rPr>
              <a:t> Example</a:t>
            </a:r>
            <a:endParaRPr>
              <a:solidFill>
                <a:srgbClr val="000000"/>
              </a:solidFill>
            </a:endParaRPr>
          </a:p>
        </p:txBody>
      </p:sp>
      <p:sp>
        <p:nvSpPr>
          <p:cNvPr id="103" name="Google Shape;103;p17"/>
          <p:cNvSpPr txBox="1"/>
          <p:nvPr/>
        </p:nvSpPr>
        <p:spPr>
          <a:xfrm>
            <a:off x="686525" y="2281425"/>
            <a:ext cx="5526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lang="en"/>
              <a:t>P1:</a:t>
            </a:r>
            <a:endParaRPr/>
          </a:p>
          <a:p>
            <a:pPr indent="0" lvl="0" marL="0" rtl="0" algn="ctr">
              <a:lnSpc>
                <a:spcPct val="100000"/>
              </a:lnSpc>
              <a:spcBef>
                <a:spcPts val="800"/>
              </a:spcBef>
              <a:spcAft>
                <a:spcPts val="0"/>
              </a:spcAft>
              <a:buNone/>
            </a:pPr>
            <a:r>
              <a:rPr lang="en"/>
              <a:t>P2:</a:t>
            </a:r>
            <a:endParaRPr/>
          </a:p>
          <a:p>
            <a:pPr indent="0" lvl="0" marL="0" rtl="0" algn="ctr">
              <a:lnSpc>
                <a:spcPct val="100000"/>
              </a:lnSpc>
              <a:spcBef>
                <a:spcPts val="800"/>
              </a:spcBef>
              <a:spcAft>
                <a:spcPts val="0"/>
              </a:spcAft>
              <a:buNone/>
            </a:pPr>
            <a:r>
              <a:rPr lang="en"/>
              <a:t>P3:</a:t>
            </a:r>
            <a:endParaRPr/>
          </a:p>
          <a:p>
            <a:pPr indent="0" lvl="0" marL="0" rtl="0" algn="ctr">
              <a:lnSpc>
                <a:spcPct val="100000"/>
              </a:lnSpc>
              <a:spcBef>
                <a:spcPts val="800"/>
              </a:spcBef>
              <a:spcAft>
                <a:spcPts val="800"/>
              </a:spcAft>
              <a:buNone/>
            </a:pPr>
            <a:r>
              <a:rPr lang="en"/>
              <a:t>P4:</a:t>
            </a:r>
            <a:endParaRPr/>
          </a:p>
        </p:txBody>
      </p:sp>
      <p:sp>
        <p:nvSpPr>
          <p:cNvPr id="104" name="Google Shape;104;p17"/>
          <p:cNvSpPr txBox="1"/>
          <p:nvPr/>
        </p:nvSpPr>
        <p:spPr>
          <a:xfrm>
            <a:off x="686525" y="1812725"/>
            <a:ext cx="27933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t>Strictly Serializable?</a:t>
            </a:r>
            <a:endParaRPr b="1" sz="1800"/>
          </a:p>
        </p:txBody>
      </p:sp>
      <p:sp>
        <p:nvSpPr>
          <p:cNvPr id="105" name="Google Shape;105;p17"/>
          <p:cNvSpPr txBox="1"/>
          <p:nvPr/>
        </p:nvSpPr>
        <p:spPr>
          <a:xfrm>
            <a:off x="3167075" y="1812713"/>
            <a:ext cx="9096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93C47D"/>
                </a:solidFill>
              </a:rPr>
              <a:t>Yes</a:t>
            </a:r>
            <a:endParaRPr b="1" sz="1800">
              <a:solidFill>
                <a:srgbClr val="93C47D"/>
              </a:solidFill>
            </a:endParaRPr>
          </a:p>
        </p:txBody>
      </p:sp>
      <p:sp>
        <p:nvSpPr>
          <p:cNvPr id="106" name="Google Shape;106;p17"/>
          <p:cNvSpPr txBox="1"/>
          <p:nvPr/>
        </p:nvSpPr>
        <p:spPr>
          <a:xfrm>
            <a:off x="1535150" y="2268425"/>
            <a:ext cx="1773600" cy="3507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800"/>
              </a:spcAft>
              <a:buNone/>
            </a:pPr>
            <a:r>
              <a:rPr lang="en"/>
              <a:t>{</a:t>
            </a:r>
            <a:r>
              <a:rPr lang="en"/>
              <a:t>W(x)b, W(y)b}</a:t>
            </a:r>
            <a:endParaRPr/>
          </a:p>
        </p:txBody>
      </p:sp>
      <p:sp>
        <p:nvSpPr>
          <p:cNvPr id="107" name="Google Shape;107;p17"/>
          <p:cNvSpPr txBox="1"/>
          <p:nvPr/>
        </p:nvSpPr>
        <p:spPr>
          <a:xfrm>
            <a:off x="1091075" y="2585400"/>
            <a:ext cx="837000" cy="4086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800"/>
              </a:spcAft>
              <a:buNone/>
            </a:pPr>
            <a:r>
              <a:rPr lang="en"/>
              <a:t>{W(x)a}</a:t>
            </a:r>
            <a:endParaRPr/>
          </a:p>
        </p:txBody>
      </p:sp>
      <p:sp>
        <p:nvSpPr>
          <p:cNvPr id="108" name="Google Shape;108;p17"/>
          <p:cNvSpPr txBox="1"/>
          <p:nvPr/>
        </p:nvSpPr>
        <p:spPr>
          <a:xfrm>
            <a:off x="2419775" y="2281425"/>
            <a:ext cx="8628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{R(x)a}</a:t>
            </a:r>
            <a:endParaRPr/>
          </a:p>
          <a:p>
            <a:pPr indent="0" lvl="0" marL="0" rtl="0" algn="ctr">
              <a:lnSpc>
                <a:spcPct val="100000"/>
              </a:lnSpc>
              <a:spcBef>
                <a:spcPts val="800"/>
              </a:spcBef>
              <a:spcAft>
                <a:spcPts val="800"/>
              </a:spcAft>
              <a:buNone/>
            </a:pPr>
            <a:r>
              <a:rPr lang="en"/>
              <a:t>{R(x)b}</a:t>
            </a:r>
            <a:endParaRPr/>
          </a:p>
        </p:txBody>
      </p:sp>
      <p:sp>
        <p:nvSpPr>
          <p:cNvPr id="109" name="Google Shape;109;p17"/>
          <p:cNvSpPr txBox="1"/>
          <p:nvPr/>
        </p:nvSpPr>
        <p:spPr>
          <a:xfrm>
            <a:off x="3205625" y="2281425"/>
            <a:ext cx="9096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{R(x)b}</a:t>
            </a:r>
            <a:endParaRPr/>
          </a:p>
          <a:p>
            <a:pPr indent="0" lvl="0" marL="0" rtl="0" algn="ctr">
              <a:lnSpc>
                <a:spcPct val="100000"/>
              </a:lnSpc>
              <a:spcBef>
                <a:spcPts val="800"/>
              </a:spcBef>
              <a:spcAft>
                <a:spcPts val="800"/>
              </a:spcAft>
              <a:buNone/>
            </a:pPr>
            <a:r>
              <a:rPr lang="en"/>
              <a:t>{R(y)b}</a:t>
            </a:r>
            <a:endParaRPr/>
          </a:p>
        </p:txBody>
      </p:sp>
      <p:sp>
        <p:nvSpPr>
          <p:cNvPr id="110" name="Google Shape;110;p17"/>
          <p:cNvSpPr txBox="1"/>
          <p:nvPr/>
        </p:nvSpPr>
        <p:spPr>
          <a:xfrm>
            <a:off x="4439650" y="2281425"/>
            <a:ext cx="5526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lang="en"/>
              <a:t>P1:</a:t>
            </a:r>
            <a:endParaRPr/>
          </a:p>
          <a:p>
            <a:pPr indent="0" lvl="0" marL="0" rtl="0" algn="ctr">
              <a:lnSpc>
                <a:spcPct val="100000"/>
              </a:lnSpc>
              <a:spcBef>
                <a:spcPts val="800"/>
              </a:spcBef>
              <a:spcAft>
                <a:spcPts val="0"/>
              </a:spcAft>
              <a:buNone/>
            </a:pPr>
            <a:r>
              <a:rPr lang="en"/>
              <a:t>P2:</a:t>
            </a:r>
            <a:endParaRPr/>
          </a:p>
          <a:p>
            <a:pPr indent="0" lvl="0" marL="0" rtl="0" algn="ctr">
              <a:lnSpc>
                <a:spcPct val="100000"/>
              </a:lnSpc>
              <a:spcBef>
                <a:spcPts val="800"/>
              </a:spcBef>
              <a:spcAft>
                <a:spcPts val="0"/>
              </a:spcAft>
              <a:buNone/>
            </a:pPr>
            <a:r>
              <a:rPr lang="en"/>
              <a:t>P3:</a:t>
            </a:r>
            <a:endParaRPr/>
          </a:p>
          <a:p>
            <a:pPr indent="0" lvl="0" marL="0" rtl="0" algn="ctr">
              <a:lnSpc>
                <a:spcPct val="100000"/>
              </a:lnSpc>
              <a:spcBef>
                <a:spcPts val="800"/>
              </a:spcBef>
              <a:spcAft>
                <a:spcPts val="800"/>
              </a:spcAft>
              <a:buNone/>
            </a:pPr>
            <a:r>
              <a:rPr lang="en"/>
              <a:t>P4:</a:t>
            </a:r>
            <a:endParaRPr/>
          </a:p>
        </p:txBody>
      </p:sp>
      <p:sp>
        <p:nvSpPr>
          <p:cNvPr id="111" name="Google Shape;111;p17"/>
          <p:cNvSpPr txBox="1"/>
          <p:nvPr/>
        </p:nvSpPr>
        <p:spPr>
          <a:xfrm>
            <a:off x="4439650" y="1812725"/>
            <a:ext cx="27933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t>Strictly Serializable?</a:t>
            </a:r>
            <a:endParaRPr b="1" sz="1800"/>
          </a:p>
        </p:txBody>
      </p:sp>
      <p:sp>
        <p:nvSpPr>
          <p:cNvPr id="112" name="Google Shape;112;p17"/>
          <p:cNvSpPr txBox="1"/>
          <p:nvPr/>
        </p:nvSpPr>
        <p:spPr>
          <a:xfrm>
            <a:off x="6920200" y="1812713"/>
            <a:ext cx="9096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FF0000"/>
                </a:solidFill>
              </a:rPr>
              <a:t>No</a:t>
            </a:r>
            <a:endParaRPr b="1" sz="1800">
              <a:solidFill>
                <a:srgbClr val="FF0000"/>
              </a:solidFill>
            </a:endParaRPr>
          </a:p>
        </p:txBody>
      </p:sp>
      <p:sp>
        <p:nvSpPr>
          <p:cNvPr id="113" name="Google Shape;113;p17"/>
          <p:cNvSpPr txBox="1"/>
          <p:nvPr/>
        </p:nvSpPr>
        <p:spPr>
          <a:xfrm>
            <a:off x="5288275" y="2268425"/>
            <a:ext cx="1773600" cy="3507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800"/>
              </a:spcAft>
              <a:buNone/>
            </a:pPr>
            <a:r>
              <a:rPr lang="en"/>
              <a:t>{W(x)b, W(y)b}</a:t>
            </a:r>
            <a:endParaRPr/>
          </a:p>
        </p:txBody>
      </p:sp>
      <p:sp>
        <p:nvSpPr>
          <p:cNvPr id="114" name="Google Shape;114;p17"/>
          <p:cNvSpPr txBox="1"/>
          <p:nvPr/>
        </p:nvSpPr>
        <p:spPr>
          <a:xfrm>
            <a:off x="4844200" y="2585400"/>
            <a:ext cx="837000" cy="4086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800"/>
              </a:spcAft>
              <a:buNone/>
            </a:pPr>
            <a:r>
              <a:rPr lang="en"/>
              <a:t>{W(x)a}</a:t>
            </a:r>
            <a:endParaRPr/>
          </a:p>
        </p:txBody>
      </p:sp>
      <p:sp>
        <p:nvSpPr>
          <p:cNvPr id="115" name="Google Shape;115;p17"/>
          <p:cNvSpPr txBox="1"/>
          <p:nvPr/>
        </p:nvSpPr>
        <p:spPr>
          <a:xfrm>
            <a:off x="6172900" y="2281425"/>
            <a:ext cx="8628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{R(y)b}</a:t>
            </a:r>
            <a:endParaRPr/>
          </a:p>
          <a:p>
            <a:pPr indent="0" lvl="0" marL="0" rtl="0" algn="ctr">
              <a:lnSpc>
                <a:spcPct val="100000"/>
              </a:lnSpc>
              <a:spcBef>
                <a:spcPts val="800"/>
              </a:spcBef>
              <a:spcAft>
                <a:spcPts val="800"/>
              </a:spcAft>
              <a:buNone/>
            </a:pPr>
            <a:r>
              <a:rPr lang="en"/>
              <a:t>{R(x)b}</a:t>
            </a:r>
            <a:endParaRPr/>
          </a:p>
        </p:txBody>
      </p:sp>
      <p:sp>
        <p:nvSpPr>
          <p:cNvPr id="116" name="Google Shape;116;p17"/>
          <p:cNvSpPr txBox="1"/>
          <p:nvPr/>
        </p:nvSpPr>
        <p:spPr>
          <a:xfrm>
            <a:off x="6958750" y="2281425"/>
            <a:ext cx="9096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{R(x)a}</a:t>
            </a:r>
            <a:endParaRPr/>
          </a:p>
          <a:p>
            <a:pPr indent="0" lvl="0" marL="0" rtl="0" algn="ctr">
              <a:lnSpc>
                <a:spcPct val="100000"/>
              </a:lnSpc>
              <a:spcBef>
                <a:spcPts val="800"/>
              </a:spcBef>
              <a:spcAft>
                <a:spcPts val="800"/>
              </a:spcAft>
              <a:buNone/>
            </a:pPr>
            <a:r>
              <a:rPr lang="en"/>
              <a:t>{R(y)b}</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Consistency Models</a:t>
            </a:r>
            <a:endParaRPr/>
          </a:p>
        </p:txBody>
      </p:sp>
      <p:sp>
        <p:nvSpPr>
          <p:cNvPr id="122" name="Google Shape;122;p18"/>
          <p:cNvSpPr/>
          <p:nvPr/>
        </p:nvSpPr>
        <p:spPr>
          <a:xfrm>
            <a:off x="311700" y="2230050"/>
            <a:ext cx="8520600" cy="683400"/>
          </a:xfrm>
          <a:prstGeom prst="leftRightArrow">
            <a:avLst>
              <a:gd fmla="val 40701" name="adj1"/>
              <a:gd fmla="val 53823" name="adj2"/>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8"/>
          <p:cNvSpPr txBox="1"/>
          <p:nvPr/>
        </p:nvSpPr>
        <p:spPr>
          <a:xfrm>
            <a:off x="2712225"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chemeClr val="dk1"/>
                </a:solidFill>
              </a:rPr>
              <a:t>Linearizability</a:t>
            </a:r>
            <a:endParaRPr sz="1800">
              <a:solidFill>
                <a:schemeClr val="dk1"/>
              </a:solidFill>
            </a:endParaRPr>
          </a:p>
        </p:txBody>
      </p:sp>
      <p:sp>
        <p:nvSpPr>
          <p:cNvPr id="124" name="Google Shape;124;p18"/>
          <p:cNvSpPr txBox="1"/>
          <p:nvPr/>
        </p:nvSpPr>
        <p:spPr>
          <a:xfrm>
            <a:off x="5402300"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Causal+</a:t>
            </a:r>
            <a:endParaRPr sz="1800">
              <a:solidFill>
                <a:srgbClr val="434343"/>
              </a:solidFill>
            </a:endParaRPr>
          </a:p>
        </p:txBody>
      </p:sp>
      <p:sp>
        <p:nvSpPr>
          <p:cNvPr id="125" name="Google Shape;125;p18"/>
          <p:cNvSpPr txBox="1"/>
          <p:nvPr/>
        </p:nvSpPr>
        <p:spPr>
          <a:xfrm>
            <a:off x="697125" y="2445300"/>
            <a:ext cx="2321100" cy="252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t>Stronger</a:t>
            </a:r>
            <a:endParaRPr b="1"/>
          </a:p>
        </p:txBody>
      </p:sp>
      <p:sp>
        <p:nvSpPr>
          <p:cNvPr id="126" name="Google Shape;126;p18"/>
          <p:cNvSpPr txBox="1"/>
          <p:nvPr/>
        </p:nvSpPr>
        <p:spPr>
          <a:xfrm>
            <a:off x="6137550" y="2445300"/>
            <a:ext cx="2321100" cy="2529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lang="en"/>
              <a:t>Weaker</a:t>
            </a:r>
            <a:endParaRPr b="1"/>
          </a:p>
        </p:txBody>
      </p:sp>
      <p:sp>
        <p:nvSpPr>
          <p:cNvPr id="127" name="Google Shape;127;p18"/>
          <p:cNvSpPr/>
          <p:nvPr/>
        </p:nvSpPr>
        <p:spPr>
          <a:xfrm>
            <a:off x="3486075"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18"/>
          <p:cNvSpPr/>
          <p:nvPr/>
        </p:nvSpPr>
        <p:spPr>
          <a:xfrm>
            <a:off x="499582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18"/>
          <p:cNvSpPr/>
          <p:nvPr/>
        </p:nvSpPr>
        <p:spPr>
          <a:xfrm>
            <a:off x="6176150"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18"/>
          <p:cNvSpPr/>
          <p:nvPr/>
        </p:nvSpPr>
        <p:spPr>
          <a:xfrm>
            <a:off x="77679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18"/>
          <p:cNvSpPr txBox="1"/>
          <p:nvPr/>
        </p:nvSpPr>
        <p:spPr>
          <a:xfrm>
            <a:off x="440482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Sequential</a:t>
            </a:r>
            <a:endParaRPr sz="1800">
              <a:solidFill>
                <a:srgbClr val="434343"/>
              </a:solidFill>
            </a:endParaRPr>
          </a:p>
        </p:txBody>
      </p:sp>
      <p:sp>
        <p:nvSpPr>
          <p:cNvPr id="132" name="Google Shape;132;p18"/>
          <p:cNvSpPr txBox="1"/>
          <p:nvPr/>
        </p:nvSpPr>
        <p:spPr>
          <a:xfrm>
            <a:off x="717697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Eventual</a:t>
            </a:r>
            <a:endParaRPr sz="1800">
              <a:solidFill>
                <a:srgbClr val="434343"/>
              </a:solidFill>
            </a:endParaRPr>
          </a:p>
        </p:txBody>
      </p:sp>
      <p:sp>
        <p:nvSpPr>
          <p:cNvPr id="133" name="Google Shape;133;p18"/>
          <p:cNvSpPr/>
          <p:nvPr/>
        </p:nvSpPr>
        <p:spPr>
          <a:xfrm>
            <a:off x="17982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18"/>
          <p:cNvSpPr txBox="1"/>
          <p:nvPr/>
        </p:nvSpPr>
        <p:spPr>
          <a:xfrm>
            <a:off x="844425" y="1703025"/>
            <a:ext cx="21738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Strict Serializability</a:t>
            </a:r>
            <a:endParaRPr sz="1800">
              <a:solidFill>
                <a:srgbClr val="434343"/>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9"/>
          <p:cNvSpPr txBox="1"/>
          <p:nvPr>
            <p:ph idx="1" type="body"/>
          </p:nvPr>
        </p:nvSpPr>
        <p:spPr>
          <a:xfrm>
            <a:off x="311700" y="10762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chemeClr val="dk1"/>
              </a:buClr>
              <a:buSzPts val="1800"/>
              <a:buChar char="●"/>
            </a:pPr>
            <a:r>
              <a:rPr lang="en">
                <a:solidFill>
                  <a:srgbClr val="FF0000"/>
                </a:solidFill>
              </a:rPr>
              <a:t>Total order</a:t>
            </a:r>
            <a:r>
              <a:rPr lang="en">
                <a:solidFill>
                  <a:schemeClr val="dk1"/>
                </a:solidFill>
              </a:rPr>
              <a:t>: </a:t>
            </a:r>
            <a:r>
              <a:rPr lang="en">
                <a:solidFill>
                  <a:schemeClr val="dk1"/>
                </a:solidFill>
              </a:rPr>
              <a:t>There exists some legal total order of </a:t>
            </a:r>
            <a:r>
              <a:rPr b="1" lang="en">
                <a:solidFill>
                  <a:schemeClr val="dk1"/>
                </a:solidFill>
              </a:rPr>
              <a:t>operations (not txns)</a:t>
            </a:r>
            <a:r>
              <a:rPr lang="en">
                <a:solidFill>
                  <a:schemeClr val="dk1"/>
                </a:solidFill>
              </a:rPr>
              <a:t>.</a:t>
            </a:r>
            <a:endParaRPr>
              <a:solidFill>
                <a:schemeClr val="dk1"/>
              </a:solidFill>
            </a:endParaRPr>
          </a:p>
          <a:p>
            <a:pPr indent="-342900" lvl="0" marL="457200" rtl="0" algn="l">
              <a:spcBef>
                <a:spcPts val="500"/>
              </a:spcBef>
              <a:spcAft>
                <a:spcPts val="0"/>
              </a:spcAft>
              <a:buClr>
                <a:schemeClr val="dk1"/>
              </a:buClr>
              <a:buSzPts val="1800"/>
              <a:buChar char="●"/>
            </a:pPr>
            <a:r>
              <a:rPr lang="en">
                <a:solidFill>
                  <a:schemeClr val="dk1"/>
                </a:solidFill>
              </a:rPr>
              <a:t>Difference from </a:t>
            </a:r>
            <a:r>
              <a:rPr i="1" lang="en">
                <a:solidFill>
                  <a:schemeClr val="dk1"/>
                </a:solidFill>
              </a:rPr>
              <a:t>strict serializability</a:t>
            </a:r>
            <a:r>
              <a:rPr lang="en">
                <a:solidFill>
                  <a:schemeClr val="dk1"/>
                </a:solidFill>
              </a:rPr>
              <a:t>?</a:t>
            </a:r>
            <a:endParaRPr>
              <a:solidFill>
                <a:schemeClr val="dk1"/>
              </a:solidFill>
            </a:endParaRPr>
          </a:p>
          <a:p>
            <a:pPr indent="-317500" lvl="1" marL="914400" rtl="0" algn="l">
              <a:spcBef>
                <a:spcPts val="500"/>
              </a:spcBef>
              <a:spcAft>
                <a:spcPts val="0"/>
              </a:spcAft>
              <a:buClr>
                <a:schemeClr val="dk1"/>
              </a:buClr>
              <a:buSzPts val="1400"/>
              <a:buChar char="○"/>
            </a:pPr>
            <a:r>
              <a:rPr lang="en">
                <a:solidFill>
                  <a:schemeClr val="dk1"/>
                </a:solidFill>
              </a:rPr>
              <a:t>Single-object operations! No transactions!</a:t>
            </a:r>
            <a:endParaRPr>
              <a:solidFill>
                <a:schemeClr val="dk1"/>
              </a:solidFill>
            </a:endParaRPr>
          </a:p>
          <a:p>
            <a:pPr indent="-342900" lvl="0" marL="457200" rtl="0" algn="l">
              <a:spcBef>
                <a:spcPts val="500"/>
              </a:spcBef>
              <a:spcAft>
                <a:spcPts val="0"/>
              </a:spcAft>
              <a:buClr>
                <a:schemeClr val="dk1"/>
              </a:buClr>
              <a:buSzPts val="1800"/>
              <a:buChar char="●"/>
            </a:pPr>
            <a:r>
              <a:rPr lang="en">
                <a:solidFill>
                  <a:srgbClr val="FF0000"/>
                </a:solidFill>
              </a:rPr>
              <a:t>Preserves real-time ordering</a:t>
            </a:r>
            <a:r>
              <a:rPr lang="en">
                <a:solidFill>
                  <a:schemeClr val="dk1"/>
                </a:solidFill>
              </a:rPr>
              <a:t>: if an operation</a:t>
            </a:r>
            <a:r>
              <a:rPr lang="en">
                <a:solidFill>
                  <a:schemeClr val="dk1"/>
                </a:solidFill>
              </a:rPr>
              <a:t> </a:t>
            </a:r>
            <a:r>
              <a:rPr i="1" lang="en">
                <a:solidFill>
                  <a:schemeClr val="dk1"/>
                </a:solidFill>
              </a:rPr>
              <a:t>A</a:t>
            </a:r>
            <a:r>
              <a:rPr lang="en">
                <a:solidFill>
                  <a:schemeClr val="dk1"/>
                </a:solidFill>
              </a:rPr>
              <a:t> completes before operation </a:t>
            </a:r>
            <a:r>
              <a:rPr i="1" lang="en">
                <a:solidFill>
                  <a:schemeClr val="dk1"/>
                </a:solidFill>
              </a:rPr>
              <a:t>B</a:t>
            </a:r>
            <a:r>
              <a:rPr lang="en">
                <a:solidFill>
                  <a:schemeClr val="dk1"/>
                </a:solidFill>
              </a:rPr>
              <a:t> begins, then op A occurs before op </a:t>
            </a:r>
            <a:r>
              <a:rPr i="1" lang="en">
                <a:solidFill>
                  <a:schemeClr val="dk1"/>
                </a:solidFill>
              </a:rPr>
              <a:t>B</a:t>
            </a:r>
            <a:r>
              <a:rPr lang="en">
                <a:solidFill>
                  <a:schemeClr val="dk1"/>
                </a:solidFill>
              </a:rPr>
              <a:t> in the total order.</a:t>
            </a:r>
            <a:endParaRPr>
              <a:solidFill>
                <a:schemeClr val="dk1"/>
              </a:solidFill>
            </a:endParaRPr>
          </a:p>
          <a:p>
            <a:pPr indent="-317500" lvl="1" marL="914400" rtl="0" algn="l">
              <a:spcBef>
                <a:spcPts val="500"/>
              </a:spcBef>
              <a:spcAft>
                <a:spcPts val="0"/>
              </a:spcAft>
              <a:buClr>
                <a:schemeClr val="dk1"/>
              </a:buClr>
              <a:buSzPts val="1400"/>
              <a:buChar char="○"/>
            </a:pPr>
            <a:r>
              <a:rPr lang="en">
                <a:solidFill>
                  <a:schemeClr val="dk1"/>
                </a:solidFill>
              </a:rPr>
              <a:t>A completed write op is visible to all future read ops.</a:t>
            </a:r>
            <a:endParaRPr>
              <a:solidFill>
                <a:schemeClr val="dk1"/>
              </a:solidFill>
            </a:endParaRPr>
          </a:p>
          <a:p>
            <a:pPr indent="-317500" lvl="1" marL="914400" rtl="0" algn="l">
              <a:spcBef>
                <a:spcPts val="500"/>
              </a:spcBef>
              <a:spcAft>
                <a:spcPts val="0"/>
              </a:spcAft>
              <a:buClr>
                <a:schemeClr val="dk1"/>
              </a:buClr>
              <a:buSzPts val="1400"/>
              <a:buChar char="○"/>
            </a:pPr>
            <a:r>
              <a:rPr lang="en">
                <a:solidFill>
                  <a:schemeClr val="dk1"/>
                </a:solidFill>
              </a:rPr>
              <a:t>Intuition: once a read “sees” a new write, all future reads must also “see” that write.</a:t>
            </a:r>
            <a:endParaRPr>
              <a:solidFill>
                <a:schemeClr val="dk1"/>
              </a:solidFill>
            </a:endParaRPr>
          </a:p>
          <a:p>
            <a:pPr indent="0" lvl="0" marL="0" rtl="0" algn="l">
              <a:spcBef>
                <a:spcPts val="1000"/>
              </a:spcBef>
              <a:spcAft>
                <a:spcPts val="0"/>
              </a:spcAft>
              <a:buNone/>
            </a:pPr>
            <a:r>
              <a:rPr b="1" lang="en">
                <a:solidFill>
                  <a:schemeClr val="dk1"/>
                </a:solidFill>
              </a:rPr>
              <a:t>Pros:</a:t>
            </a:r>
            <a:r>
              <a:rPr lang="en">
                <a:solidFill>
                  <a:schemeClr val="dk1"/>
                </a:solidFill>
              </a:rPr>
              <a:t> Easy to reason about correctness</a:t>
            </a:r>
            <a:endParaRPr>
              <a:solidFill>
                <a:schemeClr val="dk1"/>
              </a:solidFill>
            </a:endParaRPr>
          </a:p>
          <a:p>
            <a:pPr indent="0" lvl="0" marL="0" rtl="0" algn="l">
              <a:spcBef>
                <a:spcPts val="0"/>
              </a:spcBef>
              <a:spcAft>
                <a:spcPts val="1600"/>
              </a:spcAft>
              <a:buNone/>
            </a:pPr>
            <a:r>
              <a:rPr b="1" lang="en">
                <a:solidFill>
                  <a:schemeClr val="dk1"/>
                </a:solidFill>
              </a:rPr>
              <a:t>Cons:</a:t>
            </a:r>
            <a:r>
              <a:rPr lang="en">
                <a:solidFill>
                  <a:schemeClr val="dk1"/>
                </a:solidFill>
              </a:rPr>
              <a:t> High read and write latencies</a:t>
            </a:r>
            <a:endParaRPr>
              <a:solidFill>
                <a:schemeClr val="dk1"/>
              </a:solidFill>
            </a:endParaRPr>
          </a:p>
        </p:txBody>
      </p:sp>
      <p:sp>
        <p:nvSpPr>
          <p:cNvPr id="140" name="Google Shape;140;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Linearizability</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xEl>
                                              <p:pRg end="0" st="0"/>
                                            </p:txEl>
                                          </p:spTgt>
                                        </p:tgtEl>
                                        <p:attrNameLst>
                                          <p:attrName>style.visibility</p:attrName>
                                        </p:attrNameLst>
                                      </p:cBhvr>
                                      <p:to>
                                        <p:strVal val="visible"/>
                                      </p:to>
                                    </p:set>
                                    <p:animEffect filter="fade" transition="in">
                                      <p:cBhvr>
                                        <p:cTn dur="1"/>
                                        <p:tgtEl>
                                          <p:spTgt spid="13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xEl>
                                              <p:pRg end="1" st="1"/>
                                            </p:txEl>
                                          </p:spTgt>
                                        </p:tgtEl>
                                        <p:attrNameLst>
                                          <p:attrName>style.visibility</p:attrName>
                                        </p:attrNameLst>
                                      </p:cBhvr>
                                      <p:to>
                                        <p:strVal val="visible"/>
                                      </p:to>
                                    </p:set>
                                    <p:animEffect filter="fade" transition="in">
                                      <p:cBhvr>
                                        <p:cTn dur="1"/>
                                        <p:tgtEl>
                                          <p:spTgt spid="13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xEl>
                                              <p:pRg end="2" st="2"/>
                                            </p:txEl>
                                          </p:spTgt>
                                        </p:tgtEl>
                                        <p:attrNameLst>
                                          <p:attrName>style.visibility</p:attrName>
                                        </p:attrNameLst>
                                      </p:cBhvr>
                                      <p:to>
                                        <p:strVal val="visible"/>
                                      </p:to>
                                    </p:set>
                                    <p:animEffect filter="fade" transition="in">
                                      <p:cBhvr>
                                        <p:cTn dur="1"/>
                                        <p:tgtEl>
                                          <p:spTgt spid="13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xEl>
                                              <p:pRg end="3" st="3"/>
                                            </p:txEl>
                                          </p:spTgt>
                                        </p:tgtEl>
                                        <p:attrNameLst>
                                          <p:attrName>style.visibility</p:attrName>
                                        </p:attrNameLst>
                                      </p:cBhvr>
                                      <p:to>
                                        <p:strVal val="visible"/>
                                      </p:to>
                                    </p:set>
                                    <p:animEffect filter="fade" transition="in">
                                      <p:cBhvr>
                                        <p:cTn dur="1"/>
                                        <p:tgtEl>
                                          <p:spTgt spid="13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xEl>
                                              <p:pRg end="4" st="4"/>
                                            </p:txEl>
                                          </p:spTgt>
                                        </p:tgtEl>
                                        <p:attrNameLst>
                                          <p:attrName>style.visibility</p:attrName>
                                        </p:attrNameLst>
                                      </p:cBhvr>
                                      <p:to>
                                        <p:strVal val="visible"/>
                                      </p:to>
                                    </p:set>
                                    <p:animEffect filter="fade" transition="in">
                                      <p:cBhvr>
                                        <p:cTn dur="1"/>
                                        <p:tgtEl>
                                          <p:spTgt spid="139">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xEl>
                                              <p:pRg end="5" st="5"/>
                                            </p:txEl>
                                          </p:spTgt>
                                        </p:tgtEl>
                                        <p:attrNameLst>
                                          <p:attrName>style.visibility</p:attrName>
                                        </p:attrNameLst>
                                      </p:cBhvr>
                                      <p:to>
                                        <p:strVal val="visible"/>
                                      </p:to>
                                    </p:set>
                                    <p:animEffect filter="fade" transition="in">
                                      <p:cBhvr>
                                        <p:cTn dur="1"/>
                                        <p:tgtEl>
                                          <p:spTgt spid="139">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xEl>
                                              <p:pRg end="6" st="6"/>
                                            </p:txEl>
                                          </p:spTgt>
                                        </p:tgtEl>
                                        <p:attrNameLst>
                                          <p:attrName>style.visibility</p:attrName>
                                        </p:attrNameLst>
                                      </p:cBhvr>
                                      <p:to>
                                        <p:strVal val="visible"/>
                                      </p:to>
                                    </p:set>
                                    <p:animEffect filter="fade" transition="in">
                                      <p:cBhvr>
                                        <p:cTn dur="1"/>
                                        <p:tgtEl>
                                          <p:spTgt spid="139">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xEl>
                                              <p:pRg end="7" st="7"/>
                                            </p:txEl>
                                          </p:spTgt>
                                        </p:tgtEl>
                                        <p:attrNameLst>
                                          <p:attrName>style.visibility</p:attrName>
                                        </p:attrNameLst>
                                      </p:cBhvr>
                                      <p:to>
                                        <p:strVal val="visible"/>
                                      </p:to>
                                    </p:set>
                                    <p:animEffect filter="fade" transition="in">
                                      <p:cBhvr>
                                        <p:cTn dur="1"/>
                                        <p:tgtEl>
                                          <p:spTgt spid="139">
                                            <p:txEl>
                                              <p:pRg end="7" st="7"/>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44" name="Shape 144"/>
        <p:cNvGrpSpPr/>
        <p:nvPr/>
      </p:nvGrpSpPr>
      <p:grpSpPr>
        <a:xfrm>
          <a:off x="0" y="0"/>
          <a:ext cx="0" cy="0"/>
          <a:chOff x="0" y="0"/>
          <a:chExt cx="0" cy="0"/>
        </a:xfrm>
      </p:grpSpPr>
      <p:sp>
        <p:nvSpPr>
          <p:cNvPr id="145" name="Google Shape;145;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0000"/>
                </a:solidFill>
              </a:rPr>
              <a:t>Linearizability Example</a:t>
            </a:r>
            <a:endParaRPr>
              <a:solidFill>
                <a:srgbClr val="000000"/>
              </a:solidFill>
            </a:endParaRPr>
          </a:p>
        </p:txBody>
      </p:sp>
      <p:sp>
        <p:nvSpPr>
          <p:cNvPr id="146" name="Google Shape;146;p20"/>
          <p:cNvSpPr txBox="1"/>
          <p:nvPr/>
        </p:nvSpPr>
        <p:spPr>
          <a:xfrm>
            <a:off x="4420325" y="2281425"/>
            <a:ext cx="5526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lang="en"/>
              <a:t>P1:</a:t>
            </a:r>
            <a:endParaRPr/>
          </a:p>
          <a:p>
            <a:pPr indent="0" lvl="0" marL="0" rtl="0" algn="ctr">
              <a:lnSpc>
                <a:spcPct val="100000"/>
              </a:lnSpc>
              <a:spcBef>
                <a:spcPts val="800"/>
              </a:spcBef>
              <a:spcAft>
                <a:spcPts val="0"/>
              </a:spcAft>
              <a:buNone/>
            </a:pPr>
            <a:r>
              <a:rPr lang="en"/>
              <a:t>P2:</a:t>
            </a:r>
            <a:endParaRPr/>
          </a:p>
          <a:p>
            <a:pPr indent="0" lvl="0" marL="0" rtl="0" algn="ctr">
              <a:lnSpc>
                <a:spcPct val="100000"/>
              </a:lnSpc>
              <a:spcBef>
                <a:spcPts val="800"/>
              </a:spcBef>
              <a:spcAft>
                <a:spcPts val="0"/>
              </a:spcAft>
              <a:buNone/>
            </a:pPr>
            <a:r>
              <a:rPr lang="en"/>
              <a:t>P3:</a:t>
            </a:r>
            <a:endParaRPr/>
          </a:p>
          <a:p>
            <a:pPr indent="0" lvl="0" marL="0" rtl="0" algn="ctr">
              <a:lnSpc>
                <a:spcPct val="100000"/>
              </a:lnSpc>
              <a:spcBef>
                <a:spcPts val="800"/>
              </a:spcBef>
              <a:spcAft>
                <a:spcPts val="800"/>
              </a:spcAft>
              <a:buNone/>
            </a:pPr>
            <a:r>
              <a:rPr lang="en"/>
              <a:t>P4:</a:t>
            </a:r>
            <a:endParaRPr/>
          </a:p>
        </p:txBody>
      </p:sp>
      <p:sp>
        <p:nvSpPr>
          <p:cNvPr id="147" name="Google Shape;147;p20"/>
          <p:cNvSpPr txBox="1"/>
          <p:nvPr/>
        </p:nvSpPr>
        <p:spPr>
          <a:xfrm>
            <a:off x="4420325" y="1812725"/>
            <a:ext cx="21255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t>Linearizable?</a:t>
            </a:r>
            <a:endParaRPr b="1" sz="1800"/>
          </a:p>
        </p:txBody>
      </p:sp>
      <p:sp>
        <p:nvSpPr>
          <p:cNvPr id="148" name="Google Shape;148;p20"/>
          <p:cNvSpPr txBox="1"/>
          <p:nvPr/>
        </p:nvSpPr>
        <p:spPr>
          <a:xfrm>
            <a:off x="6478225" y="1812713"/>
            <a:ext cx="9096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93C47D"/>
                </a:solidFill>
              </a:rPr>
              <a:t>Yes</a:t>
            </a:r>
            <a:endParaRPr b="1" sz="1800">
              <a:solidFill>
                <a:srgbClr val="93C47D"/>
              </a:solidFill>
            </a:endParaRPr>
          </a:p>
        </p:txBody>
      </p:sp>
      <p:sp>
        <p:nvSpPr>
          <p:cNvPr id="149" name="Google Shape;149;p20"/>
          <p:cNvSpPr txBox="1"/>
          <p:nvPr/>
        </p:nvSpPr>
        <p:spPr>
          <a:xfrm>
            <a:off x="4953725" y="22814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800"/>
              </a:spcAft>
              <a:buNone/>
            </a:pPr>
            <a:r>
              <a:rPr lang="en"/>
              <a:t>W(x)a</a:t>
            </a:r>
            <a:endParaRPr/>
          </a:p>
        </p:txBody>
      </p:sp>
      <p:sp>
        <p:nvSpPr>
          <p:cNvPr id="150" name="Google Shape;150;p20"/>
          <p:cNvSpPr txBox="1"/>
          <p:nvPr/>
        </p:nvSpPr>
        <p:spPr>
          <a:xfrm>
            <a:off x="5715975" y="22814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800"/>
              </a:spcAft>
              <a:buNone/>
            </a:pPr>
            <a:r>
              <a:rPr lang="en"/>
              <a:t>W(x)b</a:t>
            </a:r>
            <a:endParaRPr/>
          </a:p>
        </p:txBody>
      </p:sp>
      <p:sp>
        <p:nvSpPr>
          <p:cNvPr id="151" name="Google Shape;151;p20"/>
          <p:cNvSpPr txBox="1"/>
          <p:nvPr/>
        </p:nvSpPr>
        <p:spPr>
          <a:xfrm>
            <a:off x="5936688" y="22814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R(x)a</a:t>
            </a:r>
            <a:endParaRPr/>
          </a:p>
          <a:p>
            <a:pPr indent="0" lvl="0" marL="0" rtl="0" algn="ctr">
              <a:lnSpc>
                <a:spcPct val="100000"/>
              </a:lnSpc>
              <a:spcBef>
                <a:spcPts val="800"/>
              </a:spcBef>
              <a:spcAft>
                <a:spcPts val="800"/>
              </a:spcAft>
              <a:buNone/>
            </a:pPr>
            <a:r>
              <a:rPr lang="en"/>
              <a:t>R(x)a</a:t>
            </a:r>
            <a:endParaRPr/>
          </a:p>
        </p:txBody>
      </p:sp>
      <p:sp>
        <p:nvSpPr>
          <p:cNvPr id="152" name="Google Shape;152;p20"/>
          <p:cNvSpPr txBox="1"/>
          <p:nvPr/>
        </p:nvSpPr>
        <p:spPr>
          <a:xfrm>
            <a:off x="6717925" y="22814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R(x)b</a:t>
            </a:r>
            <a:endParaRPr/>
          </a:p>
          <a:p>
            <a:pPr indent="0" lvl="0" marL="0" rtl="0" algn="ctr">
              <a:lnSpc>
                <a:spcPct val="100000"/>
              </a:lnSpc>
              <a:spcBef>
                <a:spcPts val="800"/>
              </a:spcBef>
              <a:spcAft>
                <a:spcPts val="800"/>
              </a:spcAft>
              <a:buNone/>
            </a:pPr>
            <a:r>
              <a:rPr lang="en"/>
              <a:t>R(x)b</a:t>
            </a:r>
            <a:endParaRPr/>
          </a:p>
        </p:txBody>
      </p:sp>
      <p:sp>
        <p:nvSpPr>
          <p:cNvPr id="153" name="Google Shape;153;p20"/>
          <p:cNvSpPr txBox="1"/>
          <p:nvPr/>
        </p:nvSpPr>
        <p:spPr>
          <a:xfrm>
            <a:off x="686525" y="2281425"/>
            <a:ext cx="5526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lang="en"/>
              <a:t>P1:</a:t>
            </a:r>
            <a:endParaRPr/>
          </a:p>
          <a:p>
            <a:pPr indent="0" lvl="0" marL="0" rtl="0" algn="ctr">
              <a:lnSpc>
                <a:spcPct val="100000"/>
              </a:lnSpc>
              <a:spcBef>
                <a:spcPts val="800"/>
              </a:spcBef>
              <a:spcAft>
                <a:spcPts val="0"/>
              </a:spcAft>
              <a:buNone/>
            </a:pPr>
            <a:r>
              <a:rPr lang="en"/>
              <a:t>P2:</a:t>
            </a:r>
            <a:endParaRPr/>
          </a:p>
          <a:p>
            <a:pPr indent="0" lvl="0" marL="0" rtl="0" algn="ctr">
              <a:lnSpc>
                <a:spcPct val="100000"/>
              </a:lnSpc>
              <a:spcBef>
                <a:spcPts val="800"/>
              </a:spcBef>
              <a:spcAft>
                <a:spcPts val="0"/>
              </a:spcAft>
              <a:buNone/>
            </a:pPr>
            <a:r>
              <a:rPr lang="en"/>
              <a:t>P3:</a:t>
            </a:r>
            <a:endParaRPr/>
          </a:p>
          <a:p>
            <a:pPr indent="0" lvl="0" marL="0" rtl="0" algn="ctr">
              <a:lnSpc>
                <a:spcPct val="100000"/>
              </a:lnSpc>
              <a:spcBef>
                <a:spcPts val="800"/>
              </a:spcBef>
              <a:spcAft>
                <a:spcPts val="800"/>
              </a:spcAft>
              <a:buNone/>
            </a:pPr>
            <a:r>
              <a:rPr lang="en"/>
              <a:t>P4:</a:t>
            </a:r>
            <a:endParaRPr/>
          </a:p>
        </p:txBody>
      </p:sp>
      <p:sp>
        <p:nvSpPr>
          <p:cNvPr id="154" name="Google Shape;154;p20"/>
          <p:cNvSpPr txBox="1"/>
          <p:nvPr/>
        </p:nvSpPr>
        <p:spPr>
          <a:xfrm>
            <a:off x="686525" y="1812725"/>
            <a:ext cx="21255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t>Linearizable?</a:t>
            </a:r>
            <a:endParaRPr b="1" sz="1800"/>
          </a:p>
        </p:txBody>
      </p:sp>
      <p:sp>
        <p:nvSpPr>
          <p:cNvPr id="155" name="Google Shape;155;p20"/>
          <p:cNvSpPr txBox="1"/>
          <p:nvPr/>
        </p:nvSpPr>
        <p:spPr>
          <a:xfrm>
            <a:off x="2744425" y="1812713"/>
            <a:ext cx="9096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E06666"/>
                </a:solidFill>
              </a:rPr>
              <a:t>No</a:t>
            </a:r>
            <a:endParaRPr b="1" sz="1800">
              <a:solidFill>
                <a:srgbClr val="E06666"/>
              </a:solidFill>
            </a:endParaRPr>
          </a:p>
        </p:txBody>
      </p:sp>
      <p:sp>
        <p:nvSpPr>
          <p:cNvPr id="156" name="Google Shape;156;p20"/>
          <p:cNvSpPr txBox="1"/>
          <p:nvPr/>
        </p:nvSpPr>
        <p:spPr>
          <a:xfrm>
            <a:off x="1219925" y="22814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800"/>
              </a:spcAft>
              <a:buNone/>
            </a:pPr>
            <a:r>
              <a:rPr lang="en"/>
              <a:t>W(x)a</a:t>
            </a:r>
            <a:endParaRPr/>
          </a:p>
        </p:txBody>
      </p:sp>
      <p:sp>
        <p:nvSpPr>
          <p:cNvPr id="157" name="Google Shape;157;p20"/>
          <p:cNvSpPr txBox="1"/>
          <p:nvPr/>
        </p:nvSpPr>
        <p:spPr>
          <a:xfrm>
            <a:off x="1905725" y="22814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800"/>
              </a:spcAft>
              <a:buNone/>
            </a:pPr>
            <a:r>
              <a:rPr lang="en"/>
              <a:t>W(x)b</a:t>
            </a:r>
            <a:endParaRPr/>
          </a:p>
        </p:txBody>
      </p:sp>
      <p:sp>
        <p:nvSpPr>
          <p:cNvPr id="158" name="Google Shape;158;p20"/>
          <p:cNvSpPr txBox="1"/>
          <p:nvPr/>
        </p:nvSpPr>
        <p:spPr>
          <a:xfrm>
            <a:off x="2667725" y="22814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R(x)b</a:t>
            </a:r>
            <a:endParaRPr/>
          </a:p>
          <a:p>
            <a:pPr indent="0" lvl="0" marL="0" rtl="0" algn="ctr">
              <a:lnSpc>
                <a:spcPct val="100000"/>
              </a:lnSpc>
              <a:spcBef>
                <a:spcPts val="800"/>
              </a:spcBef>
              <a:spcAft>
                <a:spcPts val="800"/>
              </a:spcAft>
              <a:buNone/>
            </a:pPr>
            <a:r>
              <a:rPr lang="en"/>
              <a:t>R(x)b</a:t>
            </a:r>
            <a:endParaRPr/>
          </a:p>
        </p:txBody>
      </p:sp>
      <p:sp>
        <p:nvSpPr>
          <p:cNvPr id="159" name="Google Shape;159;p20"/>
          <p:cNvSpPr txBox="1"/>
          <p:nvPr/>
        </p:nvSpPr>
        <p:spPr>
          <a:xfrm>
            <a:off x="3353525" y="22814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R(x)a</a:t>
            </a:r>
            <a:endParaRPr/>
          </a:p>
          <a:p>
            <a:pPr indent="0" lvl="0" marL="0" rtl="0" algn="ctr">
              <a:lnSpc>
                <a:spcPct val="100000"/>
              </a:lnSpc>
              <a:spcBef>
                <a:spcPts val="800"/>
              </a:spcBef>
              <a:spcAft>
                <a:spcPts val="800"/>
              </a:spcAft>
              <a:buNone/>
            </a:pPr>
            <a:r>
              <a:rPr lang="en"/>
              <a:t>R(x)a</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Consistency Models</a:t>
            </a:r>
            <a:endParaRPr/>
          </a:p>
        </p:txBody>
      </p:sp>
      <p:sp>
        <p:nvSpPr>
          <p:cNvPr id="165" name="Google Shape;165;p21"/>
          <p:cNvSpPr/>
          <p:nvPr/>
        </p:nvSpPr>
        <p:spPr>
          <a:xfrm>
            <a:off x="311700" y="2230050"/>
            <a:ext cx="8520600" cy="683400"/>
          </a:xfrm>
          <a:prstGeom prst="leftRightArrow">
            <a:avLst>
              <a:gd fmla="val 40701" name="adj1"/>
              <a:gd fmla="val 53823" name="adj2"/>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21"/>
          <p:cNvSpPr txBox="1"/>
          <p:nvPr/>
        </p:nvSpPr>
        <p:spPr>
          <a:xfrm>
            <a:off x="2712225"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Linearizability</a:t>
            </a:r>
            <a:endParaRPr sz="1800">
              <a:solidFill>
                <a:srgbClr val="434343"/>
              </a:solidFill>
            </a:endParaRPr>
          </a:p>
        </p:txBody>
      </p:sp>
      <p:sp>
        <p:nvSpPr>
          <p:cNvPr id="167" name="Google Shape;167;p21"/>
          <p:cNvSpPr txBox="1"/>
          <p:nvPr/>
        </p:nvSpPr>
        <p:spPr>
          <a:xfrm>
            <a:off x="5402300"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Causal+</a:t>
            </a:r>
            <a:endParaRPr sz="1800">
              <a:solidFill>
                <a:srgbClr val="434343"/>
              </a:solidFill>
            </a:endParaRPr>
          </a:p>
        </p:txBody>
      </p:sp>
      <p:sp>
        <p:nvSpPr>
          <p:cNvPr id="168" name="Google Shape;168;p21"/>
          <p:cNvSpPr txBox="1"/>
          <p:nvPr/>
        </p:nvSpPr>
        <p:spPr>
          <a:xfrm>
            <a:off x="697125" y="2445300"/>
            <a:ext cx="2321100" cy="252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t>Stronger</a:t>
            </a:r>
            <a:endParaRPr b="1"/>
          </a:p>
        </p:txBody>
      </p:sp>
      <p:sp>
        <p:nvSpPr>
          <p:cNvPr id="169" name="Google Shape;169;p21"/>
          <p:cNvSpPr txBox="1"/>
          <p:nvPr/>
        </p:nvSpPr>
        <p:spPr>
          <a:xfrm>
            <a:off x="6137550" y="2445300"/>
            <a:ext cx="2321100" cy="2529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lang="en"/>
              <a:t>Weaker</a:t>
            </a:r>
            <a:endParaRPr b="1"/>
          </a:p>
        </p:txBody>
      </p:sp>
      <p:sp>
        <p:nvSpPr>
          <p:cNvPr id="170" name="Google Shape;170;p21"/>
          <p:cNvSpPr/>
          <p:nvPr/>
        </p:nvSpPr>
        <p:spPr>
          <a:xfrm>
            <a:off x="3486075"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21"/>
          <p:cNvSpPr/>
          <p:nvPr/>
        </p:nvSpPr>
        <p:spPr>
          <a:xfrm>
            <a:off x="499582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21"/>
          <p:cNvSpPr/>
          <p:nvPr/>
        </p:nvSpPr>
        <p:spPr>
          <a:xfrm>
            <a:off x="6176150"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21"/>
          <p:cNvSpPr/>
          <p:nvPr/>
        </p:nvSpPr>
        <p:spPr>
          <a:xfrm>
            <a:off x="77679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21"/>
          <p:cNvSpPr txBox="1"/>
          <p:nvPr/>
        </p:nvSpPr>
        <p:spPr>
          <a:xfrm>
            <a:off x="440482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chemeClr val="dk1"/>
                </a:solidFill>
              </a:rPr>
              <a:t>Sequential</a:t>
            </a:r>
            <a:endParaRPr sz="1800">
              <a:solidFill>
                <a:schemeClr val="dk1"/>
              </a:solidFill>
            </a:endParaRPr>
          </a:p>
        </p:txBody>
      </p:sp>
      <p:sp>
        <p:nvSpPr>
          <p:cNvPr id="175" name="Google Shape;175;p21"/>
          <p:cNvSpPr txBox="1"/>
          <p:nvPr/>
        </p:nvSpPr>
        <p:spPr>
          <a:xfrm>
            <a:off x="717697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Eventual</a:t>
            </a:r>
            <a:endParaRPr sz="1800">
              <a:solidFill>
                <a:srgbClr val="434343"/>
              </a:solidFill>
            </a:endParaRPr>
          </a:p>
        </p:txBody>
      </p:sp>
      <p:sp>
        <p:nvSpPr>
          <p:cNvPr id="176" name="Google Shape;176;p21"/>
          <p:cNvSpPr/>
          <p:nvPr/>
        </p:nvSpPr>
        <p:spPr>
          <a:xfrm>
            <a:off x="17982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21"/>
          <p:cNvSpPr txBox="1"/>
          <p:nvPr/>
        </p:nvSpPr>
        <p:spPr>
          <a:xfrm>
            <a:off x="844425" y="1703025"/>
            <a:ext cx="21738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Strict Serializability</a:t>
            </a:r>
            <a:endParaRPr sz="1800">
              <a:solidFill>
                <a:srgbClr val="434343"/>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