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0" r:id="rId1"/>
    <p:sldMasterId id="2147483671" r:id="rId2"/>
  </p:sldMasterIdLst>
  <p:notesMasterIdLst>
    <p:notesMasterId r:id="rId47"/>
  </p:notesMasterIdLst>
  <p:sldIdLst>
    <p:sldId id="256" r:id="rId3"/>
    <p:sldId id="257" r:id="rId4"/>
    <p:sldId id="258" r:id="rId5"/>
    <p:sldId id="259" r:id="rId6"/>
    <p:sldId id="260" r:id="rId7"/>
    <p:sldId id="296" r:id="rId8"/>
    <p:sldId id="261" r:id="rId9"/>
    <p:sldId id="297" r:id="rId10"/>
    <p:sldId id="262" r:id="rId11"/>
    <p:sldId id="298" r:id="rId12"/>
    <p:sldId id="263" r:id="rId13"/>
    <p:sldId id="299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</p:sldIdLst>
  <p:sldSz cx="9144000" cy="5143500" type="screen16x9"/>
  <p:notesSz cx="6858000" cy="9144000"/>
  <p:embeddedFontLst>
    <p:embeddedFont>
      <p:font typeface="Comic Sans MS" panose="030F0902030302020204" pitchFamily="66" charset="0"/>
      <p:regular r:id="rId48"/>
    </p:embeddedFont>
    <p:embeddedFont>
      <p:font typeface="Helvetica Neue" panose="02000503000000020004" pitchFamily="2" charset="0"/>
      <p:regular r:id="rId49"/>
      <p:bold r:id="rId50"/>
      <p:italic r:id="rId51"/>
      <p:boldItalic r:id="rId52"/>
    </p:embeddedFont>
    <p:embeddedFont>
      <p:font typeface="Tahoma" panose="020B0604030504040204" pitchFamily="34" charset="0"/>
      <p:regular r:id="rId53"/>
      <p:bold r:id="rId5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37D7CED-7FB7-467A-BCD5-32F257A409BA}">
  <a:tblStyle styleId="{537D7CED-7FB7-467A-BCD5-32F257A409B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8"/>
  </p:normalViewPr>
  <p:slideViewPr>
    <p:cSldViewPr snapToGrid="0">
      <p:cViewPr varScale="1">
        <p:scale>
          <a:sx n="120" d="100"/>
          <a:sy n="120" d="100"/>
        </p:scale>
        <p:origin x="200" y="7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notesMaster" Target="notesMasters/notesMaster1.xml"/><Relationship Id="rId50" Type="http://schemas.openxmlformats.org/officeDocument/2006/relationships/font" Target="fonts/font3.fntdata"/><Relationship Id="rId55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font" Target="fonts/font6.fntdata"/><Relationship Id="rId58" Type="http://schemas.openxmlformats.org/officeDocument/2006/relationships/tableStyles" Target="tableStyles.xml"/><Relationship Id="rId5" Type="http://schemas.openxmlformats.org/officeDocument/2006/relationships/slide" Target="slides/slide3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font" Target="fonts/font1.fntdata"/><Relationship Id="rId56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openxmlformats.org/officeDocument/2006/relationships/font" Target="fonts/font4.fntdata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font" Target="fonts/font2.fntdata"/><Relationship Id="rId57" Type="http://schemas.openxmlformats.org/officeDocument/2006/relationships/theme" Target="theme/theme1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2a106f9c90_0_1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2a106f9c90_0_1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327859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a12cb38b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2a12cb38b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a12cb38b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2a12cb38b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633023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106f9c90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106f9c90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Recall: strict serializability = real time + total order + multiple objects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2a106f9c90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2a106f9c90_0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461f5404d9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461f5404d9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Schedule = ordering of operations in concurrent transactions</a:t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2a12cb38bb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2a12cb38bb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a serializable schedule, non-conflicting operations can be re-ordered to get a serial schedule</a:t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2a12cb38bb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2a12cb38bb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2a106f9c90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2a106f9c90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2a106f9c90_3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2a106f9c90_3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ca51cc244d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ca51cc244d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2a139dada0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g2a139dada0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2a139dada0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2a139dada0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2a106f9c90_3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Google Shape;230;g2a106f9c90_3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2a106f9c90_3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Google Shape;239;g2a106f9c90_3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2a106f9c90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8" name="Google Shape;248;g2a106f9c90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g2a139dada0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7" name="Google Shape;257;g2a139dada0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2a106f9c90_3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Google Shape;266;g2a106f9c90_3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2a139dada0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2a139dada0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2a139dada0_0_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2a139dada0_0_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g2a139dada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0" name="Google Shape;290;g2a139dada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a106f9c90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2a106f9c90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2a139dada0_0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1" name="Google Shape;301;g2a139dada0_0_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a serial schedule, T1’s write(A) and write(B) would occur either before or after all of T2’s operations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g2ca51cc244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3" name="Google Shape;313;g2ca51cc244d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2a139dada0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" name="Google Shape;318;g2a139dada0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Explain that aborted txns in OCC result in wasted work, so for high-contention workloads the O/H is high</a:t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g2a139dada0_0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4" name="Google Shape;324;g2a139dada0_0_1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g461f5404d9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0" name="Google Shape;330;g461f5404d9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g2a139dada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6" name="Google Shape;336;g2a139dada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X = eXclusive lock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 = shared lock</a:t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g2a139dada0_0_1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2" name="Google Shape;352;g2a139dada0_0_1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rollback on one causes the rollback of another which can cause the rollback of another… which is why it is “cascading”</a:t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g2a139dada0_0_1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6" name="Google Shape;366;g2a139dada0_0_1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g2a139dada0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2" name="Google Shape;372;g2a139dada0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Q: How can we ensure that we do these two things together? A: 2PC</a:t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g461f5404d9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0" name="Google Shape;380;g461f5404d9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a106f9c90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2a106f9c90_0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g461f5404d9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6" name="Google Shape;386;g461f5404d9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g2ca51cc244d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6" name="Google Shape;396;g2ca51cc244d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g2a0ea6c6ad_1_43:notes"/>
          <p:cNvSpPr txBox="1">
            <a:spLocks noGrp="1"/>
          </p:cNvSpPr>
          <p:nvPr>
            <p:ph type="body" idx="1"/>
          </p:nvPr>
        </p:nvSpPr>
        <p:spPr>
          <a:xfrm>
            <a:off x="915080" y="4343796"/>
            <a:ext cx="5027839" cy="41155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Explain:</a:t>
            </a:r>
            <a:endParaRPr sz="120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Time goes downward, things on same row occur at the same time</a:t>
            </a:r>
            <a:endParaRPr sz="120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Two transactions, left and right</a:t>
            </a:r>
            <a:endParaRPr sz="120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Lock_*(Y) means (exclusive, shared) lock was requested on object Y; may have to wait until lock is granted</a:t>
            </a:r>
            <a:endParaRPr sz="12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Why not 2PL: lock is acquired by T1 for A, then released; T1 then acquires a lock for B, this is not 2PL!</a:t>
            </a:r>
            <a:endParaRPr sz="12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Why not serializable: draw arrows</a:t>
            </a:r>
            <a:endParaRPr sz="1200"/>
          </a:p>
        </p:txBody>
      </p:sp>
      <p:sp>
        <p:nvSpPr>
          <p:cNvPr id="401" name="Google Shape;401;g2a0ea6c6ad_1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687097" y="684609"/>
            <a:ext cx="3484940" cy="3430984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g2a0ea6c6ad_1_74:notes"/>
          <p:cNvSpPr txBox="1">
            <a:spLocks noGrp="1"/>
          </p:cNvSpPr>
          <p:nvPr>
            <p:ph type="body" idx="1"/>
          </p:nvPr>
        </p:nvSpPr>
        <p:spPr>
          <a:xfrm>
            <a:off x="915080" y="4343796"/>
            <a:ext cx="5027839" cy="41155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" name="Google Shape;416;g2a0ea6c6ad_1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687097" y="684609"/>
            <a:ext cx="3484940" cy="3430984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g2a0ea6c6ad_1_83:notes"/>
          <p:cNvSpPr txBox="1">
            <a:spLocks noGrp="1"/>
          </p:cNvSpPr>
          <p:nvPr>
            <p:ph type="body" idx="1"/>
          </p:nvPr>
        </p:nvSpPr>
        <p:spPr>
          <a:xfrm>
            <a:off x="915080" y="4343796"/>
            <a:ext cx="5027839" cy="41155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" name="Google Shape;430;g2a0ea6c6ad_1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687097" y="684609"/>
            <a:ext cx="3484940" cy="3430984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a106f9c90_0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2a106f9c90_0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a106f9c90_0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2a106f9c90_0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623269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a106f9c90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2a106f9c90_0_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a106f9c90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2a106f9c90_0_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40767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2a106f9c90_0_1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2a106f9c90_0_1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4"/>
          <p:cNvSpPr txBox="1">
            <a:spLocks noGrp="1"/>
          </p:cNvSpPr>
          <p:nvPr>
            <p:ph type="title"/>
          </p:nvPr>
        </p:nvSpPr>
        <p:spPr>
          <a:xfrm>
            <a:off x="990600" y="114300"/>
            <a:ext cx="7162800" cy="39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457200" marR="0" lvl="5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914400" marR="0" lvl="6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1371600" marR="0" lvl="7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1828800" marR="0" lvl="8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55" name="Google Shape;55;p14"/>
          <p:cNvSpPr txBox="1">
            <a:spLocks noGrp="1"/>
          </p:cNvSpPr>
          <p:nvPr>
            <p:ph type="body" idx="1"/>
          </p:nvPr>
        </p:nvSpPr>
        <p:spPr>
          <a:xfrm>
            <a:off x="609600" y="685800"/>
            <a:ext cx="7924800" cy="38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Char char="•"/>
              <a:defRPr sz="24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68300" algn="l" rtl="0">
              <a:lnSpc>
                <a:spcPct val="9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Helvetica Neue"/>
              <a:buChar char="–"/>
              <a:defRPr sz="2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»"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•"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–"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5"/>
          <p:cNvSpPr txBox="1">
            <a:spLocks noGrp="1"/>
          </p:cNvSpPr>
          <p:nvPr>
            <p:ph type="title"/>
          </p:nvPr>
        </p:nvSpPr>
        <p:spPr>
          <a:xfrm>
            <a:off x="990600" y="114300"/>
            <a:ext cx="7162800" cy="39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457200" marR="0" lvl="5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914400" marR="0" lvl="6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1371600" marR="0" lvl="7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1828800" marR="0" lvl="8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58" name="Google Shape;58;p15"/>
          <p:cNvSpPr txBox="1">
            <a:spLocks noGrp="1"/>
          </p:cNvSpPr>
          <p:nvPr>
            <p:ph type="body" idx="1"/>
          </p:nvPr>
        </p:nvSpPr>
        <p:spPr>
          <a:xfrm>
            <a:off x="609600" y="685800"/>
            <a:ext cx="3886200" cy="38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lvetica Neue"/>
              <a:buChar char="•"/>
              <a:defRPr sz="2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Char char="–"/>
              <a:defRPr sz="24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»"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Helvetica Neue"/>
              <a:buChar char="•"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Helvetica Neue"/>
              <a:buChar char="–"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–"/>
              <a:defRPr sz="18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–"/>
              <a:defRPr sz="18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–"/>
              <a:defRPr sz="18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–"/>
              <a:defRPr sz="18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59" name="Google Shape;59;p15"/>
          <p:cNvSpPr txBox="1">
            <a:spLocks noGrp="1"/>
          </p:cNvSpPr>
          <p:nvPr>
            <p:ph type="body" idx="2"/>
          </p:nvPr>
        </p:nvSpPr>
        <p:spPr>
          <a:xfrm>
            <a:off x="4648200" y="685800"/>
            <a:ext cx="3886200" cy="38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lvetica Neue"/>
              <a:buChar char="•"/>
              <a:defRPr sz="2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Char char="–"/>
              <a:defRPr sz="24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»"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Helvetica Neue"/>
              <a:buChar char="•"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Helvetica Neue"/>
              <a:buChar char="–"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–"/>
              <a:defRPr sz="18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–"/>
              <a:defRPr sz="18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–"/>
              <a:defRPr sz="18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–"/>
              <a:defRPr sz="18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Text, and Content" type="txAndObj">
  <p:cSld name="TEXT_AND_OBJEC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6"/>
          <p:cNvSpPr txBox="1">
            <a:spLocks noGrp="1"/>
          </p:cNvSpPr>
          <p:nvPr>
            <p:ph type="title"/>
          </p:nvPr>
        </p:nvSpPr>
        <p:spPr>
          <a:xfrm>
            <a:off x="990600" y="114300"/>
            <a:ext cx="7162800" cy="39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457200" marR="0" lvl="5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914400" marR="0" lvl="6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1371600" marR="0" lvl="7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1828800" marR="0" lvl="8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62" name="Google Shape;62;p16"/>
          <p:cNvSpPr txBox="1">
            <a:spLocks noGrp="1"/>
          </p:cNvSpPr>
          <p:nvPr>
            <p:ph type="body" idx="1"/>
          </p:nvPr>
        </p:nvSpPr>
        <p:spPr>
          <a:xfrm>
            <a:off x="609600" y="685800"/>
            <a:ext cx="3886200" cy="38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Char char="•"/>
              <a:defRPr sz="24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68300" algn="l" rtl="0">
              <a:lnSpc>
                <a:spcPct val="9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Helvetica Neue"/>
              <a:buChar char="–"/>
              <a:defRPr sz="2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»"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•"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–"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63" name="Google Shape;63;p16"/>
          <p:cNvSpPr txBox="1">
            <a:spLocks noGrp="1"/>
          </p:cNvSpPr>
          <p:nvPr>
            <p:ph type="body" idx="2"/>
          </p:nvPr>
        </p:nvSpPr>
        <p:spPr>
          <a:xfrm>
            <a:off x="4648200" y="685800"/>
            <a:ext cx="3886200" cy="38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Char char="•"/>
              <a:defRPr sz="24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68300" algn="l" rtl="0">
              <a:lnSpc>
                <a:spcPct val="9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Helvetica Neue"/>
              <a:buChar char="–"/>
              <a:defRPr sz="2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»"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•"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–"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7"/>
          <p:cNvSpPr txBox="1">
            <a:spLocks noGrp="1"/>
          </p:cNvSpPr>
          <p:nvPr>
            <p:ph type="title"/>
          </p:nvPr>
        </p:nvSpPr>
        <p:spPr>
          <a:xfrm rot="5400000">
            <a:off x="5343450" y="1324050"/>
            <a:ext cx="4400700" cy="19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457200" marR="0" lvl="5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914400" marR="0" lvl="6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1371600" marR="0" lvl="7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1828800" marR="0" lvl="8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66" name="Google Shape;66;p17"/>
          <p:cNvSpPr txBox="1">
            <a:spLocks noGrp="1"/>
          </p:cNvSpPr>
          <p:nvPr>
            <p:ph type="body" idx="1"/>
          </p:nvPr>
        </p:nvSpPr>
        <p:spPr>
          <a:xfrm rot="5400000">
            <a:off x="1304850" y="-580950"/>
            <a:ext cx="4400700" cy="57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Char char="•"/>
              <a:defRPr sz="24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68300" algn="l" rtl="0">
              <a:lnSpc>
                <a:spcPct val="9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Helvetica Neue"/>
              <a:buChar char="–"/>
              <a:defRPr sz="2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»"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•"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–"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8"/>
          <p:cNvSpPr txBox="1">
            <a:spLocks noGrp="1"/>
          </p:cNvSpPr>
          <p:nvPr>
            <p:ph type="title"/>
          </p:nvPr>
        </p:nvSpPr>
        <p:spPr>
          <a:xfrm>
            <a:off x="990600" y="114300"/>
            <a:ext cx="7162800" cy="39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457200" marR="0" lvl="5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914400" marR="0" lvl="6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1371600" marR="0" lvl="7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1828800" marR="0" lvl="8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69" name="Google Shape;69;p18"/>
          <p:cNvSpPr txBox="1">
            <a:spLocks noGrp="1"/>
          </p:cNvSpPr>
          <p:nvPr>
            <p:ph type="body" idx="1"/>
          </p:nvPr>
        </p:nvSpPr>
        <p:spPr>
          <a:xfrm rot="5400000">
            <a:off x="2657550" y="-1362150"/>
            <a:ext cx="3828900" cy="79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Char char="•"/>
              <a:defRPr sz="24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68300" algn="l" rtl="0">
              <a:lnSpc>
                <a:spcPct val="9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Helvetica Neue"/>
              <a:buChar char="–"/>
              <a:defRPr sz="2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»"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•"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–"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9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457200" marR="0" lvl="5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914400" marR="0" lvl="6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1371600" marR="0" lvl="7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1828800" marR="0" lvl="8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72" name="Google Shape;72;p19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9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Helvetica Neue"/>
              <a:buNone/>
              <a:defRPr sz="3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None/>
              <a:defRPr sz="24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None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None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400" cy="6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lvetica Neue"/>
              <a:buNone/>
              <a:defRPr sz="14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Helvetica Neue"/>
              <a:buNone/>
              <a:defRPr sz="1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None/>
              <a:defRPr sz="1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0"/>
          <p:cNvSpPr txBox="1">
            <a:spLocks noGrp="1"/>
          </p:cNvSpPr>
          <p:nvPr>
            <p:ph type="title"/>
          </p:nvPr>
        </p:nvSpPr>
        <p:spPr>
          <a:xfrm>
            <a:off x="457200" y="204788"/>
            <a:ext cx="3008400" cy="8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457200" marR="0" lvl="5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914400" marR="0" lvl="6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1371600" marR="0" lvl="7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1828800" marR="0" lvl="8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76" name="Google Shape;76;p20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00" cy="438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lnSpc>
                <a:spcPct val="9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Helvetica Neue"/>
              <a:buChar char="•"/>
              <a:defRPr sz="3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lvetica Neue"/>
              <a:buChar char="–"/>
              <a:defRPr sz="2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Char char="»"/>
              <a:defRPr sz="24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•"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–"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77" name="Google Shape;77;p20"/>
          <p:cNvSpPr txBox="1">
            <a:spLocks noGrp="1"/>
          </p:cNvSpPr>
          <p:nvPr>
            <p:ph type="body" idx="2"/>
          </p:nvPr>
        </p:nvSpPr>
        <p:spPr>
          <a:xfrm>
            <a:off x="457200" y="1076325"/>
            <a:ext cx="3008400" cy="351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lvetica Neue"/>
              <a:buNone/>
              <a:defRPr sz="14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Helvetica Neue"/>
              <a:buNone/>
              <a:defRPr sz="1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None/>
              <a:defRPr sz="1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2"/>
          <p:cNvSpPr txBox="1">
            <a:spLocks noGrp="1"/>
          </p:cNvSpPr>
          <p:nvPr>
            <p:ph type="title"/>
          </p:nvPr>
        </p:nvSpPr>
        <p:spPr>
          <a:xfrm>
            <a:off x="990600" y="114300"/>
            <a:ext cx="7162800" cy="39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457200" marR="0" lvl="5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914400" marR="0" lvl="6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1371600" marR="0" lvl="7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1828800" marR="0" lvl="8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457200" marR="0" lvl="5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914400" marR="0" lvl="6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1371600" marR="0" lvl="7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1828800" marR="0" lvl="8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83" name="Google Shape;83;p23"/>
          <p:cNvSpPr txBox="1">
            <a:spLocks noGrp="1"/>
          </p:cNvSpPr>
          <p:nvPr>
            <p:ph type="body" idx="1"/>
          </p:nvPr>
        </p:nvSpPr>
        <p:spPr>
          <a:xfrm>
            <a:off x="457200" y="1151335"/>
            <a:ext cx="4040100" cy="4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None/>
              <a:defRPr sz="2400" b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None/>
              <a:defRPr sz="2000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Helvetica Neue"/>
              <a:buNone/>
              <a:defRPr sz="1800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Helvetica Neue"/>
              <a:buNone/>
              <a:defRPr sz="1600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Helvetica Neue"/>
              <a:buNone/>
              <a:defRPr sz="1600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84" name="Google Shape;84;p23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100" cy="29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Char char="•"/>
              <a:defRPr sz="24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–"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Helvetica Neue"/>
              <a:buChar char="»"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302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Helvetica Neue"/>
              <a:buChar char="•"/>
              <a:defRPr sz="16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3302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Helvetica Neue"/>
              <a:buChar char="–"/>
              <a:defRPr sz="16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302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–"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-3302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–"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657600" marR="0" lvl="7" indent="-3302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–"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4114800" marR="0" lvl="8" indent="-3302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–"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85" name="Google Shape;85;p23"/>
          <p:cNvSpPr txBox="1">
            <a:spLocks noGrp="1"/>
          </p:cNvSpPr>
          <p:nvPr>
            <p:ph type="body" idx="3"/>
          </p:nvPr>
        </p:nvSpPr>
        <p:spPr>
          <a:xfrm>
            <a:off x="4645025" y="1151335"/>
            <a:ext cx="4041900" cy="4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None/>
              <a:defRPr sz="2400" b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None/>
              <a:defRPr sz="2000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Helvetica Neue"/>
              <a:buNone/>
              <a:defRPr sz="1800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Helvetica Neue"/>
              <a:buNone/>
              <a:defRPr sz="1600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Helvetica Neue"/>
              <a:buNone/>
              <a:defRPr sz="1600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86" name="Google Shape;86;p23"/>
          <p:cNvSpPr txBox="1">
            <a:spLocks noGrp="1"/>
          </p:cNvSpPr>
          <p:nvPr>
            <p:ph type="body" idx="4"/>
          </p:nvPr>
        </p:nvSpPr>
        <p:spPr>
          <a:xfrm>
            <a:off x="4645025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Char char="•"/>
              <a:defRPr sz="24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–"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Helvetica Neue"/>
              <a:buChar char="»"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302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Helvetica Neue"/>
              <a:buChar char="•"/>
              <a:defRPr sz="16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3302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Helvetica Neue"/>
              <a:buChar char="–"/>
              <a:defRPr sz="16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302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–"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-3302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–"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657600" marR="0" lvl="7" indent="-3302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–"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4114800" marR="0" lvl="8" indent="-3302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–"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4"/>
          <p:cNvSpPr txBox="1">
            <a:spLocks noGrp="1"/>
          </p:cNvSpPr>
          <p:nvPr>
            <p:ph type="title"/>
          </p:nvPr>
        </p:nvSpPr>
        <p:spPr>
          <a:xfrm>
            <a:off x="722313" y="3305175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457200" marR="0" lvl="5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914400" marR="0" lvl="6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1371600" marR="0" lvl="7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1828800" marR="0" lvl="8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89" name="Google Shape;89;p24"/>
          <p:cNvSpPr txBox="1">
            <a:spLocks noGrp="1"/>
          </p:cNvSpPr>
          <p:nvPr>
            <p:ph type="body" idx="1"/>
          </p:nvPr>
        </p:nvSpPr>
        <p:spPr>
          <a:xfrm>
            <a:off x="722313" y="2180035"/>
            <a:ext cx="7772400" cy="11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None/>
              <a:defRPr sz="2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Helvetica Neue"/>
              <a:buNone/>
              <a:defRPr sz="16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lvetica Neue"/>
              <a:buNone/>
              <a:defRPr sz="14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lvetica Neue"/>
              <a:buNone/>
              <a:defRPr sz="14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dark-2">
    <p:bg>
      <p:bgPr>
        <a:solidFill>
          <a:srgbClr val="000000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lt2"/>
                </a:solidFill>
              </a:defRPr>
            </a:lvl1pPr>
            <a:lvl2pPr lvl="1" algn="r" rtl="0">
              <a:buNone/>
              <a:defRPr sz="1000">
                <a:solidFill>
                  <a:schemeClr val="lt2"/>
                </a:solidFill>
              </a:defRPr>
            </a:lvl2pPr>
            <a:lvl3pPr lvl="2" algn="r" rtl="0">
              <a:buNone/>
              <a:defRPr sz="1000">
                <a:solidFill>
                  <a:schemeClr val="lt2"/>
                </a:solidFill>
              </a:defRPr>
            </a:lvl3pPr>
            <a:lvl4pPr lvl="3" algn="r" rtl="0">
              <a:buNone/>
              <a:defRPr sz="1000">
                <a:solidFill>
                  <a:schemeClr val="lt2"/>
                </a:solidFill>
              </a:defRPr>
            </a:lvl4pPr>
            <a:lvl5pPr lvl="4" algn="r" rtl="0">
              <a:buNone/>
              <a:defRPr sz="1000">
                <a:solidFill>
                  <a:schemeClr val="lt2"/>
                </a:solidFill>
              </a:defRPr>
            </a:lvl5pPr>
            <a:lvl6pPr lvl="5" algn="r" rtl="0">
              <a:buNone/>
              <a:defRPr sz="1000">
                <a:solidFill>
                  <a:schemeClr val="lt2"/>
                </a:solidFill>
              </a:defRPr>
            </a:lvl6pPr>
            <a:lvl7pPr lvl="6" algn="r" rtl="0">
              <a:buNone/>
              <a:defRPr sz="1000">
                <a:solidFill>
                  <a:schemeClr val="lt2"/>
                </a:solidFill>
              </a:defRPr>
            </a:lvl7pPr>
            <a:lvl8pPr lvl="7" algn="r" rtl="0">
              <a:buNone/>
              <a:defRPr sz="1000">
                <a:solidFill>
                  <a:schemeClr val="lt2"/>
                </a:solidFill>
              </a:defRPr>
            </a:lvl8pPr>
            <a:lvl9pPr lvl="8" algn="r" rtl="0">
              <a:buNone/>
              <a:defRPr sz="1000">
                <a:solidFill>
                  <a:schemeClr val="lt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990600" y="114300"/>
            <a:ext cx="7162800" cy="39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457200" marR="0" lvl="5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914400" marR="0" lvl="6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1371600" marR="0" lvl="7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1828800" marR="0" lvl="8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09600" y="685800"/>
            <a:ext cx="7924800" cy="38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Char char="•"/>
              <a:defRPr sz="24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68300" algn="l" rtl="0">
              <a:lnSpc>
                <a:spcPct val="9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Helvetica Neue"/>
              <a:buChar char="–"/>
              <a:defRPr sz="2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»"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•"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–"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ransition spd="slow"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5"/>
          <p:cNvSpPr txBox="1">
            <a:spLocks noGrp="1"/>
          </p:cNvSpPr>
          <p:nvPr>
            <p:ph type="subTitle" idx="1"/>
          </p:nvPr>
        </p:nvSpPr>
        <p:spPr>
          <a:xfrm>
            <a:off x="311700" y="2862150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Spring 2024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95" name="Google Shape;95;p25"/>
          <p:cNvSpPr txBox="1">
            <a:spLocks noGrp="1"/>
          </p:cNvSpPr>
          <p:nvPr>
            <p:ph type="ctrTitle"/>
          </p:nvPr>
        </p:nvSpPr>
        <p:spPr>
          <a:xfrm>
            <a:off x="311700" y="19828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/>
              <a:t>Concurrency Control</a:t>
            </a:r>
            <a:endParaRPr sz="4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Quiz: Which concurrency problem is this?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44" name="Google Shape;144;p31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11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         R(A), W(A)                                      W(B), Commit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R(A)                      W(A), W(B), 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146" name="Google Shape;146;p31"/>
          <p:cNvCxnSpPr/>
          <p:nvPr/>
        </p:nvCxnSpPr>
        <p:spPr>
          <a:xfrm>
            <a:off x="433700" y="2248700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47" name="Google Shape;147;p31"/>
          <p:cNvSpPr txBox="1"/>
          <p:nvPr/>
        </p:nvSpPr>
        <p:spPr>
          <a:xfrm>
            <a:off x="7933475" y="22090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2" name="Google Shape;121;p29">
            <a:extLst>
              <a:ext uri="{FF2B5EF4-FFF2-40B4-BE49-F238E27FC236}">
                <a16:creationId xmlns:a16="http://schemas.microsoft.com/office/drawing/2014/main" id="{8FC45600-AE58-5E85-A963-A718D4B0FBFE}"/>
              </a:ext>
            </a:extLst>
          </p:cNvPr>
          <p:cNvSpPr txBox="1"/>
          <p:nvPr/>
        </p:nvSpPr>
        <p:spPr>
          <a:xfrm>
            <a:off x="507900" y="3120307"/>
            <a:ext cx="8128200" cy="50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rgbClr val="00FFFF"/>
                </a:solidFill>
              </a:rPr>
              <a:t>Lost update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537915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Quiz: Which concurrency problem is this?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56" name="Google Shape;156;p32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11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R(A), W(A)                                              W(A), Commit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                     R(A), R(B), W(B) 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158" name="Google Shape;158;p32"/>
          <p:cNvCxnSpPr/>
          <p:nvPr/>
        </p:nvCxnSpPr>
        <p:spPr>
          <a:xfrm>
            <a:off x="433700" y="2248700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59" name="Google Shape;159;p32"/>
          <p:cNvSpPr txBox="1"/>
          <p:nvPr/>
        </p:nvSpPr>
        <p:spPr>
          <a:xfrm>
            <a:off x="7933475" y="22090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2" name="Google Shape;121;p29">
            <a:extLst>
              <a:ext uri="{FF2B5EF4-FFF2-40B4-BE49-F238E27FC236}">
                <a16:creationId xmlns:a16="http://schemas.microsoft.com/office/drawing/2014/main" id="{93AAADA0-02F0-D9D0-A23B-4CF484E2A2F0}"/>
              </a:ext>
            </a:extLst>
          </p:cNvPr>
          <p:cNvSpPr txBox="1"/>
          <p:nvPr/>
        </p:nvSpPr>
        <p:spPr>
          <a:xfrm>
            <a:off x="507900" y="3120307"/>
            <a:ext cx="8128200" cy="50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rgbClr val="00FFFF"/>
                </a:solidFill>
              </a:rPr>
              <a:t>Lost update        Dirty read	         Non-repeatable read          Phantom read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Quiz: Which concurrency problem is this?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56" name="Google Shape;156;p32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11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R(A), W(A)                                              W(A), Commit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                     R(A), R(B), W(B) 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158" name="Google Shape;158;p32"/>
          <p:cNvCxnSpPr/>
          <p:nvPr/>
        </p:nvCxnSpPr>
        <p:spPr>
          <a:xfrm>
            <a:off x="433700" y="2248700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59" name="Google Shape;159;p32"/>
          <p:cNvSpPr txBox="1"/>
          <p:nvPr/>
        </p:nvSpPr>
        <p:spPr>
          <a:xfrm>
            <a:off x="7933475" y="22090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2" name="Google Shape;121;p29">
            <a:extLst>
              <a:ext uri="{FF2B5EF4-FFF2-40B4-BE49-F238E27FC236}">
                <a16:creationId xmlns:a16="http://schemas.microsoft.com/office/drawing/2014/main" id="{BF393D9B-F193-3832-6F3F-A3A8C1B0E945}"/>
              </a:ext>
            </a:extLst>
          </p:cNvPr>
          <p:cNvSpPr txBox="1"/>
          <p:nvPr/>
        </p:nvSpPr>
        <p:spPr>
          <a:xfrm>
            <a:off x="507900" y="3120307"/>
            <a:ext cx="8128200" cy="50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rgbClr val="00FFFF"/>
                </a:solidFill>
              </a:rPr>
              <a:t>                   Dirty read	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757702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3"/>
          <p:cNvSpPr txBox="1">
            <a:spLocks noGrp="1"/>
          </p:cNvSpPr>
          <p:nvPr>
            <p:ph type="body" idx="1"/>
          </p:nvPr>
        </p:nvSpPr>
        <p:spPr>
          <a:xfrm>
            <a:off x="311700" y="1810350"/>
            <a:ext cx="8520600" cy="152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FFFFFF"/>
                </a:solidFill>
              </a:rPr>
              <a:t>How to ensure </a:t>
            </a:r>
            <a:r>
              <a:rPr lang="en" sz="3000" i="1">
                <a:solidFill>
                  <a:srgbClr val="FFFFFF"/>
                </a:solidFill>
              </a:rPr>
              <a:t>correctness</a:t>
            </a:r>
            <a:r>
              <a:rPr lang="en" sz="3000">
                <a:solidFill>
                  <a:srgbClr val="FFFFFF"/>
                </a:solidFill>
              </a:rPr>
              <a:t> when running concurrent transactions?</a:t>
            </a:r>
            <a:endParaRPr sz="30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What does correctness mean? 	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73" name="Google Shape;173;p34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298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Transactions should have property of </a:t>
            </a:r>
            <a:r>
              <a:rPr lang="en" i="1">
                <a:solidFill>
                  <a:srgbClr val="FFFFFF"/>
                </a:solidFill>
              </a:rPr>
              <a:t>isolation</a:t>
            </a:r>
            <a:r>
              <a:rPr lang="en">
                <a:solidFill>
                  <a:srgbClr val="FFFFFF"/>
                </a:solidFill>
              </a:rPr>
              <a:t>, i.e., where all operations in a transaction appear to happen together at the same time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Today, we’ll review serializability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Weaker isolation levels exist in the literature but we’ll ignore them in this class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"/>
                                        <p:tgtEl>
                                          <p:spTgt spid="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"/>
                                        <p:tgtEl>
                                          <p:spTgt spid="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"/>
                                        <p:tgtEl>
                                          <p:spTgt spid="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"/>
                                        <p:tgtEl>
                                          <p:spTgt spid="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Fixing concurrency problems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79" name="Google Shape;179;p35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298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Strawman: Just run transactions serially — prohibitively bad performance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Observation: Problems only arise when</a:t>
            </a:r>
            <a:endParaRPr>
              <a:solidFill>
                <a:srgbClr val="FFFFFF"/>
              </a:solidFill>
            </a:endParaRPr>
          </a:p>
          <a:p>
            <a:pPr marL="9144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AutoNum type="arabicPeriod"/>
            </a:pPr>
            <a:r>
              <a:rPr lang="en">
                <a:solidFill>
                  <a:srgbClr val="FFFFFF"/>
                </a:solidFill>
              </a:rPr>
              <a:t>Two </a:t>
            </a:r>
            <a:r>
              <a:rPr lang="en">
                <a:solidFill>
                  <a:schemeClr val="dk1"/>
                </a:solidFill>
              </a:rPr>
              <a:t>transactions</a:t>
            </a:r>
            <a:r>
              <a:rPr lang="en">
                <a:solidFill>
                  <a:srgbClr val="FFFFFF"/>
                </a:solidFill>
              </a:rPr>
              <a:t> touch the same data</a:t>
            </a:r>
            <a:endParaRPr>
              <a:solidFill>
                <a:srgbClr val="FFFFFF"/>
              </a:solidFill>
            </a:endParaRPr>
          </a:p>
          <a:p>
            <a:pPr marL="914400" lvl="0" indent="-3429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AutoNum type="arabicPeriod"/>
            </a:pPr>
            <a:r>
              <a:rPr lang="en">
                <a:solidFill>
                  <a:srgbClr val="FFFFFF"/>
                </a:solidFill>
              </a:rPr>
              <a:t>At least one of these </a:t>
            </a:r>
            <a:r>
              <a:rPr lang="en">
                <a:solidFill>
                  <a:schemeClr val="dk1"/>
                </a:solidFill>
              </a:rPr>
              <a:t>transactions</a:t>
            </a:r>
            <a:r>
              <a:rPr lang="en">
                <a:solidFill>
                  <a:srgbClr val="FFFFFF"/>
                </a:solidFill>
              </a:rPr>
              <a:t> involves a </a:t>
            </a:r>
            <a:r>
              <a:rPr lang="en" i="1">
                <a:solidFill>
                  <a:srgbClr val="FFFFFF"/>
                </a:solidFill>
              </a:rPr>
              <a:t>write </a:t>
            </a:r>
            <a:r>
              <a:rPr lang="en">
                <a:solidFill>
                  <a:srgbClr val="FFFFFF"/>
                </a:solidFill>
              </a:rPr>
              <a:t>to the data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Key idea: Only permit schedules whose effects are guaranteed to be </a:t>
            </a:r>
            <a:r>
              <a:rPr lang="en" i="1">
                <a:solidFill>
                  <a:schemeClr val="dk1"/>
                </a:solidFill>
              </a:rPr>
              <a:t>equivalent</a:t>
            </a:r>
            <a:r>
              <a:rPr lang="en">
                <a:solidFill>
                  <a:schemeClr val="dk1"/>
                </a:solidFill>
              </a:rPr>
              <a:t> to serial schedules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"/>
                                        <p:tgtEl>
                                          <p:spTgt spid="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"/>
                                        <p:tgtEl>
                                          <p:spTgt spid="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"/>
                                        <p:tgtEl>
                                          <p:spTgt spid="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"/>
                                        <p:tgtEl>
                                          <p:spTgt spid="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Serializability of schedules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85" name="Google Shape;185;p36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388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Two operations</a:t>
            </a:r>
            <a:r>
              <a:rPr lang="en" b="1">
                <a:solidFill>
                  <a:srgbClr val="FFFFFF"/>
                </a:solidFill>
              </a:rPr>
              <a:t> conflict</a:t>
            </a:r>
            <a:r>
              <a:rPr lang="en">
                <a:solidFill>
                  <a:srgbClr val="FFFFFF"/>
                </a:solidFill>
              </a:rPr>
              <a:t> if</a:t>
            </a:r>
            <a:endParaRPr>
              <a:solidFill>
                <a:srgbClr val="FFFFFF"/>
              </a:solidFill>
            </a:endParaRPr>
          </a:p>
          <a:p>
            <a:pPr marL="9144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AutoNum type="arabicPeriod"/>
            </a:pPr>
            <a:r>
              <a:rPr lang="en">
                <a:solidFill>
                  <a:srgbClr val="FFFFFF"/>
                </a:solidFill>
              </a:rPr>
              <a:t>They belong to different </a:t>
            </a:r>
            <a:r>
              <a:rPr lang="en">
                <a:solidFill>
                  <a:schemeClr val="dk1"/>
                </a:solidFill>
              </a:rPr>
              <a:t>transactions</a:t>
            </a:r>
            <a:endParaRPr>
              <a:solidFill>
                <a:srgbClr val="FFFFFF"/>
              </a:solidFill>
            </a:endParaRPr>
          </a:p>
          <a:p>
            <a:pPr marL="914400" lvl="0" indent="-3429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AutoNum type="arabicPeriod"/>
            </a:pPr>
            <a:r>
              <a:rPr lang="en">
                <a:solidFill>
                  <a:srgbClr val="FFFFFF"/>
                </a:solidFill>
              </a:rPr>
              <a:t>They operate on the same data</a:t>
            </a:r>
            <a:endParaRPr>
              <a:solidFill>
                <a:srgbClr val="FFFFFF"/>
              </a:solidFill>
            </a:endParaRPr>
          </a:p>
          <a:p>
            <a:pPr marL="914400" lvl="0" indent="-3429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AutoNum type="arabicPeriod"/>
            </a:pPr>
            <a:r>
              <a:rPr lang="en">
                <a:solidFill>
                  <a:srgbClr val="FFFFFF"/>
                </a:solidFill>
              </a:rPr>
              <a:t>One of them is a write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Two schedules</a:t>
            </a:r>
            <a:r>
              <a:rPr lang="en" b="1">
                <a:solidFill>
                  <a:srgbClr val="FFFFFF"/>
                </a:solidFill>
              </a:rPr>
              <a:t> </a:t>
            </a:r>
            <a:r>
              <a:rPr lang="en">
                <a:solidFill>
                  <a:srgbClr val="FFFFFF"/>
                </a:solidFill>
              </a:rPr>
              <a:t>are</a:t>
            </a:r>
            <a:r>
              <a:rPr lang="en" b="1">
                <a:solidFill>
                  <a:srgbClr val="FFFFFF"/>
                </a:solidFill>
              </a:rPr>
              <a:t> equivalent</a:t>
            </a:r>
            <a:r>
              <a:rPr lang="en">
                <a:solidFill>
                  <a:srgbClr val="FFFFFF"/>
                </a:solidFill>
              </a:rPr>
              <a:t> if</a:t>
            </a:r>
            <a:endParaRPr>
              <a:solidFill>
                <a:srgbClr val="FFFFFF"/>
              </a:solidFill>
            </a:endParaRPr>
          </a:p>
          <a:p>
            <a:pPr marL="9144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AutoNum type="arabicPeriod"/>
            </a:pPr>
            <a:r>
              <a:rPr lang="en">
                <a:solidFill>
                  <a:srgbClr val="FFFFFF"/>
                </a:solidFill>
              </a:rPr>
              <a:t>They involve the same transactions and operations</a:t>
            </a:r>
            <a:endParaRPr>
              <a:solidFill>
                <a:srgbClr val="FFFFFF"/>
              </a:solidFill>
            </a:endParaRPr>
          </a:p>
          <a:p>
            <a:pPr marL="914400" lvl="0" indent="-3429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AutoNum type="arabicPeriod"/>
            </a:pPr>
            <a:r>
              <a:rPr lang="en">
                <a:solidFill>
                  <a:srgbClr val="FFFFFF"/>
                </a:solidFill>
              </a:rPr>
              <a:t>All </a:t>
            </a:r>
            <a:r>
              <a:rPr lang="en" i="1">
                <a:solidFill>
                  <a:srgbClr val="FFFFFF"/>
                </a:solidFill>
              </a:rPr>
              <a:t>conflicting</a:t>
            </a:r>
            <a:r>
              <a:rPr lang="en">
                <a:solidFill>
                  <a:srgbClr val="FFFFFF"/>
                </a:solidFill>
              </a:rPr>
              <a:t> operations are ordered the same way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A schedule is </a:t>
            </a:r>
            <a:r>
              <a:rPr lang="en">
                <a:solidFill>
                  <a:srgbClr val="00FFFF"/>
                </a:solidFill>
              </a:rPr>
              <a:t>serializable</a:t>
            </a:r>
            <a:r>
              <a:rPr lang="en">
                <a:solidFill>
                  <a:srgbClr val="FFFFFF"/>
                </a:solidFill>
              </a:rPr>
              <a:t> if it is equivalent to a serial schedule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"/>
                                        <p:tgtEl>
                                          <p:spTgt spid="1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"/>
                                        <p:tgtEl>
                                          <p:spTgt spid="1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"/>
                                        <p:tgtEl>
                                          <p:spTgt spid="1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"/>
                                        <p:tgtEl>
                                          <p:spTgt spid="1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"/>
                                        <p:tgtEl>
                                          <p:spTgt spid="1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"/>
                                        <p:tgtEl>
                                          <p:spTgt spid="1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"/>
                                        <p:tgtEl>
                                          <p:spTgt spid="1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"/>
                                        <p:tgtEl>
                                          <p:spTgt spid="1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"/>
                                        <p:tgtEl>
                                          <p:spTgt spid="1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Testing for serializability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91" name="Google Shape;191;p37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388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Intuition: Swap </a:t>
            </a:r>
            <a:r>
              <a:rPr lang="en" i="1">
                <a:solidFill>
                  <a:srgbClr val="FFFFFF"/>
                </a:solidFill>
              </a:rPr>
              <a:t>non-conflicting </a:t>
            </a:r>
            <a:r>
              <a:rPr lang="en">
                <a:solidFill>
                  <a:srgbClr val="FFFFFF"/>
                </a:solidFill>
              </a:rPr>
              <a:t>operations until you reach a serial schedule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3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Testing for serializability - Example 1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97" name="Google Shape;197;p38"/>
          <p:cNvSpPr txBox="1">
            <a:spLocks noGrp="1"/>
          </p:cNvSpPr>
          <p:nvPr>
            <p:ph type="body" idx="1"/>
          </p:nvPr>
        </p:nvSpPr>
        <p:spPr>
          <a:xfrm>
            <a:off x="311700" y="1685875"/>
            <a:ext cx="8520600" cy="11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R(A),                                                     W(A), Commit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                R(A), R(B), W(B) 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198" name="Google Shape;198;p38"/>
          <p:cNvCxnSpPr/>
          <p:nvPr/>
        </p:nvCxnSpPr>
        <p:spPr>
          <a:xfrm>
            <a:off x="433700" y="2858300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99" name="Google Shape;199;p38"/>
          <p:cNvSpPr txBox="1"/>
          <p:nvPr/>
        </p:nvSpPr>
        <p:spPr>
          <a:xfrm>
            <a:off x="7933475" y="28186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200" name="Google Shape;200;p38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Intuition: Swap </a:t>
            </a:r>
            <a:r>
              <a:rPr lang="en" i="1">
                <a:solidFill>
                  <a:srgbClr val="FFFFFF"/>
                </a:solidFill>
              </a:rPr>
              <a:t>non-conflicting </a:t>
            </a:r>
            <a:r>
              <a:rPr lang="en">
                <a:solidFill>
                  <a:srgbClr val="FFFFFF"/>
                </a:solidFill>
              </a:rPr>
              <a:t>operations until you reach a serial schedule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Testing for serializability - Example 1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06" name="Google Shape;206;p39"/>
          <p:cNvSpPr txBox="1">
            <a:spLocks noGrp="1"/>
          </p:cNvSpPr>
          <p:nvPr>
            <p:ph type="body" idx="1"/>
          </p:nvPr>
        </p:nvSpPr>
        <p:spPr>
          <a:xfrm>
            <a:off x="311700" y="1685875"/>
            <a:ext cx="8520600" cy="11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R(A),                                                     </a:t>
            </a:r>
            <a:r>
              <a:rPr lang="en">
                <a:solidFill>
                  <a:srgbClr val="4A86E8"/>
                </a:solidFill>
              </a:rPr>
              <a:t>W(A)</a:t>
            </a:r>
            <a:r>
              <a:rPr lang="en">
                <a:solidFill>
                  <a:schemeClr val="dk1"/>
                </a:solidFill>
              </a:rPr>
              <a:t>, Commit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                </a:t>
            </a:r>
            <a:r>
              <a:rPr lang="en">
                <a:solidFill>
                  <a:srgbClr val="4A86E8"/>
                </a:solidFill>
              </a:rPr>
              <a:t>R(A)</a:t>
            </a:r>
            <a:r>
              <a:rPr lang="en">
                <a:solidFill>
                  <a:schemeClr val="dk1"/>
                </a:solidFill>
              </a:rPr>
              <a:t>, R(B), W(B) 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207" name="Google Shape;207;p39"/>
          <p:cNvCxnSpPr/>
          <p:nvPr/>
        </p:nvCxnSpPr>
        <p:spPr>
          <a:xfrm>
            <a:off x="433700" y="2858300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08" name="Google Shape;208;p39"/>
          <p:cNvSpPr txBox="1"/>
          <p:nvPr/>
        </p:nvSpPr>
        <p:spPr>
          <a:xfrm>
            <a:off x="7933475" y="28186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209" name="Google Shape;209;p39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388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Intuition: Swap </a:t>
            </a:r>
            <a:r>
              <a:rPr lang="en" i="1">
                <a:solidFill>
                  <a:srgbClr val="FFFFFF"/>
                </a:solidFill>
              </a:rPr>
              <a:t>non-conflicting </a:t>
            </a:r>
            <a:r>
              <a:rPr lang="en">
                <a:solidFill>
                  <a:srgbClr val="FFFFFF"/>
                </a:solidFill>
              </a:rPr>
              <a:t>operations until you reach a serial schedule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6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Why concurrency control is important?</a:t>
            </a:r>
            <a:endParaRPr sz="30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4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Testing for serializability - Example 1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15" name="Google Shape;215;p40"/>
          <p:cNvSpPr txBox="1">
            <a:spLocks noGrp="1"/>
          </p:cNvSpPr>
          <p:nvPr>
            <p:ph type="body" idx="1"/>
          </p:nvPr>
        </p:nvSpPr>
        <p:spPr>
          <a:xfrm>
            <a:off x="311700" y="1685875"/>
            <a:ext cx="8520600" cy="11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            R(A),                                         </a:t>
            </a:r>
            <a:r>
              <a:rPr lang="en">
                <a:solidFill>
                  <a:srgbClr val="4A86E8"/>
                </a:solidFill>
              </a:rPr>
              <a:t>W(A)</a:t>
            </a:r>
            <a:r>
              <a:rPr lang="en">
                <a:solidFill>
                  <a:schemeClr val="dk1"/>
                </a:solidFill>
              </a:rPr>
              <a:t>, Commit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</a:t>
            </a:r>
            <a:r>
              <a:rPr lang="en">
                <a:solidFill>
                  <a:srgbClr val="4A86E8"/>
                </a:solidFill>
              </a:rPr>
              <a:t>R(A)</a:t>
            </a:r>
            <a:r>
              <a:rPr lang="en">
                <a:solidFill>
                  <a:schemeClr val="dk1"/>
                </a:solidFill>
              </a:rPr>
              <a:t>,                 R(B), W(B) 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216" name="Google Shape;216;p40"/>
          <p:cNvCxnSpPr/>
          <p:nvPr/>
        </p:nvCxnSpPr>
        <p:spPr>
          <a:xfrm>
            <a:off x="433700" y="2858300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17" name="Google Shape;217;p40"/>
          <p:cNvSpPr txBox="1"/>
          <p:nvPr/>
        </p:nvSpPr>
        <p:spPr>
          <a:xfrm>
            <a:off x="7933475" y="28186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218" name="Google Shape;218;p40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388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Intuition: Swap </a:t>
            </a:r>
            <a:r>
              <a:rPr lang="en" i="1">
                <a:solidFill>
                  <a:srgbClr val="FFFFFF"/>
                </a:solidFill>
              </a:rPr>
              <a:t>non-conflicting </a:t>
            </a:r>
            <a:r>
              <a:rPr lang="en">
                <a:solidFill>
                  <a:srgbClr val="FFFFFF"/>
                </a:solidFill>
              </a:rPr>
              <a:t>operations until you reach a serial schedule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4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Testing for serializability - Example 1 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24" name="Google Shape;224;p41"/>
          <p:cNvSpPr txBox="1">
            <a:spLocks noGrp="1"/>
          </p:cNvSpPr>
          <p:nvPr>
            <p:ph type="body" idx="1"/>
          </p:nvPr>
        </p:nvSpPr>
        <p:spPr>
          <a:xfrm>
            <a:off x="311700" y="1685875"/>
            <a:ext cx="8520600" cy="11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                      R(A),                               </a:t>
            </a:r>
            <a:r>
              <a:rPr lang="en">
                <a:solidFill>
                  <a:srgbClr val="4A86E8"/>
                </a:solidFill>
              </a:rPr>
              <a:t>W(A)</a:t>
            </a:r>
            <a:r>
              <a:rPr lang="en">
                <a:solidFill>
                  <a:schemeClr val="dk1"/>
                </a:solidFill>
              </a:rPr>
              <a:t>, Commit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</a:t>
            </a:r>
            <a:r>
              <a:rPr lang="en">
                <a:solidFill>
                  <a:srgbClr val="4A86E8"/>
                </a:solidFill>
              </a:rPr>
              <a:t>R(A)</a:t>
            </a:r>
            <a:r>
              <a:rPr lang="en">
                <a:solidFill>
                  <a:schemeClr val="dk1"/>
                </a:solidFill>
              </a:rPr>
              <a:t>, R(B)                  W(B) 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225" name="Google Shape;225;p41"/>
          <p:cNvCxnSpPr/>
          <p:nvPr/>
        </p:nvCxnSpPr>
        <p:spPr>
          <a:xfrm>
            <a:off x="433700" y="2858300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26" name="Google Shape;226;p41"/>
          <p:cNvSpPr txBox="1"/>
          <p:nvPr/>
        </p:nvSpPr>
        <p:spPr>
          <a:xfrm>
            <a:off x="7933475" y="28186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227" name="Google Shape;227;p41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388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Intuition: Swap </a:t>
            </a:r>
            <a:r>
              <a:rPr lang="en" i="1">
                <a:solidFill>
                  <a:srgbClr val="FFFFFF"/>
                </a:solidFill>
              </a:rPr>
              <a:t>non-conflicting </a:t>
            </a:r>
            <a:r>
              <a:rPr lang="en">
                <a:solidFill>
                  <a:srgbClr val="FFFFFF"/>
                </a:solidFill>
              </a:rPr>
              <a:t>operations until you reach a serial schedule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4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Testing for serializability - Example 1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33" name="Google Shape;233;p42"/>
          <p:cNvSpPr txBox="1">
            <a:spLocks noGrp="1"/>
          </p:cNvSpPr>
          <p:nvPr>
            <p:ph type="body" idx="1"/>
          </p:nvPr>
        </p:nvSpPr>
        <p:spPr>
          <a:xfrm>
            <a:off x="311700" y="1685875"/>
            <a:ext cx="8520600" cy="11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                                                    R(A), </a:t>
            </a:r>
            <a:r>
              <a:rPr lang="en">
                <a:solidFill>
                  <a:srgbClr val="4A86E8"/>
                </a:solidFill>
              </a:rPr>
              <a:t>W(A)</a:t>
            </a:r>
            <a:r>
              <a:rPr lang="en">
                <a:solidFill>
                  <a:schemeClr val="dk1"/>
                </a:solidFill>
              </a:rPr>
              <a:t>, Commit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</a:t>
            </a:r>
            <a:r>
              <a:rPr lang="en">
                <a:solidFill>
                  <a:srgbClr val="4A86E8"/>
                </a:solidFill>
              </a:rPr>
              <a:t>R(A)</a:t>
            </a:r>
            <a:r>
              <a:rPr lang="en">
                <a:solidFill>
                  <a:schemeClr val="dk1"/>
                </a:solidFill>
              </a:rPr>
              <a:t>, R(B), W(B) 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234" name="Google Shape;234;p42"/>
          <p:cNvCxnSpPr/>
          <p:nvPr/>
        </p:nvCxnSpPr>
        <p:spPr>
          <a:xfrm>
            <a:off x="433700" y="2858300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35" name="Google Shape;235;p42"/>
          <p:cNvSpPr txBox="1"/>
          <p:nvPr/>
        </p:nvSpPr>
        <p:spPr>
          <a:xfrm>
            <a:off x="7933475" y="28186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236" name="Google Shape;236;p42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388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Intuition: Swap </a:t>
            </a:r>
            <a:r>
              <a:rPr lang="en" i="1">
                <a:solidFill>
                  <a:srgbClr val="FFFFFF"/>
                </a:solidFill>
              </a:rPr>
              <a:t>non-conflicting </a:t>
            </a:r>
            <a:r>
              <a:rPr lang="en">
                <a:solidFill>
                  <a:srgbClr val="FFFFFF"/>
                </a:solidFill>
              </a:rPr>
              <a:t>operations until you reach a serial schedule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FF"/>
                </a:solidFill>
              </a:rPr>
              <a:t>Serializable</a:t>
            </a:r>
            <a:endParaRPr>
              <a:solidFill>
                <a:srgbClr val="FF00FF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4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Testing for serializability - Example 2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42" name="Google Shape;242;p43"/>
          <p:cNvSpPr txBox="1">
            <a:spLocks noGrp="1"/>
          </p:cNvSpPr>
          <p:nvPr>
            <p:ph type="body" idx="1"/>
          </p:nvPr>
        </p:nvSpPr>
        <p:spPr>
          <a:xfrm>
            <a:off x="311700" y="1685875"/>
            <a:ext cx="8520600" cy="11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R(A), W(A),                                           W(B), Commit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                       R(B), W(B), R(A) 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243" name="Google Shape;243;p43"/>
          <p:cNvCxnSpPr/>
          <p:nvPr/>
        </p:nvCxnSpPr>
        <p:spPr>
          <a:xfrm>
            <a:off x="433700" y="2858300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44" name="Google Shape;244;p43"/>
          <p:cNvSpPr txBox="1"/>
          <p:nvPr/>
        </p:nvSpPr>
        <p:spPr>
          <a:xfrm>
            <a:off x="7933475" y="28186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245" name="Google Shape;245;p43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71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Intuition: Swap </a:t>
            </a:r>
            <a:r>
              <a:rPr lang="en" i="1">
                <a:solidFill>
                  <a:srgbClr val="FFFFFF"/>
                </a:solidFill>
              </a:rPr>
              <a:t>non-conflicting </a:t>
            </a:r>
            <a:r>
              <a:rPr lang="en">
                <a:solidFill>
                  <a:srgbClr val="FFFFFF"/>
                </a:solidFill>
              </a:rPr>
              <a:t>operations until you reach a serial schedule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4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Testing for serializability - Example 2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51" name="Google Shape;251;p44"/>
          <p:cNvSpPr txBox="1">
            <a:spLocks noGrp="1"/>
          </p:cNvSpPr>
          <p:nvPr>
            <p:ph type="body" idx="1"/>
          </p:nvPr>
        </p:nvSpPr>
        <p:spPr>
          <a:xfrm>
            <a:off x="311700" y="1685875"/>
            <a:ext cx="8520600" cy="11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R(A), </a:t>
            </a:r>
            <a:r>
              <a:rPr lang="en">
                <a:solidFill>
                  <a:srgbClr val="4A86E8"/>
                </a:solidFill>
              </a:rPr>
              <a:t>W(A),</a:t>
            </a:r>
            <a:r>
              <a:rPr lang="en">
                <a:solidFill>
                  <a:schemeClr val="dk1"/>
                </a:solidFill>
              </a:rPr>
              <a:t>                                           </a:t>
            </a:r>
            <a:r>
              <a:rPr lang="en">
                <a:solidFill>
                  <a:srgbClr val="E69138"/>
                </a:solidFill>
              </a:rPr>
              <a:t>W(B),</a:t>
            </a:r>
            <a:r>
              <a:rPr lang="en">
                <a:solidFill>
                  <a:schemeClr val="dk1"/>
                </a:solidFill>
              </a:rPr>
              <a:t> Commit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                       </a:t>
            </a:r>
            <a:r>
              <a:rPr lang="en">
                <a:solidFill>
                  <a:srgbClr val="E69138"/>
                </a:solidFill>
              </a:rPr>
              <a:t>R(B), W(B),</a:t>
            </a:r>
            <a:r>
              <a:rPr lang="en">
                <a:solidFill>
                  <a:schemeClr val="dk1"/>
                </a:solidFill>
              </a:rPr>
              <a:t> </a:t>
            </a:r>
            <a:r>
              <a:rPr lang="en">
                <a:solidFill>
                  <a:srgbClr val="4A86E8"/>
                </a:solidFill>
              </a:rPr>
              <a:t>R(A) </a:t>
            </a:r>
            <a:r>
              <a:rPr lang="en">
                <a:solidFill>
                  <a:schemeClr val="dk1"/>
                </a:solidFill>
              </a:rPr>
              <a:t>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252" name="Google Shape;252;p44"/>
          <p:cNvCxnSpPr/>
          <p:nvPr/>
        </p:nvCxnSpPr>
        <p:spPr>
          <a:xfrm>
            <a:off x="433700" y="2858300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53" name="Google Shape;253;p44"/>
          <p:cNvSpPr txBox="1"/>
          <p:nvPr/>
        </p:nvSpPr>
        <p:spPr>
          <a:xfrm>
            <a:off x="7933475" y="28186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254" name="Google Shape;254;p44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388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Intuition: Swap </a:t>
            </a:r>
            <a:r>
              <a:rPr lang="en" i="1">
                <a:solidFill>
                  <a:srgbClr val="FFFFFF"/>
                </a:solidFill>
              </a:rPr>
              <a:t>non-conflicting </a:t>
            </a:r>
            <a:r>
              <a:rPr lang="en">
                <a:solidFill>
                  <a:srgbClr val="FFFFFF"/>
                </a:solidFill>
              </a:rPr>
              <a:t>operations until you reach a serial schedule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4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Testing for serializability - Example 2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60" name="Google Shape;260;p45"/>
          <p:cNvSpPr txBox="1">
            <a:spLocks noGrp="1"/>
          </p:cNvSpPr>
          <p:nvPr>
            <p:ph type="body" idx="1"/>
          </p:nvPr>
        </p:nvSpPr>
        <p:spPr>
          <a:xfrm>
            <a:off x="311700" y="1685875"/>
            <a:ext cx="8520600" cy="11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                     R(A), </a:t>
            </a:r>
            <a:r>
              <a:rPr lang="en">
                <a:solidFill>
                  <a:srgbClr val="4A86E8"/>
                </a:solidFill>
              </a:rPr>
              <a:t>W(A)                 </a:t>
            </a:r>
            <a:r>
              <a:rPr lang="en">
                <a:solidFill>
                  <a:schemeClr val="dk1"/>
                </a:solidFill>
              </a:rPr>
              <a:t>      </a:t>
            </a:r>
            <a:r>
              <a:rPr lang="en">
                <a:solidFill>
                  <a:srgbClr val="E69138"/>
                </a:solidFill>
              </a:rPr>
              <a:t>W(B),</a:t>
            </a:r>
            <a:r>
              <a:rPr lang="en">
                <a:solidFill>
                  <a:schemeClr val="dk1"/>
                </a:solidFill>
              </a:rPr>
              <a:t> Commit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</a:t>
            </a:r>
            <a:r>
              <a:rPr lang="en">
                <a:solidFill>
                  <a:srgbClr val="E69138"/>
                </a:solidFill>
              </a:rPr>
              <a:t>R(B), W(B),</a:t>
            </a:r>
            <a:r>
              <a:rPr lang="en">
                <a:solidFill>
                  <a:schemeClr val="dk1"/>
                </a:solidFill>
              </a:rPr>
              <a:t>                        </a:t>
            </a:r>
            <a:r>
              <a:rPr lang="en">
                <a:solidFill>
                  <a:srgbClr val="4A86E8"/>
                </a:solidFill>
              </a:rPr>
              <a:t>R(A) </a:t>
            </a:r>
            <a:r>
              <a:rPr lang="en">
                <a:solidFill>
                  <a:schemeClr val="dk1"/>
                </a:solidFill>
              </a:rPr>
              <a:t>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261" name="Google Shape;261;p45"/>
          <p:cNvCxnSpPr/>
          <p:nvPr/>
        </p:nvCxnSpPr>
        <p:spPr>
          <a:xfrm>
            <a:off x="433700" y="2858300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62" name="Google Shape;262;p45"/>
          <p:cNvSpPr txBox="1"/>
          <p:nvPr/>
        </p:nvSpPr>
        <p:spPr>
          <a:xfrm>
            <a:off x="7933475" y="28186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263" name="Google Shape;263;p45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388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Intuition: Swap </a:t>
            </a:r>
            <a:r>
              <a:rPr lang="en" i="1">
                <a:solidFill>
                  <a:srgbClr val="FFFFFF"/>
                </a:solidFill>
              </a:rPr>
              <a:t>non-conflicting </a:t>
            </a:r>
            <a:r>
              <a:rPr lang="en">
                <a:solidFill>
                  <a:srgbClr val="FFFFFF"/>
                </a:solidFill>
              </a:rPr>
              <a:t>operations until you reach a serial schedule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4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Testing for serializability - Example 2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69" name="Google Shape;269;p46"/>
          <p:cNvSpPr txBox="1">
            <a:spLocks noGrp="1"/>
          </p:cNvSpPr>
          <p:nvPr>
            <p:ph type="body" idx="1"/>
          </p:nvPr>
        </p:nvSpPr>
        <p:spPr>
          <a:xfrm>
            <a:off x="311700" y="1685875"/>
            <a:ext cx="8520600" cy="11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                     R(A), </a:t>
            </a:r>
            <a:r>
              <a:rPr lang="en">
                <a:solidFill>
                  <a:srgbClr val="4A86E8"/>
                </a:solidFill>
              </a:rPr>
              <a:t>W(A),</a:t>
            </a:r>
            <a:r>
              <a:rPr lang="en">
                <a:solidFill>
                  <a:schemeClr val="dk1"/>
                </a:solidFill>
              </a:rPr>
              <a:t> </a:t>
            </a:r>
            <a:r>
              <a:rPr lang="en">
                <a:solidFill>
                  <a:srgbClr val="E69138"/>
                </a:solidFill>
              </a:rPr>
              <a:t>W(B),</a:t>
            </a:r>
            <a:r>
              <a:rPr lang="en">
                <a:solidFill>
                  <a:schemeClr val="dk1"/>
                </a:solidFill>
              </a:rPr>
              <a:t> Commit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</a:t>
            </a:r>
            <a:r>
              <a:rPr lang="en">
                <a:solidFill>
                  <a:srgbClr val="E69138"/>
                </a:solidFill>
              </a:rPr>
              <a:t>R(B), W(B),</a:t>
            </a:r>
            <a:r>
              <a:rPr lang="en">
                <a:solidFill>
                  <a:schemeClr val="dk1"/>
                </a:solidFill>
              </a:rPr>
              <a:t>                                              </a:t>
            </a:r>
            <a:r>
              <a:rPr lang="en">
                <a:solidFill>
                  <a:srgbClr val="4A86E8"/>
                </a:solidFill>
              </a:rPr>
              <a:t>R(A) </a:t>
            </a:r>
            <a:r>
              <a:rPr lang="en">
                <a:solidFill>
                  <a:schemeClr val="dk1"/>
                </a:solidFill>
              </a:rPr>
              <a:t>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270" name="Google Shape;270;p46"/>
          <p:cNvCxnSpPr/>
          <p:nvPr/>
        </p:nvCxnSpPr>
        <p:spPr>
          <a:xfrm>
            <a:off x="433700" y="2858300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71" name="Google Shape;271;p46"/>
          <p:cNvSpPr txBox="1"/>
          <p:nvPr/>
        </p:nvSpPr>
        <p:spPr>
          <a:xfrm>
            <a:off x="7933475" y="28186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272" name="Google Shape;272;p46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388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Intuition: Swap </a:t>
            </a:r>
            <a:r>
              <a:rPr lang="en" i="1">
                <a:solidFill>
                  <a:srgbClr val="FFFFFF"/>
                </a:solidFill>
              </a:rPr>
              <a:t>non-conflicting </a:t>
            </a:r>
            <a:r>
              <a:rPr lang="en">
                <a:solidFill>
                  <a:srgbClr val="FFFFFF"/>
                </a:solidFill>
              </a:rPr>
              <a:t>operations until you reach a serial schedule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FF"/>
                </a:solidFill>
              </a:rPr>
              <a:t>NOT serializable</a:t>
            </a:r>
            <a:endParaRPr>
              <a:solidFill>
                <a:srgbClr val="FF00FF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4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Testing for serializability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78" name="Google Shape;278;p47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388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Another way to test serializability:</a:t>
            </a:r>
            <a:endParaRPr>
              <a:solidFill>
                <a:srgbClr val="FFFFFF"/>
              </a:solidFill>
            </a:endParaRPr>
          </a:p>
          <a:p>
            <a:pPr marL="0" lvl="0" indent="45720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Draw arrows between conflicting operations</a:t>
            </a:r>
            <a:endParaRPr>
              <a:solidFill>
                <a:srgbClr val="FFFFFF"/>
              </a:solidFill>
            </a:endParaRPr>
          </a:p>
          <a:p>
            <a:pPr marL="0" lvl="0" indent="45720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Arrow points in the direction of time</a:t>
            </a:r>
            <a:endParaRPr>
              <a:solidFill>
                <a:srgbClr val="FFFFFF"/>
              </a:solidFill>
            </a:endParaRPr>
          </a:p>
          <a:p>
            <a:pPr marL="0" lvl="0" indent="45720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If no cycles between </a:t>
            </a:r>
            <a:r>
              <a:rPr lang="en">
                <a:solidFill>
                  <a:schemeClr val="dk1"/>
                </a:solidFill>
              </a:rPr>
              <a:t>transactions</a:t>
            </a:r>
            <a:r>
              <a:rPr lang="en">
                <a:solidFill>
                  <a:srgbClr val="FFFFFF"/>
                </a:solidFill>
              </a:rPr>
              <a:t>, the schedule is serializable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"/>
                                        <p:tgtEl>
                                          <p:spTgt spid="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"/>
                                        <p:tgtEl>
                                          <p:spTgt spid="2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"/>
                                        <p:tgtEl>
                                          <p:spTgt spid="2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4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Testing for serializability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84" name="Google Shape;284;p48"/>
          <p:cNvSpPr txBox="1">
            <a:spLocks noGrp="1"/>
          </p:cNvSpPr>
          <p:nvPr>
            <p:ph type="body" idx="1"/>
          </p:nvPr>
        </p:nvSpPr>
        <p:spPr>
          <a:xfrm>
            <a:off x="311700" y="3209875"/>
            <a:ext cx="8520600" cy="11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R(A),                                                     W(A), Commit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                R(A), R(B), W(B) 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285" name="Google Shape;285;p48"/>
          <p:cNvCxnSpPr/>
          <p:nvPr/>
        </p:nvCxnSpPr>
        <p:spPr>
          <a:xfrm>
            <a:off x="433700" y="4382300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86" name="Google Shape;286;p48"/>
          <p:cNvSpPr txBox="1"/>
          <p:nvPr/>
        </p:nvSpPr>
        <p:spPr>
          <a:xfrm>
            <a:off x="7933475" y="43426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287" name="Google Shape;287;p48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388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Another way to test serializability:</a:t>
            </a:r>
            <a:endParaRPr>
              <a:solidFill>
                <a:srgbClr val="FFFFFF"/>
              </a:solidFill>
            </a:endParaRPr>
          </a:p>
          <a:p>
            <a:pPr marL="0" lvl="0" indent="45720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Draw arrows between conflicting operations</a:t>
            </a:r>
            <a:endParaRPr>
              <a:solidFill>
                <a:srgbClr val="FFFFFF"/>
              </a:solidFill>
            </a:endParaRPr>
          </a:p>
          <a:p>
            <a:pPr marL="0" lvl="0" indent="45720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Arrow points in the direction of time</a:t>
            </a:r>
            <a:endParaRPr>
              <a:solidFill>
                <a:srgbClr val="FFFFFF"/>
              </a:solidFill>
            </a:endParaRPr>
          </a:p>
          <a:p>
            <a:pPr marL="0" lvl="0" indent="45720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If no cycles between </a:t>
            </a:r>
            <a:r>
              <a:rPr lang="en">
                <a:solidFill>
                  <a:schemeClr val="dk1"/>
                </a:solidFill>
              </a:rPr>
              <a:t>transactions</a:t>
            </a:r>
            <a:r>
              <a:rPr lang="en">
                <a:solidFill>
                  <a:srgbClr val="FFFFFF"/>
                </a:solidFill>
              </a:rPr>
              <a:t>, the schedule is serializable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49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388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Another way to test serializability:</a:t>
            </a:r>
            <a:endParaRPr>
              <a:solidFill>
                <a:srgbClr val="FFFFFF"/>
              </a:solidFill>
            </a:endParaRPr>
          </a:p>
          <a:p>
            <a:pPr marL="0" lvl="0" indent="45720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Draw arrows between conflicting operations</a:t>
            </a:r>
            <a:endParaRPr>
              <a:solidFill>
                <a:srgbClr val="FFFFFF"/>
              </a:solidFill>
            </a:endParaRPr>
          </a:p>
          <a:p>
            <a:pPr marL="0" lvl="0" indent="45720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Arrow points in the direction of time</a:t>
            </a:r>
            <a:endParaRPr>
              <a:solidFill>
                <a:srgbClr val="FFFFFF"/>
              </a:solidFill>
            </a:endParaRPr>
          </a:p>
          <a:p>
            <a:pPr marL="0" lvl="0" indent="45720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If no cycles between </a:t>
            </a:r>
            <a:r>
              <a:rPr lang="en">
                <a:solidFill>
                  <a:schemeClr val="dk1"/>
                </a:solidFill>
              </a:rPr>
              <a:t>transactions</a:t>
            </a:r>
            <a:r>
              <a:rPr lang="en">
                <a:solidFill>
                  <a:srgbClr val="FFFFFF"/>
                </a:solidFill>
              </a:rPr>
              <a:t>, the schedule is serializable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93" name="Google Shape;293;p4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Testing for serializability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94" name="Google Shape;294;p49"/>
          <p:cNvSpPr txBox="1">
            <a:spLocks noGrp="1"/>
          </p:cNvSpPr>
          <p:nvPr>
            <p:ph type="body" idx="1"/>
          </p:nvPr>
        </p:nvSpPr>
        <p:spPr>
          <a:xfrm>
            <a:off x="311700" y="3209875"/>
            <a:ext cx="8520600" cy="11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R(A),                                                     </a:t>
            </a:r>
            <a:r>
              <a:rPr lang="en">
                <a:solidFill>
                  <a:srgbClr val="4A86E8"/>
                </a:solidFill>
              </a:rPr>
              <a:t>W(A)</a:t>
            </a:r>
            <a:r>
              <a:rPr lang="en">
                <a:solidFill>
                  <a:schemeClr val="dk1"/>
                </a:solidFill>
              </a:rPr>
              <a:t>, Commit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                </a:t>
            </a:r>
            <a:r>
              <a:rPr lang="en">
                <a:solidFill>
                  <a:srgbClr val="4A86E8"/>
                </a:solidFill>
              </a:rPr>
              <a:t>R(A)</a:t>
            </a:r>
            <a:r>
              <a:rPr lang="en">
                <a:solidFill>
                  <a:schemeClr val="dk1"/>
                </a:solidFill>
              </a:rPr>
              <a:t>, R(B), W(B) 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295" name="Google Shape;295;p49"/>
          <p:cNvCxnSpPr/>
          <p:nvPr/>
        </p:nvCxnSpPr>
        <p:spPr>
          <a:xfrm>
            <a:off x="433700" y="4382300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96" name="Google Shape;296;p49"/>
          <p:cNvSpPr txBox="1"/>
          <p:nvPr/>
        </p:nvSpPr>
        <p:spPr>
          <a:xfrm>
            <a:off x="7933475" y="43426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297" name="Google Shape;297;p49"/>
          <p:cNvSpPr txBox="1">
            <a:spLocks noGrp="1"/>
          </p:cNvSpPr>
          <p:nvPr>
            <p:ph type="body" idx="1"/>
          </p:nvPr>
        </p:nvSpPr>
        <p:spPr>
          <a:xfrm>
            <a:off x="6582900" y="3092250"/>
            <a:ext cx="2167800" cy="80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No cycles,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FF"/>
                </a:solidFill>
              </a:rPr>
              <a:t>serializable</a:t>
            </a:r>
            <a:endParaRPr>
              <a:solidFill>
                <a:srgbClr val="FF00FF"/>
              </a:solidFill>
            </a:endParaRPr>
          </a:p>
        </p:txBody>
      </p:sp>
      <p:sp>
        <p:nvSpPr>
          <p:cNvPr id="298" name="Google Shape;298;p49"/>
          <p:cNvSpPr/>
          <p:nvPr/>
        </p:nvSpPr>
        <p:spPr>
          <a:xfrm>
            <a:off x="2086725" y="3549750"/>
            <a:ext cx="2566595" cy="274061"/>
          </a:xfrm>
          <a:custGeom>
            <a:avLst/>
            <a:gdLst/>
            <a:ahLst/>
            <a:cxnLst/>
            <a:rect l="l" t="t" r="r" b="b"/>
            <a:pathLst>
              <a:path w="75845" h="14058" extrusionOk="0">
                <a:moveTo>
                  <a:pt x="0" y="14058"/>
                </a:moveTo>
                <a:cubicBezTo>
                  <a:pt x="2034" y="12968"/>
                  <a:pt x="5376" y="9772"/>
                  <a:pt x="12205" y="7520"/>
                </a:cubicBezTo>
                <a:cubicBezTo>
                  <a:pt x="19034" y="5268"/>
                  <a:pt x="30367" y="1708"/>
                  <a:pt x="40974" y="545"/>
                </a:cubicBezTo>
                <a:cubicBezTo>
                  <a:pt x="51581" y="-617"/>
                  <a:pt x="70033" y="545"/>
                  <a:pt x="75845" y="545"/>
                </a:cubicBezTo>
              </a:path>
            </a:pathLst>
          </a:custGeom>
          <a:noFill/>
          <a:ln w="19050" cap="flat" cmpd="sng">
            <a:solidFill>
              <a:srgbClr val="FF00FF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Problems Caused By Concurrency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06" name="Google Shape;106;p27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203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FF"/>
                </a:solidFill>
              </a:rPr>
              <a:t>Lost update</a:t>
            </a:r>
            <a:r>
              <a:rPr lang="en">
                <a:solidFill>
                  <a:schemeClr val="dk1"/>
                </a:solidFill>
              </a:rPr>
              <a:t>: the result of a transaction is overwritten by another transaction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FF"/>
                </a:solidFill>
              </a:rPr>
              <a:t>Dirty read</a:t>
            </a:r>
            <a:r>
              <a:rPr lang="en">
                <a:solidFill>
                  <a:schemeClr val="dk1"/>
                </a:solidFill>
              </a:rPr>
              <a:t>: uncommitted results are read by a transaction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FF"/>
                </a:solidFill>
              </a:rPr>
              <a:t>Non-repeatable read</a:t>
            </a:r>
            <a:r>
              <a:rPr lang="en">
                <a:solidFill>
                  <a:schemeClr val="dk1"/>
                </a:solidFill>
              </a:rPr>
              <a:t>: two reads in the same transaction return different results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FF"/>
                </a:solidFill>
              </a:rPr>
              <a:t>Phantom read</a:t>
            </a:r>
            <a:r>
              <a:rPr lang="en">
                <a:solidFill>
                  <a:schemeClr val="dk1"/>
                </a:solidFill>
              </a:rPr>
              <a:t>: later reads in the same transaction return extra rows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"/>
                                        <p:tgtEl>
                                          <p:spTgt spid="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"/>
                                        <p:tgtEl>
                                          <p:spTgt spid="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"/>
                                        <p:tgtEl>
                                          <p:spTgt spid="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5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Testing for serializability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04" name="Google Shape;304;p50"/>
          <p:cNvSpPr txBox="1"/>
          <p:nvPr/>
        </p:nvSpPr>
        <p:spPr>
          <a:xfrm>
            <a:off x="7933475" y="43426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305" name="Google Shape;305;p50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388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Another way to test serializability:</a:t>
            </a:r>
            <a:endParaRPr>
              <a:solidFill>
                <a:srgbClr val="FFFFFF"/>
              </a:solidFill>
            </a:endParaRPr>
          </a:p>
          <a:p>
            <a:pPr marL="0" lvl="0" indent="45720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Draw arrows between conflicting operations</a:t>
            </a:r>
            <a:endParaRPr>
              <a:solidFill>
                <a:srgbClr val="FFFFFF"/>
              </a:solidFill>
            </a:endParaRPr>
          </a:p>
          <a:p>
            <a:pPr marL="0" lvl="0" indent="45720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Arrow points in the direction of time</a:t>
            </a:r>
            <a:endParaRPr>
              <a:solidFill>
                <a:srgbClr val="FFFFFF"/>
              </a:solidFill>
            </a:endParaRPr>
          </a:p>
          <a:p>
            <a:pPr marL="0" lvl="0" indent="45720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If no cycles between </a:t>
            </a:r>
            <a:r>
              <a:rPr lang="en">
                <a:solidFill>
                  <a:schemeClr val="dk1"/>
                </a:solidFill>
              </a:rPr>
              <a:t>transactions</a:t>
            </a:r>
            <a:r>
              <a:rPr lang="en">
                <a:solidFill>
                  <a:srgbClr val="FFFFFF"/>
                </a:solidFill>
              </a:rPr>
              <a:t>, the schedule is serializable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06" name="Google Shape;306;p50"/>
          <p:cNvSpPr txBox="1">
            <a:spLocks noGrp="1"/>
          </p:cNvSpPr>
          <p:nvPr>
            <p:ph type="body" idx="1"/>
          </p:nvPr>
        </p:nvSpPr>
        <p:spPr>
          <a:xfrm>
            <a:off x="311700" y="3222450"/>
            <a:ext cx="8520600" cy="11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R(A), </a:t>
            </a:r>
            <a:r>
              <a:rPr lang="en">
                <a:solidFill>
                  <a:srgbClr val="4A86E8"/>
                </a:solidFill>
              </a:rPr>
              <a:t>W(A),</a:t>
            </a:r>
            <a:r>
              <a:rPr lang="en">
                <a:solidFill>
                  <a:schemeClr val="dk1"/>
                </a:solidFill>
              </a:rPr>
              <a:t>                                           </a:t>
            </a:r>
            <a:r>
              <a:rPr lang="en">
                <a:solidFill>
                  <a:srgbClr val="E69138"/>
                </a:solidFill>
              </a:rPr>
              <a:t>W(B),</a:t>
            </a:r>
            <a:r>
              <a:rPr lang="en">
                <a:solidFill>
                  <a:schemeClr val="dk1"/>
                </a:solidFill>
              </a:rPr>
              <a:t> Commit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                     </a:t>
            </a:r>
            <a:r>
              <a:rPr lang="en">
                <a:solidFill>
                  <a:srgbClr val="E69138"/>
                </a:solidFill>
              </a:rPr>
              <a:t>R(B), W(B),</a:t>
            </a:r>
            <a:r>
              <a:rPr lang="en">
                <a:solidFill>
                  <a:schemeClr val="dk1"/>
                </a:solidFill>
              </a:rPr>
              <a:t> </a:t>
            </a:r>
            <a:r>
              <a:rPr lang="en">
                <a:solidFill>
                  <a:srgbClr val="4A86E8"/>
                </a:solidFill>
              </a:rPr>
              <a:t>R(A) </a:t>
            </a:r>
            <a:r>
              <a:rPr lang="en">
                <a:solidFill>
                  <a:schemeClr val="dk1"/>
                </a:solidFill>
              </a:rPr>
              <a:t>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307" name="Google Shape;307;p50"/>
          <p:cNvCxnSpPr/>
          <p:nvPr/>
        </p:nvCxnSpPr>
        <p:spPr>
          <a:xfrm>
            <a:off x="433700" y="4394875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308" name="Google Shape;308;p50"/>
          <p:cNvSpPr/>
          <p:nvPr/>
        </p:nvSpPr>
        <p:spPr>
          <a:xfrm>
            <a:off x="2757175" y="3561000"/>
            <a:ext cx="1896125" cy="274061"/>
          </a:xfrm>
          <a:custGeom>
            <a:avLst/>
            <a:gdLst/>
            <a:ahLst/>
            <a:cxnLst/>
            <a:rect l="l" t="t" r="r" b="b"/>
            <a:pathLst>
              <a:path w="75845" h="14058" extrusionOk="0">
                <a:moveTo>
                  <a:pt x="0" y="14058"/>
                </a:moveTo>
                <a:cubicBezTo>
                  <a:pt x="2034" y="12968"/>
                  <a:pt x="5376" y="9772"/>
                  <a:pt x="12205" y="7520"/>
                </a:cubicBezTo>
                <a:cubicBezTo>
                  <a:pt x="19034" y="5268"/>
                  <a:pt x="30367" y="1708"/>
                  <a:pt x="40974" y="545"/>
                </a:cubicBezTo>
                <a:cubicBezTo>
                  <a:pt x="51581" y="-617"/>
                  <a:pt x="70033" y="545"/>
                  <a:pt x="75845" y="545"/>
                </a:cubicBezTo>
              </a:path>
            </a:pathLst>
          </a:custGeom>
          <a:noFill/>
          <a:ln w="19050" cap="flat" cmpd="sng">
            <a:solidFill>
              <a:srgbClr val="FF00FF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" name="Google Shape;309;p50"/>
          <p:cNvSpPr/>
          <p:nvPr/>
        </p:nvSpPr>
        <p:spPr>
          <a:xfrm>
            <a:off x="2037950" y="3560573"/>
            <a:ext cx="1699975" cy="274042"/>
          </a:xfrm>
          <a:custGeom>
            <a:avLst/>
            <a:gdLst/>
            <a:ahLst/>
            <a:cxnLst/>
            <a:rect l="l" t="t" r="r" b="b"/>
            <a:pathLst>
              <a:path w="67999" h="13639" extrusionOk="0">
                <a:moveTo>
                  <a:pt x="0" y="127"/>
                </a:moveTo>
                <a:cubicBezTo>
                  <a:pt x="6611" y="345"/>
                  <a:pt x="28333" y="-818"/>
                  <a:pt x="39666" y="1434"/>
                </a:cubicBezTo>
                <a:cubicBezTo>
                  <a:pt x="50999" y="3686"/>
                  <a:pt x="63277" y="11605"/>
                  <a:pt x="67999" y="13639"/>
                </a:cubicBezTo>
              </a:path>
            </a:pathLst>
          </a:custGeom>
          <a:noFill/>
          <a:ln w="19050" cap="flat" cmpd="sng">
            <a:solidFill>
              <a:srgbClr val="FF00FF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0" name="Google Shape;310;p50"/>
          <p:cNvSpPr txBox="1">
            <a:spLocks noGrp="1"/>
          </p:cNvSpPr>
          <p:nvPr>
            <p:ph type="body" idx="1"/>
          </p:nvPr>
        </p:nvSpPr>
        <p:spPr>
          <a:xfrm>
            <a:off x="6582900" y="3092250"/>
            <a:ext cx="1896000" cy="104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Cycle exists</a:t>
            </a: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(T1 ⇄ T2),</a:t>
            </a: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FF"/>
                </a:solidFill>
              </a:rPr>
              <a:t>NOT serializable</a:t>
            </a:r>
            <a:endParaRPr>
              <a:solidFill>
                <a:srgbClr val="FF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51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How to implement serializability?</a:t>
            </a:r>
            <a:endParaRPr sz="30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5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/>
              <a:t>Overview: Different Ways to Implementing Serializability</a:t>
            </a:r>
            <a:endParaRPr sz="2600">
              <a:solidFill>
                <a:srgbClr val="FFFFFF"/>
              </a:solidFill>
            </a:endParaRPr>
          </a:p>
        </p:txBody>
      </p:sp>
      <p:sp>
        <p:nvSpPr>
          <p:cNvPr id="321" name="Google Shape;321;p52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336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Two-phase Locking - 2PL (</a:t>
            </a:r>
            <a:r>
              <a:rPr lang="en">
                <a:solidFill>
                  <a:srgbClr val="E69138"/>
                </a:solidFill>
              </a:rPr>
              <a:t>pessimistic</a:t>
            </a:r>
            <a:r>
              <a:rPr lang="en">
                <a:solidFill>
                  <a:schemeClr val="dk1"/>
                </a:solidFill>
              </a:rPr>
              <a:t>):</a:t>
            </a:r>
            <a:endParaRPr>
              <a:solidFill>
                <a:schemeClr val="dk1"/>
              </a:solidFill>
            </a:endParaRPr>
          </a:p>
          <a:p>
            <a:pPr marL="914400" lvl="0" indent="-3302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en" sz="1600">
                <a:solidFill>
                  <a:schemeClr val="dk1"/>
                </a:solidFill>
              </a:rPr>
              <a:t>Assume conflict, always lock</a:t>
            </a:r>
            <a:endParaRPr sz="1600">
              <a:solidFill>
                <a:schemeClr val="dk1"/>
              </a:solidFill>
            </a:endParaRPr>
          </a:p>
          <a:p>
            <a:pPr marL="91440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en" sz="1600">
                <a:solidFill>
                  <a:schemeClr val="dk1"/>
                </a:solidFill>
              </a:rPr>
              <a:t>High overhead for non-conflicting txn</a:t>
            </a:r>
            <a:endParaRPr sz="1600">
              <a:solidFill>
                <a:schemeClr val="dk1"/>
              </a:solidFill>
            </a:endParaRPr>
          </a:p>
          <a:p>
            <a:pPr marL="91440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en" sz="1600">
                <a:solidFill>
                  <a:schemeClr val="dk1"/>
                </a:solidFill>
              </a:rPr>
              <a:t>Must check for deadlock</a:t>
            </a:r>
            <a:endParaRPr sz="16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rgbClr val="00FFFF"/>
                </a:solidFill>
              </a:rPr>
              <a:t>Optimistic</a:t>
            </a:r>
            <a:r>
              <a:rPr lang="en">
                <a:solidFill>
                  <a:srgbClr val="FFFFFF"/>
                </a:solidFill>
              </a:rPr>
              <a:t> Concurrency Control </a:t>
            </a:r>
            <a:r>
              <a:rPr lang="en">
                <a:solidFill>
                  <a:schemeClr val="dk1"/>
                </a:solidFill>
              </a:rPr>
              <a:t>- OCC:</a:t>
            </a:r>
            <a:endParaRPr>
              <a:solidFill>
                <a:schemeClr val="dk1"/>
              </a:solidFill>
            </a:endParaRPr>
          </a:p>
          <a:p>
            <a:pPr marL="914400" lvl="0" indent="-3302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en" sz="1600">
                <a:solidFill>
                  <a:schemeClr val="dk1"/>
                </a:solidFill>
              </a:rPr>
              <a:t>Assume no conflict</a:t>
            </a:r>
            <a:endParaRPr sz="1600">
              <a:solidFill>
                <a:schemeClr val="dk1"/>
              </a:solidFill>
            </a:endParaRPr>
          </a:p>
          <a:p>
            <a:pPr marL="91440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en" sz="1600">
                <a:solidFill>
                  <a:schemeClr val="dk1"/>
                </a:solidFill>
              </a:rPr>
              <a:t>Low overhead for low-conflict workloads (but high for high-conflict workloads)</a:t>
            </a:r>
            <a:endParaRPr sz="1600">
              <a:solidFill>
                <a:schemeClr val="dk1"/>
              </a:solidFill>
            </a:endParaRPr>
          </a:p>
          <a:p>
            <a:pPr marL="91440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en" sz="1600">
                <a:solidFill>
                  <a:schemeClr val="dk1"/>
                </a:solidFill>
              </a:rPr>
              <a:t>Ensure correctness by aborting transactions if conflict occurs</a:t>
            </a:r>
            <a:endParaRPr sz="16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5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Method 1 - Two-phase Locking (2PL)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27" name="Google Shape;327;p53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337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FF"/>
                </a:solidFill>
              </a:rPr>
              <a:t>Two-phase locking </a:t>
            </a:r>
            <a:r>
              <a:rPr lang="en">
                <a:solidFill>
                  <a:srgbClr val="FFFFFF"/>
                </a:solidFill>
              </a:rPr>
              <a:t>(2PL): acquire all locks before releasing any locks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Each txn acquires shared locks (S) for reads and exclusive locks (X) for writes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Char char="●"/>
            </a:pPr>
            <a:r>
              <a:rPr lang="en">
                <a:solidFill>
                  <a:srgbClr val="FFFFFF"/>
                </a:solidFill>
              </a:rPr>
              <a:t>Growing phase: transaction acquires all necessary locks</a:t>
            </a:r>
            <a:endParaRPr>
              <a:solidFill>
                <a:srgbClr val="FFFFFF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●"/>
            </a:pPr>
            <a:r>
              <a:rPr lang="en">
                <a:solidFill>
                  <a:srgbClr val="FFFFFF"/>
                </a:solidFill>
              </a:rPr>
              <a:t>Shrinking phase: transaction releases all locks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Cannot acquire more locks after </a:t>
            </a:r>
            <a:r>
              <a:rPr lang="en" i="1">
                <a:solidFill>
                  <a:srgbClr val="FFFFFF"/>
                </a:solidFill>
              </a:rPr>
              <a:t>any</a:t>
            </a:r>
            <a:r>
              <a:rPr lang="en">
                <a:solidFill>
                  <a:srgbClr val="FFFFFF"/>
                </a:solidFill>
              </a:rPr>
              <a:t> locks are released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"/>
                                        <p:tgtEl>
                                          <p:spTgt spid="3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"/>
                                        <p:tgtEl>
                                          <p:spTgt spid="3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"/>
                                        <p:tgtEl>
                                          <p:spTgt spid="3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"/>
                                        <p:tgtEl>
                                          <p:spTgt spid="3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5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2PL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33" name="Google Shape;333;p54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337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2PL guarantees </a:t>
            </a:r>
            <a:r>
              <a:rPr lang="en">
                <a:solidFill>
                  <a:srgbClr val="00FFFF"/>
                </a:solidFill>
              </a:rPr>
              <a:t>serializability</a:t>
            </a:r>
            <a:r>
              <a:rPr lang="en">
                <a:solidFill>
                  <a:srgbClr val="FFFFFF"/>
                </a:solidFill>
              </a:rPr>
              <a:t> by disallowing cycles between transactions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There could be dependencies in the waits-for graph among transactions waiting for locks: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	Edge from T2 to T1 means T1 acquired lock first and T2 has to wait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	Edge from T1 to T2 means T2 acquired lock first and T1 has to wait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	Cycles mean DEADLOCK, and in this case 2PL won’t proceed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"/>
                                        <p:tgtEl>
                                          <p:spTgt spid="3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"/>
                                        <p:tgtEl>
                                          <p:spTgt spid="3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"/>
                                        <p:tgtEl>
                                          <p:spTgt spid="3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"/>
                                        <p:tgtEl>
                                          <p:spTgt spid="3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55"/>
          <p:cNvSpPr txBox="1"/>
          <p:nvPr/>
        </p:nvSpPr>
        <p:spPr>
          <a:xfrm>
            <a:off x="7910900" y="3104275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339" name="Google Shape;339;p55"/>
          <p:cNvSpPr txBox="1">
            <a:spLocks noGrp="1"/>
          </p:cNvSpPr>
          <p:nvPr>
            <p:ph type="body" idx="1"/>
          </p:nvPr>
        </p:nvSpPr>
        <p:spPr>
          <a:xfrm>
            <a:off x="311700" y="1870025"/>
            <a:ext cx="8520600" cy="11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R(A), </a:t>
            </a:r>
            <a:r>
              <a:rPr lang="en">
                <a:solidFill>
                  <a:srgbClr val="4A86E8"/>
                </a:solidFill>
              </a:rPr>
              <a:t>W(A),</a:t>
            </a:r>
            <a:r>
              <a:rPr lang="en">
                <a:solidFill>
                  <a:schemeClr val="dk1"/>
                </a:solidFill>
              </a:rPr>
              <a:t>                                           </a:t>
            </a:r>
            <a:r>
              <a:rPr lang="en">
                <a:solidFill>
                  <a:srgbClr val="E69138"/>
                </a:solidFill>
              </a:rPr>
              <a:t>W(B),</a:t>
            </a:r>
            <a:r>
              <a:rPr lang="en">
                <a:solidFill>
                  <a:schemeClr val="dk1"/>
                </a:solidFill>
              </a:rPr>
              <a:t> Commit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                     </a:t>
            </a:r>
            <a:r>
              <a:rPr lang="en">
                <a:solidFill>
                  <a:srgbClr val="E69138"/>
                </a:solidFill>
              </a:rPr>
              <a:t>R(B), W(B),</a:t>
            </a:r>
            <a:r>
              <a:rPr lang="en">
                <a:solidFill>
                  <a:schemeClr val="dk1"/>
                </a:solidFill>
              </a:rPr>
              <a:t> </a:t>
            </a:r>
            <a:r>
              <a:rPr lang="en">
                <a:solidFill>
                  <a:srgbClr val="4A86E8"/>
                </a:solidFill>
              </a:rPr>
              <a:t>R(A) </a:t>
            </a:r>
            <a:r>
              <a:rPr lang="en">
                <a:solidFill>
                  <a:schemeClr val="dk1"/>
                </a:solidFill>
              </a:rPr>
              <a:t>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340" name="Google Shape;340;p55"/>
          <p:cNvCxnSpPr/>
          <p:nvPr/>
        </p:nvCxnSpPr>
        <p:spPr>
          <a:xfrm>
            <a:off x="433700" y="3042450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341" name="Google Shape;341;p55"/>
          <p:cNvSpPr/>
          <p:nvPr/>
        </p:nvSpPr>
        <p:spPr>
          <a:xfrm>
            <a:off x="2757175" y="2208577"/>
            <a:ext cx="1896125" cy="351450"/>
          </a:xfrm>
          <a:custGeom>
            <a:avLst/>
            <a:gdLst/>
            <a:ahLst/>
            <a:cxnLst/>
            <a:rect l="l" t="t" r="r" b="b"/>
            <a:pathLst>
              <a:path w="75845" h="14058" extrusionOk="0">
                <a:moveTo>
                  <a:pt x="0" y="14058"/>
                </a:moveTo>
                <a:cubicBezTo>
                  <a:pt x="2034" y="12968"/>
                  <a:pt x="5376" y="9772"/>
                  <a:pt x="12205" y="7520"/>
                </a:cubicBezTo>
                <a:cubicBezTo>
                  <a:pt x="19034" y="5268"/>
                  <a:pt x="30367" y="1708"/>
                  <a:pt x="40974" y="545"/>
                </a:cubicBezTo>
                <a:cubicBezTo>
                  <a:pt x="51581" y="-617"/>
                  <a:pt x="70033" y="545"/>
                  <a:pt x="75845" y="545"/>
                </a:cubicBezTo>
              </a:path>
            </a:pathLst>
          </a:custGeom>
          <a:noFill/>
          <a:ln w="19050" cap="flat" cmpd="sng">
            <a:solidFill>
              <a:srgbClr val="FF00FF"/>
            </a:solidFill>
            <a:prstDash val="solid"/>
            <a:round/>
            <a:headEnd type="triangl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2" name="Google Shape;342;p55"/>
          <p:cNvSpPr/>
          <p:nvPr/>
        </p:nvSpPr>
        <p:spPr>
          <a:xfrm>
            <a:off x="2037950" y="2208142"/>
            <a:ext cx="1699975" cy="340975"/>
          </a:xfrm>
          <a:custGeom>
            <a:avLst/>
            <a:gdLst/>
            <a:ahLst/>
            <a:cxnLst/>
            <a:rect l="l" t="t" r="r" b="b"/>
            <a:pathLst>
              <a:path w="67999" h="13639" extrusionOk="0">
                <a:moveTo>
                  <a:pt x="0" y="127"/>
                </a:moveTo>
                <a:cubicBezTo>
                  <a:pt x="6611" y="345"/>
                  <a:pt x="28333" y="-818"/>
                  <a:pt x="39666" y="1434"/>
                </a:cubicBezTo>
                <a:cubicBezTo>
                  <a:pt x="50999" y="3686"/>
                  <a:pt x="63277" y="11605"/>
                  <a:pt x="67999" y="13639"/>
                </a:cubicBezTo>
              </a:path>
            </a:pathLst>
          </a:custGeom>
          <a:noFill/>
          <a:ln w="19050" cap="flat" cmpd="sng">
            <a:solidFill>
              <a:srgbClr val="FF00FF"/>
            </a:solidFill>
            <a:prstDash val="solid"/>
            <a:round/>
            <a:headEnd type="triangl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3" name="Google Shape;343;p5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2PL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44" name="Google Shape;344;p55"/>
          <p:cNvSpPr txBox="1">
            <a:spLocks noGrp="1"/>
          </p:cNvSpPr>
          <p:nvPr>
            <p:ph type="body" idx="1"/>
          </p:nvPr>
        </p:nvSpPr>
        <p:spPr>
          <a:xfrm>
            <a:off x="725075" y="1618625"/>
            <a:ext cx="12801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FF"/>
                </a:solidFill>
              </a:rPr>
              <a:t>Lock_X(A)</a:t>
            </a:r>
            <a:endParaRPr>
              <a:solidFill>
                <a:srgbClr val="FF00FF"/>
              </a:solidFill>
            </a:endParaRPr>
          </a:p>
        </p:txBody>
      </p:sp>
      <p:sp>
        <p:nvSpPr>
          <p:cNvPr id="345" name="Google Shape;345;p55"/>
          <p:cNvSpPr txBox="1">
            <a:spLocks noGrp="1"/>
          </p:cNvSpPr>
          <p:nvPr>
            <p:ph type="body" idx="1"/>
          </p:nvPr>
        </p:nvSpPr>
        <p:spPr>
          <a:xfrm>
            <a:off x="2185150" y="3104275"/>
            <a:ext cx="12801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FF"/>
                </a:solidFill>
              </a:rPr>
              <a:t>Lock_X(B)</a:t>
            </a:r>
            <a:endParaRPr>
              <a:solidFill>
                <a:srgbClr val="FF00FF"/>
              </a:solidFill>
            </a:endParaRPr>
          </a:p>
        </p:txBody>
      </p:sp>
      <p:sp>
        <p:nvSpPr>
          <p:cNvPr id="346" name="Google Shape;346;p55"/>
          <p:cNvSpPr txBox="1">
            <a:spLocks noGrp="1"/>
          </p:cNvSpPr>
          <p:nvPr>
            <p:ph type="body" idx="1"/>
          </p:nvPr>
        </p:nvSpPr>
        <p:spPr>
          <a:xfrm>
            <a:off x="3373200" y="3104275"/>
            <a:ext cx="12801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FF"/>
                </a:solidFill>
              </a:rPr>
              <a:t>Lock_S(A)</a:t>
            </a:r>
            <a:endParaRPr>
              <a:solidFill>
                <a:srgbClr val="FF00FF"/>
              </a:solidFill>
            </a:endParaRPr>
          </a:p>
        </p:txBody>
      </p:sp>
      <p:sp>
        <p:nvSpPr>
          <p:cNvPr id="347" name="Google Shape;347;p55"/>
          <p:cNvSpPr txBox="1">
            <a:spLocks noGrp="1"/>
          </p:cNvSpPr>
          <p:nvPr>
            <p:ph type="body" idx="1"/>
          </p:nvPr>
        </p:nvSpPr>
        <p:spPr>
          <a:xfrm>
            <a:off x="4598800" y="1618625"/>
            <a:ext cx="12801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FF"/>
                </a:solidFill>
              </a:rPr>
              <a:t>Lock_X(B)</a:t>
            </a:r>
            <a:endParaRPr>
              <a:solidFill>
                <a:srgbClr val="FF00FF"/>
              </a:solidFill>
            </a:endParaRPr>
          </a:p>
        </p:txBody>
      </p:sp>
      <p:sp>
        <p:nvSpPr>
          <p:cNvPr id="348" name="Google Shape;348;p55"/>
          <p:cNvSpPr txBox="1">
            <a:spLocks noGrp="1"/>
          </p:cNvSpPr>
          <p:nvPr>
            <p:ph type="body" idx="1"/>
          </p:nvPr>
        </p:nvSpPr>
        <p:spPr>
          <a:xfrm>
            <a:off x="6724550" y="2039225"/>
            <a:ext cx="15576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FF"/>
                </a:solidFill>
              </a:rPr>
              <a:t>DEADLOCK!</a:t>
            </a:r>
            <a:endParaRPr>
              <a:solidFill>
                <a:srgbClr val="FF00FF"/>
              </a:solidFill>
            </a:endParaRPr>
          </a:p>
        </p:txBody>
      </p:sp>
      <p:sp>
        <p:nvSpPr>
          <p:cNvPr id="349" name="Google Shape;349;p55"/>
          <p:cNvSpPr txBox="1">
            <a:spLocks noGrp="1"/>
          </p:cNvSpPr>
          <p:nvPr>
            <p:ph type="body" idx="1"/>
          </p:nvPr>
        </p:nvSpPr>
        <p:spPr>
          <a:xfrm>
            <a:off x="311700" y="3750875"/>
            <a:ext cx="8520600" cy="75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Deal with deadlocks by aborting one of the two txns (e.g., detect with timeout)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5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2PL: Releasing locks too soon?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55" name="Google Shape;355;p56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 i="1">
                <a:solidFill>
                  <a:srgbClr val="FFFFFF"/>
                </a:solidFill>
              </a:rPr>
              <a:t>What if we release the lock as soon as we can?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56" name="Google Shape;356;p56"/>
          <p:cNvSpPr txBox="1"/>
          <p:nvPr/>
        </p:nvSpPr>
        <p:spPr>
          <a:xfrm>
            <a:off x="7933475" y="31234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357" name="Google Shape;357;p56"/>
          <p:cNvSpPr txBox="1">
            <a:spLocks noGrp="1"/>
          </p:cNvSpPr>
          <p:nvPr>
            <p:ph type="body" idx="1"/>
          </p:nvPr>
        </p:nvSpPr>
        <p:spPr>
          <a:xfrm>
            <a:off x="311700" y="2003250"/>
            <a:ext cx="8520600" cy="11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R(A), </a:t>
            </a:r>
            <a:r>
              <a:rPr lang="en">
                <a:solidFill>
                  <a:srgbClr val="4A86E8"/>
                </a:solidFill>
              </a:rPr>
              <a:t>W(A),</a:t>
            </a:r>
            <a:r>
              <a:rPr lang="en">
                <a:solidFill>
                  <a:schemeClr val="dk1"/>
                </a:solidFill>
              </a:rPr>
              <a:t>                               Abort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                     </a:t>
            </a:r>
            <a:r>
              <a:rPr lang="en">
                <a:solidFill>
                  <a:srgbClr val="E69138"/>
                </a:solidFill>
              </a:rPr>
              <a:t>R(B), W(B),</a:t>
            </a:r>
            <a:r>
              <a:rPr lang="en">
                <a:solidFill>
                  <a:schemeClr val="dk1"/>
                </a:solidFill>
              </a:rPr>
              <a:t> </a:t>
            </a:r>
            <a:r>
              <a:rPr lang="en">
                <a:solidFill>
                  <a:srgbClr val="4A86E8"/>
                </a:solidFill>
              </a:rPr>
              <a:t>R(A)             </a:t>
            </a:r>
            <a:r>
              <a:rPr lang="en">
                <a:solidFill>
                  <a:srgbClr val="FFFFFF"/>
                </a:solidFill>
              </a:rPr>
              <a:t>Abort</a:t>
            </a:r>
            <a:endParaRPr>
              <a:solidFill>
                <a:srgbClr val="FFFFFF"/>
              </a:solidFill>
            </a:endParaRPr>
          </a:p>
        </p:txBody>
      </p:sp>
      <p:cxnSp>
        <p:nvCxnSpPr>
          <p:cNvPr id="358" name="Google Shape;358;p56"/>
          <p:cNvCxnSpPr/>
          <p:nvPr/>
        </p:nvCxnSpPr>
        <p:spPr>
          <a:xfrm>
            <a:off x="433700" y="3175675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359" name="Google Shape;359;p56"/>
          <p:cNvSpPr txBox="1">
            <a:spLocks noGrp="1"/>
          </p:cNvSpPr>
          <p:nvPr>
            <p:ph type="body" idx="1"/>
          </p:nvPr>
        </p:nvSpPr>
        <p:spPr>
          <a:xfrm>
            <a:off x="725075" y="1751850"/>
            <a:ext cx="12801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FF"/>
                </a:solidFill>
              </a:rPr>
              <a:t>Lock_X(A)</a:t>
            </a:r>
            <a:endParaRPr>
              <a:solidFill>
                <a:srgbClr val="FF00FF"/>
              </a:solidFill>
            </a:endParaRPr>
          </a:p>
        </p:txBody>
      </p:sp>
      <p:sp>
        <p:nvSpPr>
          <p:cNvPr id="360" name="Google Shape;360;p56"/>
          <p:cNvSpPr txBox="1">
            <a:spLocks noGrp="1"/>
          </p:cNvSpPr>
          <p:nvPr>
            <p:ph type="body" idx="1"/>
          </p:nvPr>
        </p:nvSpPr>
        <p:spPr>
          <a:xfrm>
            <a:off x="2093100" y="3237500"/>
            <a:ext cx="12801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FF"/>
                </a:solidFill>
              </a:rPr>
              <a:t>Lock_X(B)</a:t>
            </a:r>
            <a:endParaRPr>
              <a:solidFill>
                <a:srgbClr val="FF00FF"/>
              </a:solidFill>
            </a:endParaRPr>
          </a:p>
        </p:txBody>
      </p:sp>
      <p:sp>
        <p:nvSpPr>
          <p:cNvPr id="361" name="Google Shape;361;p56"/>
          <p:cNvSpPr txBox="1">
            <a:spLocks noGrp="1"/>
          </p:cNvSpPr>
          <p:nvPr>
            <p:ph type="body" idx="1"/>
          </p:nvPr>
        </p:nvSpPr>
        <p:spPr>
          <a:xfrm>
            <a:off x="3318700" y="3237500"/>
            <a:ext cx="12801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FF"/>
                </a:solidFill>
              </a:rPr>
              <a:t>Lock_S(A)</a:t>
            </a:r>
            <a:endParaRPr>
              <a:solidFill>
                <a:srgbClr val="FF00FF"/>
              </a:solidFill>
            </a:endParaRPr>
          </a:p>
        </p:txBody>
      </p:sp>
      <p:sp>
        <p:nvSpPr>
          <p:cNvPr id="362" name="Google Shape;362;p56"/>
          <p:cNvSpPr txBox="1">
            <a:spLocks noGrp="1"/>
          </p:cNvSpPr>
          <p:nvPr>
            <p:ph type="body" idx="1"/>
          </p:nvPr>
        </p:nvSpPr>
        <p:spPr>
          <a:xfrm>
            <a:off x="311700" y="3781750"/>
            <a:ext cx="8520600" cy="117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Rollback of T1 requires rollback of T2, since T2 read a value written by T1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FF"/>
                </a:solidFill>
              </a:rPr>
              <a:t>Cascading aborts</a:t>
            </a:r>
            <a:r>
              <a:rPr lang="en">
                <a:solidFill>
                  <a:srgbClr val="FFFFFF"/>
                </a:solidFill>
              </a:rPr>
              <a:t>: the rollback of one transaction causes the rollback of another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63" name="Google Shape;363;p56"/>
          <p:cNvSpPr txBox="1">
            <a:spLocks noGrp="1"/>
          </p:cNvSpPr>
          <p:nvPr>
            <p:ph type="body" idx="1"/>
          </p:nvPr>
        </p:nvSpPr>
        <p:spPr>
          <a:xfrm>
            <a:off x="1983450" y="1751850"/>
            <a:ext cx="14994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FF"/>
                </a:solidFill>
              </a:rPr>
              <a:t>Unlock_X(A)</a:t>
            </a:r>
            <a:endParaRPr>
              <a:solidFill>
                <a:srgbClr val="FF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"/>
                                        <p:tgtEl>
                                          <p:spTgt spid="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"/>
                                        <p:tgtEl>
                                          <p:spTgt spid="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5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Strict 2PL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69" name="Google Shape;369;p57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3740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Release locks at the </a:t>
            </a:r>
            <a:r>
              <a:rPr lang="en" i="1">
                <a:solidFill>
                  <a:srgbClr val="FFFFFF"/>
                </a:solidFill>
              </a:rPr>
              <a:t>end</a:t>
            </a:r>
            <a:r>
              <a:rPr lang="en">
                <a:solidFill>
                  <a:srgbClr val="FFFFFF"/>
                </a:solidFill>
              </a:rPr>
              <a:t> of the transaction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Variant of 2PL implemented by most databases in practice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58"/>
          <p:cNvSpPr txBox="1">
            <a:spLocks noGrp="1"/>
          </p:cNvSpPr>
          <p:nvPr>
            <p:ph type="title"/>
          </p:nvPr>
        </p:nvSpPr>
        <p:spPr>
          <a:xfrm>
            <a:off x="0" y="330000"/>
            <a:ext cx="8403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Method 2: Optimistic Concurrency Control (OCC)</a:t>
            </a:r>
            <a:endParaRPr/>
          </a:p>
        </p:txBody>
      </p:sp>
      <p:sp>
        <p:nvSpPr>
          <p:cNvPr id="375" name="Google Shape;375;p58"/>
          <p:cNvSpPr txBox="1">
            <a:spLocks noGrp="1"/>
          </p:cNvSpPr>
          <p:nvPr>
            <p:ph type="body" idx="1"/>
          </p:nvPr>
        </p:nvSpPr>
        <p:spPr>
          <a:xfrm>
            <a:off x="428625" y="1066750"/>
            <a:ext cx="7432200" cy="158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FF"/>
                </a:solidFill>
              </a:rPr>
              <a:t>Execute optimistically</a:t>
            </a:r>
            <a:r>
              <a:rPr lang="en">
                <a:solidFill>
                  <a:schemeClr val="dk1"/>
                </a:solidFill>
              </a:rPr>
              <a:t>: Read committed values, write changes locally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FF"/>
                </a:solidFill>
              </a:rPr>
              <a:t>Validate</a:t>
            </a:r>
            <a:r>
              <a:rPr lang="en">
                <a:solidFill>
                  <a:schemeClr val="dk1"/>
                </a:solidFill>
              </a:rPr>
              <a:t>: Check if data has changed since original read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FF"/>
                </a:solidFill>
              </a:rPr>
              <a:t>Commit (Write)</a:t>
            </a:r>
            <a:r>
              <a:rPr lang="en">
                <a:solidFill>
                  <a:schemeClr val="dk1"/>
                </a:solidFill>
              </a:rPr>
              <a:t>: Commit if no change</a:t>
            </a:r>
            <a:r>
              <a:rPr lang="en">
                <a:solidFill>
                  <a:srgbClr val="FFFFFF"/>
                </a:solidFill>
              </a:rPr>
              <a:t>, else abort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76" name="Google Shape;376;p58"/>
          <p:cNvSpPr/>
          <p:nvPr/>
        </p:nvSpPr>
        <p:spPr>
          <a:xfrm>
            <a:off x="428625" y="1657350"/>
            <a:ext cx="5927100" cy="857400"/>
          </a:xfrm>
          <a:prstGeom prst="rect">
            <a:avLst/>
          </a:prstGeom>
          <a:noFill/>
          <a:ln w="19050" cap="flat" cmpd="sng">
            <a:solidFill>
              <a:schemeClr val="accent4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7" name="Google Shape;377;p58"/>
          <p:cNvSpPr txBox="1"/>
          <p:nvPr/>
        </p:nvSpPr>
        <p:spPr>
          <a:xfrm>
            <a:off x="6355725" y="1765950"/>
            <a:ext cx="2295600" cy="6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4"/>
                </a:solidFill>
              </a:rPr>
              <a:t>These should happen together!</a:t>
            </a:r>
            <a:endParaRPr>
              <a:solidFill>
                <a:schemeClr val="accent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59"/>
          <p:cNvSpPr txBox="1">
            <a:spLocks noGrp="1"/>
          </p:cNvSpPr>
          <p:nvPr>
            <p:ph type="title"/>
          </p:nvPr>
        </p:nvSpPr>
        <p:spPr>
          <a:xfrm>
            <a:off x="428625" y="445025"/>
            <a:ext cx="8403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Atomic commit for OCC</a:t>
            </a:r>
            <a:endParaRPr/>
          </a:p>
        </p:txBody>
      </p:sp>
      <p:sp>
        <p:nvSpPr>
          <p:cNvPr id="383" name="Google Shape;383;p59"/>
          <p:cNvSpPr txBox="1">
            <a:spLocks noGrp="1"/>
          </p:cNvSpPr>
          <p:nvPr>
            <p:ph type="body" idx="1"/>
          </p:nvPr>
        </p:nvSpPr>
        <p:spPr>
          <a:xfrm>
            <a:off x="428625" y="1066750"/>
            <a:ext cx="8010600" cy="36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Use </a:t>
            </a:r>
            <a:r>
              <a:rPr lang="en">
                <a:solidFill>
                  <a:srgbClr val="00FFFF"/>
                </a:solidFill>
              </a:rPr>
              <a:t>two-phase commit (2PC)</a:t>
            </a:r>
            <a:r>
              <a:rPr lang="en">
                <a:solidFill>
                  <a:srgbClr val="FFFFFF"/>
                </a:solidFill>
              </a:rPr>
              <a:t> to achieve atomic commit (validate + commit writes)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Recall 2PC protocol:</a:t>
            </a:r>
            <a:endParaRPr>
              <a:solidFill>
                <a:srgbClr val="FFFFFF"/>
              </a:solidFill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AutoNum type="arabicPeriod"/>
            </a:pPr>
            <a:r>
              <a:rPr lang="en">
                <a:solidFill>
                  <a:srgbClr val="FFFFFF"/>
                </a:solidFill>
              </a:rPr>
              <a:t>Send </a:t>
            </a:r>
            <a:r>
              <a:rPr lang="en" i="1">
                <a:solidFill>
                  <a:srgbClr val="FFFFFF"/>
                </a:solidFill>
              </a:rPr>
              <a:t>prepare </a:t>
            </a:r>
            <a:r>
              <a:rPr lang="en">
                <a:solidFill>
                  <a:srgbClr val="FFFFFF"/>
                </a:solidFill>
              </a:rPr>
              <a:t>messages to all nodes, other nodes vote </a:t>
            </a:r>
            <a:r>
              <a:rPr lang="en" i="1">
                <a:solidFill>
                  <a:srgbClr val="FFFFFF"/>
                </a:solidFill>
              </a:rPr>
              <a:t>yes</a:t>
            </a:r>
            <a:r>
              <a:rPr lang="en">
                <a:solidFill>
                  <a:srgbClr val="FFFFFF"/>
                </a:solidFill>
              </a:rPr>
              <a:t> or </a:t>
            </a:r>
            <a:r>
              <a:rPr lang="en" i="1">
                <a:solidFill>
                  <a:srgbClr val="FFFFFF"/>
                </a:solidFill>
              </a:rPr>
              <a:t>no</a:t>
            </a:r>
            <a:endParaRPr>
              <a:solidFill>
                <a:srgbClr val="FFFFFF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AutoNum type="alphaLcPeriod"/>
            </a:pPr>
            <a:r>
              <a:rPr lang="en">
                <a:solidFill>
                  <a:srgbClr val="FFFFFF"/>
                </a:solidFill>
              </a:rPr>
              <a:t>If all nodes accept, proceed</a:t>
            </a:r>
            <a:endParaRPr>
              <a:solidFill>
                <a:srgbClr val="FFFFFF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AutoNum type="alphaLcPeriod"/>
            </a:pPr>
            <a:r>
              <a:rPr lang="en">
                <a:solidFill>
                  <a:srgbClr val="FFFFFF"/>
                </a:solidFill>
              </a:rPr>
              <a:t>If </a:t>
            </a:r>
            <a:r>
              <a:rPr lang="en" b="1">
                <a:solidFill>
                  <a:srgbClr val="FFFFFF"/>
                </a:solidFill>
              </a:rPr>
              <a:t>any </a:t>
            </a:r>
            <a:r>
              <a:rPr lang="en">
                <a:solidFill>
                  <a:srgbClr val="FFFFFF"/>
                </a:solidFill>
              </a:rPr>
              <a:t>node declines, abort</a:t>
            </a:r>
            <a:br>
              <a:rPr lang="en">
                <a:solidFill>
                  <a:srgbClr val="FFFFFF"/>
                </a:solidFill>
              </a:rPr>
            </a:br>
            <a:endParaRPr>
              <a:solidFill>
                <a:srgbClr val="FFFFFF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AutoNum type="arabicPeriod"/>
            </a:pPr>
            <a:r>
              <a:rPr lang="en">
                <a:solidFill>
                  <a:srgbClr val="FFFFFF"/>
                </a:solidFill>
              </a:rPr>
              <a:t>Coordinator sends </a:t>
            </a:r>
            <a:r>
              <a:rPr lang="en" i="1">
                <a:solidFill>
                  <a:srgbClr val="FFFFFF"/>
                </a:solidFill>
              </a:rPr>
              <a:t>commit</a:t>
            </a:r>
            <a:r>
              <a:rPr lang="en">
                <a:solidFill>
                  <a:srgbClr val="FFFFFF"/>
                </a:solidFill>
              </a:rPr>
              <a:t> or </a:t>
            </a:r>
            <a:r>
              <a:rPr lang="en" i="1">
                <a:solidFill>
                  <a:srgbClr val="FFFFFF"/>
                </a:solidFill>
              </a:rPr>
              <a:t>abort </a:t>
            </a:r>
            <a:r>
              <a:rPr lang="en">
                <a:solidFill>
                  <a:srgbClr val="FFFFFF"/>
                </a:solidFill>
              </a:rPr>
              <a:t>messages to all nodes, and all nodes act accordingly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Serial schedule — no problems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12" name="Google Shape;112;p28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11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R(A), W(A), R(B), W(B), Abort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                                                       R(A), W(A), 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113" name="Google Shape;113;p28"/>
          <p:cNvCxnSpPr/>
          <p:nvPr/>
        </p:nvCxnSpPr>
        <p:spPr>
          <a:xfrm>
            <a:off x="433700" y="2248700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14" name="Google Shape;114;p28"/>
          <p:cNvSpPr txBox="1"/>
          <p:nvPr/>
        </p:nvSpPr>
        <p:spPr>
          <a:xfrm>
            <a:off x="7933475" y="22090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60"/>
          <p:cNvSpPr txBox="1">
            <a:spLocks noGrp="1"/>
          </p:cNvSpPr>
          <p:nvPr>
            <p:ph type="title"/>
          </p:nvPr>
        </p:nvSpPr>
        <p:spPr>
          <a:xfrm>
            <a:off x="428625" y="445025"/>
            <a:ext cx="8403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Optimistic concurrency control</a:t>
            </a:r>
            <a:endParaRPr/>
          </a:p>
        </p:txBody>
      </p:sp>
      <p:sp>
        <p:nvSpPr>
          <p:cNvPr id="389" name="Google Shape;389;p60"/>
          <p:cNvSpPr txBox="1">
            <a:spLocks noGrp="1"/>
          </p:cNvSpPr>
          <p:nvPr>
            <p:ph type="body" idx="1"/>
          </p:nvPr>
        </p:nvSpPr>
        <p:spPr>
          <a:xfrm>
            <a:off x="428625" y="1066750"/>
            <a:ext cx="7432200" cy="158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FF"/>
                </a:solidFill>
              </a:rPr>
              <a:t>Execute optimistically</a:t>
            </a:r>
            <a:r>
              <a:rPr lang="en">
                <a:solidFill>
                  <a:schemeClr val="dk1"/>
                </a:solidFill>
              </a:rPr>
              <a:t>: Read committed values, write changes locally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FF"/>
                </a:solidFill>
              </a:rPr>
              <a:t>Validate</a:t>
            </a:r>
            <a:r>
              <a:rPr lang="en">
                <a:solidFill>
                  <a:schemeClr val="dk1"/>
                </a:solidFill>
              </a:rPr>
              <a:t>: Check if data has changed since original read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FF"/>
                </a:solidFill>
              </a:rPr>
              <a:t>Commit (Write)</a:t>
            </a:r>
            <a:r>
              <a:rPr lang="en">
                <a:solidFill>
                  <a:schemeClr val="dk1"/>
                </a:solidFill>
              </a:rPr>
              <a:t>: Commit if no change</a:t>
            </a:r>
            <a:r>
              <a:rPr lang="en">
                <a:solidFill>
                  <a:srgbClr val="FFFFFF"/>
                </a:solidFill>
              </a:rPr>
              <a:t>, else abort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90" name="Google Shape;390;p60"/>
          <p:cNvSpPr/>
          <p:nvPr/>
        </p:nvSpPr>
        <p:spPr>
          <a:xfrm>
            <a:off x="428625" y="1657350"/>
            <a:ext cx="5927100" cy="857400"/>
          </a:xfrm>
          <a:prstGeom prst="rect">
            <a:avLst/>
          </a:prstGeom>
          <a:noFill/>
          <a:ln w="19050" cap="flat" cmpd="sng">
            <a:solidFill>
              <a:schemeClr val="accent4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1" name="Google Shape;391;p60"/>
          <p:cNvSpPr txBox="1"/>
          <p:nvPr/>
        </p:nvSpPr>
        <p:spPr>
          <a:xfrm>
            <a:off x="6355725" y="1657350"/>
            <a:ext cx="2295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accent4"/>
                </a:solidFill>
              </a:rPr>
              <a:t>Phase 1</a:t>
            </a:r>
            <a:endParaRPr sz="1800">
              <a:solidFill>
                <a:schemeClr val="accent4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accent4"/>
                </a:solidFill>
              </a:rPr>
              <a:t>Phase 2</a:t>
            </a:r>
            <a:endParaRPr sz="1800">
              <a:solidFill>
                <a:schemeClr val="accent4"/>
              </a:solidFill>
            </a:endParaRPr>
          </a:p>
        </p:txBody>
      </p:sp>
      <p:sp>
        <p:nvSpPr>
          <p:cNvPr id="392" name="Google Shape;392;p60"/>
          <p:cNvSpPr txBox="1"/>
          <p:nvPr/>
        </p:nvSpPr>
        <p:spPr>
          <a:xfrm>
            <a:off x="6781800" y="3533775"/>
            <a:ext cx="5486400" cy="6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3" name="Google Shape;393;p60"/>
          <p:cNvSpPr txBox="1"/>
          <p:nvPr/>
        </p:nvSpPr>
        <p:spPr>
          <a:xfrm>
            <a:off x="428625" y="2592300"/>
            <a:ext cx="7753200" cy="218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●"/>
            </a:pPr>
            <a:r>
              <a:rPr lang="en" sz="1800">
                <a:solidFill>
                  <a:schemeClr val="accent4"/>
                </a:solidFill>
              </a:rPr>
              <a:t>Phase 1:</a:t>
            </a:r>
            <a:r>
              <a:rPr lang="en" sz="1800">
                <a:solidFill>
                  <a:srgbClr val="FFFFFF"/>
                </a:solidFill>
              </a:rPr>
              <a:t> send </a:t>
            </a:r>
            <a:r>
              <a:rPr lang="en" sz="1800" i="1">
                <a:solidFill>
                  <a:srgbClr val="FFFFFF"/>
                </a:solidFill>
              </a:rPr>
              <a:t>prepare</a:t>
            </a:r>
            <a:r>
              <a:rPr lang="en" sz="1800">
                <a:solidFill>
                  <a:srgbClr val="FFFFFF"/>
                </a:solidFill>
              </a:rPr>
              <a:t> to each shard: include buffered write + original reads for that shard</a:t>
            </a:r>
            <a:endParaRPr sz="1800">
              <a:solidFill>
                <a:srgbClr val="FFFFFF"/>
              </a:solidFill>
            </a:endParaRPr>
          </a:p>
          <a:p>
            <a:pPr marL="91440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Char char="○"/>
            </a:pPr>
            <a:r>
              <a:rPr lang="en" sz="1600">
                <a:solidFill>
                  <a:srgbClr val="FFFFFF"/>
                </a:solidFill>
              </a:rPr>
              <a:t>Shards </a:t>
            </a:r>
            <a:r>
              <a:rPr lang="en" sz="1600">
                <a:solidFill>
                  <a:srgbClr val="00FFFF"/>
                </a:solidFill>
              </a:rPr>
              <a:t>validate reads and acquire locks</a:t>
            </a:r>
            <a:r>
              <a:rPr lang="en" sz="1600">
                <a:solidFill>
                  <a:srgbClr val="FFFFFF"/>
                </a:solidFill>
              </a:rPr>
              <a:t> (exclusive for write locations, shared for read locations)</a:t>
            </a:r>
            <a:endParaRPr sz="1600">
              <a:solidFill>
                <a:srgbClr val="FFFFFF"/>
              </a:solidFill>
            </a:endParaRPr>
          </a:p>
          <a:p>
            <a:pPr marL="91440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Char char="○"/>
            </a:pPr>
            <a:r>
              <a:rPr lang="en" sz="1600">
                <a:solidFill>
                  <a:srgbClr val="FFFFFF"/>
                </a:solidFill>
              </a:rPr>
              <a:t>If this succeeds, respond with </a:t>
            </a:r>
            <a:r>
              <a:rPr lang="en" sz="1600" i="1">
                <a:solidFill>
                  <a:srgbClr val="FFFFFF"/>
                </a:solidFill>
              </a:rPr>
              <a:t>yes</a:t>
            </a:r>
            <a:r>
              <a:rPr lang="en" sz="1600">
                <a:solidFill>
                  <a:srgbClr val="FFFFFF"/>
                </a:solidFill>
              </a:rPr>
              <a:t>; else respond with </a:t>
            </a:r>
            <a:r>
              <a:rPr lang="en" sz="1600" i="1">
                <a:solidFill>
                  <a:srgbClr val="FFFFFF"/>
                </a:solidFill>
              </a:rPr>
              <a:t>no</a:t>
            </a:r>
            <a:endParaRPr sz="1600">
              <a:solidFill>
                <a:srgbClr val="FFFFFF"/>
              </a:solidFill>
            </a:endParaRPr>
          </a:p>
          <a:p>
            <a:pPr marL="45720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Char char="●"/>
            </a:pPr>
            <a:r>
              <a:rPr lang="en" sz="1800">
                <a:solidFill>
                  <a:schemeClr val="accent4"/>
                </a:solidFill>
              </a:rPr>
              <a:t>Phase 2: </a:t>
            </a:r>
            <a:r>
              <a:rPr lang="en" sz="1800">
                <a:solidFill>
                  <a:srgbClr val="FFFFFF"/>
                </a:solidFill>
              </a:rPr>
              <a:t>collect votes, send result (</a:t>
            </a:r>
            <a:r>
              <a:rPr lang="en" sz="1800" i="1">
                <a:solidFill>
                  <a:srgbClr val="FFFFFF"/>
                </a:solidFill>
              </a:rPr>
              <a:t>abort</a:t>
            </a:r>
            <a:r>
              <a:rPr lang="en" sz="1800">
                <a:solidFill>
                  <a:srgbClr val="FFFFFF"/>
                </a:solidFill>
              </a:rPr>
              <a:t> or </a:t>
            </a:r>
            <a:r>
              <a:rPr lang="en" sz="1800" i="1">
                <a:solidFill>
                  <a:srgbClr val="FFFFFF"/>
                </a:solidFill>
              </a:rPr>
              <a:t>commit</a:t>
            </a:r>
            <a:r>
              <a:rPr lang="en" sz="1800">
                <a:solidFill>
                  <a:srgbClr val="FFFFFF"/>
                </a:solidFill>
              </a:rPr>
              <a:t>) to all shards </a:t>
            </a:r>
            <a:endParaRPr sz="1800">
              <a:solidFill>
                <a:srgbClr val="FFFFFF"/>
              </a:solidFill>
            </a:endParaRPr>
          </a:p>
          <a:p>
            <a:pPr marL="91440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Char char="○"/>
            </a:pPr>
            <a:r>
              <a:rPr lang="en" sz="1600">
                <a:solidFill>
                  <a:srgbClr val="FFFFFF"/>
                </a:solidFill>
              </a:rPr>
              <a:t>If </a:t>
            </a:r>
            <a:r>
              <a:rPr lang="en" sz="1600" i="1">
                <a:solidFill>
                  <a:srgbClr val="FFFFFF"/>
                </a:solidFill>
              </a:rPr>
              <a:t>commit</a:t>
            </a:r>
            <a:r>
              <a:rPr lang="en" sz="1600">
                <a:solidFill>
                  <a:srgbClr val="FFFFFF"/>
                </a:solidFill>
              </a:rPr>
              <a:t>, </a:t>
            </a:r>
            <a:r>
              <a:rPr lang="en" sz="1600">
                <a:solidFill>
                  <a:srgbClr val="00FFFF"/>
                </a:solidFill>
              </a:rPr>
              <a:t>shards apply buffered writes</a:t>
            </a:r>
            <a:endParaRPr sz="1600">
              <a:solidFill>
                <a:srgbClr val="00FFFF"/>
              </a:solidFill>
            </a:endParaRPr>
          </a:p>
          <a:p>
            <a:pPr marL="91440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Char char="○"/>
            </a:pPr>
            <a:r>
              <a:rPr lang="en" sz="1600">
                <a:solidFill>
                  <a:srgbClr val="FFFFFF"/>
                </a:solidFill>
              </a:rPr>
              <a:t>All shards release locks</a:t>
            </a:r>
            <a:endParaRPr sz="1600">
              <a:solidFill>
                <a:srgbClr val="FFFFF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p61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Exercises</a:t>
            </a:r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3" name="Google Shape;403;p62"/>
          <p:cNvGraphicFramePr/>
          <p:nvPr/>
        </p:nvGraphicFramePr>
        <p:xfrm>
          <a:off x="762000" y="5127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{537D7CED-7FB7-467A-BCD5-32F257A409BA}</a:tableStyleId>
              </a:tblPr>
              <a:tblGrid>
                <a:gridCol w="2066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6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rgbClr val="FF0000"/>
                          </a:solidFill>
                        </a:rPr>
                        <a:t>Lock_X(A)   &lt;granted&gt;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dk1"/>
                          </a:solidFill>
                        </a:rPr>
                        <a:t>Read(A)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rgbClr val="FF0000"/>
                          </a:solidFill>
                        </a:rPr>
                        <a:t>Lock_S(A)</a:t>
                      </a:r>
                      <a:endParaRPr sz="1100"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dk1"/>
                          </a:solidFill>
                        </a:rPr>
                        <a:t>A := A-50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9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dk1"/>
                          </a:solidFill>
                        </a:rPr>
                        <a:t>Write(A)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accent2"/>
                          </a:solidFill>
                        </a:rPr>
                        <a:t>Unlock(A)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rgbClr val="FF0000"/>
                          </a:solidFill>
                        </a:rPr>
                        <a:t>&lt;granted&gt;</a:t>
                      </a:r>
                      <a:endParaRPr sz="1100"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dk1"/>
                          </a:solidFill>
                        </a:rPr>
                        <a:t>Read(A)</a:t>
                      </a:r>
                      <a:endParaRPr sz="1100"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accent2"/>
                          </a:solidFill>
                        </a:rPr>
                        <a:t>Unlock(A)</a:t>
                      </a:r>
                      <a:endParaRPr sz="1100"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rgbClr val="FF0000"/>
                          </a:solidFill>
                        </a:rPr>
                        <a:t>Lock_S(B) &lt;granted&gt;</a:t>
                      </a:r>
                      <a:endParaRPr sz="1100"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rgbClr val="FF0000"/>
                          </a:solidFill>
                        </a:rPr>
                        <a:t>Lock_X(B)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dk1"/>
                          </a:solidFill>
                        </a:rPr>
                        <a:t>Read(B)</a:t>
                      </a:r>
                      <a:endParaRPr sz="1100"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rgbClr val="FF0000"/>
                          </a:solidFill>
                        </a:rPr>
                        <a:t>&lt;granted&gt;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accent2"/>
                          </a:solidFill>
                        </a:rPr>
                        <a:t>Unlock(B)</a:t>
                      </a:r>
                      <a:endParaRPr sz="1100"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endParaRPr sz="1100"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dk1"/>
                          </a:solidFill>
                        </a:rPr>
                        <a:t>Read(B)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dk1"/>
                          </a:solidFill>
                        </a:rPr>
                        <a:t>B := B +50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dk1"/>
                          </a:solidFill>
                        </a:rPr>
                        <a:t>Write(B)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accent2"/>
                          </a:solidFill>
                        </a:rPr>
                        <a:t>Unlock(B)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cxnSp>
        <p:nvCxnSpPr>
          <p:cNvPr id="404" name="Google Shape;404;p62"/>
          <p:cNvCxnSpPr/>
          <p:nvPr/>
        </p:nvCxnSpPr>
        <p:spPr>
          <a:xfrm flipH="1">
            <a:off x="3733575" y="1015125"/>
            <a:ext cx="3900" cy="4737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dash"/>
            <a:miter lim="800000"/>
            <a:headEnd type="none" w="sm" len="sm"/>
            <a:tailEnd type="stealth" w="med" len="med"/>
          </a:ln>
        </p:spPr>
      </p:cxnSp>
      <p:sp>
        <p:nvSpPr>
          <p:cNvPr id="405" name="Google Shape;405;p62"/>
          <p:cNvSpPr txBox="1">
            <a:spLocks noGrp="1"/>
          </p:cNvSpPr>
          <p:nvPr>
            <p:ph type="body" idx="1"/>
          </p:nvPr>
        </p:nvSpPr>
        <p:spPr>
          <a:xfrm>
            <a:off x="5068175" y="896750"/>
            <a:ext cx="3660600" cy="272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720"/>
              </a:spcBef>
              <a:spcAft>
                <a:spcPts val="0"/>
              </a:spcAft>
              <a:buNone/>
            </a:pPr>
            <a:r>
              <a:rPr lang="en" sz="2000">
                <a:latin typeface="Arial"/>
                <a:ea typeface="Arial"/>
                <a:cs typeface="Arial"/>
                <a:sym typeface="Arial"/>
              </a:rPr>
              <a:t>Is this a 2PL schedule?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72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No</a:t>
            </a:r>
            <a:br>
              <a:rPr lang="en" sz="2000">
                <a:latin typeface="Arial"/>
                <a:ea typeface="Arial"/>
                <a:cs typeface="Arial"/>
                <a:sym typeface="Arial"/>
              </a:rPr>
            </a:br>
            <a:br>
              <a:rPr lang="en" sz="2000">
                <a:latin typeface="Arial"/>
                <a:ea typeface="Arial"/>
                <a:cs typeface="Arial"/>
                <a:sym typeface="Arial"/>
              </a:rPr>
            </a:br>
            <a:r>
              <a:rPr lang="en" sz="2000">
                <a:latin typeface="Arial"/>
                <a:ea typeface="Arial"/>
                <a:cs typeface="Arial"/>
                <a:sym typeface="Arial"/>
              </a:rPr>
              <a:t>Is this a serializable schedule?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72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No</a:t>
            </a:r>
            <a:endParaRPr sz="20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524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06" name="Google Shape;406;p62"/>
          <p:cNvCxnSpPr/>
          <p:nvPr/>
        </p:nvCxnSpPr>
        <p:spPr>
          <a:xfrm>
            <a:off x="1758050" y="2769675"/>
            <a:ext cx="1500" cy="2757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dash"/>
            <a:miter lim="800000"/>
            <a:headEnd type="none" w="sm" len="sm"/>
            <a:tailEnd type="stealth" w="med" len="med"/>
          </a:ln>
        </p:spPr>
      </p:cxnSp>
      <p:cxnSp>
        <p:nvCxnSpPr>
          <p:cNvPr id="407" name="Google Shape;407;p62"/>
          <p:cNvCxnSpPr/>
          <p:nvPr/>
        </p:nvCxnSpPr>
        <p:spPr>
          <a:xfrm>
            <a:off x="2199525" y="1387400"/>
            <a:ext cx="1229400" cy="4737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08" name="Google Shape;408;p62"/>
          <p:cNvCxnSpPr/>
          <p:nvPr/>
        </p:nvCxnSpPr>
        <p:spPr>
          <a:xfrm flipH="1">
            <a:off x="2154425" y="2910150"/>
            <a:ext cx="1263300" cy="12294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409" name="Google Shape;409;p62"/>
          <p:cNvSpPr txBox="1"/>
          <p:nvPr/>
        </p:nvSpPr>
        <p:spPr>
          <a:xfrm>
            <a:off x="1288238" y="108394"/>
            <a:ext cx="94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TXN 1</a:t>
            </a:r>
            <a:endParaRPr b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10" name="Google Shape;410;p62"/>
          <p:cNvSpPr txBox="1"/>
          <p:nvPr/>
        </p:nvSpPr>
        <p:spPr>
          <a:xfrm>
            <a:off x="3264963" y="108394"/>
            <a:ext cx="94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TXN 2</a:t>
            </a:r>
            <a:endParaRPr b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pSp>
        <p:nvGrpSpPr>
          <p:cNvPr id="411" name="Google Shape;411;p62"/>
          <p:cNvGrpSpPr/>
          <p:nvPr/>
        </p:nvGrpSpPr>
        <p:grpSpPr>
          <a:xfrm>
            <a:off x="-78712" y="697000"/>
            <a:ext cx="941100" cy="3638919"/>
            <a:chOff x="-154912" y="697000"/>
            <a:chExt cx="941100" cy="3638919"/>
          </a:xfrm>
        </p:grpSpPr>
        <p:cxnSp>
          <p:nvCxnSpPr>
            <p:cNvPr id="412" name="Google Shape;412;p62"/>
            <p:cNvCxnSpPr/>
            <p:nvPr/>
          </p:nvCxnSpPr>
          <p:spPr>
            <a:xfrm>
              <a:off x="315650" y="697000"/>
              <a:ext cx="0" cy="31755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413" name="Google Shape;413;p62"/>
            <p:cNvSpPr txBox="1"/>
            <p:nvPr/>
          </p:nvSpPr>
          <p:spPr>
            <a:xfrm>
              <a:off x="-154912" y="3935719"/>
              <a:ext cx="9411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time</a:t>
              </a:r>
              <a:endParaRPr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8" name="Google Shape;418;p63"/>
          <p:cNvGraphicFramePr/>
          <p:nvPr/>
        </p:nvGraphicFramePr>
        <p:xfrm>
          <a:off x="990362" y="5127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{537D7CED-7FB7-467A-BCD5-32F257A409BA}</a:tableStyleId>
              </a:tblPr>
              <a:tblGrid>
                <a:gridCol w="1902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14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rgbClr val="FF0000"/>
                          </a:solidFill>
                        </a:rPr>
                        <a:t>Lock_X(A)  &lt;granted&gt;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4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dk1"/>
                          </a:solidFill>
                        </a:rPr>
                        <a:t>Read(A)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rgbClr val="FF0000"/>
                          </a:solidFill>
                        </a:rPr>
                        <a:t>Lock_S(A)</a:t>
                      </a:r>
                      <a:endParaRPr sz="1100"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4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dk1"/>
                          </a:solidFill>
                        </a:rPr>
                        <a:t>A := A-50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4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dk1"/>
                          </a:solidFill>
                        </a:rPr>
                        <a:t>Write(A)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4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rgbClr val="FF0000"/>
                          </a:solidFill>
                        </a:rPr>
                        <a:t>Lock_X(B)  &lt;granted&gt;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4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accent2"/>
                          </a:solidFill>
                        </a:rPr>
                        <a:t>Unlock(A)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rgbClr val="FF0000"/>
                          </a:solidFill>
                        </a:rPr>
                        <a:t>&lt;granted&gt;</a:t>
                      </a:r>
                      <a:endParaRPr sz="1100"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dk1"/>
                          </a:solidFill>
                        </a:rPr>
                        <a:t>Read(A)</a:t>
                      </a:r>
                      <a:endParaRPr sz="1100"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rgbClr val="FF0000"/>
                          </a:solidFill>
                        </a:rPr>
                        <a:t>Lock_S(B)</a:t>
                      </a:r>
                      <a:endParaRPr sz="1100"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14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dk1"/>
                          </a:solidFill>
                        </a:rPr>
                        <a:t>Read(B)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14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dk1"/>
                          </a:solidFill>
                        </a:rPr>
                        <a:t>B := B +50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14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dk1"/>
                          </a:solidFill>
                        </a:rPr>
                        <a:t>Write(B)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14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accent2"/>
                          </a:solidFill>
                        </a:rPr>
                        <a:t>Unlock(B)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rgbClr val="FF0000"/>
                          </a:solidFill>
                        </a:rPr>
                        <a:t>&lt;granted&gt;</a:t>
                      </a:r>
                      <a:endParaRPr sz="1100"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accent2"/>
                          </a:solidFill>
                        </a:rPr>
                        <a:t>Unlock(A)</a:t>
                      </a:r>
                      <a:endParaRPr sz="1100"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dk1"/>
                          </a:solidFill>
                        </a:rPr>
                        <a:t>Read(B)</a:t>
                      </a:r>
                      <a:endParaRPr sz="1100"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>
                          <a:solidFill>
                            <a:schemeClr val="accent2"/>
                          </a:solidFill>
                        </a:rPr>
                        <a:t>Unlock(B)</a:t>
                      </a:r>
                      <a:endParaRPr sz="1200" b="1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419" name="Google Shape;419;p63"/>
          <p:cNvSpPr txBox="1"/>
          <p:nvPr/>
        </p:nvSpPr>
        <p:spPr>
          <a:xfrm>
            <a:off x="457200" y="4782740"/>
            <a:ext cx="2895600" cy="302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omic Sans MS"/>
              <a:buNone/>
            </a:pPr>
            <a:endParaRPr sz="1200" b="1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1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20" name="Google Shape;420;p63"/>
          <p:cNvSpPr txBox="1">
            <a:spLocks noGrp="1"/>
          </p:cNvSpPr>
          <p:nvPr>
            <p:ph type="body" idx="1"/>
          </p:nvPr>
        </p:nvSpPr>
        <p:spPr>
          <a:xfrm>
            <a:off x="5068175" y="896750"/>
            <a:ext cx="3660600" cy="230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720"/>
              </a:spcBef>
              <a:spcAft>
                <a:spcPts val="0"/>
              </a:spcAft>
              <a:buNone/>
            </a:pPr>
            <a:r>
              <a:rPr lang="en" sz="2000"/>
              <a:t>Is this a 2PL schedule?</a:t>
            </a:r>
            <a:endParaRPr sz="2000"/>
          </a:p>
          <a:p>
            <a:pPr marL="0" lvl="0" indent="0" algn="l" rtl="0">
              <a:spcBef>
                <a:spcPts val="72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accent2"/>
                </a:solidFill>
              </a:rPr>
              <a:t>Yes, and it is serializable</a:t>
            </a:r>
            <a:endParaRPr sz="2000">
              <a:solidFill>
                <a:schemeClr val="accent2"/>
              </a:solidFill>
            </a:endParaRPr>
          </a:p>
          <a:p>
            <a:pPr marL="285750" lvl="0" indent="-133350" algn="l" rtl="0">
              <a:spcBef>
                <a:spcPts val="720"/>
              </a:spcBef>
              <a:spcAft>
                <a:spcPts val="0"/>
              </a:spcAft>
              <a:buNone/>
            </a:pPr>
            <a:endParaRPr sz="2000"/>
          </a:p>
          <a:p>
            <a:pPr marL="0" lvl="0" indent="0" algn="l" rtl="0">
              <a:spcBef>
                <a:spcPts val="720"/>
              </a:spcBef>
              <a:spcAft>
                <a:spcPts val="0"/>
              </a:spcAft>
              <a:buNone/>
            </a:pPr>
            <a:r>
              <a:rPr lang="en" sz="2000"/>
              <a:t>Is this a Strict 2PL schedule?</a:t>
            </a:r>
            <a:endParaRPr sz="2000"/>
          </a:p>
          <a:p>
            <a:pPr marL="0" lvl="0" indent="0" algn="l" rtl="0">
              <a:spcBef>
                <a:spcPts val="72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0000"/>
                </a:solidFill>
              </a:rPr>
              <a:t>No, cascading aborts possible</a:t>
            </a:r>
            <a:endParaRPr sz="2000">
              <a:solidFill>
                <a:srgbClr val="FF0000"/>
              </a:solidFill>
            </a:endParaRPr>
          </a:p>
          <a:p>
            <a:pPr marL="285750" lvl="0" indent="-133350" algn="l" rtl="0">
              <a:spcBef>
                <a:spcPts val="720"/>
              </a:spcBef>
              <a:spcAft>
                <a:spcPts val="0"/>
              </a:spcAft>
              <a:buNone/>
            </a:pPr>
            <a:endParaRPr sz="2000"/>
          </a:p>
        </p:txBody>
      </p:sp>
      <p:cxnSp>
        <p:nvCxnSpPr>
          <p:cNvPr id="421" name="Google Shape;421;p63"/>
          <p:cNvCxnSpPr/>
          <p:nvPr/>
        </p:nvCxnSpPr>
        <p:spPr>
          <a:xfrm>
            <a:off x="3737475" y="1015125"/>
            <a:ext cx="6000" cy="7374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dash"/>
            <a:miter lim="800000"/>
            <a:headEnd type="none" w="sm" len="sm"/>
            <a:tailEnd type="stealth" w="med" len="med"/>
          </a:ln>
        </p:spPr>
      </p:cxnSp>
      <p:cxnSp>
        <p:nvCxnSpPr>
          <p:cNvPr id="422" name="Google Shape;422;p63"/>
          <p:cNvCxnSpPr/>
          <p:nvPr/>
        </p:nvCxnSpPr>
        <p:spPr>
          <a:xfrm>
            <a:off x="3743325" y="2562225"/>
            <a:ext cx="0" cy="7239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dash"/>
            <a:miter lim="800000"/>
            <a:headEnd type="none" w="sm" len="sm"/>
            <a:tailEnd type="stealth" w="med" len="med"/>
          </a:ln>
        </p:spPr>
      </p:cxnSp>
      <p:sp>
        <p:nvSpPr>
          <p:cNvPr id="423" name="Google Shape;423;p63"/>
          <p:cNvSpPr txBox="1"/>
          <p:nvPr/>
        </p:nvSpPr>
        <p:spPr>
          <a:xfrm>
            <a:off x="1288238" y="108394"/>
            <a:ext cx="94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TXN 1</a:t>
            </a:r>
            <a:endParaRPr b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24" name="Google Shape;424;p63"/>
          <p:cNvSpPr txBox="1"/>
          <p:nvPr/>
        </p:nvSpPr>
        <p:spPr>
          <a:xfrm>
            <a:off x="3264963" y="108394"/>
            <a:ext cx="94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TXN 2</a:t>
            </a:r>
            <a:endParaRPr b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pSp>
        <p:nvGrpSpPr>
          <p:cNvPr id="425" name="Google Shape;425;p63"/>
          <p:cNvGrpSpPr/>
          <p:nvPr/>
        </p:nvGrpSpPr>
        <p:grpSpPr>
          <a:xfrm>
            <a:off x="73688" y="697000"/>
            <a:ext cx="941100" cy="3638919"/>
            <a:chOff x="-154912" y="697000"/>
            <a:chExt cx="941100" cy="3638919"/>
          </a:xfrm>
        </p:grpSpPr>
        <p:cxnSp>
          <p:nvCxnSpPr>
            <p:cNvPr id="426" name="Google Shape;426;p63"/>
            <p:cNvCxnSpPr/>
            <p:nvPr/>
          </p:nvCxnSpPr>
          <p:spPr>
            <a:xfrm>
              <a:off x="315650" y="697000"/>
              <a:ext cx="0" cy="31755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427" name="Google Shape;427;p63"/>
            <p:cNvSpPr txBox="1"/>
            <p:nvPr/>
          </p:nvSpPr>
          <p:spPr>
            <a:xfrm>
              <a:off x="-154912" y="3935719"/>
              <a:ext cx="9411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time</a:t>
              </a:r>
              <a:endParaRPr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2" name="Google Shape;432;p64"/>
          <p:cNvGraphicFramePr/>
          <p:nvPr/>
        </p:nvGraphicFramePr>
        <p:xfrm>
          <a:off x="933450" y="5127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{537D7CED-7FB7-467A-BCD5-32F257A409BA}</a:tableStyleId>
              </a:tblPr>
              <a:tblGrid>
                <a:gridCol w="1837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6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rgbClr val="FF0000"/>
                          </a:solidFill>
                        </a:rPr>
                        <a:t>Lock_X(A) &lt;granted&gt;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dk1"/>
                          </a:solidFill>
                        </a:rPr>
                        <a:t>Read(A)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rgbClr val="FF0000"/>
                          </a:solidFill>
                        </a:rPr>
                        <a:t>Lock_S(A)</a:t>
                      </a:r>
                      <a:endParaRPr sz="1100"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dk1"/>
                          </a:solidFill>
                        </a:rPr>
                        <a:t>A := A-50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4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dk1"/>
                          </a:solidFill>
                        </a:rPr>
                        <a:t>Write(A)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rgbClr val="FF0000"/>
                          </a:solidFill>
                        </a:rPr>
                        <a:t>Lock_X(B) &lt;granted&gt;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dk1"/>
                          </a:solidFill>
                        </a:rPr>
                        <a:t>Read(B)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dk1"/>
                          </a:solidFill>
                        </a:rPr>
                        <a:t>B := B +50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dk1"/>
                          </a:solidFill>
                        </a:rPr>
                        <a:t>Write(B)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accent2"/>
                          </a:solidFill>
                        </a:rPr>
                        <a:t>Unlock(A)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accent2"/>
                          </a:solidFill>
                        </a:rPr>
                        <a:t>Unlock(B)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rgbClr val="FF0000"/>
                          </a:solidFill>
                        </a:rPr>
                        <a:t>&lt;granted&gt;</a:t>
                      </a:r>
                      <a:endParaRPr sz="1100"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dk1"/>
                          </a:solidFill>
                        </a:rPr>
                        <a:t>Read(A)</a:t>
                      </a:r>
                      <a:endParaRPr sz="1100"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rgbClr val="FF0000"/>
                          </a:solidFill>
                        </a:rPr>
                        <a:t>Lock_S(B)  &lt;granted&gt;</a:t>
                      </a:r>
                      <a:endParaRPr sz="1100"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dk1"/>
                          </a:solidFill>
                        </a:rPr>
                        <a:t>Read(B)</a:t>
                      </a:r>
                      <a:endParaRPr sz="1100"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accent2"/>
                          </a:solidFill>
                        </a:rPr>
                        <a:t>Unlock(A)</a:t>
                      </a:r>
                      <a:endParaRPr sz="1100"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accent2"/>
                          </a:solidFill>
                        </a:rPr>
                        <a:t>Unlock(B)</a:t>
                      </a:r>
                      <a:endParaRPr sz="1100"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433" name="Google Shape;433;p64"/>
          <p:cNvSpPr txBox="1">
            <a:spLocks noGrp="1"/>
          </p:cNvSpPr>
          <p:nvPr>
            <p:ph type="body" idx="1"/>
          </p:nvPr>
        </p:nvSpPr>
        <p:spPr>
          <a:xfrm>
            <a:off x="5068175" y="896750"/>
            <a:ext cx="3660600" cy="261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720"/>
              </a:spcBef>
              <a:spcAft>
                <a:spcPts val="0"/>
              </a:spcAft>
              <a:buNone/>
            </a:pPr>
            <a:r>
              <a:rPr lang="en" sz="2000"/>
              <a:t>Is this a 2PL schedule?</a:t>
            </a:r>
            <a:endParaRPr sz="2000"/>
          </a:p>
          <a:p>
            <a:pPr marL="0" lvl="0" indent="0" algn="l" rtl="0">
              <a:spcBef>
                <a:spcPts val="72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accent2"/>
                </a:solidFill>
              </a:rPr>
              <a:t>Yes, and it is serializable</a:t>
            </a:r>
            <a:endParaRPr sz="2000">
              <a:solidFill>
                <a:schemeClr val="accent2"/>
              </a:solidFill>
            </a:endParaRPr>
          </a:p>
          <a:p>
            <a:pPr marL="285750" lvl="0" indent="-133350" algn="l" rtl="0">
              <a:spcBef>
                <a:spcPts val="720"/>
              </a:spcBef>
              <a:spcAft>
                <a:spcPts val="0"/>
              </a:spcAft>
              <a:buNone/>
            </a:pPr>
            <a:endParaRPr sz="2000"/>
          </a:p>
          <a:p>
            <a:pPr marL="0" lvl="0" indent="0" algn="l" rtl="0">
              <a:spcBef>
                <a:spcPts val="720"/>
              </a:spcBef>
              <a:spcAft>
                <a:spcPts val="0"/>
              </a:spcAft>
              <a:buNone/>
            </a:pPr>
            <a:r>
              <a:rPr lang="en" sz="2000"/>
              <a:t>Is this a Strict 2PL schedule?</a:t>
            </a:r>
            <a:endParaRPr sz="2000"/>
          </a:p>
          <a:p>
            <a:pPr marL="0" lvl="0" indent="0" algn="l" rtl="0">
              <a:spcBef>
                <a:spcPts val="72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accent2"/>
                </a:solidFill>
              </a:rPr>
              <a:t>Yes, cascading aborts not possible</a:t>
            </a:r>
            <a:endParaRPr sz="2000">
              <a:solidFill>
                <a:schemeClr val="accent2"/>
              </a:solidFill>
            </a:endParaRPr>
          </a:p>
        </p:txBody>
      </p:sp>
      <p:cxnSp>
        <p:nvCxnSpPr>
          <p:cNvPr id="434" name="Google Shape;434;p64"/>
          <p:cNvCxnSpPr/>
          <p:nvPr/>
        </p:nvCxnSpPr>
        <p:spPr>
          <a:xfrm flipH="1">
            <a:off x="3733875" y="1015125"/>
            <a:ext cx="3600" cy="18423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dash"/>
            <a:miter lim="800000"/>
            <a:headEnd type="none" w="sm" len="sm"/>
            <a:tailEnd type="stealth" w="med" len="med"/>
          </a:ln>
        </p:spPr>
      </p:cxnSp>
      <p:sp>
        <p:nvSpPr>
          <p:cNvPr id="435" name="Google Shape;435;p64"/>
          <p:cNvSpPr txBox="1"/>
          <p:nvPr/>
        </p:nvSpPr>
        <p:spPr>
          <a:xfrm>
            <a:off x="1288238" y="108394"/>
            <a:ext cx="94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TXN 1</a:t>
            </a:r>
            <a:endParaRPr b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36" name="Google Shape;436;p64"/>
          <p:cNvSpPr txBox="1"/>
          <p:nvPr/>
        </p:nvSpPr>
        <p:spPr>
          <a:xfrm>
            <a:off x="3264963" y="108394"/>
            <a:ext cx="94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TXN 2</a:t>
            </a:r>
            <a:endParaRPr b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pSp>
        <p:nvGrpSpPr>
          <p:cNvPr id="437" name="Google Shape;437;p64"/>
          <p:cNvGrpSpPr/>
          <p:nvPr/>
        </p:nvGrpSpPr>
        <p:grpSpPr>
          <a:xfrm>
            <a:off x="73688" y="697000"/>
            <a:ext cx="941100" cy="3638919"/>
            <a:chOff x="-154912" y="697000"/>
            <a:chExt cx="941100" cy="3638919"/>
          </a:xfrm>
        </p:grpSpPr>
        <p:cxnSp>
          <p:nvCxnSpPr>
            <p:cNvPr id="438" name="Google Shape;438;p64"/>
            <p:cNvCxnSpPr/>
            <p:nvPr/>
          </p:nvCxnSpPr>
          <p:spPr>
            <a:xfrm>
              <a:off x="315650" y="697000"/>
              <a:ext cx="0" cy="31755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439" name="Google Shape;439;p64"/>
            <p:cNvSpPr txBox="1"/>
            <p:nvPr/>
          </p:nvSpPr>
          <p:spPr>
            <a:xfrm>
              <a:off x="-154912" y="3935719"/>
              <a:ext cx="9411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time</a:t>
              </a:r>
              <a:endParaRPr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Quiz: Which concurrency problem is this?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20" name="Google Shape;120;p29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11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R(A), W(A)                                      R(B), W(B), Abort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                     R(A), W(A), Commit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21" name="Google Shape;121;p29"/>
          <p:cNvSpPr txBox="1"/>
          <p:nvPr/>
        </p:nvSpPr>
        <p:spPr>
          <a:xfrm>
            <a:off x="507900" y="3120307"/>
            <a:ext cx="8128200" cy="50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rgbClr val="00FFFF"/>
                </a:solidFill>
              </a:rPr>
              <a:t>Lost update        Dirty read	         Non-repeatable read          Phantom read</a:t>
            </a:r>
            <a:endParaRPr dirty="0"/>
          </a:p>
        </p:txBody>
      </p:sp>
      <p:cxnSp>
        <p:nvCxnSpPr>
          <p:cNvPr id="122" name="Google Shape;122;p29"/>
          <p:cNvCxnSpPr/>
          <p:nvPr/>
        </p:nvCxnSpPr>
        <p:spPr>
          <a:xfrm>
            <a:off x="433700" y="2248700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23" name="Google Shape;123;p29"/>
          <p:cNvSpPr txBox="1"/>
          <p:nvPr/>
        </p:nvSpPr>
        <p:spPr>
          <a:xfrm>
            <a:off x="7933475" y="22090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Quiz: Which concurrency problem is this?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20" name="Google Shape;120;p29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11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R(A), W(A)                                      R(B), W(B), Abort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                     R(A), W(A), 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122" name="Google Shape;122;p29"/>
          <p:cNvCxnSpPr/>
          <p:nvPr/>
        </p:nvCxnSpPr>
        <p:spPr>
          <a:xfrm>
            <a:off x="433700" y="2248700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23" name="Google Shape;123;p29"/>
          <p:cNvSpPr txBox="1"/>
          <p:nvPr/>
        </p:nvSpPr>
        <p:spPr>
          <a:xfrm>
            <a:off x="7933475" y="22090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2" name="Google Shape;121;p29">
            <a:extLst>
              <a:ext uri="{FF2B5EF4-FFF2-40B4-BE49-F238E27FC236}">
                <a16:creationId xmlns:a16="http://schemas.microsoft.com/office/drawing/2014/main" id="{5C86A822-8973-8CC1-F419-8309545B55D1}"/>
              </a:ext>
            </a:extLst>
          </p:cNvPr>
          <p:cNvSpPr txBox="1"/>
          <p:nvPr/>
        </p:nvSpPr>
        <p:spPr>
          <a:xfrm>
            <a:off x="507900" y="3120307"/>
            <a:ext cx="8128200" cy="50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rgbClr val="00FFFF"/>
                </a:solidFill>
              </a:rPr>
              <a:t>                    Dirty read	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89253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Quiz: Which concurrency problem is this?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32" name="Google Shape;132;p30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11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R(A)                                     R(A), W(A), Commit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          R(A), W(A), 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134" name="Google Shape;134;p30"/>
          <p:cNvCxnSpPr/>
          <p:nvPr/>
        </p:nvCxnSpPr>
        <p:spPr>
          <a:xfrm>
            <a:off x="433700" y="2248700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35" name="Google Shape;135;p30"/>
          <p:cNvSpPr txBox="1"/>
          <p:nvPr/>
        </p:nvSpPr>
        <p:spPr>
          <a:xfrm>
            <a:off x="7933475" y="22090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2" name="Google Shape;121;p29">
            <a:extLst>
              <a:ext uri="{FF2B5EF4-FFF2-40B4-BE49-F238E27FC236}">
                <a16:creationId xmlns:a16="http://schemas.microsoft.com/office/drawing/2014/main" id="{C77D9BEA-40B8-FB29-007B-3D65F8671ABC}"/>
              </a:ext>
            </a:extLst>
          </p:cNvPr>
          <p:cNvSpPr txBox="1"/>
          <p:nvPr/>
        </p:nvSpPr>
        <p:spPr>
          <a:xfrm>
            <a:off x="507900" y="3120307"/>
            <a:ext cx="8128200" cy="50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rgbClr val="00FFFF"/>
                </a:solidFill>
              </a:rPr>
              <a:t>Lost update        Dirty read	         Non-repeatable read          Phantom read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Quiz: Which concurrency problem is this?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32" name="Google Shape;132;p30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11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R(A)                                     R(A), W(A), Commit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          R(A), W(A), 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134" name="Google Shape;134;p30"/>
          <p:cNvCxnSpPr/>
          <p:nvPr/>
        </p:nvCxnSpPr>
        <p:spPr>
          <a:xfrm>
            <a:off x="433700" y="2248700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35" name="Google Shape;135;p30"/>
          <p:cNvSpPr txBox="1"/>
          <p:nvPr/>
        </p:nvSpPr>
        <p:spPr>
          <a:xfrm>
            <a:off x="7933475" y="22090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2" name="Google Shape;121;p29">
            <a:extLst>
              <a:ext uri="{FF2B5EF4-FFF2-40B4-BE49-F238E27FC236}">
                <a16:creationId xmlns:a16="http://schemas.microsoft.com/office/drawing/2014/main" id="{5D7E4F25-0B2F-FB3E-5357-EA5C7B6D3AE9}"/>
              </a:ext>
            </a:extLst>
          </p:cNvPr>
          <p:cNvSpPr txBox="1"/>
          <p:nvPr/>
        </p:nvSpPr>
        <p:spPr>
          <a:xfrm>
            <a:off x="507900" y="3120307"/>
            <a:ext cx="8128200" cy="50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rgbClr val="00FFFF"/>
                </a:solidFill>
              </a:rPr>
              <a:t>                                                 Non-repeatable read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90034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Quiz: Which concurrency problem is this?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44" name="Google Shape;144;p31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11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         R(A), W(A)                                      W(B), Commit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R(A)                      W(A), W(B), 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146" name="Google Shape;146;p31"/>
          <p:cNvCxnSpPr/>
          <p:nvPr/>
        </p:nvCxnSpPr>
        <p:spPr>
          <a:xfrm>
            <a:off x="433700" y="2248700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47" name="Google Shape;147;p31"/>
          <p:cNvSpPr txBox="1"/>
          <p:nvPr/>
        </p:nvSpPr>
        <p:spPr>
          <a:xfrm>
            <a:off x="7933475" y="22090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2" name="Google Shape;121;p29">
            <a:extLst>
              <a:ext uri="{FF2B5EF4-FFF2-40B4-BE49-F238E27FC236}">
                <a16:creationId xmlns:a16="http://schemas.microsoft.com/office/drawing/2014/main" id="{8FC45600-AE58-5E85-A963-A718D4B0FBFE}"/>
              </a:ext>
            </a:extLst>
          </p:cNvPr>
          <p:cNvSpPr txBox="1"/>
          <p:nvPr/>
        </p:nvSpPr>
        <p:spPr>
          <a:xfrm>
            <a:off x="507900" y="3120307"/>
            <a:ext cx="8128200" cy="50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rgbClr val="00FFFF"/>
                </a:solidFill>
              </a:rPr>
              <a:t>Lost update        Dirty read	         Non-repeatable read          Phantom read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2426</Words>
  <Application>Microsoft Macintosh PowerPoint</Application>
  <PresentationFormat>On-screen Show (16:9)</PresentationFormat>
  <Paragraphs>328</Paragraphs>
  <Slides>44</Slides>
  <Notes>44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44</vt:i4>
      </vt:variant>
    </vt:vector>
  </HeadingPairs>
  <TitlesOfParts>
    <vt:vector size="51" baseType="lpstr">
      <vt:lpstr>Tahoma</vt:lpstr>
      <vt:lpstr>Helvetica Neue</vt:lpstr>
      <vt:lpstr>Arial</vt:lpstr>
      <vt:lpstr>Comic Sans MS</vt:lpstr>
      <vt:lpstr>Times New Roman</vt:lpstr>
      <vt:lpstr>Simple Dark</vt:lpstr>
      <vt:lpstr>Office</vt:lpstr>
      <vt:lpstr>Concurrency Control</vt:lpstr>
      <vt:lpstr>Why concurrency control is important?</vt:lpstr>
      <vt:lpstr>Problems Caused By Concurrency</vt:lpstr>
      <vt:lpstr>Serial schedule — no problems</vt:lpstr>
      <vt:lpstr>Quiz: Which concurrency problem is this?</vt:lpstr>
      <vt:lpstr>Quiz: Which concurrency problem is this?</vt:lpstr>
      <vt:lpstr>Quiz: Which concurrency problem is this?</vt:lpstr>
      <vt:lpstr>Quiz: Which concurrency problem is this?</vt:lpstr>
      <vt:lpstr>Quiz: Which concurrency problem is this?</vt:lpstr>
      <vt:lpstr>Quiz: Which concurrency problem is this?</vt:lpstr>
      <vt:lpstr>Quiz: Which concurrency problem is this?</vt:lpstr>
      <vt:lpstr>Quiz: Which concurrency problem is this?</vt:lpstr>
      <vt:lpstr>PowerPoint Presentation</vt:lpstr>
      <vt:lpstr>What does correctness mean?  </vt:lpstr>
      <vt:lpstr>Fixing concurrency problems</vt:lpstr>
      <vt:lpstr>Serializability of schedules</vt:lpstr>
      <vt:lpstr>Testing for serializability</vt:lpstr>
      <vt:lpstr>Testing for serializability - Example 1</vt:lpstr>
      <vt:lpstr>Testing for serializability - Example 1</vt:lpstr>
      <vt:lpstr>Testing for serializability - Example 1</vt:lpstr>
      <vt:lpstr>Testing for serializability - Example 1 </vt:lpstr>
      <vt:lpstr>Testing for serializability - Example 1</vt:lpstr>
      <vt:lpstr>Testing for serializability - Example 2</vt:lpstr>
      <vt:lpstr>Testing for serializability - Example 2</vt:lpstr>
      <vt:lpstr>Testing for serializability - Example 2</vt:lpstr>
      <vt:lpstr>Testing for serializability - Example 2</vt:lpstr>
      <vt:lpstr>Testing for serializability</vt:lpstr>
      <vt:lpstr>Testing for serializability</vt:lpstr>
      <vt:lpstr>Testing for serializability</vt:lpstr>
      <vt:lpstr>Testing for serializability</vt:lpstr>
      <vt:lpstr>How to implement serializability?</vt:lpstr>
      <vt:lpstr>Overview: Different Ways to Implementing Serializability</vt:lpstr>
      <vt:lpstr>Method 1 - Two-phase Locking (2PL)</vt:lpstr>
      <vt:lpstr>2PL</vt:lpstr>
      <vt:lpstr>2PL</vt:lpstr>
      <vt:lpstr>2PL: Releasing locks too soon?</vt:lpstr>
      <vt:lpstr>Strict 2PL</vt:lpstr>
      <vt:lpstr>Method 2: Optimistic Concurrency Control (OCC)</vt:lpstr>
      <vt:lpstr>Atomic commit for OCC</vt:lpstr>
      <vt:lpstr>Optimistic concurrency control</vt:lpstr>
      <vt:lpstr>Exercises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Concurrency Control</dc:title>
  <cp:lastModifiedBy>Jianan Lu</cp:lastModifiedBy>
  <cp:revision>1</cp:revision>
  <dcterms:modified xsi:type="dcterms:W3CDTF">2024-04-11T01:18:03Z</dcterms:modified>
</cp:coreProperties>
</file>