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4" roundtripDataSignature="AMtx7mhpXc82AfMirq3DrwIUupKkU+k2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79D2BF-BE07-4EEF-9825-CE0693C56CFD}">
  <a:tblStyle styleId="{6B79D2BF-BE07-4EEF-9825-CE0693C56CF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4" Type="http://customschemas.google.com/relationships/presentationmetadata" Target="meta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Recall: log numbers/colors correspond to the term in which the log entries were created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 log entries are for terms less than the current term and all nodes have the same LastLogIndex, so this is a simple example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6ad65ce2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c6ad65ce2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Leader of term 3 is S0, but it fails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Those entries can be thrown away because we know they have not been committed, and we know this because they do not exist on a majority (otherwise at least one of the nodes that elected S4 would have these entries)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will overwrite old entries and append new entries on S3 and S4 to make their logs the same as the leader’s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currentTerm and votedFor are greyed out because we’ve already covered them in the leader election section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Heartbeat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AppendEntries arguments: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prevLogIndex: index of log entry immediately preceding new ones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prevLogTerm: term of prevLogIndex entry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LeaderCommit field is the </a:t>
            </a:r>
            <a:r>
              <a:rPr lang="en"/>
              <a:t>leader</a:t>
            </a:r>
            <a:r>
              <a:rPr lang="en"/>
              <a:t>’s commitIndex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Per-server state for Raft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2" name="Google Shape;83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Red boxes = committed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Partition! Follower will not hear from leader and will time 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S1 becomes the new leader, sends an AppendEntries to 2 to check log status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State intialized: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nextIndex: leader’s last log index + 1, in this case 4 for all servers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matchIndex: 0 for all servers except self, since we know what we’ve replicated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...and the leader can update its matchIndex accordingly.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Operations are replicated on a majority: S1 and S0 have them, S2 does not know this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tells S2 that it can commit operations up to 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this moment, the leader S1 can also commit up to index 3 and apply them to the state machine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S2 later can also commit up to index 3 and apply them to its local state machine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1" name="Google Shape;109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Later the partition issue is resolved, and S0 becomes visible to other nodes agains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old leader tries to send a heartbeat...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...which is rejected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9" name="Google Shape;117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6" name="Google Shape;121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 AppendEntries from Leader (S1) will bring S0 up to 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nextIndex on S1 tells it which operations it needs to send to S0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has committed up to log[5], and tells S0 likewise to commit up to log[5]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6" name="Google Shape;129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S2 will respond with success since the prevLogTerm and prevLogIndex match what the leader has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2" name="Google Shape;133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1" name="Google Shape;137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6" name="Google Shape;137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2" name="Google Shape;138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S0 and S1 have committed the same operations; S2 has committed up to 3, but now the network is partitioned and S1 becomes the new leader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to find the next log position where S1 and S2 agree on the log entry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3" name="Google Shape;142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we commit the log entries on S2?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No! They do not match what the leader has.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7" name="Google Shape;146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5 on S2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8" name="Google Shape;150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commit position 4 and append the committed entry 5? No!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4 on S2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3" name="Google Shape;159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match on position 3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9" name="Google Shape;163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...so we accept the commit...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6ad65ce2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6ad65ce2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...then: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Roll back S2’s operations after the match point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Write and commit the entries after the match point that were sent by S1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9" name="Google Shape;171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2c70b8ff6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2c70b8ff6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Revisit the last example, see how we can reduce # of roundtrips to resolve log inconsistencies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2c70b8ff6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3" name="Google Shape;1773;g2c70b8ff6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6" name="Google Shape;1816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1" name="Google Shape;186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0" name="Google Shape;190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6" name="Google Shape;1906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leader can commit an entry from a </a:t>
            </a:r>
            <a:r>
              <a:rPr i="1" lang="en"/>
              <a:t>current</a:t>
            </a:r>
            <a:r>
              <a:rPr lang="en"/>
              <a:t> term if it exists on majority of servers; not true for entries from previous terms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figure 8 in the paper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Notation: S1.log[2] means second position on S1’s log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is leader, partially replicates log entry at index 2; op2 is not on a majority yet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6" name="Google Shape;191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S5 becomes leader and gets a new operation from a client at log index 2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log entries yet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6" name="Google Shape;1926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restarts and becomes leader, finishes replicating its log entry 2 to a majority of nodes (i.e., itself, S2, and S3)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8" name="Google Shape;1938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Remember the process by which logs are made to match… the leader’s current entries will overwrite old </a:t>
            </a:r>
            <a:r>
              <a:rPr i="1" lang="en"/>
              <a:t>uncommitted</a:t>
            </a:r>
            <a:r>
              <a:rPr lang="en"/>
              <a:t> mismatching entries on others’ logs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1" name="Google Shape;1951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crashed before committing S1.log[2], so when S5 becomes leader again, its new entry could overwrite S1.log[2].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4" name="Google Shape;1964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If, instead, S1 comes back online when S5.log[2] is only partially replicated and gets new entries, it can commit the old entry indirectly when it commits S1.log[3]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8" name="Google Shape;197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3" name="Google Shape;198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9" name="Google Shape;1989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3" name="Google Shape;2023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0" name="Google Shape;2070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2" name="Google Shape;212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Increment current term, cast vote for yourself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8" name="Google Shape;2178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4" name="Google Shape;2234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3" name="Google Shape;2293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3" name="Google Shape;2353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3" name="Google Shape;241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7" name="Google Shape;2477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S3 will not have the most up-to-date log at the time of election...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2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4" name="Google Shape;251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0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p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2" name="Google Shape;2552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3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5" name="Google Shape;2575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1" name="Google Shape;2611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Other nodes accepted your vote, so you become leader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7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9" name="Google Shape;2649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5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7" name="Google Shape;2687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5" name="Google Shape;2725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3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5" name="Google Shape;2765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9" name="Google Shape;2789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9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1" name="Google Shape;2811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6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8" name="Google Shape;2838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6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8" name="Google Shape;2868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1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1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raft.github.io/raft.pdf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311700" y="28621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Mar 28th/29</a:t>
            </a:r>
            <a:r>
              <a:rPr lang="en">
                <a:solidFill>
                  <a:srgbClr val="FFFFFF"/>
                </a:solidFill>
              </a:rPr>
              <a:t>th</a:t>
            </a:r>
            <a:r>
              <a:rPr lang="en">
                <a:solidFill>
                  <a:srgbClr val="FFFFFF"/>
                </a:solidFill>
              </a:rPr>
              <a:t>, 2024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"/>
          <p:cNvSpPr txBox="1"/>
          <p:nvPr>
            <p:ph type="ctrTitle"/>
          </p:nvPr>
        </p:nvSpPr>
        <p:spPr>
          <a:xfrm>
            <a:off x="311700" y="1982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/>
              <a:t>Raft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23" name="Google Shape;223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29" name="Google Shape;229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12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35" name="Google Shape;235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240" name="Google Shape;2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idx="4294967295" type="ctrTitle"/>
          </p:nvPr>
        </p:nvSpPr>
        <p:spPr>
          <a:xfrm>
            <a:off x="888900" y="2140950"/>
            <a:ext cx="73662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200"/>
              <a:t>Scenario 2: During Normal Execution</a:t>
            </a:r>
            <a:endParaRPr sz="3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(s</a:t>
            </a: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uppose there are existing log entries</a:t>
            </a:r>
            <a:r>
              <a:rPr lang="en" sz="2400">
                <a:solidFill>
                  <a:schemeClr val="dk2"/>
                </a:solidFill>
              </a:rPr>
              <a:t>…</a:t>
            </a: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4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51" name="Google Shape;251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57" name="Google Shape;257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14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63" name="Google Shape;263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4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269" name="Google Shape;269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14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275" name="Google Shape;275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4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281" name="Google Shape;281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5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92" name="Google Shape;292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5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98" name="Google Shape;298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5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04" name="Google Shape;304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5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10" name="Google Shape;310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16" name="Google Shape;316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5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22" name="Google Shape;322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328" name="Google Shape;328;p15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9" name="Google Shape;329;p15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30" name="Google Shape;330;p15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5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6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36" name="Google Shape;336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16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42" name="Google Shape;342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6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48" name="Google Shape;348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54" name="Google Shape;354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6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60" name="Google Shape;360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16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66" name="Google Shape;366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372" name="Google Shape;372;p16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373" name="Google Shape;373;p16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374" name="Google Shape;374;p16"/>
            <p:cNvSpPr txBox="1"/>
            <p:nvPr/>
          </p:nvSpPr>
          <p:spPr>
            <a:xfrm>
              <a:off x="3838350" y="2281588"/>
              <a:ext cx="17679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7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80" name="Google Shape;380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86" name="Google Shape;386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17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92" name="Google Shape;392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98" name="Google Shape;398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404" name="Google Shape;404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17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410" name="Google Shape;410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415" name="Google Shape;4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8"/>
          <p:cNvSpPr txBox="1"/>
          <p:nvPr>
            <p:ph idx="1" type="body"/>
          </p:nvPr>
        </p:nvSpPr>
        <p:spPr>
          <a:xfrm>
            <a:off x="311700" y="1152475"/>
            <a:ext cx="85206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We did not vote for anyone else in this term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term must be &gt;= ours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log is at least as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as ours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The log with </a:t>
            </a:r>
            <a:r>
              <a:rPr lang="en" sz="1600">
                <a:solidFill>
                  <a:srgbClr val="FF0000"/>
                </a:solidFill>
              </a:rPr>
              <a:t>higher term</a:t>
            </a:r>
            <a:r>
              <a:rPr lang="en" sz="1600">
                <a:solidFill>
                  <a:srgbClr val="000000"/>
                </a:solidFill>
              </a:rPr>
              <a:t> in the last entry is more up-to-date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If the last entry terms are the same, then the </a:t>
            </a:r>
            <a:r>
              <a:rPr lang="en" sz="1600">
                <a:solidFill>
                  <a:srgbClr val="FF0000"/>
                </a:solidFill>
              </a:rPr>
              <a:t>longer</a:t>
            </a:r>
            <a:r>
              <a:rPr lang="en" sz="1600">
                <a:solidFill>
                  <a:srgbClr val="000000"/>
                </a:solidFill>
              </a:rPr>
              <a:t> log is more up-to-date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21" name="Google Shape;4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granting vote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27" name="Google Shape;427;p19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28" name="Google Shape;428;p1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33" name="Google Shape;4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812" y="178972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/>
          <p:nvPr/>
        </p:nvSpPr>
        <p:spPr>
          <a:xfrm>
            <a:off x="135380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202818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270256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3376983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405136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72574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540015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46" name="Google Shape;446;p20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47" name="Google Shape;447;p2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52" name="Google Shape;4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050" y="293247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0"/>
          <p:cNvSpPr/>
          <p:nvPr/>
        </p:nvSpPr>
        <p:spPr>
          <a:xfrm>
            <a:off x="1353808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202818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270256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3376946" y="2904868"/>
            <a:ext cx="572702" cy="572702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4051326" y="2904868"/>
            <a:ext cx="572702" cy="572702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4725701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/>
          <p:cNvSpPr/>
          <p:nvPr/>
        </p:nvSpPr>
        <p:spPr>
          <a:xfrm>
            <a:off x="5400076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65" name="Google Shape;465;p21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66" name="Google Shape;466;p2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21"/>
          <p:cNvSpPr/>
          <p:nvPr/>
        </p:nvSpPr>
        <p:spPr>
          <a:xfrm>
            <a:off x="1353808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2028187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2702576" y="2905118"/>
            <a:ext cx="572700" cy="572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474" name="Google Shape;4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050" y="2932721"/>
            <a:ext cx="496581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6ad65ce24_1_17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4400"/>
              <a:t>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Why reject</a:t>
            </a:r>
            <a:r>
              <a:rPr i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logs that are not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0" name="Google Shape;480;p22"/>
          <p:cNvSpPr txBox="1"/>
          <p:nvPr>
            <p:ph idx="1" type="body"/>
          </p:nvPr>
        </p:nvSpPr>
        <p:spPr>
          <a:xfrm>
            <a:off x="311700" y="1152475"/>
            <a:ext cx="8520600" cy="25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Leader log is always the ground truth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Once someone is elected leader, followers must throw away conflicting entries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Must NOT throw away committed entries!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>
                <a:solidFill>
                  <a:schemeClr val="dk1"/>
                </a:solidFill>
              </a:rPr>
              <a:t>Note: Log doesn’t need to be the MOST up-to-date among all servers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"/>
          <p:cNvSpPr txBox="1"/>
          <p:nvPr>
            <p:ph idx="4294967295" type="ctrTitle"/>
          </p:nvPr>
        </p:nvSpPr>
        <p:spPr>
          <a:xfrm>
            <a:off x="888900" y="1917600"/>
            <a:ext cx="7366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accept logs that are not as </a:t>
            </a:r>
            <a:r>
              <a:rPr b="0" i="1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up-to-date</a:t>
            </a: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ours?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490" name="Google Shape;4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49">
            <a:off x="364579" y="3182719"/>
            <a:ext cx="449134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4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4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4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4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4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4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4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4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5" name="Google Shape;505;p24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6" name="Google Shape;506;p24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7" name="Google Shape;507;p24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4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4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4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4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4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4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4" name="Google Shape;514;p24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4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4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4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4"/>
          <p:cNvSpPr txBox="1"/>
          <p:nvPr>
            <p:ph idx="1" type="body"/>
          </p:nvPr>
        </p:nvSpPr>
        <p:spPr>
          <a:xfrm>
            <a:off x="5301050" y="5338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Suppose entries 4-5 have already been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1" name="Google Shape;521;p24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4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4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4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4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4"/>
          <p:cNvSpPr txBox="1"/>
          <p:nvPr>
            <p:ph idx="1" type="body"/>
          </p:nvPr>
        </p:nvSpPr>
        <p:spPr>
          <a:xfrm>
            <a:off x="5301050" y="15244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Then previous leader S0 crashes and S3 times out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x-png-image-35402-272.png" id="527" name="Google Shape;5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4"/>
          <p:cNvSpPr txBox="1"/>
          <p:nvPr>
            <p:ph idx="1" type="body"/>
          </p:nvPr>
        </p:nvSpPr>
        <p:spPr>
          <a:xfrm>
            <a:off x="5393750" y="2515025"/>
            <a:ext cx="29274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If S3 becomes leader then committed entries 4 and 5 may be overwritten!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5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5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5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5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5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5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5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5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7" name="Google Shape;547;p25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8" name="Google Shape;548;p25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9" name="Google Shape;549;p25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5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5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5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5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6" name="Google Shape;556;p25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7" name="Google Shape;557;p25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5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5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5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5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5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567" name="Google Shape;5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5"/>
          <p:cNvSpPr txBox="1"/>
          <p:nvPr>
            <p:ph idx="1" type="body"/>
          </p:nvPr>
        </p:nvSpPr>
        <p:spPr>
          <a:xfrm>
            <a:off x="5552475" y="475475"/>
            <a:ext cx="25803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Why is it OK to throw away these entries?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9" name="Google Shape;569;p25"/>
          <p:cNvSpPr/>
          <p:nvPr/>
        </p:nvSpPr>
        <p:spPr>
          <a:xfrm>
            <a:off x="3428825" y="3667825"/>
            <a:ext cx="2122500" cy="76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25"/>
          <p:cNvCxnSpPr/>
          <p:nvPr/>
        </p:nvCxnSpPr>
        <p:spPr>
          <a:xfrm flipH="1">
            <a:off x="4877850" y="1199650"/>
            <a:ext cx="1022700" cy="238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1" name="Google Shape;571;p25"/>
          <p:cNvSpPr txBox="1"/>
          <p:nvPr>
            <p:ph idx="1" type="body"/>
          </p:nvPr>
        </p:nvSpPr>
        <p:spPr>
          <a:xfrm>
            <a:off x="6108925" y="1600250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If these entries had been committed, then it means they must exist on a majority of servers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2" name="Google Shape;572;p25"/>
          <p:cNvSpPr txBox="1"/>
          <p:nvPr>
            <p:ph idx="1" type="body"/>
          </p:nvPr>
        </p:nvSpPr>
        <p:spPr>
          <a:xfrm>
            <a:off x="6108925" y="3264425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 that case S4 could receive votes from the same majority and become a valid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573" name="Google Shape;5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49">
            <a:off x="364579" y="2494944"/>
            <a:ext cx="449134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6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2" name="Google Shape;592;p26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3" name="Google Shape;593;p26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8" name="Google Shape;598;p26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9" name="Google Shape;599;p26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6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6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6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6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6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6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6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609" name="Google Shape;6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6"/>
          <p:cNvSpPr/>
          <p:nvPr/>
        </p:nvSpPr>
        <p:spPr>
          <a:xfrm>
            <a:off x="3529346" y="30792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6"/>
          <p:cNvSpPr/>
          <p:nvPr/>
        </p:nvSpPr>
        <p:spPr>
          <a:xfrm>
            <a:off x="4203726" y="30792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6"/>
          <p:cNvSpPr/>
          <p:nvPr/>
        </p:nvSpPr>
        <p:spPr>
          <a:xfrm>
            <a:off x="3529321" y="37758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6"/>
          <p:cNvSpPr/>
          <p:nvPr/>
        </p:nvSpPr>
        <p:spPr>
          <a:xfrm>
            <a:off x="4203701" y="3775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614" name="Google Shape;6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49">
            <a:off x="364579" y="2494944"/>
            <a:ext cx="449134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8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</a:t>
            </a:r>
            <a:r>
              <a:rPr lang="en" sz="4400"/>
              <a:t>O</a:t>
            </a: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peration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9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625" name="Google Shape;625;p2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30" name="Google Shape;630;p29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{6B79D2BF-BE07-4EEF-9825-CE0693C56CFD}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latest term server has seen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1" name="Google Shape;631;p29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{6B79D2BF-BE07-4EEF-9825-CE0693C56CFD}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2" name="Google Shape;632;p29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9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39" name="Google Shape;639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3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45" name="Google Shape;645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p3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51" name="Google Shape;651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3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61" name="Google Shape;661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1"/>
            <p:cNvSpPr txBox="1"/>
            <p:nvPr/>
          </p:nvSpPr>
          <p:spPr>
            <a:xfrm>
              <a:off x="5119260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3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67" name="Google Shape;667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3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73" name="Google Shape;673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678" name="Google Shape;6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3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84" name="Google Shape;684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3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90" name="Google Shape;690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3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96" name="Google Shape;696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01" name="Google Shape;7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3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703" name="Google Shape;703;p32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04" name="Google Shape;704;p32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5" name="Google Shape;705;p32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111" name="Google Shape;111;p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(log entries here)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16" name="Google Shape;116;p6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{6B79D2BF-BE07-4EEF-9825-CE0693C56CFD}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6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{6B79D2BF-BE07-4EEF-9825-CE0693C56CFD}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6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11" name="Google Shape;711;p3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12" name="Google Shape;712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3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18" name="Google Shape;718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3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24" name="Google Shape;724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29" name="Google Shape;7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33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1" name="Google Shape;731;p33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32" name="Google Shape;732;p33"/>
          <p:cNvSpPr txBox="1"/>
          <p:nvPr/>
        </p:nvSpPr>
        <p:spPr>
          <a:xfrm>
            <a:off x="1284100" y="2978100"/>
            <a:ext cx="17679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38" name="Google Shape;738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3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44" name="Google Shape;744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50" name="Google Shape;750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55" name="Google Shape;7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6" name="Google Shape;756;p34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57" name="Google Shape;757;p34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8" name="Google Shape;758;p34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59" name="Google Shape;759;p34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3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65" name="Google Shape;765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3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71" name="Google Shape;771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3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77" name="Google Shape;777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82" name="Google Shape;7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3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87" name="Google Shape;787;p35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8" name="Google Shape;788;p35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89" name="Google Shape;789;p35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35"/>
          <p:cNvSpPr txBox="1"/>
          <p:nvPr/>
        </p:nvSpPr>
        <p:spPr>
          <a:xfrm>
            <a:off x="1602850" y="30742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5"/>
          <p:cNvSpPr txBox="1"/>
          <p:nvPr/>
        </p:nvSpPr>
        <p:spPr>
          <a:xfrm>
            <a:off x="1602850" y="33028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3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97" name="Google Shape;797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3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03" name="Google Shape;803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09" name="Google Shape;809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14" name="Google Shape;8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3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8" name="Google Shape;818;p36"/>
          <p:cNvGrpSpPr/>
          <p:nvPr/>
        </p:nvGrpSpPr>
        <p:grpSpPr>
          <a:xfrm>
            <a:off x="4148025" y="1066325"/>
            <a:ext cx="1808825" cy="1550100"/>
            <a:chOff x="4148025" y="1066325"/>
            <a:chExt cx="1808825" cy="1550100"/>
          </a:xfrm>
        </p:grpSpPr>
        <p:cxnSp>
          <p:nvCxnSpPr>
            <p:cNvPr id="819" name="Google Shape;819;p36"/>
            <p:cNvCxnSpPr/>
            <p:nvPr/>
          </p:nvCxnSpPr>
          <p:spPr>
            <a:xfrm rot="10800000">
              <a:off x="4148025" y="1066325"/>
              <a:ext cx="15699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820" name="Google Shape;820;p36"/>
            <p:cNvSpPr txBox="1"/>
            <p:nvPr/>
          </p:nvSpPr>
          <p:spPr>
            <a:xfrm>
              <a:off x="4188950" y="1066325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439472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4733150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507157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36"/>
          <p:cNvGrpSpPr/>
          <p:nvPr/>
        </p:nvGrpSpPr>
        <p:grpSpPr>
          <a:xfrm>
            <a:off x="1668875" y="2727000"/>
            <a:ext cx="2008400" cy="1784450"/>
            <a:chOff x="1668875" y="2727000"/>
            <a:chExt cx="2008400" cy="1784450"/>
          </a:xfrm>
        </p:grpSpPr>
        <p:cxnSp>
          <p:nvCxnSpPr>
            <p:cNvPr id="825" name="Google Shape;825;p36"/>
            <p:cNvCxnSpPr/>
            <p:nvPr/>
          </p:nvCxnSpPr>
          <p:spPr>
            <a:xfrm>
              <a:off x="2724775" y="2727000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26" name="Google Shape;826;p36"/>
            <p:cNvSpPr txBox="1"/>
            <p:nvPr/>
          </p:nvSpPr>
          <p:spPr>
            <a:xfrm>
              <a:off x="1668875" y="29613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187465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213075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55150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35" name="Google Shape;835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3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41" name="Google Shape;841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846;p3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47" name="Google Shape;847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52" name="Google Shape;8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3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6" name="Google Shape;856;p37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7" name="Google Shape;857;p37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58" name="Google Shape;858;p3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7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5" name="Google Shape;865;p37"/>
          <p:cNvSpPr txBox="1"/>
          <p:nvPr/>
        </p:nvSpPr>
        <p:spPr>
          <a:xfrm>
            <a:off x="1330450" y="310217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8"/>
          <p:cNvSpPr txBox="1"/>
          <p:nvPr>
            <p:ph idx="1" type="body"/>
          </p:nvPr>
        </p:nvSpPr>
        <p:spPr>
          <a:xfrm>
            <a:off x="4327250" y="1869400"/>
            <a:ext cx="4009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while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commitIndex &gt; lastApplied</a:t>
            </a:r>
            <a:r>
              <a:rPr lang="en">
                <a:solidFill>
                  <a:srgbClr val="000000"/>
                </a:solidFill>
              </a:rPr>
              <a:t>, apply commands to state machine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71" name="Google Shape;871;p3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72" name="Google Shape;872;p3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3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8"/>
          <p:cNvSpPr txBox="1"/>
          <p:nvPr>
            <p:ph idx="1" type="body"/>
          </p:nvPr>
        </p:nvSpPr>
        <p:spPr>
          <a:xfrm>
            <a:off x="4436275" y="942950"/>
            <a:ext cx="3231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now replicated on a majority, so we can commit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881" name="Google Shape;8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87" name="Google Shape;887;p3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92" name="Google Shape;8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3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9"/>
          <p:cNvSpPr txBox="1"/>
          <p:nvPr>
            <p:ph idx="1" type="body"/>
          </p:nvPr>
        </p:nvSpPr>
        <p:spPr>
          <a:xfrm>
            <a:off x="4606375" y="947075"/>
            <a:ext cx="2954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Once leader has applied an entry to state machine, it is safe to tell the client that the entry is committed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97" name="Google Shape;897;p39"/>
          <p:cNvGrpSpPr/>
          <p:nvPr/>
        </p:nvGrpSpPr>
        <p:grpSpPr>
          <a:xfrm>
            <a:off x="478250" y="2686875"/>
            <a:ext cx="2513900" cy="803100"/>
            <a:chOff x="478250" y="2686875"/>
            <a:chExt cx="2513900" cy="803100"/>
          </a:xfrm>
        </p:grpSpPr>
        <p:sp>
          <p:nvSpPr>
            <p:cNvPr id="898" name="Google Shape;898;p39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9" name="Google Shape;899;p39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00" name="Google Shape;900;p39"/>
            <p:cNvSpPr txBox="1"/>
            <p:nvPr/>
          </p:nvSpPr>
          <p:spPr>
            <a:xfrm>
              <a:off x="1602850" y="2845650"/>
              <a:ext cx="13893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Response 1 2 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0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new 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11" name="Google Shape;911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4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17" name="Google Shape;917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4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23" name="Google Shape;923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28" name="Google Shape;9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4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4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4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1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1"/>
          <p:cNvSpPr txBox="1"/>
          <p:nvPr>
            <p:ph idx="1" type="body"/>
          </p:nvPr>
        </p:nvSpPr>
        <p:spPr>
          <a:xfrm>
            <a:off x="6500238" y="23096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0" name="Google Shape;940;p41"/>
          <p:cNvSpPr txBox="1"/>
          <p:nvPr/>
        </p:nvSpPr>
        <p:spPr>
          <a:xfrm>
            <a:off x="905475" y="3298400"/>
            <a:ext cx="11142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Partition!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4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46" name="Google Shape;946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4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52" name="Google Shape;952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4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58" name="Google Shape;958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63" name="Google Shape;9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4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4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4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4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4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4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4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4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42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974" name="Google Shape;97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42"/>
          <p:cNvSpPr txBox="1"/>
          <p:nvPr/>
        </p:nvSpPr>
        <p:spPr>
          <a:xfrm>
            <a:off x="6627925" y="26099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76" name="Google Shape;976;p42"/>
          <p:cNvGrpSpPr/>
          <p:nvPr/>
        </p:nvGrpSpPr>
        <p:grpSpPr>
          <a:xfrm>
            <a:off x="6223700" y="2412663"/>
            <a:ext cx="2172125" cy="1459975"/>
            <a:chOff x="6223700" y="2412675"/>
            <a:chExt cx="2172125" cy="1459975"/>
          </a:xfrm>
        </p:grpSpPr>
        <p:cxnSp>
          <p:nvCxnSpPr>
            <p:cNvPr id="977" name="Google Shape;977;p42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78" name="Google Shape;978;p42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7"/>
          <p:cNvGrpSpPr/>
          <p:nvPr/>
        </p:nvGrpSpPr>
        <p:grpSpPr>
          <a:xfrm>
            <a:off x="598963" y="613888"/>
            <a:ext cx="2259142" cy="1214445"/>
            <a:chOff x="3562050" y="826950"/>
            <a:chExt cx="2396713" cy="1101238"/>
          </a:xfrm>
        </p:grpSpPr>
        <p:sp>
          <p:nvSpPr>
            <p:cNvPr id="125" name="Google Shape;125;p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0" name="Google Shape;130;p7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{6B79D2BF-BE07-4EEF-9825-CE0693C56CFD}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3611125" y="2027225"/>
            <a:ext cx="4471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000000"/>
                </a:solidFill>
              </a:rPr>
              <a:t>State required for election</a:t>
            </a:r>
            <a:endParaRPr i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4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84" name="Google Shape;984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9" name="Google Shape;989;p4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90" name="Google Shape;990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5" name="Google Shape;995;p4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96" name="Google Shape;996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01" name="Google Shape;10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4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4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4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4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4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4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4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12" name="Google Shape;101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3" name="Google Shape;1013;p44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014" name="Google Shape;1014;p44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015" name="Google Shape;1015;p44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2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21" name="Google Shape;1021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p4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27" name="Google Shape;1027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33" name="Google Shape;1033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38" name="Google Shape;10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4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4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4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4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4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4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4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4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4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45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49" name="Google Shape;104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4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55" name="Google Shape;1055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4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61" name="Google Shape;1061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6" name="Google Shape;1066;p4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67" name="Google Shape;1067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72" name="Google Shape;10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4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4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6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83" name="Google Shape;108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4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4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46"/>
          <p:cNvSpPr txBox="1"/>
          <p:nvPr>
            <p:ph idx="1" type="body"/>
          </p:nvPr>
        </p:nvSpPr>
        <p:spPr>
          <a:xfrm>
            <a:off x="6443100" y="2714175"/>
            <a:ext cx="225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Committing entries in the new term...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7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00"/>
              <a:t>Later, the network partition is fixed …</a:t>
            </a:r>
            <a:r>
              <a:rPr lang="en" sz="4000"/>
              <a:t>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4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99" name="Google Shape;1099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05" name="Google Shape;1105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11" name="Google Shape;1111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16" name="Google Shape;111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4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4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4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4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4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26" name="Google Shape;112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4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4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4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1" name="Google Shape;1131;p48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32" name="Google Shape;1132;p48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33" name="Google Shape;1133;p48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4" name="Google Shape;1134;p48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49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40" name="Google Shape;1140;p4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41" name="Google Shape;1141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47" name="Google Shape;1147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4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53" name="Google Shape;1153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58" name="Google Shape;115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4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4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4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4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4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68" name="Google Shape;116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4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4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4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4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3" name="Google Shape;1173;p49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74" name="Google Shape;1174;p49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75" name="Google Shape;1175;p49"/>
          <p:cNvSpPr txBox="1"/>
          <p:nvPr/>
        </p:nvSpPr>
        <p:spPr>
          <a:xfrm>
            <a:off x="1432325" y="3133700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6" name="Google Shape;1176;p49"/>
          <p:cNvSpPr txBox="1"/>
          <p:nvPr>
            <p:ph idx="1" type="body"/>
          </p:nvPr>
        </p:nvSpPr>
        <p:spPr>
          <a:xfrm>
            <a:off x="6409700" y="2607325"/>
            <a:ext cx="2259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Rejected request because local term is higher (2 &gt; 1)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5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82" name="Google Shape;1182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88" name="Google Shape;1188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94" name="Google Shape;1194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5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p5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5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5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5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5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5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5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5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5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08" name="Google Shape;120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5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5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5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5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50"/>
          <p:cNvSpPr txBox="1"/>
          <p:nvPr>
            <p:ph idx="1" type="body"/>
          </p:nvPr>
        </p:nvSpPr>
        <p:spPr>
          <a:xfrm>
            <a:off x="578475" y="2953550"/>
            <a:ext cx="2880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Old leader is dethroned!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1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19" name="Google Shape;1219;p5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20" name="Google Shape;1220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5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5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26" name="Google Shape;1226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1" name="Google Shape;1231;p5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32" name="Google Shape;1232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7" name="Google Shape;1237;p5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5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5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5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5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5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5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5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5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46" name="Google Shape;124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5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5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5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5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1" name="Google Shape;1251;p51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2" name="Google Shape;1252;p51"/>
          <p:cNvSpPr/>
          <p:nvPr/>
        </p:nvSpPr>
        <p:spPr>
          <a:xfrm>
            <a:off x="4620063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51"/>
          <p:cNvSpPr/>
          <p:nvPr/>
        </p:nvSpPr>
        <p:spPr>
          <a:xfrm>
            <a:off x="4958488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5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59" name="Google Shape;1259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5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65" name="Google Shape;1265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5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5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71" name="Google Shape;1271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5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6" name="Google Shape;1276;p5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5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5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5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5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5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5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5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5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85" name="Google Shape;12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5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5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5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5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52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291" name="Google Shape;1291;p5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292" name="Google Shape;1292;p52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52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8" name="Google Shape;1298;p4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99" name="Google Shape;1299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p4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05" name="Google Shape;1305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4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11" name="Google Shape;1311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316" name="Google Shape;131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4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3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27" name="Google Shape;13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p43"/>
          <p:cNvCxnSpPr/>
          <p:nvPr/>
        </p:nvCxnSpPr>
        <p:spPr>
          <a:xfrm flipH="1" rot="10800000">
            <a:off x="6223700" y="24126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29" name="Google Shape;1329;p43"/>
          <p:cNvSpPr txBox="1"/>
          <p:nvPr/>
        </p:nvSpPr>
        <p:spPr>
          <a:xfrm>
            <a:off x="6627925" y="2657825"/>
            <a:ext cx="1767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311700" y="1152475"/>
            <a:ext cx="8520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sets a randomized timer that expires in [T, 2T] </a:t>
            </a:r>
            <a:r>
              <a:rPr lang="en">
                <a:solidFill>
                  <a:srgbClr val="CCCCCC"/>
                </a:solidFill>
              </a:rPr>
              <a:t>(e.g. T = 150ms)</a:t>
            </a:r>
            <a:endParaRPr>
              <a:solidFill>
                <a:srgbClr val="CCCC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When timer expires, increment term and send a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RequestVote</a:t>
            </a:r>
            <a:r>
              <a:rPr lang="en">
                <a:solidFill>
                  <a:srgbClr val="000000"/>
                </a:solidFill>
              </a:rPr>
              <a:t> to everyone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Retry this until either: 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get majority of votes (including yourself): become leader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receive an RPC from a valid leader: become follower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7" name="Google Shape;13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Recap: </a:t>
            </a:r>
            <a:r>
              <a:rPr lang="en">
                <a:solidFill>
                  <a:srgbClr val="000000"/>
                </a:solidFill>
              </a:rPr>
              <a:t>Leader Election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5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35" name="Google Shape;1335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5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5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41" name="Google Shape;1341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5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47" name="Google Shape;1347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p5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5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5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5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5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5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5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5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5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61" name="Google Shape;136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5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5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5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5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53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53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53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54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5"/>
          <p:cNvSpPr txBox="1"/>
          <p:nvPr>
            <p:ph idx="4294967295" type="ctrTitle"/>
          </p:nvPr>
        </p:nvSpPr>
        <p:spPr>
          <a:xfrm>
            <a:off x="528150" y="712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55"/>
          <p:cNvSpPr txBox="1"/>
          <p:nvPr/>
        </p:nvSpPr>
        <p:spPr>
          <a:xfrm>
            <a:off x="575100" y="1903500"/>
            <a:ext cx="80877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 will find the latest log entry in the follower where the two logs agree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follower: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after that entry will be deleted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leader’s log </a:t>
            </a:r>
            <a:r>
              <a:rPr lang="en" sz="2000"/>
              <a:t>starting from that entry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be replicated on the follower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56"/>
          <p:cNvSpPr/>
          <p:nvPr/>
        </p:nvSpPr>
        <p:spPr>
          <a:xfrm>
            <a:off x="1203350" y="2696382"/>
            <a:ext cx="7134875" cy="953550"/>
          </a:xfrm>
          <a:custGeom>
            <a:rect b="b" l="l" r="r" t="t"/>
            <a:pathLst>
              <a:path extrusionOk="0" h="38142" w="285395">
                <a:moveTo>
                  <a:pt x="0" y="38142"/>
                </a:moveTo>
                <a:cubicBezTo>
                  <a:pt x="9655" y="33669"/>
                  <a:pt x="33935" y="17625"/>
                  <a:pt x="57931" y="11306"/>
                </a:cubicBezTo>
                <a:cubicBezTo>
                  <a:pt x="81927" y="4988"/>
                  <a:pt x="112596" y="1154"/>
                  <a:pt x="143975" y="231"/>
                </a:cubicBezTo>
                <a:cubicBezTo>
                  <a:pt x="175354" y="-692"/>
                  <a:pt x="222636" y="3923"/>
                  <a:pt x="246206" y="5769"/>
                </a:cubicBezTo>
                <a:cubicBezTo>
                  <a:pt x="269776" y="7615"/>
                  <a:pt x="278864" y="10383"/>
                  <a:pt x="285395" y="11306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5" name="Google Shape;1385;p5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86" name="Google Shape;1386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5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5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92" name="Google Shape;1392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5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98" name="Google Shape;1398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3" name="Google Shape;1403;p5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5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5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5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5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5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5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5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5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5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5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5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5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17" name="Google Shape;14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5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5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20" name="Google Shape;142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Google Shape;1425;p5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26" name="Google Shape;1426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5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5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32" name="Google Shape;1432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7" name="Google Shape;1437;p5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38" name="Google Shape;1438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443" name="Google Shape;144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4" name="Google Shape;1444;p57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445" name="Google Shape;1445;p57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446" name="Google Shape;1446;p57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447" name="Google Shape;144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57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5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S1 log[5] = 4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S2 log[5] = 2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49" name="Google Shape;1449;p5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5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5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5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5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5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5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5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5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5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5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5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5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5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5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57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5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70" name="Google Shape;1470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5" name="Google Shape;1475;p5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76" name="Google Shape;1476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5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82" name="Google Shape;1482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487" name="Google Shape;148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8" name="Google Shape;1488;p58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89" name="Google Shape;1489;p58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0" name="Google Shape;1490;p5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5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5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5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5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5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5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58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58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5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5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5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5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5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58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5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11" name="Google Shape;1511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17" name="Google Shape;1517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2" name="Google Shape;1522;p5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23" name="Google Shape;1523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28" name="Google Shape;15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9" name="Google Shape;1529;p59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530" name="Google Shape;1530;p59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531" name="Google Shape;1531;p59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32" name="Google Shape;1532;p59"/>
          <p:cNvSpPr/>
          <p:nvPr/>
        </p:nvSpPr>
        <p:spPr>
          <a:xfrm>
            <a:off x="7166063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59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4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log[4]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log[4] = 2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34" name="Google Shape;1534;p5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5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5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5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5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5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5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5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5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5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5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5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5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5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5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59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oogle Shape;1554;p6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55" name="Google Shape;1555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6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0" name="Google Shape;1560;p6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61" name="Google Shape;1561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6" name="Google Shape;1566;p6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67" name="Google Shape;1567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72" name="Google Shape;157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p60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4" name="Google Shape;1574;p60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75" name="Google Shape;1575;p6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6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6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6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6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6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6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6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6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6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6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6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6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6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6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6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6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96" name="Google Shape;1596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6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1" name="Google Shape;1601;p6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02" name="Google Shape;1602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7" name="Google Shape;1607;p6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08" name="Google Shape;1608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13" name="Google Shape;161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4" name="Google Shape;1614;p61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615" name="Google Shape;1615;p61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616" name="Google Shape;1616;p61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617" name="Google Shape;1617;p61"/>
          <p:cNvGrpSpPr/>
          <p:nvPr/>
        </p:nvGrpSpPr>
        <p:grpSpPr>
          <a:xfrm>
            <a:off x="6996850" y="3906850"/>
            <a:ext cx="625825" cy="287400"/>
            <a:chOff x="6996850" y="3906850"/>
            <a:chExt cx="625825" cy="287400"/>
          </a:xfrm>
        </p:grpSpPr>
        <p:sp>
          <p:nvSpPr>
            <p:cNvPr id="1618" name="Google Shape;1618;p61"/>
            <p:cNvSpPr/>
            <p:nvPr/>
          </p:nvSpPr>
          <p:spPr>
            <a:xfrm>
              <a:off x="6996850" y="39068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7335275" y="3906850"/>
              <a:ext cx="287400" cy="287400"/>
            </a:xfrm>
            <a:prstGeom prst="rect">
              <a:avLst/>
            </a:prstGeom>
            <a:solidFill>
              <a:srgbClr val="D9D2E9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p61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S1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6AA84F"/>
                </a:solidFill>
              </a:rPr>
              <a:t>Match!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621" name="Google Shape;1621;p6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6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6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6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6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6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6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6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6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6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6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6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6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6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6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6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6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42" name="Google Shape;1642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6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7" name="Google Shape;1647;p6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48" name="Google Shape;1648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6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6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54" name="Google Shape;1654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6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59" name="Google Shape;165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0" name="Google Shape;1660;p62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1" name="Google Shape;1661;p62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1" i="0" sz="1200" u="none" cap="none" strike="noStrike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2" name="Google Shape;1662;p6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6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6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6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6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6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6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6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6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6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6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6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6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6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6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6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6ad65ce24_1_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1: During System Bootup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6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83" name="Google Shape;1683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6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89" name="Google Shape;1689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6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6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95" name="Google Shape;1695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6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700" name="Google Shape;170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1" name="Google Shape;1701;p63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02" name="Google Shape;1702;p6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6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6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6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6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6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6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6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6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6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63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63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63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63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63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65"/>
          <p:cNvSpPr txBox="1"/>
          <p:nvPr>
            <p:ph idx="4294967295" type="ctrTitle"/>
          </p:nvPr>
        </p:nvSpPr>
        <p:spPr>
          <a:xfrm>
            <a:off x="1377150" y="1810200"/>
            <a:ext cx="63897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Optimization to reduce number of messages?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2c70b8ff6f6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 </a:t>
            </a:r>
            <a:endParaRPr/>
          </a:p>
        </p:txBody>
      </p:sp>
      <p:sp>
        <p:nvSpPr>
          <p:cNvPr id="1727" name="Google Shape;1727;g2c70b8ff6f6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the number of rejected AppendEntries RPCs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RPC per conflicting </a:t>
            </a:r>
            <a:r>
              <a:rPr b="1" lang="en"/>
              <a:t>term</a:t>
            </a:r>
            <a:r>
              <a:rPr lang="en"/>
              <a:t>, rather than one RPC per conflicting entry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</a:t>
            </a:r>
            <a:r>
              <a:rPr lang="en"/>
              <a:t>Algorithm: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rejecting  an AppendEntries request, the follower can include the term of the conflicting entry and the first index it stores for that term.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this information, the leader can decrement nextIndex to bypass all of the conflicting entries in that term.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 page 7-8 in </a:t>
            </a:r>
            <a:r>
              <a:rPr lang="en" u="sng">
                <a:solidFill>
                  <a:schemeClr val="hlink"/>
                </a:solidFill>
                <a:hlinkClick r:id="rId3"/>
              </a:rPr>
              <a:t>Raft (extended version)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33" name="Google Shape;1733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6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8" name="Google Shape;1738;p6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39" name="Google Shape;1739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6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45" name="Google Shape;1745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p6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6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6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6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6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6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6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6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758" name="Google Shape;175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6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6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1" name="Google Shape;1761;p66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762" name="Google Shape;1762;p66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763" name="Google Shape;1763;p66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764" name="Google Shape;176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6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6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6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6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6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6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5" name="Google Shape;1775;g2c70b8ff6f6_0_7"/>
          <p:cNvGrpSpPr/>
          <p:nvPr/>
        </p:nvGrpSpPr>
        <p:grpSpPr>
          <a:xfrm>
            <a:off x="1679051" y="619438"/>
            <a:ext cx="2259129" cy="1925170"/>
            <a:chOff x="3562050" y="826950"/>
            <a:chExt cx="2396700" cy="1745711"/>
          </a:xfrm>
        </p:grpSpPr>
        <p:sp>
          <p:nvSpPr>
            <p:cNvPr id="1776" name="Google Shape;1776;g2c70b8ff6f6_0_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c70b8ff6f6_0_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c70b8ff6f6_0_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c70b8ff6f6_0_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c70b8ff6f6_0_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1" name="Google Shape;1781;g2c70b8ff6f6_0_7"/>
          <p:cNvGrpSpPr/>
          <p:nvPr/>
        </p:nvGrpSpPr>
        <p:grpSpPr>
          <a:xfrm>
            <a:off x="5927764" y="347388"/>
            <a:ext cx="2259129" cy="1925170"/>
            <a:chOff x="3562050" y="826950"/>
            <a:chExt cx="2396700" cy="1745711"/>
          </a:xfrm>
        </p:grpSpPr>
        <p:sp>
          <p:nvSpPr>
            <p:cNvPr id="1782" name="Google Shape;1782;g2c70b8ff6f6_0_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c70b8ff6f6_0_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c70b8ff6f6_0_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c70b8ff6f6_0_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c70b8ff6f6_0_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7" name="Google Shape;1787;g2c70b8ff6f6_0_7"/>
          <p:cNvGrpSpPr/>
          <p:nvPr/>
        </p:nvGrpSpPr>
        <p:grpSpPr>
          <a:xfrm>
            <a:off x="3820064" y="2845638"/>
            <a:ext cx="2259129" cy="1925170"/>
            <a:chOff x="3562050" y="826950"/>
            <a:chExt cx="2396700" cy="1745711"/>
          </a:xfrm>
        </p:grpSpPr>
        <p:sp>
          <p:nvSpPr>
            <p:cNvPr id="1788" name="Google Shape;1788;g2c70b8ff6f6_0_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c70b8ff6f6_0_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c70b8ff6f6_0_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c70b8ff6f6_0_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g2c70b8ff6f6_0_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793" name="Google Shape;1793;g2c70b8ff6f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4">
            <a:off x="7623785" y="173812"/>
            <a:ext cx="1054132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4" name="Google Shape;1794;g2c70b8ff6f6_0_7"/>
          <p:cNvGrpSpPr/>
          <p:nvPr/>
        </p:nvGrpSpPr>
        <p:grpSpPr>
          <a:xfrm>
            <a:off x="6223700" y="2446875"/>
            <a:ext cx="2461925" cy="1459975"/>
            <a:chOff x="6223700" y="2446875"/>
            <a:chExt cx="2461925" cy="1459975"/>
          </a:xfrm>
        </p:grpSpPr>
        <p:cxnSp>
          <p:nvCxnSpPr>
            <p:cNvPr id="1795" name="Google Shape;1795;g2c70b8ff6f6_0_7"/>
            <p:cNvCxnSpPr/>
            <p:nvPr/>
          </p:nvCxnSpPr>
          <p:spPr>
            <a:xfrm flipH="1" rot="10800000">
              <a:off x="6223700" y="24468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96" name="Google Shape;1796;g2c70b8ff6f6_0_7"/>
            <p:cNvSpPr txBox="1"/>
            <p:nvPr/>
          </p:nvSpPr>
          <p:spPr>
            <a:xfrm>
              <a:off x="6627925" y="2644150"/>
              <a:ext cx="20577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Success: False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2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ConflictTerm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: </a:t>
              </a:r>
              <a:r>
                <a:rPr b="1" lang="en" sz="12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b="1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2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ConflictFirstIndex: 4</a:t>
              </a:r>
              <a:endParaRPr b="1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797" name="Google Shape;1797;g2c70b8ff6f6_0_7"/>
          <p:cNvSpPr txBox="1"/>
          <p:nvPr>
            <p:ph idx="1" type="body"/>
          </p:nvPr>
        </p:nvSpPr>
        <p:spPr>
          <a:xfrm>
            <a:off x="562575" y="3260775"/>
            <a:ext cx="29046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Specify the term of the conflicting term and the first index of this term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98" name="Google Shape;1798;g2c70b8ff6f6_0_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g2c70b8ff6f6_0_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g2c70b8ff6f6_0_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g2c70b8ff6f6_0_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c70b8ff6f6_0_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g2c70b8ff6f6_0_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g2c70b8ff6f6_0_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g2c70b8ff6f6_0_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g2c70b8ff6f6_0_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g2c70b8ff6f6_0_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g2c70b8ff6f6_0_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c70b8ff6f6_0_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g2c70b8ff6f6_0_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g2c70b8ff6f6_0_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g2c70b8ff6f6_0_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g2c70b8ff6f6_0_7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Google Shape;1818;p6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19" name="Google Shape;1819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6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4" name="Google Shape;1824;p6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25" name="Google Shape;1825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6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31" name="Google Shape;1831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36" name="Google Shape;18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7" name="Google Shape;1837;p68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838" name="Google Shape;1838;p68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839" name="Google Shape;1839;p68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40" name="Google Shape;1840;p68"/>
          <p:cNvSpPr/>
          <p:nvPr/>
        </p:nvSpPr>
        <p:spPr>
          <a:xfrm>
            <a:off x="6996850" y="39068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68"/>
          <p:cNvSpPr/>
          <p:nvPr/>
        </p:nvSpPr>
        <p:spPr>
          <a:xfrm>
            <a:off x="7335275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6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6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6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6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6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6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6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6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68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68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6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6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6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6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6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68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68"/>
          <p:cNvSpPr txBox="1"/>
          <p:nvPr>
            <p:ph idx="1" type="body"/>
          </p:nvPr>
        </p:nvSpPr>
        <p:spPr>
          <a:xfrm>
            <a:off x="567400" y="3298950"/>
            <a:ext cx="28059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Leader sends its log entries that are different from the follower’s starting the specified conflicting term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6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64" name="Google Shape;1864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6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9" name="Google Shape;1869;p6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70" name="Google Shape;1870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5" name="Google Shape;1875;p6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76" name="Google Shape;1876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81" name="Google Shape;188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2" name="Google Shape;1882;p69"/>
          <p:cNvSpPr txBox="1"/>
          <p:nvPr>
            <p:ph idx="1" type="body"/>
          </p:nvPr>
        </p:nvSpPr>
        <p:spPr>
          <a:xfrm>
            <a:off x="6268400" y="2690050"/>
            <a:ext cx="2656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Key Idea: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Decrement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nextIndex</a:t>
            </a:r>
            <a:r>
              <a:rPr lang="en">
                <a:solidFill>
                  <a:srgbClr val="000000"/>
                </a:solidFill>
              </a:rPr>
              <a:t> one term at a time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3" name="Google Shape;1883;p6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6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6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6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6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6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6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6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6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6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69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69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69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69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69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70"/>
          <p:cNvSpPr txBox="1"/>
          <p:nvPr>
            <p:ph idx="1" type="body"/>
          </p:nvPr>
        </p:nvSpPr>
        <p:spPr>
          <a:xfrm>
            <a:off x="311700" y="1152475"/>
            <a:ext cx="852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exists on a majority AND it is written in the current term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precedes another entry that is committed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3" name="Google Shape;1903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committing an entry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09" name="Google Shape;1909;p71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0" name="Google Shape;1910;p71"/>
          <p:cNvSpPr txBox="1"/>
          <p:nvPr>
            <p:ph idx="1" type="body"/>
          </p:nvPr>
        </p:nvSpPr>
        <p:spPr>
          <a:xfrm>
            <a:off x="570475" y="4163925"/>
            <a:ext cx="17874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is the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11" name="Google Shape;191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71"/>
          <p:cNvSpPr txBox="1"/>
          <p:nvPr/>
        </p:nvSpPr>
        <p:spPr>
          <a:xfrm>
            <a:off x="2187775" y="1976400"/>
            <a:ext cx="16767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only partially replicated...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7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19" name="Google Shape;1919;p72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20" name="Google Shape;1920;p72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72"/>
          <p:cNvSpPr txBox="1"/>
          <p:nvPr>
            <p:ph idx="1" type="body"/>
          </p:nvPr>
        </p:nvSpPr>
        <p:spPr>
          <a:xfrm>
            <a:off x="20184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2" name="Google Shape;1922;p72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23" name="Google Shape;192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9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48" name="Google Shape;148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54" name="Google Shape;154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9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60" name="Google Shape;160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9" name="Google Shape;1929;p73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73"/>
          <p:cNvSpPr txBox="1"/>
          <p:nvPr>
            <p:ph idx="1" type="body"/>
          </p:nvPr>
        </p:nvSpPr>
        <p:spPr>
          <a:xfrm>
            <a:off x="32008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1" name="Google Shape;1931;p73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2" name="Google Shape;1932;p73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33" name="Google Shape;193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Google Shape;1934;p73"/>
          <p:cNvSpPr txBox="1"/>
          <p:nvPr/>
        </p:nvSpPr>
        <p:spPr>
          <a:xfrm>
            <a:off x="4325400" y="22599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now replicated to a majority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73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1" name="Google Shape;1941;p74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74"/>
          <p:cNvSpPr txBox="1"/>
          <p:nvPr>
            <p:ph idx="1" type="body"/>
          </p:nvPr>
        </p:nvSpPr>
        <p:spPr>
          <a:xfrm>
            <a:off x="4420950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3" name="Google Shape;1943;p74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74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74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46" name="Google Shape;194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Google Shape;1947;p74"/>
          <p:cNvSpPr txBox="1"/>
          <p:nvPr/>
        </p:nvSpPr>
        <p:spPr>
          <a:xfrm>
            <a:off x="5791500" y="26082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S5 replicates S5.log[2] to all other nodes...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74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4" name="Google Shape;1954;p75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5" name="Google Shape;1955;p75"/>
          <p:cNvSpPr txBox="1"/>
          <p:nvPr>
            <p:ph idx="1" type="body"/>
          </p:nvPr>
        </p:nvSpPr>
        <p:spPr>
          <a:xfrm>
            <a:off x="6000825" y="1949725"/>
            <a:ext cx="2712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was overwritten even though it was replicated on a majority!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6" name="Google Shape;1956;p75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7" name="Google Shape;1957;p75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75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9" name="Google Shape;1959;p75"/>
          <p:cNvSpPr txBox="1"/>
          <p:nvPr>
            <p:ph idx="1" type="body"/>
          </p:nvPr>
        </p:nvSpPr>
        <p:spPr>
          <a:xfrm>
            <a:off x="6000825" y="3228775"/>
            <a:ext cx="271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Cannot assume entry 2 was committed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crown.png" id="1960" name="Google Shape;196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1" name="Google Shape;1961;p75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67" name="Google Shape;1967;p76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76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76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76"/>
          <p:cNvPicPr preferRelativeResize="0"/>
          <p:nvPr/>
        </p:nvPicPr>
        <p:blipFill rotWithShape="1">
          <a:blip r:embed="rId3">
            <a:alphaModFix/>
          </a:blip>
          <a:srcRect b="0" l="77763" r="0" t="0"/>
          <a:stretch/>
        </p:blipFill>
        <p:spPr>
          <a:xfrm>
            <a:off x="4468850" y="1496576"/>
            <a:ext cx="1412962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76"/>
          <p:cNvSpPr txBox="1"/>
          <p:nvPr>
            <p:ph idx="1" type="body"/>
          </p:nvPr>
        </p:nvSpPr>
        <p:spPr>
          <a:xfrm>
            <a:off x="6000900" y="19976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committed once entry 3 is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2" name="Google Shape;1972;p76"/>
          <p:cNvSpPr txBox="1"/>
          <p:nvPr>
            <p:ph idx="1" type="body"/>
          </p:nvPr>
        </p:nvSpPr>
        <p:spPr>
          <a:xfrm>
            <a:off x="6000900" y="29882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Commit old entries </a:t>
            </a:r>
            <a:r>
              <a:rPr b="1" i="1" lang="en">
                <a:solidFill>
                  <a:srgbClr val="FF0000"/>
                </a:solidFill>
              </a:rPr>
              <a:t>indirectly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973" name="Google Shape;1973;p76"/>
          <p:cNvSpPr txBox="1"/>
          <p:nvPr>
            <p:ph idx="1" type="body"/>
          </p:nvPr>
        </p:nvSpPr>
        <p:spPr>
          <a:xfrm>
            <a:off x="4420950" y="4163925"/>
            <a:ext cx="23262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commits entry 3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74" name="Google Shape;197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76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77"/>
          <p:cNvSpPr txBox="1"/>
          <p:nvPr>
            <p:ph idx="4294967295" type="ctrTitle"/>
          </p:nvPr>
        </p:nvSpPr>
        <p:spPr>
          <a:xfrm>
            <a:off x="1377150" y="1899000"/>
            <a:ext cx="6389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78"/>
          <p:cNvSpPr txBox="1"/>
          <p:nvPr>
            <p:ph idx="4294967295" type="ctrTitle"/>
          </p:nvPr>
        </p:nvSpPr>
        <p:spPr>
          <a:xfrm>
            <a:off x="1377150" y="502575"/>
            <a:ext cx="63897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78"/>
          <p:cNvSpPr txBox="1"/>
          <p:nvPr/>
        </p:nvSpPr>
        <p:spPr>
          <a:xfrm>
            <a:off x="674950" y="1710625"/>
            <a:ext cx="7831500" cy="28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 for deciding which log is more up-to-date: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last entries in the logs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different: log with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term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the same: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log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Q1: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92" name="Google Shape;1992;p7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7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79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79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7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7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7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7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79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79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7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03" name="Google Shape;2003;p7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04" name="Google Shape;2004;p7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05" name="Google Shape;2005;p79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79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79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79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79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79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11" name="Google Shape;2011;p79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12" name="Google Shape;2012;p79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79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79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79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7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79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7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7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7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26" name="Google Shape;2026;p80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80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80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80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0" name="Google Shape;2030;p80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1" name="Google Shape;2031;p80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2" name="Google Shape;2032;p80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80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4" name="Google Shape;2034;p80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35" name="Google Shape;2035;p80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80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80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80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80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80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80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80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80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80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80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80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80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8" name="Google Shape;2048;p80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9" name="Google Shape;2049;p80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0" name="Google Shape;2050;p80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80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80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80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80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80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6" name="Google Shape;2056;p80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7" name="Google Shape;2057;p80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80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80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80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80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80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80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80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80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066" name="Google Shape;206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7" name="Google Shape;2067;p80"/>
          <p:cNvCxnSpPr/>
          <p:nvPr/>
        </p:nvCxnSpPr>
        <p:spPr>
          <a:xfrm>
            <a:off x="2992375" y="3009325"/>
            <a:ext cx="1203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73" name="Google Shape;2073;p81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81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81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81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7" name="Google Shape;2077;p81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8" name="Google Shape;2078;p81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9" name="Google Shape;2079;p81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81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81" name="Google Shape;2081;p81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82" name="Google Shape;2082;p81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81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81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81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81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81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81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81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81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81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81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81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81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5" name="Google Shape;2095;p81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6" name="Google Shape;2096;p81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7" name="Google Shape;2097;p81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81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81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81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81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81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03" name="Google Shape;2103;p81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04" name="Google Shape;2104;p81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81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81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81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81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81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81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81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81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113" name="Google Shape;21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4" name="Google Shape;2114;p81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81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81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81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81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81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2124" name="Google Shape;212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25" name="Google Shape;2125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26" name="Google Shape;2126;p82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82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82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82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0" name="Google Shape;2130;p82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1" name="Google Shape;2131;p82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2" name="Google Shape;2132;p82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82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4" name="Google Shape;2134;p82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35" name="Google Shape;2135;p82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82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82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82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82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82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82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82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82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82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82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82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82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8" name="Google Shape;2148;p82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9" name="Google Shape;2149;p82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0" name="Google Shape;2150;p82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82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82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82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82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82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6" name="Google Shape;2156;p82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7" name="Google Shape;2157;p82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82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82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82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82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82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82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82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82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82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82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82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82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82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82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82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82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82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175" name="Google Shape;217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0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71" name="Google Shape;171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0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77" name="Google Shape;177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0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83" name="Google Shape;183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0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189" name="Google Shape;189;p10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0" name="Google Shape;190;p10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91" name="Google Shape;191;p10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81" name="Google Shape;2181;p83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83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83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83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5" name="Google Shape;2185;p83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6" name="Google Shape;2186;p83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7" name="Google Shape;2187;p83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83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89" name="Google Shape;2189;p83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90" name="Google Shape;2190;p83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83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83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83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83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83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83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83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83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83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83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83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83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3" name="Google Shape;2203;p83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4" name="Google Shape;2204;p83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5" name="Google Shape;2205;p83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83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83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83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83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83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11" name="Google Shape;2211;p83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12" name="Google Shape;2212;p83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83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83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83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83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83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83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83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83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83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83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83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83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83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83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83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83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83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230" name="Google Shape;223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231" name="Google Shape;223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7" name="Google Shape;2237;p84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84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84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84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1" name="Google Shape;2241;p84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2" name="Google Shape;2242;p84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3" name="Google Shape;2243;p84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84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5" name="Google Shape;2245;p84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46" name="Google Shape;2246;p84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84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84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84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84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84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84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84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84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84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84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84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84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9" name="Google Shape;2259;p84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0" name="Google Shape;2260;p84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1" name="Google Shape;2261;p84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2" name="Google Shape;2262;p84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84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84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84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84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7" name="Google Shape;2267;p84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8" name="Google Shape;2268;p84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84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84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84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84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84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84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84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84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84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84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84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84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84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84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84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84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84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286" name="Google Shape;228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287" name="Google Shape;228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288" name="Google Shape;2288;p84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84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84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96" name="Google Shape;2296;p85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85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85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85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0" name="Google Shape;2300;p85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1" name="Google Shape;2301;p85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2" name="Google Shape;2302;p85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85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4" name="Google Shape;2304;p85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05" name="Google Shape;2305;p85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85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85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85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85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85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85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85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85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85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85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85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85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8" name="Google Shape;2318;p85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9" name="Google Shape;2319;p85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0" name="Google Shape;2320;p85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85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85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85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85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85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6" name="Google Shape;2326;p85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7" name="Google Shape;2327;p85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85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85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85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85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85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85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85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85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85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85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85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85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85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85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85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85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85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345" name="Google Shape;234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346" name="Google Shape;234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47" name="Google Shape;2347;p85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85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85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350" name="Google Shape;235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1593998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6" name="Google Shape;2356;p86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86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86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86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0" name="Google Shape;2360;p86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1" name="Google Shape;2361;p86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2" name="Google Shape;2362;p86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86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4" name="Google Shape;2364;p86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65" name="Google Shape;2365;p86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86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86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86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86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86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86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86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86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86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86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86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86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8" name="Google Shape;2378;p86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9" name="Google Shape;2379;p86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0" name="Google Shape;2380;p86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86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86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86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86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86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6" name="Google Shape;2386;p86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7" name="Google Shape;2387;p86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86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86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86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86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86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86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86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86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86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86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86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86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86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86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86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86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86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05" name="Google Shape;240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06" name="Google Shape;240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07" name="Google Shape;2407;p86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86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86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10" name="Google Shape;241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16" name="Google Shape;2416;p87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87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87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87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0" name="Google Shape;2420;p87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1" name="Google Shape;2421;p87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2" name="Google Shape;2422;p87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87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4" name="Google Shape;2424;p87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25" name="Google Shape;2425;p87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87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87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87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87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87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87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87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87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87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87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87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87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8" name="Google Shape;2438;p87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9" name="Google Shape;2439;p87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0" name="Google Shape;2440;p87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87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87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87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87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87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6" name="Google Shape;2446;p87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7" name="Google Shape;2447;p87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87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87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87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87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87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87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87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87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6" name="Google Shape;2456;p87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87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87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87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87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87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87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87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87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65" name="Google Shape;246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66" name="Google Shape;246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67" name="Google Shape;2467;p87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87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87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70" name="Google Shape;247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71" name="Google Shape;2471;p87"/>
          <p:cNvSpPr/>
          <p:nvPr/>
        </p:nvSpPr>
        <p:spPr>
          <a:xfrm>
            <a:off x="3272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87"/>
          <p:cNvSpPr/>
          <p:nvPr/>
        </p:nvSpPr>
        <p:spPr>
          <a:xfrm>
            <a:off x="3272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87"/>
          <p:cNvSpPr/>
          <p:nvPr/>
        </p:nvSpPr>
        <p:spPr>
          <a:xfrm>
            <a:off x="3272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2474" name="Google Shape;247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668" y="2913197"/>
            <a:ext cx="1830213" cy="190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Q2: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0" name="Google Shape;2480;p8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88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88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88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8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88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8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88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88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88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8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1" name="Google Shape;2491;p8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2" name="Google Shape;2492;p8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3" name="Google Shape;2493;p88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88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88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88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88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88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99" name="Google Shape;2499;p88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0" name="Google Shape;2500;p88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88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88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88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88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88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8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8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8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88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88"/>
          <p:cNvSpPr txBox="1"/>
          <p:nvPr>
            <p:ph idx="1" type="body"/>
          </p:nvPr>
        </p:nvSpPr>
        <p:spPr>
          <a:xfrm>
            <a:off x="4612500" y="279132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cannot become leader in term 4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(Who’s going to vote for him?)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1" name="Google Shape;2511;p88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Q3: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7" name="Google Shape;2517;p8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9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89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8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8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89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89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8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28" name="Google Shape;2528;p8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29" name="Google Shape;2529;p8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30" name="Google Shape;2530;p89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89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89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89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89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89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36" name="Google Shape;2536;p89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37" name="Google Shape;2537;p89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89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89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89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8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89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8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8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8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89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89"/>
          <p:cNvSpPr txBox="1"/>
          <p:nvPr>
            <p:ph idx="1" type="body"/>
          </p:nvPr>
        </p:nvSpPr>
        <p:spPr>
          <a:xfrm>
            <a:off x="4612500" y="21906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What happened to terms 2 and 3?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48" name="Google Shape;2548;p89"/>
          <p:cNvSpPr txBox="1"/>
          <p:nvPr>
            <p:ph idx="1" type="body"/>
          </p:nvPr>
        </p:nvSpPr>
        <p:spPr>
          <a:xfrm>
            <a:off x="4612500" y="12904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549" name="Google Shape;2549;p89"/>
          <p:cNvSpPr txBox="1"/>
          <p:nvPr>
            <p:ph idx="1" type="body"/>
          </p:nvPr>
        </p:nvSpPr>
        <p:spPr>
          <a:xfrm>
            <a:off x="4612500" y="2647825"/>
            <a:ext cx="42198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Split vote: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Partitions: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Simply no requests in these terms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55" name="Google Shape;2555;p9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90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9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90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9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90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9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62" name="Google Shape;2562;p9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63" name="Google Shape;2563;p9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64" name="Google Shape;2564;p9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9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9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9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90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90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90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90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572" name="Google Shape;2572;p90"/>
          <p:cNvSpPr txBox="1"/>
          <p:nvPr>
            <p:ph idx="1" type="body"/>
          </p:nvPr>
        </p:nvSpPr>
        <p:spPr>
          <a:xfrm>
            <a:off x="4612500" y="27913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Let’s try tracing the steps...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78" name="Google Shape;2578;p91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91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91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91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91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91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91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5" name="Google Shape;2585;p91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6" name="Google Shape;2586;p91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7" name="Google Shape;2587;p91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91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91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91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91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91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91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91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91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91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91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91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99" name="Google Shape;2599;p91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0" name="Google Shape;2600;p91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1" name="Google Shape;2601;p91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91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91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91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91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91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91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608" name="Google Shape;260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552980" y="2129670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14" name="Google Shape;2614;p92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92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92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92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92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92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92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21" name="Google Shape;2621;p92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22" name="Google Shape;2622;p92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23" name="Google Shape;2623;p92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92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92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92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92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92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92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92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92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92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92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92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5" name="Google Shape;2635;p92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6" name="Google Shape;2636;p92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7" name="Google Shape;2637;p92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92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92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92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92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92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92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44" name="Google Shape;264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645" name="Google Shape;264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1593986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46" name="Google Shape;2646;p92"/>
          <p:cNvSpPr txBox="1"/>
          <p:nvPr>
            <p:ph idx="1" type="body"/>
          </p:nvPr>
        </p:nvSpPr>
        <p:spPr>
          <a:xfrm>
            <a:off x="752550" y="39375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becomes leader in term 2...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97" name="Google Shape;197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1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03" name="Google Shape;203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1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09" name="Google Shape;209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11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215" name="Google Shape;215;p11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217" name="Google Shape;217;p11"/>
            <p:cNvSpPr txBox="1"/>
            <p:nvPr/>
          </p:nvSpPr>
          <p:spPr>
            <a:xfrm>
              <a:off x="3802950" y="2274838"/>
              <a:ext cx="1642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52" name="Google Shape;2652;p93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93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93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93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93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93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93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9" name="Google Shape;2659;p93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60" name="Google Shape;2660;p93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61" name="Google Shape;2661;p93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93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93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93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93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93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93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93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93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93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93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93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3" name="Google Shape;2673;p93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4" name="Google Shape;2674;p93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5" name="Google Shape;2675;p93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93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93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93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93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93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93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82" name="Google Shape;268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683" name="Google Shape;268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6802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84" name="Google Shape;2684;p93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90" name="Google Shape;2690;p94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94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94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94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94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94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94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7" name="Google Shape;2697;p94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8" name="Google Shape;2698;p94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9" name="Google Shape;2699;p94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94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94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94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94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94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94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94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94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94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94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94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1" name="Google Shape;2711;p94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2" name="Google Shape;2712;p94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3" name="Google Shape;2713;p94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94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94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94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94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94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94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94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21" name="Google Shape;272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722" name="Google Shape;272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6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28" name="Google Shape;2728;p95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95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95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95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95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95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95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35" name="Google Shape;2735;p95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36" name="Google Shape;2736;p95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37" name="Google Shape;2737;p95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8" name="Google Shape;2738;p95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95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95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95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95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95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95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95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95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95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95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49" name="Google Shape;2749;p95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0" name="Google Shape;2750;p95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1" name="Google Shape;2751;p95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95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95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95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95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95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95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95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59" name="Google Shape;275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760" name="Google Shape;276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09377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61" name="Google Shape;2761;p95"/>
          <p:cNvSpPr txBox="1"/>
          <p:nvPr>
            <p:ph idx="1" type="body"/>
          </p:nvPr>
        </p:nvSpPr>
        <p:spPr>
          <a:xfrm>
            <a:off x="521425" y="3743050"/>
            <a:ext cx="4457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previously voted for S2 in term 3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can only vote for S1 for term 4!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62" name="Google Shape;2762;p95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6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68" name="Google Shape;2768;p96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96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96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96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96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96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96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75" name="Google Shape;2775;p96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76" name="Google Shape;2776;p96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77" name="Google Shape;2777;p96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96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96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96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96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96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96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96"/>
          <p:cNvSpPr txBox="1"/>
          <p:nvPr>
            <p:ph idx="1" type="body"/>
          </p:nvPr>
        </p:nvSpPr>
        <p:spPr>
          <a:xfrm>
            <a:off x="4267000" y="1740125"/>
            <a:ext cx="37521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 two entries in term       are in different positions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and S2 could not have written these entries without being leaders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85" name="Google Shape;2785;p96"/>
          <p:cNvSpPr/>
          <p:nvPr/>
        </p:nvSpPr>
        <p:spPr>
          <a:xfrm>
            <a:off x="6876724" y="1832550"/>
            <a:ext cx="280500" cy="280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96"/>
          <p:cNvSpPr txBox="1"/>
          <p:nvPr>
            <p:ph idx="1" type="body"/>
          </p:nvPr>
        </p:nvSpPr>
        <p:spPr>
          <a:xfrm>
            <a:off x="4267000" y="3506225"/>
            <a:ext cx="37521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But they can’t both be leaders in the same term!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Q5: Is entry 2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92" name="Google Shape;2792;p97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97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97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97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6" name="Google Shape;2796;p97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7" name="Google Shape;2797;p97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8" name="Google Shape;2798;p97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97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97"/>
          <p:cNvSpPr/>
          <p:nvPr/>
        </p:nvSpPr>
        <p:spPr>
          <a:xfrm>
            <a:off x="198584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97"/>
          <p:cNvSpPr/>
          <p:nvPr/>
        </p:nvSpPr>
        <p:spPr>
          <a:xfrm>
            <a:off x="198584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97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03" name="Google Shape;2803;p97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04" name="Google Shape;2804;p97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97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97"/>
          <p:cNvSpPr txBox="1"/>
          <p:nvPr>
            <p:ph idx="1" type="body"/>
          </p:nvPr>
        </p:nvSpPr>
        <p:spPr>
          <a:xfrm>
            <a:off x="3952250" y="2579225"/>
            <a:ext cx="41265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on a majority of nodes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else has a more </a:t>
            </a:r>
            <a:r>
              <a:rPr i="1" lang="en">
                <a:solidFill>
                  <a:srgbClr val="000000"/>
                </a:solidFill>
              </a:rPr>
              <a:t>up-to-date </a:t>
            </a:r>
            <a:r>
              <a:rPr lang="en">
                <a:solidFill>
                  <a:srgbClr val="000000"/>
                </a:solidFill>
              </a:rPr>
              <a:t>log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7" name="Google Shape;2807;p97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808" name="Google Shape;2808;p97"/>
          <p:cNvSpPr/>
          <p:nvPr/>
        </p:nvSpPr>
        <p:spPr>
          <a:xfrm>
            <a:off x="198584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2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Q6: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14" name="Google Shape;2814;p9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9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9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9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8" name="Google Shape;2818;p9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9" name="Google Shape;2819;p9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0" name="Google Shape;2820;p9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9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98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3" name="Google Shape;2823;p98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4" name="Google Shape;2824;p98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5" name="Google Shape;2825;p98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98"/>
          <p:cNvSpPr txBox="1"/>
          <p:nvPr>
            <p:ph idx="1" type="body"/>
          </p:nvPr>
        </p:nvSpPr>
        <p:spPr>
          <a:xfrm>
            <a:off x="3952250" y="2579225"/>
            <a:ext cx="4126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an entry from an old term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(See Figure 8 in Raft paper)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27" name="Google Shape;2827;p98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28" name="Google Shape;2828;p9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p98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0" name="Google Shape;2830;p98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1" name="Google Shape;2831;p98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98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98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98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98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9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Q7: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1" name="Google Shape;2841;p9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9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3" name="Google Shape;2843;p9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9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5" name="Google Shape;2845;p9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6" name="Google Shape;2846;p9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7" name="Google Shape;2847;p9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8" name="Google Shape;2848;p9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99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50" name="Google Shape;2850;p99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51" name="Google Shape;2851;p99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2" name="Google Shape;2852;p99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3" name="Google Shape;2853;p99"/>
          <p:cNvSpPr txBox="1"/>
          <p:nvPr>
            <p:ph idx="1" type="body"/>
          </p:nvPr>
        </p:nvSpPr>
        <p:spPr>
          <a:xfrm>
            <a:off x="3952250" y="2579225"/>
            <a:ext cx="44856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still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(votes from S2, S3 and S4)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54" name="Google Shape;2854;p99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55" name="Google Shape;2855;p9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6" name="Google Shape;2856;p99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7" name="Google Shape;2857;p99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8" name="Google Shape;2858;p99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9" name="Google Shape;2859;p99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99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99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99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99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9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99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9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Q8: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71" name="Google Shape;2871;p10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10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3" name="Google Shape;2873;p10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4" name="Google Shape;2874;p10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75" name="Google Shape;2875;p10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76" name="Google Shape;2876;p10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77" name="Google Shape;2877;p10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10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100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80" name="Google Shape;2880;p100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81" name="Google Shape;2881;p100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00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00"/>
          <p:cNvSpPr txBox="1"/>
          <p:nvPr>
            <p:ph idx="1" type="body"/>
          </p:nvPr>
        </p:nvSpPr>
        <p:spPr>
          <a:xfrm>
            <a:off x="3952250" y="2579225"/>
            <a:ext cx="4485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4 is guaranteed to be committed because no one else has a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log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All entries before entry 4 are safe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84" name="Google Shape;2884;p100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85" name="Google Shape;2885;p10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00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00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00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00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00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00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00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00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0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00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100"/>
          <p:cNvSpPr/>
          <p:nvPr/>
        </p:nvSpPr>
        <p:spPr>
          <a:xfrm>
            <a:off x="2567699" y="3955975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100"/>
          <p:cNvSpPr/>
          <p:nvPr/>
        </p:nvSpPr>
        <p:spPr>
          <a:xfrm>
            <a:off x="1985851" y="3955966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100"/>
          <p:cNvSpPr/>
          <p:nvPr/>
        </p:nvSpPr>
        <p:spPr>
          <a:xfrm>
            <a:off x="3149549" y="3955975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