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6" roundtripDataSignature="AMtx7mgorB4npXW8ezZGuptg7CG//nGa0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14" Type="http://schemas.openxmlformats.org/officeDocument/2006/relationships/slide" Target="slides/slide10.xml"/><Relationship Id="rId36" Type="http://customschemas.google.com/relationships/presentationmetadata" Target="meta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099d98601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c099d98601_0_9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c099d98601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9" name="Google Shape;149;gc099d98601_0_8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c099d98601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6" name="Google Shape;156;gc099d98601_0_1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solidFill>
                  <a:schemeClr val="dk1"/>
                </a:solidFill>
              </a:rPr>
              <a:t>Subtle additional requirement: record messages on all OTHER channels, not the one we received the marker message from. Why?</a:t>
            </a:r>
            <a:endParaRPr>
              <a:solidFill>
                <a:schemeClr val="dk1"/>
              </a:solidFill>
            </a:endParaRPr>
          </a:p>
          <a:p>
            <a:pPr indent="0" lvl="0" marL="0" rtl="0" algn="l">
              <a:lnSpc>
                <a:spcPct val="100000"/>
              </a:lnSpc>
              <a:spcBef>
                <a:spcPts val="0"/>
              </a:spcBef>
              <a:spcAft>
                <a:spcPts val="0"/>
              </a:spcAft>
              <a:buSzPts val="1100"/>
              <a:buNone/>
            </a:pPr>
            <a:r>
              <a:rPr lang="en">
                <a:solidFill>
                  <a:schemeClr val="dk1"/>
                </a:solidFill>
              </a:rPr>
              <a:t>Ans: we know the other end has already recorded its local state</a:t>
            </a:r>
            <a:endParaRPr>
              <a:solidFill>
                <a:schemeClr val="dk1"/>
              </a:solidFill>
            </a:endParaRPr>
          </a:p>
          <a:p>
            <a:pPr indent="-298450" lvl="1" marL="914400" rtl="0" algn="l">
              <a:lnSpc>
                <a:spcPct val="100000"/>
              </a:lnSpc>
              <a:spcBef>
                <a:spcPts val="0"/>
              </a:spcBef>
              <a:spcAft>
                <a:spcPts val="0"/>
              </a:spcAft>
              <a:buClr>
                <a:schemeClr val="dk1"/>
              </a:buClr>
              <a:buSzPts val="1100"/>
              <a:buChar char="○"/>
            </a:pPr>
            <a:r>
              <a:rPr lang="en">
                <a:solidFill>
                  <a:schemeClr val="dk1"/>
                </a:solidFill>
              </a:rPr>
              <a:t>How: because it sent a marker message!</a:t>
            </a:r>
            <a:endParaRPr>
              <a:solidFill>
                <a:schemeClr val="dk1"/>
              </a:solidFill>
            </a:endParaRPr>
          </a:p>
          <a:p>
            <a:pPr indent="-298450" lvl="1" marL="914400" rtl="0" algn="l">
              <a:lnSpc>
                <a:spcPct val="100000"/>
              </a:lnSpc>
              <a:spcBef>
                <a:spcPts val="0"/>
              </a:spcBef>
              <a:spcAft>
                <a:spcPts val="0"/>
              </a:spcAft>
              <a:buClr>
                <a:schemeClr val="dk1"/>
              </a:buClr>
              <a:buSzPts val="1100"/>
              <a:buChar char="○"/>
            </a:pPr>
            <a:r>
              <a:rPr lang="en">
                <a:solidFill>
                  <a:schemeClr val="dk1"/>
                </a:solidFill>
              </a:rPr>
              <a:t>Whatever messages it sends afterward happened AFTER the snapshot (lies outside the “consistent cut” if you remember from lecture); not included in this snapshot</a:t>
            </a:r>
            <a:endParaRPr>
              <a:solidFill>
                <a:schemeClr val="dk1"/>
              </a:solidFill>
            </a:endParaRPr>
          </a:p>
          <a:p>
            <a:pPr indent="-298450" lvl="1" marL="914400" rtl="0" algn="l">
              <a:lnSpc>
                <a:spcPct val="100000"/>
              </a:lnSpc>
              <a:spcBef>
                <a:spcPts val="0"/>
              </a:spcBef>
              <a:spcAft>
                <a:spcPts val="0"/>
              </a:spcAft>
              <a:buClr>
                <a:schemeClr val="dk1"/>
              </a:buClr>
              <a:buSzPts val="1100"/>
              <a:buChar char="○"/>
            </a:pPr>
            <a:r>
              <a:rPr lang="en">
                <a:solidFill>
                  <a:schemeClr val="dk1"/>
                </a:solidFill>
              </a:rPr>
              <a:t>Otherwise might double-count state</a:t>
            </a:r>
            <a:endParaRPr>
              <a:solidFill>
                <a:schemeClr val="dk1"/>
              </a:solidFill>
            </a:endParaRPr>
          </a:p>
          <a:p>
            <a:pPr indent="-298450" lvl="1" marL="914400" rtl="0" algn="l">
              <a:lnSpc>
                <a:spcPct val="100000"/>
              </a:lnSpc>
              <a:spcBef>
                <a:spcPts val="0"/>
              </a:spcBef>
              <a:spcAft>
                <a:spcPts val="0"/>
              </a:spcAft>
              <a:buClr>
                <a:schemeClr val="dk1"/>
              </a:buClr>
              <a:buSzPts val="1100"/>
              <a:buChar char="○"/>
            </a:pPr>
            <a:r>
              <a:rPr lang="en">
                <a:solidFill>
                  <a:schemeClr val="dk1"/>
                </a:solidFill>
              </a:rPr>
              <a:t>Example of this later</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c099d98601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Google Shape;163;gc099d98601_0_1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solidFill>
                  <a:schemeClr val="dk1"/>
                </a:solidFill>
              </a:rPr>
              <a:t>Algorithm terminates when we’re sure that the marker messages have covered all the links in the system.</a:t>
            </a:r>
            <a:endParaRPr>
              <a:solidFill>
                <a:schemeClr val="dk1"/>
              </a:solidFill>
            </a:endParaRPr>
          </a:p>
          <a:p>
            <a:pPr indent="0" lvl="0" marL="0" rtl="0" algn="l">
              <a:lnSpc>
                <a:spcPct val="100000"/>
              </a:lnSpc>
              <a:spcBef>
                <a:spcPts val="0"/>
              </a:spcBef>
              <a:spcAft>
                <a:spcPts val="0"/>
              </a:spcAft>
              <a:buSzPts val="1100"/>
              <a:buNone/>
            </a:pPr>
            <a:r>
              <a:t/>
            </a:r>
            <a:endParaRPr>
              <a:solidFill>
                <a:schemeClr val="dk1"/>
              </a:solidFill>
            </a:endParaRPr>
          </a:p>
          <a:p>
            <a:pPr indent="0" lvl="0" marL="0" rtl="0" algn="l">
              <a:lnSpc>
                <a:spcPct val="100000"/>
              </a:lnSpc>
              <a:spcBef>
                <a:spcPts val="0"/>
              </a:spcBef>
              <a:spcAft>
                <a:spcPts val="0"/>
              </a:spcAft>
              <a:buSzPts val="1100"/>
              <a:buNone/>
            </a:pPr>
            <a:r>
              <a:rPr lang="en">
                <a:solidFill>
                  <a:schemeClr val="dk1"/>
                </a:solidFill>
              </a:rPr>
              <a:t>What happens after the termination? </a:t>
            </a:r>
            <a:endParaRPr>
              <a:solidFill>
                <a:schemeClr val="dk1"/>
              </a:solidFill>
            </a:endParaRPr>
          </a:p>
          <a:p>
            <a:pPr indent="0" lvl="0" marL="0" rtl="0" algn="l">
              <a:lnSpc>
                <a:spcPct val="100000"/>
              </a:lnSpc>
              <a:spcBef>
                <a:spcPts val="0"/>
              </a:spcBef>
              <a:spcAft>
                <a:spcPts val="0"/>
              </a:spcAft>
              <a:buSzPts val="1100"/>
              <a:buNone/>
            </a:pPr>
            <a:r>
              <a:rPr lang="en">
                <a:solidFill>
                  <a:schemeClr val="dk1"/>
                </a:solidFill>
              </a:rPr>
              <a:t>It usually depends on what system admins want to do with these snapshots. </a:t>
            </a:r>
            <a:endParaRPr>
              <a:solidFill>
                <a:schemeClr val="dk1"/>
              </a:solidFill>
            </a:endParaRPr>
          </a:p>
          <a:p>
            <a:pPr indent="0" lvl="0" marL="0" rtl="0" algn="l">
              <a:lnSpc>
                <a:spcPct val="100000"/>
              </a:lnSpc>
              <a:spcBef>
                <a:spcPts val="0"/>
              </a:spcBef>
              <a:spcAft>
                <a:spcPts val="0"/>
              </a:spcAft>
              <a:buSzPts val="1100"/>
              <a:buNone/>
            </a:pPr>
            <a:r>
              <a:rPr lang="en">
                <a:solidFill>
                  <a:schemeClr val="dk1"/>
                </a:solidFill>
              </a:rPr>
              <a:t>And it is out of scope of the original chandy-lamport algorithm</a:t>
            </a:r>
            <a:endParaRPr>
              <a:solidFill>
                <a:schemeClr val="dk1"/>
              </a:solidFill>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Next, we will go over some examples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1" name="Google Shape;171;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Start with a simple case considering only two processes and a pair of channels</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5" name="Google Shape;185;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1" name="Google Shape;201;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Green indicates node has been snapshotted</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8" name="Google Shape;218;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4" name="Google Shape;234;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0" name="Google Shape;250;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If we had recorded the token message then we would have more than 1 token in the snapshot!</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6" name="Google Shape;266;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bac66b967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g2bac66b967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Suppose we would like to take a panorama of a scene. However, there is a moving object (in this case, a dog) in the scene.</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0" name="Google Shape;280;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6" name="Google Shape;296;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3" name="Google Shape;313;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0" name="Google Shape;330;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7" name="Google Shape;347;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Why do we record the message this time? What’s the difference between this example and the previous?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If we did not record the message we would have ended up with 0 tokens in the system!</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p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4" name="Google Shape;364;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Now let’s take a look at a slightly more complicated case, assuming 3 process </a:t>
            </a:r>
            <a:endParaRPr/>
          </a:p>
          <a:p>
            <a:pPr indent="0" lvl="0" marL="0" rtl="0" algn="l">
              <a:lnSpc>
                <a:spcPct val="100000"/>
              </a:lnSpc>
              <a:spcBef>
                <a:spcPts val="0"/>
              </a:spcBef>
              <a:spcAft>
                <a:spcPts val="0"/>
              </a:spcAft>
              <a:buSzPts val="1100"/>
              <a:buNone/>
            </a:pPr>
            <a:r>
              <a:rPr lang="en"/>
              <a:t>Node </a:t>
            </a:r>
            <a:r>
              <a:rPr i="1" lang="en"/>
              <a:t>A</a:t>
            </a:r>
            <a:r>
              <a:rPr lang="en"/>
              <a:t> starts snapshot… </a:t>
            </a:r>
            <a:endParaRPr/>
          </a:p>
          <a:p>
            <a:pPr indent="0" lvl="0" marL="0" rtl="0" algn="l">
              <a:lnSpc>
                <a:spcPct val="100000"/>
              </a:lnSpc>
              <a:spcBef>
                <a:spcPts val="0"/>
              </a:spcBef>
              <a:spcAft>
                <a:spcPts val="0"/>
              </a:spcAft>
              <a:buSzPts val="1100"/>
              <a:buNone/>
            </a:pPr>
            <a:r>
              <a:rPr lang="en"/>
              <a:t>Here, “recorded” means that will be recorded as an in-flight message (that exists in some channel) in the global snapshot.</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2" name="Google Shape;392;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lang="en"/>
              <a:t>m7 is definitely recorded: it arrives at A after A sends the marker message and before C will have sent a marker message back to A. </a:t>
            </a:r>
            <a:endParaRPr/>
          </a:p>
          <a:p>
            <a:pPr indent="-298450" lvl="0" marL="457200" rtl="0" algn="l">
              <a:lnSpc>
                <a:spcPct val="100000"/>
              </a:lnSpc>
              <a:spcBef>
                <a:spcPts val="0"/>
              </a:spcBef>
              <a:spcAft>
                <a:spcPts val="0"/>
              </a:spcAft>
              <a:buSzPts val="1100"/>
              <a:buChar char="●"/>
            </a:pPr>
            <a:r>
              <a:rPr lang="en"/>
              <a:t>m1, m3 are sent by A after it has sent the marker message, so those tokens will be snapshotted by A before they are sent as messages. </a:t>
            </a:r>
            <a:endParaRPr/>
          </a:p>
          <a:p>
            <a:pPr indent="-298450" lvl="0" marL="457200" rtl="0" algn="l">
              <a:lnSpc>
                <a:spcPct val="100000"/>
              </a:lnSpc>
              <a:spcBef>
                <a:spcPts val="0"/>
              </a:spcBef>
              <a:spcAft>
                <a:spcPts val="0"/>
              </a:spcAft>
              <a:buSzPts val="1100"/>
              <a:buChar char="●"/>
            </a:pPr>
            <a:r>
              <a:rPr lang="en"/>
              <a:t>m2, m4 may be received by B, C before B, C receive the marker message, so they will be part of local state when it is time to snapshot. However, if B receives m2 AFTER C forwards the marker message from A, then m2 will be recorded as a message. Likewise with C receiving m4 after B forwards the marker message from A. </a:t>
            </a:r>
            <a:endParaRPr/>
          </a:p>
          <a:p>
            <a:pPr indent="-298450" lvl="0" marL="457200" rtl="0" algn="l">
              <a:lnSpc>
                <a:spcPct val="100000"/>
              </a:lnSpc>
              <a:spcBef>
                <a:spcPts val="0"/>
              </a:spcBef>
              <a:spcAft>
                <a:spcPts val="0"/>
              </a:spcAft>
              <a:buSzPts val="1100"/>
              <a:buChar char="●"/>
            </a:pPr>
            <a:r>
              <a:rPr lang="en"/>
              <a:t>m5, m6 will be recorded as in-flight messages if they arrive at B, C after the marker message arrives. If they arrive before the marker message, they will be recorded as local state at B, C.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p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3" name="Google Shape;423;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What is a “discrete time simulator”?: Simulates passage of time in discrete steps, i.e., system is assumed to change only at each discrete time tick</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p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30" name="Google Shape;430;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37" name="Google Shape;437;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bac66b9670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Google Shape;81;g2bac66b9670_0_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rPr lang="en">
                <a:solidFill>
                  <a:schemeClr val="dk1"/>
                </a:solidFill>
              </a:rPr>
              <a:t>If we do nothing, we end up with this monstrosity of a panoramic photo. Ideally we’d like to record the dog in its entirety only once, in some part of this panorama. That is going to the the goal of distributed snapshot algorithms.</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44" name="Google Shape;44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Bullet-proof way: easier said than done, but it’s something to look out for when debugging. E.g. last iteration of for loop is often a tricky case.</a:t>
            </a:r>
            <a:endParaRPr/>
          </a:p>
          <a:p>
            <a:pPr indent="0" lvl="0" marL="0" rtl="0" algn="l">
              <a:lnSpc>
                <a:spcPct val="100000"/>
              </a:lnSpc>
              <a:spcBef>
                <a:spcPts val="0"/>
              </a:spcBef>
              <a:spcAft>
                <a:spcPts val="0"/>
              </a:spcAft>
              <a:buSzPts val="1100"/>
              <a:buNone/>
            </a:pPr>
            <a:r>
              <a:rPr lang="en"/>
              <a:t>It is important to know if your channel is buffered or not because it might introduce implicit blocking across goroutines in your code.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p3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51" name="Google Shape;451;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bac66b9670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6" name="Google Shape;86;g2bac66b9670_0_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Why ensuring state is not duplicated or lost: the state could reflect exclusive ability to do something, e.g., propose new commands for a particular object</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c099d9860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2" name="Google Shape;92;gc099d98601_0_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A distributed system can contain hundreds/thousands of servers, each communicating with one another via messages.</a:t>
            </a:r>
            <a:endParaRPr/>
          </a:p>
          <a:p>
            <a:pPr indent="0" lvl="0" marL="0" rtl="0" algn="l">
              <a:lnSpc>
                <a:spcPct val="100000"/>
              </a:lnSpc>
              <a:spcBef>
                <a:spcPts val="0"/>
              </a:spcBef>
              <a:spcAft>
                <a:spcPts val="0"/>
              </a:spcAft>
              <a:buSzPts val="1100"/>
              <a:buNone/>
            </a:pPr>
            <a:r>
              <a:rPr lang="en"/>
              <a:t>They can have very complicated interactions with each other. </a:t>
            </a:r>
            <a:endParaRPr/>
          </a:p>
          <a:p>
            <a:pPr indent="0" lvl="0" marL="0" rtl="0" algn="l">
              <a:lnSpc>
                <a:spcPct val="100000"/>
              </a:lnSpc>
              <a:spcBef>
                <a:spcPts val="0"/>
              </a:spcBef>
              <a:spcAft>
                <a:spcPts val="0"/>
              </a:spcAft>
              <a:buSzPts val="1100"/>
              <a:buNone/>
            </a:pPr>
            <a:r>
              <a:rPr lang="en"/>
              <a:t>So what mean global snapshot mean here?</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It captures the global state which includes 2 aspects: the states on the nodes, and the states of channels containing in-transmit messages. </a:t>
            </a:r>
            <a:endParaRPr/>
          </a:p>
          <a:p>
            <a:pPr indent="0" lvl="0" marL="0" rtl="0" algn="l">
              <a:lnSpc>
                <a:spcPct val="100000"/>
              </a:lnSpc>
              <a:spcBef>
                <a:spcPts val="0"/>
              </a:spcBef>
              <a:spcAft>
                <a:spcPts val="0"/>
              </a:spcAft>
              <a:buSzPts val="1100"/>
              <a:buNone/>
            </a:pPr>
            <a:r>
              <a:rPr lang="en"/>
              <a:t>These states are instantaneous, meaning that they could change at any time.</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c099d98601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gc099d98601_0_9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So why would we like to have global snapshots?</a:t>
            </a:r>
            <a:endParaRPr/>
          </a:p>
          <a:p>
            <a:pPr indent="0" lvl="0" marL="0" rtl="0" algn="l">
              <a:lnSpc>
                <a:spcPct val="100000"/>
              </a:lnSpc>
              <a:spcBef>
                <a:spcPts val="0"/>
              </a:spcBef>
              <a:spcAft>
                <a:spcPts val="0"/>
              </a:spcAft>
              <a:buSzPts val="1100"/>
              <a:buNone/>
            </a:pPr>
            <a:r>
              <a:rPr lang="en"/>
              <a:t>It turns out that they are very useful for recovery and reasoning about certain system properties.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c099d98601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gc099d98601_0_6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Before moving on to the </a:t>
            </a:r>
            <a:r>
              <a:rPr lang="en">
                <a:solidFill>
                  <a:schemeClr val="dk1"/>
                </a:solidFill>
              </a:rPr>
              <a:t>distributed snapshot algorithm, it is important to first define our system model</a:t>
            </a:r>
            <a:r>
              <a:rPr lang="en"/>
              <a:t>. </a:t>
            </a:r>
            <a:endParaRPr/>
          </a:p>
          <a:p>
            <a:pPr indent="0" lvl="0" marL="0" rtl="0" algn="l">
              <a:lnSpc>
                <a:spcPct val="100000"/>
              </a:lnSpc>
              <a:spcBef>
                <a:spcPts val="0"/>
              </a:spcBef>
              <a:spcAft>
                <a:spcPts val="0"/>
              </a:spcAft>
              <a:buSzPts val="1100"/>
              <a:buNone/>
            </a:pPr>
            <a:r>
              <a:rPr lang="en"/>
              <a:t>Then, explain each bullet point on this slide. </a:t>
            </a:r>
            <a:endParaRPr/>
          </a:p>
          <a:p>
            <a:pPr indent="0" lvl="0" marL="0" rtl="0" algn="l">
              <a:lnSpc>
                <a:spcPct val="100000"/>
              </a:lnSpc>
              <a:spcBef>
                <a:spcPts val="0"/>
              </a:spcBef>
              <a:spcAft>
                <a:spcPts val="0"/>
              </a:spcAft>
              <a:buSzPts val="1100"/>
              <a:buNone/>
            </a:pPr>
            <a:r>
              <a:rPr lang="en"/>
              <a:t>Here, we mention about “messages” and “states”. But what are they concretely in a distributed system?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c099d98601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Google Shape;133;gc099d98601_0_7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c099d98601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2" name="Google Shape;142;gc099d98601_0_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Distributed snapshot is an algorithm that can capture the global snapshot of a distributed system, without disturbing its normal execution.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It is proposed by K. Main Chandy and Leslie Lamport in this 1985 paper.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Its key idea is the use of a special type of messages, marker messages, which serves two purposes.</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Then explain point 1 and 2.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Now let us get to the details of this algorithm.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3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3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47"/>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47"/>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4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4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3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3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3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40"/>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4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4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41"/>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41"/>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4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4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4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43"/>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43"/>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4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44"/>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4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45"/>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45"/>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45"/>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45"/>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4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46"/>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4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lamport.azurewebsites.net/pubs/chandy.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lamport.azurewebsites.net/pubs/chandy.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gc099d98601_0_9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
              <a:t>Distributed Snapshots</a:t>
            </a:r>
            <a:endParaRPr/>
          </a:p>
        </p:txBody>
      </p:sp>
      <p:sp>
        <p:nvSpPr>
          <p:cNvPr id="55" name="Google Shape;55;gc099d98601_0_9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t>Spring 2024</a:t>
            </a:r>
            <a:endParaRPr/>
          </a:p>
        </p:txBody>
      </p:sp>
      <p:sp>
        <p:nvSpPr>
          <p:cNvPr id="56" name="Google Shape;56;gc099d98601_0_9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0" name="Shape 150"/>
        <p:cNvGrpSpPr/>
        <p:nvPr/>
      </p:nvGrpSpPr>
      <p:grpSpPr>
        <a:xfrm>
          <a:off x="0" y="0"/>
          <a:ext cx="0" cy="0"/>
          <a:chOff x="0" y="0"/>
          <a:chExt cx="0" cy="0"/>
        </a:xfrm>
      </p:grpSpPr>
      <p:sp>
        <p:nvSpPr>
          <p:cNvPr id="151" name="Google Shape;151;gc099d98601_0_8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Chandy-Lamport Algorithm  </a:t>
            </a:r>
            <a:endParaRPr b="1">
              <a:solidFill>
                <a:srgbClr val="000000"/>
              </a:solidFill>
            </a:endParaRPr>
          </a:p>
        </p:txBody>
      </p:sp>
      <p:sp>
        <p:nvSpPr>
          <p:cNvPr id="152" name="Google Shape;152;gc099d98601_0_83"/>
          <p:cNvSpPr txBox="1"/>
          <p:nvPr>
            <p:ph idx="1" type="body"/>
          </p:nvPr>
        </p:nvSpPr>
        <p:spPr>
          <a:xfrm>
            <a:off x="311700" y="1211500"/>
            <a:ext cx="8520600" cy="1521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a:solidFill>
                  <a:srgbClr val="000000"/>
                </a:solidFill>
              </a:rPr>
              <a:t>Any process can </a:t>
            </a:r>
            <a:r>
              <a:rPr b="1" lang="en">
                <a:solidFill>
                  <a:srgbClr val="FF9900"/>
                </a:solidFill>
              </a:rPr>
              <a:t>initiate</a:t>
            </a:r>
            <a:r>
              <a:rPr b="1" lang="en">
                <a:solidFill>
                  <a:srgbClr val="000000"/>
                </a:solidFill>
              </a:rPr>
              <a:t> the snapshot </a:t>
            </a:r>
            <a:endParaRPr b="1">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Record local state</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Create marker messages and send them to all outbound channels </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Start recording messages from all incoming channels</a:t>
            </a:r>
            <a:endParaRPr sz="1600">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p:txBody>
      </p:sp>
      <p:sp>
        <p:nvSpPr>
          <p:cNvPr id="153" name="Google Shape;153;gc099d98601_0_8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0" st="0"/>
                                            </p:txEl>
                                          </p:spTgt>
                                        </p:tgtEl>
                                        <p:attrNameLst>
                                          <p:attrName>style.visibility</p:attrName>
                                        </p:attrNameLst>
                                      </p:cBhvr>
                                      <p:to>
                                        <p:strVal val="visible"/>
                                      </p:to>
                                    </p:set>
                                    <p:animEffect filter="fade" transition="in">
                                      <p:cBhvr>
                                        <p:cTn dur="1000"/>
                                        <p:tgtEl>
                                          <p:spTgt spid="15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1" st="1"/>
                                            </p:txEl>
                                          </p:spTgt>
                                        </p:tgtEl>
                                        <p:attrNameLst>
                                          <p:attrName>style.visibility</p:attrName>
                                        </p:attrNameLst>
                                      </p:cBhvr>
                                      <p:to>
                                        <p:strVal val="visible"/>
                                      </p:to>
                                    </p:set>
                                    <p:animEffect filter="fade" transition="in">
                                      <p:cBhvr>
                                        <p:cTn dur="1000"/>
                                        <p:tgtEl>
                                          <p:spTgt spid="15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2" st="2"/>
                                            </p:txEl>
                                          </p:spTgt>
                                        </p:tgtEl>
                                        <p:attrNameLst>
                                          <p:attrName>style.visibility</p:attrName>
                                        </p:attrNameLst>
                                      </p:cBhvr>
                                      <p:to>
                                        <p:strVal val="visible"/>
                                      </p:to>
                                    </p:set>
                                    <p:animEffect filter="fade" transition="in">
                                      <p:cBhvr>
                                        <p:cTn dur="1000"/>
                                        <p:tgtEl>
                                          <p:spTgt spid="15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3" st="3"/>
                                            </p:txEl>
                                          </p:spTgt>
                                        </p:tgtEl>
                                        <p:attrNameLst>
                                          <p:attrName>style.visibility</p:attrName>
                                        </p:attrNameLst>
                                      </p:cBhvr>
                                      <p:to>
                                        <p:strVal val="visible"/>
                                      </p:to>
                                    </p:set>
                                    <p:animEffect filter="fade" transition="in">
                                      <p:cBhvr>
                                        <p:cTn dur="1000"/>
                                        <p:tgtEl>
                                          <p:spTgt spid="15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4" st="4"/>
                                            </p:txEl>
                                          </p:spTgt>
                                        </p:tgtEl>
                                        <p:attrNameLst>
                                          <p:attrName>style.visibility</p:attrName>
                                        </p:attrNameLst>
                                      </p:cBhvr>
                                      <p:to>
                                        <p:strVal val="visible"/>
                                      </p:to>
                                    </p:set>
                                    <p:animEffect filter="fade" transition="in">
                                      <p:cBhvr>
                                        <p:cTn dur="1000"/>
                                        <p:tgtEl>
                                          <p:spTgt spid="15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5" st="5"/>
                                            </p:txEl>
                                          </p:spTgt>
                                        </p:tgtEl>
                                        <p:attrNameLst>
                                          <p:attrName>style.visibility</p:attrName>
                                        </p:attrNameLst>
                                      </p:cBhvr>
                                      <p:to>
                                        <p:strVal val="visible"/>
                                      </p:to>
                                    </p:set>
                                    <p:animEffect filter="fade" transition="in">
                                      <p:cBhvr>
                                        <p:cTn dur="1000"/>
                                        <p:tgtEl>
                                          <p:spTgt spid="15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xEl>
                                              <p:pRg end="6" st="6"/>
                                            </p:txEl>
                                          </p:spTgt>
                                        </p:tgtEl>
                                        <p:attrNameLst>
                                          <p:attrName>style.visibility</p:attrName>
                                        </p:attrNameLst>
                                      </p:cBhvr>
                                      <p:to>
                                        <p:strVal val="visible"/>
                                      </p:to>
                                    </p:set>
                                    <p:animEffect filter="fade" transition="in">
                                      <p:cBhvr>
                                        <p:cTn dur="1000"/>
                                        <p:tgtEl>
                                          <p:spTgt spid="152">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7" name="Shape 157"/>
        <p:cNvGrpSpPr/>
        <p:nvPr/>
      </p:nvGrpSpPr>
      <p:grpSpPr>
        <a:xfrm>
          <a:off x="0" y="0"/>
          <a:ext cx="0" cy="0"/>
          <a:chOff x="0" y="0"/>
          <a:chExt cx="0" cy="0"/>
        </a:xfrm>
      </p:grpSpPr>
      <p:sp>
        <p:nvSpPr>
          <p:cNvPr id="158" name="Google Shape;158;gc099d98601_0_14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Chandy-Lamport Algorithm Continued   </a:t>
            </a:r>
            <a:endParaRPr b="1">
              <a:solidFill>
                <a:srgbClr val="000000"/>
              </a:solidFill>
            </a:endParaRPr>
          </a:p>
        </p:txBody>
      </p:sp>
      <p:sp>
        <p:nvSpPr>
          <p:cNvPr id="159" name="Google Shape;159;gc099d98601_0_141"/>
          <p:cNvSpPr txBox="1"/>
          <p:nvPr>
            <p:ph idx="1" type="body"/>
          </p:nvPr>
        </p:nvSpPr>
        <p:spPr>
          <a:xfrm>
            <a:off x="367650" y="1073950"/>
            <a:ext cx="8520600" cy="3627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a:solidFill>
                  <a:srgbClr val="000000"/>
                </a:solidFill>
              </a:rPr>
              <a:t>When </a:t>
            </a:r>
            <a:r>
              <a:rPr b="1" lang="en">
                <a:solidFill>
                  <a:srgbClr val="FF9900"/>
                </a:solidFill>
              </a:rPr>
              <a:t>receiving</a:t>
            </a:r>
            <a:r>
              <a:rPr b="1" lang="en">
                <a:solidFill>
                  <a:srgbClr val="000000"/>
                </a:solidFill>
              </a:rPr>
              <a:t> a marker message from channel C </a:t>
            </a:r>
            <a:endParaRPr b="1">
              <a:solidFill>
                <a:srgbClr val="000000"/>
              </a:solidFill>
            </a:endParaRPr>
          </a:p>
          <a:p>
            <a:pPr indent="0" lvl="0" marL="0" rtl="0" algn="l">
              <a:lnSpc>
                <a:spcPct val="115000"/>
              </a:lnSpc>
              <a:spcBef>
                <a:spcPts val="0"/>
              </a:spcBef>
              <a:spcAft>
                <a:spcPts val="0"/>
              </a:spcAft>
              <a:buSzPts val="1800"/>
              <a:buNone/>
            </a:pPr>
            <a:r>
              <a:rPr lang="en" sz="1600">
                <a:solidFill>
                  <a:srgbClr val="000000"/>
                </a:solidFill>
              </a:rPr>
              <a:t>If this is the </a:t>
            </a:r>
            <a:r>
              <a:rPr lang="en" sz="1600">
                <a:solidFill>
                  <a:srgbClr val="FF0000"/>
                </a:solidFill>
              </a:rPr>
              <a:t>first marker message</a:t>
            </a:r>
            <a:r>
              <a:rPr lang="en" sz="1600">
                <a:solidFill>
                  <a:srgbClr val="000000"/>
                </a:solidFill>
              </a:rPr>
              <a:t> that this process has even seen:</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Record the local state</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Record the state of C as “empty sequence”</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Send out the marker message on all outbound channels </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Start recording messages from all of its other incoming channels</a:t>
            </a:r>
            <a:endParaRPr sz="1600">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a:p>
            <a:pPr indent="0" lvl="0" marL="0" rtl="0" algn="l">
              <a:lnSpc>
                <a:spcPct val="115000"/>
              </a:lnSpc>
              <a:spcBef>
                <a:spcPts val="0"/>
              </a:spcBef>
              <a:spcAft>
                <a:spcPts val="0"/>
              </a:spcAft>
              <a:buSzPts val="1800"/>
              <a:buNone/>
            </a:pPr>
            <a:r>
              <a:rPr lang="en" sz="1600">
                <a:solidFill>
                  <a:srgbClr val="000000"/>
                </a:solidFill>
              </a:rPr>
              <a:t>If it has </a:t>
            </a:r>
            <a:r>
              <a:rPr lang="en" sz="1600">
                <a:solidFill>
                  <a:srgbClr val="FF0000"/>
                </a:solidFill>
              </a:rPr>
              <a:t>already seen</a:t>
            </a:r>
            <a:r>
              <a:rPr lang="en" sz="1600">
                <a:solidFill>
                  <a:srgbClr val="000000"/>
                </a:solidFill>
              </a:rPr>
              <a:t> a marker message (e.g. from some other channel)</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Record the state of C as the sequence of messages received since the process’s local state has been recorded</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Stop recording messages on C (i.e done with recording the channel’s state) </a:t>
            </a:r>
            <a:endParaRPr sz="1600">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a:p>
            <a:pPr indent="0" lvl="0" marL="0" rtl="0" algn="l">
              <a:lnSpc>
                <a:spcPct val="115000"/>
              </a:lnSpc>
              <a:spcBef>
                <a:spcPts val="0"/>
              </a:spcBef>
              <a:spcAft>
                <a:spcPts val="0"/>
              </a:spcAft>
              <a:buSzPts val="1800"/>
              <a:buNone/>
            </a:pPr>
            <a:r>
              <a:rPr lang="en">
                <a:solidFill>
                  <a:srgbClr val="000000"/>
                </a:solidFill>
              </a:rPr>
              <a:t>See </a:t>
            </a:r>
            <a:r>
              <a:rPr b="1" lang="en">
                <a:solidFill>
                  <a:srgbClr val="000000"/>
                </a:solidFill>
              </a:rPr>
              <a:t>Section 3 </a:t>
            </a:r>
            <a:r>
              <a:rPr lang="en">
                <a:solidFill>
                  <a:srgbClr val="000000"/>
                </a:solidFill>
              </a:rPr>
              <a:t>of the </a:t>
            </a:r>
            <a:r>
              <a:rPr lang="en" u="sng">
                <a:solidFill>
                  <a:schemeClr val="accent5"/>
                </a:solidFill>
                <a:hlinkClick r:id="rId3">
                  <a:extLst>
                    <a:ext uri="{A12FA001-AC4F-418D-AE19-62706E023703}">
                      <ahyp:hlinkClr val="tx"/>
                    </a:ext>
                  </a:extLst>
                </a:hlinkClick>
              </a:rPr>
              <a:t>original paper</a:t>
            </a:r>
            <a:r>
              <a:rPr lang="en">
                <a:solidFill>
                  <a:srgbClr val="000000"/>
                </a:solidFill>
              </a:rPr>
              <a:t> for more details </a:t>
            </a:r>
            <a:endParaRPr>
              <a:solidFill>
                <a:srgbClr val="000000"/>
              </a:solidFill>
            </a:endParaRPr>
          </a:p>
          <a:p>
            <a:pPr indent="0" lvl="0" marL="0" rtl="0" algn="l">
              <a:lnSpc>
                <a:spcPct val="115000"/>
              </a:lnSpc>
              <a:spcBef>
                <a:spcPts val="0"/>
              </a:spcBef>
              <a:spcAft>
                <a:spcPts val="0"/>
              </a:spcAft>
              <a:buSzPts val="1800"/>
              <a:buNone/>
            </a:pPr>
            <a:r>
              <a:t/>
            </a:r>
            <a:endParaRPr sz="1600">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p:txBody>
      </p:sp>
      <p:sp>
        <p:nvSpPr>
          <p:cNvPr id="160" name="Google Shape;160;gc099d98601_0_14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0" st="0"/>
                                            </p:txEl>
                                          </p:spTgt>
                                        </p:tgtEl>
                                        <p:attrNameLst>
                                          <p:attrName>style.visibility</p:attrName>
                                        </p:attrNameLst>
                                      </p:cBhvr>
                                      <p:to>
                                        <p:strVal val="visible"/>
                                      </p:to>
                                    </p:set>
                                    <p:animEffect filter="fade" transition="in">
                                      <p:cBhvr>
                                        <p:cTn dur="1000"/>
                                        <p:tgtEl>
                                          <p:spTgt spid="15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1" st="1"/>
                                            </p:txEl>
                                          </p:spTgt>
                                        </p:tgtEl>
                                        <p:attrNameLst>
                                          <p:attrName>style.visibility</p:attrName>
                                        </p:attrNameLst>
                                      </p:cBhvr>
                                      <p:to>
                                        <p:strVal val="visible"/>
                                      </p:to>
                                    </p:set>
                                    <p:animEffect filter="fade" transition="in">
                                      <p:cBhvr>
                                        <p:cTn dur="1000"/>
                                        <p:tgtEl>
                                          <p:spTgt spid="15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2" st="2"/>
                                            </p:txEl>
                                          </p:spTgt>
                                        </p:tgtEl>
                                        <p:attrNameLst>
                                          <p:attrName>style.visibility</p:attrName>
                                        </p:attrNameLst>
                                      </p:cBhvr>
                                      <p:to>
                                        <p:strVal val="visible"/>
                                      </p:to>
                                    </p:set>
                                    <p:animEffect filter="fade" transition="in">
                                      <p:cBhvr>
                                        <p:cTn dur="1000"/>
                                        <p:tgtEl>
                                          <p:spTgt spid="15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3" st="3"/>
                                            </p:txEl>
                                          </p:spTgt>
                                        </p:tgtEl>
                                        <p:attrNameLst>
                                          <p:attrName>style.visibility</p:attrName>
                                        </p:attrNameLst>
                                      </p:cBhvr>
                                      <p:to>
                                        <p:strVal val="visible"/>
                                      </p:to>
                                    </p:set>
                                    <p:animEffect filter="fade" transition="in">
                                      <p:cBhvr>
                                        <p:cTn dur="1000"/>
                                        <p:tgtEl>
                                          <p:spTgt spid="15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4" st="4"/>
                                            </p:txEl>
                                          </p:spTgt>
                                        </p:tgtEl>
                                        <p:attrNameLst>
                                          <p:attrName>style.visibility</p:attrName>
                                        </p:attrNameLst>
                                      </p:cBhvr>
                                      <p:to>
                                        <p:strVal val="visible"/>
                                      </p:to>
                                    </p:set>
                                    <p:animEffect filter="fade" transition="in">
                                      <p:cBhvr>
                                        <p:cTn dur="1000"/>
                                        <p:tgtEl>
                                          <p:spTgt spid="15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5" st="5"/>
                                            </p:txEl>
                                          </p:spTgt>
                                        </p:tgtEl>
                                        <p:attrNameLst>
                                          <p:attrName>style.visibility</p:attrName>
                                        </p:attrNameLst>
                                      </p:cBhvr>
                                      <p:to>
                                        <p:strVal val="visible"/>
                                      </p:to>
                                    </p:set>
                                    <p:animEffect filter="fade" transition="in">
                                      <p:cBhvr>
                                        <p:cTn dur="1000"/>
                                        <p:tgtEl>
                                          <p:spTgt spid="15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6" st="6"/>
                                            </p:txEl>
                                          </p:spTgt>
                                        </p:tgtEl>
                                        <p:attrNameLst>
                                          <p:attrName>style.visibility</p:attrName>
                                        </p:attrNameLst>
                                      </p:cBhvr>
                                      <p:to>
                                        <p:strVal val="visible"/>
                                      </p:to>
                                    </p:set>
                                    <p:animEffect filter="fade" transition="in">
                                      <p:cBhvr>
                                        <p:cTn dur="1000"/>
                                        <p:tgtEl>
                                          <p:spTgt spid="15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7" st="7"/>
                                            </p:txEl>
                                          </p:spTgt>
                                        </p:tgtEl>
                                        <p:attrNameLst>
                                          <p:attrName>style.visibility</p:attrName>
                                        </p:attrNameLst>
                                      </p:cBhvr>
                                      <p:to>
                                        <p:strVal val="visible"/>
                                      </p:to>
                                    </p:set>
                                    <p:animEffect filter="fade" transition="in">
                                      <p:cBhvr>
                                        <p:cTn dur="1000"/>
                                        <p:tgtEl>
                                          <p:spTgt spid="15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8" st="8"/>
                                            </p:txEl>
                                          </p:spTgt>
                                        </p:tgtEl>
                                        <p:attrNameLst>
                                          <p:attrName>style.visibility</p:attrName>
                                        </p:attrNameLst>
                                      </p:cBhvr>
                                      <p:to>
                                        <p:strVal val="visible"/>
                                      </p:to>
                                    </p:set>
                                    <p:animEffect filter="fade" transition="in">
                                      <p:cBhvr>
                                        <p:cTn dur="1000"/>
                                        <p:tgtEl>
                                          <p:spTgt spid="15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9" st="9"/>
                                            </p:txEl>
                                          </p:spTgt>
                                        </p:tgtEl>
                                        <p:attrNameLst>
                                          <p:attrName>style.visibility</p:attrName>
                                        </p:attrNameLst>
                                      </p:cBhvr>
                                      <p:to>
                                        <p:strVal val="visible"/>
                                      </p:to>
                                    </p:set>
                                    <p:animEffect filter="fade" transition="in">
                                      <p:cBhvr>
                                        <p:cTn dur="1000"/>
                                        <p:tgtEl>
                                          <p:spTgt spid="159">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10" st="10"/>
                                            </p:txEl>
                                          </p:spTgt>
                                        </p:tgtEl>
                                        <p:attrNameLst>
                                          <p:attrName>style.visibility</p:attrName>
                                        </p:attrNameLst>
                                      </p:cBhvr>
                                      <p:to>
                                        <p:strVal val="visible"/>
                                      </p:to>
                                    </p:set>
                                    <p:animEffect filter="fade" transition="in">
                                      <p:cBhvr>
                                        <p:cTn dur="1000"/>
                                        <p:tgtEl>
                                          <p:spTgt spid="159">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11" st="11"/>
                                            </p:txEl>
                                          </p:spTgt>
                                        </p:tgtEl>
                                        <p:attrNameLst>
                                          <p:attrName>style.visibility</p:attrName>
                                        </p:attrNameLst>
                                      </p:cBhvr>
                                      <p:to>
                                        <p:strVal val="visible"/>
                                      </p:to>
                                    </p:set>
                                    <p:animEffect filter="fade" transition="in">
                                      <p:cBhvr>
                                        <p:cTn dur="1000"/>
                                        <p:tgtEl>
                                          <p:spTgt spid="159">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12" st="12"/>
                                            </p:txEl>
                                          </p:spTgt>
                                        </p:tgtEl>
                                        <p:attrNameLst>
                                          <p:attrName>style.visibility</p:attrName>
                                        </p:attrNameLst>
                                      </p:cBhvr>
                                      <p:to>
                                        <p:strVal val="visible"/>
                                      </p:to>
                                    </p:set>
                                    <p:animEffect filter="fade" transition="in">
                                      <p:cBhvr>
                                        <p:cTn dur="1000"/>
                                        <p:tgtEl>
                                          <p:spTgt spid="159">
                                            <p:txEl>
                                              <p:pRg end="12" st="1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13" st="13"/>
                                            </p:txEl>
                                          </p:spTgt>
                                        </p:tgtEl>
                                        <p:attrNameLst>
                                          <p:attrName>style.visibility</p:attrName>
                                        </p:attrNameLst>
                                      </p:cBhvr>
                                      <p:to>
                                        <p:strVal val="visible"/>
                                      </p:to>
                                    </p:set>
                                    <p:animEffect filter="fade" transition="in">
                                      <p:cBhvr>
                                        <p:cTn dur="1000"/>
                                        <p:tgtEl>
                                          <p:spTgt spid="159">
                                            <p:txEl>
                                              <p:pRg end="13" st="1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4" name="Shape 164"/>
        <p:cNvGrpSpPr/>
        <p:nvPr/>
      </p:nvGrpSpPr>
      <p:grpSpPr>
        <a:xfrm>
          <a:off x="0" y="0"/>
          <a:ext cx="0" cy="0"/>
          <a:chOff x="0" y="0"/>
          <a:chExt cx="0" cy="0"/>
        </a:xfrm>
      </p:grpSpPr>
      <p:sp>
        <p:nvSpPr>
          <p:cNvPr id="165" name="Google Shape;165;gc099d98601_0_13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Chandy-Lamport Algorithm Continued</a:t>
            </a:r>
            <a:endParaRPr b="1">
              <a:solidFill>
                <a:srgbClr val="000000"/>
              </a:solidFill>
            </a:endParaRPr>
          </a:p>
        </p:txBody>
      </p:sp>
      <p:sp>
        <p:nvSpPr>
          <p:cNvPr id="166" name="Google Shape;166;gc099d98601_0_133"/>
          <p:cNvSpPr txBox="1"/>
          <p:nvPr>
            <p:ph idx="1" type="body"/>
          </p:nvPr>
        </p:nvSpPr>
        <p:spPr>
          <a:xfrm>
            <a:off x="311700" y="1152475"/>
            <a:ext cx="8520600" cy="208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a:solidFill>
                  <a:srgbClr val="000000"/>
                </a:solidFill>
              </a:rPr>
              <a:t>When is the algorithm </a:t>
            </a:r>
            <a:r>
              <a:rPr b="1" lang="en">
                <a:solidFill>
                  <a:srgbClr val="FF9900"/>
                </a:solidFill>
              </a:rPr>
              <a:t>terminated</a:t>
            </a:r>
            <a:r>
              <a:rPr b="1" lang="en">
                <a:solidFill>
                  <a:srgbClr val="000000"/>
                </a:solidFill>
              </a:rPr>
              <a:t>?</a:t>
            </a:r>
            <a:endParaRPr b="1">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All processes have received marker messages (i.e have recorded their local states)</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All processes have received marker messages from </a:t>
            </a:r>
            <a:r>
              <a:rPr lang="en" sz="1600">
                <a:solidFill>
                  <a:srgbClr val="FF0000"/>
                </a:solidFill>
              </a:rPr>
              <a:t>all of their incoming channels</a:t>
            </a:r>
            <a:r>
              <a:rPr lang="en" sz="1600">
                <a:solidFill>
                  <a:srgbClr val="000000"/>
                </a:solidFill>
              </a:rPr>
              <a:t> (i.e have recorded the local states of all channels)</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Both need to satisfy </a:t>
            </a:r>
            <a:endParaRPr sz="1600">
              <a:solidFill>
                <a:srgbClr val="000000"/>
              </a:solidFill>
            </a:endParaRPr>
          </a:p>
          <a:p>
            <a:pPr indent="0" lvl="0" marL="0" rtl="0" algn="l">
              <a:lnSpc>
                <a:spcPct val="115000"/>
              </a:lnSpc>
              <a:spcBef>
                <a:spcPts val="0"/>
              </a:spcBef>
              <a:spcAft>
                <a:spcPts val="0"/>
              </a:spcAft>
              <a:buSzPts val="1800"/>
              <a:buNone/>
            </a:pPr>
            <a:r>
              <a:rPr lang="en">
                <a:solidFill>
                  <a:srgbClr val="000000"/>
                </a:solidFill>
              </a:rPr>
              <a:t>	</a:t>
            </a:r>
            <a:endParaRPr>
              <a:solidFill>
                <a:srgbClr val="000000"/>
              </a:solidFill>
            </a:endParaRPr>
          </a:p>
        </p:txBody>
      </p:sp>
      <p:sp>
        <p:nvSpPr>
          <p:cNvPr id="167" name="Google Shape;167;gc099d98601_0_133"/>
          <p:cNvSpPr txBox="1"/>
          <p:nvPr>
            <p:ph idx="1" type="body"/>
          </p:nvPr>
        </p:nvSpPr>
        <p:spPr>
          <a:xfrm>
            <a:off x="311700" y="2995225"/>
            <a:ext cx="8520600" cy="1614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a:solidFill>
                  <a:srgbClr val="000000"/>
                </a:solidFill>
              </a:rPr>
              <a:t>What </a:t>
            </a:r>
            <a:r>
              <a:rPr b="1" lang="en">
                <a:solidFill>
                  <a:srgbClr val="FF9900"/>
                </a:solidFill>
              </a:rPr>
              <a:t>happens after</a:t>
            </a:r>
            <a:r>
              <a:rPr b="1" lang="en">
                <a:solidFill>
                  <a:srgbClr val="000000"/>
                </a:solidFill>
              </a:rPr>
              <a:t> the termination?</a:t>
            </a:r>
            <a:r>
              <a:rPr lang="en">
                <a:solidFill>
                  <a:srgbClr val="000000"/>
                </a:solidFill>
              </a:rPr>
              <a:t> </a:t>
            </a:r>
            <a:endParaRPr>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Optional and out of the scope of Chandy-Lamport algorithm</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Usually, there will be a central server that collects local snapshots from all servers to build a global snapshot (e.g the </a:t>
            </a:r>
            <a:r>
              <a:rPr lang="en" sz="1600">
                <a:solidFill>
                  <a:srgbClr val="000000"/>
                </a:solidFill>
                <a:latin typeface="Courier New"/>
                <a:ea typeface="Courier New"/>
                <a:cs typeface="Courier New"/>
                <a:sym typeface="Courier New"/>
              </a:rPr>
              <a:t>simulator</a:t>
            </a:r>
            <a:r>
              <a:rPr lang="en" sz="1600">
                <a:solidFill>
                  <a:srgbClr val="000000"/>
                </a:solidFill>
              </a:rPr>
              <a:t> in Assignment 2) and maybe run some computations (e.g deadlock detection) on it </a:t>
            </a:r>
            <a:endParaRPr sz="1600">
              <a:solidFill>
                <a:srgbClr val="000000"/>
              </a:solidFill>
            </a:endParaRPr>
          </a:p>
          <a:p>
            <a:pPr indent="0" lvl="0" marL="0" rtl="0" algn="l">
              <a:lnSpc>
                <a:spcPct val="115000"/>
              </a:lnSpc>
              <a:spcBef>
                <a:spcPts val="0"/>
              </a:spcBef>
              <a:spcAft>
                <a:spcPts val="0"/>
              </a:spcAft>
              <a:buSzPts val="1800"/>
              <a:buNone/>
            </a:pPr>
            <a:r>
              <a:rPr lang="en">
                <a:solidFill>
                  <a:srgbClr val="000000"/>
                </a:solidFill>
              </a:rPr>
              <a:t>	</a:t>
            </a:r>
            <a:endParaRPr>
              <a:solidFill>
                <a:srgbClr val="000000"/>
              </a:solidFill>
            </a:endParaRPr>
          </a:p>
        </p:txBody>
      </p:sp>
      <p:sp>
        <p:nvSpPr>
          <p:cNvPr id="168" name="Google Shape;168;gc099d98601_0_1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0" st="0"/>
                                            </p:txEl>
                                          </p:spTgt>
                                        </p:tgtEl>
                                        <p:attrNameLst>
                                          <p:attrName>style.visibility</p:attrName>
                                        </p:attrNameLst>
                                      </p:cBhvr>
                                      <p:to>
                                        <p:strVal val="visible"/>
                                      </p:to>
                                    </p:set>
                                    <p:animEffect filter="fade" transition="in">
                                      <p:cBhvr>
                                        <p:cTn dur="1000"/>
                                        <p:tgtEl>
                                          <p:spTgt spid="16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1" st="1"/>
                                            </p:txEl>
                                          </p:spTgt>
                                        </p:tgtEl>
                                        <p:attrNameLst>
                                          <p:attrName>style.visibility</p:attrName>
                                        </p:attrNameLst>
                                      </p:cBhvr>
                                      <p:to>
                                        <p:strVal val="visible"/>
                                      </p:to>
                                    </p:set>
                                    <p:animEffect filter="fade" transition="in">
                                      <p:cBhvr>
                                        <p:cTn dur="1000"/>
                                        <p:tgtEl>
                                          <p:spTgt spid="16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2" st="2"/>
                                            </p:txEl>
                                          </p:spTgt>
                                        </p:tgtEl>
                                        <p:attrNameLst>
                                          <p:attrName>style.visibility</p:attrName>
                                        </p:attrNameLst>
                                      </p:cBhvr>
                                      <p:to>
                                        <p:strVal val="visible"/>
                                      </p:to>
                                    </p:set>
                                    <p:animEffect filter="fade" transition="in">
                                      <p:cBhvr>
                                        <p:cTn dur="1000"/>
                                        <p:tgtEl>
                                          <p:spTgt spid="16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3" st="3"/>
                                            </p:txEl>
                                          </p:spTgt>
                                        </p:tgtEl>
                                        <p:attrNameLst>
                                          <p:attrName>style.visibility</p:attrName>
                                        </p:attrNameLst>
                                      </p:cBhvr>
                                      <p:to>
                                        <p:strVal val="visible"/>
                                      </p:to>
                                    </p:set>
                                    <p:animEffect filter="fade" transition="in">
                                      <p:cBhvr>
                                        <p:cTn dur="1000"/>
                                        <p:tgtEl>
                                          <p:spTgt spid="16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4" st="4"/>
                                            </p:txEl>
                                          </p:spTgt>
                                        </p:tgtEl>
                                        <p:attrNameLst>
                                          <p:attrName>style.visibility</p:attrName>
                                        </p:attrNameLst>
                                      </p:cBhvr>
                                      <p:to>
                                        <p:strVal val="visible"/>
                                      </p:to>
                                    </p:set>
                                    <p:animEffect filter="fade" transition="in">
                                      <p:cBhvr>
                                        <p:cTn dur="1000"/>
                                        <p:tgtEl>
                                          <p:spTgt spid="16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0" st="0"/>
                                            </p:txEl>
                                          </p:spTgt>
                                        </p:tgtEl>
                                        <p:attrNameLst>
                                          <p:attrName>style.visibility</p:attrName>
                                        </p:attrNameLst>
                                      </p:cBhvr>
                                      <p:to>
                                        <p:strVal val="visible"/>
                                      </p:to>
                                    </p:set>
                                    <p:animEffect filter="fade" transition="in">
                                      <p:cBhvr>
                                        <p:cTn dur="1800"/>
                                        <p:tgtEl>
                                          <p:spTgt spid="16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1" st="1"/>
                                            </p:txEl>
                                          </p:spTgt>
                                        </p:tgtEl>
                                        <p:attrNameLst>
                                          <p:attrName>style.visibility</p:attrName>
                                        </p:attrNameLst>
                                      </p:cBhvr>
                                      <p:to>
                                        <p:strVal val="visible"/>
                                      </p:to>
                                    </p:set>
                                    <p:animEffect filter="fade" transition="in">
                                      <p:cBhvr>
                                        <p:cTn dur="1800"/>
                                        <p:tgtEl>
                                          <p:spTgt spid="16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2" st="2"/>
                                            </p:txEl>
                                          </p:spTgt>
                                        </p:tgtEl>
                                        <p:attrNameLst>
                                          <p:attrName>style.visibility</p:attrName>
                                        </p:attrNameLst>
                                      </p:cBhvr>
                                      <p:to>
                                        <p:strVal val="visible"/>
                                      </p:to>
                                    </p:set>
                                    <p:animEffect filter="fade" transition="in">
                                      <p:cBhvr>
                                        <p:cTn dur="1800"/>
                                        <p:tgtEl>
                                          <p:spTgt spid="16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3" st="3"/>
                                            </p:txEl>
                                          </p:spTgt>
                                        </p:tgtEl>
                                        <p:attrNameLst>
                                          <p:attrName>style.visibility</p:attrName>
                                        </p:attrNameLst>
                                      </p:cBhvr>
                                      <p:to>
                                        <p:strVal val="visible"/>
                                      </p:to>
                                    </p:set>
                                    <p:animEffect filter="fade" transition="in">
                                      <p:cBhvr>
                                        <p:cTn dur="1800"/>
                                        <p:tgtEl>
                                          <p:spTgt spid="16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72" name="Shape 172"/>
        <p:cNvGrpSpPr/>
        <p:nvPr/>
      </p:nvGrpSpPr>
      <p:grpSpPr>
        <a:xfrm>
          <a:off x="0" y="0"/>
          <a:ext cx="0" cy="0"/>
          <a:chOff x="0" y="0"/>
          <a:chExt cx="0" cy="0"/>
        </a:xfrm>
      </p:grpSpPr>
      <p:cxnSp>
        <p:nvCxnSpPr>
          <p:cNvPr id="173" name="Google Shape;173;p16"/>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174" name="Google Shape;174;p16"/>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175" name="Google Shape;175;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1</a:t>
            </a:r>
            <a:endParaRPr b="1">
              <a:solidFill>
                <a:srgbClr val="000000"/>
              </a:solidFill>
            </a:endParaRPr>
          </a:p>
        </p:txBody>
      </p:sp>
      <p:sp>
        <p:nvSpPr>
          <p:cNvPr id="176" name="Google Shape;176;p16"/>
          <p:cNvSpPr/>
          <p:nvPr/>
        </p:nvSpPr>
        <p:spPr>
          <a:xfrm>
            <a:off x="1302613"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16"/>
          <p:cNvSpPr/>
          <p:nvPr/>
        </p:nvSpPr>
        <p:spPr>
          <a:xfrm>
            <a:off x="4299900"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16"/>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179" name="Google Shape;179;p16"/>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180" name="Google Shape;180;p16"/>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1 Token</a:t>
            </a:r>
            <a:endParaRPr b="1" i="0" sz="1800" u="none" cap="none" strike="noStrike">
              <a:solidFill>
                <a:srgbClr val="000000"/>
              </a:solidFill>
              <a:latin typeface="Arial"/>
              <a:ea typeface="Arial"/>
              <a:cs typeface="Arial"/>
              <a:sym typeface="Arial"/>
            </a:endParaRPr>
          </a:p>
        </p:txBody>
      </p:sp>
      <p:sp>
        <p:nvSpPr>
          <p:cNvPr id="181" name="Google Shape;181;p16"/>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0 Tokens</a:t>
            </a:r>
            <a:endParaRPr b="1" i="0" sz="1800" u="none" cap="none" strike="noStrike">
              <a:solidFill>
                <a:srgbClr val="000000"/>
              </a:solidFill>
              <a:latin typeface="Arial"/>
              <a:ea typeface="Arial"/>
              <a:cs typeface="Arial"/>
              <a:sym typeface="Arial"/>
            </a:endParaRPr>
          </a:p>
        </p:txBody>
      </p:sp>
      <p:sp>
        <p:nvSpPr>
          <p:cNvPr id="182" name="Google Shape;182;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86" name="Shape 186"/>
        <p:cNvGrpSpPr/>
        <p:nvPr/>
      </p:nvGrpSpPr>
      <p:grpSpPr>
        <a:xfrm>
          <a:off x="0" y="0"/>
          <a:ext cx="0" cy="0"/>
          <a:chOff x="0" y="0"/>
          <a:chExt cx="0" cy="0"/>
        </a:xfrm>
      </p:grpSpPr>
      <p:cxnSp>
        <p:nvCxnSpPr>
          <p:cNvPr id="187" name="Google Shape;187;p17"/>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188" name="Google Shape;188;p17"/>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189" name="Google Shape;189;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1</a:t>
            </a:r>
            <a:endParaRPr b="1">
              <a:solidFill>
                <a:srgbClr val="000000"/>
              </a:solidFill>
            </a:endParaRPr>
          </a:p>
        </p:txBody>
      </p:sp>
      <p:sp>
        <p:nvSpPr>
          <p:cNvPr id="190" name="Google Shape;190;p17"/>
          <p:cNvSpPr/>
          <p:nvPr/>
        </p:nvSpPr>
        <p:spPr>
          <a:xfrm>
            <a:off x="1302613"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17"/>
          <p:cNvSpPr/>
          <p:nvPr/>
        </p:nvSpPr>
        <p:spPr>
          <a:xfrm>
            <a:off x="4299900"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17"/>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193" name="Google Shape;193;p17"/>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194" name="Google Shape;194;p17"/>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0 Tokens</a:t>
            </a:r>
            <a:endParaRPr b="1" i="0" sz="1800" u="none" cap="none" strike="noStrike">
              <a:solidFill>
                <a:srgbClr val="000000"/>
              </a:solidFill>
              <a:latin typeface="Arial"/>
              <a:ea typeface="Arial"/>
              <a:cs typeface="Arial"/>
              <a:sym typeface="Arial"/>
            </a:endParaRPr>
          </a:p>
        </p:txBody>
      </p:sp>
      <p:sp>
        <p:nvSpPr>
          <p:cNvPr id="195" name="Google Shape;195;p17"/>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0 Tokens</a:t>
            </a:r>
            <a:endParaRPr b="1" i="0" sz="1800" u="none" cap="none" strike="noStrike">
              <a:solidFill>
                <a:srgbClr val="000000"/>
              </a:solidFill>
              <a:latin typeface="Arial"/>
              <a:ea typeface="Arial"/>
              <a:cs typeface="Arial"/>
              <a:sym typeface="Arial"/>
            </a:endParaRPr>
          </a:p>
        </p:txBody>
      </p:sp>
      <p:sp>
        <p:nvSpPr>
          <p:cNvPr id="196" name="Google Shape;196;p17"/>
          <p:cNvSpPr txBox="1"/>
          <p:nvPr/>
        </p:nvSpPr>
        <p:spPr>
          <a:xfrm>
            <a:off x="6033550" y="891550"/>
            <a:ext cx="2544600" cy="1964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sends 1 token</a:t>
            </a:r>
            <a:endParaRPr b="0" i="1" sz="1800" u="none" cap="none" strike="noStrike">
              <a:solidFill>
                <a:srgbClr val="000000"/>
              </a:solidFill>
              <a:latin typeface="Arial"/>
              <a:ea typeface="Arial"/>
              <a:cs typeface="Arial"/>
              <a:sym typeface="Arial"/>
            </a:endParaRPr>
          </a:p>
        </p:txBody>
      </p:sp>
      <p:sp>
        <p:nvSpPr>
          <p:cNvPr id="197" name="Google Shape;197;p17"/>
          <p:cNvSpPr/>
          <p:nvPr/>
        </p:nvSpPr>
        <p:spPr>
          <a:xfrm>
            <a:off x="2918925" y="2067225"/>
            <a:ext cx="859200" cy="3660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1 Token</a:t>
            </a:r>
            <a:endParaRPr b="0" i="0" sz="1400" u="none" cap="none" strike="noStrike">
              <a:solidFill>
                <a:srgbClr val="000000"/>
              </a:solidFill>
              <a:latin typeface="Arial"/>
              <a:ea typeface="Arial"/>
              <a:cs typeface="Arial"/>
              <a:sym typeface="Arial"/>
            </a:endParaRPr>
          </a:p>
        </p:txBody>
      </p:sp>
      <p:sp>
        <p:nvSpPr>
          <p:cNvPr id="198" name="Google Shape;198;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02" name="Shape 202"/>
        <p:cNvGrpSpPr/>
        <p:nvPr/>
      </p:nvGrpSpPr>
      <p:grpSpPr>
        <a:xfrm>
          <a:off x="0" y="0"/>
          <a:ext cx="0" cy="0"/>
          <a:chOff x="0" y="0"/>
          <a:chExt cx="0" cy="0"/>
        </a:xfrm>
      </p:grpSpPr>
      <p:cxnSp>
        <p:nvCxnSpPr>
          <p:cNvPr id="203" name="Google Shape;203;p18"/>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204" name="Google Shape;204;p18"/>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205" name="Google Shape;205;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1</a:t>
            </a:r>
            <a:endParaRPr b="1">
              <a:solidFill>
                <a:srgbClr val="000000"/>
              </a:solidFill>
            </a:endParaRPr>
          </a:p>
        </p:txBody>
      </p:sp>
      <p:sp>
        <p:nvSpPr>
          <p:cNvPr id="206" name="Google Shape;206;p18"/>
          <p:cNvSpPr/>
          <p:nvPr/>
        </p:nvSpPr>
        <p:spPr>
          <a:xfrm>
            <a:off x="1302613"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 name="Google Shape;207;p18"/>
          <p:cNvSpPr/>
          <p:nvPr/>
        </p:nvSpPr>
        <p:spPr>
          <a:xfrm>
            <a:off x="4299900"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 name="Google Shape;208;p18"/>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209" name="Google Shape;209;p18"/>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210" name="Google Shape;210;p18"/>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211" name="Google Shape;211;p18"/>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0 Tokens</a:t>
            </a:r>
            <a:endParaRPr b="1" i="0" sz="1800" u="none" cap="none" strike="noStrike">
              <a:solidFill>
                <a:srgbClr val="000000"/>
              </a:solidFill>
              <a:latin typeface="Arial"/>
              <a:ea typeface="Arial"/>
              <a:cs typeface="Arial"/>
              <a:sym typeface="Arial"/>
            </a:endParaRPr>
          </a:p>
        </p:txBody>
      </p:sp>
      <p:sp>
        <p:nvSpPr>
          <p:cNvPr id="212" name="Google Shape;212;p18"/>
          <p:cNvSpPr txBox="1"/>
          <p:nvPr/>
        </p:nvSpPr>
        <p:spPr>
          <a:xfrm>
            <a:off x="6033550" y="891550"/>
            <a:ext cx="2730300" cy="3485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sends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starts snapshot, sends marker</a:t>
            </a:r>
            <a:endParaRPr b="0" i="0" sz="1800" u="none" cap="none" strike="noStrike">
              <a:solidFill>
                <a:srgbClr val="000000"/>
              </a:solidFill>
              <a:latin typeface="Arial"/>
              <a:ea typeface="Arial"/>
              <a:cs typeface="Arial"/>
              <a:sym typeface="Arial"/>
            </a:endParaRPr>
          </a:p>
        </p:txBody>
      </p:sp>
      <p:sp>
        <p:nvSpPr>
          <p:cNvPr id="213" name="Google Shape;213;p18"/>
          <p:cNvSpPr/>
          <p:nvPr/>
        </p:nvSpPr>
        <p:spPr>
          <a:xfrm>
            <a:off x="3196438" y="2067225"/>
            <a:ext cx="859200" cy="3660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1 Token</a:t>
            </a:r>
            <a:endParaRPr b="0" i="0" sz="1400" u="none" cap="none" strike="noStrike">
              <a:solidFill>
                <a:srgbClr val="000000"/>
              </a:solidFill>
              <a:latin typeface="Arial"/>
              <a:ea typeface="Arial"/>
              <a:cs typeface="Arial"/>
              <a:sym typeface="Arial"/>
            </a:endParaRPr>
          </a:p>
        </p:txBody>
      </p:sp>
      <p:sp>
        <p:nvSpPr>
          <p:cNvPr id="214" name="Google Shape;214;p18"/>
          <p:cNvSpPr/>
          <p:nvPr/>
        </p:nvSpPr>
        <p:spPr>
          <a:xfrm>
            <a:off x="2632875" y="2067225"/>
            <a:ext cx="403800" cy="3660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215" name="Google Shape;215;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19" name="Shape 219"/>
        <p:cNvGrpSpPr/>
        <p:nvPr/>
      </p:nvGrpSpPr>
      <p:grpSpPr>
        <a:xfrm>
          <a:off x="0" y="0"/>
          <a:ext cx="0" cy="0"/>
          <a:chOff x="0" y="0"/>
          <a:chExt cx="0" cy="0"/>
        </a:xfrm>
      </p:grpSpPr>
      <p:cxnSp>
        <p:nvCxnSpPr>
          <p:cNvPr id="220" name="Google Shape;220;p19"/>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221" name="Google Shape;221;p19"/>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222" name="Google Shape;222;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1</a:t>
            </a:r>
            <a:endParaRPr b="1">
              <a:solidFill>
                <a:srgbClr val="000000"/>
              </a:solidFill>
            </a:endParaRPr>
          </a:p>
        </p:txBody>
      </p:sp>
      <p:sp>
        <p:nvSpPr>
          <p:cNvPr id="223" name="Google Shape;223;p19"/>
          <p:cNvSpPr/>
          <p:nvPr/>
        </p:nvSpPr>
        <p:spPr>
          <a:xfrm>
            <a:off x="1302613"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 name="Google Shape;224;p19"/>
          <p:cNvSpPr/>
          <p:nvPr/>
        </p:nvSpPr>
        <p:spPr>
          <a:xfrm>
            <a:off x="4299900"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 name="Google Shape;225;p19"/>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226" name="Google Shape;226;p19"/>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227" name="Google Shape;227;p19"/>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228" name="Google Shape;228;p19"/>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1 Token</a:t>
            </a:r>
            <a:endParaRPr b="1" i="0" sz="1800" u="none" cap="none" strike="noStrike">
              <a:solidFill>
                <a:srgbClr val="000000"/>
              </a:solidFill>
              <a:latin typeface="Arial"/>
              <a:ea typeface="Arial"/>
              <a:cs typeface="Arial"/>
              <a:sym typeface="Arial"/>
            </a:endParaRPr>
          </a:p>
        </p:txBody>
      </p:sp>
      <p:sp>
        <p:nvSpPr>
          <p:cNvPr id="229" name="Google Shape;229;p19"/>
          <p:cNvSpPr txBox="1"/>
          <p:nvPr/>
        </p:nvSpPr>
        <p:spPr>
          <a:xfrm>
            <a:off x="6033550" y="891550"/>
            <a:ext cx="2730300" cy="3485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sends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starts snapshot, sends marker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receives 1 token</a:t>
            </a:r>
            <a:endParaRPr b="0" i="0" sz="1800" u="none" cap="none" strike="noStrike">
              <a:solidFill>
                <a:srgbClr val="000000"/>
              </a:solidFill>
              <a:latin typeface="Arial"/>
              <a:ea typeface="Arial"/>
              <a:cs typeface="Arial"/>
              <a:sym typeface="Arial"/>
            </a:endParaRPr>
          </a:p>
        </p:txBody>
      </p:sp>
      <p:sp>
        <p:nvSpPr>
          <p:cNvPr id="230" name="Google Shape;230;p19"/>
          <p:cNvSpPr/>
          <p:nvPr/>
        </p:nvSpPr>
        <p:spPr>
          <a:xfrm>
            <a:off x="3146638" y="2067225"/>
            <a:ext cx="403800" cy="3660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231" name="Google Shape;231;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35" name="Shape 235"/>
        <p:cNvGrpSpPr/>
        <p:nvPr/>
      </p:nvGrpSpPr>
      <p:grpSpPr>
        <a:xfrm>
          <a:off x="0" y="0"/>
          <a:ext cx="0" cy="0"/>
          <a:chOff x="0" y="0"/>
          <a:chExt cx="0" cy="0"/>
        </a:xfrm>
      </p:grpSpPr>
      <p:cxnSp>
        <p:nvCxnSpPr>
          <p:cNvPr id="236" name="Google Shape;236;p20"/>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237" name="Google Shape;237;p20"/>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238" name="Google Shape;238;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1</a:t>
            </a:r>
            <a:endParaRPr b="1">
              <a:solidFill>
                <a:srgbClr val="000000"/>
              </a:solidFill>
            </a:endParaRPr>
          </a:p>
        </p:txBody>
      </p:sp>
      <p:sp>
        <p:nvSpPr>
          <p:cNvPr id="239" name="Google Shape;239;p20"/>
          <p:cNvSpPr/>
          <p:nvPr/>
        </p:nvSpPr>
        <p:spPr>
          <a:xfrm>
            <a:off x="1302613"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0" name="Google Shape;240;p20"/>
          <p:cNvSpPr/>
          <p:nvPr/>
        </p:nvSpPr>
        <p:spPr>
          <a:xfrm>
            <a:off x="4299900"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 name="Google Shape;241;p20"/>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242" name="Google Shape;242;p20"/>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243" name="Google Shape;243;p20"/>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244" name="Google Shape;244;p20"/>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1 Token</a:t>
            </a:r>
            <a:endParaRPr b="1" i="0" sz="1800" u="none" cap="none" strike="noStrike">
              <a:solidFill>
                <a:srgbClr val="FF0000"/>
              </a:solidFill>
              <a:latin typeface="Arial"/>
              <a:ea typeface="Arial"/>
              <a:cs typeface="Arial"/>
              <a:sym typeface="Arial"/>
            </a:endParaRPr>
          </a:p>
        </p:txBody>
      </p:sp>
      <p:sp>
        <p:nvSpPr>
          <p:cNvPr id="245" name="Google Shape;245;p20"/>
          <p:cNvSpPr txBox="1"/>
          <p:nvPr/>
        </p:nvSpPr>
        <p:spPr>
          <a:xfrm>
            <a:off x="6033550" y="891550"/>
            <a:ext cx="2730300" cy="2823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sends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starts snapshot, sends marker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receives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receives marker, starts snapshot</a:t>
            </a:r>
            <a:endParaRPr b="0" i="0" sz="1800" u="none" cap="none" strike="noStrike">
              <a:solidFill>
                <a:srgbClr val="000000"/>
              </a:solidFill>
              <a:latin typeface="Arial"/>
              <a:ea typeface="Arial"/>
              <a:cs typeface="Arial"/>
              <a:sym typeface="Arial"/>
            </a:endParaRPr>
          </a:p>
        </p:txBody>
      </p:sp>
      <p:sp>
        <p:nvSpPr>
          <p:cNvPr id="246" name="Google Shape;246;p20"/>
          <p:cNvSpPr/>
          <p:nvPr/>
        </p:nvSpPr>
        <p:spPr>
          <a:xfrm>
            <a:off x="3146638" y="2908425"/>
            <a:ext cx="403800" cy="3660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247" name="Google Shape;247;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51" name="Shape 251"/>
        <p:cNvGrpSpPr/>
        <p:nvPr/>
      </p:nvGrpSpPr>
      <p:grpSpPr>
        <a:xfrm>
          <a:off x="0" y="0"/>
          <a:ext cx="0" cy="0"/>
          <a:chOff x="0" y="0"/>
          <a:chExt cx="0" cy="0"/>
        </a:xfrm>
      </p:grpSpPr>
      <p:cxnSp>
        <p:nvCxnSpPr>
          <p:cNvPr id="252" name="Google Shape;252;p21"/>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253" name="Google Shape;253;p21"/>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254" name="Google Shape;254;p2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1</a:t>
            </a:r>
            <a:endParaRPr b="1">
              <a:solidFill>
                <a:srgbClr val="000000"/>
              </a:solidFill>
            </a:endParaRPr>
          </a:p>
        </p:txBody>
      </p:sp>
      <p:sp>
        <p:nvSpPr>
          <p:cNvPr id="255" name="Google Shape;255;p21"/>
          <p:cNvSpPr/>
          <p:nvPr/>
        </p:nvSpPr>
        <p:spPr>
          <a:xfrm>
            <a:off x="1302613"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21"/>
          <p:cNvSpPr/>
          <p:nvPr/>
        </p:nvSpPr>
        <p:spPr>
          <a:xfrm>
            <a:off x="4299900"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 name="Google Shape;257;p21"/>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258" name="Google Shape;258;p21"/>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259" name="Google Shape;259;p21"/>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260" name="Google Shape;260;p21"/>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1 Token</a:t>
            </a:r>
            <a:endParaRPr b="1" i="0" sz="1800" u="none" cap="none" strike="noStrike">
              <a:solidFill>
                <a:srgbClr val="FF0000"/>
              </a:solidFill>
              <a:latin typeface="Arial"/>
              <a:ea typeface="Arial"/>
              <a:cs typeface="Arial"/>
              <a:sym typeface="Arial"/>
            </a:endParaRPr>
          </a:p>
        </p:txBody>
      </p:sp>
      <p:sp>
        <p:nvSpPr>
          <p:cNvPr id="261" name="Google Shape;261;p21"/>
          <p:cNvSpPr txBox="1"/>
          <p:nvPr/>
        </p:nvSpPr>
        <p:spPr>
          <a:xfrm>
            <a:off x="6033550" y="891550"/>
            <a:ext cx="2730300" cy="2823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sends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starts snapshot, sends marker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receives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receives marker, starts snapshot</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receives marker, ends snapshot</a:t>
            </a:r>
            <a:endParaRPr b="0" i="0" sz="1800" u="none" cap="none" strike="noStrike">
              <a:solidFill>
                <a:srgbClr val="000000"/>
              </a:solidFill>
              <a:latin typeface="Arial"/>
              <a:ea typeface="Arial"/>
              <a:cs typeface="Arial"/>
              <a:sym typeface="Arial"/>
            </a:endParaRPr>
          </a:p>
        </p:txBody>
      </p:sp>
      <p:sp>
        <p:nvSpPr>
          <p:cNvPr id="262" name="Google Shape;262;p21"/>
          <p:cNvSpPr txBox="1"/>
          <p:nvPr/>
        </p:nvSpPr>
        <p:spPr>
          <a:xfrm>
            <a:off x="413825" y="3840900"/>
            <a:ext cx="5264400" cy="811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1000"/>
              </a:spcAft>
              <a:buClr>
                <a:srgbClr val="000000"/>
              </a:buClr>
              <a:buSzPts val="1800"/>
              <a:buFont typeface="Arial"/>
              <a:buNone/>
            </a:pPr>
            <a:r>
              <a:rPr b="0" i="1" lang="en" sz="1800" u="none" cap="none" strike="noStrike">
                <a:solidFill>
                  <a:srgbClr val="FF0000"/>
                </a:solidFill>
                <a:latin typeface="Arial"/>
                <a:ea typeface="Arial"/>
                <a:cs typeface="Arial"/>
                <a:sym typeface="Arial"/>
              </a:rPr>
              <a:t>We did not record the token message because B received it before B started the snapshot process</a:t>
            </a:r>
            <a:endParaRPr b="0" i="0" sz="1800" u="none" cap="none" strike="noStrike">
              <a:solidFill>
                <a:srgbClr val="FF0000"/>
              </a:solidFill>
              <a:latin typeface="Arial"/>
              <a:ea typeface="Arial"/>
              <a:cs typeface="Arial"/>
              <a:sym typeface="Arial"/>
            </a:endParaRPr>
          </a:p>
        </p:txBody>
      </p:sp>
      <p:sp>
        <p:nvSpPr>
          <p:cNvPr id="263" name="Google Shape;263;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1"/>
                                        <p:tgtEl>
                                          <p:spTgt spid="2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67" name="Shape 267"/>
        <p:cNvGrpSpPr/>
        <p:nvPr/>
      </p:nvGrpSpPr>
      <p:grpSpPr>
        <a:xfrm>
          <a:off x="0" y="0"/>
          <a:ext cx="0" cy="0"/>
          <a:chOff x="0" y="0"/>
          <a:chExt cx="0" cy="0"/>
        </a:xfrm>
      </p:grpSpPr>
      <p:cxnSp>
        <p:nvCxnSpPr>
          <p:cNvPr id="268" name="Google Shape;268;p22"/>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269" name="Google Shape;269;p22"/>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270" name="Google Shape;270;p2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2</a:t>
            </a:r>
            <a:endParaRPr b="1">
              <a:solidFill>
                <a:srgbClr val="000000"/>
              </a:solidFill>
            </a:endParaRPr>
          </a:p>
        </p:txBody>
      </p:sp>
      <p:sp>
        <p:nvSpPr>
          <p:cNvPr id="271" name="Google Shape;271;p22"/>
          <p:cNvSpPr/>
          <p:nvPr/>
        </p:nvSpPr>
        <p:spPr>
          <a:xfrm>
            <a:off x="1302613"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 name="Google Shape;272;p22"/>
          <p:cNvSpPr/>
          <p:nvPr/>
        </p:nvSpPr>
        <p:spPr>
          <a:xfrm>
            <a:off x="4299900"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 name="Google Shape;273;p22"/>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274" name="Google Shape;274;p22"/>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275" name="Google Shape;275;p22"/>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0 Tokens</a:t>
            </a:r>
            <a:endParaRPr b="1" i="0" sz="1800" u="none" cap="none" strike="noStrike">
              <a:solidFill>
                <a:srgbClr val="000000"/>
              </a:solidFill>
              <a:latin typeface="Arial"/>
              <a:ea typeface="Arial"/>
              <a:cs typeface="Arial"/>
              <a:sym typeface="Arial"/>
            </a:endParaRPr>
          </a:p>
        </p:txBody>
      </p:sp>
      <p:sp>
        <p:nvSpPr>
          <p:cNvPr id="276" name="Google Shape;276;p22"/>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1 Token</a:t>
            </a:r>
            <a:endParaRPr b="1" i="0" sz="1800" u="none" cap="none" strike="noStrike">
              <a:solidFill>
                <a:srgbClr val="000000"/>
              </a:solidFill>
              <a:latin typeface="Arial"/>
              <a:ea typeface="Arial"/>
              <a:cs typeface="Arial"/>
              <a:sym typeface="Arial"/>
            </a:endParaRPr>
          </a:p>
        </p:txBody>
      </p:sp>
      <p:sp>
        <p:nvSpPr>
          <p:cNvPr id="277" name="Google Shape;277;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0" name="Shape 60"/>
        <p:cNvGrpSpPr/>
        <p:nvPr/>
      </p:nvGrpSpPr>
      <p:grpSpPr>
        <a:xfrm>
          <a:off x="0" y="0"/>
          <a:ext cx="0" cy="0"/>
          <a:chOff x="0" y="0"/>
          <a:chExt cx="0" cy="0"/>
        </a:xfrm>
      </p:grpSpPr>
      <p:pic>
        <p:nvPicPr>
          <p:cNvPr descr="gonewrong.jpg" id="61" name="Google Shape;61;g2bac66b9670_0_0"/>
          <p:cNvPicPr preferRelativeResize="0"/>
          <p:nvPr/>
        </p:nvPicPr>
        <p:blipFill rotWithShape="1">
          <a:blip r:embed="rId3">
            <a:alphaModFix/>
          </a:blip>
          <a:srcRect b="33306" l="69726" r="0" t="5048"/>
          <a:stretch/>
        </p:blipFill>
        <p:spPr>
          <a:xfrm>
            <a:off x="6686037" y="426163"/>
            <a:ext cx="1596050" cy="2965526"/>
          </a:xfrm>
          <a:prstGeom prst="rect">
            <a:avLst/>
          </a:prstGeom>
          <a:noFill/>
          <a:ln>
            <a:noFill/>
          </a:ln>
        </p:spPr>
      </p:pic>
      <p:pic>
        <p:nvPicPr>
          <p:cNvPr descr="gonewrong.jpg" id="62" name="Google Shape;62;g2bac66b9670_0_0"/>
          <p:cNvPicPr preferRelativeResize="0"/>
          <p:nvPr/>
        </p:nvPicPr>
        <p:blipFill rotWithShape="1">
          <a:blip r:embed="rId3">
            <a:alphaModFix/>
          </a:blip>
          <a:srcRect b="33306" l="52948" r="30272" t="5048"/>
          <a:stretch/>
        </p:blipFill>
        <p:spPr>
          <a:xfrm>
            <a:off x="5135287" y="426163"/>
            <a:ext cx="884525" cy="2965526"/>
          </a:xfrm>
          <a:prstGeom prst="rect">
            <a:avLst/>
          </a:prstGeom>
          <a:noFill/>
          <a:ln>
            <a:noFill/>
          </a:ln>
        </p:spPr>
      </p:pic>
      <p:pic>
        <p:nvPicPr>
          <p:cNvPr descr="gonewrong.jpg" id="63" name="Google Shape;63;g2bac66b9670_0_0"/>
          <p:cNvPicPr preferRelativeResize="0"/>
          <p:nvPr/>
        </p:nvPicPr>
        <p:blipFill rotWithShape="1">
          <a:blip r:embed="rId3">
            <a:alphaModFix/>
          </a:blip>
          <a:srcRect b="33306" l="0" r="63828" t="5048"/>
          <a:stretch/>
        </p:blipFill>
        <p:spPr>
          <a:xfrm>
            <a:off x="861913" y="426163"/>
            <a:ext cx="1906950" cy="2965526"/>
          </a:xfrm>
          <a:prstGeom prst="rect">
            <a:avLst/>
          </a:prstGeom>
          <a:noFill/>
          <a:ln>
            <a:noFill/>
          </a:ln>
        </p:spPr>
      </p:pic>
      <p:pic>
        <p:nvPicPr>
          <p:cNvPr descr="gonewrong.jpg" id="64" name="Google Shape;64;g2bac66b9670_0_0"/>
          <p:cNvPicPr preferRelativeResize="0"/>
          <p:nvPr/>
        </p:nvPicPr>
        <p:blipFill rotWithShape="1">
          <a:blip r:embed="rId3">
            <a:alphaModFix/>
          </a:blip>
          <a:srcRect b="33306" l="36171" r="47050" t="5048"/>
          <a:stretch/>
        </p:blipFill>
        <p:spPr>
          <a:xfrm>
            <a:off x="3458112" y="426163"/>
            <a:ext cx="884525" cy="2965526"/>
          </a:xfrm>
          <a:prstGeom prst="rect">
            <a:avLst/>
          </a:prstGeom>
          <a:noFill/>
          <a:ln>
            <a:noFill/>
          </a:ln>
        </p:spPr>
      </p:pic>
      <p:sp>
        <p:nvSpPr>
          <p:cNvPr id="65" name="Google Shape;65;g2bac66b9670_0_0"/>
          <p:cNvSpPr/>
          <p:nvPr/>
        </p:nvSpPr>
        <p:spPr>
          <a:xfrm>
            <a:off x="1407550" y="3740300"/>
            <a:ext cx="815700" cy="849900"/>
          </a:xfrm>
          <a:prstGeom prst="ellipse">
            <a:avLst/>
          </a:prstGeom>
          <a:solidFill>
            <a:srgbClr val="6D9EEB"/>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g2bac66b9670_0_0"/>
          <p:cNvSpPr/>
          <p:nvPr/>
        </p:nvSpPr>
        <p:spPr>
          <a:xfrm>
            <a:off x="3492513" y="3740300"/>
            <a:ext cx="815700" cy="849900"/>
          </a:xfrm>
          <a:prstGeom prst="ellipse">
            <a:avLst/>
          </a:prstGeom>
          <a:solidFill>
            <a:srgbClr val="6D9EEB"/>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g2bac66b9670_0_0"/>
          <p:cNvSpPr/>
          <p:nvPr/>
        </p:nvSpPr>
        <p:spPr>
          <a:xfrm>
            <a:off x="5169675" y="3740300"/>
            <a:ext cx="815700" cy="849900"/>
          </a:xfrm>
          <a:prstGeom prst="ellipse">
            <a:avLst/>
          </a:prstGeom>
          <a:solidFill>
            <a:srgbClr val="6D9EEB"/>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g2bac66b9670_0_0"/>
          <p:cNvSpPr/>
          <p:nvPr/>
        </p:nvSpPr>
        <p:spPr>
          <a:xfrm>
            <a:off x="7076188" y="3740300"/>
            <a:ext cx="815700" cy="849900"/>
          </a:xfrm>
          <a:prstGeom prst="ellipse">
            <a:avLst/>
          </a:prstGeom>
          <a:solidFill>
            <a:srgbClr val="6D9EEB"/>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69" name="Google Shape;69;g2bac66b9670_0_0"/>
          <p:cNvCxnSpPr/>
          <p:nvPr/>
        </p:nvCxnSpPr>
        <p:spPr>
          <a:xfrm>
            <a:off x="2604775" y="4901375"/>
            <a:ext cx="3727500" cy="44100"/>
          </a:xfrm>
          <a:prstGeom prst="straightConnector1">
            <a:avLst/>
          </a:prstGeom>
          <a:noFill/>
          <a:ln cap="flat" cmpd="sng" w="28575">
            <a:solidFill>
              <a:srgbClr val="FFFFFF"/>
            </a:solidFill>
            <a:prstDash val="solid"/>
            <a:round/>
            <a:headEnd len="sm" w="sm" type="none"/>
            <a:tailEnd len="med" w="med" type="triangle"/>
          </a:ln>
        </p:spPr>
      </p:cxnSp>
      <p:sp>
        <p:nvSpPr>
          <p:cNvPr id="70" name="Google Shape;70;g2bac66b9670_0_0"/>
          <p:cNvSpPr/>
          <p:nvPr/>
        </p:nvSpPr>
        <p:spPr>
          <a:xfrm>
            <a:off x="1407550" y="3740300"/>
            <a:ext cx="815700" cy="849900"/>
          </a:xfrm>
          <a:prstGeom prst="ellipse">
            <a:avLst/>
          </a:prstGeom>
          <a:solidFill>
            <a:srgbClr val="6AA84F"/>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 name="Google Shape;71;g2bac66b9670_0_0"/>
          <p:cNvSpPr/>
          <p:nvPr/>
        </p:nvSpPr>
        <p:spPr>
          <a:xfrm>
            <a:off x="3492525" y="3740300"/>
            <a:ext cx="815700" cy="849900"/>
          </a:xfrm>
          <a:prstGeom prst="ellipse">
            <a:avLst/>
          </a:prstGeom>
          <a:solidFill>
            <a:srgbClr val="6AA84F"/>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g2bac66b9670_0_0"/>
          <p:cNvSpPr/>
          <p:nvPr/>
        </p:nvSpPr>
        <p:spPr>
          <a:xfrm>
            <a:off x="5169675" y="3740300"/>
            <a:ext cx="815700" cy="849900"/>
          </a:xfrm>
          <a:prstGeom prst="ellipse">
            <a:avLst/>
          </a:prstGeom>
          <a:solidFill>
            <a:srgbClr val="6AA84F"/>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g2bac66b9670_0_0"/>
          <p:cNvSpPr/>
          <p:nvPr/>
        </p:nvSpPr>
        <p:spPr>
          <a:xfrm>
            <a:off x="7076188" y="3740300"/>
            <a:ext cx="815700" cy="849900"/>
          </a:xfrm>
          <a:prstGeom prst="ellipse">
            <a:avLst/>
          </a:prstGeom>
          <a:solidFill>
            <a:srgbClr val="6AA84F"/>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g2bac66b9670_0_0"/>
          <p:cNvSpPr txBox="1"/>
          <p:nvPr/>
        </p:nvSpPr>
        <p:spPr>
          <a:xfrm>
            <a:off x="4019400" y="4590200"/>
            <a:ext cx="1234800" cy="369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Arial"/>
                <a:ea typeface="Arial"/>
                <a:cs typeface="Arial"/>
                <a:sym typeface="Arial"/>
              </a:rPr>
              <a:t>Dog moves</a:t>
            </a:r>
            <a:endParaRPr b="0" i="0" sz="1200" u="none" cap="none" strike="noStrike">
              <a:solidFill>
                <a:schemeClr val="dk1"/>
              </a:solidFill>
              <a:latin typeface="Arial"/>
              <a:ea typeface="Arial"/>
              <a:cs typeface="Arial"/>
              <a:sym typeface="Arial"/>
            </a:endParaRPr>
          </a:p>
        </p:txBody>
      </p:sp>
      <p:sp>
        <p:nvSpPr>
          <p:cNvPr id="75" name="Google Shape;75;g2bac66b9670_0_0"/>
          <p:cNvSpPr txBox="1"/>
          <p:nvPr/>
        </p:nvSpPr>
        <p:spPr>
          <a:xfrm>
            <a:off x="1492739" y="3879250"/>
            <a:ext cx="645300" cy="5028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N1</a:t>
            </a:r>
            <a:endParaRPr b="1" i="0" sz="2400" u="none" cap="none" strike="noStrike">
              <a:solidFill>
                <a:srgbClr val="FFFFFF"/>
              </a:solidFill>
              <a:latin typeface="Arial"/>
              <a:ea typeface="Arial"/>
              <a:cs typeface="Arial"/>
              <a:sym typeface="Arial"/>
            </a:endParaRPr>
          </a:p>
        </p:txBody>
      </p:sp>
      <p:sp>
        <p:nvSpPr>
          <p:cNvPr id="76" name="Google Shape;76;g2bac66b9670_0_0"/>
          <p:cNvSpPr txBox="1"/>
          <p:nvPr/>
        </p:nvSpPr>
        <p:spPr>
          <a:xfrm>
            <a:off x="3577789" y="3913850"/>
            <a:ext cx="645300" cy="5028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N2</a:t>
            </a:r>
            <a:endParaRPr b="1" i="0" sz="2400" u="none" cap="none" strike="noStrike">
              <a:solidFill>
                <a:srgbClr val="FFFFFF"/>
              </a:solidFill>
              <a:latin typeface="Arial"/>
              <a:ea typeface="Arial"/>
              <a:cs typeface="Arial"/>
              <a:sym typeface="Arial"/>
            </a:endParaRPr>
          </a:p>
        </p:txBody>
      </p:sp>
      <p:sp>
        <p:nvSpPr>
          <p:cNvPr id="77" name="Google Shape;77;g2bac66b9670_0_0"/>
          <p:cNvSpPr txBox="1"/>
          <p:nvPr/>
        </p:nvSpPr>
        <p:spPr>
          <a:xfrm>
            <a:off x="5254189" y="3913850"/>
            <a:ext cx="645300" cy="5028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N3</a:t>
            </a:r>
            <a:endParaRPr b="1" i="0" sz="2400" u="none" cap="none" strike="noStrike">
              <a:solidFill>
                <a:srgbClr val="FFFFFF"/>
              </a:solidFill>
              <a:latin typeface="Arial"/>
              <a:ea typeface="Arial"/>
              <a:cs typeface="Arial"/>
              <a:sym typeface="Arial"/>
            </a:endParaRPr>
          </a:p>
        </p:txBody>
      </p:sp>
      <p:sp>
        <p:nvSpPr>
          <p:cNvPr id="78" name="Google Shape;78;g2bac66b9670_0_0"/>
          <p:cNvSpPr txBox="1"/>
          <p:nvPr/>
        </p:nvSpPr>
        <p:spPr>
          <a:xfrm>
            <a:off x="7159189" y="3913850"/>
            <a:ext cx="645300" cy="5028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N4</a:t>
            </a:r>
            <a:endParaRPr b="1" i="0" sz="2400" u="none" cap="none" strike="noStrike">
              <a:solidFill>
                <a:srgbClr val="FFFFFF"/>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
                                        </p:tgtEl>
                                        <p:attrNameLst>
                                          <p:attrName>style.visibility</p:attrName>
                                        </p:attrNameLst>
                                      </p:cBhvr>
                                      <p:to>
                                        <p:strVal val="visible"/>
                                      </p:to>
                                    </p:set>
                                    <p:animEffect filter="fade" transition="in">
                                      <p:cBhvr>
                                        <p:cTn dur="1"/>
                                        <p:tgtEl>
                                          <p:spTgt spid="63"/>
                                        </p:tgtEl>
                                      </p:cBhvr>
                                    </p:animEffect>
                                  </p:childTnLst>
                                </p:cTn>
                              </p:par>
                              <p:par>
                                <p:cTn fill="hold" nodeType="with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
                                        <p:tgtEl>
                                          <p:spTgt spid="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
                                        </p:tgtEl>
                                        <p:attrNameLst>
                                          <p:attrName>style.visibility</p:attrName>
                                        </p:attrNameLst>
                                      </p:cBhvr>
                                      <p:to>
                                        <p:strVal val="visible"/>
                                      </p:to>
                                    </p:set>
                                    <p:animEffect filter="fade" transition="in">
                                      <p:cBhvr>
                                        <p:cTn dur="1"/>
                                        <p:tgtEl>
                                          <p:spTgt spid="64"/>
                                        </p:tgtEl>
                                      </p:cBhvr>
                                    </p:animEffect>
                                  </p:childTnLst>
                                </p:cTn>
                              </p:par>
                              <p:par>
                                <p:cTn fill="hold" nodeType="withEffect" presetClass="entr" presetID="10" presetSubtype="0">
                                  <p:stCondLst>
                                    <p:cond delay="0"/>
                                  </p:stCondLst>
                                  <p:childTnLst>
                                    <p:set>
                                      <p:cBhvr>
                                        <p:cTn dur="1" fill="hold">
                                          <p:stCondLst>
                                            <p:cond delay="0"/>
                                          </p:stCondLst>
                                        </p:cTn>
                                        <p:tgtEl>
                                          <p:spTgt spid="71"/>
                                        </p:tgtEl>
                                        <p:attrNameLst>
                                          <p:attrName>style.visibility</p:attrName>
                                        </p:attrNameLst>
                                      </p:cBhvr>
                                      <p:to>
                                        <p:strVal val="visible"/>
                                      </p:to>
                                    </p:set>
                                    <p:animEffect filter="fade" transition="in">
                                      <p:cBhvr>
                                        <p:cTn dur="1"/>
                                        <p:tgtEl>
                                          <p:spTgt spid="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gtEl>
                                        <p:attrNameLst>
                                          <p:attrName>style.visibility</p:attrName>
                                        </p:attrNameLst>
                                      </p:cBhvr>
                                      <p:to>
                                        <p:strVal val="visible"/>
                                      </p:to>
                                    </p:set>
                                    <p:animEffect filter="fade" transition="in">
                                      <p:cBhvr>
                                        <p:cTn dur="1"/>
                                        <p:tgtEl>
                                          <p:spTgt spid="62"/>
                                        </p:tgtEl>
                                      </p:cBhvr>
                                    </p:animEffect>
                                  </p:childTnLst>
                                </p:cTn>
                              </p:par>
                              <p:par>
                                <p:cTn fill="hold" nodeType="with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1"/>
                                        <p:tgtEl>
                                          <p:spTgt spid="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
                                        </p:tgtEl>
                                        <p:attrNameLst>
                                          <p:attrName>style.visibility</p:attrName>
                                        </p:attrNameLst>
                                      </p:cBhvr>
                                      <p:to>
                                        <p:strVal val="visible"/>
                                      </p:to>
                                    </p:set>
                                    <p:animEffect filter="fade" transition="in">
                                      <p:cBhvr>
                                        <p:cTn dur="1"/>
                                        <p:tgtEl>
                                          <p:spTgt spid="61"/>
                                        </p:tgtEl>
                                      </p:cBhvr>
                                    </p:animEffect>
                                  </p:childTnLst>
                                </p:cTn>
                              </p:par>
                              <p:par>
                                <p:cTn fill="hold" nodeType="withEffect" presetClass="entr" presetID="10" presetSubtype="0">
                                  <p:stCondLst>
                                    <p:cond delay="0"/>
                                  </p:stCondLst>
                                  <p:childTnLst>
                                    <p:set>
                                      <p:cBhvr>
                                        <p:cTn dur="1" fill="hold">
                                          <p:stCondLst>
                                            <p:cond delay="0"/>
                                          </p:stCondLst>
                                        </p:cTn>
                                        <p:tgtEl>
                                          <p:spTgt spid="73"/>
                                        </p:tgtEl>
                                        <p:attrNameLst>
                                          <p:attrName>style.visibility</p:attrName>
                                        </p:attrNameLst>
                                      </p:cBhvr>
                                      <p:to>
                                        <p:strVal val="visible"/>
                                      </p:to>
                                    </p:set>
                                    <p:animEffect filter="fade" transition="in">
                                      <p:cBhvr>
                                        <p:cTn dur="1"/>
                                        <p:tgtEl>
                                          <p:spTgt spid="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81" name="Shape 281"/>
        <p:cNvGrpSpPr/>
        <p:nvPr/>
      </p:nvGrpSpPr>
      <p:grpSpPr>
        <a:xfrm>
          <a:off x="0" y="0"/>
          <a:ext cx="0" cy="0"/>
          <a:chOff x="0" y="0"/>
          <a:chExt cx="0" cy="0"/>
        </a:xfrm>
      </p:grpSpPr>
      <p:cxnSp>
        <p:nvCxnSpPr>
          <p:cNvPr id="282" name="Google Shape;282;p23"/>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283" name="Google Shape;283;p23"/>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284" name="Google Shape;284;p2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2</a:t>
            </a:r>
            <a:endParaRPr b="1">
              <a:solidFill>
                <a:srgbClr val="000000"/>
              </a:solidFill>
            </a:endParaRPr>
          </a:p>
        </p:txBody>
      </p:sp>
      <p:sp>
        <p:nvSpPr>
          <p:cNvPr id="285" name="Google Shape;285;p23"/>
          <p:cNvSpPr/>
          <p:nvPr/>
        </p:nvSpPr>
        <p:spPr>
          <a:xfrm>
            <a:off x="1302613"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 name="Google Shape;286;p23"/>
          <p:cNvSpPr/>
          <p:nvPr/>
        </p:nvSpPr>
        <p:spPr>
          <a:xfrm>
            <a:off x="4299900"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 name="Google Shape;287;p23"/>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288" name="Google Shape;288;p23"/>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289" name="Google Shape;289;p23"/>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0 Tokens</a:t>
            </a:r>
            <a:endParaRPr b="1" i="0" sz="1800" u="none" cap="none" strike="noStrike">
              <a:solidFill>
                <a:srgbClr val="000000"/>
              </a:solidFill>
              <a:latin typeface="Arial"/>
              <a:ea typeface="Arial"/>
              <a:cs typeface="Arial"/>
              <a:sym typeface="Arial"/>
            </a:endParaRPr>
          </a:p>
        </p:txBody>
      </p:sp>
      <p:sp>
        <p:nvSpPr>
          <p:cNvPr id="290" name="Google Shape;290;p23"/>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0 Tokens</a:t>
            </a:r>
            <a:endParaRPr b="1" i="0" sz="1800" u="none" cap="none" strike="noStrike">
              <a:solidFill>
                <a:srgbClr val="000000"/>
              </a:solidFill>
              <a:latin typeface="Arial"/>
              <a:ea typeface="Arial"/>
              <a:cs typeface="Arial"/>
              <a:sym typeface="Arial"/>
            </a:endParaRPr>
          </a:p>
        </p:txBody>
      </p:sp>
      <p:sp>
        <p:nvSpPr>
          <p:cNvPr id="291" name="Google Shape;291;p23"/>
          <p:cNvSpPr txBox="1"/>
          <p:nvPr/>
        </p:nvSpPr>
        <p:spPr>
          <a:xfrm>
            <a:off x="6033550" y="891550"/>
            <a:ext cx="2544600" cy="1964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sends 1 token</a:t>
            </a:r>
            <a:endParaRPr b="0" i="1" sz="1800" u="none" cap="none" strike="noStrike">
              <a:solidFill>
                <a:srgbClr val="000000"/>
              </a:solidFill>
              <a:latin typeface="Arial"/>
              <a:ea typeface="Arial"/>
              <a:cs typeface="Arial"/>
              <a:sym typeface="Arial"/>
            </a:endParaRPr>
          </a:p>
        </p:txBody>
      </p:sp>
      <p:sp>
        <p:nvSpPr>
          <p:cNvPr id="292" name="Google Shape;292;p23"/>
          <p:cNvSpPr/>
          <p:nvPr/>
        </p:nvSpPr>
        <p:spPr>
          <a:xfrm>
            <a:off x="2918925" y="2855650"/>
            <a:ext cx="859200" cy="3660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1 Token</a:t>
            </a:r>
            <a:endParaRPr b="0" i="0" sz="1400" u="none" cap="none" strike="noStrike">
              <a:solidFill>
                <a:srgbClr val="000000"/>
              </a:solidFill>
              <a:latin typeface="Arial"/>
              <a:ea typeface="Arial"/>
              <a:cs typeface="Arial"/>
              <a:sym typeface="Arial"/>
            </a:endParaRPr>
          </a:p>
        </p:txBody>
      </p:sp>
      <p:sp>
        <p:nvSpPr>
          <p:cNvPr id="293" name="Google Shape;293;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97" name="Shape 297"/>
        <p:cNvGrpSpPr/>
        <p:nvPr/>
      </p:nvGrpSpPr>
      <p:grpSpPr>
        <a:xfrm>
          <a:off x="0" y="0"/>
          <a:ext cx="0" cy="0"/>
          <a:chOff x="0" y="0"/>
          <a:chExt cx="0" cy="0"/>
        </a:xfrm>
      </p:grpSpPr>
      <p:cxnSp>
        <p:nvCxnSpPr>
          <p:cNvPr id="298" name="Google Shape;298;p24"/>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299" name="Google Shape;299;p24"/>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300" name="Google Shape;300;p2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2</a:t>
            </a:r>
            <a:endParaRPr b="1">
              <a:solidFill>
                <a:srgbClr val="000000"/>
              </a:solidFill>
            </a:endParaRPr>
          </a:p>
        </p:txBody>
      </p:sp>
      <p:sp>
        <p:nvSpPr>
          <p:cNvPr id="301" name="Google Shape;301;p24"/>
          <p:cNvSpPr/>
          <p:nvPr/>
        </p:nvSpPr>
        <p:spPr>
          <a:xfrm>
            <a:off x="1302613"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 name="Google Shape;302;p24"/>
          <p:cNvSpPr/>
          <p:nvPr/>
        </p:nvSpPr>
        <p:spPr>
          <a:xfrm>
            <a:off x="4299900"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 name="Google Shape;303;p24"/>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304" name="Google Shape;304;p24"/>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305" name="Google Shape;305;p24"/>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306" name="Google Shape;306;p24"/>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0 Tokens</a:t>
            </a:r>
            <a:endParaRPr b="1" i="0" sz="1800" u="none" cap="none" strike="noStrike">
              <a:solidFill>
                <a:srgbClr val="000000"/>
              </a:solidFill>
              <a:latin typeface="Arial"/>
              <a:ea typeface="Arial"/>
              <a:cs typeface="Arial"/>
              <a:sym typeface="Arial"/>
            </a:endParaRPr>
          </a:p>
        </p:txBody>
      </p:sp>
      <p:sp>
        <p:nvSpPr>
          <p:cNvPr id="307" name="Google Shape;307;p24"/>
          <p:cNvSpPr txBox="1"/>
          <p:nvPr/>
        </p:nvSpPr>
        <p:spPr>
          <a:xfrm>
            <a:off x="6033550" y="891550"/>
            <a:ext cx="2544600" cy="1964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sends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starts snapshot, sends marker</a:t>
            </a:r>
            <a:endParaRPr b="0" i="0" sz="1800" u="none" cap="none" strike="noStrike">
              <a:solidFill>
                <a:srgbClr val="000000"/>
              </a:solidFill>
              <a:latin typeface="Arial"/>
              <a:ea typeface="Arial"/>
              <a:cs typeface="Arial"/>
              <a:sym typeface="Arial"/>
            </a:endParaRPr>
          </a:p>
        </p:txBody>
      </p:sp>
      <p:sp>
        <p:nvSpPr>
          <p:cNvPr id="308" name="Google Shape;308;p24"/>
          <p:cNvSpPr/>
          <p:nvPr/>
        </p:nvSpPr>
        <p:spPr>
          <a:xfrm>
            <a:off x="2918925" y="2855650"/>
            <a:ext cx="859200" cy="3660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1 Token</a:t>
            </a:r>
            <a:endParaRPr b="0" i="0" sz="1400" u="none" cap="none" strike="noStrike">
              <a:solidFill>
                <a:srgbClr val="000000"/>
              </a:solidFill>
              <a:latin typeface="Arial"/>
              <a:ea typeface="Arial"/>
              <a:cs typeface="Arial"/>
              <a:sym typeface="Arial"/>
            </a:endParaRPr>
          </a:p>
        </p:txBody>
      </p:sp>
      <p:sp>
        <p:nvSpPr>
          <p:cNvPr id="309" name="Google Shape;309;p24"/>
          <p:cNvSpPr/>
          <p:nvPr/>
        </p:nvSpPr>
        <p:spPr>
          <a:xfrm>
            <a:off x="3146638" y="2067225"/>
            <a:ext cx="403800" cy="3660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310" name="Google Shape;310;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14" name="Shape 314"/>
        <p:cNvGrpSpPr/>
        <p:nvPr/>
      </p:nvGrpSpPr>
      <p:grpSpPr>
        <a:xfrm>
          <a:off x="0" y="0"/>
          <a:ext cx="0" cy="0"/>
          <a:chOff x="0" y="0"/>
          <a:chExt cx="0" cy="0"/>
        </a:xfrm>
      </p:grpSpPr>
      <p:cxnSp>
        <p:nvCxnSpPr>
          <p:cNvPr id="315" name="Google Shape;315;p25"/>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316" name="Google Shape;316;p25"/>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317" name="Google Shape;317;p2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2</a:t>
            </a:r>
            <a:endParaRPr b="1">
              <a:solidFill>
                <a:srgbClr val="000000"/>
              </a:solidFill>
            </a:endParaRPr>
          </a:p>
        </p:txBody>
      </p:sp>
      <p:sp>
        <p:nvSpPr>
          <p:cNvPr id="318" name="Google Shape;318;p25"/>
          <p:cNvSpPr/>
          <p:nvPr/>
        </p:nvSpPr>
        <p:spPr>
          <a:xfrm>
            <a:off x="1302613"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9" name="Google Shape;319;p25"/>
          <p:cNvSpPr/>
          <p:nvPr/>
        </p:nvSpPr>
        <p:spPr>
          <a:xfrm>
            <a:off x="4299900" y="2102100"/>
            <a:ext cx="1086000" cy="11313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 name="Google Shape;320;p25"/>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321" name="Google Shape;321;p25"/>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322" name="Google Shape;322;p25"/>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323" name="Google Shape;323;p25"/>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rial"/>
                <a:ea typeface="Arial"/>
                <a:cs typeface="Arial"/>
                <a:sym typeface="Arial"/>
              </a:rPr>
              <a:t>0 Tokens</a:t>
            </a:r>
            <a:endParaRPr b="1" i="0" sz="1800" u="none" cap="none" strike="noStrike">
              <a:solidFill>
                <a:srgbClr val="000000"/>
              </a:solidFill>
              <a:latin typeface="Arial"/>
              <a:ea typeface="Arial"/>
              <a:cs typeface="Arial"/>
              <a:sym typeface="Arial"/>
            </a:endParaRPr>
          </a:p>
        </p:txBody>
      </p:sp>
      <p:sp>
        <p:nvSpPr>
          <p:cNvPr id="324" name="Google Shape;324;p25"/>
          <p:cNvSpPr txBox="1"/>
          <p:nvPr/>
        </p:nvSpPr>
        <p:spPr>
          <a:xfrm>
            <a:off x="6033550" y="891550"/>
            <a:ext cx="2798700" cy="1964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sends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starts snapshot, sends marker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receives 1 token, records message</a:t>
            </a:r>
            <a:endParaRPr b="0" i="0" sz="1800" u="none" cap="none" strike="noStrike">
              <a:solidFill>
                <a:srgbClr val="000000"/>
              </a:solidFill>
              <a:latin typeface="Arial"/>
              <a:ea typeface="Arial"/>
              <a:cs typeface="Arial"/>
              <a:sym typeface="Arial"/>
            </a:endParaRPr>
          </a:p>
        </p:txBody>
      </p:sp>
      <p:sp>
        <p:nvSpPr>
          <p:cNvPr id="325" name="Google Shape;325;p25"/>
          <p:cNvSpPr/>
          <p:nvPr/>
        </p:nvSpPr>
        <p:spPr>
          <a:xfrm>
            <a:off x="1416025" y="3382825"/>
            <a:ext cx="859200" cy="3660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FFFFFF"/>
                </a:solidFill>
                <a:latin typeface="Arial"/>
                <a:ea typeface="Arial"/>
                <a:cs typeface="Arial"/>
                <a:sym typeface="Arial"/>
              </a:rPr>
              <a:t>1 Token</a:t>
            </a:r>
            <a:endParaRPr b="0" i="0" sz="1400" u="none" cap="none" strike="noStrike">
              <a:solidFill>
                <a:srgbClr val="FFFFFF"/>
              </a:solidFill>
              <a:latin typeface="Arial"/>
              <a:ea typeface="Arial"/>
              <a:cs typeface="Arial"/>
              <a:sym typeface="Arial"/>
            </a:endParaRPr>
          </a:p>
        </p:txBody>
      </p:sp>
      <p:sp>
        <p:nvSpPr>
          <p:cNvPr id="326" name="Google Shape;326;p25"/>
          <p:cNvSpPr/>
          <p:nvPr/>
        </p:nvSpPr>
        <p:spPr>
          <a:xfrm>
            <a:off x="3146638" y="2067225"/>
            <a:ext cx="403800" cy="3660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327" name="Google Shape;327;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31" name="Shape 331"/>
        <p:cNvGrpSpPr/>
        <p:nvPr/>
      </p:nvGrpSpPr>
      <p:grpSpPr>
        <a:xfrm>
          <a:off x="0" y="0"/>
          <a:ext cx="0" cy="0"/>
          <a:chOff x="0" y="0"/>
          <a:chExt cx="0" cy="0"/>
        </a:xfrm>
      </p:grpSpPr>
      <p:cxnSp>
        <p:nvCxnSpPr>
          <p:cNvPr id="332" name="Google Shape;332;p26"/>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333" name="Google Shape;333;p26"/>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334" name="Google Shape;334;p2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2</a:t>
            </a:r>
            <a:endParaRPr b="1">
              <a:solidFill>
                <a:srgbClr val="000000"/>
              </a:solidFill>
            </a:endParaRPr>
          </a:p>
        </p:txBody>
      </p:sp>
      <p:sp>
        <p:nvSpPr>
          <p:cNvPr id="335" name="Google Shape;335;p26"/>
          <p:cNvSpPr/>
          <p:nvPr/>
        </p:nvSpPr>
        <p:spPr>
          <a:xfrm>
            <a:off x="1302613"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 name="Google Shape;336;p26"/>
          <p:cNvSpPr/>
          <p:nvPr/>
        </p:nvSpPr>
        <p:spPr>
          <a:xfrm>
            <a:off x="4299900"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 name="Google Shape;337;p26"/>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338" name="Google Shape;338;p26"/>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339" name="Google Shape;339;p26"/>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340" name="Google Shape;340;p26"/>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341" name="Google Shape;341;p26"/>
          <p:cNvSpPr txBox="1"/>
          <p:nvPr/>
        </p:nvSpPr>
        <p:spPr>
          <a:xfrm>
            <a:off x="6033550" y="891550"/>
            <a:ext cx="2798700" cy="2961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sends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starts snapshot, sends marker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receives 1 token, records message</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receives marker, starts snapshot</a:t>
            </a:r>
            <a:endParaRPr b="0" i="0" sz="1800" u="none" cap="none" strike="noStrike">
              <a:solidFill>
                <a:srgbClr val="000000"/>
              </a:solidFill>
              <a:latin typeface="Arial"/>
              <a:ea typeface="Arial"/>
              <a:cs typeface="Arial"/>
              <a:sym typeface="Arial"/>
            </a:endParaRPr>
          </a:p>
        </p:txBody>
      </p:sp>
      <p:sp>
        <p:nvSpPr>
          <p:cNvPr id="342" name="Google Shape;342;p26"/>
          <p:cNvSpPr/>
          <p:nvPr/>
        </p:nvSpPr>
        <p:spPr>
          <a:xfrm>
            <a:off x="1416025" y="3382825"/>
            <a:ext cx="859200" cy="3660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FFFFFF"/>
                </a:solidFill>
                <a:latin typeface="Arial"/>
                <a:ea typeface="Arial"/>
                <a:cs typeface="Arial"/>
                <a:sym typeface="Arial"/>
              </a:rPr>
              <a:t>1 Token</a:t>
            </a:r>
            <a:endParaRPr b="0" i="0" sz="1400" u="none" cap="none" strike="noStrike">
              <a:solidFill>
                <a:srgbClr val="FFFFFF"/>
              </a:solidFill>
              <a:latin typeface="Arial"/>
              <a:ea typeface="Arial"/>
              <a:cs typeface="Arial"/>
              <a:sym typeface="Arial"/>
            </a:endParaRPr>
          </a:p>
        </p:txBody>
      </p:sp>
      <p:sp>
        <p:nvSpPr>
          <p:cNvPr id="343" name="Google Shape;343;p26"/>
          <p:cNvSpPr/>
          <p:nvPr/>
        </p:nvSpPr>
        <p:spPr>
          <a:xfrm>
            <a:off x="3146638" y="2908425"/>
            <a:ext cx="403800" cy="3660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344" name="Google Shape;344;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48" name="Shape 348"/>
        <p:cNvGrpSpPr/>
        <p:nvPr/>
      </p:nvGrpSpPr>
      <p:grpSpPr>
        <a:xfrm>
          <a:off x="0" y="0"/>
          <a:ext cx="0" cy="0"/>
          <a:chOff x="0" y="0"/>
          <a:chExt cx="0" cy="0"/>
        </a:xfrm>
      </p:grpSpPr>
      <p:cxnSp>
        <p:nvCxnSpPr>
          <p:cNvPr id="349" name="Google Shape;349;p27"/>
          <p:cNvCxnSpPr/>
          <p:nvPr/>
        </p:nvCxnSpPr>
        <p:spPr>
          <a:xfrm>
            <a:off x="2388511" y="2750025"/>
            <a:ext cx="1914300" cy="0"/>
          </a:xfrm>
          <a:prstGeom prst="straightConnector1">
            <a:avLst/>
          </a:prstGeom>
          <a:noFill/>
          <a:ln cap="flat" cmpd="sng" w="28575">
            <a:solidFill>
              <a:schemeClr val="dk2"/>
            </a:solidFill>
            <a:prstDash val="solid"/>
            <a:round/>
            <a:headEnd len="med" w="med" type="triangle"/>
            <a:tailEnd len="sm" w="sm" type="none"/>
          </a:ln>
        </p:spPr>
      </p:cxnSp>
      <p:cxnSp>
        <p:nvCxnSpPr>
          <p:cNvPr id="350" name="Google Shape;350;p27"/>
          <p:cNvCxnSpPr/>
          <p:nvPr/>
        </p:nvCxnSpPr>
        <p:spPr>
          <a:xfrm>
            <a:off x="2388511" y="2591625"/>
            <a:ext cx="1914300" cy="0"/>
          </a:xfrm>
          <a:prstGeom prst="straightConnector1">
            <a:avLst/>
          </a:prstGeom>
          <a:noFill/>
          <a:ln cap="flat" cmpd="sng" w="28575">
            <a:solidFill>
              <a:schemeClr val="dk2"/>
            </a:solidFill>
            <a:prstDash val="solid"/>
            <a:round/>
            <a:headEnd len="sm" w="sm" type="none"/>
            <a:tailEnd len="med" w="med" type="triangle"/>
          </a:ln>
        </p:spPr>
      </p:cxnSp>
      <p:sp>
        <p:nvSpPr>
          <p:cNvPr id="351" name="Google Shape;351;p2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2</a:t>
            </a:r>
            <a:endParaRPr b="1">
              <a:solidFill>
                <a:srgbClr val="000000"/>
              </a:solidFill>
            </a:endParaRPr>
          </a:p>
        </p:txBody>
      </p:sp>
      <p:sp>
        <p:nvSpPr>
          <p:cNvPr id="352" name="Google Shape;352;p27"/>
          <p:cNvSpPr/>
          <p:nvPr/>
        </p:nvSpPr>
        <p:spPr>
          <a:xfrm>
            <a:off x="1302613"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 name="Google Shape;353;p27"/>
          <p:cNvSpPr/>
          <p:nvPr/>
        </p:nvSpPr>
        <p:spPr>
          <a:xfrm>
            <a:off x="4299900" y="2102100"/>
            <a:ext cx="1086000" cy="1131300"/>
          </a:xfrm>
          <a:prstGeom prst="ellipse">
            <a:avLst/>
          </a:prstGeom>
          <a:solidFill>
            <a:srgbClr val="6AA84F"/>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 name="Google Shape;354;p27"/>
          <p:cNvSpPr txBox="1"/>
          <p:nvPr/>
        </p:nvSpPr>
        <p:spPr>
          <a:xfrm>
            <a:off x="1416019"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355" name="Google Shape;355;p27"/>
          <p:cNvSpPr txBox="1"/>
          <p:nvPr/>
        </p:nvSpPr>
        <p:spPr>
          <a:xfrm>
            <a:off x="4421844" y="2333138"/>
            <a:ext cx="859200" cy="6693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356" name="Google Shape;356;p27"/>
          <p:cNvSpPr txBox="1"/>
          <p:nvPr/>
        </p:nvSpPr>
        <p:spPr>
          <a:xfrm>
            <a:off x="967363"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357" name="Google Shape;357;p27"/>
          <p:cNvSpPr txBox="1"/>
          <p:nvPr/>
        </p:nvSpPr>
        <p:spPr>
          <a:xfrm>
            <a:off x="3973188" y="1629588"/>
            <a:ext cx="1756500" cy="472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rgbClr val="FF0000"/>
                </a:solidFill>
                <a:latin typeface="Arial"/>
                <a:ea typeface="Arial"/>
                <a:cs typeface="Arial"/>
                <a:sym typeface="Arial"/>
              </a:rPr>
              <a:t>0 Tokens</a:t>
            </a:r>
            <a:endParaRPr b="1" i="0" sz="1800" u="none" cap="none" strike="noStrike">
              <a:solidFill>
                <a:srgbClr val="FF0000"/>
              </a:solidFill>
              <a:latin typeface="Arial"/>
              <a:ea typeface="Arial"/>
              <a:cs typeface="Arial"/>
              <a:sym typeface="Arial"/>
            </a:endParaRPr>
          </a:p>
        </p:txBody>
      </p:sp>
      <p:sp>
        <p:nvSpPr>
          <p:cNvPr id="358" name="Google Shape;358;p27"/>
          <p:cNvSpPr txBox="1"/>
          <p:nvPr/>
        </p:nvSpPr>
        <p:spPr>
          <a:xfrm>
            <a:off x="6033550" y="891550"/>
            <a:ext cx="2798700" cy="336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Event order: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sends 1 token</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starts snapshot, sends marker</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receives 1 token, records message</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B</a:t>
            </a:r>
            <a:r>
              <a:rPr b="0" i="0" lang="en" sz="1800" u="none" cap="none" strike="noStrike">
                <a:solidFill>
                  <a:srgbClr val="000000"/>
                </a:solidFill>
                <a:latin typeface="Arial"/>
                <a:ea typeface="Arial"/>
                <a:cs typeface="Arial"/>
                <a:sym typeface="Arial"/>
              </a:rPr>
              <a:t> receives marker, starts snapshot</a:t>
            </a:r>
            <a:endParaRPr b="0" i="0" sz="1800" u="none" cap="none" strike="noStrike">
              <a:solidFill>
                <a:srgbClr val="000000"/>
              </a:solidFill>
              <a:latin typeface="Arial"/>
              <a:ea typeface="Arial"/>
              <a:cs typeface="Arial"/>
              <a:sym typeface="Arial"/>
            </a:endParaRPr>
          </a:p>
          <a:p>
            <a:pPr indent="-342900" lvl="0" marL="457200" marR="0" rtl="0" algn="l">
              <a:lnSpc>
                <a:spcPct val="100000"/>
              </a:lnSpc>
              <a:spcBef>
                <a:spcPts val="1000"/>
              </a:spcBef>
              <a:spcAft>
                <a:spcPts val="1000"/>
              </a:spcAft>
              <a:buClr>
                <a:srgbClr val="000000"/>
              </a:buClr>
              <a:buSzPts val="1800"/>
              <a:buFont typeface="Arial"/>
              <a:buAutoNum type="arabicPeriod"/>
            </a:pPr>
            <a:r>
              <a:rPr b="0" i="1" lang="en" sz="1800" u="none" cap="none" strike="noStrike">
                <a:solidFill>
                  <a:srgbClr val="000000"/>
                </a:solidFill>
                <a:latin typeface="Arial"/>
                <a:ea typeface="Arial"/>
                <a:cs typeface="Arial"/>
                <a:sym typeface="Arial"/>
              </a:rPr>
              <a:t>A</a:t>
            </a:r>
            <a:r>
              <a:rPr b="0" i="0" lang="en" sz="1800" u="none" cap="none" strike="noStrike">
                <a:solidFill>
                  <a:srgbClr val="000000"/>
                </a:solidFill>
                <a:latin typeface="Arial"/>
                <a:ea typeface="Arial"/>
                <a:cs typeface="Arial"/>
                <a:sym typeface="Arial"/>
              </a:rPr>
              <a:t> receives marker, ends snapshot</a:t>
            </a:r>
            <a:endParaRPr b="0" i="0" sz="1800" u="none" cap="none" strike="noStrike">
              <a:solidFill>
                <a:srgbClr val="000000"/>
              </a:solidFill>
              <a:latin typeface="Arial"/>
              <a:ea typeface="Arial"/>
              <a:cs typeface="Arial"/>
              <a:sym typeface="Arial"/>
            </a:endParaRPr>
          </a:p>
        </p:txBody>
      </p:sp>
      <p:sp>
        <p:nvSpPr>
          <p:cNvPr id="359" name="Google Shape;359;p27"/>
          <p:cNvSpPr/>
          <p:nvPr/>
        </p:nvSpPr>
        <p:spPr>
          <a:xfrm>
            <a:off x="1416025" y="3382825"/>
            <a:ext cx="859200" cy="3660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FFFFFF"/>
                </a:solidFill>
                <a:latin typeface="Arial"/>
                <a:ea typeface="Arial"/>
                <a:cs typeface="Arial"/>
                <a:sym typeface="Arial"/>
              </a:rPr>
              <a:t>1 Token</a:t>
            </a:r>
            <a:endParaRPr b="0" i="0" sz="1400" u="none" cap="none" strike="noStrike">
              <a:solidFill>
                <a:srgbClr val="FFFFFF"/>
              </a:solidFill>
              <a:latin typeface="Arial"/>
              <a:ea typeface="Arial"/>
              <a:cs typeface="Arial"/>
              <a:sym typeface="Arial"/>
            </a:endParaRPr>
          </a:p>
        </p:txBody>
      </p:sp>
      <p:sp>
        <p:nvSpPr>
          <p:cNvPr id="360" name="Google Shape;360;p27"/>
          <p:cNvSpPr txBox="1"/>
          <p:nvPr/>
        </p:nvSpPr>
        <p:spPr>
          <a:xfrm>
            <a:off x="249275" y="4052100"/>
            <a:ext cx="5603700" cy="811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1000"/>
              </a:spcAft>
              <a:buClr>
                <a:srgbClr val="000000"/>
              </a:buClr>
              <a:buSzPts val="1800"/>
              <a:buFont typeface="Arial"/>
              <a:buNone/>
            </a:pPr>
            <a:r>
              <a:rPr b="0" i="1" lang="en" sz="1800" u="none" cap="none" strike="noStrike">
                <a:solidFill>
                  <a:srgbClr val="FF0000"/>
                </a:solidFill>
                <a:latin typeface="Arial"/>
                <a:ea typeface="Arial"/>
                <a:cs typeface="Arial"/>
                <a:sym typeface="Arial"/>
              </a:rPr>
              <a:t>We recorded the token message because A received it </a:t>
            </a:r>
            <a:r>
              <a:rPr b="1" i="0" lang="en" sz="1800" u="none" cap="none" strike="noStrike">
                <a:solidFill>
                  <a:srgbClr val="FF0000"/>
                </a:solidFill>
                <a:latin typeface="Arial"/>
                <a:ea typeface="Arial"/>
                <a:cs typeface="Arial"/>
                <a:sym typeface="Arial"/>
              </a:rPr>
              <a:t>after</a:t>
            </a:r>
            <a:r>
              <a:rPr b="1" i="1" lang="en" sz="1800" u="none" cap="none" strike="noStrike">
                <a:solidFill>
                  <a:srgbClr val="FF0000"/>
                </a:solidFill>
                <a:latin typeface="Arial"/>
                <a:ea typeface="Arial"/>
                <a:cs typeface="Arial"/>
                <a:sym typeface="Arial"/>
              </a:rPr>
              <a:t> </a:t>
            </a:r>
            <a:r>
              <a:rPr b="0" i="1" lang="en" sz="1800" u="none" cap="none" strike="noStrike">
                <a:solidFill>
                  <a:srgbClr val="FF0000"/>
                </a:solidFill>
                <a:latin typeface="Arial"/>
                <a:ea typeface="Arial"/>
                <a:cs typeface="Arial"/>
                <a:sym typeface="Arial"/>
              </a:rPr>
              <a:t>it has already started the snapshot process</a:t>
            </a:r>
            <a:endParaRPr b="0" i="1" sz="1800" u="none" cap="none" strike="noStrike">
              <a:solidFill>
                <a:srgbClr val="FF0000"/>
              </a:solidFill>
              <a:latin typeface="Arial"/>
              <a:ea typeface="Arial"/>
              <a:cs typeface="Arial"/>
              <a:sym typeface="Arial"/>
            </a:endParaRPr>
          </a:p>
        </p:txBody>
      </p:sp>
      <p:sp>
        <p:nvSpPr>
          <p:cNvPr id="361" name="Google Shape;361;p2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1"/>
                                        <p:tgtEl>
                                          <p:spTgt spid="3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65" name="Shape 365"/>
        <p:cNvGrpSpPr/>
        <p:nvPr/>
      </p:nvGrpSpPr>
      <p:grpSpPr>
        <a:xfrm>
          <a:off x="0" y="0"/>
          <a:ext cx="0" cy="0"/>
          <a:chOff x="0" y="0"/>
          <a:chExt cx="0" cy="0"/>
        </a:xfrm>
      </p:grpSpPr>
      <p:cxnSp>
        <p:nvCxnSpPr>
          <p:cNvPr id="366" name="Google Shape;366;p28"/>
          <p:cNvCxnSpPr/>
          <p:nvPr/>
        </p:nvCxnSpPr>
        <p:spPr>
          <a:xfrm>
            <a:off x="1910995" y="1888532"/>
            <a:ext cx="1818000" cy="0"/>
          </a:xfrm>
          <a:prstGeom prst="straightConnector1">
            <a:avLst/>
          </a:prstGeom>
          <a:noFill/>
          <a:ln cap="flat" cmpd="sng" w="28575">
            <a:solidFill>
              <a:schemeClr val="dk2"/>
            </a:solidFill>
            <a:prstDash val="solid"/>
            <a:round/>
            <a:headEnd len="med" w="med" type="triangle"/>
            <a:tailEnd len="sm" w="sm" type="none"/>
          </a:ln>
        </p:spPr>
      </p:cxnSp>
      <p:cxnSp>
        <p:nvCxnSpPr>
          <p:cNvPr id="367" name="Google Shape;367;p28"/>
          <p:cNvCxnSpPr/>
          <p:nvPr/>
        </p:nvCxnSpPr>
        <p:spPr>
          <a:xfrm>
            <a:off x="1908253" y="1765878"/>
            <a:ext cx="1818000" cy="0"/>
          </a:xfrm>
          <a:prstGeom prst="straightConnector1">
            <a:avLst/>
          </a:prstGeom>
          <a:noFill/>
          <a:ln cap="flat" cmpd="sng" w="28575">
            <a:solidFill>
              <a:schemeClr val="dk2"/>
            </a:solidFill>
            <a:prstDash val="solid"/>
            <a:round/>
            <a:headEnd len="sm" w="sm" type="none"/>
            <a:tailEnd len="med" w="med" type="triangle"/>
          </a:ln>
        </p:spPr>
      </p:cxnSp>
      <p:sp>
        <p:nvSpPr>
          <p:cNvPr id="368" name="Google Shape;368;p2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3</a:t>
            </a:r>
            <a:endParaRPr b="1">
              <a:solidFill>
                <a:srgbClr val="000000"/>
              </a:solidFill>
            </a:endParaRPr>
          </a:p>
        </p:txBody>
      </p:sp>
      <p:sp>
        <p:nvSpPr>
          <p:cNvPr id="369" name="Google Shape;369;p28"/>
          <p:cNvSpPr/>
          <p:nvPr/>
        </p:nvSpPr>
        <p:spPr>
          <a:xfrm>
            <a:off x="876875" y="1395139"/>
            <a:ext cx="1031400" cy="1074600"/>
          </a:xfrm>
          <a:prstGeom prst="ellipse">
            <a:avLst/>
          </a:prstGeom>
          <a:solidFill>
            <a:srgbClr val="6AA84F"/>
          </a:solidFill>
          <a:ln cap="flat" cmpd="sng" w="2857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 name="Google Shape;370;p28"/>
          <p:cNvSpPr/>
          <p:nvPr/>
        </p:nvSpPr>
        <p:spPr>
          <a:xfrm>
            <a:off x="3723674" y="1395139"/>
            <a:ext cx="1031400" cy="10746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 name="Google Shape;371;p28"/>
          <p:cNvSpPr txBox="1"/>
          <p:nvPr/>
        </p:nvSpPr>
        <p:spPr>
          <a:xfrm>
            <a:off x="984588" y="1614576"/>
            <a:ext cx="816000" cy="635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372" name="Google Shape;372;p28"/>
          <p:cNvSpPr txBox="1"/>
          <p:nvPr/>
        </p:nvSpPr>
        <p:spPr>
          <a:xfrm>
            <a:off x="3839495" y="1614576"/>
            <a:ext cx="816000" cy="635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373" name="Google Shape;373;p28"/>
          <p:cNvSpPr/>
          <p:nvPr/>
        </p:nvSpPr>
        <p:spPr>
          <a:xfrm>
            <a:off x="2242308" y="3613065"/>
            <a:ext cx="1031400" cy="10746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 name="Google Shape;374;p28"/>
          <p:cNvSpPr txBox="1"/>
          <p:nvPr/>
        </p:nvSpPr>
        <p:spPr>
          <a:xfrm>
            <a:off x="2358129" y="3832502"/>
            <a:ext cx="816000" cy="635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C</a:t>
            </a:r>
            <a:endParaRPr b="1" i="0" sz="2400" u="none" cap="none" strike="noStrike">
              <a:solidFill>
                <a:srgbClr val="FFFFFF"/>
              </a:solidFill>
              <a:latin typeface="Arial"/>
              <a:ea typeface="Arial"/>
              <a:cs typeface="Arial"/>
              <a:sym typeface="Arial"/>
            </a:endParaRPr>
          </a:p>
        </p:txBody>
      </p:sp>
      <p:cxnSp>
        <p:nvCxnSpPr>
          <p:cNvPr id="375" name="Google Shape;375;p28"/>
          <p:cNvCxnSpPr/>
          <p:nvPr/>
        </p:nvCxnSpPr>
        <p:spPr>
          <a:xfrm rot="3446748">
            <a:off x="1200200" y="3098518"/>
            <a:ext cx="1540428" cy="0"/>
          </a:xfrm>
          <a:prstGeom prst="straightConnector1">
            <a:avLst/>
          </a:prstGeom>
          <a:noFill/>
          <a:ln cap="flat" cmpd="sng" w="28575">
            <a:solidFill>
              <a:schemeClr val="dk2"/>
            </a:solidFill>
            <a:prstDash val="solid"/>
            <a:round/>
            <a:headEnd len="med" w="med" type="triangle"/>
            <a:tailEnd len="sm" w="sm" type="none"/>
          </a:ln>
        </p:spPr>
      </p:cxnSp>
      <p:cxnSp>
        <p:nvCxnSpPr>
          <p:cNvPr id="376" name="Google Shape;376;p28"/>
          <p:cNvCxnSpPr/>
          <p:nvPr/>
        </p:nvCxnSpPr>
        <p:spPr>
          <a:xfrm rot="3446748">
            <a:off x="1324654" y="3025733"/>
            <a:ext cx="1540428" cy="0"/>
          </a:xfrm>
          <a:prstGeom prst="straightConnector1">
            <a:avLst/>
          </a:prstGeom>
          <a:noFill/>
          <a:ln cap="flat" cmpd="sng" w="28575">
            <a:solidFill>
              <a:schemeClr val="dk2"/>
            </a:solidFill>
            <a:prstDash val="solid"/>
            <a:round/>
            <a:headEnd len="sm" w="sm" type="none"/>
            <a:tailEnd len="med" w="med" type="triangle"/>
          </a:ln>
        </p:spPr>
      </p:cxnSp>
      <p:cxnSp>
        <p:nvCxnSpPr>
          <p:cNvPr id="377" name="Google Shape;377;p28"/>
          <p:cNvCxnSpPr/>
          <p:nvPr/>
        </p:nvCxnSpPr>
        <p:spPr>
          <a:xfrm rot="7353330">
            <a:off x="2719964" y="3061658"/>
            <a:ext cx="1626228" cy="0"/>
          </a:xfrm>
          <a:prstGeom prst="straightConnector1">
            <a:avLst/>
          </a:prstGeom>
          <a:noFill/>
          <a:ln cap="flat" cmpd="sng" w="28575">
            <a:solidFill>
              <a:schemeClr val="dk2"/>
            </a:solidFill>
            <a:prstDash val="solid"/>
            <a:round/>
            <a:headEnd len="med" w="med" type="triangle"/>
            <a:tailEnd len="sm" w="sm" type="none"/>
          </a:ln>
        </p:spPr>
      </p:cxnSp>
      <p:cxnSp>
        <p:nvCxnSpPr>
          <p:cNvPr id="378" name="Google Shape;378;p28"/>
          <p:cNvCxnSpPr/>
          <p:nvPr/>
        </p:nvCxnSpPr>
        <p:spPr>
          <a:xfrm flipH="1">
            <a:off x="3177992" y="2439753"/>
            <a:ext cx="914700" cy="1425000"/>
          </a:xfrm>
          <a:prstGeom prst="straightConnector1">
            <a:avLst/>
          </a:prstGeom>
          <a:noFill/>
          <a:ln cap="flat" cmpd="sng" w="28575">
            <a:solidFill>
              <a:schemeClr val="dk2"/>
            </a:solidFill>
            <a:prstDash val="solid"/>
            <a:round/>
            <a:headEnd len="sm" w="sm" type="none"/>
            <a:tailEnd len="med" w="med" type="triangle"/>
          </a:ln>
        </p:spPr>
      </p:cxnSp>
      <p:sp>
        <p:nvSpPr>
          <p:cNvPr id="379" name="Google Shape;379;p28"/>
          <p:cNvSpPr/>
          <p:nvPr/>
        </p:nvSpPr>
        <p:spPr>
          <a:xfrm>
            <a:off x="2624242" y="1295625"/>
            <a:ext cx="383400" cy="3477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380" name="Google Shape;380;p28"/>
          <p:cNvSpPr/>
          <p:nvPr/>
        </p:nvSpPr>
        <p:spPr>
          <a:xfrm>
            <a:off x="3119321" y="1295625"/>
            <a:ext cx="383400" cy="3477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m2</a:t>
            </a:r>
            <a:endParaRPr b="0" i="0" sz="1100" u="none" cap="none" strike="noStrike">
              <a:solidFill>
                <a:srgbClr val="000000"/>
              </a:solidFill>
              <a:latin typeface="Arial"/>
              <a:ea typeface="Arial"/>
              <a:cs typeface="Arial"/>
              <a:sym typeface="Arial"/>
            </a:endParaRPr>
          </a:p>
        </p:txBody>
      </p:sp>
      <p:sp>
        <p:nvSpPr>
          <p:cNvPr id="381" name="Google Shape;381;p28"/>
          <p:cNvSpPr/>
          <p:nvPr/>
        </p:nvSpPr>
        <p:spPr>
          <a:xfrm>
            <a:off x="2129164" y="1295625"/>
            <a:ext cx="383400" cy="3477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m1</a:t>
            </a:r>
            <a:endParaRPr b="0" i="0" sz="1100" u="none" cap="none" strike="noStrike">
              <a:solidFill>
                <a:srgbClr val="000000"/>
              </a:solidFill>
              <a:latin typeface="Arial"/>
              <a:ea typeface="Arial"/>
              <a:cs typeface="Arial"/>
              <a:sym typeface="Arial"/>
            </a:endParaRPr>
          </a:p>
        </p:txBody>
      </p:sp>
      <p:sp>
        <p:nvSpPr>
          <p:cNvPr id="382" name="Google Shape;382;p28"/>
          <p:cNvSpPr/>
          <p:nvPr/>
        </p:nvSpPr>
        <p:spPr>
          <a:xfrm rot="3455442">
            <a:off x="2177953" y="2686673"/>
            <a:ext cx="383421" cy="347643"/>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383" name="Google Shape;383;p28"/>
          <p:cNvSpPr/>
          <p:nvPr/>
        </p:nvSpPr>
        <p:spPr>
          <a:xfrm rot="3455442">
            <a:off x="2443093" y="3104768"/>
            <a:ext cx="383421" cy="347643"/>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m4</a:t>
            </a:r>
            <a:endParaRPr b="0" i="0" sz="1100" u="none" cap="none" strike="noStrike">
              <a:solidFill>
                <a:srgbClr val="000000"/>
              </a:solidFill>
              <a:latin typeface="Arial"/>
              <a:ea typeface="Arial"/>
              <a:cs typeface="Arial"/>
              <a:sym typeface="Arial"/>
            </a:endParaRPr>
          </a:p>
        </p:txBody>
      </p:sp>
      <p:sp>
        <p:nvSpPr>
          <p:cNvPr id="384" name="Google Shape;384;p28"/>
          <p:cNvSpPr/>
          <p:nvPr/>
        </p:nvSpPr>
        <p:spPr>
          <a:xfrm rot="3455442">
            <a:off x="1912814" y="2268578"/>
            <a:ext cx="383421" cy="347643"/>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m3</a:t>
            </a:r>
            <a:endParaRPr b="0" i="0" sz="1100" u="none" cap="none" strike="noStrike">
              <a:solidFill>
                <a:srgbClr val="000000"/>
              </a:solidFill>
              <a:latin typeface="Arial"/>
              <a:ea typeface="Arial"/>
              <a:cs typeface="Arial"/>
              <a:sym typeface="Arial"/>
            </a:endParaRPr>
          </a:p>
        </p:txBody>
      </p:sp>
      <p:sp>
        <p:nvSpPr>
          <p:cNvPr id="385" name="Google Shape;385;p28"/>
          <p:cNvSpPr/>
          <p:nvPr/>
        </p:nvSpPr>
        <p:spPr>
          <a:xfrm rot="-3427810">
            <a:off x="3286982" y="2454284"/>
            <a:ext cx="383614" cy="347834"/>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m6</a:t>
            </a:r>
            <a:endParaRPr b="0" i="0" sz="1100" u="none" cap="none" strike="noStrike">
              <a:solidFill>
                <a:srgbClr val="000000"/>
              </a:solidFill>
              <a:latin typeface="Arial"/>
              <a:ea typeface="Arial"/>
              <a:cs typeface="Arial"/>
              <a:sym typeface="Arial"/>
            </a:endParaRPr>
          </a:p>
        </p:txBody>
      </p:sp>
      <p:sp>
        <p:nvSpPr>
          <p:cNvPr id="386" name="Google Shape;386;p28"/>
          <p:cNvSpPr/>
          <p:nvPr/>
        </p:nvSpPr>
        <p:spPr>
          <a:xfrm rot="-3427810">
            <a:off x="3501018" y="3435384"/>
            <a:ext cx="383614" cy="347834"/>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m5</a:t>
            </a:r>
            <a:endParaRPr b="0" i="0" sz="1100" u="none" cap="none" strike="noStrike">
              <a:solidFill>
                <a:srgbClr val="000000"/>
              </a:solidFill>
              <a:latin typeface="Arial"/>
              <a:ea typeface="Arial"/>
              <a:cs typeface="Arial"/>
              <a:sym typeface="Arial"/>
            </a:endParaRPr>
          </a:p>
        </p:txBody>
      </p:sp>
      <p:sp>
        <p:nvSpPr>
          <p:cNvPr id="387" name="Google Shape;387;p28"/>
          <p:cNvSpPr txBox="1"/>
          <p:nvPr/>
        </p:nvSpPr>
        <p:spPr>
          <a:xfrm>
            <a:off x="5273150" y="1104150"/>
            <a:ext cx="2769900" cy="3670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Arial"/>
                <a:ea typeface="Arial"/>
                <a:cs typeface="Arial"/>
                <a:sym typeface="Arial"/>
              </a:rPr>
              <a:t>Which messages are definitely recorded*?</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800"/>
              <a:buFont typeface="Arial"/>
              <a:buNone/>
            </a:pPr>
            <a:r>
              <a:rPr b="0" i="0" lang="en" sz="1800" u="none" cap="none" strike="noStrike">
                <a:solidFill>
                  <a:srgbClr val="000000"/>
                </a:solidFill>
                <a:latin typeface="Arial"/>
                <a:ea typeface="Arial"/>
                <a:cs typeface="Arial"/>
                <a:sym typeface="Arial"/>
              </a:rPr>
              <a:t>Which messages are definitely </a:t>
            </a:r>
            <a:r>
              <a:rPr b="0" i="1" lang="en" sz="1800" u="none" cap="none" strike="noStrike">
                <a:solidFill>
                  <a:srgbClr val="000000"/>
                </a:solidFill>
                <a:latin typeface="Arial"/>
                <a:ea typeface="Arial"/>
                <a:cs typeface="Arial"/>
                <a:sym typeface="Arial"/>
              </a:rPr>
              <a:t>not </a:t>
            </a:r>
            <a:r>
              <a:rPr b="0" i="0" lang="en" sz="1800" u="none" cap="none" strike="noStrike">
                <a:solidFill>
                  <a:srgbClr val="000000"/>
                </a:solidFill>
                <a:latin typeface="Arial"/>
                <a:ea typeface="Arial"/>
                <a:cs typeface="Arial"/>
                <a:sym typeface="Arial"/>
              </a:rPr>
              <a:t>recorded?</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800"/>
              <a:buFont typeface="Arial"/>
              <a:buNone/>
            </a:pPr>
            <a:r>
              <a:rPr b="0" i="0" lang="en" sz="1800" u="none" cap="none" strike="noStrike">
                <a:solidFill>
                  <a:srgbClr val="000000"/>
                </a:solidFill>
                <a:latin typeface="Arial"/>
                <a:ea typeface="Arial"/>
                <a:cs typeface="Arial"/>
                <a:sym typeface="Arial"/>
              </a:rPr>
              <a:t>Which messages </a:t>
            </a:r>
            <a:r>
              <a:rPr b="0" i="1" lang="en" sz="1800" u="none" cap="none" strike="noStrike">
                <a:solidFill>
                  <a:srgbClr val="000000"/>
                </a:solidFill>
                <a:latin typeface="Arial"/>
                <a:ea typeface="Arial"/>
                <a:cs typeface="Arial"/>
                <a:sym typeface="Arial"/>
              </a:rPr>
              <a:t>might</a:t>
            </a:r>
            <a:r>
              <a:rPr b="0" i="0" lang="en" sz="1800" u="none" cap="none" strike="noStrike">
                <a:solidFill>
                  <a:srgbClr val="000000"/>
                </a:solidFill>
                <a:latin typeface="Arial"/>
                <a:ea typeface="Arial"/>
                <a:cs typeface="Arial"/>
                <a:sym typeface="Arial"/>
              </a:rPr>
              <a:t> be recorded?</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1000"/>
              </a:spcAft>
              <a:buClr>
                <a:srgbClr val="000000"/>
              </a:buClr>
              <a:buSzPts val="1200"/>
              <a:buFont typeface="Arial"/>
              <a:buNone/>
            </a:pPr>
            <a:r>
              <a:rPr b="0" i="0" lang="en" sz="1200" u="none" cap="none" strike="noStrike">
                <a:solidFill>
                  <a:srgbClr val="000000"/>
                </a:solidFill>
                <a:latin typeface="Arial"/>
                <a:ea typeface="Arial"/>
                <a:cs typeface="Arial"/>
                <a:sym typeface="Arial"/>
              </a:rPr>
              <a:t>* recorded as in-flight messages, i.e., as part of </a:t>
            </a:r>
            <a:r>
              <a:rPr b="0" i="1" lang="en" sz="1200" u="none" cap="none" strike="noStrike">
                <a:solidFill>
                  <a:srgbClr val="000000"/>
                </a:solidFill>
                <a:latin typeface="Arial"/>
                <a:ea typeface="Arial"/>
                <a:cs typeface="Arial"/>
                <a:sym typeface="Arial"/>
              </a:rPr>
              <a:t>channel state</a:t>
            </a:r>
            <a:r>
              <a:rPr b="0" i="0" lang="en" sz="1200" u="none" cap="none" strike="noStrike">
                <a:solidFill>
                  <a:srgbClr val="000000"/>
                </a:solidFill>
                <a:latin typeface="Arial"/>
                <a:ea typeface="Arial"/>
                <a:cs typeface="Arial"/>
                <a:sym typeface="Arial"/>
              </a:rPr>
              <a:t> rather than </a:t>
            </a:r>
            <a:r>
              <a:rPr b="0" i="1" lang="en" sz="1200" u="none" cap="none" strike="noStrike">
                <a:solidFill>
                  <a:srgbClr val="000000"/>
                </a:solidFill>
                <a:latin typeface="Arial"/>
                <a:ea typeface="Arial"/>
                <a:cs typeface="Arial"/>
                <a:sym typeface="Arial"/>
              </a:rPr>
              <a:t>process state</a:t>
            </a:r>
            <a:endParaRPr b="0" i="1" sz="1200" u="none" cap="none" strike="noStrike">
              <a:solidFill>
                <a:srgbClr val="000000"/>
              </a:solidFill>
              <a:latin typeface="Arial"/>
              <a:ea typeface="Arial"/>
              <a:cs typeface="Arial"/>
              <a:sym typeface="Arial"/>
            </a:endParaRPr>
          </a:p>
        </p:txBody>
      </p:sp>
      <p:sp>
        <p:nvSpPr>
          <p:cNvPr id="388" name="Google Shape;388;p28"/>
          <p:cNvSpPr/>
          <p:nvPr/>
        </p:nvSpPr>
        <p:spPr>
          <a:xfrm rot="3455442">
            <a:off x="1403839" y="2887828"/>
            <a:ext cx="383421" cy="347643"/>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m7</a:t>
            </a:r>
            <a:endParaRPr b="0" i="0" sz="1100" u="none" cap="none" strike="noStrike">
              <a:solidFill>
                <a:srgbClr val="000000"/>
              </a:solidFill>
              <a:latin typeface="Arial"/>
              <a:ea typeface="Arial"/>
              <a:cs typeface="Arial"/>
              <a:sym typeface="Arial"/>
            </a:endParaRPr>
          </a:p>
        </p:txBody>
      </p:sp>
      <p:sp>
        <p:nvSpPr>
          <p:cNvPr id="389" name="Google Shape;389;p2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93" name="Shape 393"/>
        <p:cNvGrpSpPr/>
        <p:nvPr/>
      </p:nvGrpSpPr>
      <p:grpSpPr>
        <a:xfrm>
          <a:off x="0" y="0"/>
          <a:ext cx="0" cy="0"/>
          <a:chOff x="0" y="0"/>
          <a:chExt cx="0" cy="0"/>
        </a:xfrm>
      </p:grpSpPr>
      <p:sp>
        <p:nvSpPr>
          <p:cNvPr id="394" name="Google Shape;394;p29"/>
          <p:cNvSpPr txBox="1"/>
          <p:nvPr/>
        </p:nvSpPr>
        <p:spPr>
          <a:xfrm>
            <a:off x="5273150" y="1104150"/>
            <a:ext cx="2769900" cy="3670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Arial"/>
                <a:ea typeface="Arial"/>
                <a:cs typeface="Arial"/>
                <a:sym typeface="Arial"/>
              </a:rPr>
              <a:t>Which messages are definitely recorded*?</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800"/>
              <a:buFont typeface="Arial"/>
              <a:buNone/>
            </a:pPr>
            <a:r>
              <a:rPr b="0" i="0" lang="en" sz="1800" u="none" cap="none" strike="noStrike">
                <a:solidFill>
                  <a:srgbClr val="000000"/>
                </a:solidFill>
                <a:latin typeface="Arial"/>
                <a:ea typeface="Arial"/>
                <a:cs typeface="Arial"/>
                <a:sym typeface="Arial"/>
              </a:rPr>
              <a:t>Which messages are definitely </a:t>
            </a:r>
            <a:r>
              <a:rPr b="0" i="1" lang="en" sz="1800" u="none" cap="none" strike="noStrike">
                <a:solidFill>
                  <a:srgbClr val="000000"/>
                </a:solidFill>
                <a:latin typeface="Arial"/>
                <a:ea typeface="Arial"/>
                <a:cs typeface="Arial"/>
                <a:sym typeface="Arial"/>
              </a:rPr>
              <a:t>not </a:t>
            </a:r>
            <a:r>
              <a:rPr b="0" i="0" lang="en" sz="1800" u="none" cap="none" strike="noStrike">
                <a:solidFill>
                  <a:srgbClr val="000000"/>
                </a:solidFill>
                <a:latin typeface="Arial"/>
                <a:ea typeface="Arial"/>
                <a:cs typeface="Arial"/>
                <a:sym typeface="Arial"/>
              </a:rPr>
              <a:t>recorded?</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800"/>
              <a:buFont typeface="Arial"/>
              <a:buNone/>
            </a:pPr>
            <a:r>
              <a:rPr b="0" i="0" lang="en" sz="1800" u="none" cap="none" strike="noStrike">
                <a:solidFill>
                  <a:srgbClr val="000000"/>
                </a:solidFill>
                <a:latin typeface="Arial"/>
                <a:ea typeface="Arial"/>
                <a:cs typeface="Arial"/>
                <a:sym typeface="Arial"/>
              </a:rPr>
              <a:t>Which messages </a:t>
            </a:r>
            <a:r>
              <a:rPr b="0" i="1" lang="en" sz="1800" u="none" cap="none" strike="noStrike">
                <a:solidFill>
                  <a:srgbClr val="000000"/>
                </a:solidFill>
                <a:latin typeface="Arial"/>
                <a:ea typeface="Arial"/>
                <a:cs typeface="Arial"/>
                <a:sym typeface="Arial"/>
              </a:rPr>
              <a:t>might</a:t>
            </a:r>
            <a:r>
              <a:rPr b="0" i="0" lang="en" sz="1800" u="none" cap="none" strike="noStrike">
                <a:solidFill>
                  <a:srgbClr val="000000"/>
                </a:solidFill>
                <a:latin typeface="Arial"/>
                <a:ea typeface="Arial"/>
                <a:cs typeface="Arial"/>
                <a:sym typeface="Arial"/>
              </a:rPr>
              <a:t> be recorded?</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1000"/>
              </a:spcAft>
              <a:buClr>
                <a:srgbClr val="000000"/>
              </a:buClr>
              <a:buSzPts val="1200"/>
              <a:buFont typeface="Arial"/>
              <a:buNone/>
            </a:pPr>
            <a:r>
              <a:rPr b="0" i="0" lang="en" sz="1200" u="none" cap="none" strike="noStrike">
                <a:solidFill>
                  <a:srgbClr val="000000"/>
                </a:solidFill>
                <a:latin typeface="Arial"/>
                <a:ea typeface="Arial"/>
                <a:cs typeface="Arial"/>
                <a:sym typeface="Arial"/>
              </a:rPr>
              <a:t>*recorded as in-flight messages</a:t>
            </a:r>
            <a:endParaRPr b="0" i="0" sz="1200" u="none" cap="none" strike="noStrike">
              <a:solidFill>
                <a:srgbClr val="000000"/>
              </a:solidFill>
              <a:latin typeface="Arial"/>
              <a:ea typeface="Arial"/>
              <a:cs typeface="Arial"/>
              <a:sym typeface="Arial"/>
            </a:endParaRPr>
          </a:p>
        </p:txBody>
      </p:sp>
      <p:cxnSp>
        <p:nvCxnSpPr>
          <p:cNvPr id="395" name="Google Shape;395;p29"/>
          <p:cNvCxnSpPr/>
          <p:nvPr/>
        </p:nvCxnSpPr>
        <p:spPr>
          <a:xfrm>
            <a:off x="1910995" y="1888532"/>
            <a:ext cx="1818000" cy="0"/>
          </a:xfrm>
          <a:prstGeom prst="straightConnector1">
            <a:avLst/>
          </a:prstGeom>
          <a:noFill/>
          <a:ln cap="flat" cmpd="sng" w="28575">
            <a:solidFill>
              <a:schemeClr val="dk2"/>
            </a:solidFill>
            <a:prstDash val="solid"/>
            <a:round/>
            <a:headEnd len="med" w="med" type="triangle"/>
            <a:tailEnd len="sm" w="sm" type="none"/>
          </a:ln>
        </p:spPr>
      </p:cxnSp>
      <p:cxnSp>
        <p:nvCxnSpPr>
          <p:cNvPr id="396" name="Google Shape;396;p29"/>
          <p:cNvCxnSpPr/>
          <p:nvPr/>
        </p:nvCxnSpPr>
        <p:spPr>
          <a:xfrm>
            <a:off x="1908253" y="1765878"/>
            <a:ext cx="1818000" cy="0"/>
          </a:xfrm>
          <a:prstGeom prst="straightConnector1">
            <a:avLst/>
          </a:prstGeom>
          <a:noFill/>
          <a:ln cap="flat" cmpd="sng" w="28575">
            <a:solidFill>
              <a:schemeClr val="dk2"/>
            </a:solidFill>
            <a:prstDash val="solid"/>
            <a:round/>
            <a:headEnd len="sm" w="sm" type="none"/>
            <a:tailEnd len="med" w="med" type="triangle"/>
          </a:ln>
        </p:spPr>
      </p:cxnSp>
      <p:sp>
        <p:nvSpPr>
          <p:cNvPr id="397" name="Google Shape;397;p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Token passing example 3</a:t>
            </a:r>
            <a:endParaRPr b="1">
              <a:solidFill>
                <a:srgbClr val="000000"/>
              </a:solidFill>
            </a:endParaRPr>
          </a:p>
        </p:txBody>
      </p:sp>
      <p:sp>
        <p:nvSpPr>
          <p:cNvPr id="398" name="Google Shape;398;p29"/>
          <p:cNvSpPr/>
          <p:nvPr/>
        </p:nvSpPr>
        <p:spPr>
          <a:xfrm>
            <a:off x="876875" y="1395139"/>
            <a:ext cx="1031400" cy="1074600"/>
          </a:xfrm>
          <a:prstGeom prst="ellipse">
            <a:avLst/>
          </a:prstGeom>
          <a:solidFill>
            <a:srgbClr val="6AA84F"/>
          </a:solidFill>
          <a:ln cap="flat" cmpd="sng" w="2857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9" name="Google Shape;399;p29"/>
          <p:cNvSpPr/>
          <p:nvPr/>
        </p:nvSpPr>
        <p:spPr>
          <a:xfrm>
            <a:off x="3723674" y="1395139"/>
            <a:ext cx="1031400" cy="10746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0" name="Google Shape;400;p29"/>
          <p:cNvSpPr txBox="1"/>
          <p:nvPr/>
        </p:nvSpPr>
        <p:spPr>
          <a:xfrm>
            <a:off x="984588" y="1614576"/>
            <a:ext cx="816000" cy="635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401" name="Google Shape;401;p29"/>
          <p:cNvSpPr txBox="1"/>
          <p:nvPr/>
        </p:nvSpPr>
        <p:spPr>
          <a:xfrm>
            <a:off x="3839495" y="1614576"/>
            <a:ext cx="816000" cy="635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402" name="Google Shape;402;p29"/>
          <p:cNvSpPr/>
          <p:nvPr/>
        </p:nvSpPr>
        <p:spPr>
          <a:xfrm>
            <a:off x="2242308" y="3613065"/>
            <a:ext cx="1031400" cy="1074600"/>
          </a:xfrm>
          <a:prstGeom prst="ellipse">
            <a:avLst/>
          </a:prstGeom>
          <a:solidFill>
            <a:srgbClr val="6D9EEB"/>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3" name="Google Shape;403;p29"/>
          <p:cNvSpPr txBox="1"/>
          <p:nvPr/>
        </p:nvSpPr>
        <p:spPr>
          <a:xfrm>
            <a:off x="2358129" y="3832502"/>
            <a:ext cx="816000" cy="635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C</a:t>
            </a:r>
            <a:endParaRPr b="1" i="0" sz="2400" u="none" cap="none" strike="noStrike">
              <a:solidFill>
                <a:srgbClr val="FFFFFF"/>
              </a:solidFill>
              <a:latin typeface="Arial"/>
              <a:ea typeface="Arial"/>
              <a:cs typeface="Arial"/>
              <a:sym typeface="Arial"/>
            </a:endParaRPr>
          </a:p>
        </p:txBody>
      </p:sp>
      <p:cxnSp>
        <p:nvCxnSpPr>
          <p:cNvPr id="404" name="Google Shape;404;p29"/>
          <p:cNvCxnSpPr/>
          <p:nvPr/>
        </p:nvCxnSpPr>
        <p:spPr>
          <a:xfrm rot="3446748">
            <a:off x="1200200" y="3098518"/>
            <a:ext cx="1540428" cy="0"/>
          </a:xfrm>
          <a:prstGeom prst="straightConnector1">
            <a:avLst/>
          </a:prstGeom>
          <a:noFill/>
          <a:ln cap="flat" cmpd="sng" w="28575">
            <a:solidFill>
              <a:schemeClr val="dk2"/>
            </a:solidFill>
            <a:prstDash val="solid"/>
            <a:round/>
            <a:headEnd len="med" w="med" type="triangle"/>
            <a:tailEnd len="sm" w="sm" type="none"/>
          </a:ln>
        </p:spPr>
      </p:cxnSp>
      <p:cxnSp>
        <p:nvCxnSpPr>
          <p:cNvPr id="405" name="Google Shape;405;p29"/>
          <p:cNvCxnSpPr/>
          <p:nvPr/>
        </p:nvCxnSpPr>
        <p:spPr>
          <a:xfrm rot="3446748">
            <a:off x="1324654" y="3025733"/>
            <a:ext cx="1540428" cy="0"/>
          </a:xfrm>
          <a:prstGeom prst="straightConnector1">
            <a:avLst/>
          </a:prstGeom>
          <a:noFill/>
          <a:ln cap="flat" cmpd="sng" w="28575">
            <a:solidFill>
              <a:schemeClr val="dk2"/>
            </a:solidFill>
            <a:prstDash val="solid"/>
            <a:round/>
            <a:headEnd len="sm" w="sm" type="none"/>
            <a:tailEnd len="med" w="med" type="triangle"/>
          </a:ln>
        </p:spPr>
      </p:cxnSp>
      <p:cxnSp>
        <p:nvCxnSpPr>
          <p:cNvPr id="406" name="Google Shape;406;p29"/>
          <p:cNvCxnSpPr/>
          <p:nvPr/>
        </p:nvCxnSpPr>
        <p:spPr>
          <a:xfrm rot="7353330">
            <a:off x="2719964" y="3061658"/>
            <a:ext cx="1626228" cy="0"/>
          </a:xfrm>
          <a:prstGeom prst="straightConnector1">
            <a:avLst/>
          </a:prstGeom>
          <a:noFill/>
          <a:ln cap="flat" cmpd="sng" w="28575">
            <a:solidFill>
              <a:schemeClr val="dk2"/>
            </a:solidFill>
            <a:prstDash val="solid"/>
            <a:round/>
            <a:headEnd len="med" w="med" type="triangle"/>
            <a:tailEnd len="sm" w="sm" type="none"/>
          </a:ln>
        </p:spPr>
      </p:cxnSp>
      <p:cxnSp>
        <p:nvCxnSpPr>
          <p:cNvPr id="407" name="Google Shape;407;p29"/>
          <p:cNvCxnSpPr/>
          <p:nvPr/>
        </p:nvCxnSpPr>
        <p:spPr>
          <a:xfrm flipH="1">
            <a:off x="3177992" y="2439753"/>
            <a:ext cx="914700" cy="1425000"/>
          </a:xfrm>
          <a:prstGeom prst="straightConnector1">
            <a:avLst/>
          </a:prstGeom>
          <a:noFill/>
          <a:ln cap="flat" cmpd="sng" w="28575">
            <a:solidFill>
              <a:schemeClr val="dk2"/>
            </a:solidFill>
            <a:prstDash val="solid"/>
            <a:round/>
            <a:headEnd len="sm" w="sm" type="none"/>
            <a:tailEnd len="med" w="med" type="triangle"/>
          </a:ln>
        </p:spPr>
      </p:cxnSp>
      <p:sp>
        <p:nvSpPr>
          <p:cNvPr id="408" name="Google Shape;408;p29"/>
          <p:cNvSpPr/>
          <p:nvPr/>
        </p:nvSpPr>
        <p:spPr>
          <a:xfrm>
            <a:off x="2624242" y="1295625"/>
            <a:ext cx="383400" cy="3477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409" name="Google Shape;409;p29"/>
          <p:cNvSpPr/>
          <p:nvPr/>
        </p:nvSpPr>
        <p:spPr>
          <a:xfrm>
            <a:off x="3119321" y="1295625"/>
            <a:ext cx="383400" cy="3477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m2</a:t>
            </a:r>
            <a:endParaRPr b="0" i="0" sz="1100" u="none" cap="none" strike="noStrike">
              <a:solidFill>
                <a:srgbClr val="000000"/>
              </a:solidFill>
              <a:latin typeface="Arial"/>
              <a:ea typeface="Arial"/>
              <a:cs typeface="Arial"/>
              <a:sym typeface="Arial"/>
            </a:endParaRPr>
          </a:p>
        </p:txBody>
      </p:sp>
      <p:sp>
        <p:nvSpPr>
          <p:cNvPr id="410" name="Google Shape;410;p29"/>
          <p:cNvSpPr/>
          <p:nvPr/>
        </p:nvSpPr>
        <p:spPr>
          <a:xfrm>
            <a:off x="2129164" y="1295625"/>
            <a:ext cx="383400" cy="3477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m1</a:t>
            </a:r>
            <a:endParaRPr b="0" i="0" sz="1100" u="none" cap="none" strike="noStrike">
              <a:solidFill>
                <a:srgbClr val="000000"/>
              </a:solidFill>
              <a:latin typeface="Arial"/>
              <a:ea typeface="Arial"/>
              <a:cs typeface="Arial"/>
              <a:sym typeface="Arial"/>
            </a:endParaRPr>
          </a:p>
        </p:txBody>
      </p:sp>
      <p:sp>
        <p:nvSpPr>
          <p:cNvPr id="411" name="Google Shape;411;p29"/>
          <p:cNvSpPr/>
          <p:nvPr/>
        </p:nvSpPr>
        <p:spPr>
          <a:xfrm rot="3455442">
            <a:off x="2177953" y="2686673"/>
            <a:ext cx="383421" cy="347643"/>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M</a:t>
            </a:r>
            <a:endParaRPr b="0" i="0" sz="1400" u="none" cap="none" strike="noStrike">
              <a:solidFill>
                <a:srgbClr val="000000"/>
              </a:solidFill>
              <a:latin typeface="Arial"/>
              <a:ea typeface="Arial"/>
              <a:cs typeface="Arial"/>
              <a:sym typeface="Arial"/>
            </a:endParaRPr>
          </a:p>
        </p:txBody>
      </p:sp>
      <p:sp>
        <p:nvSpPr>
          <p:cNvPr id="412" name="Google Shape;412;p29"/>
          <p:cNvSpPr/>
          <p:nvPr/>
        </p:nvSpPr>
        <p:spPr>
          <a:xfrm rot="3455442">
            <a:off x="2443093" y="3104768"/>
            <a:ext cx="383421" cy="347643"/>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m4</a:t>
            </a:r>
            <a:endParaRPr b="0" i="0" sz="1100" u="none" cap="none" strike="noStrike">
              <a:solidFill>
                <a:srgbClr val="000000"/>
              </a:solidFill>
              <a:latin typeface="Arial"/>
              <a:ea typeface="Arial"/>
              <a:cs typeface="Arial"/>
              <a:sym typeface="Arial"/>
            </a:endParaRPr>
          </a:p>
        </p:txBody>
      </p:sp>
      <p:sp>
        <p:nvSpPr>
          <p:cNvPr id="413" name="Google Shape;413;p29"/>
          <p:cNvSpPr/>
          <p:nvPr/>
        </p:nvSpPr>
        <p:spPr>
          <a:xfrm rot="3455442">
            <a:off x="1912814" y="2268578"/>
            <a:ext cx="383421" cy="347643"/>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m3</a:t>
            </a:r>
            <a:endParaRPr b="0" i="0" sz="1100" u="none" cap="none" strike="noStrike">
              <a:solidFill>
                <a:srgbClr val="000000"/>
              </a:solidFill>
              <a:latin typeface="Arial"/>
              <a:ea typeface="Arial"/>
              <a:cs typeface="Arial"/>
              <a:sym typeface="Arial"/>
            </a:endParaRPr>
          </a:p>
        </p:txBody>
      </p:sp>
      <p:sp>
        <p:nvSpPr>
          <p:cNvPr id="414" name="Google Shape;414;p29"/>
          <p:cNvSpPr/>
          <p:nvPr/>
        </p:nvSpPr>
        <p:spPr>
          <a:xfrm rot="-3427810">
            <a:off x="3286982" y="2454284"/>
            <a:ext cx="383614" cy="347834"/>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m6</a:t>
            </a:r>
            <a:endParaRPr b="0" i="0" sz="1100" u="none" cap="none" strike="noStrike">
              <a:solidFill>
                <a:srgbClr val="000000"/>
              </a:solidFill>
              <a:latin typeface="Arial"/>
              <a:ea typeface="Arial"/>
              <a:cs typeface="Arial"/>
              <a:sym typeface="Arial"/>
            </a:endParaRPr>
          </a:p>
        </p:txBody>
      </p:sp>
      <p:sp>
        <p:nvSpPr>
          <p:cNvPr id="415" name="Google Shape;415;p29"/>
          <p:cNvSpPr/>
          <p:nvPr/>
        </p:nvSpPr>
        <p:spPr>
          <a:xfrm rot="-3427810">
            <a:off x="3501018" y="3435384"/>
            <a:ext cx="383614" cy="347834"/>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m5</a:t>
            </a:r>
            <a:endParaRPr b="0" i="0" sz="1100" u="none" cap="none" strike="noStrike">
              <a:solidFill>
                <a:srgbClr val="000000"/>
              </a:solidFill>
              <a:latin typeface="Arial"/>
              <a:ea typeface="Arial"/>
              <a:cs typeface="Arial"/>
              <a:sym typeface="Arial"/>
            </a:endParaRPr>
          </a:p>
        </p:txBody>
      </p:sp>
      <p:sp>
        <p:nvSpPr>
          <p:cNvPr id="416" name="Google Shape;416;p29"/>
          <p:cNvSpPr/>
          <p:nvPr/>
        </p:nvSpPr>
        <p:spPr>
          <a:xfrm rot="3455442">
            <a:off x="1403839" y="2887828"/>
            <a:ext cx="383421" cy="347643"/>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m7</a:t>
            </a:r>
            <a:endParaRPr b="0" i="0" sz="1100" u="none" cap="none" strike="noStrike">
              <a:solidFill>
                <a:srgbClr val="000000"/>
              </a:solidFill>
              <a:latin typeface="Arial"/>
              <a:ea typeface="Arial"/>
              <a:cs typeface="Arial"/>
              <a:sym typeface="Arial"/>
            </a:endParaRPr>
          </a:p>
        </p:txBody>
      </p:sp>
      <p:sp>
        <p:nvSpPr>
          <p:cNvPr id="417" name="Google Shape;417;p29"/>
          <p:cNvSpPr txBox="1"/>
          <p:nvPr/>
        </p:nvSpPr>
        <p:spPr>
          <a:xfrm>
            <a:off x="5273150" y="1736125"/>
            <a:ext cx="2769900" cy="347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1000"/>
              </a:spcAft>
              <a:buClr>
                <a:srgbClr val="000000"/>
              </a:buClr>
              <a:buSzPts val="1800"/>
              <a:buFont typeface="Arial"/>
              <a:buNone/>
            </a:pPr>
            <a:r>
              <a:rPr b="0" i="0" lang="en" sz="1800" u="none" cap="none" strike="noStrike">
                <a:solidFill>
                  <a:srgbClr val="FF0000"/>
                </a:solidFill>
                <a:latin typeface="Arial"/>
                <a:ea typeface="Arial"/>
                <a:cs typeface="Arial"/>
                <a:sym typeface="Arial"/>
              </a:rPr>
              <a:t>m7</a:t>
            </a:r>
            <a:endParaRPr b="0" i="0" sz="1800" u="none" cap="none" strike="noStrike">
              <a:solidFill>
                <a:srgbClr val="FF0000"/>
              </a:solidFill>
              <a:latin typeface="Arial"/>
              <a:ea typeface="Arial"/>
              <a:cs typeface="Arial"/>
              <a:sym typeface="Arial"/>
            </a:endParaRPr>
          </a:p>
        </p:txBody>
      </p:sp>
      <p:sp>
        <p:nvSpPr>
          <p:cNvPr id="418" name="Google Shape;418;p29"/>
          <p:cNvSpPr txBox="1"/>
          <p:nvPr/>
        </p:nvSpPr>
        <p:spPr>
          <a:xfrm>
            <a:off x="5273150" y="2826000"/>
            <a:ext cx="2769900" cy="347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1000"/>
              </a:spcAft>
              <a:buClr>
                <a:srgbClr val="000000"/>
              </a:buClr>
              <a:buSzPts val="1800"/>
              <a:buFont typeface="Arial"/>
              <a:buNone/>
            </a:pPr>
            <a:r>
              <a:rPr b="0" i="0" lang="en" sz="1800" u="none" cap="none" strike="noStrike">
                <a:solidFill>
                  <a:srgbClr val="FF0000"/>
                </a:solidFill>
                <a:latin typeface="Arial"/>
                <a:ea typeface="Arial"/>
                <a:cs typeface="Arial"/>
                <a:sym typeface="Arial"/>
              </a:rPr>
              <a:t>m1, m3</a:t>
            </a:r>
            <a:endParaRPr b="0" i="0" sz="1800" u="none" cap="none" strike="noStrike">
              <a:solidFill>
                <a:srgbClr val="FF0000"/>
              </a:solidFill>
              <a:latin typeface="Arial"/>
              <a:ea typeface="Arial"/>
              <a:cs typeface="Arial"/>
              <a:sym typeface="Arial"/>
            </a:endParaRPr>
          </a:p>
        </p:txBody>
      </p:sp>
      <p:sp>
        <p:nvSpPr>
          <p:cNvPr id="419" name="Google Shape;419;p29"/>
          <p:cNvSpPr txBox="1"/>
          <p:nvPr/>
        </p:nvSpPr>
        <p:spPr>
          <a:xfrm>
            <a:off x="5273150" y="3892800"/>
            <a:ext cx="2769900" cy="347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1000"/>
              </a:spcAft>
              <a:buClr>
                <a:srgbClr val="000000"/>
              </a:buClr>
              <a:buSzPts val="1800"/>
              <a:buFont typeface="Arial"/>
              <a:buNone/>
            </a:pPr>
            <a:r>
              <a:rPr b="0" i="0" lang="en" sz="1800" u="none" cap="none" strike="noStrike">
                <a:solidFill>
                  <a:srgbClr val="FF0000"/>
                </a:solidFill>
                <a:latin typeface="Arial"/>
                <a:ea typeface="Arial"/>
                <a:cs typeface="Arial"/>
                <a:sym typeface="Arial"/>
              </a:rPr>
              <a:t>m2, m4, m5, m6</a:t>
            </a:r>
            <a:endParaRPr b="0" i="0" sz="1800" u="none" cap="none" strike="noStrike">
              <a:solidFill>
                <a:srgbClr val="FF0000"/>
              </a:solidFill>
              <a:latin typeface="Arial"/>
              <a:ea typeface="Arial"/>
              <a:cs typeface="Arial"/>
              <a:sym typeface="Arial"/>
            </a:endParaRPr>
          </a:p>
        </p:txBody>
      </p:sp>
      <p:sp>
        <p:nvSpPr>
          <p:cNvPr id="420" name="Google Shape;420;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7"/>
                                        </p:tgtEl>
                                        <p:attrNameLst>
                                          <p:attrName>style.visibility</p:attrName>
                                        </p:attrNameLst>
                                      </p:cBhvr>
                                      <p:to>
                                        <p:strVal val="visible"/>
                                      </p:to>
                                    </p:set>
                                    <p:animEffect filter="fade" transition="in">
                                      <p:cBhvr>
                                        <p:cTn dur="1"/>
                                        <p:tgtEl>
                                          <p:spTgt spid="4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8"/>
                                        </p:tgtEl>
                                        <p:attrNameLst>
                                          <p:attrName>style.visibility</p:attrName>
                                        </p:attrNameLst>
                                      </p:cBhvr>
                                      <p:to>
                                        <p:strVal val="visible"/>
                                      </p:to>
                                    </p:set>
                                    <p:animEffect filter="fade" transition="in">
                                      <p:cBhvr>
                                        <p:cTn dur="1"/>
                                        <p:tgtEl>
                                          <p:spTgt spid="4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gtEl>
                                        <p:attrNameLst>
                                          <p:attrName>style.visibility</p:attrName>
                                        </p:attrNameLst>
                                      </p:cBhvr>
                                      <p:to>
                                        <p:strVal val="visible"/>
                                      </p:to>
                                    </p:set>
                                    <p:animEffect filter="fade" transition="in">
                                      <p:cBhvr>
                                        <p:cTn dur="1"/>
                                        <p:tgtEl>
                                          <p:spTgt spid="4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24" name="Shape 424"/>
        <p:cNvGrpSpPr/>
        <p:nvPr/>
      </p:nvGrpSpPr>
      <p:grpSpPr>
        <a:xfrm>
          <a:off x="0" y="0"/>
          <a:ext cx="0" cy="0"/>
          <a:chOff x="0" y="0"/>
          <a:chExt cx="0" cy="0"/>
        </a:xfrm>
      </p:grpSpPr>
      <p:sp>
        <p:nvSpPr>
          <p:cNvPr id="425" name="Google Shape;425;p3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Assignment 2 Overview </a:t>
            </a:r>
            <a:endParaRPr b="1">
              <a:solidFill>
                <a:srgbClr val="000000"/>
              </a:solidFill>
            </a:endParaRPr>
          </a:p>
        </p:txBody>
      </p:sp>
      <p:sp>
        <p:nvSpPr>
          <p:cNvPr id="426" name="Google Shape;426;p30"/>
          <p:cNvSpPr txBox="1"/>
          <p:nvPr>
            <p:ph idx="1" type="body"/>
          </p:nvPr>
        </p:nvSpPr>
        <p:spPr>
          <a:xfrm>
            <a:off x="311700" y="1152475"/>
            <a:ext cx="8520600" cy="31494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0000"/>
              </a:buClr>
              <a:buSzPts val="1800"/>
              <a:buChar char="●"/>
            </a:pPr>
            <a:r>
              <a:rPr lang="en">
                <a:solidFill>
                  <a:srgbClr val="000000"/>
                </a:solidFill>
              </a:rPr>
              <a:t>You will implement the Chandy-Lamport snapshot algorithm</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Application is a token passing system</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Number of tokens must be preserved in your snapshots</a:t>
            </a:r>
            <a:endParaRPr sz="1400">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Implementation uses </a:t>
            </a:r>
            <a:r>
              <a:rPr i="1" lang="en">
                <a:solidFill>
                  <a:srgbClr val="000000"/>
                </a:solidFill>
              </a:rPr>
              <a:t>discrete time</a:t>
            </a:r>
            <a:r>
              <a:rPr lang="en">
                <a:solidFill>
                  <a:srgbClr val="000000"/>
                </a:solidFill>
              </a:rPr>
              <a:t> simulator to order events</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latin typeface="Consolas"/>
                <a:ea typeface="Consolas"/>
                <a:cs typeface="Consolas"/>
                <a:sym typeface="Consolas"/>
              </a:rPr>
              <a:t>Simulator</a:t>
            </a:r>
            <a:r>
              <a:rPr lang="en">
                <a:solidFill>
                  <a:srgbClr val="000000"/>
                </a:solidFill>
              </a:rPr>
              <a:t> manages servers and injects events into the system</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latin typeface="Consolas"/>
                <a:ea typeface="Consolas"/>
                <a:cs typeface="Consolas"/>
                <a:sym typeface="Consolas"/>
              </a:rPr>
              <a:t>Server</a:t>
            </a:r>
            <a:r>
              <a:rPr lang="en">
                <a:solidFill>
                  <a:srgbClr val="000000"/>
                </a:solidFill>
              </a:rPr>
              <a:t> implements the snapshot algorithm (See slides 10-12)</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Allow multiple active snapshot processes</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E.g, The second snapshot can start before the first snapshot completes in the system </a:t>
            </a:r>
            <a:endParaRPr>
              <a:solidFill>
                <a:srgbClr val="000000"/>
              </a:solidFill>
            </a:endParaRPr>
          </a:p>
        </p:txBody>
      </p:sp>
      <p:sp>
        <p:nvSpPr>
          <p:cNvPr id="427" name="Google Shape;427;p3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6">
                                            <p:txEl>
                                              <p:pRg end="0" st="0"/>
                                            </p:txEl>
                                          </p:spTgt>
                                        </p:tgtEl>
                                        <p:attrNameLst>
                                          <p:attrName>style.visibility</p:attrName>
                                        </p:attrNameLst>
                                      </p:cBhvr>
                                      <p:to>
                                        <p:strVal val="visible"/>
                                      </p:to>
                                    </p:set>
                                    <p:animEffect filter="fade" transition="in">
                                      <p:cBhvr>
                                        <p:cTn dur="1"/>
                                        <p:tgtEl>
                                          <p:spTgt spid="42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6">
                                            <p:txEl>
                                              <p:pRg end="1" st="1"/>
                                            </p:txEl>
                                          </p:spTgt>
                                        </p:tgtEl>
                                        <p:attrNameLst>
                                          <p:attrName>style.visibility</p:attrName>
                                        </p:attrNameLst>
                                      </p:cBhvr>
                                      <p:to>
                                        <p:strVal val="visible"/>
                                      </p:to>
                                    </p:set>
                                    <p:animEffect filter="fade" transition="in">
                                      <p:cBhvr>
                                        <p:cTn dur="1"/>
                                        <p:tgtEl>
                                          <p:spTgt spid="42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6">
                                            <p:txEl>
                                              <p:pRg end="2" st="2"/>
                                            </p:txEl>
                                          </p:spTgt>
                                        </p:tgtEl>
                                        <p:attrNameLst>
                                          <p:attrName>style.visibility</p:attrName>
                                        </p:attrNameLst>
                                      </p:cBhvr>
                                      <p:to>
                                        <p:strVal val="visible"/>
                                      </p:to>
                                    </p:set>
                                    <p:animEffect filter="fade" transition="in">
                                      <p:cBhvr>
                                        <p:cTn dur="1"/>
                                        <p:tgtEl>
                                          <p:spTgt spid="42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6">
                                            <p:txEl>
                                              <p:pRg end="3" st="3"/>
                                            </p:txEl>
                                          </p:spTgt>
                                        </p:tgtEl>
                                        <p:attrNameLst>
                                          <p:attrName>style.visibility</p:attrName>
                                        </p:attrNameLst>
                                      </p:cBhvr>
                                      <p:to>
                                        <p:strVal val="visible"/>
                                      </p:to>
                                    </p:set>
                                    <p:animEffect filter="fade" transition="in">
                                      <p:cBhvr>
                                        <p:cTn dur="1"/>
                                        <p:tgtEl>
                                          <p:spTgt spid="42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6">
                                            <p:txEl>
                                              <p:pRg end="4" st="4"/>
                                            </p:txEl>
                                          </p:spTgt>
                                        </p:tgtEl>
                                        <p:attrNameLst>
                                          <p:attrName>style.visibility</p:attrName>
                                        </p:attrNameLst>
                                      </p:cBhvr>
                                      <p:to>
                                        <p:strVal val="visible"/>
                                      </p:to>
                                    </p:set>
                                    <p:animEffect filter="fade" transition="in">
                                      <p:cBhvr>
                                        <p:cTn dur="1"/>
                                        <p:tgtEl>
                                          <p:spTgt spid="42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6">
                                            <p:txEl>
                                              <p:pRg end="5" st="5"/>
                                            </p:txEl>
                                          </p:spTgt>
                                        </p:tgtEl>
                                        <p:attrNameLst>
                                          <p:attrName>style.visibility</p:attrName>
                                        </p:attrNameLst>
                                      </p:cBhvr>
                                      <p:to>
                                        <p:strVal val="visible"/>
                                      </p:to>
                                    </p:set>
                                    <p:animEffect filter="fade" transition="in">
                                      <p:cBhvr>
                                        <p:cTn dur="1"/>
                                        <p:tgtEl>
                                          <p:spTgt spid="42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6">
                                            <p:txEl>
                                              <p:pRg end="6" st="6"/>
                                            </p:txEl>
                                          </p:spTgt>
                                        </p:tgtEl>
                                        <p:attrNameLst>
                                          <p:attrName>style.visibility</p:attrName>
                                        </p:attrNameLst>
                                      </p:cBhvr>
                                      <p:to>
                                        <p:strVal val="visible"/>
                                      </p:to>
                                    </p:set>
                                    <p:animEffect filter="fade" transition="in">
                                      <p:cBhvr>
                                        <p:cTn dur="1"/>
                                        <p:tgtEl>
                                          <p:spTgt spid="42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6">
                                            <p:txEl>
                                              <p:pRg end="7" st="7"/>
                                            </p:txEl>
                                          </p:spTgt>
                                        </p:tgtEl>
                                        <p:attrNameLst>
                                          <p:attrName>style.visibility</p:attrName>
                                        </p:attrNameLst>
                                      </p:cBhvr>
                                      <p:to>
                                        <p:strVal val="visible"/>
                                      </p:to>
                                    </p:set>
                                    <p:animEffect filter="fade" transition="in">
                                      <p:cBhvr>
                                        <p:cTn dur="1"/>
                                        <p:tgtEl>
                                          <p:spTgt spid="426">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31" name="Shape 431"/>
        <p:cNvGrpSpPr/>
        <p:nvPr/>
      </p:nvGrpSpPr>
      <p:grpSpPr>
        <a:xfrm>
          <a:off x="0" y="0"/>
          <a:ext cx="0" cy="0"/>
          <a:chOff x="0" y="0"/>
          <a:chExt cx="0" cy="0"/>
        </a:xfrm>
      </p:grpSpPr>
      <p:sp>
        <p:nvSpPr>
          <p:cNvPr id="432" name="Google Shape;432;p3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Assignment 2 Interfaces</a:t>
            </a:r>
            <a:endParaRPr b="1">
              <a:solidFill>
                <a:srgbClr val="000000"/>
              </a:solidFill>
            </a:endParaRPr>
          </a:p>
        </p:txBody>
      </p:sp>
      <p:sp>
        <p:nvSpPr>
          <p:cNvPr id="433" name="Google Shape;433;p3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400">
                <a:solidFill>
                  <a:srgbClr val="000000"/>
                </a:solidFill>
                <a:latin typeface="Consolas"/>
                <a:ea typeface="Consolas"/>
                <a:cs typeface="Consolas"/>
                <a:sym typeface="Consolas"/>
              </a:rPr>
              <a:t>func (sim *Simulator) Tick()</a:t>
            </a:r>
            <a:endParaRPr sz="1400">
              <a:solidFill>
                <a:srgbClr val="000000"/>
              </a:solidFill>
              <a:latin typeface="Consolas"/>
              <a:ea typeface="Consolas"/>
              <a:cs typeface="Consolas"/>
              <a:sym typeface="Consolas"/>
            </a:endParaRPr>
          </a:p>
          <a:p>
            <a:pPr indent="0" lvl="0" marL="0" rtl="0" algn="l">
              <a:lnSpc>
                <a:spcPct val="115000"/>
              </a:lnSpc>
              <a:spcBef>
                <a:spcPts val="1800"/>
              </a:spcBef>
              <a:spcAft>
                <a:spcPts val="0"/>
              </a:spcAft>
              <a:buSzPts val="1800"/>
              <a:buNone/>
            </a:pPr>
            <a:r>
              <a:rPr lang="en" sz="1400">
                <a:solidFill>
                  <a:srgbClr val="000000"/>
                </a:solidFill>
                <a:latin typeface="Consolas"/>
                <a:ea typeface="Consolas"/>
                <a:cs typeface="Consolas"/>
                <a:sym typeface="Consolas"/>
              </a:rPr>
              <a:t>func (sim *Simulator) StartSnapshot(serverId string)</a:t>
            </a:r>
            <a:endParaRPr sz="1400">
              <a:solidFill>
                <a:srgbClr val="000000"/>
              </a:solidFill>
              <a:latin typeface="Consolas"/>
              <a:ea typeface="Consolas"/>
              <a:cs typeface="Consolas"/>
              <a:sym typeface="Consolas"/>
            </a:endParaRPr>
          </a:p>
          <a:p>
            <a:pPr indent="0" lvl="0" marL="0" rtl="0" algn="l">
              <a:lnSpc>
                <a:spcPct val="115000"/>
              </a:lnSpc>
              <a:spcBef>
                <a:spcPts val="1800"/>
              </a:spcBef>
              <a:spcAft>
                <a:spcPts val="0"/>
              </a:spcAft>
              <a:buSzPts val="1800"/>
              <a:buNone/>
            </a:pPr>
            <a:r>
              <a:rPr lang="en" sz="1400">
                <a:solidFill>
                  <a:srgbClr val="000000"/>
                </a:solidFill>
                <a:latin typeface="Consolas"/>
                <a:ea typeface="Consolas"/>
                <a:cs typeface="Consolas"/>
                <a:sym typeface="Consolas"/>
              </a:rPr>
              <a:t>func (sim *Simulator) NotifySnapshotComplete(serverId string, snapshotId int)</a:t>
            </a:r>
            <a:endParaRPr sz="1400">
              <a:solidFill>
                <a:srgbClr val="000000"/>
              </a:solidFill>
              <a:latin typeface="Consolas"/>
              <a:ea typeface="Consolas"/>
              <a:cs typeface="Consolas"/>
              <a:sym typeface="Consolas"/>
            </a:endParaRPr>
          </a:p>
          <a:p>
            <a:pPr indent="0" lvl="0" marL="0" rtl="0" algn="l">
              <a:lnSpc>
                <a:spcPct val="115000"/>
              </a:lnSpc>
              <a:spcBef>
                <a:spcPts val="1800"/>
              </a:spcBef>
              <a:spcAft>
                <a:spcPts val="0"/>
              </a:spcAft>
              <a:buSzPts val="1800"/>
              <a:buNone/>
            </a:pPr>
            <a:r>
              <a:rPr lang="en" sz="1400">
                <a:solidFill>
                  <a:srgbClr val="000000"/>
                </a:solidFill>
                <a:latin typeface="Consolas"/>
                <a:ea typeface="Consolas"/>
                <a:cs typeface="Consolas"/>
                <a:sym typeface="Consolas"/>
              </a:rPr>
              <a:t>func (sim *Simulator) CollectSnapshot(snapshotId int) *SnapshotState</a:t>
            </a:r>
            <a:endParaRPr>
              <a:solidFill>
                <a:srgbClr val="000000"/>
              </a:solidFill>
            </a:endParaRPr>
          </a:p>
          <a:p>
            <a:pPr indent="-342900" lvl="0" marL="457200" rtl="0" algn="l">
              <a:lnSpc>
                <a:spcPct val="115000"/>
              </a:lnSpc>
              <a:spcBef>
                <a:spcPts val="1800"/>
              </a:spcBef>
              <a:spcAft>
                <a:spcPts val="0"/>
              </a:spcAft>
              <a:buClr>
                <a:srgbClr val="000000"/>
              </a:buClr>
              <a:buSzPts val="1800"/>
              <a:buChar char="●"/>
            </a:pPr>
            <a:r>
              <a:rPr lang="en">
                <a:solidFill>
                  <a:srgbClr val="000000"/>
                </a:solidFill>
              </a:rPr>
              <a:t>What kind of state does the simulator need to keep track of?</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Time</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Topology</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Channels to signal the completion of snapshots</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a:t>
            </a:r>
            <a:endParaRPr>
              <a:solidFill>
                <a:srgbClr val="000000"/>
              </a:solidFill>
            </a:endParaRPr>
          </a:p>
        </p:txBody>
      </p:sp>
      <p:sp>
        <p:nvSpPr>
          <p:cNvPr id="434" name="Google Shape;434;p3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38" name="Shape 438"/>
        <p:cNvGrpSpPr/>
        <p:nvPr/>
      </p:nvGrpSpPr>
      <p:grpSpPr>
        <a:xfrm>
          <a:off x="0" y="0"/>
          <a:ext cx="0" cy="0"/>
          <a:chOff x="0" y="0"/>
          <a:chExt cx="0" cy="0"/>
        </a:xfrm>
      </p:grpSpPr>
      <p:sp>
        <p:nvSpPr>
          <p:cNvPr id="439" name="Google Shape;439;p3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Assignment 2 Interfaces</a:t>
            </a:r>
            <a:endParaRPr b="1">
              <a:solidFill>
                <a:srgbClr val="000000"/>
              </a:solidFill>
            </a:endParaRPr>
          </a:p>
        </p:txBody>
      </p:sp>
      <p:sp>
        <p:nvSpPr>
          <p:cNvPr id="440" name="Google Shape;440;p32"/>
          <p:cNvSpPr txBox="1"/>
          <p:nvPr>
            <p:ph idx="1" type="body"/>
          </p:nvPr>
        </p:nvSpPr>
        <p:spPr>
          <a:xfrm>
            <a:off x="311700" y="1152475"/>
            <a:ext cx="8686500" cy="370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400">
                <a:solidFill>
                  <a:srgbClr val="000000"/>
                </a:solidFill>
                <a:latin typeface="Consolas"/>
                <a:ea typeface="Consolas"/>
                <a:cs typeface="Consolas"/>
                <a:sym typeface="Consolas"/>
              </a:rPr>
              <a:t>func (server *Server) SendToNeighbors(message interface{})</a:t>
            </a:r>
            <a:endParaRPr sz="1400">
              <a:solidFill>
                <a:srgbClr val="000000"/>
              </a:solidFill>
              <a:latin typeface="Consolas"/>
              <a:ea typeface="Consolas"/>
              <a:cs typeface="Consolas"/>
              <a:sym typeface="Consolas"/>
            </a:endParaRPr>
          </a:p>
          <a:p>
            <a:pPr indent="0" lvl="0" marL="0" rtl="0" algn="l">
              <a:lnSpc>
                <a:spcPct val="115000"/>
              </a:lnSpc>
              <a:spcBef>
                <a:spcPts val="1800"/>
              </a:spcBef>
              <a:spcAft>
                <a:spcPts val="0"/>
              </a:spcAft>
              <a:buSzPts val="1800"/>
              <a:buNone/>
            </a:pPr>
            <a:r>
              <a:rPr lang="en" sz="1400">
                <a:solidFill>
                  <a:srgbClr val="000000"/>
                </a:solidFill>
                <a:latin typeface="Consolas"/>
                <a:ea typeface="Consolas"/>
                <a:cs typeface="Consolas"/>
                <a:sym typeface="Consolas"/>
              </a:rPr>
              <a:t>func (server *Server) SendTokens(numTokens int, dest string)</a:t>
            </a:r>
            <a:endParaRPr sz="1400">
              <a:solidFill>
                <a:srgbClr val="000000"/>
              </a:solidFill>
              <a:latin typeface="Consolas"/>
              <a:ea typeface="Consolas"/>
              <a:cs typeface="Consolas"/>
              <a:sym typeface="Consolas"/>
            </a:endParaRPr>
          </a:p>
          <a:p>
            <a:pPr indent="0" lvl="0" marL="0" rtl="0" algn="l">
              <a:lnSpc>
                <a:spcPct val="115000"/>
              </a:lnSpc>
              <a:spcBef>
                <a:spcPts val="1800"/>
              </a:spcBef>
              <a:spcAft>
                <a:spcPts val="0"/>
              </a:spcAft>
              <a:buSzPts val="1800"/>
              <a:buNone/>
            </a:pPr>
            <a:r>
              <a:rPr lang="en" sz="1400">
                <a:solidFill>
                  <a:srgbClr val="000000"/>
                </a:solidFill>
                <a:latin typeface="Consolas"/>
                <a:ea typeface="Consolas"/>
                <a:cs typeface="Consolas"/>
                <a:sym typeface="Consolas"/>
              </a:rPr>
              <a:t>func (server *Server) HandlePacket(src string, message interface{})</a:t>
            </a:r>
            <a:endParaRPr sz="1400">
              <a:solidFill>
                <a:srgbClr val="000000"/>
              </a:solidFill>
              <a:latin typeface="Consolas"/>
              <a:ea typeface="Consolas"/>
              <a:cs typeface="Consolas"/>
              <a:sym typeface="Consolas"/>
            </a:endParaRPr>
          </a:p>
          <a:p>
            <a:pPr indent="0" lvl="0" marL="0" rtl="0" algn="l">
              <a:lnSpc>
                <a:spcPct val="115000"/>
              </a:lnSpc>
              <a:spcBef>
                <a:spcPts val="1800"/>
              </a:spcBef>
              <a:spcAft>
                <a:spcPts val="0"/>
              </a:spcAft>
              <a:buSzPts val="1800"/>
              <a:buNone/>
            </a:pPr>
            <a:r>
              <a:rPr lang="en" sz="1400">
                <a:solidFill>
                  <a:srgbClr val="000000"/>
                </a:solidFill>
                <a:latin typeface="Consolas"/>
                <a:ea typeface="Consolas"/>
                <a:cs typeface="Consolas"/>
                <a:sym typeface="Consolas"/>
              </a:rPr>
              <a:t>func (server *Server) StartSnapshot(snapshotId int)</a:t>
            </a:r>
            <a:endParaRPr sz="1400">
              <a:solidFill>
                <a:srgbClr val="000000"/>
              </a:solidFill>
              <a:latin typeface="Consolas"/>
              <a:ea typeface="Consolas"/>
              <a:cs typeface="Consolas"/>
              <a:sym typeface="Consolas"/>
            </a:endParaRPr>
          </a:p>
          <a:p>
            <a:pPr indent="-342900" lvl="0" marL="457200" rtl="0" algn="l">
              <a:lnSpc>
                <a:spcPct val="115000"/>
              </a:lnSpc>
              <a:spcBef>
                <a:spcPts val="1800"/>
              </a:spcBef>
              <a:spcAft>
                <a:spcPts val="0"/>
              </a:spcAft>
              <a:buClr>
                <a:srgbClr val="000000"/>
              </a:buClr>
              <a:buSzPts val="1800"/>
              <a:buChar char="●"/>
            </a:pPr>
            <a:r>
              <a:rPr lang="en">
                <a:solidFill>
                  <a:srgbClr val="000000"/>
                </a:solidFill>
              </a:rPr>
              <a:t>What kind of state does the server need to keep track of?</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Local state</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Neighbors</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Which channels received markers</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Recorded messages</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a:t>
            </a:r>
            <a:endParaRPr>
              <a:solidFill>
                <a:srgbClr val="000000"/>
              </a:solidFill>
            </a:endParaRPr>
          </a:p>
        </p:txBody>
      </p:sp>
      <p:sp>
        <p:nvSpPr>
          <p:cNvPr id="441" name="Google Shape;441;p3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82" name="Shape 82"/>
        <p:cNvGrpSpPr/>
        <p:nvPr/>
      </p:nvGrpSpPr>
      <p:grpSpPr>
        <a:xfrm>
          <a:off x="0" y="0"/>
          <a:ext cx="0" cy="0"/>
          <a:chOff x="0" y="0"/>
          <a:chExt cx="0" cy="0"/>
        </a:xfrm>
      </p:grpSpPr>
      <p:pic>
        <p:nvPicPr>
          <p:cNvPr descr="gonewrong.jpg" id="83" name="Google Shape;83;g2bac66b9670_0_21"/>
          <p:cNvPicPr preferRelativeResize="0"/>
          <p:nvPr/>
        </p:nvPicPr>
        <p:blipFill rotWithShape="1">
          <a:blip r:embed="rId3">
            <a:alphaModFix/>
          </a:blip>
          <a:srcRect b="33306" l="0" r="0" t="5048"/>
          <a:stretch/>
        </p:blipFill>
        <p:spPr>
          <a:xfrm>
            <a:off x="0" y="0"/>
            <a:ext cx="9144000" cy="51435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45" name="Shape 445"/>
        <p:cNvGrpSpPr/>
        <p:nvPr/>
      </p:nvGrpSpPr>
      <p:grpSpPr>
        <a:xfrm>
          <a:off x="0" y="0"/>
          <a:ext cx="0" cy="0"/>
          <a:chOff x="0" y="0"/>
          <a:chExt cx="0" cy="0"/>
        </a:xfrm>
      </p:grpSpPr>
      <p:sp>
        <p:nvSpPr>
          <p:cNvPr id="446" name="Google Shape;446;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A Note on Channels and Goroutines </a:t>
            </a:r>
            <a:endParaRPr b="1">
              <a:solidFill>
                <a:srgbClr val="000000"/>
              </a:solidFill>
            </a:endParaRPr>
          </a:p>
        </p:txBody>
      </p:sp>
      <p:sp>
        <p:nvSpPr>
          <p:cNvPr id="447" name="Google Shape;447;p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0000"/>
              </a:buClr>
              <a:buSzPts val="1800"/>
              <a:buChar char="●"/>
            </a:pPr>
            <a:r>
              <a:rPr lang="en">
                <a:solidFill>
                  <a:srgbClr val="000000"/>
                </a:solidFill>
              </a:rPr>
              <a:t>Using channels is easy, debugging them is hard…</a:t>
            </a:r>
            <a:endParaRPr>
              <a:solidFill>
                <a:srgbClr val="000000"/>
              </a:solidFill>
            </a:endParaRPr>
          </a:p>
          <a:p>
            <a:pPr indent="0" lvl="0" marL="0" rtl="0" algn="l">
              <a:lnSpc>
                <a:spcPct val="115000"/>
              </a:lnSpc>
              <a:spcBef>
                <a:spcPts val="1600"/>
              </a:spcBef>
              <a:spcAft>
                <a:spcPts val="0"/>
              </a:spcAft>
              <a:buSzPts val="1800"/>
              <a:buNone/>
            </a:pPr>
            <a:r>
              <a:rPr lang="en">
                <a:solidFill>
                  <a:srgbClr val="000000"/>
                </a:solidFill>
              </a:rPr>
              <a:t>	Bullet-proof way: Keep track of how many things go in and go out</a:t>
            </a:r>
            <a:endParaRPr>
              <a:solidFill>
                <a:srgbClr val="000000"/>
              </a:solidFill>
            </a:endParaRPr>
          </a:p>
          <a:p>
            <a:pPr indent="0" lvl="0" marL="0" rtl="0" algn="l">
              <a:lnSpc>
                <a:spcPct val="115000"/>
              </a:lnSpc>
              <a:spcBef>
                <a:spcPts val="1600"/>
              </a:spcBef>
              <a:spcAft>
                <a:spcPts val="0"/>
              </a:spcAft>
              <a:buSzPts val="1800"/>
              <a:buNone/>
            </a:pPr>
            <a:r>
              <a:rPr lang="en">
                <a:solidFill>
                  <a:srgbClr val="000000"/>
                </a:solidFill>
              </a:rPr>
              <a:t>	Always ask yourself: is this channel buffered?</a:t>
            </a:r>
            <a:endParaRPr>
              <a:solidFill>
                <a:srgbClr val="000000"/>
              </a:solidFill>
            </a:endParaRPr>
          </a:p>
          <a:p>
            <a:pPr indent="-342900" lvl="0" marL="457200" rtl="0" algn="l">
              <a:lnSpc>
                <a:spcPct val="115000"/>
              </a:lnSpc>
              <a:spcBef>
                <a:spcPts val="1600"/>
              </a:spcBef>
              <a:spcAft>
                <a:spcPts val="0"/>
              </a:spcAft>
              <a:buClr>
                <a:srgbClr val="000000"/>
              </a:buClr>
              <a:buSzPts val="1800"/>
              <a:buChar char="●"/>
            </a:pPr>
            <a:r>
              <a:rPr lang="en">
                <a:solidFill>
                  <a:srgbClr val="000000"/>
                </a:solidFill>
              </a:rPr>
              <a:t>In general, don’t use locks or atomic operations with channels (awkward)</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Try not to nest goroutines (hard to reason about)</a:t>
            </a:r>
            <a:endParaRPr>
              <a:solidFill>
                <a:srgbClr val="000000"/>
              </a:solidFill>
            </a:endParaRPr>
          </a:p>
        </p:txBody>
      </p:sp>
      <p:sp>
        <p:nvSpPr>
          <p:cNvPr id="448" name="Google Shape;448;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0" st="0"/>
                                            </p:txEl>
                                          </p:spTgt>
                                        </p:tgtEl>
                                        <p:attrNameLst>
                                          <p:attrName>style.visibility</p:attrName>
                                        </p:attrNameLst>
                                      </p:cBhvr>
                                      <p:to>
                                        <p:strVal val="visible"/>
                                      </p:to>
                                    </p:set>
                                    <p:animEffect filter="fade" transition="in">
                                      <p:cBhvr>
                                        <p:cTn dur="1"/>
                                        <p:tgtEl>
                                          <p:spTgt spid="4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1" st="1"/>
                                            </p:txEl>
                                          </p:spTgt>
                                        </p:tgtEl>
                                        <p:attrNameLst>
                                          <p:attrName>style.visibility</p:attrName>
                                        </p:attrNameLst>
                                      </p:cBhvr>
                                      <p:to>
                                        <p:strVal val="visible"/>
                                      </p:to>
                                    </p:set>
                                    <p:animEffect filter="fade" transition="in">
                                      <p:cBhvr>
                                        <p:cTn dur="1"/>
                                        <p:tgtEl>
                                          <p:spTgt spid="4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2" st="2"/>
                                            </p:txEl>
                                          </p:spTgt>
                                        </p:tgtEl>
                                        <p:attrNameLst>
                                          <p:attrName>style.visibility</p:attrName>
                                        </p:attrNameLst>
                                      </p:cBhvr>
                                      <p:to>
                                        <p:strVal val="visible"/>
                                      </p:to>
                                    </p:set>
                                    <p:animEffect filter="fade" transition="in">
                                      <p:cBhvr>
                                        <p:cTn dur="1"/>
                                        <p:tgtEl>
                                          <p:spTgt spid="4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3" st="3"/>
                                            </p:txEl>
                                          </p:spTgt>
                                        </p:tgtEl>
                                        <p:attrNameLst>
                                          <p:attrName>style.visibility</p:attrName>
                                        </p:attrNameLst>
                                      </p:cBhvr>
                                      <p:to>
                                        <p:strVal val="visible"/>
                                      </p:to>
                                    </p:set>
                                    <p:animEffect filter="fade" transition="in">
                                      <p:cBhvr>
                                        <p:cTn dur="1"/>
                                        <p:tgtEl>
                                          <p:spTgt spid="44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4" st="4"/>
                                            </p:txEl>
                                          </p:spTgt>
                                        </p:tgtEl>
                                        <p:attrNameLst>
                                          <p:attrName>style.visibility</p:attrName>
                                        </p:attrNameLst>
                                      </p:cBhvr>
                                      <p:to>
                                        <p:strVal val="visible"/>
                                      </p:to>
                                    </p:set>
                                    <p:animEffect filter="fade" transition="in">
                                      <p:cBhvr>
                                        <p:cTn dur="1"/>
                                        <p:tgtEl>
                                          <p:spTgt spid="447">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52" name="Shape 452"/>
        <p:cNvGrpSpPr/>
        <p:nvPr/>
      </p:nvGrpSpPr>
      <p:grpSpPr>
        <a:xfrm>
          <a:off x="0" y="0"/>
          <a:ext cx="0" cy="0"/>
          <a:chOff x="0" y="0"/>
          <a:chExt cx="0" cy="0"/>
        </a:xfrm>
      </p:grpSpPr>
      <p:sp>
        <p:nvSpPr>
          <p:cNvPr id="453" name="Google Shape;453;p3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Assignment 2</a:t>
            </a:r>
            <a:endParaRPr b="1">
              <a:solidFill>
                <a:srgbClr val="000000"/>
              </a:solidFill>
            </a:endParaRPr>
          </a:p>
        </p:txBody>
      </p:sp>
      <p:sp>
        <p:nvSpPr>
          <p:cNvPr id="454" name="Google Shape;454;p3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2400">
                <a:solidFill>
                  <a:srgbClr val="000000"/>
                </a:solidFill>
              </a:rPr>
              <a:t>Start Early ☺</a:t>
            </a:r>
            <a:endParaRPr sz="2400">
              <a:solidFill>
                <a:srgbClr val="000000"/>
              </a:solidFill>
            </a:endParaRPr>
          </a:p>
          <a:p>
            <a:pPr indent="0" lvl="0" marL="0" rtl="0" algn="l">
              <a:lnSpc>
                <a:spcPct val="115000"/>
              </a:lnSpc>
              <a:spcBef>
                <a:spcPts val="1800"/>
              </a:spcBef>
              <a:spcAft>
                <a:spcPts val="1800"/>
              </a:spcAft>
              <a:buSzPts val="1800"/>
              <a:buNone/>
            </a:pPr>
            <a:r>
              <a:rPr lang="en" sz="2400">
                <a:solidFill>
                  <a:srgbClr val="000000"/>
                </a:solidFill>
              </a:rPr>
              <a:t>Due March 1st (Friday) at 11:59pm!</a:t>
            </a:r>
            <a:endParaRPr sz="2400">
              <a:solidFill>
                <a:srgbClr val="000000"/>
              </a:solidFill>
            </a:endParaRPr>
          </a:p>
        </p:txBody>
      </p:sp>
      <p:sp>
        <p:nvSpPr>
          <p:cNvPr id="455" name="Google Shape;455;p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87" name="Shape 87"/>
        <p:cNvGrpSpPr/>
        <p:nvPr/>
      </p:nvGrpSpPr>
      <p:grpSpPr>
        <a:xfrm>
          <a:off x="0" y="0"/>
          <a:ext cx="0" cy="0"/>
          <a:chOff x="0" y="0"/>
          <a:chExt cx="0" cy="0"/>
        </a:xfrm>
      </p:grpSpPr>
      <p:sp>
        <p:nvSpPr>
          <p:cNvPr id="88" name="Google Shape;88;g2bac66b9670_0_7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
                <a:solidFill>
                  <a:srgbClr val="FFFFFF"/>
                </a:solidFill>
              </a:rPr>
              <a:t>Distributed snapshots are hard</a:t>
            </a:r>
            <a:endParaRPr>
              <a:solidFill>
                <a:srgbClr val="FFFFFF"/>
              </a:solidFill>
            </a:endParaRPr>
          </a:p>
        </p:txBody>
      </p:sp>
      <p:sp>
        <p:nvSpPr>
          <p:cNvPr id="89" name="Google Shape;89;g2bac66b9670_0_7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a:solidFill>
                  <a:srgbClr val="FFFFFF"/>
                </a:solidFill>
              </a:rPr>
              <a:t>Must ensure </a:t>
            </a:r>
            <a:r>
              <a:rPr lang="en">
                <a:solidFill>
                  <a:srgbClr val="FF00FF"/>
                </a:solidFill>
              </a:rPr>
              <a:t>state is not duplicated</a:t>
            </a:r>
            <a:r>
              <a:rPr lang="en">
                <a:solidFill>
                  <a:srgbClr val="FFFFFF"/>
                </a:solidFill>
              </a:rPr>
              <a:t> across the cluster (we only want one dog)</a:t>
            </a:r>
            <a:endParaRPr>
              <a:solidFill>
                <a:srgbClr val="FFFFFF"/>
              </a:solidFill>
            </a:endParaRPr>
          </a:p>
          <a:p>
            <a:pPr indent="0" lvl="0" marL="0" rtl="0" algn="l">
              <a:lnSpc>
                <a:spcPct val="115000"/>
              </a:lnSpc>
              <a:spcBef>
                <a:spcPts val="1600"/>
              </a:spcBef>
              <a:spcAft>
                <a:spcPts val="0"/>
              </a:spcAft>
              <a:buSzPts val="1800"/>
              <a:buNone/>
            </a:pPr>
            <a:r>
              <a:rPr lang="en">
                <a:solidFill>
                  <a:srgbClr val="FFFFFF"/>
                </a:solidFill>
              </a:rPr>
              <a:t>Must ensure </a:t>
            </a:r>
            <a:r>
              <a:rPr lang="en">
                <a:solidFill>
                  <a:srgbClr val="FF00FF"/>
                </a:solidFill>
              </a:rPr>
              <a:t>state is not lost</a:t>
            </a:r>
            <a:r>
              <a:rPr lang="en">
                <a:solidFill>
                  <a:srgbClr val="FFFFFF"/>
                </a:solidFill>
              </a:rPr>
              <a:t> across the cluster (we still want the dog there)</a:t>
            </a:r>
            <a:endParaRPr>
              <a:solidFill>
                <a:srgbClr val="FFFFFF"/>
              </a:solidFill>
            </a:endParaRPr>
          </a:p>
          <a:p>
            <a:pPr indent="0" lvl="0" marL="0" rtl="0" algn="l">
              <a:lnSpc>
                <a:spcPct val="115000"/>
              </a:lnSpc>
              <a:spcBef>
                <a:spcPts val="1600"/>
              </a:spcBef>
              <a:spcAft>
                <a:spcPts val="0"/>
              </a:spcAft>
              <a:buSzPts val="1800"/>
              <a:buNone/>
            </a:pPr>
            <a:r>
              <a:rPr b="1" lang="en">
                <a:solidFill>
                  <a:srgbClr val="FFFFFF"/>
                </a:solidFill>
              </a:rPr>
              <a:t>Thus we</a:t>
            </a:r>
            <a:r>
              <a:rPr b="1" lang="en">
                <a:solidFill>
                  <a:srgbClr val="FFFFFF"/>
                </a:solidFill>
              </a:rPr>
              <a:t> must carefully </a:t>
            </a:r>
            <a:r>
              <a:rPr b="1" lang="en">
                <a:solidFill>
                  <a:srgbClr val="FFFFFF"/>
                </a:solidFill>
              </a:rPr>
              <a:t>consider how and when exactly to record state.</a:t>
            </a:r>
            <a:endParaRPr i="1">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xEl>
                                              <p:pRg end="0" st="0"/>
                                            </p:txEl>
                                          </p:spTgt>
                                        </p:tgtEl>
                                        <p:attrNameLst>
                                          <p:attrName>style.visibility</p:attrName>
                                        </p:attrNameLst>
                                      </p:cBhvr>
                                      <p:to>
                                        <p:strVal val="visible"/>
                                      </p:to>
                                    </p:set>
                                    <p:animEffect filter="fade" transition="in">
                                      <p:cBhvr>
                                        <p:cTn dur="1"/>
                                        <p:tgtEl>
                                          <p:spTgt spid="8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xEl>
                                              <p:pRg end="1" st="1"/>
                                            </p:txEl>
                                          </p:spTgt>
                                        </p:tgtEl>
                                        <p:attrNameLst>
                                          <p:attrName>style.visibility</p:attrName>
                                        </p:attrNameLst>
                                      </p:cBhvr>
                                      <p:to>
                                        <p:strVal val="visible"/>
                                      </p:to>
                                    </p:set>
                                    <p:animEffect filter="fade" transition="in">
                                      <p:cBhvr>
                                        <p:cTn dur="1"/>
                                        <p:tgtEl>
                                          <p:spTgt spid="8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xEl>
                                              <p:pRg end="2" st="2"/>
                                            </p:txEl>
                                          </p:spTgt>
                                        </p:tgtEl>
                                        <p:attrNameLst>
                                          <p:attrName>style.visibility</p:attrName>
                                        </p:attrNameLst>
                                      </p:cBhvr>
                                      <p:to>
                                        <p:strVal val="visible"/>
                                      </p:to>
                                    </p:set>
                                    <p:animEffect filter="fade" transition="in">
                                      <p:cBhvr>
                                        <p:cTn dur="1"/>
                                        <p:tgtEl>
                                          <p:spTgt spid="8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3" name="Shape 93"/>
        <p:cNvGrpSpPr/>
        <p:nvPr/>
      </p:nvGrpSpPr>
      <p:grpSpPr>
        <a:xfrm>
          <a:off x="0" y="0"/>
          <a:ext cx="0" cy="0"/>
          <a:chOff x="0" y="0"/>
          <a:chExt cx="0" cy="0"/>
        </a:xfrm>
      </p:grpSpPr>
      <p:sp>
        <p:nvSpPr>
          <p:cNvPr id="94" name="Google Shape;94;gc099d98601_0_4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What is a Global Snapshot?</a:t>
            </a:r>
            <a:endParaRPr b="1">
              <a:solidFill>
                <a:srgbClr val="000000"/>
              </a:solidFill>
            </a:endParaRPr>
          </a:p>
        </p:txBody>
      </p:sp>
      <p:sp>
        <p:nvSpPr>
          <p:cNvPr id="95" name="Google Shape;95;gc099d98601_0_45"/>
          <p:cNvSpPr txBox="1"/>
          <p:nvPr>
            <p:ph idx="1" type="body"/>
          </p:nvPr>
        </p:nvSpPr>
        <p:spPr>
          <a:xfrm>
            <a:off x="311700" y="1152475"/>
            <a:ext cx="4304700" cy="38478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0000"/>
              </a:buClr>
              <a:buSzPts val="1800"/>
              <a:buChar char="●"/>
            </a:pPr>
            <a:r>
              <a:rPr lang="en">
                <a:solidFill>
                  <a:srgbClr val="000000"/>
                </a:solidFill>
              </a:rPr>
              <a:t>A global snapshot captures the</a:t>
            </a:r>
            <a:r>
              <a:rPr lang="en">
                <a:solidFill>
                  <a:srgbClr val="FF9900"/>
                </a:solidFill>
              </a:rPr>
              <a:t> </a:t>
            </a:r>
            <a:r>
              <a:rPr lang="en">
                <a:solidFill>
                  <a:srgbClr val="FF0000"/>
                </a:solidFill>
              </a:rPr>
              <a:t>global state</a:t>
            </a:r>
            <a:r>
              <a:rPr lang="en">
                <a:solidFill>
                  <a:srgbClr val="000000"/>
                </a:solidFill>
              </a:rPr>
              <a:t> of a distributed system:</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Local state of each process within the distributed system</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Local state of each communication channel </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These local states are instantaneous</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e.g messages in transit from one node to another only exist in transit for a few milliseconds or less</a:t>
            </a:r>
            <a:endParaRPr>
              <a:solidFill>
                <a:srgbClr val="000000"/>
              </a:solidFill>
            </a:endParaRPr>
          </a:p>
        </p:txBody>
      </p:sp>
      <p:cxnSp>
        <p:nvCxnSpPr>
          <p:cNvPr id="96" name="Google Shape;96;gc099d98601_0_45"/>
          <p:cNvCxnSpPr/>
          <p:nvPr/>
        </p:nvCxnSpPr>
        <p:spPr>
          <a:xfrm>
            <a:off x="6109345" y="1610632"/>
            <a:ext cx="1818000" cy="0"/>
          </a:xfrm>
          <a:prstGeom prst="straightConnector1">
            <a:avLst/>
          </a:prstGeom>
          <a:noFill/>
          <a:ln cap="flat" cmpd="sng" w="28575">
            <a:solidFill>
              <a:schemeClr val="dk2"/>
            </a:solidFill>
            <a:prstDash val="solid"/>
            <a:round/>
            <a:headEnd len="med" w="med" type="triangle"/>
            <a:tailEnd len="sm" w="sm" type="none"/>
          </a:ln>
        </p:spPr>
      </p:cxnSp>
      <p:cxnSp>
        <p:nvCxnSpPr>
          <p:cNvPr id="97" name="Google Shape;97;gc099d98601_0_45"/>
          <p:cNvCxnSpPr/>
          <p:nvPr/>
        </p:nvCxnSpPr>
        <p:spPr>
          <a:xfrm>
            <a:off x="6106603" y="1487978"/>
            <a:ext cx="1818000" cy="0"/>
          </a:xfrm>
          <a:prstGeom prst="straightConnector1">
            <a:avLst/>
          </a:prstGeom>
          <a:noFill/>
          <a:ln cap="flat" cmpd="sng" w="28575">
            <a:solidFill>
              <a:schemeClr val="dk2"/>
            </a:solidFill>
            <a:prstDash val="solid"/>
            <a:round/>
            <a:headEnd len="sm" w="sm" type="none"/>
            <a:tailEnd len="med" w="med" type="triangle"/>
          </a:ln>
        </p:spPr>
      </p:cxnSp>
      <p:sp>
        <p:nvSpPr>
          <p:cNvPr id="98" name="Google Shape;98;gc099d98601_0_45"/>
          <p:cNvSpPr/>
          <p:nvPr/>
        </p:nvSpPr>
        <p:spPr>
          <a:xfrm>
            <a:off x="5075225" y="1117239"/>
            <a:ext cx="1031400" cy="1074600"/>
          </a:xfrm>
          <a:prstGeom prst="ellipse">
            <a:avLst/>
          </a:prstGeom>
          <a:solidFill>
            <a:srgbClr val="4A86E8"/>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Google Shape;99;gc099d98601_0_45"/>
          <p:cNvSpPr/>
          <p:nvPr/>
        </p:nvSpPr>
        <p:spPr>
          <a:xfrm>
            <a:off x="7922024" y="1117239"/>
            <a:ext cx="1031400" cy="1074600"/>
          </a:xfrm>
          <a:prstGeom prst="ellipse">
            <a:avLst/>
          </a:prstGeom>
          <a:solidFill>
            <a:srgbClr val="4A86E8"/>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 name="Google Shape;100;gc099d98601_0_45"/>
          <p:cNvSpPr txBox="1"/>
          <p:nvPr/>
        </p:nvSpPr>
        <p:spPr>
          <a:xfrm>
            <a:off x="5182938" y="1336676"/>
            <a:ext cx="816000" cy="635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A</a:t>
            </a:r>
            <a:endParaRPr b="1" i="0" sz="2400" u="none" cap="none" strike="noStrike">
              <a:solidFill>
                <a:srgbClr val="FFFFFF"/>
              </a:solidFill>
              <a:latin typeface="Arial"/>
              <a:ea typeface="Arial"/>
              <a:cs typeface="Arial"/>
              <a:sym typeface="Arial"/>
            </a:endParaRPr>
          </a:p>
        </p:txBody>
      </p:sp>
      <p:sp>
        <p:nvSpPr>
          <p:cNvPr id="101" name="Google Shape;101;gc099d98601_0_45"/>
          <p:cNvSpPr txBox="1"/>
          <p:nvPr/>
        </p:nvSpPr>
        <p:spPr>
          <a:xfrm>
            <a:off x="8037845" y="1336676"/>
            <a:ext cx="816000" cy="635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B</a:t>
            </a:r>
            <a:endParaRPr b="1" i="0" sz="2400" u="none" cap="none" strike="noStrike">
              <a:solidFill>
                <a:srgbClr val="FFFFFF"/>
              </a:solidFill>
              <a:latin typeface="Arial"/>
              <a:ea typeface="Arial"/>
              <a:cs typeface="Arial"/>
              <a:sym typeface="Arial"/>
            </a:endParaRPr>
          </a:p>
        </p:txBody>
      </p:sp>
      <p:sp>
        <p:nvSpPr>
          <p:cNvPr id="102" name="Google Shape;102;gc099d98601_0_45"/>
          <p:cNvSpPr/>
          <p:nvPr/>
        </p:nvSpPr>
        <p:spPr>
          <a:xfrm>
            <a:off x="6440658" y="3335165"/>
            <a:ext cx="1031400" cy="1074600"/>
          </a:xfrm>
          <a:prstGeom prst="ellipse">
            <a:avLst/>
          </a:prstGeom>
          <a:solidFill>
            <a:srgbClr val="4A86E8"/>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 name="Google Shape;103;gc099d98601_0_45"/>
          <p:cNvSpPr txBox="1"/>
          <p:nvPr/>
        </p:nvSpPr>
        <p:spPr>
          <a:xfrm>
            <a:off x="6556479" y="3554602"/>
            <a:ext cx="816000" cy="635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 sz="2400" u="none" cap="none" strike="noStrike">
                <a:solidFill>
                  <a:srgbClr val="FFFFFF"/>
                </a:solidFill>
                <a:latin typeface="Arial"/>
                <a:ea typeface="Arial"/>
                <a:cs typeface="Arial"/>
                <a:sym typeface="Arial"/>
              </a:rPr>
              <a:t>C</a:t>
            </a:r>
            <a:endParaRPr b="1" i="0" sz="2400" u="none" cap="none" strike="noStrike">
              <a:solidFill>
                <a:srgbClr val="FFFFFF"/>
              </a:solidFill>
              <a:latin typeface="Arial"/>
              <a:ea typeface="Arial"/>
              <a:cs typeface="Arial"/>
              <a:sym typeface="Arial"/>
            </a:endParaRPr>
          </a:p>
        </p:txBody>
      </p:sp>
      <p:cxnSp>
        <p:nvCxnSpPr>
          <p:cNvPr id="104" name="Google Shape;104;gc099d98601_0_45"/>
          <p:cNvCxnSpPr/>
          <p:nvPr/>
        </p:nvCxnSpPr>
        <p:spPr>
          <a:xfrm rot="3446748">
            <a:off x="5398550" y="2820618"/>
            <a:ext cx="1540428" cy="0"/>
          </a:xfrm>
          <a:prstGeom prst="straightConnector1">
            <a:avLst/>
          </a:prstGeom>
          <a:noFill/>
          <a:ln cap="flat" cmpd="sng" w="28575">
            <a:solidFill>
              <a:schemeClr val="dk2"/>
            </a:solidFill>
            <a:prstDash val="solid"/>
            <a:round/>
            <a:headEnd len="med" w="med" type="triangle"/>
            <a:tailEnd len="sm" w="sm" type="none"/>
          </a:ln>
        </p:spPr>
      </p:cxnSp>
      <p:cxnSp>
        <p:nvCxnSpPr>
          <p:cNvPr id="105" name="Google Shape;105;gc099d98601_0_45"/>
          <p:cNvCxnSpPr/>
          <p:nvPr/>
        </p:nvCxnSpPr>
        <p:spPr>
          <a:xfrm rot="3446748">
            <a:off x="5523004" y="2747833"/>
            <a:ext cx="1540428" cy="0"/>
          </a:xfrm>
          <a:prstGeom prst="straightConnector1">
            <a:avLst/>
          </a:prstGeom>
          <a:noFill/>
          <a:ln cap="flat" cmpd="sng" w="28575">
            <a:solidFill>
              <a:schemeClr val="dk2"/>
            </a:solidFill>
            <a:prstDash val="solid"/>
            <a:round/>
            <a:headEnd len="sm" w="sm" type="none"/>
            <a:tailEnd len="med" w="med" type="triangle"/>
          </a:ln>
        </p:spPr>
      </p:cxnSp>
      <p:cxnSp>
        <p:nvCxnSpPr>
          <p:cNvPr id="106" name="Google Shape;106;gc099d98601_0_45"/>
          <p:cNvCxnSpPr/>
          <p:nvPr/>
        </p:nvCxnSpPr>
        <p:spPr>
          <a:xfrm rot="7353330">
            <a:off x="6918314" y="2783758"/>
            <a:ext cx="1626228" cy="0"/>
          </a:xfrm>
          <a:prstGeom prst="straightConnector1">
            <a:avLst/>
          </a:prstGeom>
          <a:noFill/>
          <a:ln cap="flat" cmpd="sng" w="28575">
            <a:solidFill>
              <a:schemeClr val="dk2"/>
            </a:solidFill>
            <a:prstDash val="solid"/>
            <a:round/>
            <a:headEnd len="med" w="med" type="triangle"/>
            <a:tailEnd len="sm" w="sm" type="none"/>
          </a:ln>
        </p:spPr>
      </p:cxnSp>
      <p:cxnSp>
        <p:nvCxnSpPr>
          <p:cNvPr id="107" name="Google Shape;107;gc099d98601_0_45"/>
          <p:cNvCxnSpPr/>
          <p:nvPr/>
        </p:nvCxnSpPr>
        <p:spPr>
          <a:xfrm flipH="1">
            <a:off x="7376342" y="2161853"/>
            <a:ext cx="914700" cy="1425000"/>
          </a:xfrm>
          <a:prstGeom prst="straightConnector1">
            <a:avLst/>
          </a:prstGeom>
          <a:noFill/>
          <a:ln cap="flat" cmpd="sng" w="28575">
            <a:solidFill>
              <a:schemeClr val="dk2"/>
            </a:solidFill>
            <a:prstDash val="solid"/>
            <a:round/>
            <a:headEnd len="sm" w="sm" type="none"/>
            <a:tailEnd len="med" w="med" type="triangle"/>
          </a:ln>
        </p:spPr>
      </p:cxnSp>
      <p:sp>
        <p:nvSpPr>
          <p:cNvPr id="108" name="Google Shape;108;gc099d98601_0_45"/>
          <p:cNvSpPr/>
          <p:nvPr/>
        </p:nvSpPr>
        <p:spPr>
          <a:xfrm>
            <a:off x="7088646" y="1017625"/>
            <a:ext cx="383400" cy="3477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m2</a:t>
            </a:r>
            <a:endParaRPr b="0" i="0" sz="1100" u="none" cap="none" strike="noStrike">
              <a:solidFill>
                <a:srgbClr val="000000"/>
              </a:solidFill>
              <a:latin typeface="Arial"/>
              <a:ea typeface="Arial"/>
              <a:cs typeface="Arial"/>
              <a:sym typeface="Arial"/>
            </a:endParaRPr>
          </a:p>
        </p:txBody>
      </p:sp>
      <p:sp>
        <p:nvSpPr>
          <p:cNvPr id="109" name="Google Shape;109;gc099d98601_0_45"/>
          <p:cNvSpPr/>
          <p:nvPr/>
        </p:nvSpPr>
        <p:spPr>
          <a:xfrm>
            <a:off x="6466602" y="1017625"/>
            <a:ext cx="383400" cy="34770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m1</a:t>
            </a:r>
            <a:endParaRPr b="0" i="0" sz="1100" u="none" cap="none" strike="noStrike">
              <a:solidFill>
                <a:srgbClr val="000000"/>
              </a:solidFill>
              <a:latin typeface="Arial"/>
              <a:ea typeface="Arial"/>
              <a:cs typeface="Arial"/>
              <a:sym typeface="Arial"/>
            </a:endParaRPr>
          </a:p>
        </p:txBody>
      </p:sp>
      <p:sp>
        <p:nvSpPr>
          <p:cNvPr id="110" name="Google Shape;110;gc099d98601_0_45"/>
          <p:cNvSpPr/>
          <p:nvPr/>
        </p:nvSpPr>
        <p:spPr>
          <a:xfrm rot="-3427810">
            <a:off x="7485358" y="2176343"/>
            <a:ext cx="383614" cy="347834"/>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m3</a:t>
            </a:r>
            <a:endParaRPr b="0" i="0" sz="1100" u="none" cap="none" strike="noStrike">
              <a:solidFill>
                <a:srgbClr val="000000"/>
              </a:solidFill>
              <a:latin typeface="Arial"/>
              <a:ea typeface="Arial"/>
              <a:cs typeface="Arial"/>
              <a:sym typeface="Arial"/>
            </a:endParaRPr>
          </a:p>
        </p:txBody>
      </p:sp>
      <p:sp>
        <p:nvSpPr>
          <p:cNvPr id="111" name="Google Shape;111;gc099d98601_0_45"/>
          <p:cNvSpPr/>
          <p:nvPr/>
        </p:nvSpPr>
        <p:spPr>
          <a:xfrm rot="-3427810">
            <a:off x="7699394" y="3157444"/>
            <a:ext cx="383614" cy="347834"/>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m4</a:t>
            </a:r>
            <a:endParaRPr b="0" i="0" sz="1100" u="none" cap="none" strike="noStrike">
              <a:solidFill>
                <a:srgbClr val="000000"/>
              </a:solidFill>
              <a:latin typeface="Arial"/>
              <a:ea typeface="Arial"/>
              <a:cs typeface="Arial"/>
              <a:sym typeface="Arial"/>
            </a:endParaRPr>
          </a:p>
        </p:txBody>
      </p:sp>
      <p:sp>
        <p:nvSpPr>
          <p:cNvPr id="112" name="Google Shape;112;gc099d98601_0_45"/>
          <p:cNvSpPr/>
          <p:nvPr/>
        </p:nvSpPr>
        <p:spPr>
          <a:xfrm rot="3455442">
            <a:off x="5602236" y="2609963"/>
            <a:ext cx="383421" cy="347550"/>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m5</a:t>
            </a:r>
            <a:endParaRPr b="0" i="0" sz="1100" u="none" cap="none" strike="noStrike">
              <a:solidFill>
                <a:srgbClr val="000000"/>
              </a:solidFill>
              <a:latin typeface="Arial"/>
              <a:ea typeface="Arial"/>
              <a:cs typeface="Arial"/>
              <a:sym typeface="Arial"/>
            </a:endParaRPr>
          </a:p>
        </p:txBody>
      </p:sp>
      <p:sp>
        <p:nvSpPr>
          <p:cNvPr id="113" name="Google Shape;113;gc099d98601_0_4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7" name="Shape 117"/>
        <p:cNvGrpSpPr/>
        <p:nvPr/>
      </p:nvGrpSpPr>
      <p:grpSpPr>
        <a:xfrm>
          <a:off x="0" y="0"/>
          <a:ext cx="0" cy="0"/>
          <a:chOff x="0" y="0"/>
          <a:chExt cx="0" cy="0"/>
        </a:xfrm>
      </p:grpSpPr>
      <p:sp>
        <p:nvSpPr>
          <p:cNvPr id="118" name="Google Shape;118;gc099d98601_0_9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Global Snapshots are Useful </a:t>
            </a:r>
            <a:endParaRPr b="1">
              <a:solidFill>
                <a:srgbClr val="000000"/>
              </a:solidFill>
            </a:endParaRPr>
          </a:p>
        </p:txBody>
      </p:sp>
      <p:sp>
        <p:nvSpPr>
          <p:cNvPr id="119" name="Google Shape;119;gc099d98601_0_98"/>
          <p:cNvSpPr txBox="1"/>
          <p:nvPr>
            <p:ph idx="1" type="body"/>
          </p:nvPr>
        </p:nvSpPr>
        <p:spPr>
          <a:xfrm>
            <a:off x="311700" y="1152475"/>
            <a:ext cx="8520600" cy="30837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1600"/>
              </a:spcBef>
              <a:spcAft>
                <a:spcPts val="0"/>
              </a:spcAft>
              <a:buClr>
                <a:srgbClr val="000000"/>
              </a:buClr>
              <a:buSzPts val="1800"/>
              <a:buChar char="●"/>
            </a:pPr>
            <a:r>
              <a:rPr lang="en">
                <a:solidFill>
                  <a:srgbClr val="000000"/>
                </a:solidFill>
              </a:rPr>
              <a:t>Checkpointing </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Recover more quickly after failures  </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Garbage Collection </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Remove objects that are not referenced any more by other objects/processes at any other servers</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Deadlock Detection</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Examine the global application state and identify any deadlocks, useful in transactional DB systems  </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And many others … </a:t>
            </a:r>
            <a:endParaRPr>
              <a:solidFill>
                <a:srgbClr val="000000"/>
              </a:solidFill>
            </a:endParaRPr>
          </a:p>
        </p:txBody>
      </p:sp>
      <p:sp>
        <p:nvSpPr>
          <p:cNvPr id="120" name="Google Shape;120;gc099d98601_0_9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24" name="Shape 124"/>
        <p:cNvGrpSpPr/>
        <p:nvPr/>
      </p:nvGrpSpPr>
      <p:grpSpPr>
        <a:xfrm>
          <a:off x="0" y="0"/>
          <a:ext cx="0" cy="0"/>
          <a:chOff x="0" y="0"/>
          <a:chExt cx="0" cy="0"/>
        </a:xfrm>
      </p:grpSpPr>
      <p:sp>
        <p:nvSpPr>
          <p:cNvPr id="125" name="Google Shape;125;gc099d98601_0_60"/>
          <p:cNvSpPr/>
          <p:nvPr/>
        </p:nvSpPr>
        <p:spPr>
          <a:xfrm>
            <a:off x="4039150" y="1533475"/>
            <a:ext cx="539400" cy="257700"/>
          </a:xfrm>
          <a:prstGeom prst="roundRect">
            <a:avLst>
              <a:gd fmla="val 16667" name="adj"/>
            </a:avLst>
          </a:prstGeom>
          <a:solidFill>
            <a:srgbClr val="FFF2C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 name="Google Shape;126;gc099d98601_0_60"/>
          <p:cNvSpPr/>
          <p:nvPr/>
        </p:nvSpPr>
        <p:spPr>
          <a:xfrm>
            <a:off x="1229425" y="2659850"/>
            <a:ext cx="829500" cy="257700"/>
          </a:xfrm>
          <a:prstGeom prst="roundRect">
            <a:avLst>
              <a:gd fmla="val 16667" name="adj"/>
            </a:avLst>
          </a:prstGeom>
          <a:solidFill>
            <a:srgbClr val="FFF2C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gc099d98601_0_60"/>
          <p:cNvSpPr/>
          <p:nvPr/>
        </p:nvSpPr>
        <p:spPr>
          <a:xfrm>
            <a:off x="3595900" y="2917550"/>
            <a:ext cx="539400" cy="257700"/>
          </a:xfrm>
          <a:prstGeom prst="roundRect">
            <a:avLst>
              <a:gd fmla="val 16667" name="adj"/>
            </a:avLst>
          </a:prstGeom>
          <a:solidFill>
            <a:srgbClr val="FFF2C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gc099d98601_0_6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System Model</a:t>
            </a:r>
            <a:endParaRPr b="1">
              <a:solidFill>
                <a:srgbClr val="000000"/>
              </a:solidFill>
            </a:endParaRPr>
          </a:p>
        </p:txBody>
      </p:sp>
      <p:sp>
        <p:nvSpPr>
          <p:cNvPr id="129" name="Google Shape;129;gc099d98601_0_6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0000"/>
              </a:buClr>
              <a:buSzPts val="1800"/>
              <a:buChar char="●"/>
            </a:pPr>
            <a:r>
              <a:rPr lang="en">
                <a:solidFill>
                  <a:srgbClr val="000000"/>
                </a:solidFill>
              </a:rPr>
              <a:t>N processes in the system</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Each process keeps track of some state</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There are two unidirectional communication channels between each pair of processes P and Q </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FIFO-ordered (i.e first-in-first-out)</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Message arrives intact and is unduplicated </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Each channel also has some state</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No failures</a:t>
            </a:r>
            <a:endParaRPr>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p:txBody>
      </p:sp>
      <p:sp>
        <p:nvSpPr>
          <p:cNvPr id="130" name="Google Shape;130;gc099d98601_0_6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0" st="0"/>
                                            </p:txEl>
                                          </p:spTgt>
                                        </p:tgtEl>
                                        <p:attrNameLst>
                                          <p:attrName>style.visibility</p:attrName>
                                        </p:attrNameLst>
                                      </p:cBhvr>
                                      <p:to>
                                        <p:strVal val="visible"/>
                                      </p:to>
                                    </p:set>
                                    <p:animEffect filter="fade" transition="in">
                                      <p:cBhvr>
                                        <p:cTn dur="1000"/>
                                        <p:tgtEl>
                                          <p:spTgt spid="12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1" st="1"/>
                                            </p:txEl>
                                          </p:spTgt>
                                        </p:tgtEl>
                                        <p:attrNameLst>
                                          <p:attrName>style.visibility</p:attrName>
                                        </p:attrNameLst>
                                      </p:cBhvr>
                                      <p:to>
                                        <p:strVal val="visible"/>
                                      </p:to>
                                    </p:set>
                                    <p:animEffect filter="fade" transition="in">
                                      <p:cBhvr>
                                        <p:cTn dur="1000"/>
                                        <p:tgtEl>
                                          <p:spTgt spid="12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2" st="2"/>
                                            </p:txEl>
                                          </p:spTgt>
                                        </p:tgtEl>
                                        <p:attrNameLst>
                                          <p:attrName>style.visibility</p:attrName>
                                        </p:attrNameLst>
                                      </p:cBhvr>
                                      <p:to>
                                        <p:strVal val="visible"/>
                                      </p:to>
                                    </p:set>
                                    <p:animEffect filter="fade" transition="in">
                                      <p:cBhvr>
                                        <p:cTn dur="1000"/>
                                        <p:tgtEl>
                                          <p:spTgt spid="12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3" st="3"/>
                                            </p:txEl>
                                          </p:spTgt>
                                        </p:tgtEl>
                                        <p:attrNameLst>
                                          <p:attrName>style.visibility</p:attrName>
                                        </p:attrNameLst>
                                      </p:cBhvr>
                                      <p:to>
                                        <p:strVal val="visible"/>
                                      </p:to>
                                    </p:set>
                                    <p:animEffect filter="fade" transition="in">
                                      <p:cBhvr>
                                        <p:cTn dur="1000"/>
                                        <p:tgtEl>
                                          <p:spTgt spid="12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4" st="4"/>
                                            </p:txEl>
                                          </p:spTgt>
                                        </p:tgtEl>
                                        <p:attrNameLst>
                                          <p:attrName>style.visibility</p:attrName>
                                        </p:attrNameLst>
                                      </p:cBhvr>
                                      <p:to>
                                        <p:strVal val="visible"/>
                                      </p:to>
                                    </p:set>
                                    <p:animEffect filter="fade" transition="in">
                                      <p:cBhvr>
                                        <p:cTn dur="1000"/>
                                        <p:tgtEl>
                                          <p:spTgt spid="12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5" st="5"/>
                                            </p:txEl>
                                          </p:spTgt>
                                        </p:tgtEl>
                                        <p:attrNameLst>
                                          <p:attrName>style.visibility</p:attrName>
                                        </p:attrNameLst>
                                      </p:cBhvr>
                                      <p:to>
                                        <p:strVal val="visible"/>
                                      </p:to>
                                    </p:set>
                                    <p:animEffect filter="fade" transition="in">
                                      <p:cBhvr>
                                        <p:cTn dur="1000"/>
                                        <p:tgtEl>
                                          <p:spTgt spid="12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6" st="6"/>
                                            </p:txEl>
                                          </p:spTgt>
                                        </p:tgtEl>
                                        <p:attrNameLst>
                                          <p:attrName>style.visibility</p:attrName>
                                        </p:attrNameLst>
                                      </p:cBhvr>
                                      <p:to>
                                        <p:strVal val="visible"/>
                                      </p:to>
                                    </p:set>
                                    <p:animEffect filter="fade" transition="in">
                                      <p:cBhvr>
                                        <p:cTn dur="1000"/>
                                        <p:tgtEl>
                                          <p:spTgt spid="12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7" st="7"/>
                                            </p:txEl>
                                          </p:spTgt>
                                        </p:tgtEl>
                                        <p:attrNameLst>
                                          <p:attrName>style.visibility</p:attrName>
                                        </p:attrNameLst>
                                      </p:cBhvr>
                                      <p:to>
                                        <p:strVal val="visible"/>
                                      </p:to>
                                    </p:set>
                                    <p:animEffect filter="fade" transition="in">
                                      <p:cBhvr>
                                        <p:cTn dur="1000"/>
                                        <p:tgtEl>
                                          <p:spTgt spid="12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000"/>
                                        <p:tgtEl>
                                          <p:spTgt spid="126"/>
                                        </p:tgtEl>
                                      </p:cBhvr>
                                    </p:animEffect>
                                  </p:childTnLst>
                                </p:cTn>
                              </p:par>
                              <p:par>
                                <p:cTn fill="hold" nodeType="with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1000"/>
                                        <p:tgtEl>
                                          <p:spTgt spid="127"/>
                                        </p:tgtEl>
                                      </p:cBhvr>
                                    </p:animEffect>
                                  </p:childTnLst>
                                </p:cTn>
                              </p:par>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000"/>
                                        <p:tgtEl>
                                          <p:spTgt spid="1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34" name="Shape 134"/>
        <p:cNvGrpSpPr/>
        <p:nvPr/>
      </p:nvGrpSpPr>
      <p:grpSpPr>
        <a:xfrm>
          <a:off x="0" y="0"/>
          <a:ext cx="0" cy="0"/>
          <a:chOff x="0" y="0"/>
          <a:chExt cx="0" cy="0"/>
        </a:xfrm>
      </p:grpSpPr>
      <p:sp>
        <p:nvSpPr>
          <p:cNvPr id="135" name="Google Shape;135;gc099d98601_0_7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Messages and States </a:t>
            </a:r>
            <a:endParaRPr b="1">
              <a:solidFill>
                <a:srgbClr val="000000"/>
              </a:solidFill>
            </a:endParaRPr>
          </a:p>
        </p:txBody>
      </p:sp>
      <p:sp>
        <p:nvSpPr>
          <p:cNvPr id="136" name="Google Shape;136;gc099d98601_0_78"/>
          <p:cNvSpPr txBox="1"/>
          <p:nvPr>
            <p:ph idx="1" type="body"/>
          </p:nvPr>
        </p:nvSpPr>
        <p:spPr>
          <a:xfrm>
            <a:off x="311700" y="1152475"/>
            <a:ext cx="8520600" cy="13707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0000"/>
              </a:buClr>
              <a:buSzPts val="1800"/>
              <a:buChar char="●"/>
            </a:pPr>
            <a:r>
              <a:rPr lang="en">
                <a:solidFill>
                  <a:srgbClr val="000000"/>
                </a:solidFill>
              </a:rPr>
              <a:t>What are the messages?</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Application messages that differ across systems (e.g “sending $10 from A to B”, “read value at memory address X and write back with a new value”)</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Special messages (e.g marker message) that should not interfere with application messages </a:t>
            </a:r>
            <a:endParaRPr>
              <a:solidFill>
                <a:srgbClr val="000000"/>
              </a:solidFill>
            </a:endParaRPr>
          </a:p>
        </p:txBody>
      </p:sp>
      <p:sp>
        <p:nvSpPr>
          <p:cNvPr id="137" name="Google Shape;137;gc099d98601_0_78"/>
          <p:cNvSpPr txBox="1"/>
          <p:nvPr>
            <p:ph idx="1" type="body"/>
          </p:nvPr>
        </p:nvSpPr>
        <p:spPr>
          <a:xfrm>
            <a:off x="311700" y="2354450"/>
            <a:ext cx="8520600" cy="13275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0000"/>
              </a:buClr>
              <a:buSzPts val="1800"/>
              <a:buChar char="●"/>
            </a:pPr>
            <a:r>
              <a:rPr lang="en">
                <a:solidFill>
                  <a:srgbClr val="000000"/>
                </a:solidFill>
              </a:rPr>
              <a:t>What are the states?</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Process state: application-defined state, or the classic notion of state which includes heap, registers, program counters and etc</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Channel state: the set of messages inside</a:t>
            </a:r>
            <a:endParaRPr>
              <a:solidFill>
                <a:srgbClr val="000000"/>
              </a:solidFill>
            </a:endParaRPr>
          </a:p>
          <a:p>
            <a:pPr indent="0" lvl="0" marL="457200" rtl="0" algn="l">
              <a:lnSpc>
                <a:spcPct val="115000"/>
              </a:lnSpc>
              <a:spcBef>
                <a:spcPts val="0"/>
              </a:spcBef>
              <a:spcAft>
                <a:spcPts val="0"/>
              </a:spcAft>
              <a:buSzPts val="1800"/>
              <a:buNone/>
            </a:pPr>
            <a:r>
              <a:t/>
            </a:r>
            <a:endParaRPr>
              <a:solidFill>
                <a:srgbClr val="000000"/>
              </a:solidFill>
            </a:endParaRPr>
          </a:p>
        </p:txBody>
      </p:sp>
      <p:sp>
        <p:nvSpPr>
          <p:cNvPr id="138" name="Google Shape;138;gc099d98601_0_78"/>
          <p:cNvSpPr txBox="1"/>
          <p:nvPr>
            <p:ph idx="1" type="body"/>
          </p:nvPr>
        </p:nvSpPr>
        <p:spPr>
          <a:xfrm>
            <a:off x="311700" y="3573250"/>
            <a:ext cx="8520600" cy="13275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0000"/>
              </a:buClr>
              <a:buSzPts val="1800"/>
              <a:buChar char="●"/>
            </a:pPr>
            <a:r>
              <a:rPr lang="en">
                <a:solidFill>
                  <a:srgbClr val="000000"/>
                </a:solidFill>
              </a:rPr>
              <a:t>Tips for Assignment 2</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See </a:t>
            </a:r>
            <a:r>
              <a:rPr lang="en">
                <a:solidFill>
                  <a:srgbClr val="000000"/>
                </a:solidFill>
                <a:latin typeface="Courier New"/>
                <a:ea typeface="Courier New"/>
                <a:cs typeface="Courier New"/>
                <a:sym typeface="Courier New"/>
              </a:rPr>
              <a:t>*.top</a:t>
            </a:r>
            <a:r>
              <a:rPr lang="en">
                <a:solidFill>
                  <a:srgbClr val="000000"/>
                </a:solidFill>
              </a:rPr>
              <a:t>, </a:t>
            </a:r>
            <a:r>
              <a:rPr lang="en">
                <a:solidFill>
                  <a:srgbClr val="000000"/>
                </a:solidFill>
                <a:latin typeface="Courier New"/>
                <a:ea typeface="Courier New"/>
                <a:cs typeface="Courier New"/>
                <a:sym typeface="Courier New"/>
              </a:rPr>
              <a:t>*.events</a:t>
            </a:r>
            <a:r>
              <a:rPr lang="en">
                <a:solidFill>
                  <a:srgbClr val="000000"/>
                </a:solidFill>
              </a:rPr>
              <a:t>, </a:t>
            </a:r>
            <a:r>
              <a:rPr lang="en">
                <a:solidFill>
                  <a:srgbClr val="000000"/>
                </a:solidFill>
                <a:latin typeface="Courier New"/>
                <a:ea typeface="Courier New"/>
                <a:cs typeface="Courier New"/>
                <a:sym typeface="Courier New"/>
              </a:rPr>
              <a:t>*.snap</a:t>
            </a:r>
            <a:r>
              <a:rPr lang="en">
                <a:solidFill>
                  <a:srgbClr val="000000"/>
                </a:solidFill>
              </a:rPr>
              <a:t> files under ./test_data to understand what states and messages mean in this assignment</a:t>
            </a:r>
            <a:endParaRPr>
              <a:solidFill>
                <a:srgbClr val="000000"/>
              </a:solidFill>
            </a:endParaRPr>
          </a:p>
          <a:p>
            <a:pPr indent="-317500" lvl="1" marL="914400" rtl="0" algn="l">
              <a:lnSpc>
                <a:spcPct val="115000"/>
              </a:lnSpc>
              <a:spcBef>
                <a:spcPts val="0"/>
              </a:spcBef>
              <a:spcAft>
                <a:spcPts val="0"/>
              </a:spcAft>
              <a:buClr>
                <a:srgbClr val="000000"/>
              </a:buClr>
              <a:buSzPts val="1400"/>
              <a:buChar char="○"/>
            </a:pPr>
            <a:r>
              <a:rPr lang="en">
                <a:solidFill>
                  <a:srgbClr val="000000"/>
                </a:solidFill>
              </a:rPr>
              <a:t>Read </a:t>
            </a:r>
            <a:r>
              <a:rPr lang="en">
                <a:solidFill>
                  <a:srgbClr val="000000"/>
                </a:solidFill>
                <a:latin typeface="Courier New"/>
                <a:ea typeface="Courier New"/>
                <a:cs typeface="Courier New"/>
                <a:sym typeface="Courier New"/>
              </a:rPr>
              <a:t>test_common.go</a:t>
            </a:r>
            <a:r>
              <a:rPr lang="en">
                <a:solidFill>
                  <a:srgbClr val="000000"/>
                </a:solidFill>
              </a:rPr>
              <a:t> to understand the syntax of the above files, and their relationships with the simulator</a:t>
            </a:r>
            <a:endParaRPr>
              <a:solidFill>
                <a:srgbClr val="000000"/>
              </a:solidFill>
            </a:endParaRPr>
          </a:p>
          <a:p>
            <a:pPr indent="0" lvl="0" marL="457200" rtl="0" algn="l">
              <a:lnSpc>
                <a:spcPct val="115000"/>
              </a:lnSpc>
              <a:spcBef>
                <a:spcPts val="0"/>
              </a:spcBef>
              <a:spcAft>
                <a:spcPts val="0"/>
              </a:spcAft>
              <a:buSzPts val="1800"/>
              <a:buNone/>
            </a:pPr>
            <a:r>
              <a:t/>
            </a:r>
            <a:endParaRPr>
              <a:solidFill>
                <a:srgbClr val="000000"/>
              </a:solidFill>
            </a:endParaRPr>
          </a:p>
        </p:txBody>
      </p:sp>
      <p:sp>
        <p:nvSpPr>
          <p:cNvPr id="139" name="Google Shape;139;gc099d98601_0_7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0" st="0"/>
                                            </p:txEl>
                                          </p:spTgt>
                                        </p:tgtEl>
                                        <p:attrNameLst>
                                          <p:attrName>style.visibility</p:attrName>
                                        </p:attrNameLst>
                                      </p:cBhvr>
                                      <p:to>
                                        <p:strVal val="visible"/>
                                      </p:to>
                                    </p:set>
                                    <p:animEffect filter="fade" transition="in">
                                      <p:cBhvr>
                                        <p:cTn dur="1000"/>
                                        <p:tgtEl>
                                          <p:spTgt spid="13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1" st="1"/>
                                            </p:txEl>
                                          </p:spTgt>
                                        </p:tgtEl>
                                        <p:attrNameLst>
                                          <p:attrName>style.visibility</p:attrName>
                                        </p:attrNameLst>
                                      </p:cBhvr>
                                      <p:to>
                                        <p:strVal val="visible"/>
                                      </p:to>
                                    </p:set>
                                    <p:animEffect filter="fade" transition="in">
                                      <p:cBhvr>
                                        <p:cTn dur="1000"/>
                                        <p:tgtEl>
                                          <p:spTgt spid="13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xEl>
                                              <p:pRg end="2" st="2"/>
                                            </p:txEl>
                                          </p:spTgt>
                                        </p:tgtEl>
                                        <p:attrNameLst>
                                          <p:attrName>style.visibility</p:attrName>
                                        </p:attrNameLst>
                                      </p:cBhvr>
                                      <p:to>
                                        <p:strVal val="visible"/>
                                      </p:to>
                                    </p:set>
                                    <p:animEffect filter="fade" transition="in">
                                      <p:cBhvr>
                                        <p:cTn dur="1000"/>
                                        <p:tgtEl>
                                          <p:spTgt spid="13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0" st="0"/>
                                            </p:txEl>
                                          </p:spTgt>
                                        </p:tgtEl>
                                        <p:attrNameLst>
                                          <p:attrName>style.visibility</p:attrName>
                                        </p:attrNameLst>
                                      </p:cBhvr>
                                      <p:to>
                                        <p:strVal val="visible"/>
                                      </p:to>
                                    </p:set>
                                    <p:animEffect filter="fade" transition="in">
                                      <p:cBhvr>
                                        <p:cTn dur="1000"/>
                                        <p:tgtEl>
                                          <p:spTgt spid="13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1" st="1"/>
                                            </p:txEl>
                                          </p:spTgt>
                                        </p:tgtEl>
                                        <p:attrNameLst>
                                          <p:attrName>style.visibility</p:attrName>
                                        </p:attrNameLst>
                                      </p:cBhvr>
                                      <p:to>
                                        <p:strVal val="visible"/>
                                      </p:to>
                                    </p:set>
                                    <p:animEffect filter="fade" transition="in">
                                      <p:cBhvr>
                                        <p:cTn dur="1000"/>
                                        <p:tgtEl>
                                          <p:spTgt spid="13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2" st="2"/>
                                            </p:txEl>
                                          </p:spTgt>
                                        </p:tgtEl>
                                        <p:attrNameLst>
                                          <p:attrName>style.visibility</p:attrName>
                                        </p:attrNameLst>
                                      </p:cBhvr>
                                      <p:to>
                                        <p:strVal val="visible"/>
                                      </p:to>
                                    </p:set>
                                    <p:animEffect filter="fade" transition="in">
                                      <p:cBhvr>
                                        <p:cTn dur="1000"/>
                                        <p:tgtEl>
                                          <p:spTgt spid="13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3" st="3"/>
                                            </p:txEl>
                                          </p:spTgt>
                                        </p:tgtEl>
                                        <p:attrNameLst>
                                          <p:attrName>style.visibility</p:attrName>
                                        </p:attrNameLst>
                                      </p:cBhvr>
                                      <p:to>
                                        <p:strVal val="visible"/>
                                      </p:to>
                                    </p:set>
                                    <p:animEffect filter="fade" transition="in">
                                      <p:cBhvr>
                                        <p:cTn dur="1000"/>
                                        <p:tgtEl>
                                          <p:spTgt spid="13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xEl>
                                              <p:pRg end="0" st="0"/>
                                            </p:txEl>
                                          </p:spTgt>
                                        </p:tgtEl>
                                        <p:attrNameLst>
                                          <p:attrName>style.visibility</p:attrName>
                                        </p:attrNameLst>
                                      </p:cBhvr>
                                      <p:to>
                                        <p:strVal val="visible"/>
                                      </p:to>
                                    </p:set>
                                    <p:animEffect filter="fade" transition="in">
                                      <p:cBhvr>
                                        <p:cTn dur="1000"/>
                                        <p:tgtEl>
                                          <p:spTgt spid="13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xEl>
                                              <p:pRg end="1" st="1"/>
                                            </p:txEl>
                                          </p:spTgt>
                                        </p:tgtEl>
                                        <p:attrNameLst>
                                          <p:attrName>style.visibility</p:attrName>
                                        </p:attrNameLst>
                                      </p:cBhvr>
                                      <p:to>
                                        <p:strVal val="visible"/>
                                      </p:to>
                                    </p:set>
                                    <p:animEffect filter="fade" transition="in">
                                      <p:cBhvr>
                                        <p:cTn dur="1000"/>
                                        <p:tgtEl>
                                          <p:spTgt spid="13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xEl>
                                              <p:pRg end="2" st="2"/>
                                            </p:txEl>
                                          </p:spTgt>
                                        </p:tgtEl>
                                        <p:attrNameLst>
                                          <p:attrName>style.visibility</p:attrName>
                                        </p:attrNameLst>
                                      </p:cBhvr>
                                      <p:to>
                                        <p:strVal val="visible"/>
                                      </p:to>
                                    </p:set>
                                    <p:animEffect filter="fade" transition="in">
                                      <p:cBhvr>
                                        <p:cTn dur="1000"/>
                                        <p:tgtEl>
                                          <p:spTgt spid="13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xEl>
                                              <p:pRg end="3" st="3"/>
                                            </p:txEl>
                                          </p:spTgt>
                                        </p:tgtEl>
                                        <p:attrNameLst>
                                          <p:attrName>style.visibility</p:attrName>
                                        </p:attrNameLst>
                                      </p:cBhvr>
                                      <p:to>
                                        <p:strVal val="visible"/>
                                      </p:to>
                                    </p:set>
                                    <p:animEffect filter="fade" transition="in">
                                      <p:cBhvr>
                                        <p:cTn dur="1000"/>
                                        <p:tgtEl>
                                          <p:spTgt spid="13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43" name="Shape 143"/>
        <p:cNvGrpSpPr/>
        <p:nvPr/>
      </p:nvGrpSpPr>
      <p:grpSpPr>
        <a:xfrm>
          <a:off x="0" y="0"/>
          <a:ext cx="0" cy="0"/>
          <a:chOff x="0" y="0"/>
          <a:chExt cx="0" cy="0"/>
        </a:xfrm>
      </p:grpSpPr>
      <p:sp>
        <p:nvSpPr>
          <p:cNvPr id="144" name="Google Shape;144;gc099d98601_0_6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solidFill>
                  <a:srgbClr val="000000"/>
                </a:solidFill>
              </a:rPr>
              <a:t>Distributed Snapshot</a:t>
            </a:r>
            <a:endParaRPr b="1">
              <a:solidFill>
                <a:srgbClr val="000000"/>
              </a:solidFill>
            </a:endParaRPr>
          </a:p>
        </p:txBody>
      </p:sp>
      <p:sp>
        <p:nvSpPr>
          <p:cNvPr id="145" name="Google Shape;145;gc099d98601_0_65"/>
          <p:cNvSpPr txBox="1"/>
          <p:nvPr>
            <p:ph idx="1" type="body"/>
          </p:nvPr>
        </p:nvSpPr>
        <p:spPr>
          <a:xfrm>
            <a:off x="311700" y="1129450"/>
            <a:ext cx="8637600" cy="3854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u="sng">
                <a:solidFill>
                  <a:schemeClr val="hlink"/>
                </a:solidFill>
                <a:hlinkClick r:id="rId3"/>
              </a:rPr>
              <a:t>“Distributed Snapshots: Determining Global States of Distributed Systems”</a:t>
            </a:r>
            <a:r>
              <a:rPr lang="en">
                <a:solidFill>
                  <a:srgbClr val="000000"/>
                </a:solidFill>
              </a:rPr>
              <a:t> 1985, by K. Mani Chandy and Leslie Lamport </a:t>
            </a:r>
            <a:endParaRPr>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a:p>
            <a:pPr indent="0" lvl="0" marL="0" rtl="0" algn="l">
              <a:lnSpc>
                <a:spcPct val="150000"/>
              </a:lnSpc>
              <a:spcBef>
                <a:spcPts val="0"/>
              </a:spcBef>
              <a:spcAft>
                <a:spcPts val="0"/>
              </a:spcAft>
              <a:buSzPts val="1800"/>
              <a:buNone/>
            </a:pPr>
            <a:r>
              <a:rPr b="1" lang="en">
                <a:solidFill>
                  <a:srgbClr val="000000"/>
                </a:solidFill>
              </a:rPr>
              <a:t>Key Idea: </a:t>
            </a:r>
            <a:r>
              <a:rPr lang="en">
                <a:solidFill>
                  <a:srgbClr val="000000"/>
                </a:solidFill>
              </a:rPr>
              <a:t>Servers send </a:t>
            </a:r>
            <a:r>
              <a:rPr lang="en">
                <a:solidFill>
                  <a:srgbClr val="FF0000"/>
                </a:solidFill>
              </a:rPr>
              <a:t>marker messages</a:t>
            </a:r>
            <a:r>
              <a:rPr lang="en">
                <a:solidFill>
                  <a:srgbClr val="000000"/>
                </a:solidFill>
              </a:rPr>
              <a:t> to each other</a:t>
            </a:r>
            <a:endParaRPr>
              <a:solidFill>
                <a:srgbClr val="000000"/>
              </a:solidFill>
            </a:endParaRPr>
          </a:p>
          <a:p>
            <a:pPr indent="0" lvl="0" marL="0" rtl="0" algn="l">
              <a:lnSpc>
                <a:spcPct val="150000"/>
              </a:lnSpc>
              <a:spcBef>
                <a:spcPts val="0"/>
              </a:spcBef>
              <a:spcAft>
                <a:spcPts val="0"/>
              </a:spcAft>
              <a:buClr>
                <a:srgbClr val="000000"/>
              </a:buClr>
              <a:buSzPts val="1800"/>
              <a:buFont typeface="Arial"/>
              <a:buNone/>
            </a:pPr>
            <a:r>
              <a:rPr lang="en">
                <a:solidFill>
                  <a:srgbClr val="000000"/>
                </a:solidFill>
              </a:rPr>
              <a:t>Marker messages</a:t>
            </a:r>
            <a:endParaRPr>
              <a:solidFill>
                <a:srgbClr val="000000"/>
              </a:solidFill>
            </a:endParaRPr>
          </a:p>
          <a:p>
            <a:pPr indent="-342900" lvl="0" marL="457200" rtl="0" algn="l">
              <a:lnSpc>
                <a:spcPct val="150000"/>
              </a:lnSpc>
              <a:spcBef>
                <a:spcPts val="0"/>
              </a:spcBef>
              <a:spcAft>
                <a:spcPts val="0"/>
              </a:spcAft>
              <a:buClr>
                <a:srgbClr val="000000"/>
              </a:buClr>
              <a:buSzPts val="1800"/>
              <a:buAutoNum type="arabicPeriod"/>
            </a:pPr>
            <a:r>
              <a:rPr lang="en">
                <a:solidFill>
                  <a:srgbClr val="000000"/>
                </a:solidFill>
              </a:rPr>
              <a:t>Mark the beginning of the snapshot process on the server</a:t>
            </a:r>
            <a:endParaRPr>
              <a:solidFill>
                <a:srgbClr val="000000"/>
              </a:solidFill>
            </a:endParaRPr>
          </a:p>
          <a:p>
            <a:pPr indent="-342900" lvl="0" marL="457200" rtl="0" algn="l">
              <a:lnSpc>
                <a:spcPct val="150000"/>
              </a:lnSpc>
              <a:spcBef>
                <a:spcPts val="0"/>
              </a:spcBef>
              <a:spcAft>
                <a:spcPts val="0"/>
              </a:spcAft>
              <a:buClr>
                <a:srgbClr val="000000"/>
              </a:buClr>
              <a:buSzPts val="1800"/>
              <a:buAutoNum type="arabicPeriod"/>
            </a:pPr>
            <a:r>
              <a:rPr lang="en">
                <a:solidFill>
                  <a:srgbClr val="000000"/>
                </a:solidFill>
              </a:rPr>
              <a:t>Act as a barrier (stopper) for recording messages</a:t>
            </a:r>
            <a:endParaRPr>
              <a:solidFill>
                <a:srgbClr val="000000"/>
              </a:solidFill>
            </a:endParaRPr>
          </a:p>
          <a:p>
            <a:pPr indent="0" lvl="0" marL="0" rtl="0" algn="l">
              <a:lnSpc>
                <a:spcPct val="150000"/>
              </a:lnSpc>
              <a:spcBef>
                <a:spcPts val="0"/>
              </a:spcBef>
              <a:spcAft>
                <a:spcPts val="0"/>
              </a:spcAft>
              <a:buClr>
                <a:srgbClr val="000000"/>
              </a:buClr>
              <a:buSzPts val="1800"/>
              <a:buFont typeface="Arial"/>
              <a:buNone/>
            </a:pPr>
            <a:r>
              <a:t/>
            </a:r>
            <a:endParaRPr>
              <a:solidFill>
                <a:srgbClr val="000000"/>
              </a:solidFill>
            </a:endParaRPr>
          </a:p>
          <a:p>
            <a:pPr indent="0" lvl="0" marL="0" rtl="0" algn="l">
              <a:lnSpc>
                <a:spcPct val="115000"/>
              </a:lnSpc>
              <a:spcBef>
                <a:spcPts val="0"/>
              </a:spcBef>
              <a:spcAft>
                <a:spcPts val="0"/>
              </a:spcAft>
              <a:buSzPts val="1800"/>
              <a:buNone/>
            </a:pPr>
            <a:r>
              <a:t/>
            </a:r>
            <a:endParaRPr>
              <a:solidFill>
                <a:srgbClr val="000000"/>
              </a:solidFill>
            </a:endParaRPr>
          </a:p>
        </p:txBody>
      </p:sp>
      <p:sp>
        <p:nvSpPr>
          <p:cNvPr id="146" name="Google Shape;146;gc099d98601_0_6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Clr>
                <a:srgbClr val="000000"/>
              </a:buClr>
              <a:buSzPts val="1000"/>
              <a:buFont typeface="Arial"/>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