
<file path=[Content_Types].xml><?xml version="1.0" encoding="utf-8"?>
<Types xmlns="http://schemas.openxmlformats.org/package/2006/content-types">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32.xml"/>
  <Override ContentType="application/vnd.openxmlformats-officedocument.presentationml.notesSlide+xml" PartName="/ppt/notesSlides/notesSlide3.xml"/>
  <Override ContentType="application/vnd.openxmlformats-officedocument.presentationml.notesSlide+xml" PartName="/ppt/notesSlides/notesSlide33.xml"/>
  <Override ContentType="application/vnd.openxmlformats-officedocument.presentationml.notesSlide+xml" PartName="/ppt/notesSlides/notesSlide41.xml"/>
  <Override ContentType="application/vnd.openxmlformats-officedocument.presentationml.notesSlide+xml" PartName="/ppt/notesSlides/notesSlide15.xml"/>
  <Override ContentType="application/vnd.openxmlformats-officedocument.presentationml.notesSlide+xml" PartName="/ppt/notesSlides/notesSlide24.xml"/>
  <Override ContentType="application/vnd.openxmlformats-officedocument.presentationml.notesSlide+xml" PartName="/ppt/notesSlides/notesSlide17.xml"/>
  <Override ContentType="application/vnd.openxmlformats-officedocument.presentationml.notesSlide+xml" PartName="/ppt/notesSlides/notesSlide42.xml"/>
  <Override ContentType="application/vnd.openxmlformats-officedocument.presentationml.notesSlide+xml" PartName="/ppt/notesSlides/notesSlide16.xml"/>
  <Override ContentType="application/vnd.openxmlformats-officedocument.presentationml.notesSlide+xml" PartName="/ppt/notesSlides/notesSlide34.xml"/>
  <Override ContentType="application/vnd.openxmlformats-officedocument.presentationml.notesSlide+xml" PartName="/ppt/notesSlides/notesSlide4.xml"/>
  <Override ContentType="application/vnd.openxmlformats-officedocument.presentationml.notesSlide+xml" PartName="/ppt/notesSlides/notesSlide25.xml"/>
  <Override ContentType="application/vnd.openxmlformats-officedocument.presentationml.notesSlide+xml" PartName="/ppt/notesSlides/notesSlide43.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0.xml"/>
  <Override ContentType="application/vnd.openxmlformats-officedocument.presentationml.notesSlide+xml" PartName="/ppt/notesSlides/notesSlide26.xml"/>
  <Override ContentType="application/vnd.openxmlformats-officedocument.presentationml.notesSlide+xml" PartName="/ppt/notesSlides/notesSlide39.xml"/>
  <Override ContentType="application/vnd.openxmlformats-officedocument.presentationml.notesSlide+xml" PartName="/ppt/notesSlides/notesSlide31.xml"/>
  <Override ContentType="application/vnd.openxmlformats-officedocument.presentationml.notesSlide+xml" PartName="/ppt/notesSlides/notesSlide44.xml"/>
  <Override ContentType="application/vnd.openxmlformats-officedocument.presentationml.notesSlide+xml" PartName="/ppt/notesSlides/notesSlide27.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37.xml"/>
  <Override ContentType="application/vnd.openxmlformats-officedocument.presentationml.notesSlide+xml" PartName="/ppt/notesSlides/notesSlide29.xml"/>
  <Override ContentType="application/vnd.openxmlformats-officedocument.presentationml.notesSlide+xml" PartName="/ppt/notesSlides/notesSlide45.xml"/>
  <Override ContentType="application/vnd.openxmlformats-officedocument.presentationml.notesSlide+xml" PartName="/ppt/notesSlides/notesSlide46.xml"/>
  <Override ContentType="application/vnd.openxmlformats-officedocument.presentationml.notesSlide+xml" PartName="/ppt/notesSlides/notesSlide9.xml"/>
  <Override ContentType="application/vnd.openxmlformats-officedocument.presentationml.notesSlide+xml" PartName="/ppt/notesSlides/notesSlide28.xml"/>
  <Override ContentType="application/vnd.openxmlformats-officedocument.presentationml.notesSlide+xml" PartName="/ppt/notesSlides/notesSlide11.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47.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38.xml"/>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48.xml"/>
  <Override ContentType="application/vnd.openxmlformats-officedocument.presentationml.notesSlide+xml" PartName="/ppt/notesSlides/notesSlide22.xml"/>
  <Override ContentType="application/vnd.openxmlformats-officedocument.presentationml.notesSlide+xml" PartName="/ppt/notesSlides/notesSlide7.xml"/>
  <Override ContentType="application/vnd.openxmlformats-officedocument.presentationml.notesSlide+xml" PartName="/ppt/notesSlides/notesSlide35.xml"/>
  <Override ContentType="application/vnd.openxmlformats-officedocument.presentationml.notesSlide+xml" PartName="/ppt/notesSlides/notesSlide5.xml"/>
  <Override ContentType="application/vnd.openxmlformats-officedocument.presentationml.notesSlide+xml" PartName="/ppt/notesSlides/notesSlide36.xml"/>
  <Override ContentType="application/vnd.openxmlformats-officedocument.presentationml.notesSlide+xml" PartName="/ppt/notesSlides/notesSlide49.xml"/>
  <Override ContentType="application/vnd.openxmlformats-officedocument.presentationml.notesSlide+xml" PartName="/ppt/notesSlides/notesSlide19.xml"/>
  <Override ContentType="application/vnd.openxmlformats-officedocument.presentationml.notesSlide+xml" PartName="/ppt/notesSlides/notesSlide40.xml"/>
  <Override ContentType="application/vnd.openxmlformats-officedocument.presentationml.notesSlide+xml" PartName="/ppt/notesSlides/notesSlide23.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2.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43.xml"/>
  <Override ContentType="application/vnd.openxmlformats-officedocument.presentationml.slide+xml" PartName="/ppt/slides/slide35.xml"/>
  <Override ContentType="application/vnd.openxmlformats-officedocument.presentationml.slide+xml" PartName="/ppt/slides/slide26.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5.xml"/>
  <Override ContentType="application/vnd.openxmlformats-officedocument.presentationml.slide+xml" PartName="/ppt/slides/slide17.xml"/>
  <Override ContentType="application/vnd.openxmlformats-officedocument.presentationml.slide+xml" PartName="/ppt/slides/slide42.xml"/>
  <Override ContentType="application/vnd.openxmlformats-officedocument.presentationml.slide+xml" PartName="/ppt/slides/slide25.xml"/>
  <Override ContentType="application/vnd.openxmlformats-officedocument.presentationml.slide+xml" PartName="/ppt/slides/slide34.xml"/>
  <Override ContentType="application/vnd.openxmlformats-officedocument.presentationml.slide+xml" PartName="/ppt/slides/slide33.xml"/>
  <Override ContentType="application/vnd.openxmlformats-officedocument.presentationml.slide+xml" PartName="/ppt/slides/slide16.xml"/>
  <Override ContentType="application/vnd.openxmlformats-officedocument.presentationml.slide+xml" PartName="/ppt/slides/slide24.xml"/>
  <Override ContentType="application/vnd.openxmlformats-officedocument.presentationml.slide+xml" PartName="/ppt/slides/slide11.xml"/>
  <Override ContentType="application/vnd.openxmlformats-officedocument.presentationml.slide+xml" PartName="/ppt/slides/slide37.xml"/>
  <Override ContentType="application/vnd.openxmlformats-officedocument.presentationml.slide+xml" PartName="/ppt/slides/slide41.xml"/>
  <Override ContentType="application/vnd.openxmlformats-officedocument.presentationml.slide+xml" PartName="/ppt/slides/slide7.xml"/>
  <Override ContentType="application/vnd.openxmlformats-officedocument.presentationml.slide+xml" PartName="/ppt/slides/slide36.xml"/>
  <Override ContentType="application/vnd.openxmlformats-officedocument.presentationml.slide+xml" PartName="/ppt/slides/slide23.xml"/>
  <Override ContentType="application/vnd.openxmlformats-officedocument.presentationml.slide+xml" PartName="/ppt/slides/slide49.xml"/>
  <Override ContentType="application/vnd.openxmlformats-officedocument.presentationml.slide+xml" PartName="/ppt/slides/slide10.xml"/>
  <Override ContentType="application/vnd.openxmlformats-officedocument.presentationml.slide+xml" PartName="/ppt/slides/slide6.xml"/>
  <Override ContentType="application/vnd.openxmlformats-officedocument.presentationml.slide+xml" PartName="/ppt/slides/slide40.xml"/>
  <Override ContentType="application/vnd.openxmlformats-officedocument.presentationml.slide+xml" PartName="/ppt/slides/slide48.xml"/>
  <Override ContentType="application/vnd.openxmlformats-officedocument.presentationml.slide+xml" PartName="/ppt/slides/slide30.xml"/>
  <Override ContentType="application/vnd.openxmlformats-officedocument.presentationml.slide+xml" PartName="/ppt/slides/slide22.xml"/>
  <Override ContentType="application/vnd.openxmlformats-officedocument.presentationml.slide+xml" PartName="/ppt/slides/slide39.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12.xml"/>
  <Override ContentType="application/vnd.openxmlformats-officedocument.presentationml.slide+xml" PartName="/ppt/slides/slide47.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38.xml"/>
  <Override ContentType="application/vnd.openxmlformats-officedocument.presentationml.slide+xml" PartName="/ppt/slides/slide46.xml"/>
  <Override ContentType="application/vnd.openxmlformats-officedocument.presentationml.slide+xml" PartName="/ppt/slides/slide8.xml"/>
  <Override ContentType="application/vnd.openxmlformats-officedocument.presentationml.slide+xml" PartName="/ppt/slides/slide29.xml"/>
  <Override ContentType="application/vnd.openxmlformats-officedocument.presentationml.slide+xml" PartName="/ppt/slides/slide32.xml"/>
  <Override ContentType="application/vnd.openxmlformats-officedocument.presentationml.slide+xml" PartName="/ppt/slides/slide1.xml"/>
  <Override ContentType="application/vnd.openxmlformats-officedocument.presentationml.slide+xml" PartName="/ppt/slides/slide45.xml"/>
  <Override ContentType="application/vnd.openxmlformats-officedocument.presentationml.slide+xml" PartName="/ppt/slides/slide28.xml"/>
  <Override ContentType="application/vnd.openxmlformats-officedocument.presentationml.slide+xml" PartName="/ppt/slides/slide15.xml"/>
  <Override ContentType="application/vnd.openxmlformats-officedocument.presentationml.slide+xml" PartName="/ppt/slides/slide31.xml"/>
  <Override ContentType="application/vnd.openxmlformats-officedocument.presentationml.slide+xml" PartName="/ppt/slides/slide27.xml"/>
  <Override ContentType="application/vnd.openxmlformats-officedocument.presentationml.slide+xml" PartName="/ppt/slides/slide2.xml"/>
  <Override ContentType="application/vnd.openxmlformats-officedocument.presentationml.slide+xml" PartName="/ppt/slides/slide44.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60" r:id="rId3"/>
  </p:sldMasterIdLst>
  <p:notesMasterIdLst>
    <p:notesMasterId r:id="rId4"/>
  </p:notesMasterIdLst>
  <p:sldIdLst>
    <p:sldId id="256" r:id="rId5"/>
    <p:sldId id="257" r:id="rId6"/>
    <p:sldId id="258" r:id="rId7"/>
    <p:sldId id="259" r:id="rId8"/>
    <p:sldId id="260" r:id="rId9"/>
    <p:sldId id="261" r:id="rId10"/>
    <p:sldId id="262" r:id="rId11"/>
    <p:sldId id="263" r:id="rId12"/>
    <p:sldId id="264" r:id="rId13"/>
    <p:sldId id="265" r:id="rId14"/>
    <p:sldId id="266" r:id="rId15"/>
    <p:sldId id="267" r:id="rId16"/>
    <p:sldId id="268" r:id="rId17"/>
    <p:sldId id="269" r:id="rId18"/>
    <p:sldId id="270" r:id="rId19"/>
    <p:sldId id="271" r:id="rId20"/>
    <p:sldId id="272" r:id="rId21"/>
    <p:sldId id="273" r:id="rId22"/>
    <p:sldId id="274" r:id="rId23"/>
    <p:sldId id="275" r:id="rId24"/>
    <p:sldId id="276" r:id="rId25"/>
    <p:sldId id="277" r:id="rId26"/>
    <p:sldId id="278" r:id="rId27"/>
    <p:sldId id="279" r:id="rId28"/>
    <p:sldId id="280" r:id="rId29"/>
    <p:sldId id="281" r:id="rId30"/>
    <p:sldId id="282" r:id="rId31"/>
    <p:sldId id="283" r:id="rId32"/>
    <p:sldId id="284" r:id="rId33"/>
    <p:sldId id="285" r:id="rId34"/>
    <p:sldId id="286" r:id="rId35"/>
    <p:sldId id="287" r:id="rId36"/>
    <p:sldId id="288" r:id="rId37"/>
    <p:sldId id="289" r:id="rId38"/>
    <p:sldId id="290" r:id="rId39"/>
    <p:sldId id="291" r:id="rId40"/>
    <p:sldId id="292" r:id="rId41"/>
    <p:sldId id="293" r:id="rId42"/>
    <p:sldId id="294" r:id="rId43"/>
    <p:sldId id="295" r:id="rId44"/>
    <p:sldId id="296" r:id="rId45"/>
    <p:sldId id="297" r:id="rId46"/>
    <p:sldId id="298" r:id="rId47"/>
    <p:sldId id="299" r:id="rId48"/>
    <p:sldId id="300" r:id="rId49"/>
    <p:sldId id="301" r:id="rId50"/>
    <p:sldId id="302" r:id="rId51"/>
    <p:sldId id="303" r:id="rId52"/>
    <p:sldId id="304" r:id="rId53"/>
  </p:sldIdLst>
  <p:sldSz cy="51435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_rels/presentation.xml.rels><?xml version="1.0" encoding="UTF-8" standalone="yes"?><Relationships xmlns="http://schemas.openxmlformats.org/package/2006/relationships"><Relationship Id="rId40" Type="http://schemas.openxmlformats.org/officeDocument/2006/relationships/slide" Target="slides/slide36.xml"/><Relationship Id="rId42" Type="http://schemas.openxmlformats.org/officeDocument/2006/relationships/slide" Target="slides/slide38.xml"/><Relationship Id="rId41" Type="http://schemas.openxmlformats.org/officeDocument/2006/relationships/slide" Target="slides/slide37.xml"/><Relationship Id="rId44" Type="http://schemas.openxmlformats.org/officeDocument/2006/relationships/slide" Target="slides/slide40.xml"/><Relationship Id="rId43" Type="http://schemas.openxmlformats.org/officeDocument/2006/relationships/slide" Target="slides/slide39.xml"/><Relationship Id="rId46" Type="http://schemas.openxmlformats.org/officeDocument/2006/relationships/slide" Target="slides/slide42.xml"/><Relationship Id="rId45" Type="http://schemas.openxmlformats.org/officeDocument/2006/relationships/slide" Target="slides/slide41.xml"/><Relationship Id="rId1" Type="http://schemas.openxmlformats.org/officeDocument/2006/relationships/theme" Target="theme/theme2.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9" Type="http://schemas.openxmlformats.org/officeDocument/2006/relationships/slide" Target="slides/slide5.xml"/><Relationship Id="rId48" Type="http://schemas.openxmlformats.org/officeDocument/2006/relationships/slide" Target="slides/slide44.xml"/><Relationship Id="rId47" Type="http://schemas.openxmlformats.org/officeDocument/2006/relationships/slide" Target="slides/slide43.xml"/><Relationship Id="rId49" Type="http://schemas.openxmlformats.org/officeDocument/2006/relationships/slide" Target="slides/slide45.xml"/><Relationship Id="rId5" Type="http://schemas.openxmlformats.org/officeDocument/2006/relationships/slide" Target="slides/slide1.xml"/><Relationship Id="rId6" Type="http://schemas.openxmlformats.org/officeDocument/2006/relationships/slide" Target="slides/slide2.xml"/><Relationship Id="rId7" Type="http://schemas.openxmlformats.org/officeDocument/2006/relationships/slide" Target="slides/slide3.xml"/><Relationship Id="rId8" Type="http://schemas.openxmlformats.org/officeDocument/2006/relationships/slide" Target="slides/slide4.xml"/><Relationship Id="rId31" Type="http://schemas.openxmlformats.org/officeDocument/2006/relationships/slide" Target="slides/slide27.xml"/><Relationship Id="rId30" Type="http://schemas.openxmlformats.org/officeDocument/2006/relationships/slide" Target="slides/slide26.xml"/><Relationship Id="rId33" Type="http://schemas.openxmlformats.org/officeDocument/2006/relationships/slide" Target="slides/slide29.xml"/><Relationship Id="rId32" Type="http://schemas.openxmlformats.org/officeDocument/2006/relationships/slide" Target="slides/slide28.xml"/><Relationship Id="rId35" Type="http://schemas.openxmlformats.org/officeDocument/2006/relationships/slide" Target="slides/slide31.xml"/><Relationship Id="rId34" Type="http://schemas.openxmlformats.org/officeDocument/2006/relationships/slide" Target="slides/slide30.xml"/><Relationship Id="rId37" Type="http://schemas.openxmlformats.org/officeDocument/2006/relationships/slide" Target="slides/slide33.xml"/><Relationship Id="rId36" Type="http://schemas.openxmlformats.org/officeDocument/2006/relationships/slide" Target="slides/slide32.xml"/><Relationship Id="rId39" Type="http://schemas.openxmlformats.org/officeDocument/2006/relationships/slide" Target="slides/slide35.xml"/><Relationship Id="rId38" Type="http://schemas.openxmlformats.org/officeDocument/2006/relationships/slide" Target="slides/slide34.xml"/><Relationship Id="rId20" Type="http://schemas.openxmlformats.org/officeDocument/2006/relationships/slide" Target="slides/slide16.xml"/><Relationship Id="rId22" Type="http://schemas.openxmlformats.org/officeDocument/2006/relationships/slide" Target="slides/slide18.xml"/><Relationship Id="rId21" Type="http://schemas.openxmlformats.org/officeDocument/2006/relationships/slide" Target="slides/slide17.xml"/><Relationship Id="rId24" Type="http://schemas.openxmlformats.org/officeDocument/2006/relationships/slide" Target="slides/slide20.xml"/><Relationship Id="rId23" Type="http://schemas.openxmlformats.org/officeDocument/2006/relationships/slide" Target="slides/slide19.xml"/><Relationship Id="rId26" Type="http://schemas.openxmlformats.org/officeDocument/2006/relationships/slide" Target="slides/slide22.xml"/><Relationship Id="rId25" Type="http://schemas.openxmlformats.org/officeDocument/2006/relationships/slide" Target="slides/slide21.xml"/><Relationship Id="rId28" Type="http://schemas.openxmlformats.org/officeDocument/2006/relationships/slide" Target="slides/slide24.xml"/><Relationship Id="rId27" Type="http://schemas.openxmlformats.org/officeDocument/2006/relationships/slide" Target="slides/slide23.xml"/><Relationship Id="rId29" Type="http://schemas.openxmlformats.org/officeDocument/2006/relationships/slide" Target="slides/slide25.xml"/><Relationship Id="rId51" Type="http://schemas.openxmlformats.org/officeDocument/2006/relationships/slide" Target="slides/slide47.xml"/><Relationship Id="rId50" Type="http://schemas.openxmlformats.org/officeDocument/2006/relationships/slide" Target="slides/slide46.xml"/><Relationship Id="rId53" Type="http://schemas.openxmlformats.org/officeDocument/2006/relationships/slide" Target="slides/slide49.xml"/><Relationship Id="rId52" Type="http://schemas.openxmlformats.org/officeDocument/2006/relationships/slide" Target="slides/slide48.xml"/><Relationship Id="rId11" Type="http://schemas.openxmlformats.org/officeDocument/2006/relationships/slide" Target="slides/slide7.xml"/><Relationship Id="rId10" Type="http://schemas.openxmlformats.org/officeDocument/2006/relationships/slide" Target="slides/slide6.xml"/><Relationship Id="rId13" Type="http://schemas.openxmlformats.org/officeDocument/2006/relationships/slide" Target="slides/slide9.xml"/><Relationship Id="rId12" Type="http://schemas.openxmlformats.org/officeDocument/2006/relationships/slide" Target="slides/slide8.xml"/><Relationship Id="rId15" Type="http://schemas.openxmlformats.org/officeDocument/2006/relationships/slide" Target="slides/slide11.xml"/><Relationship Id="rId14" Type="http://schemas.openxmlformats.org/officeDocument/2006/relationships/slide" Target="slides/slide10.xml"/><Relationship Id="rId17" Type="http://schemas.openxmlformats.org/officeDocument/2006/relationships/slide" Target="slides/slide13.xml"/><Relationship Id="rId16" Type="http://schemas.openxmlformats.org/officeDocument/2006/relationships/slide" Target="slides/slide12.xml"/><Relationship Id="rId19" Type="http://schemas.openxmlformats.org/officeDocument/2006/relationships/slide" Target="slides/slide15.xml"/><Relationship Id="rId18" Type="http://schemas.openxmlformats.org/officeDocument/2006/relationships/slide" Target="slides/slide1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hyperlink" Target="https://golang.org/pkg/net/rpc/" TargetMode="Externa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hyperlink" Target="https://golang.org/pkg/net/rpc/" TargetMode="Externa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7" name="Shape 57"/>
        <p:cNvGrpSpPr/>
        <p:nvPr/>
      </p:nvGrpSpPr>
      <p:grpSpPr>
        <a:xfrm>
          <a:off x="0" y="0"/>
          <a:ext cx="0" cy="0"/>
          <a:chOff x="0" y="0"/>
          <a:chExt cx="0" cy="0"/>
        </a:xfrm>
      </p:grpSpPr>
      <p:sp>
        <p:nvSpPr>
          <p:cNvPr id="58" name="Google Shape;58;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59" name="Google Shape;59;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Notes</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3" name="Shape 123"/>
        <p:cNvGrpSpPr/>
        <p:nvPr/>
      </p:nvGrpSpPr>
      <p:grpSpPr>
        <a:xfrm>
          <a:off x="0" y="0"/>
          <a:ext cx="0" cy="0"/>
          <a:chOff x="0" y="0"/>
          <a:chExt cx="0" cy="0"/>
        </a:xfrm>
      </p:grpSpPr>
      <p:sp>
        <p:nvSpPr>
          <p:cNvPr id="124" name="Google Shape;124;gbe76d8ad4b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5" name="Google Shape;125;gbe76d8ad4b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Dispatch a goroutine that issues the RPC and sends response to channel </a:t>
            </a:r>
            <a:endParaRPr/>
          </a:p>
          <a:p>
            <a:pPr indent="0" lvl="0" marL="0" rtl="0" algn="l">
              <a:spcBef>
                <a:spcPts val="0"/>
              </a:spcBef>
              <a:spcAft>
                <a:spcPts val="0"/>
              </a:spcAft>
              <a:buNone/>
            </a:pPr>
            <a:r>
              <a:rPr lang="en"/>
              <a:t>The main goroutine can then receive the response from channel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0" name="Shape 130"/>
        <p:cNvGrpSpPr/>
        <p:nvPr/>
      </p:nvGrpSpPr>
      <p:grpSpPr>
        <a:xfrm>
          <a:off x="0" y="0"/>
          <a:ext cx="0" cy="0"/>
          <a:chOff x="0" y="0"/>
          <a:chExt cx="0" cy="0"/>
        </a:xfrm>
      </p:grpSpPr>
      <p:sp>
        <p:nvSpPr>
          <p:cNvPr id="131" name="Google Shape;131;g201765189c_0_17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2" name="Google Shape;132;g201765189c_0_17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There are many… actually MOST RPCs are asynchronous</a:t>
            </a:r>
            <a:endParaRPr/>
          </a:p>
          <a:p>
            <a:pPr indent="0" lvl="0" marL="0" rtl="0" algn="l">
              <a:spcBef>
                <a:spcPts val="0"/>
              </a:spcBef>
              <a:spcAft>
                <a:spcPts val="0"/>
              </a:spcAft>
              <a:buNone/>
            </a:pPr>
            <a:r>
              <a:t/>
            </a:r>
            <a:endParaRPr/>
          </a:p>
          <a:p>
            <a:pPr indent="0" lvl="0" marL="0" rtl="0" algn="l">
              <a:spcBef>
                <a:spcPts val="0"/>
              </a:spcBef>
              <a:spcAft>
                <a:spcPts val="0"/>
              </a:spcAft>
              <a:buNone/>
            </a:pPr>
            <a:r>
              <a:rPr lang="en"/>
              <a:t>Whenever you want to send multiple messages at once, e.g.</a:t>
            </a:r>
            <a:endParaRPr/>
          </a:p>
          <a:p>
            <a:pPr indent="-298450" lvl="0" marL="457200" rtl="0" algn="l">
              <a:spcBef>
                <a:spcPts val="0"/>
              </a:spcBef>
              <a:spcAft>
                <a:spcPts val="0"/>
              </a:spcAft>
              <a:buSzPts val="1100"/>
              <a:buChar char="-"/>
            </a:pPr>
            <a:r>
              <a:rPr lang="en"/>
              <a:t>Building a scheduler loop</a:t>
            </a:r>
            <a:endParaRPr/>
          </a:p>
          <a:p>
            <a:pPr indent="-298450" lvl="0" marL="457200" rtl="0" algn="l">
              <a:spcBef>
                <a:spcPts val="0"/>
              </a:spcBef>
              <a:spcAft>
                <a:spcPts val="0"/>
              </a:spcAft>
              <a:buSzPts val="1100"/>
              <a:buChar char="-"/>
            </a:pPr>
            <a:r>
              <a:rPr lang="en"/>
              <a:t>Client contacting multiple servers at once and returning the first result</a:t>
            </a:r>
            <a:endParaRPr/>
          </a:p>
          <a:p>
            <a:pPr indent="0" lvl="0" marL="0" rtl="0" algn="l">
              <a:spcBef>
                <a:spcPts val="0"/>
              </a:spcBef>
              <a:spcAft>
                <a:spcPts val="0"/>
              </a:spcAft>
              <a:buNone/>
            </a:pPr>
            <a:r>
              <a:t/>
            </a:r>
            <a:endParaRPr/>
          </a:p>
          <a:p>
            <a:pPr indent="0" lvl="0" marL="0" rtl="0" algn="l">
              <a:spcBef>
                <a:spcPts val="0"/>
              </a:spcBef>
              <a:spcAft>
                <a:spcPts val="0"/>
              </a:spcAft>
              <a:buNone/>
            </a:pPr>
            <a:r>
              <a:rPr lang="en"/>
              <a:t>Background tasks, e.g.</a:t>
            </a:r>
            <a:endParaRPr/>
          </a:p>
          <a:p>
            <a:pPr indent="-298450" lvl="0" marL="457200" rtl="0" algn="l">
              <a:spcBef>
                <a:spcPts val="0"/>
              </a:spcBef>
              <a:spcAft>
                <a:spcPts val="0"/>
              </a:spcAft>
              <a:buSzPts val="1100"/>
              <a:buChar char="-"/>
            </a:pPr>
            <a:r>
              <a:rPr lang="en"/>
              <a:t>Cleaning up metadata that has gone stale, e.g. removing cached objects </a:t>
            </a:r>
            <a:r>
              <a:rPr lang="en"/>
              <a:t>that are no longer referenced</a:t>
            </a:r>
            <a:endParaRPr/>
          </a:p>
          <a:p>
            <a:pPr indent="-298450" lvl="0" marL="457200" rtl="0" algn="l">
              <a:spcBef>
                <a:spcPts val="0"/>
              </a:spcBef>
              <a:spcAft>
                <a:spcPts val="0"/>
              </a:spcAft>
              <a:buSzPts val="1100"/>
              <a:buChar char="-"/>
            </a:pPr>
            <a:r>
              <a:rPr lang="en"/>
              <a:t>Backing up results</a:t>
            </a:r>
            <a:endParaRPr/>
          </a:p>
          <a:p>
            <a:pPr indent="-298450" lvl="0" marL="457200" rtl="0" algn="l">
              <a:spcBef>
                <a:spcPts val="0"/>
              </a:spcBef>
              <a:spcAft>
                <a:spcPts val="0"/>
              </a:spcAft>
              <a:buSzPts val="1100"/>
              <a:buChar char="-"/>
            </a:pPr>
            <a:r>
              <a:rPr lang="en"/>
              <a:t>Compressing data that is not frequently accessed</a:t>
            </a:r>
            <a:endParaRPr/>
          </a:p>
          <a:p>
            <a:pPr indent="0" lvl="0" marL="0" rtl="0" algn="l">
              <a:spcBef>
                <a:spcPts val="0"/>
              </a:spcBef>
              <a:spcAft>
                <a:spcPts val="0"/>
              </a:spcAft>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6" name="Shape 136"/>
        <p:cNvGrpSpPr/>
        <p:nvPr/>
      </p:nvGrpSpPr>
      <p:grpSpPr>
        <a:xfrm>
          <a:off x="0" y="0"/>
          <a:ext cx="0" cy="0"/>
          <a:chOff x="0" y="0"/>
          <a:chExt cx="0" cy="0"/>
        </a:xfrm>
      </p:grpSpPr>
      <p:sp>
        <p:nvSpPr>
          <p:cNvPr id="137" name="Google Shape;137;gbdb2e2963a_0_8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8" name="Google Shape;138;gbdb2e2963a_0_8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2" name="Shape 142"/>
        <p:cNvGrpSpPr/>
        <p:nvPr/>
      </p:nvGrpSpPr>
      <p:grpSpPr>
        <a:xfrm>
          <a:off x="0" y="0"/>
          <a:ext cx="0" cy="0"/>
          <a:chOff x="0" y="0"/>
          <a:chExt cx="0" cy="0"/>
        </a:xfrm>
      </p:grpSpPr>
      <p:sp>
        <p:nvSpPr>
          <p:cNvPr id="143" name="Google Shape;143;gbdb2e2963a_0_8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4" name="Google Shape;144;gbdb2e2963a_0_8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We will use net/rpc extensively for the assignments. </a:t>
            </a:r>
            <a:endParaRPr/>
          </a:p>
          <a:p>
            <a:pPr indent="0" lvl="0" marL="0" rtl="0" algn="l">
              <a:spcBef>
                <a:spcPts val="0"/>
              </a:spcBef>
              <a:spcAft>
                <a:spcPts val="0"/>
              </a:spcAft>
              <a:buNone/>
            </a:pPr>
            <a:r>
              <a:rPr lang="en"/>
              <a:t>However, net/rpc is only supported in Go. </a:t>
            </a:r>
            <a:endParaRPr/>
          </a:p>
          <a:p>
            <a:pPr indent="0" lvl="0" marL="0" rtl="0" algn="l">
              <a:spcBef>
                <a:spcPts val="0"/>
              </a:spcBef>
              <a:spcAft>
                <a:spcPts val="0"/>
              </a:spcAft>
              <a:buNone/>
            </a:pPr>
            <a:r>
              <a:rPr lang="en"/>
              <a:t>To support RPC in cross-language platforms, Go library uses net/rpc/jsonrpc. It is based on TCP protocol but currently does not support HTTP methods. This limits its application in real life. </a:t>
            </a:r>
            <a:endParaRPr/>
          </a:p>
          <a:p>
            <a:pPr indent="0" lvl="0" marL="0" rtl="0" algn="l">
              <a:spcBef>
                <a:spcPts val="0"/>
              </a:spcBef>
              <a:spcAft>
                <a:spcPts val="0"/>
              </a:spcAft>
              <a:buNone/>
            </a:pPr>
            <a:r>
              <a:rPr lang="en"/>
              <a:t>gRPC is a high-performance, widely used open-source RPC framework by Google. It can support popular languages like Python, Go, and Java. </a:t>
            </a:r>
            <a:endParaRPr/>
          </a:p>
          <a:p>
            <a:pPr indent="0" lvl="0" marL="0" rtl="0" algn="l">
              <a:spcBef>
                <a:spcPts val="0"/>
              </a:spcBef>
              <a:spcAft>
                <a:spcPts val="0"/>
              </a:spcAft>
              <a:buNone/>
            </a:pPr>
            <a:r>
              <a:t/>
            </a:r>
            <a:endParaRPr sz="1600">
              <a:solidFill>
                <a:srgbClr val="292929"/>
              </a:solidFill>
              <a:highlight>
                <a:srgbClr val="FFFFFF"/>
              </a:highlight>
              <a:latin typeface="Georgia"/>
              <a:ea typeface="Georgia"/>
              <a:cs typeface="Georgia"/>
              <a:sym typeface="Georgia"/>
            </a:endParaRPr>
          </a:p>
          <a:p>
            <a:pPr indent="0" lvl="0" marL="0" rtl="0" algn="l">
              <a:spcBef>
                <a:spcPts val="0"/>
              </a:spcBef>
              <a:spcAft>
                <a:spcPts val="0"/>
              </a:spcAft>
              <a:buNone/>
            </a:pPr>
            <a:r>
              <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9" name="Shape 149"/>
        <p:cNvGrpSpPr/>
        <p:nvPr/>
      </p:nvGrpSpPr>
      <p:grpSpPr>
        <a:xfrm>
          <a:off x="0" y="0"/>
          <a:ext cx="0" cy="0"/>
          <a:chOff x="0" y="0"/>
          <a:chExt cx="0" cy="0"/>
        </a:xfrm>
      </p:grpSpPr>
      <p:sp>
        <p:nvSpPr>
          <p:cNvPr id="150" name="Google Shape;150;gbdb2e2963a_0_9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1" name="Google Shape;151;gbdb2e2963a_0_9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Note: </a:t>
            </a:r>
            <a:r>
              <a:rPr lang="en">
                <a:solidFill>
                  <a:schemeClr val="dk1"/>
                </a:solidFill>
              </a:rPr>
              <a:t>“receiver” here means the type to which this method applies, not a communication receiver</a:t>
            </a:r>
            <a:endParaRPr/>
          </a:p>
          <a:p>
            <a:pPr indent="0" lvl="0" marL="0" rtl="0" algn="l">
              <a:spcBef>
                <a:spcPts val="0"/>
              </a:spcBef>
              <a:spcAft>
                <a:spcPts val="0"/>
              </a:spcAft>
              <a:buNone/>
            </a:pPr>
            <a:r>
              <a:t/>
            </a:r>
            <a:endParaRPr/>
          </a:p>
          <a:p>
            <a:pPr indent="0" lvl="0" marL="0" rtl="0" algn="l">
              <a:spcBef>
                <a:spcPts val="0"/>
              </a:spcBef>
              <a:spcAft>
                <a:spcPts val="0"/>
              </a:spcAft>
              <a:buNone/>
            </a:pPr>
            <a:r>
              <a:rPr lang="en"/>
              <a:t>TODO: might have question about the input parameters in the stub function (args, and reply), why is reply a pointer not args</a:t>
            </a:r>
            <a:endParaRPr/>
          </a:p>
          <a:p>
            <a:pPr indent="0" lvl="0" marL="0" rtl="0" algn="l">
              <a:spcBef>
                <a:spcPts val="0"/>
              </a:spcBef>
              <a:spcAft>
                <a:spcPts val="0"/>
              </a:spcAft>
              <a:buNone/>
            </a:pPr>
            <a:r>
              <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6" name="Shape 156"/>
        <p:cNvGrpSpPr/>
        <p:nvPr/>
      </p:nvGrpSpPr>
      <p:grpSpPr>
        <a:xfrm>
          <a:off x="0" y="0"/>
          <a:ext cx="0" cy="0"/>
          <a:chOff x="0" y="0"/>
          <a:chExt cx="0" cy="0"/>
        </a:xfrm>
      </p:grpSpPr>
      <p:sp>
        <p:nvSpPr>
          <p:cNvPr id="157" name="Google Shape;157;g201765189c_0_2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8" name="Google Shape;158;g201765189c_0_2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5" name="Shape 165"/>
        <p:cNvGrpSpPr/>
        <p:nvPr/>
      </p:nvGrpSpPr>
      <p:grpSpPr>
        <a:xfrm>
          <a:off x="0" y="0"/>
          <a:ext cx="0" cy="0"/>
          <a:chOff x="0" y="0"/>
          <a:chExt cx="0" cy="0"/>
        </a:xfrm>
      </p:grpSpPr>
      <p:sp>
        <p:nvSpPr>
          <p:cNvPr id="166" name="Google Shape;166;g201765189c_0_4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67" name="Google Shape;167;g201765189c_0_4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(NB: *WordCountServer is the “receiver” for this method.)</a:t>
            </a: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6" name="Shape 176"/>
        <p:cNvGrpSpPr/>
        <p:nvPr/>
      </p:nvGrpSpPr>
      <p:grpSpPr>
        <a:xfrm>
          <a:off x="0" y="0"/>
          <a:ext cx="0" cy="0"/>
          <a:chOff x="0" y="0"/>
          <a:chExt cx="0" cy="0"/>
        </a:xfrm>
      </p:grpSpPr>
      <p:sp>
        <p:nvSpPr>
          <p:cNvPr id="177" name="Google Shape;177;g201765189c_0_5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78" name="Google Shape;178;g201765189c_0_5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5" name="Shape 185"/>
        <p:cNvGrpSpPr/>
        <p:nvPr/>
      </p:nvGrpSpPr>
      <p:grpSpPr>
        <a:xfrm>
          <a:off x="0" y="0"/>
          <a:ext cx="0" cy="0"/>
          <a:chOff x="0" y="0"/>
          <a:chExt cx="0" cy="0"/>
        </a:xfrm>
      </p:grpSpPr>
      <p:sp>
        <p:nvSpPr>
          <p:cNvPr id="186" name="Google Shape;186;g201765189c_0_6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87" name="Google Shape;187;g201765189c_0_6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4" name="Shape 194"/>
        <p:cNvGrpSpPr/>
        <p:nvPr/>
      </p:nvGrpSpPr>
      <p:grpSpPr>
        <a:xfrm>
          <a:off x="0" y="0"/>
          <a:ext cx="0" cy="0"/>
          <a:chOff x="0" y="0"/>
          <a:chExt cx="0" cy="0"/>
        </a:xfrm>
      </p:grpSpPr>
      <p:sp>
        <p:nvSpPr>
          <p:cNvPr id="195" name="Google Shape;195;g201765189c_0_7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96" name="Google Shape;196;g201765189c_0_7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Note that Accept blocks, so this server only handles one request at a time (inefficient!)</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4" name="Shape 64"/>
        <p:cNvGrpSpPr/>
        <p:nvPr/>
      </p:nvGrpSpPr>
      <p:grpSpPr>
        <a:xfrm>
          <a:off x="0" y="0"/>
          <a:ext cx="0" cy="0"/>
          <a:chOff x="0" y="0"/>
          <a:chExt cx="0" cy="0"/>
        </a:xfrm>
      </p:grpSpPr>
      <p:sp>
        <p:nvSpPr>
          <p:cNvPr id="65" name="Google Shape;65;g258c95e846_0_19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6" name="Google Shape;66;g258c95e846_0_19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For this precept, we will talk about RPC in more details. </a:t>
            </a:r>
            <a:endParaRPr/>
          </a:p>
          <a:p>
            <a:pPr indent="0" lvl="0" marL="0" rtl="0" algn="l">
              <a:spcBef>
                <a:spcPts val="0"/>
              </a:spcBef>
              <a:spcAft>
                <a:spcPts val="0"/>
              </a:spcAft>
              <a:buNone/>
            </a:pPr>
            <a:r>
              <a:rPr lang="en"/>
              <a:t>Give an overview of Go </a:t>
            </a:r>
            <a:endParaRPr/>
          </a:p>
          <a:p>
            <a:pPr indent="0" lvl="0" marL="0" rtl="0" algn="l">
              <a:spcBef>
                <a:spcPts val="0"/>
              </a:spcBef>
              <a:spcAft>
                <a:spcPts val="0"/>
              </a:spcAft>
              <a:buNone/>
            </a:pPr>
            <a:r>
              <a:rPr lang="en"/>
              <a:t>Walk through a example to show how to build such a RPC server in Go</a:t>
            </a:r>
            <a:endParaRPr/>
          </a:p>
          <a:p>
            <a:pPr indent="0" lvl="0" marL="0" rtl="0" algn="l">
              <a:spcBef>
                <a:spcPts val="0"/>
              </a:spcBef>
              <a:spcAft>
                <a:spcPts val="0"/>
              </a:spcAft>
              <a:buNone/>
            </a:pPr>
            <a:r>
              <a:t/>
            </a:r>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3" name="Shape 203"/>
        <p:cNvGrpSpPr/>
        <p:nvPr/>
      </p:nvGrpSpPr>
      <p:grpSpPr>
        <a:xfrm>
          <a:off x="0" y="0"/>
          <a:ext cx="0" cy="0"/>
          <a:chOff x="0" y="0"/>
          <a:chExt cx="0" cy="0"/>
        </a:xfrm>
      </p:grpSpPr>
      <p:sp>
        <p:nvSpPr>
          <p:cNvPr id="204" name="Google Shape;204;gbdb2e2963a_0_10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05" name="Google Shape;205;gbdb2e2963a_0_10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a:p>
            <a:pPr indent="0" lvl="0" marL="0" rtl="0" algn="l">
              <a:spcBef>
                <a:spcPts val="0"/>
              </a:spcBef>
              <a:spcAft>
                <a:spcPts val="0"/>
              </a:spcAft>
              <a:buNone/>
            </a:pPr>
            <a:r>
              <a:t/>
            </a:r>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0" name="Shape 210"/>
        <p:cNvGrpSpPr/>
        <p:nvPr/>
      </p:nvGrpSpPr>
      <p:grpSpPr>
        <a:xfrm>
          <a:off x="0" y="0"/>
          <a:ext cx="0" cy="0"/>
          <a:chOff x="0" y="0"/>
          <a:chExt cx="0" cy="0"/>
        </a:xfrm>
      </p:grpSpPr>
      <p:sp>
        <p:nvSpPr>
          <p:cNvPr id="211" name="Google Shape;211;g201765189c_0_8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12" name="Google Shape;212;g201765189c_0_8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rpc.Dial establishes new connection and returns a new client (which is responsible for handling requests)</a:t>
            </a:r>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9" name="Shape 219"/>
        <p:cNvGrpSpPr/>
        <p:nvPr/>
      </p:nvGrpSpPr>
      <p:grpSpPr>
        <a:xfrm>
          <a:off x="0" y="0"/>
          <a:ext cx="0" cy="0"/>
          <a:chOff x="0" y="0"/>
          <a:chExt cx="0" cy="0"/>
        </a:xfrm>
      </p:grpSpPr>
      <p:sp>
        <p:nvSpPr>
          <p:cNvPr id="220" name="Google Shape;220;g201765189c_0_9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21" name="Google Shape;221;g201765189c_0_9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8" name="Shape 228"/>
        <p:cNvGrpSpPr/>
        <p:nvPr/>
      </p:nvGrpSpPr>
      <p:grpSpPr>
        <a:xfrm>
          <a:off x="0" y="0"/>
          <a:ext cx="0" cy="0"/>
          <a:chOff x="0" y="0"/>
          <a:chExt cx="0" cy="0"/>
        </a:xfrm>
      </p:grpSpPr>
      <p:sp>
        <p:nvSpPr>
          <p:cNvPr id="229" name="Google Shape;229;g201765189c_0_9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30" name="Google Shape;230;g201765189c_0_9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7" name="Shape 237"/>
        <p:cNvGrpSpPr/>
        <p:nvPr/>
      </p:nvGrpSpPr>
      <p:grpSpPr>
        <a:xfrm>
          <a:off x="0" y="0"/>
          <a:ext cx="0" cy="0"/>
          <a:chOff x="0" y="0"/>
          <a:chExt cx="0" cy="0"/>
        </a:xfrm>
      </p:grpSpPr>
      <p:sp>
        <p:nvSpPr>
          <p:cNvPr id="238" name="Google Shape;238;g201765189c_0_10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39" name="Google Shape;239;g201765189c_0_10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46" name="Shape 246"/>
        <p:cNvGrpSpPr/>
        <p:nvPr/>
      </p:nvGrpSpPr>
      <p:grpSpPr>
        <a:xfrm>
          <a:off x="0" y="0"/>
          <a:ext cx="0" cy="0"/>
          <a:chOff x="0" y="0"/>
          <a:chExt cx="0" cy="0"/>
        </a:xfrm>
      </p:grpSpPr>
      <p:sp>
        <p:nvSpPr>
          <p:cNvPr id="247" name="Google Shape;247;g201765189c_0_13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48" name="Google Shape;248;g201765189c_0_13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Let’s go back to our RPC client. Is this synchronous or async? Ans: synchronous</a:t>
            </a:r>
            <a:endParaRPr/>
          </a:p>
          <a:p>
            <a:pPr indent="0" lvl="0" marL="0" rtl="0" algn="l">
              <a:spcBef>
                <a:spcPts val="0"/>
              </a:spcBef>
              <a:spcAft>
                <a:spcPts val="0"/>
              </a:spcAft>
              <a:buNone/>
            </a:pPr>
            <a:r>
              <a:rPr lang="en"/>
              <a:t>How would we make this asynchronous? What would the signature look like? (What would we return?)</a:t>
            </a:r>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53" name="Shape 253"/>
        <p:cNvGrpSpPr/>
        <p:nvPr/>
      </p:nvGrpSpPr>
      <p:grpSpPr>
        <a:xfrm>
          <a:off x="0" y="0"/>
          <a:ext cx="0" cy="0"/>
          <a:chOff x="0" y="0"/>
          <a:chExt cx="0" cy="0"/>
        </a:xfrm>
      </p:grpSpPr>
      <p:sp>
        <p:nvSpPr>
          <p:cNvPr id="254" name="Google Shape;254;g201765189c_0_20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55" name="Google Shape;255;g201765189c_0_20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(NB</a:t>
            </a:r>
            <a:r>
              <a:rPr lang="en"/>
              <a:t>: “The Call method waits for the remote call to complete while the Go method launches the call asynchronously and signals completion using the Call structure's Done channel.” from </a:t>
            </a:r>
            <a:r>
              <a:rPr lang="en" u="sng">
                <a:solidFill>
                  <a:schemeClr val="hlink"/>
                </a:solidFill>
                <a:hlinkClick r:id="rId2"/>
              </a:rPr>
              <a:t>https://golang.org/pkg/net/rpc/</a:t>
            </a:r>
            <a:r>
              <a:rPr lang="en"/>
              <a:t>)</a:t>
            </a:r>
            <a:endParaRPr/>
          </a:p>
          <a:p>
            <a:pPr indent="0" lvl="0" marL="0" rtl="0" algn="l">
              <a:spcBef>
                <a:spcPts val="0"/>
              </a:spcBef>
              <a:spcAft>
                <a:spcPts val="0"/>
              </a:spcAft>
              <a:buNone/>
            </a:pPr>
            <a:r>
              <a:rPr lang="en"/>
              <a:t>Option: still use Call API, but make a result channel </a:t>
            </a:r>
            <a:r>
              <a:rPr lang="en"/>
              <a:t>ourselves to recieve results asynchronously</a:t>
            </a:r>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61" name="Shape 261"/>
        <p:cNvGrpSpPr/>
        <p:nvPr/>
      </p:nvGrpSpPr>
      <p:grpSpPr>
        <a:xfrm>
          <a:off x="0" y="0"/>
          <a:ext cx="0" cy="0"/>
          <a:chOff x="0" y="0"/>
          <a:chExt cx="0" cy="0"/>
        </a:xfrm>
      </p:grpSpPr>
      <p:sp>
        <p:nvSpPr>
          <p:cNvPr id="262" name="Google Shape;262;g201765189c_0_21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63" name="Google Shape;263;g201765189c_0_21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(NB: “The Call method waits for the remote call to complete while the Go method launches the call asynchronously and signals completion using the Call structure's Done channel.” from </a:t>
            </a:r>
            <a:r>
              <a:rPr lang="en" u="sng">
                <a:solidFill>
                  <a:schemeClr val="hlink"/>
                </a:solidFill>
                <a:hlinkClick r:id="rId2"/>
              </a:rPr>
              <a:t>https://golang.org/pkg/net/rpc/</a:t>
            </a:r>
            <a:r>
              <a:rPr lang="en"/>
              <a:t>)</a:t>
            </a:r>
            <a:endParaRPr/>
          </a:p>
          <a:p>
            <a:pPr indent="0" lvl="0" marL="0" rtl="0" algn="l">
              <a:spcBef>
                <a:spcPts val="0"/>
              </a:spcBef>
              <a:spcAft>
                <a:spcPts val="0"/>
              </a:spcAft>
              <a:buNone/>
            </a:pPr>
            <a:r>
              <a:rPr lang="en"/>
              <a:t>Option 2: directly use Go method provided in the built-in RPC library</a:t>
            </a:r>
            <a:endParaRPr/>
          </a:p>
          <a:p>
            <a:pPr indent="0" lvl="0" marL="0" rtl="0" algn="l">
              <a:spcBef>
                <a:spcPts val="0"/>
              </a:spcBef>
              <a:spcAft>
                <a:spcPts val="0"/>
              </a:spcAft>
              <a:buNone/>
            </a:pPr>
            <a:r>
              <a:t/>
            </a:r>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69" name="Shape 269"/>
        <p:cNvGrpSpPr/>
        <p:nvPr/>
      </p:nvGrpSpPr>
      <p:grpSpPr>
        <a:xfrm>
          <a:off x="0" y="0"/>
          <a:ext cx="0" cy="0"/>
          <a:chOff x="0" y="0"/>
          <a:chExt cx="0" cy="0"/>
        </a:xfrm>
      </p:grpSpPr>
      <p:sp>
        <p:nvSpPr>
          <p:cNvPr id="270" name="Google Shape;270;gbdb2e2963a_0_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71" name="Google Shape;271;gbdb2e2963a_0_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76" name="Shape 276"/>
        <p:cNvGrpSpPr/>
        <p:nvPr/>
      </p:nvGrpSpPr>
      <p:grpSpPr>
        <a:xfrm>
          <a:off x="0" y="0"/>
          <a:ext cx="0" cy="0"/>
          <a:chOff x="0" y="0"/>
          <a:chExt cx="0" cy="0"/>
        </a:xfrm>
      </p:grpSpPr>
      <p:sp>
        <p:nvSpPr>
          <p:cNvPr id="277" name="Google Shape;277;gbdb2e2963a_0_6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78" name="Google Shape;278;gbdb2e2963a_0_6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1" name="Shape 71"/>
        <p:cNvGrpSpPr/>
        <p:nvPr/>
      </p:nvGrpSpPr>
      <p:grpSpPr>
        <a:xfrm>
          <a:off x="0" y="0"/>
          <a:ext cx="0" cy="0"/>
          <a:chOff x="0" y="0"/>
          <a:chExt cx="0" cy="0"/>
        </a:xfrm>
      </p:grpSpPr>
      <p:sp>
        <p:nvSpPr>
          <p:cNvPr id="72" name="Google Shape;72;gbdb2e2963a_0_7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3" name="Google Shape;73;gbdb2e2963a_0_7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83" name="Shape 283"/>
        <p:cNvGrpSpPr/>
        <p:nvPr/>
      </p:nvGrpSpPr>
      <p:grpSpPr>
        <a:xfrm>
          <a:off x="0" y="0"/>
          <a:ext cx="0" cy="0"/>
          <a:chOff x="0" y="0"/>
          <a:chExt cx="0" cy="0"/>
        </a:xfrm>
      </p:grpSpPr>
      <p:sp>
        <p:nvSpPr>
          <p:cNvPr id="284" name="Google Shape;284;g258c95e846_0_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85" name="Google Shape;285;g258c95e846_0_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90" name="Shape 290"/>
        <p:cNvGrpSpPr/>
        <p:nvPr/>
      </p:nvGrpSpPr>
      <p:grpSpPr>
        <a:xfrm>
          <a:off x="0" y="0"/>
          <a:ext cx="0" cy="0"/>
          <a:chOff x="0" y="0"/>
          <a:chExt cx="0" cy="0"/>
        </a:xfrm>
      </p:grpSpPr>
      <p:sp>
        <p:nvSpPr>
          <p:cNvPr id="291" name="Google Shape;291;g258cccbda7_1_114:notes"/>
          <p:cNvSpPr/>
          <p:nvPr>
            <p:ph idx="2" type="sldImg"/>
          </p:nvPr>
        </p:nvSpPr>
        <p:spPr>
          <a:xfrm>
            <a:off x="1687286" y="686594"/>
            <a:ext cx="3483429"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lim="800000"/>
            <a:headEnd len="sm" w="sm" type="none"/>
            <a:tailEnd len="sm" w="sm" type="none"/>
          </a:ln>
        </p:spPr>
      </p:sp>
      <p:sp>
        <p:nvSpPr>
          <p:cNvPr id="292" name="Google Shape;292;g258cccbda7_1_114:notes"/>
          <p:cNvSpPr txBox="1"/>
          <p:nvPr>
            <p:ph idx="1" type="body"/>
          </p:nvPr>
        </p:nvSpPr>
        <p:spPr>
          <a:xfrm>
            <a:off x="686099" y="4343704"/>
            <a:ext cx="5485805" cy="4113893"/>
          </a:xfrm>
          <a:prstGeom prst="rect">
            <a:avLst/>
          </a:prstGeom>
          <a:noFill/>
          <a:ln>
            <a:noFill/>
          </a:ln>
        </p:spPr>
        <p:txBody>
          <a:bodyPr anchorCtr="0" anchor="t" bIns="47850" lIns="95725" spcFirstLastPara="1" rIns="95725" wrap="square" tIns="47850">
            <a:noAutofit/>
          </a:bodyPr>
          <a:lstStyle/>
          <a:p>
            <a:pPr indent="0" lvl="0" marL="0" marR="0" rtl="0" algn="l">
              <a:spcBef>
                <a:spcPts val="0"/>
              </a:spcBef>
              <a:spcAft>
                <a:spcPts val="0"/>
              </a:spcAft>
              <a:buNone/>
            </a:pPr>
            <a:r>
              <a:t/>
            </a:r>
            <a:endParaRPr b="0" i="0" sz="1600" u="none" cap="none" strike="noStrike">
              <a:solidFill>
                <a:schemeClr val="dk1"/>
              </a:solidFill>
              <a:latin typeface="Times New Roman"/>
              <a:ea typeface="Times New Roman"/>
              <a:cs typeface="Times New Roman"/>
              <a:sym typeface="Times New Roman"/>
            </a:endParaRPr>
          </a:p>
        </p:txBody>
      </p:sp>
      <p:sp>
        <p:nvSpPr>
          <p:cNvPr id="293" name="Google Shape;293;g258cccbda7_1_114:notes"/>
          <p:cNvSpPr txBox="1"/>
          <p:nvPr>
            <p:ph idx="12" type="sldNum"/>
          </p:nvPr>
        </p:nvSpPr>
        <p:spPr>
          <a:xfrm>
            <a:off x="3884414" y="8685894"/>
            <a:ext cx="2972098" cy="456595"/>
          </a:xfrm>
          <a:prstGeom prst="rect">
            <a:avLst/>
          </a:prstGeom>
          <a:noFill/>
          <a:ln>
            <a:noFill/>
          </a:ln>
        </p:spPr>
        <p:txBody>
          <a:bodyPr anchorCtr="0" anchor="b" bIns="47850" lIns="95725" spcFirstLastPara="1" rIns="95725" wrap="square" tIns="47850">
            <a:noAutofit/>
          </a:bodyPr>
          <a:lstStyle/>
          <a:p>
            <a:pPr indent="0" lvl="0" marL="0" marR="0" rtl="0" algn="r">
              <a:spcBef>
                <a:spcPts val="0"/>
              </a:spcBef>
              <a:spcAft>
                <a:spcPts val="0"/>
              </a:spcAft>
              <a:buNone/>
            </a:pPr>
            <a:r>
              <a:t/>
            </a:r>
            <a:endParaRPr b="0" sz="1300">
              <a:solidFill>
                <a:schemeClr val="dk1"/>
              </a:solidFill>
              <a:latin typeface="Times New Roman"/>
              <a:ea typeface="Times New Roman"/>
              <a:cs typeface="Times New Roman"/>
              <a:sym typeface="Times New Roman"/>
            </a:endParaRPr>
          </a:p>
        </p:txBody>
      </p:sp>
    </p:spTree>
  </p:cSld>
  <p:clrMapOvr>
    <a:masterClrMapping/>
  </p:clrMapOvr>
</p:notes>
</file>

<file path=ppt/notesSlides/notesSlide3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16" name="Shape 316"/>
        <p:cNvGrpSpPr/>
        <p:nvPr/>
      </p:nvGrpSpPr>
      <p:grpSpPr>
        <a:xfrm>
          <a:off x="0" y="0"/>
          <a:ext cx="0" cy="0"/>
          <a:chOff x="0" y="0"/>
          <a:chExt cx="0" cy="0"/>
        </a:xfrm>
      </p:grpSpPr>
      <p:sp>
        <p:nvSpPr>
          <p:cNvPr id="317" name="Google Shape;317;g258cccbda7_1_140:notes"/>
          <p:cNvSpPr/>
          <p:nvPr>
            <p:ph idx="2" type="sldImg"/>
          </p:nvPr>
        </p:nvSpPr>
        <p:spPr>
          <a:xfrm>
            <a:off x="1687286" y="686594"/>
            <a:ext cx="3483429"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lim="800000"/>
            <a:headEnd len="sm" w="sm" type="none"/>
            <a:tailEnd len="sm" w="sm" type="none"/>
          </a:ln>
        </p:spPr>
      </p:sp>
      <p:sp>
        <p:nvSpPr>
          <p:cNvPr id="318" name="Google Shape;318;g258cccbda7_1_140:notes"/>
          <p:cNvSpPr txBox="1"/>
          <p:nvPr>
            <p:ph idx="1" type="body"/>
          </p:nvPr>
        </p:nvSpPr>
        <p:spPr>
          <a:xfrm>
            <a:off x="686099" y="4343704"/>
            <a:ext cx="5485805" cy="4113893"/>
          </a:xfrm>
          <a:prstGeom prst="rect">
            <a:avLst/>
          </a:prstGeom>
          <a:noFill/>
          <a:ln>
            <a:noFill/>
          </a:ln>
        </p:spPr>
        <p:txBody>
          <a:bodyPr anchorCtr="0" anchor="t" bIns="47850" lIns="95725" spcFirstLastPara="1" rIns="95725" wrap="square" tIns="47850">
            <a:noAutofit/>
          </a:bodyPr>
          <a:lstStyle/>
          <a:p>
            <a:pPr indent="0" lvl="0" marL="0" marR="0" rtl="0" algn="l">
              <a:spcBef>
                <a:spcPts val="0"/>
              </a:spcBef>
              <a:spcAft>
                <a:spcPts val="0"/>
              </a:spcAft>
              <a:buNone/>
            </a:pPr>
            <a:r>
              <a:t/>
            </a:r>
            <a:endParaRPr b="0" i="0" sz="1600" u="none" cap="none" strike="noStrike">
              <a:solidFill>
                <a:schemeClr val="dk1"/>
              </a:solidFill>
              <a:latin typeface="Times New Roman"/>
              <a:ea typeface="Times New Roman"/>
              <a:cs typeface="Times New Roman"/>
              <a:sym typeface="Times New Roman"/>
            </a:endParaRPr>
          </a:p>
        </p:txBody>
      </p:sp>
      <p:sp>
        <p:nvSpPr>
          <p:cNvPr id="319" name="Google Shape;319;g258cccbda7_1_140:notes"/>
          <p:cNvSpPr txBox="1"/>
          <p:nvPr>
            <p:ph idx="12" type="sldNum"/>
          </p:nvPr>
        </p:nvSpPr>
        <p:spPr>
          <a:xfrm>
            <a:off x="3884414" y="8685894"/>
            <a:ext cx="2972098" cy="456595"/>
          </a:xfrm>
          <a:prstGeom prst="rect">
            <a:avLst/>
          </a:prstGeom>
          <a:noFill/>
          <a:ln>
            <a:noFill/>
          </a:ln>
        </p:spPr>
        <p:txBody>
          <a:bodyPr anchorCtr="0" anchor="b" bIns="47850" lIns="95725" spcFirstLastPara="1" rIns="95725" wrap="square" tIns="47850">
            <a:noAutofit/>
          </a:bodyPr>
          <a:lstStyle/>
          <a:p>
            <a:pPr indent="0" lvl="0" marL="0" marR="0" rtl="0" algn="r">
              <a:spcBef>
                <a:spcPts val="0"/>
              </a:spcBef>
              <a:spcAft>
                <a:spcPts val="0"/>
              </a:spcAft>
              <a:buNone/>
            </a:pPr>
            <a:r>
              <a:t/>
            </a:r>
            <a:endParaRPr b="0" sz="1300">
              <a:solidFill>
                <a:schemeClr val="dk1"/>
              </a:solidFill>
              <a:latin typeface="Times New Roman"/>
              <a:ea typeface="Times New Roman"/>
              <a:cs typeface="Times New Roman"/>
              <a:sym typeface="Times New Roman"/>
            </a:endParaRPr>
          </a:p>
        </p:txBody>
      </p:sp>
    </p:spTree>
  </p:cSld>
  <p:clrMapOvr>
    <a:masterClrMapping/>
  </p:clrMapOvr>
</p:notes>
</file>

<file path=ppt/notesSlides/notesSlide3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52" name="Shape 352"/>
        <p:cNvGrpSpPr/>
        <p:nvPr/>
      </p:nvGrpSpPr>
      <p:grpSpPr>
        <a:xfrm>
          <a:off x="0" y="0"/>
          <a:ext cx="0" cy="0"/>
          <a:chOff x="0" y="0"/>
          <a:chExt cx="0" cy="0"/>
        </a:xfrm>
      </p:grpSpPr>
      <p:sp>
        <p:nvSpPr>
          <p:cNvPr id="353" name="Google Shape;353;g258c95e846_0_7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54" name="Google Shape;354;g258c95e846_0_7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60" name="Shape 360"/>
        <p:cNvGrpSpPr/>
        <p:nvPr/>
      </p:nvGrpSpPr>
      <p:grpSpPr>
        <a:xfrm>
          <a:off x="0" y="0"/>
          <a:ext cx="0" cy="0"/>
          <a:chOff x="0" y="0"/>
          <a:chExt cx="0" cy="0"/>
        </a:xfrm>
      </p:grpSpPr>
      <p:sp>
        <p:nvSpPr>
          <p:cNvPr id="361" name="Google Shape;361;g2b8ed66b218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62" name="Google Shape;362;g2b8ed66b218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If time permits, go through this mapreduce section in more detail</a:t>
            </a:r>
            <a:endParaRPr/>
          </a:p>
        </p:txBody>
      </p:sp>
    </p:spTree>
  </p:cSld>
  <p:clrMapOvr>
    <a:masterClrMapping/>
  </p:clrMapOvr>
</p:notes>
</file>

<file path=ppt/notesSlides/notesSlide3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66" name="Shape 366"/>
        <p:cNvGrpSpPr/>
        <p:nvPr/>
      </p:nvGrpSpPr>
      <p:grpSpPr>
        <a:xfrm>
          <a:off x="0" y="0"/>
          <a:ext cx="0" cy="0"/>
          <a:chOff x="0" y="0"/>
          <a:chExt cx="0" cy="0"/>
        </a:xfrm>
      </p:grpSpPr>
      <p:sp>
        <p:nvSpPr>
          <p:cNvPr id="367" name="Google Shape;367;g201061cd6a_0_4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68" name="Google Shape;368;g201061cd6a_0_4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Last time we talked about how mapreduce is hard despite having such a simple interface. This precept we’re gonna run through a couple of very realistic failure scenarios.</a:t>
            </a:r>
            <a:endParaRPr/>
          </a:p>
          <a:p>
            <a:pPr indent="0" lvl="0" marL="0" rtl="0" algn="l">
              <a:spcBef>
                <a:spcPts val="0"/>
              </a:spcBef>
              <a:spcAft>
                <a:spcPts val="0"/>
              </a:spcAft>
              <a:buNone/>
            </a:pPr>
            <a:r>
              <a:t/>
            </a:r>
            <a:endParaRPr/>
          </a:p>
          <a:p>
            <a:pPr indent="0" lvl="0" marL="0" rtl="0" algn="l">
              <a:spcBef>
                <a:spcPts val="0"/>
              </a:spcBef>
              <a:spcAft>
                <a:spcPts val="0"/>
              </a:spcAft>
              <a:buNone/>
            </a:pPr>
            <a:r>
              <a:rPr lang="en"/>
              <a:t>Ovals represent processes/tasks, squares represent storage</a:t>
            </a:r>
            <a:endParaRPr/>
          </a:p>
        </p:txBody>
      </p:sp>
    </p:spTree>
  </p:cSld>
  <p:clrMapOvr>
    <a:masterClrMapping/>
  </p:clrMapOvr>
</p:notes>
</file>

<file path=ppt/notesSlides/notesSlide3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73" name="Shape 373"/>
        <p:cNvGrpSpPr/>
        <p:nvPr/>
      </p:nvGrpSpPr>
      <p:grpSpPr>
        <a:xfrm>
          <a:off x="0" y="0"/>
          <a:ext cx="0" cy="0"/>
          <a:chOff x="0" y="0"/>
          <a:chExt cx="0" cy="0"/>
        </a:xfrm>
      </p:grpSpPr>
      <p:sp>
        <p:nvSpPr>
          <p:cNvPr id="374" name="Google Shape;374;g258c95e846_0_11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75" name="Google Shape;375;g258c95e846_0_11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Map task fails, what needs to be recomputed? Just the partition</a:t>
            </a:r>
            <a:endParaRPr/>
          </a:p>
          <a:p>
            <a:pPr indent="0" lvl="0" marL="0" rtl="0" algn="l">
              <a:spcBef>
                <a:spcPts val="0"/>
              </a:spcBef>
              <a:spcAft>
                <a:spcPts val="0"/>
              </a:spcAft>
              <a:buNone/>
            </a:pPr>
            <a:r>
              <a:t/>
            </a:r>
            <a:endParaRPr/>
          </a:p>
          <a:p>
            <a:pPr indent="0" lvl="0" marL="0" rtl="0" algn="l">
              <a:spcBef>
                <a:spcPts val="0"/>
              </a:spcBef>
              <a:spcAft>
                <a:spcPts val="0"/>
              </a:spcAft>
              <a:buNone/>
            </a:pPr>
            <a:r>
              <a:rPr lang="en"/>
              <a:t>However, this is still bad because reduce stage needs to wait until all map tasks have been successfully computed. Why? Can we run half the reduce tasks first and have the other half wait for the one missing map task?</a:t>
            </a:r>
            <a:endParaRPr/>
          </a:p>
          <a:p>
            <a:pPr indent="0" lvl="0" marL="0" rtl="0" algn="l">
              <a:spcBef>
                <a:spcPts val="0"/>
              </a:spcBef>
              <a:spcAft>
                <a:spcPts val="0"/>
              </a:spcAft>
              <a:buNone/>
            </a:pPr>
            <a:r>
              <a:rPr lang="en"/>
              <a:t>(Ans: NO, because we don’t know if the failed map task will have data for us)</a:t>
            </a:r>
            <a:endParaRPr/>
          </a:p>
          <a:p>
            <a:pPr indent="0" lvl="0" marL="0" rtl="0" algn="l">
              <a:spcBef>
                <a:spcPts val="0"/>
              </a:spcBef>
              <a:spcAft>
                <a:spcPts val="0"/>
              </a:spcAft>
              <a:buNone/>
            </a:pPr>
            <a:r>
              <a:t/>
            </a:r>
            <a:endParaRPr/>
          </a:p>
          <a:p>
            <a:pPr indent="0" lvl="0" marL="0" rtl="0" algn="l">
              <a:spcBef>
                <a:spcPts val="0"/>
              </a:spcBef>
              <a:spcAft>
                <a:spcPts val="0"/>
              </a:spcAft>
              <a:buNone/>
            </a:pPr>
            <a:r>
              <a:rPr lang="en"/>
              <a:t>Thus, there’s what we call a synchronization barrier between the map and the reduce stages, because reduce cannot begin until after map has finished.</a:t>
            </a:r>
            <a:endParaRPr/>
          </a:p>
          <a:p>
            <a:pPr indent="0" lvl="0" marL="0" rtl="0" algn="l">
              <a:spcBef>
                <a:spcPts val="0"/>
              </a:spcBef>
              <a:spcAft>
                <a:spcPts val="0"/>
              </a:spcAft>
              <a:buNone/>
            </a:pPr>
            <a:r>
              <a:t/>
            </a:r>
            <a:endParaRPr/>
          </a:p>
          <a:p>
            <a:pPr indent="0" lvl="0" marL="0" rtl="0" algn="l">
              <a:spcBef>
                <a:spcPts val="0"/>
              </a:spcBef>
              <a:spcAft>
                <a:spcPts val="0"/>
              </a:spcAft>
              <a:buNone/>
            </a:pPr>
            <a:r>
              <a:rPr lang="en"/>
              <a:t>(Note: you can start FETCHING the map outputs in a reduce task, but you will still need to wait for all the map outputs to be present before doing any aggregation)</a:t>
            </a:r>
            <a:endParaRPr/>
          </a:p>
        </p:txBody>
      </p:sp>
    </p:spTree>
  </p:cSld>
  <p:clrMapOvr>
    <a:masterClrMapping/>
  </p:clrMapOvr>
</p:notes>
</file>

<file path=ppt/notesSlides/notesSlide3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84" name="Shape 384"/>
        <p:cNvGrpSpPr/>
        <p:nvPr/>
      </p:nvGrpSpPr>
      <p:grpSpPr>
        <a:xfrm>
          <a:off x="0" y="0"/>
          <a:ext cx="0" cy="0"/>
          <a:chOff x="0" y="0"/>
          <a:chExt cx="0" cy="0"/>
        </a:xfrm>
      </p:grpSpPr>
      <p:sp>
        <p:nvSpPr>
          <p:cNvPr id="385" name="Google Shape;385;g617bbf780f_0_3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86" name="Google Shape;386;g617bbf780f_0_3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Map task fails, what needs to be recomputed? Just the partition</a:t>
            </a:r>
            <a:endParaRPr/>
          </a:p>
          <a:p>
            <a:pPr indent="0" lvl="0" marL="0" rtl="0" algn="l">
              <a:spcBef>
                <a:spcPts val="0"/>
              </a:spcBef>
              <a:spcAft>
                <a:spcPts val="0"/>
              </a:spcAft>
              <a:buNone/>
            </a:pPr>
            <a:r>
              <a:t/>
            </a:r>
            <a:endParaRPr/>
          </a:p>
          <a:p>
            <a:pPr indent="0" lvl="0" marL="0" rtl="0" algn="l">
              <a:spcBef>
                <a:spcPts val="0"/>
              </a:spcBef>
              <a:spcAft>
                <a:spcPts val="0"/>
              </a:spcAft>
              <a:buNone/>
            </a:pPr>
            <a:r>
              <a:rPr lang="en"/>
              <a:t>However, this is still bad because reduce stage needs to wait until all map tasks have been successfully computed. Why? Can we run half the reduce tasks first and have the other half wait for the one missing map task?</a:t>
            </a:r>
            <a:endParaRPr/>
          </a:p>
          <a:p>
            <a:pPr indent="0" lvl="0" marL="0" rtl="0" algn="l">
              <a:spcBef>
                <a:spcPts val="0"/>
              </a:spcBef>
              <a:spcAft>
                <a:spcPts val="0"/>
              </a:spcAft>
              <a:buNone/>
            </a:pPr>
            <a:r>
              <a:rPr lang="en"/>
              <a:t>(Ans: NO, because we don’t know if the failed map task will have data for us)</a:t>
            </a:r>
            <a:endParaRPr/>
          </a:p>
          <a:p>
            <a:pPr indent="0" lvl="0" marL="0" rtl="0" algn="l">
              <a:spcBef>
                <a:spcPts val="0"/>
              </a:spcBef>
              <a:spcAft>
                <a:spcPts val="0"/>
              </a:spcAft>
              <a:buNone/>
            </a:pPr>
            <a:r>
              <a:t/>
            </a:r>
            <a:endParaRPr/>
          </a:p>
          <a:p>
            <a:pPr indent="0" lvl="0" marL="0" rtl="0" algn="l">
              <a:spcBef>
                <a:spcPts val="0"/>
              </a:spcBef>
              <a:spcAft>
                <a:spcPts val="0"/>
              </a:spcAft>
              <a:buNone/>
            </a:pPr>
            <a:r>
              <a:rPr lang="en"/>
              <a:t>Thus, there’s what we call a synchronization barrier between the map and the reduce stages, because reduce cannot begin until after map has finished.</a:t>
            </a:r>
            <a:endParaRPr/>
          </a:p>
          <a:p>
            <a:pPr indent="0" lvl="0" marL="0" rtl="0" algn="l">
              <a:spcBef>
                <a:spcPts val="0"/>
              </a:spcBef>
              <a:spcAft>
                <a:spcPts val="0"/>
              </a:spcAft>
              <a:buNone/>
            </a:pPr>
            <a:r>
              <a:t/>
            </a:r>
            <a:endParaRPr/>
          </a:p>
          <a:p>
            <a:pPr indent="0" lvl="0" marL="0" rtl="0" algn="l">
              <a:spcBef>
                <a:spcPts val="0"/>
              </a:spcBef>
              <a:spcAft>
                <a:spcPts val="0"/>
              </a:spcAft>
              <a:buNone/>
            </a:pPr>
            <a:r>
              <a:rPr lang="en"/>
              <a:t>(Note: you can start FETCHING the map outputs in a reduce task, but you will still need to wait for all the map outputs to be present before doing any aggregation)</a:t>
            </a:r>
            <a:endParaRPr/>
          </a:p>
        </p:txBody>
      </p:sp>
    </p:spTree>
  </p:cSld>
  <p:clrMapOvr>
    <a:masterClrMapping/>
  </p:clrMapOvr>
</p:notes>
</file>

<file path=ppt/notesSlides/notesSlide3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95" name="Shape 395"/>
        <p:cNvGrpSpPr/>
        <p:nvPr/>
      </p:nvGrpSpPr>
      <p:grpSpPr>
        <a:xfrm>
          <a:off x="0" y="0"/>
          <a:ext cx="0" cy="0"/>
          <a:chOff x="0" y="0"/>
          <a:chExt cx="0" cy="0"/>
        </a:xfrm>
      </p:grpSpPr>
      <p:sp>
        <p:nvSpPr>
          <p:cNvPr id="396" name="Google Shape;396;g617bbf780f_0_1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97" name="Google Shape;397;g617bbf780f_0_1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Map task fails, what needs to be recomputed? Just the partition</a:t>
            </a:r>
            <a:endParaRPr/>
          </a:p>
          <a:p>
            <a:pPr indent="0" lvl="0" marL="0" rtl="0" algn="l">
              <a:spcBef>
                <a:spcPts val="0"/>
              </a:spcBef>
              <a:spcAft>
                <a:spcPts val="0"/>
              </a:spcAft>
              <a:buNone/>
            </a:pPr>
            <a:r>
              <a:t/>
            </a:r>
            <a:endParaRPr/>
          </a:p>
          <a:p>
            <a:pPr indent="0" lvl="0" marL="0" rtl="0" algn="l">
              <a:spcBef>
                <a:spcPts val="0"/>
              </a:spcBef>
              <a:spcAft>
                <a:spcPts val="0"/>
              </a:spcAft>
              <a:buNone/>
            </a:pPr>
            <a:r>
              <a:rPr lang="en"/>
              <a:t>However, this is still bad because reduce stage needs to wait until all map tasks have been successfully computed. Why? Can we run half the reduce tasks first and have the other half wait for the one missing map task?</a:t>
            </a:r>
            <a:endParaRPr/>
          </a:p>
          <a:p>
            <a:pPr indent="0" lvl="0" marL="0" rtl="0" algn="l">
              <a:spcBef>
                <a:spcPts val="0"/>
              </a:spcBef>
              <a:spcAft>
                <a:spcPts val="0"/>
              </a:spcAft>
              <a:buNone/>
            </a:pPr>
            <a:r>
              <a:rPr lang="en"/>
              <a:t>(Ans: NO, because we don’t know if the failed map task will have data for us)</a:t>
            </a:r>
            <a:endParaRPr/>
          </a:p>
          <a:p>
            <a:pPr indent="0" lvl="0" marL="0" rtl="0" algn="l">
              <a:spcBef>
                <a:spcPts val="0"/>
              </a:spcBef>
              <a:spcAft>
                <a:spcPts val="0"/>
              </a:spcAft>
              <a:buNone/>
            </a:pPr>
            <a:r>
              <a:t/>
            </a:r>
            <a:endParaRPr/>
          </a:p>
          <a:p>
            <a:pPr indent="0" lvl="0" marL="0" rtl="0" algn="l">
              <a:spcBef>
                <a:spcPts val="0"/>
              </a:spcBef>
              <a:spcAft>
                <a:spcPts val="0"/>
              </a:spcAft>
              <a:buNone/>
            </a:pPr>
            <a:r>
              <a:rPr lang="en"/>
              <a:t>Thus, there’s what we call a synchronization barrier between the map and the reduce stages, because reduce cannot begin until after map has finished.</a:t>
            </a:r>
            <a:endParaRPr/>
          </a:p>
          <a:p>
            <a:pPr indent="0" lvl="0" marL="0" rtl="0" algn="l">
              <a:spcBef>
                <a:spcPts val="0"/>
              </a:spcBef>
              <a:spcAft>
                <a:spcPts val="0"/>
              </a:spcAft>
              <a:buNone/>
            </a:pPr>
            <a:r>
              <a:t/>
            </a:r>
            <a:endParaRPr/>
          </a:p>
          <a:p>
            <a:pPr indent="0" lvl="0" marL="0" rtl="0" algn="l">
              <a:spcBef>
                <a:spcPts val="0"/>
              </a:spcBef>
              <a:spcAft>
                <a:spcPts val="0"/>
              </a:spcAft>
              <a:buNone/>
            </a:pPr>
            <a:r>
              <a:rPr lang="en"/>
              <a:t>(Note: you can start FETCHING the map outputs in a reduce task, but you will still need to wait for all the map outputs to be present before doing any aggregation)</a:t>
            </a:r>
            <a:endParaRPr/>
          </a:p>
        </p:txBody>
      </p:sp>
    </p:spTree>
  </p:cSld>
  <p:clrMapOvr>
    <a:masterClrMapping/>
  </p:clrMapOvr>
</p:notes>
</file>

<file path=ppt/notesSlides/notesSlide3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05" name="Shape 405"/>
        <p:cNvGrpSpPr/>
        <p:nvPr/>
      </p:nvGrpSpPr>
      <p:grpSpPr>
        <a:xfrm>
          <a:off x="0" y="0"/>
          <a:ext cx="0" cy="0"/>
          <a:chOff x="0" y="0"/>
          <a:chExt cx="0" cy="0"/>
        </a:xfrm>
      </p:grpSpPr>
      <p:sp>
        <p:nvSpPr>
          <p:cNvPr id="406" name="Google Shape;406;g617bbf780f_0_2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407" name="Google Shape;407;g617bbf780f_0_2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One optimization we could do here is speculative execution, which means launch the same task but on a different, presumably faster, node. Meanwhile the old (slow) task still runs in parallel. In effect we’re expending more resources to have the two tasks race.</a:t>
            </a:r>
            <a:endParaRPr/>
          </a:p>
          <a:p>
            <a:pPr indent="0" lvl="0" marL="0" rtl="0" algn="l">
              <a:spcBef>
                <a:spcPts val="0"/>
              </a:spcBef>
              <a:spcAft>
                <a:spcPts val="0"/>
              </a:spcAft>
              <a:buNone/>
            </a:pPr>
            <a:r>
              <a:t/>
            </a:r>
            <a:endParaRPr/>
          </a:p>
          <a:p>
            <a:pPr indent="0" lvl="0" marL="0" rtl="0" algn="l">
              <a:spcBef>
                <a:spcPts val="0"/>
              </a:spcBef>
              <a:spcAft>
                <a:spcPts val="0"/>
              </a:spcAft>
              <a:buNone/>
            </a:pPr>
            <a:r>
              <a:rPr lang="en"/>
              <a:t>How do we reconcile the fact that there are now two copies of the same task running?</a:t>
            </a:r>
            <a:endParaRPr/>
          </a:p>
          <a:p>
            <a:pPr indent="0" lvl="0" marL="0" rtl="0" algn="l">
              <a:spcBef>
                <a:spcPts val="0"/>
              </a:spcBef>
              <a:spcAft>
                <a:spcPts val="0"/>
              </a:spcAft>
              <a:buNone/>
            </a:pPr>
            <a:r>
              <a:rPr lang="en"/>
              <a:t>Easy: Whichever finishes sooner will be used, while the results of the slower one will be discarded. This is conceptually simple but the scheduler needs to handle this.</a:t>
            </a:r>
            <a:endParaRPr/>
          </a:p>
          <a:p>
            <a:pPr indent="0" lvl="0" marL="0" rtl="0" algn="l">
              <a:spcBef>
                <a:spcPts val="0"/>
              </a:spcBef>
              <a:spcAft>
                <a:spcPts val="0"/>
              </a:spcAft>
              <a:buNone/>
            </a:pPr>
            <a:r>
              <a:t/>
            </a:r>
            <a:endParaRPr/>
          </a:p>
          <a:p>
            <a:pPr indent="0" lvl="0" marL="0" rtl="0" algn="l">
              <a:spcBef>
                <a:spcPts val="0"/>
              </a:spcBef>
              <a:spcAft>
                <a:spcPts val="0"/>
              </a:spcAft>
              <a:buNone/>
            </a:pPr>
            <a:r>
              <a:rPr lang="en"/>
              <a:t>So now we’ve seen that we need to handle failures and stragglers. This is what complicates the scheduler in mapreduce significantly. In your homework you’re gonna build a very simplified scheduler that doesn’t handle stragglers.</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7" name="Shape 77"/>
        <p:cNvGrpSpPr/>
        <p:nvPr/>
      </p:nvGrpSpPr>
      <p:grpSpPr>
        <a:xfrm>
          <a:off x="0" y="0"/>
          <a:ext cx="0" cy="0"/>
          <a:chOff x="0" y="0"/>
          <a:chExt cx="0" cy="0"/>
        </a:xfrm>
      </p:grpSpPr>
      <p:sp>
        <p:nvSpPr>
          <p:cNvPr id="78" name="Google Shape;78;g258c95e846_0_10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9" name="Google Shape;79;g258c95e846_0_10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RPCs are the fundamental bedrock of distributed systems. It’s how most of these systems, including hadoop mapreduce for example, are built. Its pervasiveness is due to its simple interface.</a:t>
            </a:r>
            <a:endParaRPr/>
          </a:p>
        </p:txBody>
      </p:sp>
    </p:spTree>
  </p:cSld>
  <p:clrMapOvr>
    <a:masterClrMapping/>
  </p:clrMapOvr>
</p:notes>
</file>

<file path=ppt/notesSlides/notesSlide4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18" name="Shape 418"/>
        <p:cNvGrpSpPr/>
        <p:nvPr/>
      </p:nvGrpSpPr>
      <p:grpSpPr>
        <a:xfrm>
          <a:off x="0" y="0"/>
          <a:ext cx="0" cy="0"/>
          <a:chOff x="0" y="0"/>
          <a:chExt cx="0" cy="0"/>
        </a:xfrm>
      </p:grpSpPr>
      <p:sp>
        <p:nvSpPr>
          <p:cNvPr id="419" name="Google Shape;419;g258c95e846_0_16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420" name="Google Shape;420;g258c95e846_0_16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Here’s another optimization.</a:t>
            </a:r>
            <a:endParaRPr/>
          </a:p>
          <a:p>
            <a:pPr indent="0" lvl="0" marL="0" rtl="0" algn="l">
              <a:spcBef>
                <a:spcPts val="0"/>
              </a:spcBef>
              <a:spcAft>
                <a:spcPts val="0"/>
              </a:spcAft>
              <a:buNone/>
            </a:pPr>
            <a:r>
              <a:t/>
            </a:r>
            <a:endParaRPr/>
          </a:p>
          <a:p>
            <a:pPr indent="0" lvl="0" marL="0" rtl="0" algn="l">
              <a:spcBef>
                <a:spcPts val="0"/>
              </a:spcBef>
              <a:spcAft>
                <a:spcPts val="0"/>
              </a:spcAft>
              <a:buNone/>
            </a:pPr>
            <a:r>
              <a:rPr lang="en"/>
              <a:t>We saw earlier that there is a synchronization barrier between the map and reduce stages. Now if a server is really slow then we call it a straggler because all the other servers NEED to wait for that server to finish before proceeding to the next stage.</a:t>
            </a:r>
            <a:endParaRPr/>
          </a:p>
          <a:p>
            <a:pPr indent="0" lvl="0" marL="0" rtl="0" algn="l">
              <a:spcBef>
                <a:spcPts val="0"/>
              </a:spcBef>
              <a:spcAft>
                <a:spcPts val="0"/>
              </a:spcAft>
              <a:buNone/>
            </a:pPr>
            <a:r>
              <a:t/>
            </a:r>
            <a:endParaRPr/>
          </a:p>
          <a:p>
            <a:pPr indent="0" lvl="0" marL="0" rtl="0" algn="l">
              <a:spcBef>
                <a:spcPts val="0"/>
              </a:spcBef>
              <a:spcAft>
                <a:spcPts val="0"/>
              </a:spcAft>
              <a:buNone/>
            </a:pPr>
            <a:r>
              <a:rPr lang="en"/>
              <a:t>What are some ways to fix this? Any ideas?</a:t>
            </a:r>
            <a:endParaRPr/>
          </a:p>
        </p:txBody>
      </p:sp>
    </p:spTree>
  </p:cSld>
  <p:clrMapOvr>
    <a:masterClrMapping/>
  </p:clrMapOvr>
</p:notes>
</file>

<file path=ppt/notesSlides/notesSlide4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28" name="Shape 428"/>
        <p:cNvGrpSpPr/>
        <p:nvPr/>
      </p:nvGrpSpPr>
      <p:grpSpPr>
        <a:xfrm>
          <a:off x="0" y="0"/>
          <a:ext cx="0" cy="0"/>
          <a:chOff x="0" y="0"/>
          <a:chExt cx="0" cy="0"/>
        </a:xfrm>
      </p:grpSpPr>
      <p:sp>
        <p:nvSpPr>
          <p:cNvPr id="429" name="Google Shape;429;g258c95e846_0_18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430" name="Google Shape;430;g258c95e846_0_18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One optimization we could do here is speculative execution, which means launch the same task but on a different, presumably faster, node. Meanwhile the old (slow) task still runs in parallel. In effect we’re expending more resources to have the two tasks race.</a:t>
            </a:r>
            <a:endParaRPr/>
          </a:p>
          <a:p>
            <a:pPr indent="0" lvl="0" marL="0" rtl="0" algn="l">
              <a:spcBef>
                <a:spcPts val="0"/>
              </a:spcBef>
              <a:spcAft>
                <a:spcPts val="0"/>
              </a:spcAft>
              <a:buNone/>
            </a:pPr>
            <a:r>
              <a:t/>
            </a:r>
            <a:endParaRPr/>
          </a:p>
          <a:p>
            <a:pPr indent="0" lvl="0" marL="0" rtl="0" algn="l">
              <a:spcBef>
                <a:spcPts val="0"/>
              </a:spcBef>
              <a:spcAft>
                <a:spcPts val="0"/>
              </a:spcAft>
              <a:buNone/>
            </a:pPr>
            <a:r>
              <a:rPr lang="en"/>
              <a:t>How do we reconcile the fact that there are now two copies of the same task running?</a:t>
            </a:r>
            <a:endParaRPr/>
          </a:p>
          <a:p>
            <a:pPr indent="0" lvl="0" marL="0" rtl="0" algn="l">
              <a:spcBef>
                <a:spcPts val="0"/>
              </a:spcBef>
              <a:spcAft>
                <a:spcPts val="0"/>
              </a:spcAft>
              <a:buNone/>
            </a:pPr>
            <a:r>
              <a:rPr lang="en"/>
              <a:t>Easy: Whichever finishes sooner will be used, while the results of the slower one will be discarded. This is conceptually simple but the scheduler needs to handle this.</a:t>
            </a:r>
            <a:endParaRPr/>
          </a:p>
          <a:p>
            <a:pPr indent="0" lvl="0" marL="0" rtl="0" algn="l">
              <a:spcBef>
                <a:spcPts val="0"/>
              </a:spcBef>
              <a:spcAft>
                <a:spcPts val="0"/>
              </a:spcAft>
              <a:buNone/>
            </a:pPr>
            <a:r>
              <a:t/>
            </a:r>
            <a:endParaRPr/>
          </a:p>
          <a:p>
            <a:pPr indent="0" lvl="0" marL="0" rtl="0" algn="l">
              <a:spcBef>
                <a:spcPts val="0"/>
              </a:spcBef>
              <a:spcAft>
                <a:spcPts val="0"/>
              </a:spcAft>
              <a:buNone/>
            </a:pPr>
            <a:r>
              <a:rPr lang="en"/>
              <a:t>So now we’ve seen that we need to handle failures and stragglers. This is what complicates the scheduler in mapreduce significantly. In your homework you’re gonna build a very simplified scheduler that doesn’t handle stragglers.</a:t>
            </a:r>
            <a:endParaRPr/>
          </a:p>
        </p:txBody>
      </p:sp>
    </p:spTree>
  </p:cSld>
  <p:clrMapOvr>
    <a:masterClrMapping/>
  </p:clrMapOvr>
</p:notes>
</file>

<file path=ppt/notesSlides/notesSlide4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40" name="Shape 440"/>
        <p:cNvGrpSpPr/>
        <p:nvPr/>
      </p:nvGrpSpPr>
      <p:grpSpPr>
        <a:xfrm>
          <a:off x="0" y="0"/>
          <a:ext cx="0" cy="0"/>
          <a:chOff x="0" y="0"/>
          <a:chExt cx="0" cy="0"/>
        </a:xfrm>
      </p:grpSpPr>
      <p:sp>
        <p:nvSpPr>
          <p:cNvPr id="441" name="Google Shape;441;g258c95e846_0_12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442" name="Google Shape;442;g258c95e846_0_12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Reduce task fails, what needs to be recomputed?</a:t>
            </a:r>
            <a:endParaRPr/>
          </a:p>
          <a:p>
            <a:pPr indent="0" lvl="0" marL="0" rtl="0" algn="l">
              <a:spcBef>
                <a:spcPts val="0"/>
              </a:spcBef>
              <a:spcAft>
                <a:spcPts val="0"/>
              </a:spcAft>
              <a:buNone/>
            </a:pPr>
            <a:r>
              <a:rPr lang="en"/>
              <a:t>Ans: just the reduce task, assuming all map outputs are intact on the local disks on all nodes. We just fetch the map outputs again.</a:t>
            </a:r>
            <a:endParaRPr/>
          </a:p>
        </p:txBody>
      </p:sp>
    </p:spTree>
  </p:cSld>
  <p:clrMapOvr>
    <a:masterClrMapping/>
  </p:clrMapOvr>
</p:notes>
</file>

<file path=ppt/notesSlides/notesSlide4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49" name="Shape 449"/>
        <p:cNvGrpSpPr/>
        <p:nvPr/>
      </p:nvGrpSpPr>
      <p:grpSpPr>
        <a:xfrm>
          <a:off x="0" y="0"/>
          <a:ext cx="0" cy="0"/>
          <a:chOff x="0" y="0"/>
          <a:chExt cx="0" cy="0"/>
        </a:xfrm>
      </p:grpSpPr>
      <p:sp>
        <p:nvSpPr>
          <p:cNvPr id="450" name="Google Shape;450;g617bbf780f_0_5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451" name="Google Shape;451;g617bbf780f_0_5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Reduce task fails, what needs to be recomputed?</a:t>
            </a:r>
            <a:endParaRPr/>
          </a:p>
          <a:p>
            <a:pPr indent="0" lvl="0" marL="0" rtl="0" algn="l">
              <a:spcBef>
                <a:spcPts val="0"/>
              </a:spcBef>
              <a:spcAft>
                <a:spcPts val="0"/>
              </a:spcAft>
              <a:buNone/>
            </a:pPr>
            <a:r>
              <a:rPr lang="en"/>
              <a:t>Ans: just the reduce task, assuming all map outputs are intact on the local disks on all nodes. We just fetch the map outputs again.</a:t>
            </a:r>
            <a:endParaRPr/>
          </a:p>
        </p:txBody>
      </p:sp>
    </p:spTree>
  </p:cSld>
  <p:clrMapOvr>
    <a:masterClrMapping/>
  </p:clrMapOvr>
</p:notes>
</file>

<file path=ppt/notesSlides/notesSlide4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61" name="Shape 461"/>
        <p:cNvGrpSpPr/>
        <p:nvPr/>
      </p:nvGrpSpPr>
      <p:grpSpPr>
        <a:xfrm>
          <a:off x="0" y="0"/>
          <a:ext cx="0" cy="0"/>
          <a:chOff x="0" y="0"/>
          <a:chExt cx="0" cy="0"/>
        </a:xfrm>
      </p:grpSpPr>
      <p:sp>
        <p:nvSpPr>
          <p:cNvPr id="462" name="Google Shape;462;g617bbf780f_0_4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463" name="Google Shape;463;g617bbf780f_0_4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Reduce task fails, what needs to be recomputed?</a:t>
            </a:r>
            <a:endParaRPr/>
          </a:p>
          <a:p>
            <a:pPr indent="0" lvl="0" marL="0" rtl="0" algn="l">
              <a:spcBef>
                <a:spcPts val="0"/>
              </a:spcBef>
              <a:spcAft>
                <a:spcPts val="0"/>
              </a:spcAft>
              <a:buNone/>
            </a:pPr>
            <a:r>
              <a:rPr lang="en"/>
              <a:t>Ans: just the reduce task, assuming all map outputs are intact on the local disks on all nodes. We just fetch the map outputs again.</a:t>
            </a:r>
            <a:endParaRPr/>
          </a:p>
        </p:txBody>
      </p:sp>
    </p:spTree>
  </p:cSld>
  <p:clrMapOvr>
    <a:masterClrMapping/>
  </p:clrMapOvr>
</p:notes>
</file>

<file path=ppt/notesSlides/notesSlide4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70" name="Shape 470"/>
        <p:cNvGrpSpPr/>
        <p:nvPr/>
      </p:nvGrpSpPr>
      <p:grpSpPr>
        <a:xfrm>
          <a:off x="0" y="0"/>
          <a:ext cx="0" cy="0"/>
          <a:chOff x="0" y="0"/>
          <a:chExt cx="0" cy="0"/>
        </a:xfrm>
      </p:grpSpPr>
      <p:sp>
        <p:nvSpPr>
          <p:cNvPr id="471" name="Google Shape;471;g617bbf780f_0_6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472" name="Google Shape;472;g617bbf780f_0_6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Reduce task fails, what needs to be recomputed?</a:t>
            </a:r>
            <a:endParaRPr/>
          </a:p>
          <a:p>
            <a:pPr indent="0" lvl="0" marL="0" rtl="0" algn="l">
              <a:spcBef>
                <a:spcPts val="0"/>
              </a:spcBef>
              <a:spcAft>
                <a:spcPts val="0"/>
              </a:spcAft>
              <a:buNone/>
            </a:pPr>
            <a:r>
              <a:rPr lang="en"/>
              <a:t>Ans: just the reduce task, assuming all map outputs are intact on the local disks on all nodes. We just fetch the map outputs again.</a:t>
            </a:r>
            <a:endParaRPr/>
          </a:p>
        </p:txBody>
      </p:sp>
    </p:spTree>
  </p:cSld>
  <p:clrMapOvr>
    <a:masterClrMapping/>
  </p:clrMapOvr>
</p:notes>
</file>

<file path=ppt/notesSlides/notesSlide4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81" name="Shape 481"/>
        <p:cNvGrpSpPr/>
        <p:nvPr/>
      </p:nvGrpSpPr>
      <p:grpSpPr>
        <a:xfrm>
          <a:off x="0" y="0"/>
          <a:ext cx="0" cy="0"/>
          <a:chOff x="0" y="0"/>
          <a:chExt cx="0" cy="0"/>
        </a:xfrm>
      </p:grpSpPr>
      <p:sp>
        <p:nvSpPr>
          <p:cNvPr id="482" name="Google Shape;482;g258c95e846_0_13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483" name="Google Shape;483;g258c95e846_0_13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Server #2 goes down during the reduce phase. We lose all of its map outputs. What needs to be recomputed?</a:t>
            </a:r>
            <a:endParaRPr/>
          </a:p>
          <a:p>
            <a:pPr indent="-298450" lvl="0" marL="457200" rtl="0" algn="l">
              <a:spcBef>
                <a:spcPts val="0"/>
              </a:spcBef>
              <a:spcAft>
                <a:spcPts val="0"/>
              </a:spcAft>
              <a:buSzPts val="1100"/>
              <a:buChar char="-"/>
            </a:pPr>
            <a:r>
              <a:rPr lang="en"/>
              <a:t>Map 2, obviously</a:t>
            </a:r>
            <a:endParaRPr/>
          </a:p>
          <a:p>
            <a:pPr indent="-298450" lvl="0" marL="457200" rtl="0" algn="l">
              <a:spcBef>
                <a:spcPts val="0"/>
              </a:spcBef>
              <a:spcAft>
                <a:spcPts val="0"/>
              </a:spcAft>
              <a:buSzPts val="1100"/>
              <a:buChar char="-"/>
            </a:pPr>
            <a:r>
              <a:rPr lang="en"/>
              <a:t>Do we have to recompute all the reduce tasks?</a:t>
            </a:r>
            <a:endParaRPr/>
          </a:p>
          <a:p>
            <a:pPr indent="-298450" lvl="1" marL="914400" rtl="0" algn="l">
              <a:spcBef>
                <a:spcPts val="0"/>
              </a:spcBef>
              <a:spcAft>
                <a:spcPts val="0"/>
              </a:spcAft>
              <a:buSzPts val="1100"/>
              <a:buChar char="-"/>
            </a:pPr>
            <a:r>
              <a:rPr b="1" lang="en"/>
              <a:t>In general, only the ones that still need to fetch Map 2 outputs</a:t>
            </a:r>
            <a:endParaRPr b="1"/>
          </a:p>
          <a:p>
            <a:pPr indent="-298450" lvl="1" marL="914400" rtl="0" algn="l">
              <a:spcBef>
                <a:spcPts val="0"/>
              </a:spcBef>
              <a:spcAft>
                <a:spcPts val="0"/>
              </a:spcAft>
              <a:buSzPts val="1100"/>
              <a:buChar char="-"/>
            </a:pPr>
            <a:r>
              <a:rPr lang="en"/>
              <a:t>(If a reduce task already finished, we don’t need to re-run it because map 2 outputs aren’t gonna change)</a:t>
            </a:r>
            <a:endParaRPr/>
          </a:p>
          <a:p>
            <a:pPr indent="0" lvl="0" marL="0" rtl="0" algn="l">
              <a:spcBef>
                <a:spcPts val="0"/>
              </a:spcBef>
              <a:spcAft>
                <a:spcPts val="0"/>
              </a:spcAft>
              <a:buNone/>
            </a:pPr>
            <a:r>
              <a:t/>
            </a:r>
            <a:endParaRPr/>
          </a:p>
          <a:p>
            <a:pPr indent="0" lvl="0" marL="0" rtl="0" algn="l">
              <a:spcBef>
                <a:spcPts val="0"/>
              </a:spcBef>
              <a:spcAft>
                <a:spcPts val="0"/>
              </a:spcAft>
              <a:buNone/>
            </a:pPr>
            <a:r>
              <a:t/>
            </a:r>
            <a:endParaRPr/>
          </a:p>
        </p:txBody>
      </p:sp>
    </p:spTree>
  </p:cSld>
  <p:clrMapOvr>
    <a:masterClrMapping/>
  </p:clrMapOvr>
</p:notes>
</file>

<file path=ppt/notesSlides/notesSlide4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92" name="Shape 492"/>
        <p:cNvGrpSpPr/>
        <p:nvPr/>
      </p:nvGrpSpPr>
      <p:grpSpPr>
        <a:xfrm>
          <a:off x="0" y="0"/>
          <a:ext cx="0" cy="0"/>
          <a:chOff x="0" y="0"/>
          <a:chExt cx="0" cy="0"/>
        </a:xfrm>
      </p:grpSpPr>
      <p:sp>
        <p:nvSpPr>
          <p:cNvPr id="493" name="Google Shape;493;g258c95e846_0_13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494" name="Google Shape;494;g258c95e846_0_13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Data lineage is a flow of dependencies. This means we keep track of which partition each task depends on. </a:t>
            </a:r>
            <a:r>
              <a:rPr lang="en"/>
              <a:t>When a task fails, we just need to trace back the arrows to find the partitions that we need to recompute.</a:t>
            </a:r>
            <a:endParaRPr/>
          </a:p>
          <a:p>
            <a:pPr indent="0" lvl="0" marL="0" rtl="0" algn="l">
              <a:spcBef>
                <a:spcPts val="0"/>
              </a:spcBef>
              <a:spcAft>
                <a:spcPts val="0"/>
              </a:spcAft>
              <a:buNone/>
            </a:pPr>
            <a:r>
              <a:t/>
            </a:r>
            <a:endParaRPr/>
          </a:p>
          <a:p>
            <a:pPr indent="0" lvl="0" marL="0" rtl="0" algn="l">
              <a:spcBef>
                <a:spcPts val="0"/>
              </a:spcBef>
              <a:spcAft>
                <a:spcPts val="0"/>
              </a:spcAft>
              <a:buNone/>
            </a:pPr>
            <a:r>
              <a:rPr lang="en"/>
              <a:t>This is one of the reasons why the mapreduce model is so successful</a:t>
            </a:r>
            <a:endParaRPr/>
          </a:p>
        </p:txBody>
      </p:sp>
    </p:spTree>
  </p:cSld>
  <p:clrMapOvr>
    <a:masterClrMapping/>
  </p:clrMapOvr>
</p:notes>
</file>

<file path=ppt/notesSlides/notesSlide4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3" name="Shape 503"/>
        <p:cNvGrpSpPr/>
        <p:nvPr/>
      </p:nvGrpSpPr>
      <p:grpSpPr>
        <a:xfrm>
          <a:off x="0" y="0"/>
          <a:ext cx="0" cy="0"/>
          <a:chOff x="0" y="0"/>
          <a:chExt cx="0" cy="0"/>
        </a:xfrm>
      </p:grpSpPr>
      <p:sp>
        <p:nvSpPr>
          <p:cNvPr id="504" name="Google Shape;504;g258c95e846_0_14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05" name="Google Shape;505;g258c95e846_0_14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Let’s say now nothing fails. With this model there are some optimizations we can do because of lineage. The first is </a:t>
            </a:r>
            <a:r>
              <a:rPr b="1" lang="en"/>
              <a:t>reusing map outputs</a:t>
            </a:r>
            <a:r>
              <a:rPr lang="en"/>
              <a:t>. We saw that keeping around map outputs (as local files on disks) help us recover from reduce failures quickly, without having to recompute the map tasks. It turns out this also enables an optimization.</a:t>
            </a:r>
            <a:endParaRPr/>
          </a:p>
          <a:p>
            <a:pPr indent="0" lvl="0" marL="0" rtl="0" algn="l">
              <a:spcBef>
                <a:spcPts val="0"/>
              </a:spcBef>
              <a:spcAft>
                <a:spcPts val="0"/>
              </a:spcAft>
              <a:buNone/>
            </a:pPr>
            <a:r>
              <a:t/>
            </a:r>
            <a:endParaRPr/>
          </a:p>
        </p:txBody>
      </p:sp>
    </p:spTree>
  </p:cSld>
  <p:clrMapOvr>
    <a:masterClrMapping/>
  </p:clrMapOvr>
</p:notes>
</file>

<file path=ppt/notesSlides/notesSlide4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11" name="Shape 511"/>
        <p:cNvGrpSpPr/>
        <p:nvPr/>
      </p:nvGrpSpPr>
      <p:grpSpPr>
        <a:xfrm>
          <a:off x="0" y="0"/>
          <a:ext cx="0" cy="0"/>
          <a:chOff x="0" y="0"/>
          <a:chExt cx="0" cy="0"/>
        </a:xfrm>
      </p:grpSpPr>
      <p:sp>
        <p:nvSpPr>
          <p:cNvPr id="512" name="Google Shape;512;g258c95e846_0_15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13" name="Google Shape;513;g258c95e846_0_15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Suppose you want to run two different kinds of aggregation (reduces) and they both use the same map outputs, then instead of re-running the map tasks you can simply keep the map outputs from the previous job</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4" name="Shape 84"/>
        <p:cNvGrpSpPr/>
        <p:nvPr/>
      </p:nvGrpSpPr>
      <p:grpSpPr>
        <a:xfrm>
          <a:off x="0" y="0"/>
          <a:ext cx="0" cy="0"/>
          <a:chOff x="0" y="0"/>
          <a:chExt cx="0" cy="0"/>
        </a:xfrm>
      </p:grpSpPr>
      <p:sp>
        <p:nvSpPr>
          <p:cNvPr id="85" name="Google Shape;85;g201061cd6a_0_5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6" name="Google Shape;86;g201061cd6a_0_5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2" name="Shape 92"/>
        <p:cNvGrpSpPr/>
        <p:nvPr/>
      </p:nvGrpSpPr>
      <p:grpSpPr>
        <a:xfrm>
          <a:off x="0" y="0"/>
          <a:ext cx="0" cy="0"/>
          <a:chOff x="0" y="0"/>
          <a:chExt cx="0" cy="0"/>
        </a:xfrm>
      </p:grpSpPr>
      <p:sp>
        <p:nvSpPr>
          <p:cNvPr id="93" name="Google Shape;93;g201765189c_0_1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4" name="Google Shape;94;g201765189c_0_1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This works, but what’s the problem? How’s the performance?</a:t>
            </a:r>
            <a:endParaRPr/>
          </a:p>
          <a:p>
            <a:pPr indent="0" lvl="0" marL="0" rtl="0" algn="l">
              <a:spcBef>
                <a:spcPts val="0"/>
              </a:spcBef>
              <a:spcAft>
                <a:spcPts val="0"/>
              </a:spcAft>
              <a:buNone/>
            </a:pPr>
            <a:r>
              <a:rPr lang="en"/>
              <a:t>(Ans: we have to launch tasks on the workers one by one, no parallelism, all operations are handled by the master goroutine in order) </a:t>
            </a:r>
            <a:endParaRPr/>
          </a:p>
          <a:p>
            <a:pPr indent="0" lvl="0" marL="0" rtl="0" algn="l">
              <a:spcBef>
                <a:spcPts val="0"/>
              </a:spcBef>
              <a:spcAft>
                <a:spcPts val="0"/>
              </a:spcAft>
              <a:buNone/>
            </a:pPr>
            <a:r>
              <a:rPr lang="en"/>
              <a:t>Note above is the pseudo code, we assume that worker and response structs have fields like Index, Address, and Result</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2" name="Shape 102"/>
        <p:cNvGrpSpPr/>
        <p:nvPr/>
      </p:nvGrpSpPr>
      <p:grpSpPr>
        <a:xfrm>
          <a:off x="0" y="0"/>
          <a:ext cx="0" cy="0"/>
          <a:chOff x="0" y="0"/>
          <a:chExt cx="0" cy="0"/>
        </a:xfrm>
      </p:grpSpPr>
      <p:sp>
        <p:nvSpPr>
          <p:cNvPr id="103" name="Google Shape;103;g201765189c_0_15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4" name="Google Shape;104;g201765189c_0_15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9" name="Shape 109"/>
        <p:cNvGrpSpPr/>
        <p:nvPr/>
      </p:nvGrpSpPr>
      <p:grpSpPr>
        <a:xfrm>
          <a:off x="0" y="0"/>
          <a:ext cx="0" cy="0"/>
          <a:chOff x="0" y="0"/>
          <a:chExt cx="0" cy="0"/>
        </a:xfrm>
      </p:grpSpPr>
      <p:sp>
        <p:nvSpPr>
          <p:cNvPr id="110" name="Google Shape;110;g201765189c_0_15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1" name="Google Shape;111;g201765189c_0_15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We can implement a function “sendRPC” that takes in a callback function</a:t>
            </a:r>
            <a:endParaRPr/>
          </a:p>
          <a:p>
            <a:pPr indent="0" lvl="0" marL="0" rtl="0" algn="l">
              <a:spcBef>
                <a:spcPts val="0"/>
              </a:spcBef>
              <a:spcAft>
                <a:spcPts val="0"/>
              </a:spcAft>
              <a:buNone/>
            </a:pPr>
            <a:r>
              <a:rPr lang="en"/>
              <a:t>Such that when RPC call for RunTask completes and returns, the callback function handleResponse will be triggered to process the RPC result</a:t>
            </a:r>
            <a:endParaRPr/>
          </a:p>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6" name="Shape 116"/>
        <p:cNvGrpSpPr/>
        <p:nvPr/>
      </p:nvGrpSpPr>
      <p:grpSpPr>
        <a:xfrm>
          <a:off x="0" y="0"/>
          <a:ext cx="0" cy="0"/>
          <a:chOff x="0" y="0"/>
          <a:chExt cx="0" cy="0"/>
        </a:xfrm>
      </p:grpSpPr>
      <p:sp>
        <p:nvSpPr>
          <p:cNvPr id="117" name="Google Shape;117;g201765189c_0_16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8" name="Google Shape;118;g201765189c_0_16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p:spPr>
        <p:txBody>
          <a:bodyPr anchorCtr="0" anchor="b" bIns="91425" lIns="91425" spcFirstLastPara="1" rIns="91425" wrap="square" tIns="91425">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311700" y="2834125"/>
            <a:ext cx="8520600" cy="7926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311700" y="3152225"/>
            <a:ext cx="8520600" cy="13008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47" name="Google Shape;47;p11"/>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p:cSld name="Title and Content">
    <p:spTree>
      <p:nvGrpSpPr>
        <p:cNvPr id="50" name="Shape 50"/>
        <p:cNvGrpSpPr/>
        <p:nvPr/>
      </p:nvGrpSpPr>
      <p:grpSpPr>
        <a:xfrm>
          <a:off x="0" y="0"/>
          <a:ext cx="0" cy="0"/>
          <a:chOff x="0" y="0"/>
          <a:chExt cx="0" cy="0"/>
        </a:xfrm>
      </p:grpSpPr>
      <p:sp>
        <p:nvSpPr>
          <p:cNvPr id="51" name="Google Shape;51;p13"/>
          <p:cNvSpPr txBox="1"/>
          <p:nvPr>
            <p:ph idx="1" type="body"/>
          </p:nvPr>
        </p:nvSpPr>
        <p:spPr>
          <a:xfrm>
            <a:off x="152400" y="1085850"/>
            <a:ext cx="8763000" cy="3771900"/>
          </a:xfrm>
          <a:prstGeom prst="rect">
            <a:avLst/>
          </a:prstGeom>
          <a:noFill/>
          <a:ln>
            <a:noFill/>
          </a:ln>
        </p:spPr>
        <p:txBody>
          <a:bodyPr anchorCtr="0" anchor="t" bIns="91425" lIns="91425" spcFirstLastPara="1" rIns="91425" wrap="square" tIns="91425">
            <a:normAutofit/>
          </a:bodyPr>
          <a:lstStyle>
            <a:lvl1pPr indent="-393700" lvl="0" marL="457200" marR="0" rtl="0" algn="l">
              <a:lnSpc>
                <a:spcPct val="80000"/>
              </a:lnSpc>
              <a:spcBef>
                <a:spcPts val="520"/>
              </a:spcBef>
              <a:spcAft>
                <a:spcPts val="0"/>
              </a:spcAft>
              <a:buClr>
                <a:schemeClr val="dk1"/>
              </a:buClr>
              <a:buSzPts val="2600"/>
              <a:buFont typeface="Arial"/>
              <a:buChar char="•"/>
              <a:defRPr b="0" i="0" sz="2600" u="none" cap="none" strike="noStrike">
                <a:solidFill>
                  <a:schemeClr val="dk1"/>
                </a:solidFill>
                <a:latin typeface="Arial"/>
                <a:ea typeface="Arial"/>
                <a:cs typeface="Arial"/>
                <a:sym typeface="Arial"/>
              </a:defRPr>
            </a:lvl1pPr>
            <a:lvl2pPr indent="-393700" lvl="1" marL="914400" marR="0" rtl="0" algn="l">
              <a:lnSpc>
                <a:spcPct val="80000"/>
              </a:lnSpc>
              <a:spcBef>
                <a:spcPts val="520"/>
              </a:spcBef>
              <a:spcAft>
                <a:spcPts val="0"/>
              </a:spcAft>
              <a:buClr>
                <a:schemeClr val="dk1"/>
              </a:buClr>
              <a:buSzPts val="2600"/>
              <a:buFont typeface="Arial"/>
              <a:buChar char="–"/>
              <a:defRPr b="0" i="0" sz="2600" u="none" cap="none" strike="noStrike">
                <a:solidFill>
                  <a:schemeClr val="dk1"/>
                </a:solidFill>
                <a:latin typeface="Arial"/>
                <a:ea typeface="Arial"/>
                <a:cs typeface="Arial"/>
                <a:sym typeface="Arial"/>
              </a:defRPr>
            </a:lvl2pPr>
            <a:lvl3pPr indent="-393700" lvl="2" marL="1371600" marR="0" rtl="0" algn="l">
              <a:lnSpc>
                <a:spcPct val="80000"/>
              </a:lnSpc>
              <a:spcBef>
                <a:spcPts val="520"/>
              </a:spcBef>
              <a:spcAft>
                <a:spcPts val="0"/>
              </a:spcAft>
              <a:buClr>
                <a:schemeClr val="dk1"/>
              </a:buClr>
              <a:buSzPts val="2600"/>
              <a:buFont typeface="Arial"/>
              <a:buChar char="•"/>
              <a:defRPr b="0" i="0" sz="2600" u="none" cap="none" strike="noStrike">
                <a:solidFill>
                  <a:schemeClr val="dk1"/>
                </a:solidFill>
                <a:latin typeface="Arial"/>
                <a:ea typeface="Arial"/>
                <a:cs typeface="Arial"/>
                <a:sym typeface="Arial"/>
              </a:defRPr>
            </a:lvl3pPr>
            <a:lvl4pPr indent="-393700" lvl="3" marL="1828800" marR="0" rtl="0" algn="l">
              <a:lnSpc>
                <a:spcPct val="80000"/>
              </a:lnSpc>
              <a:spcBef>
                <a:spcPts val="520"/>
              </a:spcBef>
              <a:spcAft>
                <a:spcPts val="0"/>
              </a:spcAft>
              <a:buClr>
                <a:schemeClr val="dk1"/>
              </a:buClr>
              <a:buSzPts val="2600"/>
              <a:buFont typeface="Arial"/>
              <a:buChar char="–"/>
              <a:defRPr b="0" i="0" sz="2600" u="none" cap="none" strike="noStrike">
                <a:solidFill>
                  <a:schemeClr val="dk1"/>
                </a:solidFill>
                <a:latin typeface="Arial"/>
                <a:ea typeface="Arial"/>
                <a:cs typeface="Arial"/>
                <a:sym typeface="Arial"/>
              </a:defRPr>
            </a:lvl4pPr>
            <a:lvl5pPr indent="-393700" lvl="4" marL="2286000" marR="0" rtl="0" algn="l">
              <a:lnSpc>
                <a:spcPct val="80000"/>
              </a:lnSpc>
              <a:spcBef>
                <a:spcPts val="520"/>
              </a:spcBef>
              <a:spcAft>
                <a:spcPts val="0"/>
              </a:spcAft>
              <a:buClr>
                <a:schemeClr val="dk1"/>
              </a:buClr>
              <a:buSzPts val="2600"/>
              <a:buFont typeface="Arial"/>
              <a:buChar char="»"/>
              <a:defRPr b="0" i="0" sz="2600" u="none" cap="none" strike="noStrike">
                <a:solidFill>
                  <a:schemeClr val="dk1"/>
                </a:solidFill>
                <a:latin typeface="Arial"/>
                <a:ea typeface="Arial"/>
                <a:cs typeface="Arial"/>
                <a:sym typeface="Arial"/>
              </a:defRPr>
            </a:lvl5pPr>
            <a:lvl6pPr indent="-355600" lvl="5" marL="2743200" marR="0" rtl="0" algn="l">
              <a:spcBef>
                <a:spcPts val="4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6pPr>
            <a:lvl7pPr indent="-355600" lvl="6" marL="3200400" marR="0" rtl="0" algn="l">
              <a:spcBef>
                <a:spcPts val="12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7pPr>
            <a:lvl8pPr indent="-355600" lvl="7" marL="3657600" marR="0" rtl="0" algn="l">
              <a:spcBef>
                <a:spcPts val="12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8pPr>
            <a:lvl9pPr indent="-355600" lvl="8" marL="4114800" marR="0" rtl="0" algn="l">
              <a:spcBef>
                <a:spcPts val="1200"/>
              </a:spcBef>
              <a:spcAft>
                <a:spcPts val="1200"/>
              </a:spcAft>
              <a:buClr>
                <a:schemeClr val="dk1"/>
              </a:buClr>
              <a:buSzPts val="2000"/>
              <a:buFont typeface="Arial"/>
              <a:buChar char="•"/>
              <a:defRPr b="0" i="0" sz="2000" u="none" cap="none" strike="noStrike">
                <a:solidFill>
                  <a:schemeClr val="dk1"/>
                </a:solidFill>
                <a:latin typeface="Arial"/>
                <a:ea typeface="Arial"/>
                <a:cs typeface="Arial"/>
                <a:sym typeface="Arial"/>
              </a:defRPr>
            </a:lvl9pPr>
          </a:lstStyle>
          <a:p/>
        </p:txBody>
      </p:sp>
      <p:sp>
        <p:nvSpPr>
          <p:cNvPr id="52" name="Google Shape;52;p13"/>
          <p:cNvSpPr txBox="1"/>
          <p:nvPr>
            <p:ph idx="10" type="dt"/>
          </p:nvPr>
        </p:nvSpPr>
        <p:spPr>
          <a:xfrm>
            <a:off x="152400" y="4914900"/>
            <a:ext cx="2133600" cy="159600"/>
          </a:xfrm>
          <a:prstGeom prst="rect">
            <a:avLst/>
          </a:prstGeom>
          <a:noFill/>
          <a:ln>
            <a:noFill/>
          </a:ln>
        </p:spPr>
        <p:txBody>
          <a:bodyPr anchorCtr="0" anchor="ctr" bIns="91425" lIns="91425" spcFirstLastPara="1" rIns="91425" wrap="square" tIns="91425">
            <a:noAutofit/>
          </a:bodyPr>
          <a:lstStyle>
            <a:lvl1pPr indent="0" lvl="0" marL="0" marR="0" rtl="0" algn="l">
              <a:spcBef>
                <a:spcPts val="0"/>
              </a:spcBef>
              <a:spcAft>
                <a:spcPts val="0"/>
              </a:spcAft>
              <a:buSzPts val="1400"/>
              <a:buNone/>
              <a:defRPr b="1" i="0" sz="1200" u="none" cap="none" strike="noStrike">
                <a:solidFill>
                  <a:srgbClr val="888888"/>
                </a:solidFill>
                <a:latin typeface="Arial"/>
                <a:ea typeface="Arial"/>
                <a:cs typeface="Arial"/>
                <a:sym typeface="Arial"/>
              </a:defRPr>
            </a:lvl1pPr>
            <a:lvl2pPr indent="0" lvl="1" marL="457200" marR="0" rtl="0" algn="ctr">
              <a:spcBef>
                <a:spcPts val="0"/>
              </a:spcBef>
              <a:spcAft>
                <a:spcPts val="0"/>
              </a:spcAft>
              <a:buSzPts val="1400"/>
              <a:buNone/>
              <a:defRPr b="1" i="0" sz="2000" u="none" cap="none" strike="noStrike">
                <a:solidFill>
                  <a:schemeClr val="dk1"/>
                </a:solidFill>
                <a:latin typeface="Courier New"/>
                <a:ea typeface="Courier New"/>
                <a:cs typeface="Courier New"/>
                <a:sym typeface="Courier New"/>
              </a:defRPr>
            </a:lvl2pPr>
            <a:lvl3pPr indent="0" lvl="2" marL="914400" marR="0" rtl="0" algn="ctr">
              <a:spcBef>
                <a:spcPts val="0"/>
              </a:spcBef>
              <a:spcAft>
                <a:spcPts val="0"/>
              </a:spcAft>
              <a:buSzPts val="1400"/>
              <a:buNone/>
              <a:defRPr b="1" i="0" sz="2000" u="none" cap="none" strike="noStrike">
                <a:solidFill>
                  <a:schemeClr val="dk1"/>
                </a:solidFill>
                <a:latin typeface="Courier New"/>
                <a:ea typeface="Courier New"/>
                <a:cs typeface="Courier New"/>
                <a:sym typeface="Courier New"/>
              </a:defRPr>
            </a:lvl3pPr>
            <a:lvl4pPr indent="0" lvl="3" marL="1371600" marR="0" rtl="0" algn="ctr">
              <a:spcBef>
                <a:spcPts val="0"/>
              </a:spcBef>
              <a:spcAft>
                <a:spcPts val="0"/>
              </a:spcAft>
              <a:buSzPts val="1400"/>
              <a:buNone/>
              <a:defRPr b="1" i="0" sz="2000" u="none" cap="none" strike="noStrike">
                <a:solidFill>
                  <a:schemeClr val="dk1"/>
                </a:solidFill>
                <a:latin typeface="Courier New"/>
                <a:ea typeface="Courier New"/>
                <a:cs typeface="Courier New"/>
                <a:sym typeface="Courier New"/>
              </a:defRPr>
            </a:lvl4pPr>
            <a:lvl5pPr indent="0" lvl="4" marL="1828800" marR="0" rtl="0" algn="ctr">
              <a:spcBef>
                <a:spcPts val="0"/>
              </a:spcBef>
              <a:spcAft>
                <a:spcPts val="0"/>
              </a:spcAft>
              <a:buSzPts val="1400"/>
              <a:buNone/>
              <a:defRPr b="1" i="0" sz="2000" u="none" cap="none" strike="noStrike">
                <a:solidFill>
                  <a:schemeClr val="dk1"/>
                </a:solidFill>
                <a:latin typeface="Courier New"/>
                <a:ea typeface="Courier New"/>
                <a:cs typeface="Courier New"/>
                <a:sym typeface="Courier New"/>
              </a:defRPr>
            </a:lvl5pPr>
            <a:lvl6pPr indent="0" lvl="5" marL="2286000" marR="0" rtl="0" algn="l">
              <a:spcBef>
                <a:spcPts val="0"/>
              </a:spcBef>
              <a:spcAft>
                <a:spcPts val="0"/>
              </a:spcAft>
              <a:buSzPts val="1400"/>
              <a:buNone/>
              <a:defRPr b="1" i="0" sz="2000" u="none" cap="none" strike="noStrike">
                <a:solidFill>
                  <a:schemeClr val="dk1"/>
                </a:solidFill>
                <a:latin typeface="Courier New"/>
                <a:ea typeface="Courier New"/>
                <a:cs typeface="Courier New"/>
                <a:sym typeface="Courier New"/>
              </a:defRPr>
            </a:lvl6pPr>
            <a:lvl7pPr indent="0" lvl="6" marL="2743200" marR="0" rtl="0" algn="l">
              <a:spcBef>
                <a:spcPts val="0"/>
              </a:spcBef>
              <a:spcAft>
                <a:spcPts val="0"/>
              </a:spcAft>
              <a:buSzPts val="1400"/>
              <a:buNone/>
              <a:defRPr b="1" i="0" sz="2000" u="none" cap="none" strike="noStrike">
                <a:solidFill>
                  <a:schemeClr val="dk1"/>
                </a:solidFill>
                <a:latin typeface="Courier New"/>
                <a:ea typeface="Courier New"/>
                <a:cs typeface="Courier New"/>
                <a:sym typeface="Courier New"/>
              </a:defRPr>
            </a:lvl7pPr>
            <a:lvl8pPr indent="0" lvl="7" marL="3200400" marR="0" rtl="0" algn="l">
              <a:spcBef>
                <a:spcPts val="0"/>
              </a:spcBef>
              <a:spcAft>
                <a:spcPts val="0"/>
              </a:spcAft>
              <a:buSzPts val="1400"/>
              <a:buNone/>
              <a:defRPr b="1" i="0" sz="2000" u="none" cap="none" strike="noStrike">
                <a:solidFill>
                  <a:schemeClr val="dk1"/>
                </a:solidFill>
                <a:latin typeface="Courier New"/>
                <a:ea typeface="Courier New"/>
                <a:cs typeface="Courier New"/>
                <a:sym typeface="Courier New"/>
              </a:defRPr>
            </a:lvl8pPr>
            <a:lvl9pPr indent="0" lvl="8" marL="3657600" marR="0" rtl="0" algn="l">
              <a:spcBef>
                <a:spcPts val="0"/>
              </a:spcBef>
              <a:spcAft>
                <a:spcPts val="0"/>
              </a:spcAft>
              <a:buSzPts val="1400"/>
              <a:buNone/>
              <a:defRPr b="1" i="0" sz="2000" u="none" cap="none" strike="noStrike">
                <a:solidFill>
                  <a:schemeClr val="dk1"/>
                </a:solidFill>
                <a:latin typeface="Courier New"/>
                <a:ea typeface="Courier New"/>
                <a:cs typeface="Courier New"/>
                <a:sym typeface="Courier New"/>
              </a:defRPr>
            </a:lvl9pPr>
          </a:lstStyle>
          <a:p/>
        </p:txBody>
      </p:sp>
      <p:sp>
        <p:nvSpPr>
          <p:cNvPr id="53" name="Google Shape;53;p13"/>
          <p:cNvSpPr txBox="1"/>
          <p:nvPr>
            <p:ph idx="11" type="ftr"/>
          </p:nvPr>
        </p:nvSpPr>
        <p:spPr>
          <a:xfrm>
            <a:off x="3124200" y="4914900"/>
            <a:ext cx="2895600" cy="159600"/>
          </a:xfrm>
          <a:prstGeom prst="rect">
            <a:avLst/>
          </a:prstGeom>
          <a:noFill/>
          <a:ln>
            <a:noFill/>
          </a:ln>
        </p:spPr>
        <p:txBody>
          <a:bodyPr anchorCtr="0" anchor="ctr" bIns="91425" lIns="91425" spcFirstLastPara="1" rIns="91425" wrap="square" tIns="91425">
            <a:noAutofit/>
          </a:bodyPr>
          <a:lstStyle>
            <a:lvl1pPr indent="0" lvl="0" marL="0" marR="0" rtl="0" algn="ctr">
              <a:spcBef>
                <a:spcPts val="0"/>
              </a:spcBef>
              <a:spcAft>
                <a:spcPts val="0"/>
              </a:spcAft>
              <a:buSzPts val="1400"/>
              <a:buNone/>
              <a:defRPr b="1" i="0" sz="1200" u="none" cap="none" strike="noStrike">
                <a:solidFill>
                  <a:srgbClr val="888888"/>
                </a:solidFill>
                <a:latin typeface="Arial"/>
                <a:ea typeface="Arial"/>
                <a:cs typeface="Arial"/>
                <a:sym typeface="Arial"/>
              </a:defRPr>
            </a:lvl1pPr>
            <a:lvl2pPr indent="0" lvl="1" marL="457200" marR="0" rtl="0" algn="ctr">
              <a:spcBef>
                <a:spcPts val="0"/>
              </a:spcBef>
              <a:spcAft>
                <a:spcPts val="0"/>
              </a:spcAft>
              <a:buSzPts val="1400"/>
              <a:buNone/>
              <a:defRPr b="1" i="0" sz="2000" u="none" cap="none" strike="noStrike">
                <a:solidFill>
                  <a:schemeClr val="dk1"/>
                </a:solidFill>
                <a:latin typeface="Courier New"/>
                <a:ea typeface="Courier New"/>
                <a:cs typeface="Courier New"/>
                <a:sym typeface="Courier New"/>
              </a:defRPr>
            </a:lvl2pPr>
            <a:lvl3pPr indent="0" lvl="2" marL="914400" marR="0" rtl="0" algn="ctr">
              <a:spcBef>
                <a:spcPts val="0"/>
              </a:spcBef>
              <a:spcAft>
                <a:spcPts val="0"/>
              </a:spcAft>
              <a:buSzPts val="1400"/>
              <a:buNone/>
              <a:defRPr b="1" i="0" sz="2000" u="none" cap="none" strike="noStrike">
                <a:solidFill>
                  <a:schemeClr val="dk1"/>
                </a:solidFill>
                <a:latin typeface="Courier New"/>
                <a:ea typeface="Courier New"/>
                <a:cs typeface="Courier New"/>
                <a:sym typeface="Courier New"/>
              </a:defRPr>
            </a:lvl3pPr>
            <a:lvl4pPr indent="0" lvl="3" marL="1371600" marR="0" rtl="0" algn="ctr">
              <a:spcBef>
                <a:spcPts val="0"/>
              </a:spcBef>
              <a:spcAft>
                <a:spcPts val="0"/>
              </a:spcAft>
              <a:buSzPts val="1400"/>
              <a:buNone/>
              <a:defRPr b="1" i="0" sz="2000" u="none" cap="none" strike="noStrike">
                <a:solidFill>
                  <a:schemeClr val="dk1"/>
                </a:solidFill>
                <a:latin typeface="Courier New"/>
                <a:ea typeface="Courier New"/>
                <a:cs typeface="Courier New"/>
                <a:sym typeface="Courier New"/>
              </a:defRPr>
            </a:lvl4pPr>
            <a:lvl5pPr indent="0" lvl="4" marL="1828800" marR="0" rtl="0" algn="ctr">
              <a:spcBef>
                <a:spcPts val="0"/>
              </a:spcBef>
              <a:spcAft>
                <a:spcPts val="0"/>
              </a:spcAft>
              <a:buSzPts val="1400"/>
              <a:buNone/>
              <a:defRPr b="1" i="0" sz="2000" u="none" cap="none" strike="noStrike">
                <a:solidFill>
                  <a:schemeClr val="dk1"/>
                </a:solidFill>
                <a:latin typeface="Courier New"/>
                <a:ea typeface="Courier New"/>
                <a:cs typeface="Courier New"/>
                <a:sym typeface="Courier New"/>
              </a:defRPr>
            </a:lvl5pPr>
            <a:lvl6pPr indent="0" lvl="5" marL="2286000" marR="0" rtl="0" algn="l">
              <a:spcBef>
                <a:spcPts val="0"/>
              </a:spcBef>
              <a:spcAft>
                <a:spcPts val="0"/>
              </a:spcAft>
              <a:buSzPts val="1400"/>
              <a:buNone/>
              <a:defRPr b="1" i="0" sz="2000" u="none" cap="none" strike="noStrike">
                <a:solidFill>
                  <a:schemeClr val="dk1"/>
                </a:solidFill>
                <a:latin typeface="Courier New"/>
                <a:ea typeface="Courier New"/>
                <a:cs typeface="Courier New"/>
                <a:sym typeface="Courier New"/>
              </a:defRPr>
            </a:lvl6pPr>
            <a:lvl7pPr indent="0" lvl="6" marL="2743200" marR="0" rtl="0" algn="l">
              <a:spcBef>
                <a:spcPts val="0"/>
              </a:spcBef>
              <a:spcAft>
                <a:spcPts val="0"/>
              </a:spcAft>
              <a:buSzPts val="1400"/>
              <a:buNone/>
              <a:defRPr b="1" i="0" sz="2000" u="none" cap="none" strike="noStrike">
                <a:solidFill>
                  <a:schemeClr val="dk1"/>
                </a:solidFill>
                <a:latin typeface="Courier New"/>
                <a:ea typeface="Courier New"/>
                <a:cs typeface="Courier New"/>
                <a:sym typeface="Courier New"/>
              </a:defRPr>
            </a:lvl7pPr>
            <a:lvl8pPr indent="0" lvl="7" marL="3200400" marR="0" rtl="0" algn="l">
              <a:spcBef>
                <a:spcPts val="0"/>
              </a:spcBef>
              <a:spcAft>
                <a:spcPts val="0"/>
              </a:spcAft>
              <a:buSzPts val="1400"/>
              <a:buNone/>
              <a:defRPr b="1" i="0" sz="2000" u="none" cap="none" strike="noStrike">
                <a:solidFill>
                  <a:schemeClr val="dk1"/>
                </a:solidFill>
                <a:latin typeface="Courier New"/>
                <a:ea typeface="Courier New"/>
                <a:cs typeface="Courier New"/>
                <a:sym typeface="Courier New"/>
              </a:defRPr>
            </a:lvl8pPr>
            <a:lvl9pPr indent="0" lvl="8" marL="3657600" marR="0" rtl="0" algn="l">
              <a:spcBef>
                <a:spcPts val="0"/>
              </a:spcBef>
              <a:spcAft>
                <a:spcPts val="0"/>
              </a:spcAft>
              <a:buSzPts val="1400"/>
              <a:buNone/>
              <a:defRPr b="1" i="0" sz="2000" u="none" cap="none" strike="noStrike">
                <a:solidFill>
                  <a:schemeClr val="dk1"/>
                </a:solidFill>
                <a:latin typeface="Courier New"/>
                <a:ea typeface="Courier New"/>
                <a:cs typeface="Courier New"/>
                <a:sym typeface="Courier New"/>
              </a:defRPr>
            </a:lvl9pPr>
          </a:lstStyle>
          <a:p/>
        </p:txBody>
      </p:sp>
      <p:sp>
        <p:nvSpPr>
          <p:cNvPr id="54" name="Google Shape;54;p13"/>
          <p:cNvSpPr txBox="1"/>
          <p:nvPr>
            <p:ph idx="12" type="sldNum"/>
          </p:nvPr>
        </p:nvSpPr>
        <p:spPr>
          <a:xfrm>
            <a:off x="6781800" y="4914900"/>
            <a:ext cx="2133600" cy="159600"/>
          </a:xfrm>
          <a:prstGeom prst="rect">
            <a:avLst/>
          </a:prstGeom>
          <a:noFill/>
          <a:ln>
            <a:noFill/>
          </a:ln>
        </p:spPr>
        <p:txBody>
          <a:bodyPr anchorCtr="0" anchor="ctr" bIns="36000" lIns="36000" spcFirstLastPara="1" rIns="36000" wrap="square" tIns="36000">
            <a:normAutofit/>
          </a:bodyPr>
          <a:lstStyle>
            <a:lvl1pPr indent="0" lvl="0" marL="0" marR="0" rtl="0" algn="r">
              <a:spcBef>
                <a:spcPts val="0"/>
              </a:spcBef>
              <a:spcAft>
                <a:spcPts val="0"/>
              </a:spcAft>
              <a:buNone/>
              <a:defRPr b="1" i="0" sz="1400" u="none" cap="none" strike="noStrike">
                <a:solidFill>
                  <a:srgbClr val="FF6600"/>
                </a:solidFill>
                <a:latin typeface="Arial"/>
                <a:ea typeface="Arial"/>
                <a:cs typeface="Arial"/>
                <a:sym typeface="Arial"/>
              </a:defRPr>
            </a:lvl1pPr>
            <a:lvl2pPr indent="0" lvl="1" marL="0" marR="0" rtl="0" algn="r">
              <a:spcBef>
                <a:spcPts val="0"/>
              </a:spcBef>
              <a:spcAft>
                <a:spcPts val="0"/>
              </a:spcAft>
              <a:buNone/>
              <a:defRPr b="1" i="0" sz="1400" u="none" cap="none" strike="noStrike">
                <a:solidFill>
                  <a:srgbClr val="FF6600"/>
                </a:solidFill>
                <a:latin typeface="Arial"/>
                <a:ea typeface="Arial"/>
                <a:cs typeface="Arial"/>
                <a:sym typeface="Arial"/>
              </a:defRPr>
            </a:lvl2pPr>
            <a:lvl3pPr indent="0" lvl="2" marL="0" marR="0" rtl="0" algn="r">
              <a:spcBef>
                <a:spcPts val="0"/>
              </a:spcBef>
              <a:spcAft>
                <a:spcPts val="0"/>
              </a:spcAft>
              <a:buNone/>
              <a:defRPr b="1" i="0" sz="1400" u="none" cap="none" strike="noStrike">
                <a:solidFill>
                  <a:srgbClr val="FF6600"/>
                </a:solidFill>
                <a:latin typeface="Arial"/>
                <a:ea typeface="Arial"/>
                <a:cs typeface="Arial"/>
                <a:sym typeface="Arial"/>
              </a:defRPr>
            </a:lvl3pPr>
            <a:lvl4pPr indent="0" lvl="3" marL="0" marR="0" rtl="0" algn="r">
              <a:spcBef>
                <a:spcPts val="0"/>
              </a:spcBef>
              <a:spcAft>
                <a:spcPts val="0"/>
              </a:spcAft>
              <a:buNone/>
              <a:defRPr b="1" i="0" sz="1400" u="none" cap="none" strike="noStrike">
                <a:solidFill>
                  <a:srgbClr val="FF6600"/>
                </a:solidFill>
                <a:latin typeface="Arial"/>
                <a:ea typeface="Arial"/>
                <a:cs typeface="Arial"/>
                <a:sym typeface="Arial"/>
              </a:defRPr>
            </a:lvl4pPr>
            <a:lvl5pPr indent="0" lvl="4" marL="0" marR="0" rtl="0" algn="r">
              <a:spcBef>
                <a:spcPts val="0"/>
              </a:spcBef>
              <a:spcAft>
                <a:spcPts val="0"/>
              </a:spcAft>
              <a:buNone/>
              <a:defRPr b="1" i="0" sz="1400" u="none" cap="none" strike="noStrike">
                <a:solidFill>
                  <a:srgbClr val="FF6600"/>
                </a:solidFill>
                <a:latin typeface="Arial"/>
                <a:ea typeface="Arial"/>
                <a:cs typeface="Arial"/>
                <a:sym typeface="Arial"/>
              </a:defRPr>
            </a:lvl5pPr>
            <a:lvl6pPr indent="0" lvl="5" marL="0" marR="0" rtl="0" algn="r">
              <a:spcBef>
                <a:spcPts val="0"/>
              </a:spcBef>
              <a:spcAft>
                <a:spcPts val="0"/>
              </a:spcAft>
              <a:buNone/>
              <a:defRPr b="1" i="0" sz="1400" u="none" cap="none" strike="noStrike">
                <a:solidFill>
                  <a:srgbClr val="FF6600"/>
                </a:solidFill>
                <a:latin typeface="Arial"/>
                <a:ea typeface="Arial"/>
                <a:cs typeface="Arial"/>
                <a:sym typeface="Arial"/>
              </a:defRPr>
            </a:lvl6pPr>
            <a:lvl7pPr indent="0" lvl="6" marL="0" marR="0" rtl="0" algn="r">
              <a:spcBef>
                <a:spcPts val="0"/>
              </a:spcBef>
              <a:spcAft>
                <a:spcPts val="0"/>
              </a:spcAft>
              <a:buNone/>
              <a:defRPr b="1" i="0" sz="1400" u="none" cap="none" strike="noStrike">
                <a:solidFill>
                  <a:srgbClr val="FF6600"/>
                </a:solidFill>
                <a:latin typeface="Arial"/>
                <a:ea typeface="Arial"/>
                <a:cs typeface="Arial"/>
                <a:sym typeface="Arial"/>
              </a:defRPr>
            </a:lvl7pPr>
            <a:lvl8pPr indent="0" lvl="7" marL="0" marR="0" rtl="0" algn="r">
              <a:spcBef>
                <a:spcPts val="0"/>
              </a:spcBef>
              <a:spcAft>
                <a:spcPts val="0"/>
              </a:spcAft>
              <a:buNone/>
              <a:defRPr b="1" i="0" sz="1400" u="none" cap="none" strike="noStrike">
                <a:solidFill>
                  <a:srgbClr val="FF6600"/>
                </a:solidFill>
                <a:latin typeface="Arial"/>
                <a:ea typeface="Arial"/>
                <a:cs typeface="Arial"/>
                <a:sym typeface="Arial"/>
              </a:defRPr>
            </a:lvl8pPr>
            <a:lvl9pPr indent="0" lvl="8" marL="0" marR="0" rtl="0" algn="r">
              <a:spcBef>
                <a:spcPts val="0"/>
              </a:spcBef>
              <a:spcAft>
                <a:spcPts val="0"/>
              </a:spcAft>
              <a:buNone/>
              <a:defRPr b="1" i="0" sz="1400" u="none" cap="none" strike="noStrike">
                <a:solidFill>
                  <a:srgbClr val="FF6600"/>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
        <p:nvSpPr>
          <p:cNvPr id="55" name="Google Shape;55;p13"/>
          <p:cNvSpPr txBox="1"/>
          <p:nvPr>
            <p:ph type="title"/>
          </p:nvPr>
        </p:nvSpPr>
        <p:spPr>
          <a:xfrm>
            <a:off x="152400" y="114300"/>
            <a:ext cx="8763000" cy="800100"/>
          </a:xfrm>
          <a:prstGeom prst="rect">
            <a:avLst/>
          </a:prstGeom>
          <a:noFill/>
          <a:ln>
            <a:noFill/>
          </a:ln>
        </p:spPr>
        <p:txBody>
          <a:bodyPr anchorCtr="0" anchor="b" bIns="91425" lIns="91425" spcFirstLastPara="1" rIns="91425" wrap="square" tIns="91425">
            <a:normAutofit/>
          </a:bodyPr>
          <a:lstStyle>
            <a:lvl1pPr indent="0" lvl="0" marL="0" marR="0" rtl="0" algn="l">
              <a:lnSpc>
                <a:spcPct val="80000"/>
              </a:lnSpc>
              <a:spcBef>
                <a:spcPts val="0"/>
              </a:spcBef>
              <a:spcAft>
                <a:spcPts val="0"/>
              </a:spcAft>
              <a:buSzPts val="2800"/>
              <a:buNone/>
              <a:defRPr b="1" i="0" sz="3600" u="none" cap="none" strike="noStrike">
                <a:solidFill>
                  <a:schemeClr val="dk1"/>
                </a:solidFill>
                <a:latin typeface="Arial"/>
                <a:ea typeface="Arial"/>
                <a:cs typeface="Arial"/>
                <a:sym typeface="Arial"/>
              </a:defRPr>
            </a:lvl1pPr>
            <a:lvl2pPr indent="0" lvl="1" marL="0" marR="0" rtl="0" algn="ctr">
              <a:spcBef>
                <a:spcPts val="0"/>
              </a:spcBef>
              <a:spcAft>
                <a:spcPts val="0"/>
              </a:spcAft>
              <a:buSzPts val="2800"/>
              <a:buNone/>
              <a:defRPr b="0" i="0" sz="4400" u="none" cap="none" strike="noStrike">
                <a:solidFill>
                  <a:srgbClr val="000090"/>
                </a:solidFill>
                <a:latin typeface="Calibri"/>
                <a:ea typeface="Calibri"/>
                <a:cs typeface="Calibri"/>
                <a:sym typeface="Calibri"/>
              </a:defRPr>
            </a:lvl2pPr>
            <a:lvl3pPr indent="0" lvl="2" marL="0" marR="0" rtl="0" algn="ctr">
              <a:spcBef>
                <a:spcPts val="0"/>
              </a:spcBef>
              <a:spcAft>
                <a:spcPts val="0"/>
              </a:spcAft>
              <a:buSzPts val="2800"/>
              <a:buNone/>
              <a:defRPr b="0" i="0" sz="4400" u="none" cap="none" strike="noStrike">
                <a:solidFill>
                  <a:srgbClr val="000090"/>
                </a:solidFill>
                <a:latin typeface="Calibri"/>
                <a:ea typeface="Calibri"/>
                <a:cs typeface="Calibri"/>
                <a:sym typeface="Calibri"/>
              </a:defRPr>
            </a:lvl3pPr>
            <a:lvl4pPr indent="0" lvl="3" marL="0" marR="0" rtl="0" algn="ctr">
              <a:spcBef>
                <a:spcPts val="0"/>
              </a:spcBef>
              <a:spcAft>
                <a:spcPts val="0"/>
              </a:spcAft>
              <a:buSzPts val="2800"/>
              <a:buNone/>
              <a:defRPr b="0" i="0" sz="4400" u="none" cap="none" strike="noStrike">
                <a:solidFill>
                  <a:srgbClr val="000090"/>
                </a:solidFill>
                <a:latin typeface="Calibri"/>
                <a:ea typeface="Calibri"/>
                <a:cs typeface="Calibri"/>
                <a:sym typeface="Calibri"/>
              </a:defRPr>
            </a:lvl4pPr>
            <a:lvl5pPr indent="0" lvl="4" marL="0" marR="0" rtl="0" algn="ctr">
              <a:spcBef>
                <a:spcPts val="0"/>
              </a:spcBef>
              <a:spcAft>
                <a:spcPts val="0"/>
              </a:spcAft>
              <a:buSzPts val="2800"/>
              <a:buNone/>
              <a:defRPr b="0" i="0" sz="4400" u="none" cap="none" strike="noStrike">
                <a:solidFill>
                  <a:srgbClr val="000090"/>
                </a:solidFill>
                <a:latin typeface="Calibri"/>
                <a:ea typeface="Calibri"/>
                <a:cs typeface="Calibri"/>
                <a:sym typeface="Calibri"/>
              </a:defRPr>
            </a:lvl5pPr>
            <a:lvl6pPr indent="0" lvl="5" marL="457200" marR="0" rtl="0" algn="ctr">
              <a:spcBef>
                <a:spcPts val="0"/>
              </a:spcBef>
              <a:spcAft>
                <a:spcPts val="0"/>
              </a:spcAft>
              <a:buSzPts val="2800"/>
              <a:buNone/>
              <a:defRPr b="0" i="0" sz="4400" u="none" cap="none" strike="noStrike">
                <a:solidFill>
                  <a:schemeClr val="dk1"/>
                </a:solidFill>
                <a:latin typeface="Calibri"/>
                <a:ea typeface="Calibri"/>
                <a:cs typeface="Calibri"/>
                <a:sym typeface="Calibri"/>
              </a:defRPr>
            </a:lvl6pPr>
            <a:lvl7pPr indent="0" lvl="6" marL="914400" marR="0" rtl="0" algn="ctr">
              <a:spcBef>
                <a:spcPts val="0"/>
              </a:spcBef>
              <a:spcAft>
                <a:spcPts val="0"/>
              </a:spcAft>
              <a:buSzPts val="2800"/>
              <a:buNone/>
              <a:defRPr b="0" i="0" sz="4400" u="none" cap="none" strike="noStrike">
                <a:solidFill>
                  <a:schemeClr val="dk1"/>
                </a:solidFill>
                <a:latin typeface="Calibri"/>
                <a:ea typeface="Calibri"/>
                <a:cs typeface="Calibri"/>
                <a:sym typeface="Calibri"/>
              </a:defRPr>
            </a:lvl7pPr>
            <a:lvl8pPr indent="0" lvl="7" marL="1371600" marR="0" rtl="0" algn="ctr">
              <a:spcBef>
                <a:spcPts val="0"/>
              </a:spcBef>
              <a:spcAft>
                <a:spcPts val="0"/>
              </a:spcAft>
              <a:buSzPts val="2800"/>
              <a:buNone/>
              <a:defRPr b="0" i="0" sz="4400" u="none" cap="none" strike="noStrike">
                <a:solidFill>
                  <a:schemeClr val="dk1"/>
                </a:solidFill>
                <a:latin typeface="Calibri"/>
                <a:ea typeface="Calibri"/>
                <a:cs typeface="Calibri"/>
                <a:sym typeface="Calibri"/>
              </a:defRPr>
            </a:lvl8pPr>
            <a:lvl9pPr indent="0" lvl="8" marL="1828800" marR="0" rtl="0" algn="ctr">
              <a:spcBef>
                <a:spcPts val="0"/>
              </a:spcBef>
              <a:spcAft>
                <a:spcPts val="0"/>
              </a:spcAft>
              <a:buSzPts val="2800"/>
              <a:buNone/>
              <a:defRPr b="0" i="0" sz="4400" u="none" cap="none" strike="noStrike">
                <a:solidFill>
                  <a:schemeClr val="dk1"/>
                </a:solidFill>
                <a:latin typeface="Calibri"/>
                <a:ea typeface="Calibri"/>
                <a:cs typeface="Calibri"/>
                <a:sym typeface="Calibri"/>
              </a:defRPr>
            </a:lvl9pPr>
          </a:lstStyle>
          <a:p/>
        </p:txBody>
      </p:sp>
      <p:cxnSp>
        <p:nvCxnSpPr>
          <p:cNvPr id="56" name="Google Shape;56;p13"/>
          <p:cNvCxnSpPr/>
          <p:nvPr/>
        </p:nvCxnSpPr>
        <p:spPr>
          <a:xfrm>
            <a:off x="152400" y="971550"/>
            <a:ext cx="8763000" cy="0"/>
          </a:xfrm>
          <a:prstGeom prst="straightConnector1">
            <a:avLst/>
          </a:prstGeom>
          <a:noFill/>
          <a:ln cap="flat" cmpd="sng" w="25400">
            <a:solidFill>
              <a:srgbClr val="FF6600"/>
            </a:solidFill>
            <a:prstDash val="solid"/>
            <a:round/>
            <a:headEnd len="sm" w="sm" type="none"/>
            <a:tailEnd len="sm" w="sm" type="none"/>
          </a:ln>
        </p:spPr>
      </p:cxn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150850"/>
            <a:ext cx="8520600" cy="8418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19" name="Google Shape;19;p4"/>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3117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3" name="Google Shape;23;p5"/>
          <p:cNvSpPr txBox="1"/>
          <p:nvPr>
            <p:ph idx="2" type="body"/>
          </p:nvPr>
        </p:nvSpPr>
        <p:spPr>
          <a:xfrm>
            <a:off x="48324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4" name="Google Shape;24;p5"/>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555600"/>
            <a:ext cx="2808000" cy="7557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311700" y="1389600"/>
            <a:ext cx="2808000" cy="31794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1" name="Google Shape;31;p7"/>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450150"/>
            <a:ext cx="6367800" cy="4090800"/>
          </a:xfrm>
          <a:prstGeom prst="rect">
            <a:avLst/>
          </a:prstGeom>
        </p:spPr>
        <p:txBody>
          <a:bodyPr anchorCtr="0" anchor="ctr" bIns="91425" lIns="91425" spcFirstLastPara="1" rIns="91425" wrap="square" tIns="91425">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65500" y="1233175"/>
            <a:ext cx="4045200" cy="14823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65500" y="2803075"/>
            <a:ext cx="4045200" cy="12351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939500" y="724075"/>
            <a:ext cx="3837000" cy="36951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40" name="Google Shape;40;p9"/>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11700" y="4230575"/>
            <a:ext cx="5998800" cy="6051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0" Type="http://schemas.openxmlformats.org/officeDocument/2006/relationships/slideLayout" Target="../slideLayouts/slideLayout10.xml"/><Relationship Id="rId13" Type="http://schemas.openxmlformats.org/officeDocument/2006/relationships/theme" Target="../theme/theme2.xml"/><Relationship Id="rId12" Type="http://schemas.openxmlformats.org/officeDocument/2006/relationships/slideLayout" Target="../slideLayouts/slideLayout12.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0"/>
              </a:spcBef>
              <a:spcAft>
                <a:spcPts val="0"/>
              </a:spcAft>
              <a:buClr>
                <a:schemeClr val="dk2"/>
              </a:buClr>
              <a:buSzPts val="1400"/>
              <a:buChar char="○"/>
              <a:defRPr>
                <a:solidFill>
                  <a:schemeClr val="dk2"/>
                </a:solidFill>
              </a:defRPr>
            </a:lvl2pPr>
            <a:lvl3pPr indent="-317500" lvl="2" marL="1371600">
              <a:lnSpc>
                <a:spcPct val="115000"/>
              </a:lnSpc>
              <a:spcBef>
                <a:spcPts val="0"/>
              </a:spcBef>
              <a:spcAft>
                <a:spcPts val="0"/>
              </a:spcAft>
              <a:buClr>
                <a:schemeClr val="dk2"/>
              </a:buClr>
              <a:buSzPts val="1400"/>
              <a:buChar char="■"/>
              <a:defRPr>
                <a:solidFill>
                  <a:schemeClr val="dk2"/>
                </a:solidFill>
              </a:defRPr>
            </a:lvl3pPr>
            <a:lvl4pPr indent="-317500" lvl="3" marL="1828800">
              <a:lnSpc>
                <a:spcPct val="115000"/>
              </a:lnSpc>
              <a:spcBef>
                <a:spcPts val="0"/>
              </a:spcBef>
              <a:spcAft>
                <a:spcPts val="0"/>
              </a:spcAft>
              <a:buClr>
                <a:schemeClr val="dk2"/>
              </a:buClr>
              <a:buSzPts val="1400"/>
              <a:buChar char="●"/>
              <a:defRPr>
                <a:solidFill>
                  <a:schemeClr val="dk2"/>
                </a:solidFill>
              </a:defRPr>
            </a:lvl4pPr>
            <a:lvl5pPr indent="-317500" lvl="4" marL="2286000">
              <a:lnSpc>
                <a:spcPct val="115000"/>
              </a:lnSpc>
              <a:spcBef>
                <a:spcPts val="0"/>
              </a:spcBef>
              <a:spcAft>
                <a:spcPts val="0"/>
              </a:spcAft>
              <a:buClr>
                <a:schemeClr val="dk2"/>
              </a:buClr>
              <a:buSzPts val="1400"/>
              <a:buChar char="○"/>
              <a:defRPr>
                <a:solidFill>
                  <a:schemeClr val="dk2"/>
                </a:solidFill>
              </a:defRPr>
            </a:lvl5pPr>
            <a:lvl6pPr indent="-317500" lvl="5" marL="2743200">
              <a:lnSpc>
                <a:spcPct val="115000"/>
              </a:lnSpc>
              <a:spcBef>
                <a:spcPts val="0"/>
              </a:spcBef>
              <a:spcAft>
                <a:spcPts val="0"/>
              </a:spcAft>
              <a:buClr>
                <a:schemeClr val="dk2"/>
              </a:buClr>
              <a:buSzPts val="1400"/>
              <a:buChar char="■"/>
              <a:defRPr>
                <a:solidFill>
                  <a:schemeClr val="dk2"/>
                </a:solidFill>
              </a:defRPr>
            </a:lvl6pPr>
            <a:lvl7pPr indent="-317500" lvl="6" marL="3200400">
              <a:lnSpc>
                <a:spcPct val="115000"/>
              </a:lnSpc>
              <a:spcBef>
                <a:spcPts val="0"/>
              </a:spcBef>
              <a:spcAft>
                <a:spcPts val="0"/>
              </a:spcAft>
              <a:buClr>
                <a:schemeClr val="dk2"/>
              </a:buClr>
              <a:buSzPts val="1400"/>
              <a:buChar char="●"/>
              <a:defRPr>
                <a:solidFill>
                  <a:schemeClr val="dk2"/>
                </a:solidFill>
              </a:defRPr>
            </a:lvl7pPr>
            <a:lvl8pPr indent="-317500" lvl="7" marL="3657600">
              <a:lnSpc>
                <a:spcPct val="115000"/>
              </a:lnSpc>
              <a:spcBef>
                <a:spcPts val="0"/>
              </a:spcBef>
              <a:spcAft>
                <a:spcPts val="0"/>
              </a:spcAft>
              <a:buClr>
                <a:schemeClr val="dk2"/>
              </a:buClr>
              <a:buSzPts val="1400"/>
              <a:buChar char="○"/>
              <a:defRPr>
                <a:solidFill>
                  <a:schemeClr val="dk2"/>
                </a:solidFill>
              </a:defRPr>
            </a:lvl8pPr>
            <a:lvl9pPr indent="-317500" lvl="8" marL="4114800">
              <a:lnSpc>
                <a:spcPct val="115000"/>
              </a:lnSpc>
              <a:spcBef>
                <a:spcPts val="0"/>
              </a:spcBef>
              <a:spcAft>
                <a:spcPts val="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p:hf dt="0" ftr="0" hdr="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8.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0.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31.xml"/><Relationship Id="rId3" Type="http://schemas.openxmlformats.org/officeDocument/2006/relationships/image" Target="../media/image1.png"/><Relationship Id="rId4" Type="http://schemas.openxmlformats.org/officeDocument/2006/relationships/image" Target="../media/image2.png"/></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32.xml"/><Relationship Id="rId3" Type="http://schemas.openxmlformats.org/officeDocument/2006/relationships/image" Target="../media/image1.png"/><Relationship Id="rId4" Type="http://schemas.openxmlformats.org/officeDocument/2006/relationships/image" Target="../media/image2.png"/></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3.xml"/><Relationship Id="rId3" Type="http://schemas.openxmlformats.org/officeDocument/2006/relationships/image" Target="../media/image3.png"/></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4.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5.xml"/><Relationship Id="rId3" Type="http://schemas.openxmlformats.org/officeDocument/2006/relationships/image" Target="../media/image5.png"/></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6.xml"/><Relationship Id="rId3" Type="http://schemas.openxmlformats.org/officeDocument/2006/relationships/image" Target="../media/image5.png"/><Relationship Id="rId4" Type="http://schemas.openxmlformats.org/officeDocument/2006/relationships/image" Target="../media/image6.png"/></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7.xml"/><Relationship Id="rId3" Type="http://schemas.openxmlformats.org/officeDocument/2006/relationships/image" Target="../media/image5.png"/><Relationship Id="rId4" Type="http://schemas.openxmlformats.org/officeDocument/2006/relationships/image" Target="../media/image6.png"/></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8.xml"/><Relationship Id="rId3" Type="http://schemas.openxmlformats.org/officeDocument/2006/relationships/image" Target="../media/image5.png"/><Relationship Id="rId4" Type="http://schemas.openxmlformats.org/officeDocument/2006/relationships/image" Target="../media/image6.png"/></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9.xml"/><Relationship Id="rId3" Type="http://schemas.openxmlformats.org/officeDocument/2006/relationships/image" Target="../media/image5.png"/><Relationship Id="rId4" Type="http://schemas.openxmlformats.org/officeDocument/2006/relationships/image" Target="../media/image6.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0.xml"/><Relationship Id="rId3" Type="http://schemas.openxmlformats.org/officeDocument/2006/relationships/image" Target="../media/image5.png"/><Relationship Id="rId4" Type="http://schemas.openxmlformats.org/officeDocument/2006/relationships/image" Target="../media/image4.png"/></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1.xml"/><Relationship Id="rId3" Type="http://schemas.openxmlformats.org/officeDocument/2006/relationships/image" Target="../media/image5.png"/><Relationship Id="rId4" Type="http://schemas.openxmlformats.org/officeDocument/2006/relationships/image" Target="../media/image4.png"/></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2.xml"/><Relationship Id="rId3" Type="http://schemas.openxmlformats.org/officeDocument/2006/relationships/image" Target="../media/image5.png"/><Relationship Id="rId4" Type="http://schemas.openxmlformats.org/officeDocument/2006/relationships/image" Target="../media/image6.png"/></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3.xml"/><Relationship Id="rId3" Type="http://schemas.openxmlformats.org/officeDocument/2006/relationships/image" Target="../media/image5.png"/><Relationship Id="rId4" Type="http://schemas.openxmlformats.org/officeDocument/2006/relationships/image" Target="../media/image6.png"/></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4.xml"/><Relationship Id="rId3" Type="http://schemas.openxmlformats.org/officeDocument/2006/relationships/image" Target="../media/image5.png"/><Relationship Id="rId4" Type="http://schemas.openxmlformats.org/officeDocument/2006/relationships/image" Target="../media/image6.png"/></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5.xml"/><Relationship Id="rId3" Type="http://schemas.openxmlformats.org/officeDocument/2006/relationships/image" Target="../media/image5.png"/><Relationship Id="rId4" Type="http://schemas.openxmlformats.org/officeDocument/2006/relationships/image" Target="../media/image6.png"/></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6.xml"/><Relationship Id="rId3" Type="http://schemas.openxmlformats.org/officeDocument/2006/relationships/image" Target="../media/image5.png"/><Relationship Id="rId4" Type="http://schemas.openxmlformats.org/officeDocument/2006/relationships/image" Target="../media/image6.png"/></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7.xml"/><Relationship Id="rId3" Type="http://schemas.openxmlformats.org/officeDocument/2006/relationships/image" Target="../media/image5.png"/><Relationship Id="rId4" Type="http://schemas.openxmlformats.org/officeDocument/2006/relationships/image" Target="../media/image6.png"/></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8.xml"/><Relationship Id="rId3" Type="http://schemas.openxmlformats.org/officeDocument/2006/relationships/image" Target="../media/image5.png"/></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9.xml"/><Relationship Id="rId3" Type="http://schemas.openxmlformats.org/officeDocument/2006/relationships/image" Target="../media/image5.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000000"/>
        </a:solidFill>
      </p:bgPr>
    </p:bg>
    <p:spTree>
      <p:nvGrpSpPr>
        <p:cNvPr id="60" name="Shape 60"/>
        <p:cNvGrpSpPr/>
        <p:nvPr/>
      </p:nvGrpSpPr>
      <p:grpSpPr>
        <a:xfrm>
          <a:off x="0" y="0"/>
          <a:ext cx="0" cy="0"/>
          <a:chOff x="0" y="0"/>
          <a:chExt cx="0" cy="0"/>
        </a:xfrm>
      </p:grpSpPr>
      <p:sp>
        <p:nvSpPr>
          <p:cNvPr id="61" name="Google Shape;61;p14"/>
          <p:cNvSpPr txBox="1"/>
          <p:nvPr>
            <p:ph type="ctrTitle"/>
          </p:nvPr>
        </p:nvSpPr>
        <p:spPr>
          <a:xfrm>
            <a:off x="311708" y="744575"/>
            <a:ext cx="8520600" cy="2052600"/>
          </a:xfrm>
          <a:prstGeom prst="rect">
            <a:avLst/>
          </a:prstGeom>
        </p:spPr>
        <p:txBody>
          <a:bodyPr anchorCtr="0" anchor="b" bIns="91425" lIns="91425" spcFirstLastPara="1" rIns="91425" wrap="square" tIns="91425">
            <a:normAutofit/>
          </a:bodyPr>
          <a:lstStyle/>
          <a:p>
            <a:pPr indent="0" lvl="0" marL="0" rtl="0" algn="ctr">
              <a:spcBef>
                <a:spcPts val="0"/>
              </a:spcBef>
              <a:spcAft>
                <a:spcPts val="0"/>
              </a:spcAft>
              <a:buNone/>
            </a:pPr>
            <a:r>
              <a:rPr lang="en">
                <a:solidFill>
                  <a:srgbClr val="FFFFFF"/>
                </a:solidFill>
              </a:rPr>
              <a:t>RPCs in Go</a:t>
            </a:r>
            <a:endParaRPr>
              <a:solidFill>
                <a:srgbClr val="FFFFFF"/>
              </a:solidFill>
            </a:endParaRPr>
          </a:p>
        </p:txBody>
      </p:sp>
      <p:sp>
        <p:nvSpPr>
          <p:cNvPr id="62" name="Google Shape;62;p14"/>
          <p:cNvSpPr txBox="1"/>
          <p:nvPr>
            <p:ph idx="1" type="subTitle"/>
          </p:nvPr>
        </p:nvSpPr>
        <p:spPr>
          <a:xfrm>
            <a:off x="311700" y="2834125"/>
            <a:ext cx="8520600" cy="792600"/>
          </a:xfrm>
          <a:prstGeom prst="rect">
            <a:avLst/>
          </a:prstGeom>
        </p:spPr>
        <p:txBody>
          <a:bodyPr anchorCtr="0" anchor="t" bIns="91425" lIns="91425" spcFirstLastPara="1" rIns="91425" wrap="square" tIns="91425">
            <a:normAutofit/>
          </a:bodyPr>
          <a:lstStyle/>
          <a:p>
            <a:pPr indent="0" lvl="0" marL="0" rtl="0" algn="ctr">
              <a:spcBef>
                <a:spcPts val="0"/>
              </a:spcBef>
              <a:spcAft>
                <a:spcPts val="0"/>
              </a:spcAft>
              <a:buNone/>
            </a:pPr>
            <a:r>
              <a:rPr lang="en">
                <a:solidFill>
                  <a:srgbClr val="FFFFFF"/>
                </a:solidFill>
              </a:rPr>
              <a:t>Feb  15/16th, 2024</a:t>
            </a:r>
            <a:endParaRPr>
              <a:solidFill>
                <a:srgbClr val="FFFFFF"/>
              </a:solidFill>
            </a:endParaRPr>
          </a:p>
        </p:txBody>
      </p:sp>
      <p:sp>
        <p:nvSpPr>
          <p:cNvPr id="63" name="Google Shape;63;p14"/>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noFill/>
      </p:bgPr>
    </p:bg>
    <p:spTree>
      <p:nvGrpSpPr>
        <p:cNvPr id="126" name="Shape 126"/>
        <p:cNvGrpSpPr/>
        <p:nvPr/>
      </p:nvGrpSpPr>
      <p:grpSpPr>
        <a:xfrm>
          <a:off x="0" y="0"/>
          <a:ext cx="0" cy="0"/>
          <a:chOff x="0" y="0"/>
          <a:chExt cx="0" cy="0"/>
        </a:xfrm>
      </p:grpSpPr>
      <p:sp>
        <p:nvSpPr>
          <p:cNvPr id="127" name="Google Shape;127;p23"/>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b="1" lang="en">
                <a:solidFill>
                  <a:srgbClr val="000000"/>
                </a:solidFill>
              </a:rPr>
              <a:t>Asynchronous RPC</a:t>
            </a:r>
            <a:endParaRPr b="1">
              <a:solidFill>
                <a:srgbClr val="000000"/>
              </a:solidFill>
            </a:endParaRPr>
          </a:p>
        </p:txBody>
      </p:sp>
      <p:sp>
        <p:nvSpPr>
          <p:cNvPr id="128" name="Google Shape;128;p23"/>
          <p:cNvSpPr txBox="1"/>
          <p:nvPr>
            <p:ph idx="1" type="body"/>
          </p:nvPr>
        </p:nvSpPr>
        <p:spPr>
          <a:xfrm>
            <a:off x="311700" y="1152475"/>
            <a:ext cx="8520600" cy="3615000"/>
          </a:xfrm>
          <a:prstGeom prst="rect">
            <a:avLst/>
          </a:prstGeom>
        </p:spPr>
        <p:txBody>
          <a:bodyPr anchorCtr="0" anchor="t" bIns="91425" lIns="91425" spcFirstLastPara="1" rIns="91425" wrap="square" tIns="91425">
            <a:normAutofit fontScale="85000" lnSpcReduction="20000"/>
          </a:bodyPr>
          <a:lstStyle/>
          <a:p>
            <a:pPr indent="0" lvl="0" marL="0" rtl="0" algn="l">
              <a:spcBef>
                <a:spcPts val="0"/>
              </a:spcBef>
              <a:spcAft>
                <a:spcPts val="0"/>
              </a:spcAft>
              <a:buNone/>
            </a:pPr>
            <a:r>
              <a:rPr lang="en" sz="2100">
                <a:solidFill>
                  <a:schemeClr val="dk1"/>
                </a:solidFill>
              </a:rPr>
              <a:t>Key Idea: Await RPC response in a separate thread</a:t>
            </a:r>
            <a:endParaRPr sz="2100">
              <a:solidFill>
                <a:srgbClr val="000000"/>
              </a:solidFill>
            </a:endParaRPr>
          </a:p>
          <a:p>
            <a:pPr indent="0" lvl="0" marL="0" rtl="0" algn="l">
              <a:spcBef>
                <a:spcPts val="1200"/>
              </a:spcBef>
              <a:spcAft>
                <a:spcPts val="0"/>
              </a:spcAft>
              <a:buNone/>
            </a:pPr>
            <a:r>
              <a:rPr lang="en" sz="2100">
                <a:solidFill>
                  <a:srgbClr val="000000"/>
                </a:solidFill>
              </a:rPr>
              <a:t>Multiple ways to implement this:</a:t>
            </a:r>
            <a:endParaRPr sz="2100">
              <a:solidFill>
                <a:srgbClr val="000000"/>
              </a:solidFill>
            </a:endParaRPr>
          </a:p>
          <a:p>
            <a:pPr indent="-325755" lvl="0" marL="457200" rtl="0" algn="l">
              <a:spcBef>
                <a:spcPts val="1200"/>
              </a:spcBef>
              <a:spcAft>
                <a:spcPts val="0"/>
              </a:spcAft>
              <a:buClr>
                <a:srgbClr val="000000"/>
              </a:buClr>
              <a:buSzPct val="100000"/>
              <a:buAutoNum type="arabicPeriod"/>
            </a:pPr>
            <a:r>
              <a:rPr lang="en">
                <a:solidFill>
                  <a:srgbClr val="000000"/>
                </a:solidFill>
              </a:rPr>
              <a:t>Pass a </a:t>
            </a:r>
            <a:r>
              <a:rPr i="1" lang="en">
                <a:solidFill>
                  <a:srgbClr val="000000"/>
                </a:solidFill>
              </a:rPr>
              <a:t>callback</a:t>
            </a:r>
            <a:r>
              <a:rPr lang="en">
                <a:solidFill>
                  <a:srgbClr val="000000"/>
                </a:solidFill>
              </a:rPr>
              <a:t> to RPC that will be invoked later</a:t>
            </a:r>
            <a:endParaRPr>
              <a:solidFill>
                <a:srgbClr val="000000"/>
              </a:solidFill>
            </a:endParaRPr>
          </a:p>
          <a:p>
            <a:pPr indent="-325755" lvl="0" marL="457200" rtl="0" algn="l">
              <a:spcBef>
                <a:spcPts val="0"/>
              </a:spcBef>
              <a:spcAft>
                <a:spcPts val="0"/>
              </a:spcAft>
              <a:buSzPct val="100000"/>
              <a:buAutoNum type="arabicPeriod"/>
            </a:pPr>
            <a:r>
              <a:rPr lang="en">
                <a:solidFill>
                  <a:srgbClr val="000000"/>
                </a:solidFill>
              </a:rPr>
              <a:t>Use</a:t>
            </a:r>
            <a:r>
              <a:rPr lang="en">
                <a:solidFill>
                  <a:srgbClr val="FFFFFF"/>
                </a:solidFill>
              </a:rPr>
              <a:t> </a:t>
            </a:r>
            <a:r>
              <a:rPr i="1" lang="en">
                <a:solidFill>
                  <a:srgbClr val="FF0000"/>
                </a:solidFill>
              </a:rPr>
              <a:t>channels</a:t>
            </a:r>
            <a:r>
              <a:rPr lang="en">
                <a:solidFill>
                  <a:srgbClr val="000000"/>
                </a:solidFill>
              </a:rPr>
              <a:t> to communicate RPC reply back to main thread</a:t>
            </a:r>
            <a:endParaRPr>
              <a:solidFill>
                <a:srgbClr val="000000"/>
              </a:solidFill>
            </a:endParaRPr>
          </a:p>
          <a:p>
            <a:pPr indent="0" lvl="0" marL="457200" rtl="0" algn="l">
              <a:spcBef>
                <a:spcPts val="1200"/>
              </a:spcBef>
              <a:spcAft>
                <a:spcPts val="0"/>
              </a:spcAft>
              <a:buNone/>
            </a:pPr>
            <a:r>
              <a:rPr lang="en" sz="1400">
                <a:solidFill>
                  <a:schemeClr val="dk1"/>
                </a:solidFill>
                <a:latin typeface="Consolas"/>
                <a:ea typeface="Consolas"/>
                <a:cs typeface="Consolas"/>
                <a:sym typeface="Consolas"/>
              </a:rPr>
              <a:t>for _, worker := range workers {</a:t>
            </a:r>
            <a:endParaRPr sz="1400">
              <a:solidFill>
                <a:schemeClr val="dk1"/>
              </a:solidFill>
              <a:latin typeface="Consolas"/>
              <a:ea typeface="Consolas"/>
              <a:cs typeface="Consolas"/>
              <a:sym typeface="Consolas"/>
            </a:endParaRPr>
          </a:p>
          <a:p>
            <a:pPr indent="457200" lvl="0" marL="457200" rtl="0" algn="l">
              <a:spcBef>
                <a:spcPts val="0"/>
              </a:spcBef>
              <a:spcAft>
                <a:spcPts val="0"/>
              </a:spcAft>
              <a:buNone/>
            </a:pPr>
            <a:r>
              <a:rPr lang="en" sz="1400">
                <a:solidFill>
                  <a:schemeClr val="dk1"/>
                </a:solidFill>
                <a:latin typeface="Consolas"/>
                <a:ea typeface="Consolas"/>
                <a:cs typeface="Consolas"/>
                <a:sym typeface="Consolas"/>
              </a:rPr>
              <a:t>g</a:t>
            </a:r>
            <a:r>
              <a:rPr lang="en" sz="1400">
                <a:solidFill>
                  <a:schemeClr val="dk1"/>
                </a:solidFill>
                <a:latin typeface="Consolas"/>
                <a:ea typeface="Consolas"/>
                <a:cs typeface="Consolas"/>
                <a:sym typeface="Consolas"/>
              </a:rPr>
              <a:t>o func() {</a:t>
            </a:r>
            <a:endParaRPr sz="1400">
              <a:solidFill>
                <a:schemeClr val="dk1"/>
              </a:solidFill>
              <a:latin typeface="Consolas"/>
              <a:ea typeface="Consolas"/>
              <a:cs typeface="Consolas"/>
              <a:sym typeface="Consolas"/>
            </a:endParaRPr>
          </a:p>
          <a:p>
            <a:pPr indent="0" lvl="0" marL="0" rtl="0" algn="l">
              <a:spcBef>
                <a:spcPts val="0"/>
              </a:spcBef>
              <a:spcAft>
                <a:spcPts val="0"/>
              </a:spcAft>
              <a:buNone/>
            </a:pPr>
            <a:r>
              <a:rPr lang="en" sz="1400">
                <a:solidFill>
                  <a:schemeClr val="dk1"/>
                </a:solidFill>
                <a:latin typeface="Consolas"/>
                <a:ea typeface="Consolas"/>
                <a:cs typeface="Consolas"/>
                <a:sym typeface="Consolas"/>
              </a:rPr>
              <a:t>		  </a:t>
            </a:r>
            <a:r>
              <a:rPr lang="en" sz="1400">
                <a:solidFill>
                  <a:srgbClr val="FF0000"/>
                </a:solidFill>
                <a:latin typeface="Consolas"/>
                <a:ea typeface="Consolas"/>
                <a:cs typeface="Consolas"/>
                <a:sym typeface="Consolas"/>
              </a:rPr>
              <a:t>channel</a:t>
            </a:r>
            <a:r>
              <a:rPr lang="en" sz="1400">
                <a:solidFill>
                  <a:schemeClr val="dk1"/>
                </a:solidFill>
                <a:latin typeface="Consolas"/>
                <a:ea typeface="Consolas"/>
                <a:cs typeface="Consolas"/>
                <a:sym typeface="Consolas"/>
              </a:rPr>
              <a:t> &lt;- sendRPC(</a:t>
            </a:r>
            <a:r>
              <a:rPr lang="en" sz="1400">
                <a:solidFill>
                  <a:srgbClr val="6AA84F"/>
                </a:solidFill>
                <a:latin typeface="Consolas"/>
                <a:ea typeface="Consolas"/>
                <a:cs typeface="Consolas"/>
                <a:sym typeface="Consolas"/>
              </a:rPr>
              <a:t>"RunTask"</a:t>
            </a:r>
            <a:r>
              <a:rPr lang="en" sz="1400">
                <a:solidFill>
                  <a:schemeClr val="dk1"/>
                </a:solidFill>
                <a:latin typeface="Consolas"/>
                <a:ea typeface="Consolas"/>
                <a:cs typeface="Consolas"/>
                <a:sym typeface="Consolas"/>
              </a:rPr>
              <a:t>, address, request)</a:t>
            </a:r>
            <a:endParaRPr sz="1400">
              <a:solidFill>
                <a:schemeClr val="dk1"/>
              </a:solidFill>
              <a:latin typeface="Consolas"/>
              <a:ea typeface="Consolas"/>
              <a:cs typeface="Consolas"/>
              <a:sym typeface="Consolas"/>
            </a:endParaRPr>
          </a:p>
          <a:p>
            <a:pPr indent="0" lvl="0" marL="0" rtl="0" algn="l">
              <a:spcBef>
                <a:spcPts val="0"/>
              </a:spcBef>
              <a:spcAft>
                <a:spcPts val="0"/>
              </a:spcAft>
              <a:buNone/>
            </a:pPr>
            <a:r>
              <a:rPr lang="en" sz="1400">
                <a:solidFill>
                  <a:schemeClr val="dk1"/>
                </a:solidFill>
                <a:latin typeface="Consolas"/>
                <a:ea typeface="Consolas"/>
                <a:cs typeface="Consolas"/>
                <a:sym typeface="Consolas"/>
              </a:rPr>
              <a:t>		}()</a:t>
            </a:r>
            <a:endParaRPr sz="1400">
              <a:solidFill>
                <a:schemeClr val="dk1"/>
              </a:solidFill>
              <a:latin typeface="Consolas"/>
              <a:ea typeface="Consolas"/>
              <a:cs typeface="Consolas"/>
              <a:sym typeface="Consolas"/>
            </a:endParaRPr>
          </a:p>
          <a:p>
            <a:pPr indent="457200" lvl="0" marL="0" rtl="0" algn="l">
              <a:spcBef>
                <a:spcPts val="0"/>
              </a:spcBef>
              <a:spcAft>
                <a:spcPts val="0"/>
              </a:spcAft>
              <a:buNone/>
            </a:pPr>
            <a:r>
              <a:rPr lang="en" sz="1400">
                <a:solidFill>
                  <a:schemeClr val="dk1"/>
                </a:solidFill>
                <a:latin typeface="Consolas"/>
                <a:ea typeface="Consolas"/>
                <a:cs typeface="Consolas"/>
                <a:sym typeface="Consolas"/>
              </a:rPr>
              <a:t>}</a:t>
            </a:r>
            <a:endParaRPr sz="1400">
              <a:solidFill>
                <a:schemeClr val="dk1"/>
              </a:solidFill>
              <a:latin typeface="Consolas"/>
              <a:ea typeface="Consolas"/>
              <a:cs typeface="Consolas"/>
              <a:sym typeface="Consolas"/>
            </a:endParaRPr>
          </a:p>
          <a:p>
            <a:pPr indent="457200" lvl="0" marL="0" rtl="0" algn="l">
              <a:spcBef>
                <a:spcPts val="0"/>
              </a:spcBef>
              <a:spcAft>
                <a:spcPts val="0"/>
              </a:spcAft>
              <a:buNone/>
            </a:pPr>
            <a:r>
              <a:rPr lang="en" sz="1400">
                <a:solidFill>
                  <a:schemeClr val="dk1"/>
                </a:solidFill>
                <a:latin typeface="Consolas"/>
                <a:ea typeface="Consolas"/>
                <a:cs typeface="Consolas"/>
                <a:sym typeface="Consolas"/>
              </a:rPr>
              <a:t>s</a:t>
            </a:r>
            <a:r>
              <a:rPr lang="en" sz="1400">
                <a:solidFill>
                  <a:schemeClr val="dk1"/>
                </a:solidFill>
                <a:latin typeface="Consolas"/>
                <a:ea typeface="Consolas"/>
                <a:cs typeface="Consolas"/>
                <a:sym typeface="Consolas"/>
              </a:rPr>
              <a:t>elect {</a:t>
            </a:r>
            <a:endParaRPr sz="1400">
              <a:solidFill>
                <a:schemeClr val="dk1"/>
              </a:solidFill>
              <a:latin typeface="Consolas"/>
              <a:ea typeface="Consolas"/>
              <a:cs typeface="Consolas"/>
              <a:sym typeface="Consolas"/>
            </a:endParaRPr>
          </a:p>
          <a:p>
            <a:pPr indent="457200" lvl="0" marL="0" rtl="0" algn="l">
              <a:spcBef>
                <a:spcPts val="0"/>
              </a:spcBef>
              <a:spcAft>
                <a:spcPts val="0"/>
              </a:spcAft>
              <a:buNone/>
            </a:pPr>
            <a:r>
              <a:rPr lang="en" sz="1400">
                <a:solidFill>
                  <a:schemeClr val="dk1"/>
                </a:solidFill>
                <a:latin typeface="Consolas"/>
                <a:ea typeface="Consolas"/>
                <a:cs typeface="Consolas"/>
                <a:sym typeface="Consolas"/>
              </a:rPr>
              <a:t>	case res := &lt;-channel:</a:t>
            </a:r>
            <a:endParaRPr sz="1400">
              <a:solidFill>
                <a:schemeClr val="dk1"/>
              </a:solidFill>
              <a:latin typeface="Consolas"/>
              <a:ea typeface="Consolas"/>
              <a:cs typeface="Consolas"/>
              <a:sym typeface="Consolas"/>
            </a:endParaRPr>
          </a:p>
          <a:p>
            <a:pPr indent="457200" lvl="0" marL="0" rtl="0" algn="l">
              <a:spcBef>
                <a:spcPts val="0"/>
              </a:spcBef>
              <a:spcAft>
                <a:spcPts val="0"/>
              </a:spcAft>
              <a:buNone/>
            </a:pPr>
            <a:r>
              <a:rPr lang="en" sz="1400">
                <a:solidFill>
                  <a:schemeClr val="dk1"/>
                </a:solidFill>
                <a:latin typeface="Consolas"/>
                <a:ea typeface="Consolas"/>
                <a:cs typeface="Consolas"/>
                <a:sym typeface="Consolas"/>
              </a:rPr>
              <a:t>		handleResponse(res)</a:t>
            </a:r>
            <a:endParaRPr sz="1400">
              <a:solidFill>
                <a:schemeClr val="dk1"/>
              </a:solidFill>
              <a:latin typeface="Consolas"/>
              <a:ea typeface="Consolas"/>
              <a:cs typeface="Consolas"/>
              <a:sym typeface="Consolas"/>
            </a:endParaRPr>
          </a:p>
          <a:p>
            <a:pPr indent="457200" lvl="0" marL="0" rtl="0" algn="l">
              <a:spcBef>
                <a:spcPts val="0"/>
              </a:spcBef>
              <a:spcAft>
                <a:spcPts val="0"/>
              </a:spcAft>
              <a:buNone/>
            </a:pPr>
            <a:r>
              <a:rPr lang="en" sz="1400">
                <a:solidFill>
                  <a:schemeClr val="dk1"/>
                </a:solidFill>
                <a:latin typeface="Consolas"/>
                <a:ea typeface="Consolas"/>
                <a:cs typeface="Consolas"/>
                <a:sym typeface="Consolas"/>
              </a:rPr>
              <a:t>	default:</a:t>
            </a:r>
            <a:endParaRPr sz="1400">
              <a:solidFill>
                <a:schemeClr val="dk1"/>
              </a:solidFill>
              <a:latin typeface="Consolas"/>
              <a:ea typeface="Consolas"/>
              <a:cs typeface="Consolas"/>
              <a:sym typeface="Consolas"/>
            </a:endParaRPr>
          </a:p>
          <a:p>
            <a:pPr indent="457200" lvl="0" marL="0" rtl="0" algn="l">
              <a:spcBef>
                <a:spcPts val="0"/>
              </a:spcBef>
              <a:spcAft>
                <a:spcPts val="0"/>
              </a:spcAft>
              <a:buNone/>
            </a:pPr>
            <a:r>
              <a:rPr lang="en" sz="1400">
                <a:solidFill>
                  <a:schemeClr val="dk1"/>
                </a:solidFill>
                <a:latin typeface="Consolas"/>
                <a:ea typeface="Consolas"/>
                <a:cs typeface="Consolas"/>
                <a:sym typeface="Consolas"/>
              </a:rPr>
              <a:t>		// do other stuff</a:t>
            </a:r>
            <a:endParaRPr sz="1400">
              <a:solidFill>
                <a:schemeClr val="dk1"/>
              </a:solidFill>
              <a:latin typeface="Consolas"/>
              <a:ea typeface="Consolas"/>
              <a:cs typeface="Consolas"/>
              <a:sym typeface="Consolas"/>
            </a:endParaRPr>
          </a:p>
          <a:p>
            <a:pPr indent="0" lvl="0" marL="457200" rtl="0" algn="l">
              <a:spcBef>
                <a:spcPts val="0"/>
              </a:spcBef>
              <a:spcAft>
                <a:spcPts val="0"/>
              </a:spcAft>
              <a:buNone/>
            </a:pPr>
            <a:r>
              <a:rPr lang="en" sz="1400">
                <a:solidFill>
                  <a:schemeClr val="dk1"/>
                </a:solidFill>
                <a:latin typeface="Consolas"/>
                <a:ea typeface="Consolas"/>
                <a:cs typeface="Consolas"/>
                <a:sym typeface="Consolas"/>
              </a:rPr>
              <a:t>}</a:t>
            </a:r>
            <a:endParaRPr sz="1400">
              <a:solidFill>
                <a:schemeClr val="dk1"/>
              </a:solidFill>
              <a:latin typeface="Consolas"/>
              <a:ea typeface="Consolas"/>
              <a:cs typeface="Consolas"/>
              <a:sym typeface="Consolas"/>
            </a:endParaRPr>
          </a:p>
        </p:txBody>
      </p:sp>
      <p:sp>
        <p:nvSpPr>
          <p:cNvPr id="129" name="Google Shape;129;p23"/>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noFill/>
      </p:bgPr>
    </p:bg>
    <p:spTree>
      <p:nvGrpSpPr>
        <p:cNvPr id="133" name="Shape 133"/>
        <p:cNvGrpSpPr/>
        <p:nvPr/>
      </p:nvGrpSpPr>
      <p:grpSpPr>
        <a:xfrm>
          <a:off x="0" y="0"/>
          <a:ext cx="0" cy="0"/>
          <a:chOff x="0" y="0"/>
          <a:chExt cx="0" cy="0"/>
        </a:xfrm>
      </p:grpSpPr>
      <p:sp>
        <p:nvSpPr>
          <p:cNvPr id="134" name="Google Shape;134;p24"/>
          <p:cNvSpPr txBox="1"/>
          <p:nvPr>
            <p:ph idx="1" type="body"/>
          </p:nvPr>
        </p:nvSpPr>
        <p:spPr>
          <a:xfrm>
            <a:off x="311700" y="1780650"/>
            <a:ext cx="8520600" cy="1326300"/>
          </a:xfrm>
          <a:prstGeom prst="rect">
            <a:avLst/>
          </a:prstGeom>
        </p:spPr>
        <p:txBody>
          <a:bodyPr anchorCtr="0" anchor="t" bIns="91425" lIns="91425" spcFirstLastPara="1" rIns="91425" wrap="square" tIns="91425">
            <a:normAutofit/>
          </a:bodyPr>
          <a:lstStyle/>
          <a:p>
            <a:pPr indent="0" lvl="0" marL="0" rtl="0" algn="ctr">
              <a:spcBef>
                <a:spcPts val="0"/>
              </a:spcBef>
              <a:spcAft>
                <a:spcPts val="1200"/>
              </a:spcAft>
              <a:buNone/>
            </a:pPr>
            <a:r>
              <a:rPr lang="en" sz="3200">
                <a:solidFill>
                  <a:srgbClr val="000000"/>
                </a:solidFill>
              </a:rPr>
              <a:t>What’s an example application where we would want</a:t>
            </a:r>
            <a:r>
              <a:rPr lang="en" sz="3200">
                <a:solidFill>
                  <a:srgbClr val="000000"/>
                </a:solidFill>
              </a:rPr>
              <a:t> asynchronous RPCs?</a:t>
            </a:r>
            <a:endParaRPr sz="3200">
              <a:solidFill>
                <a:srgbClr val="000000"/>
              </a:solidFill>
            </a:endParaRPr>
          </a:p>
        </p:txBody>
      </p:sp>
      <p:sp>
        <p:nvSpPr>
          <p:cNvPr id="135" name="Google Shape;135;p24"/>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000000"/>
        </a:solidFill>
      </p:bgPr>
    </p:bg>
    <p:spTree>
      <p:nvGrpSpPr>
        <p:cNvPr id="139" name="Shape 139"/>
        <p:cNvGrpSpPr/>
        <p:nvPr/>
      </p:nvGrpSpPr>
      <p:grpSpPr>
        <a:xfrm>
          <a:off x="0" y="0"/>
          <a:ext cx="0" cy="0"/>
          <a:chOff x="0" y="0"/>
          <a:chExt cx="0" cy="0"/>
        </a:xfrm>
      </p:grpSpPr>
      <p:sp>
        <p:nvSpPr>
          <p:cNvPr id="140" name="Google Shape;140;p25"/>
          <p:cNvSpPr txBox="1"/>
          <p:nvPr>
            <p:ph type="title"/>
          </p:nvPr>
        </p:nvSpPr>
        <p:spPr>
          <a:xfrm>
            <a:off x="311700" y="2150850"/>
            <a:ext cx="8520600" cy="841800"/>
          </a:xfrm>
          <a:prstGeom prst="rect">
            <a:avLst/>
          </a:prstGeom>
        </p:spPr>
        <p:txBody>
          <a:bodyPr anchorCtr="0" anchor="ctr" bIns="91425" lIns="91425" spcFirstLastPara="1" rIns="91425" wrap="square" tIns="91425">
            <a:normAutofit/>
          </a:bodyPr>
          <a:lstStyle/>
          <a:p>
            <a:pPr indent="0" lvl="0" marL="0" rtl="0" algn="ctr">
              <a:spcBef>
                <a:spcPts val="0"/>
              </a:spcBef>
              <a:spcAft>
                <a:spcPts val="0"/>
              </a:spcAft>
              <a:buNone/>
            </a:pPr>
            <a:r>
              <a:rPr lang="en">
                <a:solidFill>
                  <a:srgbClr val="FFFFFF"/>
                </a:solidFill>
              </a:rPr>
              <a:t>Writing a RPC server in GO</a:t>
            </a:r>
            <a:endParaRPr>
              <a:solidFill>
                <a:srgbClr val="FFFFFF"/>
              </a:solidFill>
            </a:endParaRPr>
          </a:p>
        </p:txBody>
      </p:sp>
      <p:sp>
        <p:nvSpPr>
          <p:cNvPr id="141" name="Google Shape;141;p25"/>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5" name="Shape 145"/>
        <p:cNvGrpSpPr/>
        <p:nvPr/>
      </p:nvGrpSpPr>
      <p:grpSpPr>
        <a:xfrm>
          <a:off x="0" y="0"/>
          <a:ext cx="0" cy="0"/>
          <a:chOff x="0" y="0"/>
          <a:chExt cx="0" cy="0"/>
        </a:xfrm>
      </p:grpSpPr>
      <p:sp>
        <p:nvSpPr>
          <p:cNvPr id="146" name="Google Shape;146;p26"/>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b="1" lang="en"/>
              <a:t>RPC Implementations in Go </a:t>
            </a:r>
            <a:endParaRPr b="1"/>
          </a:p>
        </p:txBody>
      </p:sp>
      <p:sp>
        <p:nvSpPr>
          <p:cNvPr id="147" name="Google Shape;147;p26"/>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355600" lvl="0" marL="457200" rtl="0" algn="l">
              <a:spcBef>
                <a:spcPts val="0"/>
              </a:spcBef>
              <a:spcAft>
                <a:spcPts val="0"/>
              </a:spcAft>
              <a:buClr>
                <a:srgbClr val="000000"/>
              </a:buClr>
              <a:buSzPts val="2000"/>
              <a:buChar char="●"/>
            </a:pPr>
            <a:r>
              <a:rPr lang="en" sz="2000">
                <a:solidFill>
                  <a:srgbClr val="000000"/>
                </a:solidFill>
              </a:rPr>
              <a:t>There are 3 types of RPC implementations in Go’s built-in library</a:t>
            </a:r>
            <a:endParaRPr sz="2000">
              <a:solidFill>
                <a:srgbClr val="000000"/>
              </a:solidFill>
            </a:endParaRPr>
          </a:p>
          <a:p>
            <a:pPr indent="-355600" lvl="1" marL="914400" rtl="0" algn="l">
              <a:spcBef>
                <a:spcPts val="0"/>
              </a:spcBef>
              <a:spcAft>
                <a:spcPts val="0"/>
              </a:spcAft>
              <a:buClr>
                <a:srgbClr val="000000"/>
              </a:buClr>
              <a:buSzPts val="2000"/>
              <a:buChar char="○"/>
            </a:pPr>
            <a:r>
              <a:rPr lang="en" sz="2000">
                <a:solidFill>
                  <a:srgbClr val="000000"/>
                </a:solidFill>
              </a:rPr>
              <a:t>net/rpc </a:t>
            </a:r>
            <a:endParaRPr sz="2000">
              <a:solidFill>
                <a:srgbClr val="000000"/>
              </a:solidFill>
            </a:endParaRPr>
          </a:p>
          <a:p>
            <a:pPr indent="-355600" lvl="1" marL="914400" rtl="0" algn="l">
              <a:spcBef>
                <a:spcPts val="0"/>
              </a:spcBef>
              <a:spcAft>
                <a:spcPts val="0"/>
              </a:spcAft>
              <a:buClr>
                <a:srgbClr val="999999"/>
              </a:buClr>
              <a:buSzPts val="2000"/>
              <a:buChar char="○"/>
            </a:pPr>
            <a:r>
              <a:rPr lang="en" sz="2000">
                <a:solidFill>
                  <a:srgbClr val="999999"/>
                </a:solidFill>
              </a:rPr>
              <a:t>net/rpc/jsonrpc</a:t>
            </a:r>
            <a:endParaRPr sz="2000">
              <a:solidFill>
                <a:srgbClr val="999999"/>
              </a:solidFill>
            </a:endParaRPr>
          </a:p>
          <a:p>
            <a:pPr indent="-355600" lvl="1" marL="914400" rtl="0" algn="l">
              <a:spcBef>
                <a:spcPts val="0"/>
              </a:spcBef>
              <a:spcAft>
                <a:spcPts val="0"/>
              </a:spcAft>
              <a:buClr>
                <a:srgbClr val="999999"/>
              </a:buClr>
              <a:buSzPts val="2000"/>
              <a:buChar char="○"/>
            </a:pPr>
            <a:r>
              <a:rPr lang="en" sz="2000">
                <a:solidFill>
                  <a:srgbClr val="999999"/>
                </a:solidFill>
              </a:rPr>
              <a:t>gRPC</a:t>
            </a:r>
            <a:endParaRPr sz="2000">
              <a:solidFill>
                <a:srgbClr val="999999"/>
              </a:solidFill>
            </a:endParaRPr>
          </a:p>
        </p:txBody>
      </p:sp>
      <p:sp>
        <p:nvSpPr>
          <p:cNvPr id="148" name="Google Shape;148;p26"/>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2" name="Shape 152"/>
        <p:cNvGrpSpPr/>
        <p:nvPr/>
      </p:nvGrpSpPr>
      <p:grpSpPr>
        <a:xfrm>
          <a:off x="0" y="0"/>
          <a:ext cx="0" cy="0"/>
          <a:chOff x="0" y="0"/>
          <a:chExt cx="0" cy="0"/>
        </a:xfrm>
      </p:grpSpPr>
      <p:sp>
        <p:nvSpPr>
          <p:cNvPr id="153" name="Google Shape;153;p27"/>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b="1" lang="en"/>
              <a:t>RPCs in GO (net/rpc server)</a:t>
            </a:r>
            <a:endParaRPr b="1"/>
          </a:p>
        </p:txBody>
      </p:sp>
      <p:sp>
        <p:nvSpPr>
          <p:cNvPr id="154" name="Google Shape;154;p27"/>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355600" lvl="0" marL="457200" rtl="0" algn="l">
              <a:spcBef>
                <a:spcPts val="0"/>
              </a:spcBef>
              <a:spcAft>
                <a:spcPts val="0"/>
              </a:spcAft>
              <a:buClr>
                <a:srgbClr val="000000"/>
              </a:buClr>
              <a:buSzPts val="2000"/>
              <a:buChar char="●"/>
            </a:pPr>
            <a:r>
              <a:rPr lang="en" sz="2000">
                <a:solidFill>
                  <a:srgbClr val="000000"/>
                </a:solidFill>
              </a:rPr>
              <a:t>Write stub receiver methods in the form:</a:t>
            </a:r>
            <a:endParaRPr sz="2000">
              <a:solidFill>
                <a:srgbClr val="000000"/>
              </a:solidFill>
            </a:endParaRPr>
          </a:p>
          <a:p>
            <a:pPr indent="0" lvl="0" marL="457200" rtl="0" algn="l">
              <a:spcBef>
                <a:spcPts val="1200"/>
              </a:spcBef>
              <a:spcAft>
                <a:spcPts val="0"/>
              </a:spcAft>
              <a:buNone/>
            </a:pPr>
            <a:r>
              <a:rPr lang="en">
                <a:solidFill>
                  <a:srgbClr val="000000"/>
                </a:solidFill>
                <a:latin typeface="Consolas"/>
                <a:ea typeface="Consolas"/>
                <a:cs typeface="Consolas"/>
                <a:sym typeface="Consolas"/>
              </a:rPr>
              <a:t>func (t *T) MethodName(args T1, reply *T2) error</a:t>
            </a:r>
            <a:endParaRPr>
              <a:solidFill>
                <a:srgbClr val="000000"/>
              </a:solidFill>
              <a:latin typeface="Consolas"/>
              <a:ea typeface="Consolas"/>
              <a:cs typeface="Consolas"/>
              <a:sym typeface="Consolas"/>
            </a:endParaRPr>
          </a:p>
          <a:p>
            <a:pPr indent="-355600" lvl="0" marL="457200" rtl="0" algn="l">
              <a:spcBef>
                <a:spcPts val="1200"/>
              </a:spcBef>
              <a:spcAft>
                <a:spcPts val="0"/>
              </a:spcAft>
              <a:buClr>
                <a:schemeClr val="dk1"/>
              </a:buClr>
              <a:buSzPts val="2000"/>
              <a:buChar char="●"/>
            </a:pPr>
            <a:r>
              <a:rPr lang="en" sz="2000">
                <a:solidFill>
                  <a:schemeClr val="dk1"/>
                </a:solidFill>
              </a:rPr>
              <a:t>Create a server</a:t>
            </a:r>
            <a:endParaRPr sz="2000">
              <a:solidFill>
                <a:schemeClr val="dk1"/>
              </a:solidFill>
            </a:endParaRPr>
          </a:p>
          <a:p>
            <a:pPr indent="-355600" lvl="1" marL="914400" rtl="0" algn="l">
              <a:spcBef>
                <a:spcPts val="0"/>
              </a:spcBef>
              <a:spcAft>
                <a:spcPts val="0"/>
              </a:spcAft>
              <a:buClr>
                <a:schemeClr val="dk1"/>
              </a:buClr>
              <a:buSzPts val="2000"/>
              <a:buChar char="○"/>
            </a:pPr>
            <a:r>
              <a:rPr lang="en" sz="2000">
                <a:solidFill>
                  <a:schemeClr val="dk1"/>
                </a:solidFill>
              </a:rPr>
              <a:t>Create a TCP server (or some other types of server to receive data)</a:t>
            </a:r>
            <a:endParaRPr sz="2000">
              <a:solidFill>
                <a:schemeClr val="dk1"/>
              </a:solidFill>
            </a:endParaRPr>
          </a:p>
          <a:p>
            <a:pPr indent="-355600" lvl="1" marL="914400" rtl="0" algn="l">
              <a:spcBef>
                <a:spcPts val="0"/>
              </a:spcBef>
              <a:spcAft>
                <a:spcPts val="0"/>
              </a:spcAft>
              <a:buClr>
                <a:schemeClr val="dk1"/>
              </a:buClr>
              <a:buSzPts val="2000"/>
              <a:buChar char="○"/>
            </a:pPr>
            <a:r>
              <a:rPr lang="en" sz="2000">
                <a:solidFill>
                  <a:schemeClr val="dk1"/>
                </a:solidFill>
              </a:rPr>
              <a:t>Create a listener that will handle RPCs </a:t>
            </a:r>
            <a:endParaRPr sz="2000">
              <a:solidFill>
                <a:schemeClr val="dk1"/>
              </a:solidFill>
            </a:endParaRPr>
          </a:p>
          <a:p>
            <a:pPr indent="-355600" lvl="1" marL="914400" rtl="0" algn="l">
              <a:spcBef>
                <a:spcPts val="0"/>
              </a:spcBef>
              <a:spcAft>
                <a:spcPts val="0"/>
              </a:spcAft>
              <a:buClr>
                <a:schemeClr val="dk1"/>
              </a:buClr>
              <a:buSzPts val="2000"/>
              <a:buChar char="○"/>
            </a:pPr>
            <a:r>
              <a:rPr lang="en" sz="2000">
                <a:solidFill>
                  <a:schemeClr val="dk1"/>
                </a:solidFill>
              </a:rPr>
              <a:t>Register the listener and accept inbound RPC </a:t>
            </a:r>
            <a:endParaRPr>
              <a:solidFill>
                <a:srgbClr val="000000"/>
              </a:solidFill>
              <a:latin typeface="Consolas"/>
              <a:ea typeface="Consolas"/>
              <a:cs typeface="Consolas"/>
              <a:sym typeface="Consolas"/>
            </a:endParaRPr>
          </a:p>
          <a:p>
            <a:pPr indent="-355600" lvl="0" marL="457200" rtl="0" algn="l">
              <a:spcBef>
                <a:spcPts val="0"/>
              </a:spcBef>
              <a:spcAft>
                <a:spcPts val="0"/>
              </a:spcAft>
              <a:buClr>
                <a:srgbClr val="000000"/>
              </a:buClr>
              <a:buSzPts val="2000"/>
              <a:buChar char="●"/>
            </a:pPr>
            <a:r>
              <a:rPr lang="en" sz="2000">
                <a:solidFill>
                  <a:srgbClr val="000000"/>
                </a:solidFill>
              </a:rPr>
              <a:t>See </a:t>
            </a:r>
            <a:r>
              <a:rPr lang="en" sz="2000">
                <a:solidFill>
                  <a:srgbClr val="0000FF"/>
                </a:solidFill>
              </a:rPr>
              <a:t>https://golang.org/pkg/net/rpc/</a:t>
            </a:r>
            <a:r>
              <a:rPr lang="en" sz="2000">
                <a:solidFill>
                  <a:srgbClr val="000000"/>
                </a:solidFill>
              </a:rPr>
              <a:t> for more details</a:t>
            </a:r>
            <a:endParaRPr sz="2000">
              <a:solidFill>
                <a:srgbClr val="000000"/>
              </a:solidFill>
            </a:endParaRPr>
          </a:p>
        </p:txBody>
      </p:sp>
      <p:sp>
        <p:nvSpPr>
          <p:cNvPr id="155" name="Google Shape;155;p27"/>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FFFFF"/>
        </a:solidFill>
      </p:bgPr>
    </p:bg>
    <p:spTree>
      <p:nvGrpSpPr>
        <p:cNvPr id="159" name="Shape 159"/>
        <p:cNvGrpSpPr/>
        <p:nvPr/>
      </p:nvGrpSpPr>
      <p:grpSpPr>
        <a:xfrm>
          <a:off x="0" y="0"/>
          <a:ext cx="0" cy="0"/>
          <a:chOff x="0" y="0"/>
          <a:chExt cx="0" cy="0"/>
        </a:xfrm>
      </p:grpSpPr>
      <p:sp>
        <p:nvSpPr>
          <p:cNvPr id="160" name="Google Shape;160;p28"/>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b="1" lang="en">
                <a:solidFill>
                  <a:srgbClr val="000000"/>
                </a:solidFill>
              </a:rPr>
              <a:t>Go example: Word count server</a:t>
            </a:r>
            <a:endParaRPr b="1">
              <a:solidFill>
                <a:srgbClr val="000000"/>
              </a:solidFill>
            </a:endParaRPr>
          </a:p>
        </p:txBody>
      </p:sp>
      <p:sp>
        <p:nvSpPr>
          <p:cNvPr id="161" name="Google Shape;161;p28"/>
          <p:cNvSpPr txBox="1"/>
          <p:nvPr/>
        </p:nvSpPr>
        <p:spPr>
          <a:xfrm>
            <a:off x="696350" y="1333025"/>
            <a:ext cx="3301800" cy="26805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000080"/>
                </a:solidFill>
                <a:highlight>
                  <a:srgbClr val="FFFFFF"/>
                </a:highlight>
              </a:rPr>
              <a:t>type </a:t>
            </a:r>
            <a:r>
              <a:rPr lang="en">
                <a:highlight>
                  <a:srgbClr val="FFFFFF"/>
                </a:highlight>
              </a:rPr>
              <a:t>WordCountServer </a:t>
            </a:r>
            <a:r>
              <a:rPr b="1" lang="en">
                <a:solidFill>
                  <a:srgbClr val="000080"/>
                </a:solidFill>
                <a:highlight>
                  <a:srgbClr val="FFFFFF"/>
                </a:highlight>
              </a:rPr>
              <a:t>struct </a:t>
            </a:r>
            <a:r>
              <a:rPr lang="en">
                <a:highlight>
                  <a:srgbClr val="FFFFFF"/>
                </a:highlight>
              </a:rPr>
              <a:t>{</a:t>
            </a:r>
            <a:endParaRPr>
              <a:highlight>
                <a:srgbClr val="FFFFFF"/>
              </a:highlight>
            </a:endParaRPr>
          </a:p>
          <a:p>
            <a:pPr indent="0" lvl="0" marL="0" rtl="0" algn="l">
              <a:spcBef>
                <a:spcPts val="0"/>
              </a:spcBef>
              <a:spcAft>
                <a:spcPts val="0"/>
              </a:spcAft>
              <a:buNone/>
            </a:pPr>
            <a:r>
              <a:rPr lang="en">
                <a:highlight>
                  <a:srgbClr val="FFFFFF"/>
                </a:highlight>
              </a:rPr>
              <a:t>      addr string</a:t>
            </a:r>
            <a:endParaRPr>
              <a:highlight>
                <a:srgbClr val="FFFFFF"/>
              </a:highlight>
            </a:endParaRPr>
          </a:p>
          <a:p>
            <a:pPr indent="0" lvl="0" marL="0" rtl="0" algn="l">
              <a:spcBef>
                <a:spcPts val="0"/>
              </a:spcBef>
              <a:spcAft>
                <a:spcPts val="0"/>
              </a:spcAft>
              <a:buNone/>
            </a:pPr>
            <a:r>
              <a:rPr lang="en">
                <a:highlight>
                  <a:srgbClr val="FFFFFF"/>
                </a:highlight>
              </a:rPr>
              <a:t>}</a:t>
            </a:r>
            <a:endParaRPr>
              <a:highlight>
                <a:srgbClr val="FFFFFF"/>
              </a:highlight>
            </a:endParaRPr>
          </a:p>
          <a:p>
            <a:pPr indent="0" lvl="0" marL="0" rtl="0" algn="l">
              <a:spcBef>
                <a:spcPts val="0"/>
              </a:spcBef>
              <a:spcAft>
                <a:spcPts val="0"/>
              </a:spcAft>
              <a:buNone/>
            </a:pPr>
            <a:r>
              <a:t/>
            </a:r>
            <a:endParaRPr>
              <a:highlight>
                <a:srgbClr val="FFFFFF"/>
              </a:highlight>
            </a:endParaRPr>
          </a:p>
          <a:p>
            <a:pPr indent="0" lvl="0" marL="0" rtl="0" algn="l">
              <a:spcBef>
                <a:spcPts val="0"/>
              </a:spcBef>
              <a:spcAft>
                <a:spcPts val="0"/>
              </a:spcAft>
              <a:buNone/>
            </a:pPr>
            <a:r>
              <a:rPr b="1" lang="en">
                <a:solidFill>
                  <a:srgbClr val="000080"/>
                </a:solidFill>
                <a:highlight>
                  <a:srgbClr val="FFFFFF"/>
                </a:highlight>
              </a:rPr>
              <a:t>type </a:t>
            </a:r>
            <a:r>
              <a:rPr lang="en">
                <a:highlight>
                  <a:srgbClr val="FFFFFF"/>
                </a:highlight>
              </a:rPr>
              <a:t>WordCountRequest </a:t>
            </a:r>
            <a:r>
              <a:rPr b="1" lang="en">
                <a:solidFill>
                  <a:srgbClr val="000080"/>
                </a:solidFill>
                <a:highlight>
                  <a:srgbClr val="FFFFFF"/>
                </a:highlight>
              </a:rPr>
              <a:t>struct </a:t>
            </a:r>
            <a:r>
              <a:rPr lang="en">
                <a:highlight>
                  <a:srgbClr val="FFFFFF"/>
                </a:highlight>
              </a:rPr>
              <a:t>{</a:t>
            </a:r>
            <a:endParaRPr>
              <a:highlight>
                <a:srgbClr val="FFFFFF"/>
              </a:highlight>
            </a:endParaRPr>
          </a:p>
          <a:p>
            <a:pPr indent="0" lvl="0" marL="0" rtl="0" algn="l">
              <a:spcBef>
                <a:spcPts val="0"/>
              </a:spcBef>
              <a:spcAft>
                <a:spcPts val="0"/>
              </a:spcAft>
              <a:buNone/>
            </a:pPr>
            <a:r>
              <a:rPr lang="en">
                <a:highlight>
                  <a:srgbClr val="FFFFFF"/>
                </a:highlight>
              </a:rPr>
              <a:t>      Input string</a:t>
            </a:r>
            <a:endParaRPr>
              <a:highlight>
                <a:srgbClr val="FFFFFF"/>
              </a:highlight>
            </a:endParaRPr>
          </a:p>
          <a:p>
            <a:pPr indent="0" lvl="0" marL="0" rtl="0" algn="l">
              <a:spcBef>
                <a:spcPts val="0"/>
              </a:spcBef>
              <a:spcAft>
                <a:spcPts val="0"/>
              </a:spcAft>
              <a:buNone/>
            </a:pPr>
            <a:r>
              <a:rPr lang="en">
                <a:highlight>
                  <a:srgbClr val="FFFFFF"/>
                </a:highlight>
              </a:rPr>
              <a:t>}</a:t>
            </a:r>
            <a:endParaRPr>
              <a:highlight>
                <a:srgbClr val="FFFFFF"/>
              </a:highlight>
            </a:endParaRPr>
          </a:p>
          <a:p>
            <a:pPr indent="0" lvl="0" marL="0" rtl="0" algn="l">
              <a:spcBef>
                <a:spcPts val="0"/>
              </a:spcBef>
              <a:spcAft>
                <a:spcPts val="0"/>
              </a:spcAft>
              <a:buNone/>
            </a:pPr>
            <a:r>
              <a:t/>
            </a:r>
            <a:endParaRPr>
              <a:highlight>
                <a:srgbClr val="FFFFFF"/>
              </a:highlight>
            </a:endParaRPr>
          </a:p>
          <a:p>
            <a:pPr indent="0" lvl="0" marL="0" rtl="0" algn="l">
              <a:spcBef>
                <a:spcPts val="0"/>
              </a:spcBef>
              <a:spcAft>
                <a:spcPts val="0"/>
              </a:spcAft>
              <a:buNone/>
            </a:pPr>
            <a:r>
              <a:rPr b="1" lang="en">
                <a:solidFill>
                  <a:srgbClr val="000080"/>
                </a:solidFill>
                <a:highlight>
                  <a:srgbClr val="FFFFFF"/>
                </a:highlight>
              </a:rPr>
              <a:t>type </a:t>
            </a:r>
            <a:r>
              <a:rPr lang="en">
                <a:highlight>
                  <a:srgbClr val="FFFFFF"/>
                </a:highlight>
              </a:rPr>
              <a:t>WordCountReply </a:t>
            </a:r>
            <a:r>
              <a:rPr b="1" lang="en">
                <a:solidFill>
                  <a:srgbClr val="000080"/>
                </a:solidFill>
                <a:highlight>
                  <a:srgbClr val="FFFFFF"/>
                </a:highlight>
              </a:rPr>
              <a:t>struct </a:t>
            </a:r>
            <a:r>
              <a:rPr lang="en">
                <a:highlight>
                  <a:srgbClr val="FFFFFF"/>
                </a:highlight>
              </a:rPr>
              <a:t>{</a:t>
            </a:r>
            <a:endParaRPr>
              <a:highlight>
                <a:srgbClr val="FFFFFF"/>
              </a:highlight>
            </a:endParaRPr>
          </a:p>
          <a:p>
            <a:pPr indent="0" lvl="0" marL="0" rtl="0" algn="l">
              <a:spcBef>
                <a:spcPts val="0"/>
              </a:spcBef>
              <a:spcAft>
                <a:spcPts val="0"/>
              </a:spcAft>
              <a:buNone/>
            </a:pPr>
            <a:r>
              <a:rPr lang="en">
                <a:highlight>
                  <a:srgbClr val="FFFFFF"/>
                </a:highlight>
              </a:rPr>
              <a:t>      Counts </a:t>
            </a:r>
            <a:r>
              <a:rPr b="1" lang="en">
                <a:solidFill>
                  <a:srgbClr val="000080"/>
                </a:solidFill>
                <a:highlight>
                  <a:srgbClr val="FFFFFF"/>
                </a:highlight>
              </a:rPr>
              <a:t>map</a:t>
            </a:r>
            <a:r>
              <a:rPr lang="en">
                <a:highlight>
                  <a:srgbClr val="FFFFFF"/>
                </a:highlight>
              </a:rPr>
              <a:t>[string]int</a:t>
            </a:r>
            <a:endParaRPr>
              <a:highlight>
                <a:srgbClr val="FFFFFF"/>
              </a:highlight>
            </a:endParaRPr>
          </a:p>
          <a:p>
            <a:pPr indent="0" lvl="0" marL="0" rtl="0" algn="l">
              <a:spcBef>
                <a:spcPts val="0"/>
              </a:spcBef>
              <a:spcAft>
                <a:spcPts val="0"/>
              </a:spcAft>
              <a:buNone/>
            </a:pPr>
            <a:r>
              <a:rPr lang="en">
                <a:highlight>
                  <a:srgbClr val="FFFFFF"/>
                </a:highlight>
              </a:rPr>
              <a:t>}</a:t>
            </a:r>
            <a:endParaRPr>
              <a:highlight>
                <a:srgbClr val="FFFFFF"/>
              </a:highlight>
            </a:endParaRPr>
          </a:p>
        </p:txBody>
      </p:sp>
      <p:sp>
        <p:nvSpPr>
          <p:cNvPr id="162" name="Google Shape;162;p28"/>
          <p:cNvSpPr txBox="1"/>
          <p:nvPr/>
        </p:nvSpPr>
        <p:spPr>
          <a:xfrm>
            <a:off x="3998150" y="1294850"/>
            <a:ext cx="3731700" cy="29004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000080"/>
                </a:solidFill>
                <a:highlight>
                  <a:srgbClr val="FFFFFF"/>
                </a:highlight>
              </a:rPr>
              <a:t>func </a:t>
            </a:r>
            <a:r>
              <a:rPr lang="en">
                <a:highlight>
                  <a:srgbClr val="FFFFFF"/>
                </a:highlight>
              </a:rPr>
              <a:t>(*WordCountServer) Compute(</a:t>
            </a:r>
            <a:endParaRPr>
              <a:highlight>
                <a:srgbClr val="FFFFFF"/>
              </a:highlight>
            </a:endParaRPr>
          </a:p>
          <a:p>
            <a:pPr indent="0" lvl="0" marL="0" rtl="0" algn="l">
              <a:spcBef>
                <a:spcPts val="0"/>
              </a:spcBef>
              <a:spcAft>
                <a:spcPts val="0"/>
              </a:spcAft>
              <a:buNone/>
            </a:pPr>
            <a:r>
              <a:rPr lang="en">
                <a:highlight>
                  <a:srgbClr val="FFFFFF"/>
                </a:highlight>
              </a:rPr>
              <a:t>            request WordCountRequest,</a:t>
            </a:r>
            <a:endParaRPr>
              <a:highlight>
                <a:srgbClr val="FFFFFF"/>
              </a:highlight>
            </a:endParaRPr>
          </a:p>
          <a:p>
            <a:pPr indent="0" lvl="0" marL="0" rtl="0" algn="l">
              <a:spcBef>
                <a:spcPts val="0"/>
              </a:spcBef>
              <a:spcAft>
                <a:spcPts val="0"/>
              </a:spcAft>
              <a:buNone/>
            </a:pPr>
            <a:r>
              <a:rPr lang="en">
                <a:highlight>
                  <a:srgbClr val="FFFFFF"/>
                </a:highlight>
              </a:rPr>
              <a:t>            reply *WordCountReply) error {</a:t>
            </a:r>
            <a:endParaRPr>
              <a:highlight>
                <a:srgbClr val="FFFFFF"/>
              </a:highlight>
            </a:endParaRPr>
          </a:p>
          <a:p>
            <a:pPr indent="0" lvl="0" marL="0" rtl="0" algn="l">
              <a:spcBef>
                <a:spcPts val="0"/>
              </a:spcBef>
              <a:spcAft>
                <a:spcPts val="0"/>
              </a:spcAft>
              <a:buNone/>
            </a:pPr>
            <a:r>
              <a:rPr lang="en">
                <a:highlight>
                  <a:srgbClr val="FFFFFF"/>
                </a:highlight>
              </a:rPr>
              <a:t>      counts := make(</a:t>
            </a:r>
            <a:r>
              <a:rPr b="1" lang="en">
                <a:solidFill>
                  <a:srgbClr val="000080"/>
                </a:solidFill>
                <a:highlight>
                  <a:srgbClr val="FFFFFF"/>
                </a:highlight>
              </a:rPr>
              <a:t>map</a:t>
            </a:r>
            <a:r>
              <a:rPr lang="en">
                <a:highlight>
                  <a:srgbClr val="FFFFFF"/>
                </a:highlight>
              </a:rPr>
              <a:t>[string]int)</a:t>
            </a:r>
            <a:endParaRPr>
              <a:highlight>
                <a:srgbClr val="FFFFFF"/>
              </a:highlight>
            </a:endParaRPr>
          </a:p>
          <a:p>
            <a:pPr indent="0" lvl="0" marL="0" rtl="0" algn="l">
              <a:spcBef>
                <a:spcPts val="0"/>
              </a:spcBef>
              <a:spcAft>
                <a:spcPts val="0"/>
              </a:spcAft>
              <a:buNone/>
            </a:pPr>
            <a:r>
              <a:rPr lang="en">
                <a:highlight>
                  <a:srgbClr val="FFFFFF"/>
                </a:highlight>
              </a:rPr>
              <a:t>      input := request.Input</a:t>
            </a:r>
            <a:endParaRPr>
              <a:highlight>
                <a:srgbClr val="FFFFFF"/>
              </a:highlight>
            </a:endParaRPr>
          </a:p>
          <a:p>
            <a:pPr indent="0" lvl="0" marL="0" rtl="0" algn="l">
              <a:spcBef>
                <a:spcPts val="0"/>
              </a:spcBef>
              <a:spcAft>
                <a:spcPts val="0"/>
              </a:spcAft>
              <a:buNone/>
            </a:pPr>
            <a:r>
              <a:rPr lang="en">
                <a:highlight>
                  <a:srgbClr val="FFFFFF"/>
                </a:highlight>
              </a:rPr>
              <a:t>      tokens := strings.Fields(input)</a:t>
            </a:r>
            <a:endParaRPr>
              <a:highlight>
                <a:srgbClr val="FFFFFF"/>
              </a:highlight>
            </a:endParaRPr>
          </a:p>
          <a:p>
            <a:pPr indent="0" lvl="0" marL="0" rtl="0" algn="l">
              <a:spcBef>
                <a:spcPts val="0"/>
              </a:spcBef>
              <a:spcAft>
                <a:spcPts val="0"/>
              </a:spcAft>
              <a:buNone/>
            </a:pPr>
            <a:r>
              <a:rPr lang="en">
                <a:highlight>
                  <a:srgbClr val="FFFFFF"/>
                </a:highlight>
              </a:rPr>
              <a:t>      </a:t>
            </a:r>
            <a:r>
              <a:rPr b="1" lang="en">
                <a:solidFill>
                  <a:srgbClr val="000080"/>
                </a:solidFill>
                <a:highlight>
                  <a:srgbClr val="FFFFFF"/>
                </a:highlight>
              </a:rPr>
              <a:t>for </a:t>
            </a:r>
            <a:r>
              <a:rPr lang="en">
                <a:highlight>
                  <a:srgbClr val="FFFFFF"/>
                </a:highlight>
              </a:rPr>
              <a:t>_, t := </a:t>
            </a:r>
            <a:r>
              <a:rPr b="1" lang="en">
                <a:solidFill>
                  <a:srgbClr val="000080"/>
                </a:solidFill>
                <a:highlight>
                  <a:srgbClr val="FFFFFF"/>
                </a:highlight>
              </a:rPr>
              <a:t>range </a:t>
            </a:r>
            <a:r>
              <a:rPr lang="en">
                <a:highlight>
                  <a:srgbClr val="FFFFFF"/>
                </a:highlight>
              </a:rPr>
              <a:t>tokens {</a:t>
            </a:r>
            <a:endParaRPr>
              <a:highlight>
                <a:srgbClr val="FFFFFF"/>
              </a:highlight>
            </a:endParaRPr>
          </a:p>
          <a:p>
            <a:pPr indent="0" lvl="0" marL="0" rtl="0" algn="l">
              <a:spcBef>
                <a:spcPts val="0"/>
              </a:spcBef>
              <a:spcAft>
                <a:spcPts val="0"/>
              </a:spcAft>
              <a:buNone/>
            </a:pPr>
            <a:r>
              <a:rPr lang="en">
                <a:highlight>
                  <a:srgbClr val="FFFFFF"/>
                </a:highlight>
              </a:rPr>
              <a:t>             counts[t] += </a:t>
            </a:r>
            <a:r>
              <a:rPr lang="en">
                <a:solidFill>
                  <a:srgbClr val="0000FF"/>
                </a:solidFill>
                <a:highlight>
                  <a:srgbClr val="FFFFFF"/>
                </a:highlight>
              </a:rPr>
              <a:t>1</a:t>
            </a:r>
            <a:endParaRPr>
              <a:solidFill>
                <a:srgbClr val="0000FF"/>
              </a:solidFill>
              <a:highlight>
                <a:srgbClr val="FFFFFF"/>
              </a:highlight>
            </a:endParaRPr>
          </a:p>
          <a:p>
            <a:pPr indent="0" lvl="0" marL="0" rtl="0" algn="l">
              <a:spcBef>
                <a:spcPts val="0"/>
              </a:spcBef>
              <a:spcAft>
                <a:spcPts val="0"/>
              </a:spcAft>
              <a:buNone/>
            </a:pPr>
            <a:r>
              <a:rPr lang="en">
                <a:solidFill>
                  <a:srgbClr val="0000FF"/>
                </a:solidFill>
                <a:highlight>
                  <a:srgbClr val="FFFFFF"/>
                </a:highlight>
              </a:rPr>
              <a:t>      </a:t>
            </a:r>
            <a:r>
              <a:rPr lang="en">
                <a:highlight>
                  <a:srgbClr val="FFFFFF"/>
                </a:highlight>
              </a:rPr>
              <a:t>}</a:t>
            </a:r>
            <a:endParaRPr>
              <a:highlight>
                <a:srgbClr val="FFFFFF"/>
              </a:highlight>
            </a:endParaRPr>
          </a:p>
          <a:p>
            <a:pPr indent="0" lvl="0" marL="0" rtl="0" algn="l">
              <a:spcBef>
                <a:spcPts val="0"/>
              </a:spcBef>
              <a:spcAft>
                <a:spcPts val="0"/>
              </a:spcAft>
              <a:buNone/>
            </a:pPr>
            <a:r>
              <a:rPr lang="en">
                <a:highlight>
                  <a:srgbClr val="FFFFFF"/>
                </a:highlight>
              </a:rPr>
              <a:t>      reply.Counts = counts</a:t>
            </a:r>
            <a:endParaRPr>
              <a:highlight>
                <a:srgbClr val="FFFFFF"/>
              </a:highlight>
            </a:endParaRPr>
          </a:p>
          <a:p>
            <a:pPr indent="0" lvl="0" marL="0" rtl="0" algn="l">
              <a:spcBef>
                <a:spcPts val="0"/>
              </a:spcBef>
              <a:spcAft>
                <a:spcPts val="0"/>
              </a:spcAft>
              <a:buNone/>
            </a:pPr>
            <a:r>
              <a:rPr lang="en">
                <a:highlight>
                  <a:srgbClr val="FFFFFF"/>
                </a:highlight>
              </a:rPr>
              <a:t>      </a:t>
            </a:r>
            <a:r>
              <a:rPr b="1" lang="en">
                <a:solidFill>
                  <a:srgbClr val="000080"/>
                </a:solidFill>
                <a:highlight>
                  <a:srgbClr val="FFFFFF"/>
                </a:highlight>
              </a:rPr>
              <a:t>return </a:t>
            </a:r>
            <a:r>
              <a:rPr lang="en">
                <a:highlight>
                  <a:srgbClr val="FFFFFF"/>
                </a:highlight>
              </a:rPr>
              <a:t>nil</a:t>
            </a:r>
            <a:endParaRPr>
              <a:highlight>
                <a:srgbClr val="FFFFFF"/>
              </a:highlight>
            </a:endParaRPr>
          </a:p>
          <a:p>
            <a:pPr indent="0" lvl="0" marL="0" rtl="0" algn="l">
              <a:spcBef>
                <a:spcPts val="0"/>
              </a:spcBef>
              <a:spcAft>
                <a:spcPts val="0"/>
              </a:spcAft>
              <a:buNone/>
            </a:pPr>
            <a:r>
              <a:rPr lang="en">
                <a:highlight>
                  <a:srgbClr val="FFFFFF"/>
                </a:highlight>
              </a:rPr>
              <a:t>}</a:t>
            </a:r>
            <a:endParaRPr/>
          </a:p>
        </p:txBody>
      </p:sp>
      <p:sp>
        <p:nvSpPr>
          <p:cNvPr id="163" name="Google Shape;163;p28"/>
          <p:cNvSpPr txBox="1"/>
          <p:nvPr/>
        </p:nvSpPr>
        <p:spPr>
          <a:xfrm>
            <a:off x="5830900" y="4081300"/>
            <a:ext cx="2500500" cy="615600"/>
          </a:xfrm>
          <a:prstGeom prst="rect">
            <a:avLst/>
          </a:prstGeom>
          <a:solidFill>
            <a:srgbClr val="FFF2CC"/>
          </a:solidFill>
          <a:ln>
            <a:noFill/>
          </a:ln>
        </p:spPr>
        <p:txBody>
          <a:bodyPr anchorCtr="0" anchor="t" bIns="91425" lIns="91425" spcFirstLastPara="1" rIns="91425" wrap="square" tIns="91425">
            <a:spAutoFit/>
          </a:bodyPr>
          <a:lstStyle/>
          <a:p>
            <a:pPr indent="0" lvl="0" marL="0" rtl="0" algn="ctr">
              <a:spcBef>
                <a:spcPts val="0"/>
              </a:spcBef>
              <a:spcAft>
                <a:spcPts val="0"/>
              </a:spcAft>
              <a:buNone/>
            </a:pPr>
            <a:r>
              <a:rPr lang="en"/>
              <a:t>Step 1: write the stub function </a:t>
            </a:r>
            <a:endParaRPr/>
          </a:p>
        </p:txBody>
      </p:sp>
      <p:sp>
        <p:nvSpPr>
          <p:cNvPr id="164" name="Google Shape;164;p28"/>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62"/>
                                        </p:tgtEl>
                                        <p:attrNameLst>
                                          <p:attrName>style.visibility</p:attrName>
                                        </p:attrNameLst>
                                      </p:cBhvr>
                                      <p:to>
                                        <p:strVal val="visible"/>
                                      </p:to>
                                    </p:set>
                                    <p:animEffect filter="fade" transition="in">
                                      <p:cBhvr>
                                        <p:cTn dur="1"/>
                                        <p:tgtEl>
                                          <p:spTgt spid="162"/>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63"/>
                                        </p:tgtEl>
                                        <p:attrNameLst>
                                          <p:attrName>style.visibility</p:attrName>
                                        </p:attrNameLst>
                                      </p:cBhvr>
                                      <p:to>
                                        <p:strVal val="visible"/>
                                      </p:to>
                                    </p:set>
                                    <p:animEffect filter="fade" transition="in">
                                      <p:cBhvr>
                                        <p:cTn dur="1000"/>
                                        <p:tgtEl>
                                          <p:spTgt spid="163"/>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FFFFF"/>
        </a:solidFill>
      </p:bgPr>
    </p:bg>
    <p:spTree>
      <p:nvGrpSpPr>
        <p:cNvPr id="168" name="Shape 168"/>
        <p:cNvGrpSpPr/>
        <p:nvPr/>
      </p:nvGrpSpPr>
      <p:grpSpPr>
        <a:xfrm>
          <a:off x="0" y="0"/>
          <a:ext cx="0" cy="0"/>
          <a:chOff x="0" y="0"/>
          <a:chExt cx="0" cy="0"/>
        </a:xfrm>
      </p:grpSpPr>
      <p:sp>
        <p:nvSpPr>
          <p:cNvPr id="169" name="Google Shape;169;p29"/>
          <p:cNvSpPr txBox="1"/>
          <p:nvPr/>
        </p:nvSpPr>
        <p:spPr>
          <a:xfrm>
            <a:off x="3998150" y="1294850"/>
            <a:ext cx="3731700" cy="29004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000080"/>
                </a:solidFill>
                <a:highlight>
                  <a:srgbClr val="FFFFFF"/>
                </a:highlight>
              </a:rPr>
              <a:t>func </a:t>
            </a:r>
            <a:r>
              <a:rPr lang="en">
                <a:highlight>
                  <a:srgbClr val="FFFFFF"/>
                </a:highlight>
              </a:rPr>
              <a:t>(*WordCountServer) Compute(</a:t>
            </a:r>
            <a:endParaRPr>
              <a:highlight>
                <a:srgbClr val="FFFFFF"/>
              </a:highlight>
            </a:endParaRPr>
          </a:p>
          <a:p>
            <a:pPr indent="0" lvl="0" marL="0" rtl="0" algn="l">
              <a:spcBef>
                <a:spcPts val="0"/>
              </a:spcBef>
              <a:spcAft>
                <a:spcPts val="0"/>
              </a:spcAft>
              <a:buNone/>
            </a:pPr>
            <a:r>
              <a:rPr lang="en">
                <a:highlight>
                  <a:srgbClr val="FFFFFF"/>
                </a:highlight>
              </a:rPr>
              <a:t>            request WordCountRequest,</a:t>
            </a:r>
            <a:endParaRPr>
              <a:highlight>
                <a:srgbClr val="FFFFFF"/>
              </a:highlight>
            </a:endParaRPr>
          </a:p>
          <a:p>
            <a:pPr indent="0" lvl="0" marL="0" rtl="0" algn="l">
              <a:spcBef>
                <a:spcPts val="0"/>
              </a:spcBef>
              <a:spcAft>
                <a:spcPts val="0"/>
              </a:spcAft>
              <a:buNone/>
            </a:pPr>
            <a:r>
              <a:rPr lang="en">
                <a:highlight>
                  <a:srgbClr val="FFFFFF"/>
                </a:highlight>
              </a:rPr>
              <a:t>            reply *WordCountReply) error {</a:t>
            </a:r>
            <a:endParaRPr>
              <a:highlight>
                <a:srgbClr val="FFFFFF"/>
              </a:highlight>
            </a:endParaRPr>
          </a:p>
          <a:p>
            <a:pPr indent="0" lvl="0" marL="0" rtl="0" algn="l">
              <a:spcBef>
                <a:spcPts val="0"/>
              </a:spcBef>
              <a:spcAft>
                <a:spcPts val="0"/>
              </a:spcAft>
              <a:buNone/>
            </a:pPr>
            <a:r>
              <a:rPr lang="en">
                <a:highlight>
                  <a:srgbClr val="FFFFFF"/>
                </a:highlight>
              </a:rPr>
              <a:t>      counts := make(</a:t>
            </a:r>
            <a:r>
              <a:rPr b="1" lang="en">
                <a:solidFill>
                  <a:srgbClr val="000080"/>
                </a:solidFill>
                <a:highlight>
                  <a:srgbClr val="FFFFFF"/>
                </a:highlight>
              </a:rPr>
              <a:t>map</a:t>
            </a:r>
            <a:r>
              <a:rPr lang="en">
                <a:highlight>
                  <a:srgbClr val="FFFFFF"/>
                </a:highlight>
              </a:rPr>
              <a:t>[string]int)</a:t>
            </a:r>
            <a:endParaRPr>
              <a:highlight>
                <a:srgbClr val="FFFFFF"/>
              </a:highlight>
            </a:endParaRPr>
          </a:p>
          <a:p>
            <a:pPr indent="0" lvl="0" marL="0" rtl="0" algn="l">
              <a:spcBef>
                <a:spcPts val="0"/>
              </a:spcBef>
              <a:spcAft>
                <a:spcPts val="0"/>
              </a:spcAft>
              <a:buNone/>
            </a:pPr>
            <a:r>
              <a:rPr lang="en">
                <a:highlight>
                  <a:srgbClr val="FFFFFF"/>
                </a:highlight>
              </a:rPr>
              <a:t>      input := request.Input</a:t>
            </a:r>
            <a:endParaRPr>
              <a:highlight>
                <a:srgbClr val="FFFFFF"/>
              </a:highlight>
            </a:endParaRPr>
          </a:p>
          <a:p>
            <a:pPr indent="0" lvl="0" marL="0" rtl="0" algn="l">
              <a:spcBef>
                <a:spcPts val="0"/>
              </a:spcBef>
              <a:spcAft>
                <a:spcPts val="0"/>
              </a:spcAft>
              <a:buNone/>
            </a:pPr>
            <a:r>
              <a:rPr lang="en">
                <a:highlight>
                  <a:srgbClr val="FFFFFF"/>
                </a:highlight>
              </a:rPr>
              <a:t>      tokens := strings.Fields(input)</a:t>
            </a:r>
            <a:endParaRPr>
              <a:highlight>
                <a:srgbClr val="FFFFFF"/>
              </a:highlight>
            </a:endParaRPr>
          </a:p>
          <a:p>
            <a:pPr indent="0" lvl="0" marL="0" rtl="0" algn="l">
              <a:spcBef>
                <a:spcPts val="0"/>
              </a:spcBef>
              <a:spcAft>
                <a:spcPts val="0"/>
              </a:spcAft>
              <a:buNone/>
            </a:pPr>
            <a:r>
              <a:rPr lang="en">
                <a:highlight>
                  <a:srgbClr val="FFFFFF"/>
                </a:highlight>
              </a:rPr>
              <a:t>      </a:t>
            </a:r>
            <a:r>
              <a:rPr b="1" lang="en">
                <a:solidFill>
                  <a:srgbClr val="000080"/>
                </a:solidFill>
                <a:highlight>
                  <a:srgbClr val="FFFFFF"/>
                </a:highlight>
              </a:rPr>
              <a:t>for </a:t>
            </a:r>
            <a:r>
              <a:rPr lang="en">
                <a:highlight>
                  <a:srgbClr val="FFFFFF"/>
                </a:highlight>
              </a:rPr>
              <a:t>_, t := </a:t>
            </a:r>
            <a:r>
              <a:rPr b="1" lang="en">
                <a:solidFill>
                  <a:srgbClr val="000080"/>
                </a:solidFill>
                <a:highlight>
                  <a:srgbClr val="FFFFFF"/>
                </a:highlight>
              </a:rPr>
              <a:t>range </a:t>
            </a:r>
            <a:r>
              <a:rPr lang="en">
                <a:highlight>
                  <a:srgbClr val="FFFFFF"/>
                </a:highlight>
              </a:rPr>
              <a:t>tokens {</a:t>
            </a:r>
            <a:endParaRPr>
              <a:highlight>
                <a:srgbClr val="FFFFFF"/>
              </a:highlight>
            </a:endParaRPr>
          </a:p>
          <a:p>
            <a:pPr indent="0" lvl="0" marL="0" rtl="0" algn="l">
              <a:spcBef>
                <a:spcPts val="0"/>
              </a:spcBef>
              <a:spcAft>
                <a:spcPts val="0"/>
              </a:spcAft>
              <a:buNone/>
            </a:pPr>
            <a:r>
              <a:rPr lang="en">
                <a:highlight>
                  <a:srgbClr val="FFFFFF"/>
                </a:highlight>
              </a:rPr>
              <a:t>             counts[t] += </a:t>
            </a:r>
            <a:r>
              <a:rPr lang="en">
                <a:solidFill>
                  <a:srgbClr val="0000FF"/>
                </a:solidFill>
                <a:highlight>
                  <a:srgbClr val="FFFFFF"/>
                </a:highlight>
              </a:rPr>
              <a:t>1</a:t>
            </a:r>
            <a:endParaRPr>
              <a:solidFill>
                <a:srgbClr val="0000FF"/>
              </a:solidFill>
              <a:highlight>
                <a:srgbClr val="FFFFFF"/>
              </a:highlight>
            </a:endParaRPr>
          </a:p>
          <a:p>
            <a:pPr indent="0" lvl="0" marL="0" rtl="0" algn="l">
              <a:spcBef>
                <a:spcPts val="0"/>
              </a:spcBef>
              <a:spcAft>
                <a:spcPts val="0"/>
              </a:spcAft>
              <a:buNone/>
            </a:pPr>
            <a:r>
              <a:rPr lang="en">
                <a:solidFill>
                  <a:srgbClr val="0000FF"/>
                </a:solidFill>
                <a:highlight>
                  <a:srgbClr val="FFFFFF"/>
                </a:highlight>
              </a:rPr>
              <a:t>      </a:t>
            </a:r>
            <a:r>
              <a:rPr lang="en">
                <a:highlight>
                  <a:srgbClr val="FFFFFF"/>
                </a:highlight>
              </a:rPr>
              <a:t>}</a:t>
            </a:r>
            <a:endParaRPr>
              <a:highlight>
                <a:srgbClr val="FFFFFF"/>
              </a:highlight>
            </a:endParaRPr>
          </a:p>
          <a:p>
            <a:pPr indent="0" lvl="0" marL="0" rtl="0" algn="l">
              <a:spcBef>
                <a:spcPts val="0"/>
              </a:spcBef>
              <a:spcAft>
                <a:spcPts val="0"/>
              </a:spcAft>
              <a:buNone/>
            </a:pPr>
            <a:r>
              <a:rPr lang="en">
                <a:highlight>
                  <a:srgbClr val="FFFFFF"/>
                </a:highlight>
              </a:rPr>
              <a:t>      reply.Counts = counts</a:t>
            </a:r>
            <a:endParaRPr>
              <a:highlight>
                <a:srgbClr val="FFFFFF"/>
              </a:highlight>
            </a:endParaRPr>
          </a:p>
          <a:p>
            <a:pPr indent="0" lvl="0" marL="0" rtl="0" algn="l">
              <a:spcBef>
                <a:spcPts val="0"/>
              </a:spcBef>
              <a:spcAft>
                <a:spcPts val="0"/>
              </a:spcAft>
              <a:buNone/>
            </a:pPr>
            <a:r>
              <a:rPr lang="en">
                <a:highlight>
                  <a:srgbClr val="FFFFFF"/>
                </a:highlight>
              </a:rPr>
              <a:t>      </a:t>
            </a:r>
            <a:r>
              <a:rPr b="1" lang="en">
                <a:solidFill>
                  <a:srgbClr val="000080"/>
                </a:solidFill>
                <a:highlight>
                  <a:srgbClr val="FFFFFF"/>
                </a:highlight>
              </a:rPr>
              <a:t>return </a:t>
            </a:r>
            <a:r>
              <a:rPr lang="en">
                <a:highlight>
                  <a:srgbClr val="FFFFFF"/>
                </a:highlight>
              </a:rPr>
              <a:t>nil</a:t>
            </a:r>
            <a:endParaRPr>
              <a:highlight>
                <a:srgbClr val="FFFFFF"/>
              </a:highlight>
            </a:endParaRPr>
          </a:p>
          <a:p>
            <a:pPr indent="0" lvl="0" marL="0" rtl="0" algn="l">
              <a:spcBef>
                <a:spcPts val="0"/>
              </a:spcBef>
              <a:spcAft>
                <a:spcPts val="0"/>
              </a:spcAft>
              <a:buNone/>
            </a:pPr>
            <a:r>
              <a:rPr lang="en">
                <a:highlight>
                  <a:srgbClr val="FFFFFF"/>
                </a:highlight>
              </a:rPr>
              <a:t>}</a:t>
            </a:r>
            <a:endParaRPr/>
          </a:p>
        </p:txBody>
      </p:sp>
      <p:sp>
        <p:nvSpPr>
          <p:cNvPr id="170" name="Google Shape;170;p29"/>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b="1" lang="en">
                <a:solidFill>
                  <a:srgbClr val="000000"/>
                </a:solidFill>
              </a:rPr>
              <a:t>Go example: Word count server</a:t>
            </a:r>
            <a:endParaRPr b="1">
              <a:solidFill>
                <a:srgbClr val="000000"/>
              </a:solidFill>
            </a:endParaRPr>
          </a:p>
        </p:txBody>
      </p:sp>
      <p:sp>
        <p:nvSpPr>
          <p:cNvPr id="171" name="Google Shape;171;p29"/>
          <p:cNvSpPr txBox="1"/>
          <p:nvPr/>
        </p:nvSpPr>
        <p:spPr>
          <a:xfrm>
            <a:off x="696350" y="1333025"/>
            <a:ext cx="3301800" cy="26805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000080"/>
                </a:solidFill>
                <a:highlight>
                  <a:srgbClr val="FFFFFF"/>
                </a:highlight>
              </a:rPr>
              <a:t>type </a:t>
            </a:r>
            <a:r>
              <a:rPr lang="en">
                <a:highlight>
                  <a:srgbClr val="FFFFFF"/>
                </a:highlight>
              </a:rPr>
              <a:t>WordCountServer </a:t>
            </a:r>
            <a:r>
              <a:rPr b="1" lang="en">
                <a:solidFill>
                  <a:srgbClr val="000080"/>
                </a:solidFill>
                <a:highlight>
                  <a:srgbClr val="FFFFFF"/>
                </a:highlight>
              </a:rPr>
              <a:t>struct </a:t>
            </a:r>
            <a:r>
              <a:rPr lang="en">
                <a:highlight>
                  <a:srgbClr val="FFFFFF"/>
                </a:highlight>
              </a:rPr>
              <a:t>{</a:t>
            </a:r>
            <a:endParaRPr>
              <a:highlight>
                <a:srgbClr val="FFFFFF"/>
              </a:highlight>
            </a:endParaRPr>
          </a:p>
          <a:p>
            <a:pPr indent="0" lvl="0" marL="0" rtl="0" algn="l">
              <a:spcBef>
                <a:spcPts val="0"/>
              </a:spcBef>
              <a:spcAft>
                <a:spcPts val="0"/>
              </a:spcAft>
              <a:buNone/>
            </a:pPr>
            <a:r>
              <a:rPr lang="en">
                <a:highlight>
                  <a:srgbClr val="FFFFFF"/>
                </a:highlight>
              </a:rPr>
              <a:t>      addr string</a:t>
            </a:r>
            <a:endParaRPr>
              <a:highlight>
                <a:srgbClr val="FFFFFF"/>
              </a:highlight>
            </a:endParaRPr>
          </a:p>
          <a:p>
            <a:pPr indent="0" lvl="0" marL="0" rtl="0" algn="l">
              <a:spcBef>
                <a:spcPts val="0"/>
              </a:spcBef>
              <a:spcAft>
                <a:spcPts val="0"/>
              </a:spcAft>
              <a:buNone/>
            </a:pPr>
            <a:r>
              <a:rPr lang="en">
                <a:highlight>
                  <a:srgbClr val="FFFFFF"/>
                </a:highlight>
              </a:rPr>
              <a:t>}</a:t>
            </a:r>
            <a:endParaRPr>
              <a:highlight>
                <a:srgbClr val="FFFFFF"/>
              </a:highlight>
            </a:endParaRPr>
          </a:p>
          <a:p>
            <a:pPr indent="0" lvl="0" marL="0" rtl="0" algn="l">
              <a:spcBef>
                <a:spcPts val="0"/>
              </a:spcBef>
              <a:spcAft>
                <a:spcPts val="0"/>
              </a:spcAft>
              <a:buNone/>
            </a:pPr>
            <a:r>
              <a:t/>
            </a:r>
            <a:endParaRPr>
              <a:highlight>
                <a:srgbClr val="FFFFFF"/>
              </a:highlight>
            </a:endParaRPr>
          </a:p>
          <a:p>
            <a:pPr indent="0" lvl="0" marL="0" rtl="0" algn="l">
              <a:spcBef>
                <a:spcPts val="0"/>
              </a:spcBef>
              <a:spcAft>
                <a:spcPts val="0"/>
              </a:spcAft>
              <a:buNone/>
            </a:pPr>
            <a:r>
              <a:rPr b="1" lang="en">
                <a:solidFill>
                  <a:srgbClr val="000080"/>
                </a:solidFill>
                <a:highlight>
                  <a:srgbClr val="FFFFFF"/>
                </a:highlight>
              </a:rPr>
              <a:t>type </a:t>
            </a:r>
            <a:r>
              <a:rPr lang="en">
                <a:highlight>
                  <a:srgbClr val="FFFFFF"/>
                </a:highlight>
              </a:rPr>
              <a:t>WordCountRequest </a:t>
            </a:r>
            <a:r>
              <a:rPr b="1" lang="en">
                <a:solidFill>
                  <a:srgbClr val="000080"/>
                </a:solidFill>
                <a:highlight>
                  <a:srgbClr val="FFFFFF"/>
                </a:highlight>
              </a:rPr>
              <a:t>struct </a:t>
            </a:r>
            <a:r>
              <a:rPr lang="en">
                <a:highlight>
                  <a:srgbClr val="FFFFFF"/>
                </a:highlight>
              </a:rPr>
              <a:t>{</a:t>
            </a:r>
            <a:endParaRPr>
              <a:highlight>
                <a:srgbClr val="FFFFFF"/>
              </a:highlight>
            </a:endParaRPr>
          </a:p>
          <a:p>
            <a:pPr indent="0" lvl="0" marL="0" rtl="0" algn="l">
              <a:spcBef>
                <a:spcPts val="0"/>
              </a:spcBef>
              <a:spcAft>
                <a:spcPts val="0"/>
              </a:spcAft>
              <a:buNone/>
            </a:pPr>
            <a:r>
              <a:rPr lang="en">
                <a:highlight>
                  <a:srgbClr val="FFFFFF"/>
                </a:highlight>
              </a:rPr>
              <a:t>      Input string</a:t>
            </a:r>
            <a:endParaRPr>
              <a:highlight>
                <a:srgbClr val="FFFFFF"/>
              </a:highlight>
            </a:endParaRPr>
          </a:p>
          <a:p>
            <a:pPr indent="0" lvl="0" marL="0" rtl="0" algn="l">
              <a:spcBef>
                <a:spcPts val="0"/>
              </a:spcBef>
              <a:spcAft>
                <a:spcPts val="0"/>
              </a:spcAft>
              <a:buNone/>
            </a:pPr>
            <a:r>
              <a:rPr lang="en">
                <a:highlight>
                  <a:srgbClr val="FFFFFF"/>
                </a:highlight>
              </a:rPr>
              <a:t>}</a:t>
            </a:r>
            <a:endParaRPr>
              <a:highlight>
                <a:srgbClr val="FFFFFF"/>
              </a:highlight>
            </a:endParaRPr>
          </a:p>
          <a:p>
            <a:pPr indent="0" lvl="0" marL="0" rtl="0" algn="l">
              <a:spcBef>
                <a:spcPts val="0"/>
              </a:spcBef>
              <a:spcAft>
                <a:spcPts val="0"/>
              </a:spcAft>
              <a:buNone/>
            </a:pPr>
            <a:r>
              <a:t/>
            </a:r>
            <a:endParaRPr>
              <a:highlight>
                <a:srgbClr val="FFFFFF"/>
              </a:highlight>
            </a:endParaRPr>
          </a:p>
          <a:p>
            <a:pPr indent="0" lvl="0" marL="0" rtl="0" algn="l">
              <a:spcBef>
                <a:spcPts val="0"/>
              </a:spcBef>
              <a:spcAft>
                <a:spcPts val="0"/>
              </a:spcAft>
              <a:buNone/>
            </a:pPr>
            <a:r>
              <a:rPr b="1" lang="en">
                <a:solidFill>
                  <a:srgbClr val="000080"/>
                </a:solidFill>
                <a:highlight>
                  <a:srgbClr val="FFFFFF"/>
                </a:highlight>
              </a:rPr>
              <a:t>type </a:t>
            </a:r>
            <a:r>
              <a:rPr lang="en">
                <a:highlight>
                  <a:srgbClr val="FFFFFF"/>
                </a:highlight>
              </a:rPr>
              <a:t>WordCountReply </a:t>
            </a:r>
            <a:r>
              <a:rPr b="1" lang="en">
                <a:solidFill>
                  <a:srgbClr val="000080"/>
                </a:solidFill>
                <a:highlight>
                  <a:srgbClr val="FFFFFF"/>
                </a:highlight>
              </a:rPr>
              <a:t>struct </a:t>
            </a:r>
            <a:r>
              <a:rPr lang="en">
                <a:highlight>
                  <a:srgbClr val="FFFFFF"/>
                </a:highlight>
              </a:rPr>
              <a:t>{</a:t>
            </a:r>
            <a:endParaRPr>
              <a:highlight>
                <a:srgbClr val="FFFFFF"/>
              </a:highlight>
            </a:endParaRPr>
          </a:p>
          <a:p>
            <a:pPr indent="0" lvl="0" marL="0" rtl="0" algn="l">
              <a:spcBef>
                <a:spcPts val="0"/>
              </a:spcBef>
              <a:spcAft>
                <a:spcPts val="0"/>
              </a:spcAft>
              <a:buNone/>
            </a:pPr>
            <a:r>
              <a:rPr lang="en">
                <a:highlight>
                  <a:srgbClr val="FFFFFF"/>
                </a:highlight>
              </a:rPr>
              <a:t>      Counts </a:t>
            </a:r>
            <a:r>
              <a:rPr b="1" lang="en">
                <a:solidFill>
                  <a:srgbClr val="000080"/>
                </a:solidFill>
                <a:highlight>
                  <a:srgbClr val="FFFFFF"/>
                </a:highlight>
              </a:rPr>
              <a:t>map</a:t>
            </a:r>
            <a:r>
              <a:rPr lang="en">
                <a:highlight>
                  <a:srgbClr val="FFFFFF"/>
                </a:highlight>
              </a:rPr>
              <a:t>[string]int</a:t>
            </a:r>
            <a:endParaRPr>
              <a:highlight>
                <a:srgbClr val="FFFFFF"/>
              </a:highlight>
            </a:endParaRPr>
          </a:p>
          <a:p>
            <a:pPr indent="0" lvl="0" marL="0" rtl="0" algn="l">
              <a:spcBef>
                <a:spcPts val="0"/>
              </a:spcBef>
              <a:spcAft>
                <a:spcPts val="0"/>
              </a:spcAft>
              <a:buNone/>
            </a:pPr>
            <a:r>
              <a:rPr lang="en">
                <a:highlight>
                  <a:srgbClr val="FFFFFF"/>
                </a:highlight>
              </a:rPr>
              <a:t>}</a:t>
            </a:r>
            <a:endParaRPr>
              <a:highlight>
                <a:srgbClr val="FFFFFF"/>
              </a:highlight>
            </a:endParaRPr>
          </a:p>
        </p:txBody>
      </p:sp>
      <p:sp>
        <p:nvSpPr>
          <p:cNvPr id="172" name="Google Shape;172;p29"/>
          <p:cNvSpPr/>
          <p:nvPr/>
        </p:nvSpPr>
        <p:spPr>
          <a:xfrm>
            <a:off x="3998150" y="2037925"/>
            <a:ext cx="3263700" cy="1641600"/>
          </a:xfrm>
          <a:prstGeom prst="rect">
            <a:avLst/>
          </a:prstGeom>
          <a:solidFill>
            <a:srgbClr val="FFFFFF">
              <a:alpha val="84990"/>
            </a:srgb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3" name="Google Shape;173;p29"/>
          <p:cNvSpPr/>
          <p:nvPr/>
        </p:nvSpPr>
        <p:spPr>
          <a:xfrm>
            <a:off x="3998150" y="1367325"/>
            <a:ext cx="3263700" cy="670800"/>
          </a:xfrm>
          <a:prstGeom prst="rect">
            <a:avLst/>
          </a:prstGeom>
          <a:noFill/>
          <a:ln cap="flat" cmpd="sng" w="28575">
            <a:solidFill>
              <a:srgbClr val="FF00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4" name="Google Shape;174;p29"/>
          <p:cNvSpPr txBox="1"/>
          <p:nvPr/>
        </p:nvSpPr>
        <p:spPr>
          <a:xfrm>
            <a:off x="5830900" y="4081300"/>
            <a:ext cx="2500500" cy="615600"/>
          </a:xfrm>
          <a:prstGeom prst="rect">
            <a:avLst/>
          </a:prstGeom>
          <a:solidFill>
            <a:srgbClr val="FFF2CC"/>
          </a:solidFill>
          <a:ln>
            <a:noFill/>
          </a:ln>
        </p:spPr>
        <p:txBody>
          <a:bodyPr anchorCtr="0" anchor="t" bIns="91425" lIns="91425" spcFirstLastPara="1" rIns="91425" wrap="square" tIns="91425">
            <a:spAutoFit/>
          </a:bodyPr>
          <a:lstStyle/>
          <a:p>
            <a:pPr indent="0" lvl="0" marL="0" rtl="0" algn="ctr">
              <a:spcBef>
                <a:spcPts val="0"/>
              </a:spcBef>
              <a:spcAft>
                <a:spcPts val="0"/>
              </a:spcAft>
              <a:buNone/>
            </a:pPr>
            <a:r>
              <a:rPr lang="en"/>
              <a:t>Step 1: write the stub function </a:t>
            </a:r>
            <a:endParaRPr/>
          </a:p>
        </p:txBody>
      </p:sp>
      <p:sp>
        <p:nvSpPr>
          <p:cNvPr id="175" name="Google Shape;175;p29"/>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FFFFF"/>
        </a:solidFill>
      </p:bgPr>
    </p:bg>
    <p:spTree>
      <p:nvGrpSpPr>
        <p:cNvPr id="179" name="Shape 179"/>
        <p:cNvGrpSpPr/>
        <p:nvPr/>
      </p:nvGrpSpPr>
      <p:grpSpPr>
        <a:xfrm>
          <a:off x="0" y="0"/>
          <a:ext cx="0" cy="0"/>
          <a:chOff x="0" y="0"/>
          <a:chExt cx="0" cy="0"/>
        </a:xfrm>
      </p:grpSpPr>
      <p:sp>
        <p:nvSpPr>
          <p:cNvPr id="180" name="Google Shape;180;p30"/>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b="1" lang="en">
                <a:solidFill>
                  <a:srgbClr val="000000"/>
                </a:solidFill>
              </a:rPr>
              <a:t>Go example: Word count server</a:t>
            </a:r>
            <a:endParaRPr b="1">
              <a:solidFill>
                <a:srgbClr val="000000"/>
              </a:solidFill>
            </a:endParaRPr>
          </a:p>
        </p:txBody>
      </p:sp>
      <p:sp>
        <p:nvSpPr>
          <p:cNvPr id="181" name="Google Shape;181;p30"/>
          <p:cNvSpPr/>
          <p:nvPr/>
        </p:nvSpPr>
        <p:spPr>
          <a:xfrm>
            <a:off x="1021175" y="1646950"/>
            <a:ext cx="1679400" cy="210000"/>
          </a:xfrm>
          <a:prstGeom prst="roundRect">
            <a:avLst>
              <a:gd fmla="val 16667" name="adj"/>
            </a:avLst>
          </a:prstGeom>
          <a:solidFill>
            <a:srgbClr val="4A86E8">
              <a:alpha val="22680"/>
            </a:srgb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2" name="Google Shape;182;p30"/>
          <p:cNvSpPr txBox="1"/>
          <p:nvPr/>
        </p:nvSpPr>
        <p:spPr>
          <a:xfrm>
            <a:off x="696350" y="1333025"/>
            <a:ext cx="4734600" cy="23466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000080"/>
                </a:solidFill>
              </a:rPr>
              <a:t>func </a:t>
            </a:r>
            <a:r>
              <a:rPr lang="en"/>
              <a:t>(server *WordCountServer) Listen() {</a:t>
            </a:r>
            <a:endParaRPr/>
          </a:p>
          <a:p>
            <a:pPr indent="0" lvl="0" marL="0" rtl="0" algn="l">
              <a:spcBef>
                <a:spcPts val="0"/>
              </a:spcBef>
              <a:spcAft>
                <a:spcPts val="0"/>
              </a:spcAft>
              <a:buNone/>
            </a:pPr>
            <a:r>
              <a:rPr lang="en"/>
              <a:t>      rpc.Register(server)</a:t>
            </a:r>
            <a:endParaRPr/>
          </a:p>
          <a:p>
            <a:pPr indent="0" lvl="0" marL="0" rtl="0" algn="l">
              <a:spcBef>
                <a:spcPts val="0"/>
              </a:spcBef>
              <a:spcAft>
                <a:spcPts val="0"/>
              </a:spcAft>
              <a:buNone/>
            </a:pPr>
            <a:r>
              <a:rPr lang="en"/>
              <a:t>      listener, err := net.Listen(</a:t>
            </a:r>
            <a:r>
              <a:rPr b="1" lang="en">
                <a:solidFill>
                  <a:srgbClr val="008000"/>
                </a:solidFill>
              </a:rPr>
              <a:t>"tcp"</a:t>
            </a:r>
            <a:r>
              <a:rPr lang="en"/>
              <a:t>, server.addr)</a:t>
            </a:r>
            <a:endParaRPr/>
          </a:p>
          <a:p>
            <a:pPr indent="0" lvl="0" marL="0" rtl="0" algn="l">
              <a:spcBef>
                <a:spcPts val="0"/>
              </a:spcBef>
              <a:spcAft>
                <a:spcPts val="0"/>
              </a:spcAft>
              <a:buNone/>
            </a:pPr>
            <a:r>
              <a:rPr lang="en"/>
              <a:t>      checkError(err)</a:t>
            </a:r>
            <a:endParaRPr/>
          </a:p>
          <a:p>
            <a:pPr indent="0" lvl="0" marL="0" rtl="0" algn="l">
              <a:spcBef>
                <a:spcPts val="0"/>
              </a:spcBef>
              <a:spcAft>
                <a:spcPts val="0"/>
              </a:spcAft>
              <a:buNone/>
            </a:pPr>
            <a:r>
              <a:rPr lang="en"/>
              <a:t>      </a:t>
            </a:r>
            <a:r>
              <a:rPr b="1" lang="en">
                <a:solidFill>
                  <a:srgbClr val="000080"/>
                </a:solidFill>
              </a:rPr>
              <a:t>go func</a:t>
            </a:r>
            <a:r>
              <a:rPr lang="en"/>
              <a:t>() {</a:t>
            </a:r>
            <a:endParaRPr/>
          </a:p>
          <a:p>
            <a:pPr indent="0" lvl="0" marL="0" rtl="0" algn="l">
              <a:spcBef>
                <a:spcPts val="0"/>
              </a:spcBef>
              <a:spcAft>
                <a:spcPts val="0"/>
              </a:spcAft>
              <a:buNone/>
            </a:pPr>
            <a:r>
              <a:rPr lang="en"/>
              <a:t>            rpc.Accept(listener)</a:t>
            </a:r>
            <a:endParaRPr/>
          </a:p>
          <a:p>
            <a:pPr indent="0" lvl="0" marL="0" rtl="0" algn="l">
              <a:spcBef>
                <a:spcPts val="0"/>
              </a:spcBef>
              <a:spcAft>
                <a:spcPts val="0"/>
              </a:spcAft>
              <a:buNone/>
            </a:pPr>
            <a:r>
              <a:rPr lang="en"/>
              <a:t>      }()</a:t>
            </a:r>
            <a:endParaRPr/>
          </a:p>
          <a:p>
            <a:pPr indent="0" lvl="0" marL="0" rtl="0" algn="l">
              <a:spcBef>
                <a:spcPts val="0"/>
              </a:spcBef>
              <a:spcAft>
                <a:spcPts val="0"/>
              </a:spcAft>
              <a:buNone/>
            </a:pPr>
            <a:r>
              <a:rPr lang="en"/>
              <a:t>}</a:t>
            </a:r>
            <a:endParaRPr/>
          </a:p>
        </p:txBody>
      </p:sp>
      <p:sp>
        <p:nvSpPr>
          <p:cNvPr id="183" name="Google Shape;183;p30"/>
          <p:cNvSpPr txBox="1"/>
          <p:nvPr/>
        </p:nvSpPr>
        <p:spPr>
          <a:xfrm>
            <a:off x="5691300" y="1456750"/>
            <a:ext cx="2500500" cy="400200"/>
          </a:xfrm>
          <a:prstGeom prst="rect">
            <a:avLst/>
          </a:prstGeom>
          <a:solidFill>
            <a:srgbClr val="FFF2CC"/>
          </a:solidFill>
          <a:ln>
            <a:noFill/>
          </a:ln>
        </p:spPr>
        <p:txBody>
          <a:bodyPr anchorCtr="0" anchor="t" bIns="91425" lIns="91425" spcFirstLastPara="1" rIns="91425" wrap="square" tIns="91425">
            <a:spAutoFit/>
          </a:bodyPr>
          <a:lstStyle/>
          <a:p>
            <a:pPr indent="0" lvl="0" marL="0" rtl="0" algn="ctr">
              <a:spcBef>
                <a:spcPts val="0"/>
              </a:spcBef>
              <a:spcAft>
                <a:spcPts val="0"/>
              </a:spcAft>
              <a:buNone/>
            </a:pPr>
            <a:r>
              <a:rPr lang="en"/>
              <a:t>Step 2.1: create a server </a:t>
            </a:r>
            <a:endParaRPr/>
          </a:p>
        </p:txBody>
      </p:sp>
      <p:sp>
        <p:nvSpPr>
          <p:cNvPr id="184" name="Google Shape;184;p30"/>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81"/>
                                        </p:tgtEl>
                                        <p:attrNameLst>
                                          <p:attrName>style.visibility</p:attrName>
                                        </p:attrNameLst>
                                      </p:cBhvr>
                                      <p:to>
                                        <p:strVal val="visible"/>
                                      </p:to>
                                    </p:set>
                                    <p:animEffect filter="fade" transition="in">
                                      <p:cBhvr>
                                        <p:cTn dur="1"/>
                                        <p:tgtEl>
                                          <p:spTgt spid="181"/>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83"/>
                                        </p:tgtEl>
                                        <p:attrNameLst>
                                          <p:attrName>style.visibility</p:attrName>
                                        </p:attrNameLst>
                                      </p:cBhvr>
                                      <p:to>
                                        <p:strVal val="visible"/>
                                      </p:to>
                                    </p:set>
                                    <p:animEffect filter="fade" transition="in">
                                      <p:cBhvr>
                                        <p:cTn dur="1000"/>
                                        <p:tgtEl>
                                          <p:spTgt spid="183"/>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FFFFF"/>
        </a:solidFill>
      </p:bgPr>
    </p:bg>
    <p:spTree>
      <p:nvGrpSpPr>
        <p:cNvPr id="188" name="Shape 188"/>
        <p:cNvGrpSpPr/>
        <p:nvPr/>
      </p:nvGrpSpPr>
      <p:grpSpPr>
        <a:xfrm>
          <a:off x="0" y="0"/>
          <a:ext cx="0" cy="0"/>
          <a:chOff x="0" y="0"/>
          <a:chExt cx="0" cy="0"/>
        </a:xfrm>
      </p:grpSpPr>
      <p:sp>
        <p:nvSpPr>
          <p:cNvPr id="189" name="Google Shape;189;p31"/>
          <p:cNvSpPr/>
          <p:nvPr/>
        </p:nvSpPr>
        <p:spPr>
          <a:xfrm>
            <a:off x="1021175" y="1847375"/>
            <a:ext cx="3577800" cy="238200"/>
          </a:xfrm>
          <a:prstGeom prst="roundRect">
            <a:avLst>
              <a:gd fmla="val 16667" name="adj"/>
            </a:avLst>
          </a:prstGeom>
          <a:solidFill>
            <a:srgbClr val="4A86E8">
              <a:alpha val="22680"/>
            </a:srgb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0" name="Google Shape;190;p31"/>
          <p:cNvSpPr txBox="1"/>
          <p:nvPr/>
        </p:nvSpPr>
        <p:spPr>
          <a:xfrm>
            <a:off x="696350" y="1333025"/>
            <a:ext cx="4870800" cy="23466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000080"/>
                </a:solidFill>
              </a:rPr>
              <a:t>func </a:t>
            </a:r>
            <a:r>
              <a:rPr lang="en"/>
              <a:t>(server *WordCountServer) Listen() {</a:t>
            </a:r>
            <a:endParaRPr/>
          </a:p>
          <a:p>
            <a:pPr indent="0" lvl="0" marL="0" rtl="0" algn="l">
              <a:spcBef>
                <a:spcPts val="0"/>
              </a:spcBef>
              <a:spcAft>
                <a:spcPts val="0"/>
              </a:spcAft>
              <a:buNone/>
            </a:pPr>
            <a:r>
              <a:rPr lang="en"/>
              <a:t>      rpc.Register(server)</a:t>
            </a:r>
            <a:endParaRPr/>
          </a:p>
          <a:p>
            <a:pPr indent="0" lvl="0" marL="0" rtl="0" algn="l">
              <a:spcBef>
                <a:spcPts val="0"/>
              </a:spcBef>
              <a:spcAft>
                <a:spcPts val="0"/>
              </a:spcAft>
              <a:buNone/>
            </a:pPr>
            <a:r>
              <a:rPr lang="en"/>
              <a:t>      listener, err := net.Listen(</a:t>
            </a:r>
            <a:r>
              <a:rPr b="1" lang="en">
                <a:solidFill>
                  <a:srgbClr val="008000"/>
                </a:solidFill>
              </a:rPr>
              <a:t>"tcp"</a:t>
            </a:r>
            <a:r>
              <a:rPr lang="en"/>
              <a:t>, server.addr)</a:t>
            </a:r>
            <a:endParaRPr/>
          </a:p>
          <a:p>
            <a:pPr indent="0" lvl="0" marL="0" rtl="0" algn="l">
              <a:spcBef>
                <a:spcPts val="0"/>
              </a:spcBef>
              <a:spcAft>
                <a:spcPts val="0"/>
              </a:spcAft>
              <a:buNone/>
            </a:pPr>
            <a:r>
              <a:rPr lang="en"/>
              <a:t>      checkError(err)</a:t>
            </a:r>
            <a:endParaRPr/>
          </a:p>
          <a:p>
            <a:pPr indent="0" lvl="0" marL="0" rtl="0" algn="l">
              <a:spcBef>
                <a:spcPts val="0"/>
              </a:spcBef>
              <a:spcAft>
                <a:spcPts val="0"/>
              </a:spcAft>
              <a:buNone/>
            </a:pPr>
            <a:r>
              <a:rPr lang="en"/>
              <a:t>      </a:t>
            </a:r>
            <a:r>
              <a:rPr b="1" lang="en">
                <a:solidFill>
                  <a:srgbClr val="000080"/>
                </a:solidFill>
              </a:rPr>
              <a:t>go func</a:t>
            </a:r>
            <a:r>
              <a:rPr lang="en"/>
              <a:t>() {</a:t>
            </a:r>
            <a:endParaRPr/>
          </a:p>
          <a:p>
            <a:pPr indent="0" lvl="0" marL="0" rtl="0" algn="l">
              <a:spcBef>
                <a:spcPts val="0"/>
              </a:spcBef>
              <a:spcAft>
                <a:spcPts val="0"/>
              </a:spcAft>
              <a:buNone/>
            </a:pPr>
            <a:r>
              <a:rPr lang="en"/>
              <a:t>            rpc.Accept(listener)</a:t>
            </a:r>
            <a:endParaRPr/>
          </a:p>
          <a:p>
            <a:pPr indent="0" lvl="0" marL="0" rtl="0" algn="l">
              <a:spcBef>
                <a:spcPts val="0"/>
              </a:spcBef>
              <a:spcAft>
                <a:spcPts val="0"/>
              </a:spcAft>
              <a:buNone/>
            </a:pPr>
            <a:r>
              <a:rPr lang="en"/>
              <a:t>      }()</a:t>
            </a:r>
            <a:endParaRPr/>
          </a:p>
          <a:p>
            <a:pPr indent="0" lvl="0" marL="0" rtl="0" algn="l">
              <a:spcBef>
                <a:spcPts val="0"/>
              </a:spcBef>
              <a:spcAft>
                <a:spcPts val="0"/>
              </a:spcAft>
              <a:buNone/>
            </a:pPr>
            <a:r>
              <a:rPr lang="en"/>
              <a:t>}</a:t>
            </a:r>
            <a:endParaRPr/>
          </a:p>
        </p:txBody>
      </p:sp>
      <p:sp>
        <p:nvSpPr>
          <p:cNvPr id="191" name="Google Shape;191;p31"/>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b="1" lang="en">
                <a:solidFill>
                  <a:srgbClr val="000000"/>
                </a:solidFill>
              </a:rPr>
              <a:t>Go example: Word count server</a:t>
            </a:r>
            <a:endParaRPr b="1">
              <a:solidFill>
                <a:srgbClr val="000000"/>
              </a:solidFill>
            </a:endParaRPr>
          </a:p>
        </p:txBody>
      </p:sp>
      <p:sp>
        <p:nvSpPr>
          <p:cNvPr id="192" name="Google Shape;192;p31"/>
          <p:cNvSpPr txBox="1"/>
          <p:nvPr/>
        </p:nvSpPr>
        <p:spPr>
          <a:xfrm>
            <a:off x="5691300" y="1456750"/>
            <a:ext cx="2779800" cy="615600"/>
          </a:xfrm>
          <a:prstGeom prst="rect">
            <a:avLst/>
          </a:prstGeom>
          <a:solidFill>
            <a:srgbClr val="FFF2CC"/>
          </a:solidFill>
          <a:ln>
            <a:noFill/>
          </a:ln>
        </p:spPr>
        <p:txBody>
          <a:bodyPr anchorCtr="0" anchor="t" bIns="91425" lIns="91425" spcFirstLastPara="1" rIns="91425" wrap="square" tIns="91425">
            <a:spAutoFit/>
          </a:bodyPr>
          <a:lstStyle/>
          <a:p>
            <a:pPr indent="0" lvl="0" marL="0" rtl="0" algn="ctr">
              <a:spcBef>
                <a:spcPts val="0"/>
              </a:spcBef>
              <a:spcAft>
                <a:spcPts val="0"/>
              </a:spcAft>
              <a:buNone/>
            </a:pPr>
            <a:r>
              <a:rPr lang="en"/>
              <a:t>Step 2.2: create a listener that handles RPCs</a:t>
            </a:r>
            <a:endParaRPr/>
          </a:p>
        </p:txBody>
      </p:sp>
      <p:sp>
        <p:nvSpPr>
          <p:cNvPr id="193" name="Google Shape;193;p31"/>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FFFFF"/>
        </a:solidFill>
      </p:bgPr>
    </p:bg>
    <p:spTree>
      <p:nvGrpSpPr>
        <p:cNvPr id="197" name="Shape 197"/>
        <p:cNvGrpSpPr/>
        <p:nvPr/>
      </p:nvGrpSpPr>
      <p:grpSpPr>
        <a:xfrm>
          <a:off x="0" y="0"/>
          <a:ext cx="0" cy="0"/>
          <a:chOff x="0" y="0"/>
          <a:chExt cx="0" cy="0"/>
        </a:xfrm>
      </p:grpSpPr>
      <p:sp>
        <p:nvSpPr>
          <p:cNvPr id="198" name="Google Shape;198;p32"/>
          <p:cNvSpPr txBox="1"/>
          <p:nvPr/>
        </p:nvSpPr>
        <p:spPr>
          <a:xfrm>
            <a:off x="696350" y="1333025"/>
            <a:ext cx="4734600" cy="23466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000080"/>
                </a:solidFill>
              </a:rPr>
              <a:t>func </a:t>
            </a:r>
            <a:r>
              <a:rPr lang="en"/>
              <a:t>(server *WordCountServer) Listen() {</a:t>
            </a:r>
            <a:endParaRPr/>
          </a:p>
          <a:p>
            <a:pPr indent="0" lvl="0" marL="0" rtl="0" algn="l">
              <a:spcBef>
                <a:spcPts val="0"/>
              </a:spcBef>
              <a:spcAft>
                <a:spcPts val="0"/>
              </a:spcAft>
              <a:buNone/>
            </a:pPr>
            <a:r>
              <a:rPr lang="en"/>
              <a:t>      rpc.Register(server)</a:t>
            </a:r>
            <a:endParaRPr/>
          </a:p>
          <a:p>
            <a:pPr indent="0" lvl="0" marL="0" rtl="0" algn="l">
              <a:spcBef>
                <a:spcPts val="0"/>
              </a:spcBef>
              <a:spcAft>
                <a:spcPts val="0"/>
              </a:spcAft>
              <a:buNone/>
            </a:pPr>
            <a:r>
              <a:rPr lang="en"/>
              <a:t>      listener, err := net.Listen(</a:t>
            </a:r>
            <a:r>
              <a:rPr b="1" lang="en">
                <a:solidFill>
                  <a:srgbClr val="008000"/>
                </a:solidFill>
              </a:rPr>
              <a:t>"tcp"</a:t>
            </a:r>
            <a:r>
              <a:rPr lang="en"/>
              <a:t>, server.addr)</a:t>
            </a:r>
            <a:endParaRPr/>
          </a:p>
          <a:p>
            <a:pPr indent="0" lvl="0" marL="0" rtl="0" algn="l">
              <a:spcBef>
                <a:spcPts val="0"/>
              </a:spcBef>
              <a:spcAft>
                <a:spcPts val="0"/>
              </a:spcAft>
              <a:buNone/>
            </a:pPr>
            <a:r>
              <a:rPr lang="en"/>
              <a:t>      checkError(err)</a:t>
            </a:r>
            <a:endParaRPr/>
          </a:p>
          <a:p>
            <a:pPr indent="0" lvl="0" marL="0" rtl="0" algn="l">
              <a:spcBef>
                <a:spcPts val="0"/>
              </a:spcBef>
              <a:spcAft>
                <a:spcPts val="0"/>
              </a:spcAft>
              <a:buNone/>
            </a:pPr>
            <a:r>
              <a:rPr lang="en"/>
              <a:t>      </a:t>
            </a:r>
            <a:r>
              <a:rPr b="1" lang="en">
                <a:solidFill>
                  <a:srgbClr val="000080"/>
                </a:solidFill>
              </a:rPr>
              <a:t>go func</a:t>
            </a:r>
            <a:r>
              <a:rPr lang="en"/>
              <a:t>() {</a:t>
            </a:r>
            <a:endParaRPr/>
          </a:p>
          <a:p>
            <a:pPr indent="0" lvl="0" marL="0" rtl="0" algn="l">
              <a:spcBef>
                <a:spcPts val="0"/>
              </a:spcBef>
              <a:spcAft>
                <a:spcPts val="0"/>
              </a:spcAft>
              <a:buNone/>
            </a:pPr>
            <a:r>
              <a:rPr lang="en"/>
              <a:t>            rpc.Accept(listener)</a:t>
            </a:r>
            <a:endParaRPr/>
          </a:p>
          <a:p>
            <a:pPr indent="0" lvl="0" marL="0" rtl="0" algn="l">
              <a:spcBef>
                <a:spcPts val="0"/>
              </a:spcBef>
              <a:spcAft>
                <a:spcPts val="0"/>
              </a:spcAft>
              <a:buNone/>
            </a:pPr>
            <a:r>
              <a:rPr lang="en"/>
              <a:t>      }()</a:t>
            </a:r>
            <a:endParaRPr/>
          </a:p>
          <a:p>
            <a:pPr indent="0" lvl="0" marL="0" rtl="0" algn="l">
              <a:spcBef>
                <a:spcPts val="0"/>
              </a:spcBef>
              <a:spcAft>
                <a:spcPts val="0"/>
              </a:spcAft>
              <a:buNone/>
            </a:pPr>
            <a:r>
              <a:rPr lang="en"/>
              <a:t>}</a:t>
            </a:r>
            <a:endParaRPr/>
          </a:p>
        </p:txBody>
      </p:sp>
      <p:sp>
        <p:nvSpPr>
          <p:cNvPr id="199" name="Google Shape;199;p32"/>
          <p:cNvSpPr/>
          <p:nvPr/>
        </p:nvSpPr>
        <p:spPr>
          <a:xfrm>
            <a:off x="1327250" y="2456975"/>
            <a:ext cx="1650300" cy="238200"/>
          </a:xfrm>
          <a:prstGeom prst="roundRect">
            <a:avLst>
              <a:gd fmla="val 16667" name="adj"/>
            </a:avLst>
          </a:prstGeom>
          <a:solidFill>
            <a:srgbClr val="4A86E8">
              <a:alpha val="22680"/>
            </a:srgb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0" name="Google Shape;200;p32"/>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b="1" lang="en">
                <a:solidFill>
                  <a:srgbClr val="000000"/>
                </a:solidFill>
              </a:rPr>
              <a:t>Go example: Word count server</a:t>
            </a:r>
            <a:endParaRPr b="1">
              <a:solidFill>
                <a:srgbClr val="000000"/>
              </a:solidFill>
            </a:endParaRPr>
          </a:p>
        </p:txBody>
      </p:sp>
      <p:sp>
        <p:nvSpPr>
          <p:cNvPr id="201" name="Google Shape;201;p32"/>
          <p:cNvSpPr txBox="1"/>
          <p:nvPr/>
        </p:nvSpPr>
        <p:spPr>
          <a:xfrm>
            <a:off x="5691300" y="1456750"/>
            <a:ext cx="2500500" cy="615600"/>
          </a:xfrm>
          <a:prstGeom prst="rect">
            <a:avLst/>
          </a:prstGeom>
          <a:solidFill>
            <a:srgbClr val="FFF2CC"/>
          </a:solidFill>
          <a:ln>
            <a:noFill/>
          </a:ln>
        </p:spPr>
        <p:txBody>
          <a:bodyPr anchorCtr="0" anchor="t" bIns="91425" lIns="91425" spcFirstLastPara="1" rIns="91425" wrap="square" tIns="91425">
            <a:spAutoFit/>
          </a:bodyPr>
          <a:lstStyle/>
          <a:p>
            <a:pPr indent="0" lvl="0" marL="0" rtl="0" algn="ctr">
              <a:spcBef>
                <a:spcPts val="0"/>
              </a:spcBef>
              <a:spcAft>
                <a:spcPts val="0"/>
              </a:spcAft>
              <a:buNone/>
            </a:pPr>
            <a:r>
              <a:rPr lang="en"/>
              <a:t>Step 2.3: register the listener and accept inbound RPCs</a:t>
            </a:r>
            <a:endParaRPr/>
          </a:p>
        </p:txBody>
      </p:sp>
      <p:sp>
        <p:nvSpPr>
          <p:cNvPr id="202" name="Google Shape;202;p3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000000"/>
        </a:solidFill>
      </p:bgPr>
    </p:bg>
    <p:spTree>
      <p:nvGrpSpPr>
        <p:cNvPr id="67" name="Shape 67"/>
        <p:cNvGrpSpPr/>
        <p:nvPr/>
      </p:nvGrpSpPr>
      <p:grpSpPr>
        <a:xfrm>
          <a:off x="0" y="0"/>
          <a:ext cx="0" cy="0"/>
          <a:chOff x="0" y="0"/>
          <a:chExt cx="0" cy="0"/>
        </a:xfrm>
      </p:grpSpPr>
      <p:sp>
        <p:nvSpPr>
          <p:cNvPr id="68" name="Google Shape;68;p15"/>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b="1" lang="en">
                <a:solidFill>
                  <a:srgbClr val="FFFFFF"/>
                </a:solidFill>
              </a:rPr>
              <a:t>Outline</a:t>
            </a:r>
            <a:endParaRPr b="1">
              <a:solidFill>
                <a:srgbClr val="FFFFFF"/>
              </a:solidFill>
            </a:endParaRPr>
          </a:p>
        </p:txBody>
      </p:sp>
      <p:sp>
        <p:nvSpPr>
          <p:cNvPr id="69" name="Google Shape;69;p15"/>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solidFill>
                  <a:srgbClr val="FFFFFF"/>
                </a:solidFill>
              </a:rPr>
              <a:t>RPC Overview </a:t>
            </a:r>
            <a:endParaRPr>
              <a:solidFill>
                <a:srgbClr val="FFFFFF"/>
              </a:solidFill>
            </a:endParaRPr>
          </a:p>
          <a:p>
            <a:pPr indent="0" lvl="0" marL="0" rtl="0" algn="l">
              <a:spcBef>
                <a:spcPts val="1200"/>
              </a:spcBef>
              <a:spcAft>
                <a:spcPts val="0"/>
              </a:spcAft>
              <a:buNone/>
            </a:pPr>
            <a:r>
              <a:rPr lang="en">
                <a:solidFill>
                  <a:srgbClr val="FFFFFF"/>
                </a:solidFill>
              </a:rPr>
              <a:t>Example: Writing an RPC server in Go</a:t>
            </a:r>
            <a:endParaRPr>
              <a:solidFill>
                <a:srgbClr val="FFFFFF"/>
              </a:solidFill>
            </a:endParaRPr>
          </a:p>
          <a:p>
            <a:pPr indent="0" lvl="0" marL="0" rtl="0" algn="l">
              <a:spcBef>
                <a:spcPts val="1200"/>
              </a:spcBef>
              <a:spcAft>
                <a:spcPts val="0"/>
              </a:spcAft>
              <a:buClr>
                <a:schemeClr val="dk1"/>
              </a:buClr>
              <a:buSzPts val="1100"/>
              <a:buFont typeface="Arial"/>
              <a:buNone/>
            </a:pPr>
            <a:r>
              <a:rPr lang="en">
                <a:solidFill>
                  <a:schemeClr val="lt1"/>
                </a:solidFill>
              </a:rPr>
              <a:t>MapReduce: fault tolerance and optimizations</a:t>
            </a:r>
            <a:endParaRPr>
              <a:solidFill>
                <a:srgbClr val="FFFFFF"/>
              </a:solidFill>
            </a:endParaRPr>
          </a:p>
          <a:p>
            <a:pPr indent="0" lvl="0" marL="0" rtl="0" algn="l">
              <a:spcBef>
                <a:spcPts val="1600"/>
              </a:spcBef>
              <a:spcAft>
                <a:spcPts val="1200"/>
              </a:spcAft>
              <a:buNone/>
            </a:pPr>
            <a:r>
              <a:t/>
            </a:r>
            <a:endParaRPr>
              <a:solidFill>
                <a:srgbClr val="FFFFFF"/>
              </a:solidFill>
            </a:endParaRPr>
          </a:p>
        </p:txBody>
      </p:sp>
      <p:sp>
        <p:nvSpPr>
          <p:cNvPr id="70" name="Google Shape;70;p15"/>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6" name="Shape 206"/>
        <p:cNvGrpSpPr/>
        <p:nvPr/>
      </p:nvGrpSpPr>
      <p:grpSpPr>
        <a:xfrm>
          <a:off x="0" y="0"/>
          <a:ext cx="0" cy="0"/>
          <a:chOff x="0" y="0"/>
          <a:chExt cx="0" cy="0"/>
        </a:xfrm>
      </p:grpSpPr>
      <p:sp>
        <p:nvSpPr>
          <p:cNvPr id="207" name="Google Shape;207;p33"/>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b="1" lang="en"/>
              <a:t>RPCs in GO (net/rpc client)</a:t>
            </a:r>
            <a:endParaRPr b="1"/>
          </a:p>
        </p:txBody>
      </p:sp>
      <p:sp>
        <p:nvSpPr>
          <p:cNvPr id="208" name="Google Shape;208;p33"/>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355600" lvl="0" marL="457200" rtl="0" algn="l">
              <a:spcBef>
                <a:spcPts val="0"/>
              </a:spcBef>
              <a:spcAft>
                <a:spcPts val="0"/>
              </a:spcAft>
              <a:buClr>
                <a:srgbClr val="000000"/>
              </a:buClr>
              <a:buSzPts val="2000"/>
              <a:buChar char="●"/>
            </a:pPr>
            <a:r>
              <a:rPr lang="en" sz="2000">
                <a:solidFill>
                  <a:srgbClr val="000000"/>
                </a:solidFill>
              </a:rPr>
              <a:t>Create a client</a:t>
            </a:r>
            <a:endParaRPr sz="2000">
              <a:solidFill>
                <a:srgbClr val="000000"/>
              </a:solidFill>
            </a:endParaRPr>
          </a:p>
          <a:p>
            <a:pPr indent="-355600" lvl="0" marL="457200" rtl="0" algn="l">
              <a:spcBef>
                <a:spcPts val="0"/>
              </a:spcBef>
              <a:spcAft>
                <a:spcPts val="0"/>
              </a:spcAft>
              <a:buClr>
                <a:srgbClr val="000000"/>
              </a:buClr>
              <a:buSzPts val="2000"/>
              <a:buChar char="●"/>
            </a:pPr>
            <a:r>
              <a:rPr lang="en" sz="2000">
                <a:solidFill>
                  <a:srgbClr val="000000"/>
                </a:solidFill>
              </a:rPr>
              <a:t>Issue a RPC call </a:t>
            </a:r>
            <a:endParaRPr sz="2000">
              <a:solidFill>
                <a:srgbClr val="000000"/>
              </a:solidFill>
            </a:endParaRPr>
          </a:p>
          <a:p>
            <a:pPr indent="-355600" lvl="0" marL="457200" rtl="0" algn="l">
              <a:spcBef>
                <a:spcPts val="0"/>
              </a:spcBef>
              <a:spcAft>
                <a:spcPts val="0"/>
              </a:spcAft>
              <a:buClr>
                <a:srgbClr val="000000"/>
              </a:buClr>
              <a:buSzPts val="2000"/>
              <a:buChar char="●"/>
            </a:pPr>
            <a:r>
              <a:rPr lang="en" sz="2000">
                <a:solidFill>
                  <a:srgbClr val="000000"/>
                </a:solidFill>
              </a:rPr>
              <a:t>Unpack return value</a:t>
            </a:r>
            <a:endParaRPr sz="2000">
              <a:solidFill>
                <a:srgbClr val="000000"/>
              </a:solidFill>
            </a:endParaRPr>
          </a:p>
        </p:txBody>
      </p:sp>
      <p:sp>
        <p:nvSpPr>
          <p:cNvPr id="209" name="Google Shape;209;p33"/>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FFFFF"/>
        </a:solidFill>
      </p:bgPr>
    </p:bg>
    <p:spTree>
      <p:nvGrpSpPr>
        <p:cNvPr id="213" name="Shape 213"/>
        <p:cNvGrpSpPr/>
        <p:nvPr/>
      </p:nvGrpSpPr>
      <p:grpSpPr>
        <a:xfrm>
          <a:off x="0" y="0"/>
          <a:ext cx="0" cy="0"/>
          <a:chOff x="0" y="0"/>
          <a:chExt cx="0" cy="0"/>
        </a:xfrm>
      </p:grpSpPr>
      <p:sp>
        <p:nvSpPr>
          <p:cNvPr id="214" name="Google Shape;214;p34"/>
          <p:cNvSpPr/>
          <p:nvPr/>
        </p:nvSpPr>
        <p:spPr>
          <a:xfrm>
            <a:off x="2023150" y="1612975"/>
            <a:ext cx="2242500" cy="238200"/>
          </a:xfrm>
          <a:prstGeom prst="roundRect">
            <a:avLst>
              <a:gd fmla="val 16667" name="adj"/>
            </a:avLst>
          </a:prstGeom>
          <a:solidFill>
            <a:srgbClr val="4A86E8">
              <a:alpha val="22680"/>
            </a:srgb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5" name="Google Shape;215;p34"/>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b="1" lang="en">
                <a:solidFill>
                  <a:srgbClr val="000000"/>
                </a:solidFill>
              </a:rPr>
              <a:t>Go example: Word count client</a:t>
            </a:r>
            <a:endParaRPr b="1">
              <a:solidFill>
                <a:srgbClr val="000000"/>
              </a:solidFill>
            </a:endParaRPr>
          </a:p>
        </p:txBody>
      </p:sp>
      <p:sp>
        <p:nvSpPr>
          <p:cNvPr id="216" name="Google Shape;216;p34"/>
          <p:cNvSpPr txBox="1"/>
          <p:nvPr/>
        </p:nvSpPr>
        <p:spPr>
          <a:xfrm>
            <a:off x="696350" y="1333025"/>
            <a:ext cx="6437700" cy="29667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000080"/>
                </a:solidFill>
              </a:rPr>
              <a:t>func </a:t>
            </a:r>
            <a:r>
              <a:rPr lang="en"/>
              <a:t>makeRequest(input string, serverAddr string) (</a:t>
            </a:r>
            <a:r>
              <a:rPr b="1" lang="en">
                <a:solidFill>
                  <a:srgbClr val="000080"/>
                </a:solidFill>
              </a:rPr>
              <a:t>map</a:t>
            </a:r>
            <a:r>
              <a:rPr lang="en"/>
              <a:t>[string]int, error) {</a:t>
            </a:r>
            <a:endParaRPr/>
          </a:p>
          <a:p>
            <a:pPr indent="0" lvl="0" marL="0" rtl="0" algn="l">
              <a:spcBef>
                <a:spcPts val="0"/>
              </a:spcBef>
              <a:spcAft>
                <a:spcPts val="0"/>
              </a:spcAft>
              <a:buNone/>
            </a:pPr>
            <a:r>
              <a:rPr lang="en"/>
              <a:t>      client, err := rpc.Dial(</a:t>
            </a:r>
            <a:r>
              <a:rPr b="1" lang="en">
                <a:solidFill>
                  <a:srgbClr val="008000"/>
                </a:solidFill>
              </a:rPr>
              <a:t>"tcp"</a:t>
            </a:r>
            <a:r>
              <a:rPr lang="en"/>
              <a:t>, serverAddr)</a:t>
            </a:r>
            <a:endParaRPr/>
          </a:p>
          <a:p>
            <a:pPr indent="0" lvl="0" marL="0" rtl="0" algn="l">
              <a:spcBef>
                <a:spcPts val="0"/>
              </a:spcBef>
              <a:spcAft>
                <a:spcPts val="0"/>
              </a:spcAft>
              <a:buNone/>
            </a:pPr>
            <a:r>
              <a:rPr lang="en"/>
              <a:t>      checkError(err)</a:t>
            </a:r>
            <a:endParaRPr/>
          </a:p>
          <a:p>
            <a:pPr indent="0" lvl="0" marL="0" rtl="0" algn="l">
              <a:spcBef>
                <a:spcPts val="0"/>
              </a:spcBef>
              <a:spcAft>
                <a:spcPts val="0"/>
              </a:spcAft>
              <a:buNone/>
            </a:pPr>
            <a:r>
              <a:rPr lang="en"/>
              <a:t>      args := WordCountRequest{input}</a:t>
            </a:r>
            <a:endParaRPr/>
          </a:p>
          <a:p>
            <a:pPr indent="0" lvl="0" marL="0" rtl="0" algn="l">
              <a:spcBef>
                <a:spcPts val="0"/>
              </a:spcBef>
              <a:spcAft>
                <a:spcPts val="0"/>
              </a:spcAft>
              <a:buNone/>
            </a:pPr>
            <a:r>
              <a:rPr lang="en"/>
              <a:t>      reply := WordCountReply{make(</a:t>
            </a:r>
            <a:r>
              <a:rPr b="1" lang="en">
                <a:solidFill>
                  <a:srgbClr val="000080"/>
                </a:solidFill>
              </a:rPr>
              <a:t>map</a:t>
            </a:r>
            <a:r>
              <a:rPr lang="en"/>
              <a:t>[string]int)}</a:t>
            </a:r>
            <a:endParaRPr/>
          </a:p>
          <a:p>
            <a:pPr indent="0" lvl="0" marL="0" rtl="0" algn="l">
              <a:spcBef>
                <a:spcPts val="0"/>
              </a:spcBef>
              <a:spcAft>
                <a:spcPts val="0"/>
              </a:spcAft>
              <a:buNone/>
            </a:pPr>
            <a:r>
              <a:rPr lang="en"/>
              <a:t>      err = client.Call(</a:t>
            </a:r>
            <a:r>
              <a:rPr b="1" lang="en">
                <a:solidFill>
                  <a:srgbClr val="008000"/>
                </a:solidFill>
              </a:rPr>
              <a:t>"WordCountServer.Compute"</a:t>
            </a:r>
            <a:r>
              <a:rPr lang="en"/>
              <a:t>, args, &amp;reply)</a:t>
            </a:r>
            <a:endParaRPr/>
          </a:p>
          <a:p>
            <a:pPr indent="0" lvl="0" marL="0" rtl="0" algn="l">
              <a:spcBef>
                <a:spcPts val="0"/>
              </a:spcBef>
              <a:spcAft>
                <a:spcPts val="0"/>
              </a:spcAft>
              <a:buNone/>
            </a:pPr>
            <a:r>
              <a:rPr lang="en"/>
              <a:t>      </a:t>
            </a:r>
            <a:r>
              <a:rPr b="1" lang="en">
                <a:solidFill>
                  <a:srgbClr val="000080"/>
                </a:solidFill>
              </a:rPr>
              <a:t>if </a:t>
            </a:r>
            <a:r>
              <a:rPr lang="en"/>
              <a:t>err != nil {</a:t>
            </a:r>
            <a:endParaRPr/>
          </a:p>
          <a:p>
            <a:pPr indent="0" lvl="0" marL="0" rtl="0" algn="l">
              <a:spcBef>
                <a:spcPts val="0"/>
              </a:spcBef>
              <a:spcAft>
                <a:spcPts val="0"/>
              </a:spcAft>
              <a:buNone/>
            </a:pPr>
            <a:r>
              <a:rPr lang="en"/>
              <a:t>             </a:t>
            </a:r>
            <a:r>
              <a:rPr b="1" lang="en">
                <a:solidFill>
                  <a:srgbClr val="000080"/>
                </a:solidFill>
              </a:rPr>
              <a:t>return </a:t>
            </a:r>
            <a:r>
              <a:rPr lang="en"/>
              <a:t>nil, err</a:t>
            </a:r>
            <a:endParaRPr/>
          </a:p>
          <a:p>
            <a:pPr indent="0" lvl="0" marL="0" rtl="0" algn="l">
              <a:spcBef>
                <a:spcPts val="0"/>
              </a:spcBef>
              <a:spcAft>
                <a:spcPts val="0"/>
              </a:spcAft>
              <a:buNone/>
            </a:pPr>
            <a:r>
              <a:rPr lang="en"/>
              <a:t>      }</a:t>
            </a:r>
            <a:endParaRPr/>
          </a:p>
          <a:p>
            <a:pPr indent="0" lvl="0" marL="0" rtl="0" algn="l">
              <a:spcBef>
                <a:spcPts val="0"/>
              </a:spcBef>
              <a:spcAft>
                <a:spcPts val="0"/>
              </a:spcAft>
              <a:buNone/>
            </a:pPr>
            <a:r>
              <a:rPr lang="en"/>
              <a:t>      </a:t>
            </a:r>
            <a:r>
              <a:rPr b="1" lang="en">
                <a:solidFill>
                  <a:srgbClr val="000080"/>
                </a:solidFill>
              </a:rPr>
              <a:t>return </a:t>
            </a:r>
            <a:r>
              <a:rPr lang="en"/>
              <a:t>reply.Counts, nil</a:t>
            </a:r>
            <a:endParaRPr/>
          </a:p>
          <a:p>
            <a:pPr indent="0" lvl="0" marL="0" rtl="0" algn="l">
              <a:spcBef>
                <a:spcPts val="0"/>
              </a:spcBef>
              <a:spcAft>
                <a:spcPts val="0"/>
              </a:spcAft>
              <a:buNone/>
            </a:pPr>
            <a:r>
              <a:rPr lang="en"/>
              <a:t>}</a:t>
            </a:r>
            <a:endParaRPr b="1">
              <a:solidFill>
                <a:srgbClr val="000080"/>
              </a:solidFill>
            </a:endParaRPr>
          </a:p>
        </p:txBody>
      </p:sp>
      <p:sp>
        <p:nvSpPr>
          <p:cNvPr id="217" name="Google Shape;217;p34"/>
          <p:cNvSpPr txBox="1"/>
          <p:nvPr/>
        </p:nvSpPr>
        <p:spPr>
          <a:xfrm>
            <a:off x="6248050" y="3489175"/>
            <a:ext cx="2500500" cy="400200"/>
          </a:xfrm>
          <a:prstGeom prst="rect">
            <a:avLst/>
          </a:prstGeom>
          <a:solidFill>
            <a:srgbClr val="FFF2CC"/>
          </a:solidFill>
          <a:ln>
            <a:noFill/>
          </a:ln>
        </p:spPr>
        <p:txBody>
          <a:bodyPr anchorCtr="0" anchor="t" bIns="91425" lIns="91425" spcFirstLastPara="1" rIns="91425" wrap="square" tIns="91425">
            <a:spAutoFit/>
          </a:bodyPr>
          <a:lstStyle/>
          <a:p>
            <a:pPr indent="0" lvl="0" marL="0" rtl="0" algn="ctr">
              <a:spcBef>
                <a:spcPts val="0"/>
              </a:spcBef>
              <a:spcAft>
                <a:spcPts val="0"/>
              </a:spcAft>
              <a:buNone/>
            </a:pPr>
            <a:r>
              <a:rPr lang="en"/>
              <a:t>Step 1: create a client </a:t>
            </a:r>
            <a:endParaRPr/>
          </a:p>
        </p:txBody>
      </p:sp>
      <p:sp>
        <p:nvSpPr>
          <p:cNvPr id="218" name="Google Shape;218;p34"/>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14"/>
                                        </p:tgtEl>
                                        <p:attrNameLst>
                                          <p:attrName>style.visibility</p:attrName>
                                        </p:attrNameLst>
                                      </p:cBhvr>
                                      <p:to>
                                        <p:strVal val="visible"/>
                                      </p:to>
                                    </p:set>
                                    <p:animEffect filter="fade" transition="in">
                                      <p:cBhvr>
                                        <p:cTn dur="1"/>
                                        <p:tgtEl>
                                          <p:spTgt spid="214"/>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17"/>
                                        </p:tgtEl>
                                        <p:attrNameLst>
                                          <p:attrName>style.visibility</p:attrName>
                                        </p:attrNameLst>
                                      </p:cBhvr>
                                      <p:to>
                                        <p:strVal val="visible"/>
                                      </p:to>
                                    </p:set>
                                    <p:animEffect filter="fade" transition="in">
                                      <p:cBhvr>
                                        <p:cTn dur="1000"/>
                                        <p:tgtEl>
                                          <p:spTgt spid="217"/>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FFFFF"/>
        </a:solidFill>
      </p:bgPr>
    </p:bg>
    <p:spTree>
      <p:nvGrpSpPr>
        <p:cNvPr id="222" name="Shape 222"/>
        <p:cNvGrpSpPr/>
        <p:nvPr/>
      </p:nvGrpSpPr>
      <p:grpSpPr>
        <a:xfrm>
          <a:off x="0" y="0"/>
          <a:ext cx="0" cy="0"/>
          <a:chOff x="0" y="0"/>
          <a:chExt cx="0" cy="0"/>
        </a:xfrm>
      </p:grpSpPr>
      <p:sp>
        <p:nvSpPr>
          <p:cNvPr id="223" name="Google Shape;223;p35"/>
          <p:cNvSpPr/>
          <p:nvPr/>
        </p:nvSpPr>
        <p:spPr>
          <a:xfrm>
            <a:off x="1026050" y="2031425"/>
            <a:ext cx="3873900" cy="482700"/>
          </a:xfrm>
          <a:prstGeom prst="roundRect">
            <a:avLst>
              <a:gd fmla="val 16667" name="adj"/>
            </a:avLst>
          </a:prstGeom>
          <a:solidFill>
            <a:srgbClr val="4A86E8">
              <a:alpha val="22680"/>
            </a:srgb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4" name="Google Shape;224;p35"/>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b="1" lang="en">
                <a:solidFill>
                  <a:srgbClr val="000000"/>
                </a:solidFill>
              </a:rPr>
              <a:t>Go example: Word count </a:t>
            </a:r>
            <a:r>
              <a:rPr b="1" lang="en">
                <a:solidFill>
                  <a:srgbClr val="000000"/>
                </a:solidFill>
              </a:rPr>
              <a:t>client</a:t>
            </a:r>
            <a:endParaRPr b="1">
              <a:solidFill>
                <a:srgbClr val="000000"/>
              </a:solidFill>
            </a:endParaRPr>
          </a:p>
        </p:txBody>
      </p:sp>
      <p:sp>
        <p:nvSpPr>
          <p:cNvPr id="225" name="Google Shape;225;p35"/>
          <p:cNvSpPr txBox="1"/>
          <p:nvPr/>
        </p:nvSpPr>
        <p:spPr>
          <a:xfrm>
            <a:off x="696350" y="1333025"/>
            <a:ext cx="6857100" cy="29667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000080"/>
                </a:solidFill>
              </a:rPr>
              <a:t>func </a:t>
            </a:r>
            <a:r>
              <a:rPr lang="en"/>
              <a:t>makeRequest(input string, serverAddr string) (</a:t>
            </a:r>
            <a:r>
              <a:rPr b="1" lang="en">
                <a:solidFill>
                  <a:srgbClr val="000080"/>
                </a:solidFill>
              </a:rPr>
              <a:t>map</a:t>
            </a:r>
            <a:r>
              <a:rPr lang="en"/>
              <a:t>[string]int, error) {</a:t>
            </a:r>
            <a:endParaRPr/>
          </a:p>
          <a:p>
            <a:pPr indent="0" lvl="0" marL="0" rtl="0" algn="l">
              <a:spcBef>
                <a:spcPts val="0"/>
              </a:spcBef>
              <a:spcAft>
                <a:spcPts val="0"/>
              </a:spcAft>
              <a:buNone/>
            </a:pPr>
            <a:r>
              <a:rPr lang="en"/>
              <a:t>      client, err := rpc.Dial(</a:t>
            </a:r>
            <a:r>
              <a:rPr b="1" lang="en">
                <a:solidFill>
                  <a:srgbClr val="008000"/>
                </a:solidFill>
              </a:rPr>
              <a:t>"tcp"</a:t>
            </a:r>
            <a:r>
              <a:rPr lang="en"/>
              <a:t>, serverAddr)</a:t>
            </a:r>
            <a:endParaRPr/>
          </a:p>
          <a:p>
            <a:pPr indent="0" lvl="0" marL="0" rtl="0" algn="l">
              <a:spcBef>
                <a:spcPts val="0"/>
              </a:spcBef>
              <a:spcAft>
                <a:spcPts val="0"/>
              </a:spcAft>
              <a:buNone/>
            </a:pPr>
            <a:r>
              <a:rPr lang="en"/>
              <a:t>      checkError(err)</a:t>
            </a:r>
            <a:endParaRPr/>
          </a:p>
          <a:p>
            <a:pPr indent="0" lvl="0" marL="0" rtl="0" algn="l">
              <a:spcBef>
                <a:spcPts val="0"/>
              </a:spcBef>
              <a:spcAft>
                <a:spcPts val="0"/>
              </a:spcAft>
              <a:buNone/>
            </a:pPr>
            <a:r>
              <a:rPr lang="en"/>
              <a:t>      args := WordCountRequest{input}</a:t>
            </a:r>
            <a:endParaRPr/>
          </a:p>
          <a:p>
            <a:pPr indent="0" lvl="0" marL="0" rtl="0" algn="l">
              <a:spcBef>
                <a:spcPts val="0"/>
              </a:spcBef>
              <a:spcAft>
                <a:spcPts val="0"/>
              </a:spcAft>
              <a:buNone/>
            </a:pPr>
            <a:r>
              <a:rPr lang="en"/>
              <a:t>      reply := WordCountReply{make(</a:t>
            </a:r>
            <a:r>
              <a:rPr b="1" lang="en">
                <a:solidFill>
                  <a:srgbClr val="000080"/>
                </a:solidFill>
              </a:rPr>
              <a:t>map</a:t>
            </a:r>
            <a:r>
              <a:rPr lang="en"/>
              <a:t>[string]int)}</a:t>
            </a:r>
            <a:endParaRPr/>
          </a:p>
          <a:p>
            <a:pPr indent="0" lvl="0" marL="0" rtl="0" algn="l">
              <a:spcBef>
                <a:spcPts val="0"/>
              </a:spcBef>
              <a:spcAft>
                <a:spcPts val="0"/>
              </a:spcAft>
              <a:buNone/>
            </a:pPr>
            <a:r>
              <a:rPr lang="en"/>
              <a:t>      err = client.Call(</a:t>
            </a:r>
            <a:r>
              <a:rPr b="1" lang="en">
                <a:solidFill>
                  <a:srgbClr val="008000"/>
                </a:solidFill>
              </a:rPr>
              <a:t>"WordCountServer.Compute"</a:t>
            </a:r>
            <a:r>
              <a:rPr lang="en"/>
              <a:t>, args, &amp;reply)</a:t>
            </a:r>
            <a:endParaRPr/>
          </a:p>
          <a:p>
            <a:pPr indent="0" lvl="0" marL="0" rtl="0" algn="l">
              <a:spcBef>
                <a:spcPts val="0"/>
              </a:spcBef>
              <a:spcAft>
                <a:spcPts val="0"/>
              </a:spcAft>
              <a:buNone/>
            </a:pPr>
            <a:r>
              <a:rPr lang="en"/>
              <a:t>      </a:t>
            </a:r>
            <a:r>
              <a:rPr b="1" lang="en">
                <a:solidFill>
                  <a:srgbClr val="000080"/>
                </a:solidFill>
              </a:rPr>
              <a:t>if </a:t>
            </a:r>
            <a:r>
              <a:rPr lang="en"/>
              <a:t>err != nil {</a:t>
            </a:r>
            <a:endParaRPr/>
          </a:p>
          <a:p>
            <a:pPr indent="0" lvl="0" marL="0" rtl="0" algn="l">
              <a:spcBef>
                <a:spcPts val="0"/>
              </a:spcBef>
              <a:spcAft>
                <a:spcPts val="0"/>
              </a:spcAft>
              <a:buNone/>
            </a:pPr>
            <a:r>
              <a:rPr lang="en"/>
              <a:t>             </a:t>
            </a:r>
            <a:r>
              <a:rPr b="1" lang="en">
                <a:solidFill>
                  <a:srgbClr val="000080"/>
                </a:solidFill>
              </a:rPr>
              <a:t>return </a:t>
            </a:r>
            <a:r>
              <a:rPr lang="en"/>
              <a:t>nil, err</a:t>
            </a:r>
            <a:endParaRPr/>
          </a:p>
          <a:p>
            <a:pPr indent="0" lvl="0" marL="0" rtl="0" algn="l">
              <a:spcBef>
                <a:spcPts val="0"/>
              </a:spcBef>
              <a:spcAft>
                <a:spcPts val="0"/>
              </a:spcAft>
              <a:buNone/>
            </a:pPr>
            <a:r>
              <a:rPr lang="en"/>
              <a:t>      }</a:t>
            </a:r>
            <a:endParaRPr/>
          </a:p>
          <a:p>
            <a:pPr indent="0" lvl="0" marL="0" rtl="0" algn="l">
              <a:spcBef>
                <a:spcPts val="0"/>
              </a:spcBef>
              <a:spcAft>
                <a:spcPts val="0"/>
              </a:spcAft>
              <a:buNone/>
            </a:pPr>
            <a:r>
              <a:rPr lang="en"/>
              <a:t>      </a:t>
            </a:r>
            <a:r>
              <a:rPr b="1" lang="en">
                <a:solidFill>
                  <a:srgbClr val="000080"/>
                </a:solidFill>
              </a:rPr>
              <a:t>return </a:t>
            </a:r>
            <a:r>
              <a:rPr lang="en"/>
              <a:t>reply.Counts, nil</a:t>
            </a:r>
            <a:endParaRPr/>
          </a:p>
          <a:p>
            <a:pPr indent="0" lvl="0" marL="0" rtl="0" algn="l">
              <a:spcBef>
                <a:spcPts val="0"/>
              </a:spcBef>
              <a:spcAft>
                <a:spcPts val="0"/>
              </a:spcAft>
              <a:buNone/>
            </a:pPr>
            <a:r>
              <a:rPr lang="en"/>
              <a:t>}</a:t>
            </a:r>
            <a:endParaRPr b="1">
              <a:solidFill>
                <a:srgbClr val="000080"/>
              </a:solidFill>
            </a:endParaRPr>
          </a:p>
        </p:txBody>
      </p:sp>
      <p:sp>
        <p:nvSpPr>
          <p:cNvPr id="226" name="Google Shape;226;p35"/>
          <p:cNvSpPr txBox="1"/>
          <p:nvPr/>
        </p:nvSpPr>
        <p:spPr>
          <a:xfrm>
            <a:off x="6248050" y="3489175"/>
            <a:ext cx="2500500" cy="615600"/>
          </a:xfrm>
          <a:prstGeom prst="rect">
            <a:avLst/>
          </a:prstGeom>
          <a:solidFill>
            <a:srgbClr val="FFF2CC"/>
          </a:solidFill>
          <a:ln>
            <a:noFill/>
          </a:ln>
        </p:spPr>
        <p:txBody>
          <a:bodyPr anchorCtr="0" anchor="t" bIns="91425" lIns="91425" spcFirstLastPara="1" rIns="91425" wrap="square" tIns="91425">
            <a:spAutoFit/>
          </a:bodyPr>
          <a:lstStyle/>
          <a:p>
            <a:pPr indent="0" lvl="0" marL="0" rtl="0" algn="ctr">
              <a:spcBef>
                <a:spcPts val="0"/>
              </a:spcBef>
              <a:spcAft>
                <a:spcPts val="0"/>
              </a:spcAft>
              <a:buNone/>
            </a:pPr>
            <a:r>
              <a:rPr lang="en"/>
              <a:t>Step 2.1: create the RPC arguments</a:t>
            </a:r>
            <a:endParaRPr/>
          </a:p>
        </p:txBody>
      </p:sp>
      <p:sp>
        <p:nvSpPr>
          <p:cNvPr id="227" name="Google Shape;227;p35"/>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FFFFF"/>
        </a:solidFill>
      </p:bgPr>
    </p:bg>
    <p:spTree>
      <p:nvGrpSpPr>
        <p:cNvPr id="231" name="Shape 231"/>
        <p:cNvGrpSpPr/>
        <p:nvPr/>
      </p:nvGrpSpPr>
      <p:grpSpPr>
        <a:xfrm>
          <a:off x="0" y="0"/>
          <a:ext cx="0" cy="0"/>
          <a:chOff x="0" y="0"/>
          <a:chExt cx="0" cy="0"/>
        </a:xfrm>
      </p:grpSpPr>
      <p:sp>
        <p:nvSpPr>
          <p:cNvPr id="232" name="Google Shape;232;p36"/>
          <p:cNvSpPr/>
          <p:nvPr/>
        </p:nvSpPr>
        <p:spPr>
          <a:xfrm>
            <a:off x="1469650" y="2447700"/>
            <a:ext cx="4511400" cy="248100"/>
          </a:xfrm>
          <a:prstGeom prst="roundRect">
            <a:avLst>
              <a:gd fmla="val 16667" name="adj"/>
            </a:avLst>
          </a:prstGeom>
          <a:solidFill>
            <a:srgbClr val="4A86E8">
              <a:alpha val="22680"/>
            </a:srgb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3" name="Google Shape;233;p36"/>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b="1" lang="en">
                <a:solidFill>
                  <a:srgbClr val="000000"/>
                </a:solidFill>
              </a:rPr>
              <a:t>Go example: Word count </a:t>
            </a:r>
            <a:r>
              <a:rPr b="1" lang="en">
                <a:solidFill>
                  <a:srgbClr val="000000"/>
                </a:solidFill>
              </a:rPr>
              <a:t>client</a:t>
            </a:r>
            <a:endParaRPr b="1">
              <a:solidFill>
                <a:srgbClr val="000000"/>
              </a:solidFill>
            </a:endParaRPr>
          </a:p>
        </p:txBody>
      </p:sp>
      <p:sp>
        <p:nvSpPr>
          <p:cNvPr id="234" name="Google Shape;234;p36"/>
          <p:cNvSpPr txBox="1"/>
          <p:nvPr/>
        </p:nvSpPr>
        <p:spPr>
          <a:xfrm>
            <a:off x="696350" y="1333025"/>
            <a:ext cx="7192800" cy="29667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000080"/>
                </a:solidFill>
              </a:rPr>
              <a:t>func </a:t>
            </a:r>
            <a:r>
              <a:rPr lang="en"/>
              <a:t>makeRequest(input string, serverAddr string) (</a:t>
            </a:r>
            <a:r>
              <a:rPr b="1" lang="en">
                <a:solidFill>
                  <a:srgbClr val="000080"/>
                </a:solidFill>
              </a:rPr>
              <a:t>map</a:t>
            </a:r>
            <a:r>
              <a:rPr lang="en"/>
              <a:t>[string]int, error) {</a:t>
            </a:r>
            <a:endParaRPr/>
          </a:p>
          <a:p>
            <a:pPr indent="0" lvl="0" marL="0" rtl="0" algn="l">
              <a:spcBef>
                <a:spcPts val="0"/>
              </a:spcBef>
              <a:spcAft>
                <a:spcPts val="0"/>
              </a:spcAft>
              <a:buNone/>
            </a:pPr>
            <a:r>
              <a:rPr lang="en"/>
              <a:t>      client, err := rpc.Dial(</a:t>
            </a:r>
            <a:r>
              <a:rPr b="1" lang="en">
                <a:solidFill>
                  <a:srgbClr val="008000"/>
                </a:solidFill>
              </a:rPr>
              <a:t>"tcp"</a:t>
            </a:r>
            <a:r>
              <a:rPr lang="en"/>
              <a:t>, serverAddr)</a:t>
            </a:r>
            <a:endParaRPr/>
          </a:p>
          <a:p>
            <a:pPr indent="0" lvl="0" marL="0" rtl="0" algn="l">
              <a:spcBef>
                <a:spcPts val="0"/>
              </a:spcBef>
              <a:spcAft>
                <a:spcPts val="0"/>
              </a:spcAft>
              <a:buNone/>
            </a:pPr>
            <a:r>
              <a:rPr lang="en"/>
              <a:t>      checkError(err)</a:t>
            </a:r>
            <a:endParaRPr/>
          </a:p>
          <a:p>
            <a:pPr indent="0" lvl="0" marL="0" rtl="0" algn="l">
              <a:spcBef>
                <a:spcPts val="0"/>
              </a:spcBef>
              <a:spcAft>
                <a:spcPts val="0"/>
              </a:spcAft>
              <a:buNone/>
            </a:pPr>
            <a:r>
              <a:rPr lang="en"/>
              <a:t>      args := WordCountRequest{input}</a:t>
            </a:r>
            <a:endParaRPr/>
          </a:p>
          <a:p>
            <a:pPr indent="0" lvl="0" marL="0" rtl="0" algn="l">
              <a:spcBef>
                <a:spcPts val="0"/>
              </a:spcBef>
              <a:spcAft>
                <a:spcPts val="0"/>
              </a:spcAft>
              <a:buNone/>
            </a:pPr>
            <a:r>
              <a:rPr lang="en"/>
              <a:t>      reply := WordCountReply{make(</a:t>
            </a:r>
            <a:r>
              <a:rPr b="1" lang="en">
                <a:solidFill>
                  <a:srgbClr val="000080"/>
                </a:solidFill>
              </a:rPr>
              <a:t>map</a:t>
            </a:r>
            <a:r>
              <a:rPr lang="en"/>
              <a:t>[string]int)}</a:t>
            </a:r>
            <a:endParaRPr/>
          </a:p>
          <a:p>
            <a:pPr indent="0" lvl="0" marL="0" rtl="0" algn="l">
              <a:spcBef>
                <a:spcPts val="0"/>
              </a:spcBef>
              <a:spcAft>
                <a:spcPts val="0"/>
              </a:spcAft>
              <a:buNone/>
            </a:pPr>
            <a:r>
              <a:rPr lang="en"/>
              <a:t>      err = client.Call(</a:t>
            </a:r>
            <a:r>
              <a:rPr b="1" lang="en">
                <a:solidFill>
                  <a:srgbClr val="008000"/>
                </a:solidFill>
              </a:rPr>
              <a:t>"WordCountServer.Compute"</a:t>
            </a:r>
            <a:r>
              <a:rPr lang="en"/>
              <a:t>, args, &amp;reply)</a:t>
            </a:r>
            <a:endParaRPr/>
          </a:p>
          <a:p>
            <a:pPr indent="0" lvl="0" marL="0" rtl="0" algn="l">
              <a:spcBef>
                <a:spcPts val="0"/>
              </a:spcBef>
              <a:spcAft>
                <a:spcPts val="0"/>
              </a:spcAft>
              <a:buNone/>
            </a:pPr>
            <a:r>
              <a:rPr lang="en"/>
              <a:t>      </a:t>
            </a:r>
            <a:r>
              <a:rPr b="1" lang="en">
                <a:solidFill>
                  <a:srgbClr val="000080"/>
                </a:solidFill>
              </a:rPr>
              <a:t>if </a:t>
            </a:r>
            <a:r>
              <a:rPr lang="en"/>
              <a:t>err != nil {</a:t>
            </a:r>
            <a:endParaRPr/>
          </a:p>
          <a:p>
            <a:pPr indent="0" lvl="0" marL="0" rtl="0" algn="l">
              <a:spcBef>
                <a:spcPts val="0"/>
              </a:spcBef>
              <a:spcAft>
                <a:spcPts val="0"/>
              </a:spcAft>
              <a:buNone/>
            </a:pPr>
            <a:r>
              <a:rPr lang="en"/>
              <a:t>             </a:t>
            </a:r>
            <a:r>
              <a:rPr b="1" lang="en">
                <a:solidFill>
                  <a:srgbClr val="000080"/>
                </a:solidFill>
              </a:rPr>
              <a:t>return </a:t>
            </a:r>
            <a:r>
              <a:rPr lang="en"/>
              <a:t>nil, err</a:t>
            </a:r>
            <a:endParaRPr/>
          </a:p>
          <a:p>
            <a:pPr indent="0" lvl="0" marL="0" rtl="0" algn="l">
              <a:spcBef>
                <a:spcPts val="0"/>
              </a:spcBef>
              <a:spcAft>
                <a:spcPts val="0"/>
              </a:spcAft>
              <a:buNone/>
            </a:pPr>
            <a:r>
              <a:rPr lang="en"/>
              <a:t>      }</a:t>
            </a:r>
            <a:endParaRPr/>
          </a:p>
          <a:p>
            <a:pPr indent="0" lvl="0" marL="0" rtl="0" algn="l">
              <a:spcBef>
                <a:spcPts val="0"/>
              </a:spcBef>
              <a:spcAft>
                <a:spcPts val="0"/>
              </a:spcAft>
              <a:buNone/>
            </a:pPr>
            <a:r>
              <a:rPr lang="en"/>
              <a:t>      </a:t>
            </a:r>
            <a:r>
              <a:rPr b="1" lang="en">
                <a:solidFill>
                  <a:srgbClr val="000080"/>
                </a:solidFill>
              </a:rPr>
              <a:t>return </a:t>
            </a:r>
            <a:r>
              <a:rPr lang="en"/>
              <a:t>reply.Counts, nil</a:t>
            </a:r>
            <a:endParaRPr/>
          </a:p>
          <a:p>
            <a:pPr indent="0" lvl="0" marL="0" rtl="0" algn="l">
              <a:spcBef>
                <a:spcPts val="0"/>
              </a:spcBef>
              <a:spcAft>
                <a:spcPts val="0"/>
              </a:spcAft>
              <a:buNone/>
            </a:pPr>
            <a:r>
              <a:rPr lang="en"/>
              <a:t>}</a:t>
            </a:r>
            <a:endParaRPr b="1">
              <a:solidFill>
                <a:srgbClr val="000080"/>
              </a:solidFill>
            </a:endParaRPr>
          </a:p>
        </p:txBody>
      </p:sp>
      <p:sp>
        <p:nvSpPr>
          <p:cNvPr id="235" name="Google Shape;235;p36"/>
          <p:cNvSpPr txBox="1"/>
          <p:nvPr/>
        </p:nvSpPr>
        <p:spPr>
          <a:xfrm>
            <a:off x="6248050" y="3489175"/>
            <a:ext cx="2500500" cy="400200"/>
          </a:xfrm>
          <a:prstGeom prst="rect">
            <a:avLst/>
          </a:prstGeom>
          <a:solidFill>
            <a:srgbClr val="FFF2CC"/>
          </a:solidFill>
          <a:ln>
            <a:noFill/>
          </a:ln>
        </p:spPr>
        <p:txBody>
          <a:bodyPr anchorCtr="0" anchor="t" bIns="91425" lIns="91425" spcFirstLastPara="1" rIns="91425" wrap="square" tIns="91425">
            <a:spAutoFit/>
          </a:bodyPr>
          <a:lstStyle/>
          <a:p>
            <a:pPr indent="0" lvl="0" marL="0" rtl="0" algn="ctr">
              <a:spcBef>
                <a:spcPts val="0"/>
              </a:spcBef>
              <a:spcAft>
                <a:spcPts val="0"/>
              </a:spcAft>
              <a:buNone/>
            </a:pPr>
            <a:r>
              <a:rPr lang="en"/>
              <a:t>Step 2.2: Make a RPC call</a:t>
            </a:r>
            <a:endParaRPr/>
          </a:p>
        </p:txBody>
      </p:sp>
      <p:sp>
        <p:nvSpPr>
          <p:cNvPr id="236" name="Google Shape;236;p36"/>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FFFFF"/>
        </a:solidFill>
      </p:bgPr>
    </p:bg>
    <p:spTree>
      <p:nvGrpSpPr>
        <p:cNvPr id="240" name="Shape 240"/>
        <p:cNvGrpSpPr/>
        <p:nvPr/>
      </p:nvGrpSpPr>
      <p:grpSpPr>
        <a:xfrm>
          <a:off x="0" y="0"/>
          <a:ext cx="0" cy="0"/>
          <a:chOff x="0" y="0"/>
          <a:chExt cx="0" cy="0"/>
        </a:xfrm>
      </p:grpSpPr>
      <p:sp>
        <p:nvSpPr>
          <p:cNvPr id="241" name="Google Shape;241;p37"/>
          <p:cNvSpPr txBox="1"/>
          <p:nvPr/>
        </p:nvSpPr>
        <p:spPr>
          <a:xfrm>
            <a:off x="696350" y="1333025"/>
            <a:ext cx="6660300" cy="20220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000080"/>
                </a:solidFill>
                <a:highlight>
                  <a:srgbClr val="FFFFFF"/>
                </a:highlight>
              </a:rPr>
              <a:t>func </a:t>
            </a:r>
            <a:r>
              <a:rPr lang="en">
                <a:highlight>
                  <a:srgbClr val="FFFFFF"/>
                </a:highlight>
              </a:rPr>
              <a:t>main() {</a:t>
            </a:r>
            <a:endParaRPr>
              <a:highlight>
                <a:srgbClr val="FFFFFF"/>
              </a:highlight>
            </a:endParaRPr>
          </a:p>
          <a:p>
            <a:pPr indent="0" lvl="0" marL="0" rtl="0" algn="l">
              <a:spcBef>
                <a:spcPts val="0"/>
              </a:spcBef>
              <a:spcAft>
                <a:spcPts val="0"/>
              </a:spcAft>
              <a:buNone/>
            </a:pPr>
            <a:r>
              <a:rPr lang="en">
                <a:highlight>
                  <a:srgbClr val="FFFFFF"/>
                </a:highlight>
              </a:rPr>
              <a:t>      serverAddr := </a:t>
            </a:r>
            <a:r>
              <a:rPr b="1" lang="en">
                <a:solidFill>
                  <a:srgbClr val="008000"/>
                </a:solidFill>
                <a:highlight>
                  <a:srgbClr val="FFFFFF"/>
                </a:highlight>
              </a:rPr>
              <a:t>"localhost:8888"</a:t>
            </a:r>
            <a:endParaRPr b="1">
              <a:solidFill>
                <a:srgbClr val="008000"/>
              </a:solidFill>
              <a:highlight>
                <a:srgbClr val="FFFFFF"/>
              </a:highlight>
            </a:endParaRPr>
          </a:p>
          <a:p>
            <a:pPr indent="0" lvl="0" marL="0" rtl="0" algn="l">
              <a:spcBef>
                <a:spcPts val="0"/>
              </a:spcBef>
              <a:spcAft>
                <a:spcPts val="0"/>
              </a:spcAft>
              <a:buNone/>
            </a:pPr>
            <a:r>
              <a:rPr b="1" lang="en">
                <a:solidFill>
                  <a:srgbClr val="008000"/>
                </a:solidFill>
                <a:highlight>
                  <a:srgbClr val="FFFFFF"/>
                </a:highlight>
              </a:rPr>
              <a:t>      </a:t>
            </a:r>
            <a:r>
              <a:rPr lang="en">
                <a:highlight>
                  <a:srgbClr val="FFFFFF"/>
                </a:highlight>
              </a:rPr>
              <a:t>server := WordCountServer{serverAddr}</a:t>
            </a:r>
            <a:endParaRPr>
              <a:highlight>
                <a:srgbClr val="FFFFFF"/>
              </a:highlight>
            </a:endParaRPr>
          </a:p>
          <a:p>
            <a:pPr indent="0" lvl="0" marL="0" rtl="0" algn="l">
              <a:spcBef>
                <a:spcPts val="0"/>
              </a:spcBef>
              <a:spcAft>
                <a:spcPts val="0"/>
              </a:spcAft>
              <a:buNone/>
            </a:pPr>
            <a:r>
              <a:rPr lang="en">
                <a:highlight>
                  <a:srgbClr val="FFFFFF"/>
                </a:highlight>
              </a:rPr>
              <a:t>      server.Listen()</a:t>
            </a:r>
            <a:endParaRPr>
              <a:highlight>
                <a:srgbClr val="FFFFFF"/>
              </a:highlight>
            </a:endParaRPr>
          </a:p>
          <a:p>
            <a:pPr indent="0" lvl="0" marL="0" rtl="0" algn="l">
              <a:spcBef>
                <a:spcPts val="0"/>
              </a:spcBef>
              <a:spcAft>
                <a:spcPts val="0"/>
              </a:spcAft>
              <a:buNone/>
            </a:pPr>
            <a:r>
              <a:rPr lang="en">
                <a:highlight>
                  <a:srgbClr val="FFFFFF"/>
                </a:highlight>
              </a:rPr>
              <a:t>      input1 := </a:t>
            </a:r>
            <a:r>
              <a:rPr b="1" lang="en">
                <a:solidFill>
                  <a:srgbClr val="008000"/>
                </a:solidFill>
                <a:highlight>
                  <a:srgbClr val="FFFFFF"/>
                </a:highlight>
              </a:rPr>
              <a:t>"hello I am good hello bye bye bye bye good night hello"</a:t>
            </a:r>
            <a:endParaRPr b="1">
              <a:solidFill>
                <a:srgbClr val="008000"/>
              </a:solidFill>
              <a:highlight>
                <a:srgbClr val="FFFFFF"/>
              </a:highlight>
            </a:endParaRPr>
          </a:p>
          <a:p>
            <a:pPr indent="0" lvl="0" marL="0" rtl="0" algn="l">
              <a:spcBef>
                <a:spcPts val="0"/>
              </a:spcBef>
              <a:spcAft>
                <a:spcPts val="0"/>
              </a:spcAft>
              <a:buNone/>
            </a:pPr>
            <a:r>
              <a:rPr b="1" lang="en">
                <a:solidFill>
                  <a:srgbClr val="008000"/>
                </a:solidFill>
                <a:highlight>
                  <a:srgbClr val="FFFFFF"/>
                </a:highlight>
              </a:rPr>
              <a:t>      </a:t>
            </a:r>
            <a:r>
              <a:rPr lang="en">
                <a:highlight>
                  <a:srgbClr val="FFFFFF"/>
                </a:highlight>
              </a:rPr>
              <a:t>wordcount, err := makeRequest(input1, serverAddr)</a:t>
            </a:r>
            <a:endParaRPr>
              <a:highlight>
                <a:srgbClr val="FFFFFF"/>
              </a:highlight>
            </a:endParaRPr>
          </a:p>
          <a:p>
            <a:pPr indent="0" lvl="0" marL="0" rtl="0" algn="l">
              <a:spcBef>
                <a:spcPts val="0"/>
              </a:spcBef>
              <a:spcAft>
                <a:spcPts val="0"/>
              </a:spcAft>
              <a:buNone/>
            </a:pPr>
            <a:r>
              <a:rPr lang="en">
                <a:highlight>
                  <a:srgbClr val="FFFFFF"/>
                </a:highlight>
              </a:rPr>
              <a:t>      </a:t>
            </a:r>
            <a:r>
              <a:rPr lang="en">
                <a:highlight>
                  <a:srgbClr val="C9DAF8"/>
                </a:highlight>
              </a:rPr>
              <a:t>checkError(err)</a:t>
            </a:r>
            <a:endParaRPr>
              <a:highlight>
                <a:srgbClr val="C9DAF8"/>
              </a:highlight>
            </a:endParaRPr>
          </a:p>
          <a:p>
            <a:pPr indent="0" lvl="0" marL="0" rtl="0" algn="l">
              <a:spcBef>
                <a:spcPts val="0"/>
              </a:spcBef>
              <a:spcAft>
                <a:spcPts val="0"/>
              </a:spcAft>
              <a:buNone/>
            </a:pPr>
            <a:r>
              <a:rPr lang="en">
                <a:highlight>
                  <a:srgbClr val="FFFFFF"/>
                </a:highlight>
              </a:rPr>
              <a:t>      </a:t>
            </a:r>
            <a:r>
              <a:rPr lang="en">
                <a:highlight>
                  <a:srgbClr val="C9DAF8"/>
                </a:highlight>
              </a:rPr>
              <a:t>fmt.Printf(</a:t>
            </a:r>
            <a:r>
              <a:rPr b="1" lang="en">
                <a:solidFill>
                  <a:srgbClr val="008000"/>
                </a:solidFill>
                <a:highlight>
                  <a:srgbClr val="C9DAF8"/>
                </a:highlight>
              </a:rPr>
              <a:t>"Result: %v\n"</a:t>
            </a:r>
            <a:r>
              <a:rPr lang="en">
                <a:highlight>
                  <a:srgbClr val="C9DAF8"/>
                </a:highlight>
              </a:rPr>
              <a:t>, wordcount)</a:t>
            </a:r>
            <a:endParaRPr>
              <a:highlight>
                <a:srgbClr val="C9DAF8"/>
              </a:highlight>
            </a:endParaRPr>
          </a:p>
          <a:p>
            <a:pPr indent="0" lvl="0" marL="0" rtl="0" algn="l">
              <a:spcBef>
                <a:spcPts val="0"/>
              </a:spcBef>
              <a:spcAft>
                <a:spcPts val="0"/>
              </a:spcAft>
              <a:buNone/>
            </a:pPr>
            <a:r>
              <a:rPr lang="en">
                <a:highlight>
                  <a:srgbClr val="FFFFFF"/>
                </a:highlight>
              </a:rPr>
              <a:t>}</a:t>
            </a:r>
            <a:endParaRPr b="1">
              <a:solidFill>
                <a:srgbClr val="000080"/>
              </a:solidFill>
            </a:endParaRPr>
          </a:p>
        </p:txBody>
      </p:sp>
      <p:sp>
        <p:nvSpPr>
          <p:cNvPr id="242" name="Google Shape;242;p37"/>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b="1" lang="en">
                <a:solidFill>
                  <a:srgbClr val="000000"/>
                </a:solidFill>
              </a:rPr>
              <a:t>Go example: Word count client-server</a:t>
            </a:r>
            <a:endParaRPr b="1">
              <a:solidFill>
                <a:srgbClr val="000000"/>
              </a:solidFill>
            </a:endParaRPr>
          </a:p>
        </p:txBody>
      </p:sp>
      <p:sp>
        <p:nvSpPr>
          <p:cNvPr id="243" name="Google Shape;243;p37"/>
          <p:cNvSpPr txBox="1"/>
          <p:nvPr/>
        </p:nvSpPr>
        <p:spPr>
          <a:xfrm>
            <a:off x="696350" y="3670325"/>
            <a:ext cx="5851800" cy="632400"/>
          </a:xfrm>
          <a:prstGeom prst="rect">
            <a:avLst/>
          </a:prstGeom>
          <a:solidFill>
            <a:srgbClr val="000000"/>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b="1" lang="en">
                <a:solidFill>
                  <a:srgbClr val="FFFFFF"/>
                </a:solidFill>
                <a:latin typeface="Courier New"/>
                <a:ea typeface="Courier New"/>
                <a:cs typeface="Courier New"/>
                <a:sym typeface="Courier New"/>
              </a:rPr>
              <a:t>Result: map[hello:</a:t>
            </a:r>
            <a:r>
              <a:rPr b="1" lang="en">
                <a:solidFill>
                  <a:srgbClr val="FFFFFF"/>
                </a:solidFill>
                <a:latin typeface="Courier New"/>
                <a:ea typeface="Courier New"/>
                <a:cs typeface="Courier New"/>
                <a:sym typeface="Courier New"/>
              </a:rPr>
              <a:t>3</a:t>
            </a:r>
            <a:r>
              <a:rPr b="1" lang="en">
                <a:solidFill>
                  <a:srgbClr val="FFFFFF"/>
                </a:solidFill>
                <a:latin typeface="Courier New"/>
                <a:ea typeface="Courier New"/>
                <a:cs typeface="Courier New"/>
                <a:sym typeface="Courier New"/>
              </a:rPr>
              <a:t> I:1 am:1 good:</a:t>
            </a:r>
            <a:r>
              <a:rPr b="1" lang="en">
                <a:solidFill>
                  <a:srgbClr val="FFFFFF"/>
                </a:solidFill>
                <a:latin typeface="Courier New"/>
                <a:ea typeface="Courier New"/>
                <a:cs typeface="Courier New"/>
                <a:sym typeface="Courier New"/>
              </a:rPr>
              <a:t>2</a:t>
            </a:r>
            <a:r>
              <a:rPr b="1" lang="en">
                <a:solidFill>
                  <a:srgbClr val="FFFFFF"/>
                </a:solidFill>
                <a:latin typeface="Courier New"/>
                <a:ea typeface="Courier New"/>
                <a:cs typeface="Courier New"/>
                <a:sym typeface="Courier New"/>
              </a:rPr>
              <a:t> bye:</a:t>
            </a:r>
            <a:r>
              <a:rPr b="1" lang="en">
                <a:solidFill>
                  <a:srgbClr val="FFFFFF"/>
                </a:solidFill>
                <a:latin typeface="Courier New"/>
                <a:ea typeface="Courier New"/>
                <a:cs typeface="Courier New"/>
                <a:sym typeface="Courier New"/>
              </a:rPr>
              <a:t>4 night:1</a:t>
            </a:r>
            <a:r>
              <a:rPr b="1" lang="en">
                <a:solidFill>
                  <a:srgbClr val="FFFFFF"/>
                </a:solidFill>
                <a:latin typeface="Courier New"/>
                <a:ea typeface="Courier New"/>
                <a:cs typeface="Courier New"/>
                <a:sym typeface="Courier New"/>
              </a:rPr>
              <a:t>]</a:t>
            </a:r>
            <a:endParaRPr b="1">
              <a:solidFill>
                <a:srgbClr val="FFFFFF"/>
              </a:solidFill>
              <a:latin typeface="Courier New"/>
              <a:ea typeface="Courier New"/>
              <a:cs typeface="Courier New"/>
              <a:sym typeface="Courier New"/>
            </a:endParaRPr>
          </a:p>
        </p:txBody>
      </p:sp>
      <p:sp>
        <p:nvSpPr>
          <p:cNvPr id="244" name="Google Shape;244;p37"/>
          <p:cNvSpPr txBox="1"/>
          <p:nvPr/>
        </p:nvSpPr>
        <p:spPr>
          <a:xfrm>
            <a:off x="6150325" y="2954825"/>
            <a:ext cx="2500500" cy="400200"/>
          </a:xfrm>
          <a:prstGeom prst="rect">
            <a:avLst/>
          </a:prstGeom>
          <a:solidFill>
            <a:srgbClr val="FFF2CC"/>
          </a:solidFill>
          <a:ln>
            <a:noFill/>
          </a:ln>
        </p:spPr>
        <p:txBody>
          <a:bodyPr anchorCtr="0" anchor="t" bIns="91425" lIns="91425" spcFirstLastPara="1" rIns="91425" wrap="square" tIns="91425">
            <a:spAutoFit/>
          </a:bodyPr>
          <a:lstStyle/>
          <a:p>
            <a:pPr indent="0" lvl="0" marL="0" rtl="0" algn="ctr">
              <a:spcBef>
                <a:spcPts val="0"/>
              </a:spcBef>
              <a:spcAft>
                <a:spcPts val="0"/>
              </a:spcAft>
              <a:buNone/>
            </a:pPr>
            <a:r>
              <a:rPr lang="en"/>
              <a:t>Step 3: Unpack return values</a:t>
            </a:r>
            <a:endParaRPr/>
          </a:p>
        </p:txBody>
      </p:sp>
      <p:sp>
        <p:nvSpPr>
          <p:cNvPr id="245" name="Google Shape;245;p37"/>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44"/>
                                        </p:tgtEl>
                                        <p:attrNameLst>
                                          <p:attrName>style.visibility</p:attrName>
                                        </p:attrNameLst>
                                      </p:cBhvr>
                                      <p:to>
                                        <p:strVal val="visible"/>
                                      </p:to>
                                    </p:set>
                                    <p:animEffect filter="fade" transition="in">
                                      <p:cBhvr>
                                        <p:cTn dur="1000"/>
                                        <p:tgtEl>
                                          <p:spTgt spid="244"/>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43"/>
                                        </p:tgtEl>
                                        <p:attrNameLst>
                                          <p:attrName>style.visibility</p:attrName>
                                        </p:attrNameLst>
                                      </p:cBhvr>
                                      <p:to>
                                        <p:strVal val="visible"/>
                                      </p:to>
                                    </p:set>
                                    <p:animEffect filter="fade" transition="in">
                                      <p:cBhvr>
                                        <p:cTn dur="1"/>
                                        <p:tgtEl>
                                          <p:spTgt spid="243"/>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FFFFF"/>
        </a:solidFill>
      </p:bgPr>
    </p:bg>
    <p:spTree>
      <p:nvGrpSpPr>
        <p:cNvPr id="249" name="Shape 249"/>
        <p:cNvGrpSpPr/>
        <p:nvPr/>
      </p:nvGrpSpPr>
      <p:grpSpPr>
        <a:xfrm>
          <a:off x="0" y="0"/>
          <a:ext cx="0" cy="0"/>
          <a:chOff x="0" y="0"/>
          <a:chExt cx="0" cy="0"/>
        </a:xfrm>
      </p:grpSpPr>
      <p:sp>
        <p:nvSpPr>
          <p:cNvPr id="250" name="Google Shape;250;p38"/>
          <p:cNvSpPr txBox="1"/>
          <p:nvPr/>
        </p:nvSpPr>
        <p:spPr>
          <a:xfrm>
            <a:off x="696350" y="1333025"/>
            <a:ext cx="6329700" cy="27144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000080"/>
                </a:solidFill>
              </a:rPr>
              <a:t>func </a:t>
            </a:r>
            <a:r>
              <a:rPr lang="en"/>
              <a:t>makeRequest(input string, serverAddr string) (</a:t>
            </a:r>
            <a:r>
              <a:rPr b="1" lang="en">
                <a:solidFill>
                  <a:srgbClr val="000080"/>
                </a:solidFill>
              </a:rPr>
              <a:t>map</a:t>
            </a:r>
            <a:r>
              <a:rPr lang="en"/>
              <a:t>[string]int, error) {</a:t>
            </a:r>
            <a:endParaRPr/>
          </a:p>
          <a:p>
            <a:pPr indent="0" lvl="0" marL="0" rtl="0" algn="l">
              <a:spcBef>
                <a:spcPts val="0"/>
              </a:spcBef>
              <a:spcAft>
                <a:spcPts val="0"/>
              </a:spcAft>
              <a:buNone/>
            </a:pPr>
            <a:r>
              <a:rPr lang="en"/>
              <a:t>      client, err := rpc.Dial(</a:t>
            </a:r>
            <a:r>
              <a:rPr b="1" lang="en">
                <a:solidFill>
                  <a:srgbClr val="008000"/>
                </a:solidFill>
              </a:rPr>
              <a:t>"tcp"</a:t>
            </a:r>
            <a:r>
              <a:rPr lang="en"/>
              <a:t>, serverAddr)</a:t>
            </a:r>
            <a:endParaRPr/>
          </a:p>
          <a:p>
            <a:pPr indent="0" lvl="0" marL="0" rtl="0" algn="l">
              <a:spcBef>
                <a:spcPts val="0"/>
              </a:spcBef>
              <a:spcAft>
                <a:spcPts val="0"/>
              </a:spcAft>
              <a:buNone/>
            </a:pPr>
            <a:r>
              <a:rPr lang="en"/>
              <a:t>      checkError(err)</a:t>
            </a:r>
            <a:endParaRPr/>
          </a:p>
          <a:p>
            <a:pPr indent="0" lvl="0" marL="0" rtl="0" algn="l">
              <a:spcBef>
                <a:spcPts val="0"/>
              </a:spcBef>
              <a:spcAft>
                <a:spcPts val="0"/>
              </a:spcAft>
              <a:buNone/>
            </a:pPr>
            <a:r>
              <a:rPr lang="en"/>
              <a:t>      args := WordCountRequest{input}</a:t>
            </a:r>
            <a:endParaRPr/>
          </a:p>
          <a:p>
            <a:pPr indent="0" lvl="0" marL="0" rtl="0" algn="l">
              <a:spcBef>
                <a:spcPts val="0"/>
              </a:spcBef>
              <a:spcAft>
                <a:spcPts val="0"/>
              </a:spcAft>
              <a:buNone/>
            </a:pPr>
            <a:r>
              <a:rPr lang="en"/>
              <a:t>      reply := WordCountReply{make(</a:t>
            </a:r>
            <a:r>
              <a:rPr b="1" lang="en">
                <a:solidFill>
                  <a:srgbClr val="000080"/>
                </a:solidFill>
              </a:rPr>
              <a:t>map</a:t>
            </a:r>
            <a:r>
              <a:rPr lang="en"/>
              <a:t>[string]int)}</a:t>
            </a:r>
            <a:endParaRPr/>
          </a:p>
          <a:p>
            <a:pPr indent="0" lvl="0" marL="0" rtl="0" algn="l">
              <a:spcBef>
                <a:spcPts val="0"/>
              </a:spcBef>
              <a:spcAft>
                <a:spcPts val="0"/>
              </a:spcAft>
              <a:buNone/>
            </a:pPr>
            <a:r>
              <a:rPr lang="en"/>
              <a:t>      err = client.Call(</a:t>
            </a:r>
            <a:r>
              <a:rPr b="1" lang="en">
                <a:solidFill>
                  <a:srgbClr val="008000"/>
                </a:solidFill>
              </a:rPr>
              <a:t>"WordCountServer.Compute"</a:t>
            </a:r>
            <a:r>
              <a:rPr lang="en"/>
              <a:t>, args, &amp;reply)</a:t>
            </a:r>
            <a:endParaRPr/>
          </a:p>
          <a:p>
            <a:pPr indent="0" lvl="0" marL="0" rtl="0" algn="l">
              <a:spcBef>
                <a:spcPts val="0"/>
              </a:spcBef>
              <a:spcAft>
                <a:spcPts val="0"/>
              </a:spcAft>
              <a:buNone/>
            </a:pPr>
            <a:r>
              <a:rPr lang="en"/>
              <a:t>      </a:t>
            </a:r>
            <a:r>
              <a:rPr b="1" lang="en">
                <a:solidFill>
                  <a:srgbClr val="000080"/>
                </a:solidFill>
              </a:rPr>
              <a:t>if </a:t>
            </a:r>
            <a:r>
              <a:rPr lang="en"/>
              <a:t>err != nil {</a:t>
            </a:r>
            <a:endParaRPr/>
          </a:p>
          <a:p>
            <a:pPr indent="0" lvl="0" marL="0" rtl="0" algn="l">
              <a:spcBef>
                <a:spcPts val="0"/>
              </a:spcBef>
              <a:spcAft>
                <a:spcPts val="0"/>
              </a:spcAft>
              <a:buNone/>
            </a:pPr>
            <a:r>
              <a:rPr lang="en"/>
              <a:t>             </a:t>
            </a:r>
            <a:r>
              <a:rPr b="1" lang="en">
                <a:solidFill>
                  <a:srgbClr val="000080"/>
                </a:solidFill>
              </a:rPr>
              <a:t>return </a:t>
            </a:r>
            <a:r>
              <a:rPr lang="en"/>
              <a:t>nil, err</a:t>
            </a:r>
            <a:endParaRPr/>
          </a:p>
          <a:p>
            <a:pPr indent="0" lvl="0" marL="0" rtl="0" algn="l">
              <a:spcBef>
                <a:spcPts val="0"/>
              </a:spcBef>
              <a:spcAft>
                <a:spcPts val="0"/>
              </a:spcAft>
              <a:buNone/>
            </a:pPr>
            <a:r>
              <a:rPr lang="en"/>
              <a:t>      }</a:t>
            </a:r>
            <a:endParaRPr/>
          </a:p>
          <a:p>
            <a:pPr indent="0" lvl="0" marL="0" rtl="0" algn="l">
              <a:spcBef>
                <a:spcPts val="0"/>
              </a:spcBef>
              <a:spcAft>
                <a:spcPts val="0"/>
              </a:spcAft>
              <a:buNone/>
            </a:pPr>
            <a:r>
              <a:rPr lang="en"/>
              <a:t>      </a:t>
            </a:r>
            <a:r>
              <a:rPr b="1" lang="en">
                <a:solidFill>
                  <a:srgbClr val="000080"/>
                </a:solidFill>
              </a:rPr>
              <a:t>return </a:t>
            </a:r>
            <a:r>
              <a:rPr lang="en"/>
              <a:t>reply.Counts, nil</a:t>
            </a:r>
            <a:endParaRPr/>
          </a:p>
          <a:p>
            <a:pPr indent="0" lvl="0" marL="0" rtl="0" algn="l">
              <a:spcBef>
                <a:spcPts val="0"/>
              </a:spcBef>
              <a:spcAft>
                <a:spcPts val="0"/>
              </a:spcAft>
              <a:buNone/>
            </a:pPr>
            <a:r>
              <a:rPr lang="en"/>
              <a:t>}</a:t>
            </a:r>
            <a:endParaRPr b="1">
              <a:solidFill>
                <a:srgbClr val="000080"/>
              </a:solidFill>
            </a:endParaRPr>
          </a:p>
        </p:txBody>
      </p:sp>
      <p:sp>
        <p:nvSpPr>
          <p:cNvPr id="251" name="Google Shape;251;p38"/>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b="1" lang="en">
                <a:solidFill>
                  <a:srgbClr val="000000"/>
                </a:solidFill>
              </a:rPr>
              <a:t>Is this synchronous or asynchronous?</a:t>
            </a:r>
            <a:endParaRPr b="1">
              <a:solidFill>
                <a:srgbClr val="000000"/>
              </a:solidFill>
            </a:endParaRPr>
          </a:p>
        </p:txBody>
      </p:sp>
      <p:sp>
        <p:nvSpPr>
          <p:cNvPr id="252" name="Google Shape;252;p38"/>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FFFFF"/>
        </a:solidFill>
      </p:bgPr>
    </p:bg>
    <p:spTree>
      <p:nvGrpSpPr>
        <p:cNvPr id="256" name="Shape 256"/>
        <p:cNvGrpSpPr/>
        <p:nvPr/>
      </p:nvGrpSpPr>
      <p:grpSpPr>
        <a:xfrm>
          <a:off x="0" y="0"/>
          <a:ext cx="0" cy="0"/>
          <a:chOff x="0" y="0"/>
          <a:chExt cx="0" cy="0"/>
        </a:xfrm>
      </p:grpSpPr>
      <p:sp>
        <p:nvSpPr>
          <p:cNvPr id="257" name="Google Shape;257;p39"/>
          <p:cNvSpPr txBox="1"/>
          <p:nvPr/>
        </p:nvSpPr>
        <p:spPr>
          <a:xfrm>
            <a:off x="696350" y="1333025"/>
            <a:ext cx="7564500" cy="35418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000080"/>
                </a:solidFill>
              </a:rPr>
              <a:t>func </a:t>
            </a:r>
            <a:r>
              <a:rPr lang="en"/>
              <a:t>makeRequest(input string, serverAddr string) </a:t>
            </a:r>
            <a:r>
              <a:rPr b="1" lang="en">
                <a:solidFill>
                  <a:srgbClr val="FF0000"/>
                </a:solidFill>
              </a:rPr>
              <a:t>chan Result </a:t>
            </a:r>
            <a:r>
              <a:rPr lang="en"/>
              <a:t>{</a:t>
            </a:r>
            <a:endParaRPr/>
          </a:p>
          <a:p>
            <a:pPr indent="0" lvl="0" marL="0" rtl="0" algn="l">
              <a:spcBef>
                <a:spcPts val="0"/>
              </a:spcBef>
              <a:spcAft>
                <a:spcPts val="0"/>
              </a:spcAft>
              <a:buNone/>
            </a:pPr>
            <a:r>
              <a:rPr lang="en"/>
              <a:t>      client, err := rpc.Dial(</a:t>
            </a:r>
            <a:r>
              <a:rPr b="1" lang="en">
                <a:solidFill>
                  <a:srgbClr val="008000"/>
                </a:solidFill>
              </a:rPr>
              <a:t>"tcp"</a:t>
            </a:r>
            <a:r>
              <a:rPr lang="en"/>
              <a:t>, serverAddr)</a:t>
            </a:r>
            <a:endParaRPr/>
          </a:p>
          <a:p>
            <a:pPr indent="0" lvl="0" marL="0" rtl="0" algn="l">
              <a:spcBef>
                <a:spcPts val="0"/>
              </a:spcBef>
              <a:spcAft>
                <a:spcPts val="0"/>
              </a:spcAft>
              <a:buNone/>
            </a:pPr>
            <a:r>
              <a:rPr lang="en"/>
              <a:t>      checkError(err)</a:t>
            </a:r>
            <a:endParaRPr/>
          </a:p>
          <a:p>
            <a:pPr indent="0" lvl="0" marL="0" rtl="0" algn="l">
              <a:spcBef>
                <a:spcPts val="0"/>
              </a:spcBef>
              <a:spcAft>
                <a:spcPts val="0"/>
              </a:spcAft>
              <a:buNone/>
            </a:pPr>
            <a:r>
              <a:rPr lang="en"/>
              <a:t>      args := WordCountRequest{input}</a:t>
            </a:r>
            <a:endParaRPr/>
          </a:p>
          <a:p>
            <a:pPr indent="0" lvl="0" marL="0" rtl="0" algn="l">
              <a:spcBef>
                <a:spcPts val="0"/>
              </a:spcBef>
              <a:spcAft>
                <a:spcPts val="0"/>
              </a:spcAft>
              <a:buNone/>
            </a:pPr>
            <a:r>
              <a:rPr lang="en"/>
              <a:t>      reply := WordCountReply{make(</a:t>
            </a:r>
            <a:r>
              <a:rPr b="1" lang="en">
                <a:solidFill>
                  <a:srgbClr val="000080"/>
                </a:solidFill>
              </a:rPr>
              <a:t>map</a:t>
            </a:r>
            <a:r>
              <a:rPr lang="en"/>
              <a:t>[string]int)}</a:t>
            </a:r>
            <a:endParaRPr/>
          </a:p>
          <a:p>
            <a:pPr indent="0" lvl="0" marL="0" rtl="0" algn="l">
              <a:spcBef>
                <a:spcPts val="0"/>
              </a:spcBef>
              <a:spcAft>
                <a:spcPts val="0"/>
              </a:spcAft>
              <a:buNone/>
            </a:pPr>
            <a:r>
              <a:rPr lang="en"/>
              <a:t>      </a:t>
            </a:r>
            <a:endParaRPr b="1">
              <a:solidFill>
                <a:srgbClr val="FF0000"/>
              </a:solidFill>
            </a:endParaRPr>
          </a:p>
          <a:p>
            <a:pPr indent="0" lvl="0" marL="0" rtl="0" algn="l">
              <a:spcBef>
                <a:spcPts val="0"/>
              </a:spcBef>
              <a:spcAft>
                <a:spcPts val="0"/>
              </a:spcAft>
              <a:buNone/>
            </a:pPr>
            <a:r>
              <a:t/>
            </a:r>
            <a:endParaRPr b="1">
              <a:solidFill>
                <a:srgbClr val="FF0000"/>
              </a:solidFill>
            </a:endParaRPr>
          </a:p>
          <a:p>
            <a:pPr indent="0" lvl="0" marL="0" rtl="0" algn="l">
              <a:spcBef>
                <a:spcPts val="0"/>
              </a:spcBef>
              <a:spcAft>
                <a:spcPts val="0"/>
              </a:spcAft>
              <a:buNone/>
            </a:pPr>
            <a:r>
              <a:t/>
            </a:r>
            <a:endParaRPr b="1">
              <a:solidFill>
                <a:srgbClr val="FF0000"/>
              </a:solidFill>
            </a:endParaRPr>
          </a:p>
          <a:p>
            <a:pPr indent="0" lvl="0" marL="0" rtl="0" algn="l">
              <a:spcBef>
                <a:spcPts val="0"/>
              </a:spcBef>
              <a:spcAft>
                <a:spcPts val="0"/>
              </a:spcAft>
              <a:buNone/>
            </a:pPr>
            <a:r>
              <a:t/>
            </a:r>
            <a:endParaRPr b="1">
              <a:solidFill>
                <a:srgbClr val="FF0000"/>
              </a:solidFill>
            </a:endParaRPr>
          </a:p>
          <a:p>
            <a:pPr indent="0" lvl="0" marL="0" rtl="0" algn="l">
              <a:spcBef>
                <a:spcPts val="0"/>
              </a:spcBef>
              <a:spcAft>
                <a:spcPts val="0"/>
              </a:spcAft>
              <a:buNone/>
            </a:pPr>
            <a:r>
              <a:t/>
            </a:r>
            <a:endParaRPr b="1">
              <a:solidFill>
                <a:srgbClr val="FF0000"/>
              </a:solidFill>
            </a:endParaRPr>
          </a:p>
          <a:p>
            <a:pPr indent="0" lvl="0" marL="0" rtl="0" algn="l">
              <a:spcBef>
                <a:spcPts val="0"/>
              </a:spcBef>
              <a:spcAft>
                <a:spcPts val="0"/>
              </a:spcAft>
              <a:buNone/>
            </a:pPr>
            <a:r>
              <a:t/>
            </a:r>
            <a:endParaRPr b="1">
              <a:solidFill>
                <a:srgbClr val="FF0000"/>
              </a:solidFill>
            </a:endParaRPr>
          </a:p>
          <a:p>
            <a:pPr indent="0" lvl="0" marL="0" rtl="0" algn="l">
              <a:spcBef>
                <a:spcPts val="0"/>
              </a:spcBef>
              <a:spcAft>
                <a:spcPts val="0"/>
              </a:spcAft>
              <a:buNone/>
            </a:pPr>
            <a:r>
              <a:t/>
            </a:r>
            <a:endParaRPr b="1">
              <a:solidFill>
                <a:srgbClr val="FF0000"/>
              </a:solidFill>
            </a:endParaRPr>
          </a:p>
          <a:p>
            <a:pPr indent="0" lvl="0" marL="0" rtl="0" algn="l">
              <a:spcBef>
                <a:spcPts val="0"/>
              </a:spcBef>
              <a:spcAft>
                <a:spcPts val="0"/>
              </a:spcAft>
              <a:buNone/>
            </a:pPr>
            <a:r>
              <a:t/>
            </a:r>
            <a:endParaRPr b="1">
              <a:solidFill>
                <a:srgbClr val="FF0000"/>
              </a:solidFill>
            </a:endParaRPr>
          </a:p>
          <a:p>
            <a:pPr indent="0" lvl="0" marL="0" rtl="0" algn="l">
              <a:spcBef>
                <a:spcPts val="0"/>
              </a:spcBef>
              <a:spcAft>
                <a:spcPts val="0"/>
              </a:spcAft>
              <a:buNone/>
            </a:pPr>
            <a:r>
              <a:t/>
            </a:r>
            <a:endParaRPr b="1">
              <a:solidFill>
                <a:srgbClr val="FF0000"/>
              </a:solidFill>
            </a:endParaRPr>
          </a:p>
          <a:p>
            <a:pPr indent="0" lvl="0" marL="0" rtl="0" algn="l">
              <a:spcBef>
                <a:spcPts val="0"/>
              </a:spcBef>
              <a:spcAft>
                <a:spcPts val="0"/>
              </a:spcAft>
              <a:buNone/>
            </a:pPr>
            <a:r>
              <a:rPr lang="en"/>
              <a:t>      </a:t>
            </a:r>
            <a:r>
              <a:rPr b="1" lang="en">
                <a:solidFill>
                  <a:srgbClr val="000080"/>
                </a:solidFill>
              </a:rPr>
              <a:t>return</a:t>
            </a:r>
            <a:r>
              <a:rPr lang="en"/>
              <a:t> ch</a:t>
            </a:r>
            <a:endParaRPr/>
          </a:p>
          <a:p>
            <a:pPr indent="0" lvl="0" marL="0" rtl="0" algn="l">
              <a:spcBef>
                <a:spcPts val="0"/>
              </a:spcBef>
              <a:spcAft>
                <a:spcPts val="0"/>
              </a:spcAft>
              <a:buNone/>
            </a:pPr>
            <a:r>
              <a:rPr lang="en"/>
              <a:t>}</a:t>
            </a:r>
            <a:endParaRPr b="1">
              <a:solidFill>
                <a:srgbClr val="000080"/>
              </a:solidFill>
            </a:endParaRPr>
          </a:p>
        </p:txBody>
      </p:sp>
      <p:sp>
        <p:nvSpPr>
          <p:cNvPr id="258" name="Google Shape;258;p39"/>
          <p:cNvSpPr txBox="1"/>
          <p:nvPr/>
        </p:nvSpPr>
        <p:spPr>
          <a:xfrm>
            <a:off x="696350" y="1333025"/>
            <a:ext cx="7564500" cy="35418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t/>
            </a:r>
            <a:endParaRPr/>
          </a:p>
          <a:p>
            <a:pPr indent="0" lvl="0" marL="0" rtl="0" algn="l">
              <a:spcBef>
                <a:spcPts val="0"/>
              </a:spcBef>
              <a:spcAft>
                <a:spcPts val="0"/>
              </a:spcAft>
              <a:buNone/>
            </a:pPr>
            <a:r>
              <a:t/>
            </a:r>
            <a:endParaRPr/>
          </a:p>
          <a:p>
            <a:pPr indent="0" lvl="0" marL="0" rtl="0" algn="l">
              <a:spcBef>
                <a:spcPts val="0"/>
              </a:spcBef>
              <a:spcAft>
                <a:spcPts val="0"/>
              </a:spcAft>
              <a:buNone/>
            </a:pPr>
            <a:r>
              <a:t/>
            </a:r>
            <a:endParaRPr/>
          </a:p>
          <a:p>
            <a:pPr indent="0" lvl="0" marL="0" rtl="0" algn="l">
              <a:spcBef>
                <a:spcPts val="0"/>
              </a:spcBef>
              <a:spcAft>
                <a:spcPts val="0"/>
              </a:spcAft>
              <a:buNone/>
            </a:pPr>
            <a:r>
              <a:t/>
            </a:r>
            <a:endParaRPr/>
          </a:p>
          <a:p>
            <a:pPr indent="0" lvl="0" marL="0" rtl="0" algn="l">
              <a:spcBef>
                <a:spcPts val="0"/>
              </a:spcBef>
              <a:spcAft>
                <a:spcPts val="0"/>
              </a:spcAft>
              <a:buNone/>
            </a:pPr>
            <a:r>
              <a:t/>
            </a:r>
            <a:endParaRPr/>
          </a:p>
          <a:p>
            <a:pPr indent="0" lvl="0" marL="0" rtl="0" algn="l">
              <a:spcBef>
                <a:spcPts val="0"/>
              </a:spcBef>
              <a:spcAft>
                <a:spcPts val="0"/>
              </a:spcAft>
              <a:buNone/>
            </a:pPr>
            <a:r>
              <a:rPr lang="en"/>
              <a:t>      </a:t>
            </a:r>
            <a:r>
              <a:rPr b="1" lang="en">
                <a:solidFill>
                  <a:srgbClr val="FF0000"/>
                </a:solidFill>
              </a:rPr>
              <a:t>ch</a:t>
            </a:r>
            <a:r>
              <a:rPr lang="en"/>
              <a:t> := make(chan Result)</a:t>
            </a:r>
            <a:endParaRPr/>
          </a:p>
          <a:p>
            <a:pPr indent="0" lvl="0" marL="0" rtl="0" algn="l">
              <a:spcBef>
                <a:spcPts val="0"/>
              </a:spcBef>
              <a:spcAft>
                <a:spcPts val="0"/>
              </a:spcAft>
              <a:buNone/>
            </a:pPr>
            <a:r>
              <a:rPr lang="en"/>
              <a:t>      </a:t>
            </a:r>
            <a:r>
              <a:rPr b="1" lang="en">
                <a:solidFill>
                  <a:srgbClr val="FF0000"/>
                </a:solidFill>
              </a:rPr>
              <a:t>go func()</a:t>
            </a:r>
            <a:r>
              <a:rPr lang="en"/>
              <a:t> {</a:t>
            </a:r>
            <a:endParaRPr/>
          </a:p>
          <a:p>
            <a:pPr indent="0" lvl="0" marL="0" rtl="0" algn="l">
              <a:spcBef>
                <a:spcPts val="0"/>
              </a:spcBef>
              <a:spcAft>
                <a:spcPts val="0"/>
              </a:spcAft>
              <a:buNone/>
            </a:pPr>
            <a:r>
              <a:rPr lang="en"/>
              <a:t>            err := client.Call(</a:t>
            </a:r>
            <a:r>
              <a:rPr b="1" lang="en">
                <a:solidFill>
                  <a:srgbClr val="008000"/>
                </a:solidFill>
              </a:rPr>
              <a:t>"WordCountServer.Compute"</a:t>
            </a:r>
            <a:r>
              <a:rPr lang="en"/>
              <a:t>, args, &amp;reply)</a:t>
            </a:r>
            <a:endParaRPr/>
          </a:p>
          <a:p>
            <a:pPr indent="0" lvl="0" marL="0" rtl="0" algn="l">
              <a:spcBef>
                <a:spcPts val="0"/>
              </a:spcBef>
              <a:spcAft>
                <a:spcPts val="0"/>
              </a:spcAft>
              <a:buNone/>
            </a:pPr>
            <a:r>
              <a:rPr lang="en"/>
              <a:t>            </a:t>
            </a:r>
            <a:r>
              <a:rPr b="1" lang="en">
                <a:solidFill>
                  <a:srgbClr val="000080"/>
                </a:solidFill>
              </a:rPr>
              <a:t>if </a:t>
            </a:r>
            <a:r>
              <a:rPr lang="en"/>
              <a:t>err != nil {</a:t>
            </a:r>
            <a:endParaRPr/>
          </a:p>
          <a:p>
            <a:pPr indent="0" lvl="0" marL="0" rtl="0" algn="l">
              <a:spcBef>
                <a:spcPts val="0"/>
              </a:spcBef>
              <a:spcAft>
                <a:spcPts val="0"/>
              </a:spcAft>
              <a:buNone/>
            </a:pPr>
            <a:r>
              <a:rPr lang="en"/>
              <a:t>                  </a:t>
            </a:r>
            <a:r>
              <a:rPr b="1" lang="en">
                <a:solidFill>
                  <a:srgbClr val="FF0000"/>
                </a:solidFill>
              </a:rPr>
              <a:t>ch &lt;- Result{</a:t>
            </a:r>
            <a:r>
              <a:rPr lang="en"/>
              <a:t>nil, err</a:t>
            </a:r>
            <a:r>
              <a:rPr b="1" lang="en">
                <a:solidFill>
                  <a:srgbClr val="FF0000"/>
                </a:solidFill>
              </a:rPr>
              <a:t>} </a:t>
            </a:r>
            <a:r>
              <a:rPr lang="en">
                <a:solidFill>
                  <a:srgbClr val="B7B7B7"/>
                </a:solidFill>
              </a:rPr>
              <a:t>// something went wrong</a:t>
            </a:r>
            <a:endParaRPr>
              <a:solidFill>
                <a:srgbClr val="B7B7B7"/>
              </a:solidFill>
            </a:endParaRPr>
          </a:p>
          <a:p>
            <a:pPr indent="0" lvl="0" marL="0" rtl="0" algn="l">
              <a:spcBef>
                <a:spcPts val="0"/>
              </a:spcBef>
              <a:spcAft>
                <a:spcPts val="0"/>
              </a:spcAft>
              <a:buNone/>
            </a:pPr>
            <a:r>
              <a:rPr lang="en"/>
              <a:t>            } </a:t>
            </a:r>
            <a:r>
              <a:rPr b="1" lang="en">
                <a:solidFill>
                  <a:srgbClr val="000080"/>
                </a:solidFill>
              </a:rPr>
              <a:t>else</a:t>
            </a:r>
            <a:r>
              <a:rPr lang="en"/>
              <a:t> {</a:t>
            </a:r>
            <a:endParaRPr/>
          </a:p>
          <a:p>
            <a:pPr indent="0" lvl="0" marL="0" rtl="0" algn="l">
              <a:spcBef>
                <a:spcPts val="0"/>
              </a:spcBef>
              <a:spcAft>
                <a:spcPts val="0"/>
              </a:spcAft>
              <a:buNone/>
            </a:pPr>
            <a:r>
              <a:rPr lang="en"/>
              <a:t>                  </a:t>
            </a:r>
            <a:r>
              <a:rPr b="1" lang="en">
                <a:solidFill>
                  <a:srgbClr val="FF0000"/>
                </a:solidFill>
              </a:rPr>
              <a:t>ch &lt;- Result{</a:t>
            </a:r>
            <a:r>
              <a:rPr lang="en"/>
              <a:t>reply.Counts, nil</a:t>
            </a:r>
            <a:r>
              <a:rPr b="1" lang="en">
                <a:solidFill>
                  <a:srgbClr val="FF0000"/>
                </a:solidFill>
              </a:rPr>
              <a:t>} </a:t>
            </a:r>
            <a:r>
              <a:rPr lang="en">
                <a:solidFill>
                  <a:srgbClr val="B7B7B7"/>
                </a:solidFill>
              </a:rPr>
              <a:t>// success</a:t>
            </a:r>
            <a:endParaRPr b="1">
              <a:solidFill>
                <a:srgbClr val="B7B7B7"/>
              </a:solidFill>
            </a:endParaRPr>
          </a:p>
          <a:p>
            <a:pPr indent="0" lvl="0" marL="0" rtl="0" algn="l">
              <a:spcBef>
                <a:spcPts val="0"/>
              </a:spcBef>
              <a:spcAft>
                <a:spcPts val="0"/>
              </a:spcAft>
              <a:buNone/>
            </a:pPr>
            <a:r>
              <a:rPr lang="en"/>
              <a:t>            }</a:t>
            </a:r>
            <a:endParaRPr/>
          </a:p>
          <a:p>
            <a:pPr indent="0" lvl="0" marL="0" rtl="0" algn="l">
              <a:spcBef>
                <a:spcPts val="0"/>
              </a:spcBef>
              <a:spcAft>
                <a:spcPts val="0"/>
              </a:spcAft>
              <a:buNone/>
            </a:pPr>
            <a:r>
              <a:rPr lang="en"/>
              <a:t>      }()</a:t>
            </a:r>
            <a:endParaRPr b="1">
              <a:solidFill>
                <a:srgbClr val="000080"/>
              </a:solidFill>
            </a:endParaRPr>
          </a:p>
        </p:txBody>
      </p:sp>
      <p:sp>
        <p:nvSpPr>
          <p:cNvPr id="259" name="Google Shape;259;p39"/>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b="1" lang="en">
                <a:solidFill>
                  <a:srgbClr val="000000"/>
                </a:solidFill>
              </a:rPr>
              <a:t>Making client asynchronous - Option 1 </a:t>
            </a:r>
            <a:endParaRPr b="1">
              <a:solidFill>
                <a:srgbClr val="000000"/>
              </a:solidFill>
            </a:endParaRPr>
          </a:p>
        </p:txBody>
      </p:sp>
      <p:sp>
        <p:nvSpPr>
          <p:cNvPr id="260" name="Google Shape;260;p39"/>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58"/>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FFFFF"/>
        </a:solidFill>
      </p:bgPr>
    </p:bg>
    <p:spTree>
      <p:nvGrpSpPr>
        <p:cNvPr id="264" name="Shape 264"/>
        <p:cNvGrpSpPr/>
        <p:nvPr/>
      </p:nvGrpSpPr>
      <p:grpSpPr>
        <a:xfrm>
          <a:off x="0" y="0"/>
          <a:ext cx="0" cy="0"/>
          <a:chOff x="0" y="0"/>
          <a:chExt cx="0" cy="0"/>
        </a:xfrm>
      </p:grpSpPr>
      <p:sp>
        <p:nvSpPr>
          <p:cNvPr id="265" name="Google Shape;265;p40"/>
          <p:cNvSpPr txBox="1"/>
          <p:nvPr/>
        </p:nvSpPr>
        <p:spPr>
          <a:xfrm>
            <a:off x="696350" y="1333025"/>
            <a:ext cx="6329700" cy="16560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000080"/>
                </a:solidFill>
              </a:rPr>
              <a:t>func </a:t>
            </a:r>
            <a:r>
              <a:rPr lang="en"/>
              <a:t>makeRequest(input string, serverAddr string) *</a:t>
            </a:r>
            <a:r>
              <a:rPr b="1" lang="en">
                <a:solidFill>
                  <a:srgbClr val="FF0000"/>
                </a:solidFill>
              </a:rPr>
              <a:t>Call</a:t>
            </a:r>
            <a:r>
              <a:rPr lang="en"/>
              <a:t> {</a:t>
            </a:r>
            <a:endParaRPr/>
          </a:p>
          <a:p>
            <a:pPr indent="0" lvl="0" marL="0" rtl="0" algn="l">
              <a:spcBef>
                <a:spcPts val="0"/>
              </a:spcBef>
              <a:spcAft>
                <a:spcPts val="0"/>
              </a:spcAft>
              <a:buNone/>
            </a:pPr>
            <a:r>
              <a:rPr lang="en"/>
              <a:t>      client, err := rpc.Dial(</a:t>
            </a:r>
            <a:r>
              <a:rPr b="1" lang="en">
                <a:solidFill>
                  <a:srgbClr val="008000"/>
                </a:solidFill>
              </a:rPr>
              <a:t>"tcp"</a:t>
            </a:r>
            <a:r>
              <a:rPr lang="en"/>
              <a:t>, serverAddr)</a:t>
            </a:r>
            <a:endParaRPr/>
          </a:p>
          <a:p>
            <a:pPr indent="0" lvl="0" marL="0" rtl="0" algn="l">
              <a:spcBef>
                <a:spcPts val="0"/>
              </a:spcBef>
              <a:spcAft>
                <a:spcPts val="0"/>
              </a:spcAft>
              <a:buNone/>
            </a:pPr>
            <a:r>
              <a:rPr lang="en"/>
              <a:t>      checkError(err)</a:t>
            </a:r>
            <a:endParaRPr/>
          </a:p>
          <a:p>
            <a:pPr indent="0" lvl="0" marL="0" rtl="0" algn="l">
              <a:spcBef>
                <a:spcPts val="0"/>
              </a:spcBef>
              <a:spcAft>
                <a:spcPts val="0"/>
              </a:spcAft>
              <a:buNone/>
            </a:pPr>
            <a:r>
              <a:rPr lang="en"/>
              <a:t>      args := WordCountRequest{input}</a:t>
            </a:r>
            <a:endParaRPr/>
          </a:p>
          <a:p>
            <a:pPr indent="0" lvl="0" marL="0" rtl="0" algn="l">
              <a:spcBef>
                <a:spcPts val="0"/>
              </a:spcBef>
              <a:spcAft>
                <a:spcPts val="0"/>
              </a:spcAft>
              <a:buNone/>
            </a:pPr>
            <a:r>
              <a:rPr lang="en"/>
              <a:t>      reply := WordCountReply{make(</a:t>
            </a:r>
            <a:r>
              <a:rPr b="1" lang="en">
                <a:solidFill>
                  <a:srgbClr val="000080"/>
                </a:solidFill>
              </a:rPr>
              <a:t>map</a:t>
            </a:r>
            <a:r>
              <a:rPr lang="en"/>
              <a:t>[string]int)}</a:t>
            </a:r>
            <a:endParaRPr/>
          </a:p>
          <a:p>
            <a:pPr indent="0" lvl="0" marL="0" rtl="0" algn="l">
              <a:spcBef>
                <a:spcPts val="0"/>
              </a:spcBef>
              <a:spcAft>
                <a:spcPts val="0"/>
              </a:spcAft>
              <a:buNone/>
            </a:pPr>
            <a:r>
              <a:rPr lang="en"/>
              <a:t>      </a:t>
            </a:r>
            <a:r>
              <a:rPr b="1" lang="en">
                <a:solidFill>
                  <a:srgbClr val="000080"/>
                </a:solidFill>
              </a:rPr>
              <a:t>return</a:t>
            </a:r>
            <a:r>
              <a:rPr lang="en"/>
              <a:t> client.</a:t>
            </a:r>
            <a:r>
              <a:rPr b="1" lang="en">
                <a:solidFill>
                  <a:srgbClr val="FF0000"/>
                </a:solidFill>
              </a:rPr>
              <a:t>Go</a:t>
            </a:r>
            <a:r>
              <a:rPr lang="en"/>
              <a:t>(</a:t>
            </a:r>
            <a:r>
              <a:rPr b="1" lang="en">
                <a:solidFill>
                  <a:srgbClr val="008000"/>
                </a:solidFill>
              </a:rPr>
              <a:t>"WordCountServer.Compute"</a:t>
            </a:r>
            <a:r>
              <a:rPr lang="en"/>
              <a:t>, args, &amp;reply, nil)</a:t>
            </a:r>
            <a:endParaRPr/>
          </a:p>
          <a:p>
            <a:pPr indent="0" lvl="0" marL="0" rtl="0" algn="l">
              <a:spcBef>
                <a:spcPts val="0"/>
              </a:spcBef>
              <a:spcAft>
                <a:spcPts val="0"/>
              </a:spcAft>
              <a:buNone/>
            </a:pPr>
            <a:r>
              <a:rPr lang="en"/>
              <a:t>}</a:t>
            </a:r>
            <a:endParaRPr/>
          </a:p>
        </p:txBody>
      </p:sp>
      <p:sp>
        <p:nvSpPr>
          <p:cNvPr id="266" name="Google Shape;266;p40"/>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b="1" lang="en">
                <a:solidFill>
                  <a:srgbClr val="000000"/>
                </a:solidFill>
              </a:rPr>
              <a:t>Making client asynchronous - Option 2</a:t>
            </a:r>
            <a:endParaRPr b="1">
              <a:solidFill>
                <a:srgbClr val="000000"/>
              </a:solidFill>
            </a:endParaRPr>
          </a:p>
        </p:txBody>
      </p:sp>
      <p:sp>
        <p:nvSpPr>
          <p:cNvPr id="267" name="Google Shape;267;p40"/>
          <p:cNvSpPr txBox="1"/>
          <p:nvPr/>
        </p:nvSpPr>
        <p:spPr>
          <a:xfrm>
            <a:off x="696350" y="3125300"/>
            <a:ext cx="6329700" cy="9828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a:t>call := makeRequest(...)</a:t>
            </a:r>
            <a:endParaRPr/>
          </a:p>
          <a:p>
            <a:pPr indent="0" lvl="0" marL="0" rtl="0" algn="l">
              <a:spcBef>
                <a:spcPts val="0"/>
              </a:spcBef>
              <a:spcAft>
                <a:spcPts val="0"/>
              </a:spcAft>
              <a:buNone/>
            </a:pPr>
            <a:r>
              <a:rPr lang="en"/>
              <a:t>&lt;-call.Done</a:t>
            </a:r>
            <a:endParaRPr/>
          </a:p>
          <a:p>
            <a:pPr indent="0" lvl="0" marL="0" rtl="0" algn="l">
              <a:spcBef>
                <a:spcPts val="0"/>
              </a:spcBef>
              <a:spcAft>
                <a:spcPts val="0"/>
              </a:spcAft>
              <a:buNone/>
            </a:pPr>
            <a:r>
              <a:rPr lang="en"/>
              <a:t>checkError(call.Error)</a:t>
            </a:r>
            <a:endParaRPr/>
          </a:p>
          <a:p>
            <a:pPr indent="0" lvl="0" marL="0" rtl="0" algn="l">
              <a:spcBef>
                <a:spcPts val="0"/>
              </a:spcBef>
              <a:spcAft>
                <a:spcPts val="0"/>
              </a:spcAft>
              <a:buNone/>
            </a:pPr>
            <a:r>
              <a:rPr lang="en"/>
              <a:t>handleReply(call.Reply)</a:t>
            </a:r>
            <a:endParaRPr/>
          </a:p>
          <a:p>
            <a:pPr indent="0" lvl="0" marL="0" rtl="0" algn="l">
              <a:spcBef>
                <a:spcPts val="0"/>
              </a:spcBef>
              <a:spcAft>
                <a:spcPts val="0"/>
              </a:spcAft>
              <a:buNone/>
            </a:pPr>
            <a:r>
              <a:t/>
            </a:r>
            <a:endParaRPr/>
          </a:p>
        </p:txBody>
      </p:sp>
      <p:sp>
        <p:nvSpPr>
          <p:cNvPr id="268" name="Google Shape;268;p40"/>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67"/>
                                        </p:tgtEl>
                                        <p:attrNameLst>
                                          <p:attrName>style.visibility</p:attrName>
                                        </p:attrNameLst>
                                      </p:cBhvr>
                                      <p:to>
                                        <p:strVal val="visible"/>
                                      </p:to>
                                    </p:set>
                                    <p:animEffect filter="fade" transition="in">
                                      <p:cBhvr>
                                        <p:cTn dur="1"/>
                                        <p:tgtEl>
                                          <p:spTgt spid="267"/>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72" name="Shape 272"/>
        <p:cNvGrpSpPr/>
        <p:nvPr/>
      </p:nvGrpSpPr>
      <p:grpSpPr>
        <a:xfrm>
          <a:off x="0" y="0"/>
          <a:ext cx="0" cy="0"/>
          <a:chOff x="0" y="0"/>
          <a:chExt cx="0" cy="0"/>
        </a:xfrm>
      </p:grpSpPr>
      <p:sp>
        <p:nvSpPr>
          <p:cNvPr id="273" name="Google Shape;273;p41"/>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Clr>
                <a:schemeClr val="dk1"/>
              </a:buClr>
              <a:buSzPct val="39285"/>
              <a:buFont typeface="Arial"/>
              <a:buNone/>
            </a:pPr>
            <a:r>
              <a:rPr b="1" lang="en"/>
              <a:t>Go’s net/rpc is at-most-once</a:t>
            </a:r>
            <a:endParaRPr b="1"/>
          </a:p>
          <a:p>
            <a:pPr indent="0" lvl="0" marL="0" rtl="0" algn="l">
              <a:spcBef>
                <a:spcPts val="0"/>
              </a:spcBef>
              <a:spcAft>
                <a:spcPts val="0"/>
              </a:spcAft>
              <a:buNone/>
            </a:pPr>
            <a:r>
              <a:t/>
            </a:r>
            <a:endParaRPr/>
          </a:p>
        </p:txBody>
      </p:sp>
      <p:sp>
        <p:nvSpPr>
          <p:cNvPr id="274" name="Google Shape;274;p41"/>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355600" lvl="0" marL="457200" rtl="0" algn="l">
              <a:lnSpc>
                <a:spcPct val="80000"/>
              </a:lnSpc>
              <a:spcBef>
                <a:spcPts val="600"/>
              </a:spcBef>
              <a:spcAft>
                <a:spcPts val="0"/>
              </a:spcAft>
              <a:buClr>
                <a:schemeClr val="dk1"/>
              </a:buClr>
              <a:buSzPts val="2000"/>
              <a:buChar char="●"/>
            </a:pPr>
            <a:r>
              <a:rPr lang="en" sz="2000">
                <a:solidFill>
                  <a:schemeClr val="dk1"/>
                </a:solidFill>
              </a:rPr>
              <a:t>Opens a TCP connection and writes the request </a:t>
            </a:r>
            <a:endParaRPr sz="2000">
              <a:solidFill>
                <a:schemeClr val="dk1"/>
              </a:solidFill>
            </a:endParaRPr>
          </a:p>
          <a:p>
            <a:pPr indent="-342900" lvl="1" marL="914400" rtl="0" algn="l">
              <a:lnSpc>
                <a:spcPct val="80000"/>
              </a:lnSpc>
              <a:spcBef>
                <a:spcPts val="0"/>
              </a:spcBef>
              <a:spcAft>
                <a:spcPts val="0"/>
              </a:spcAft>
              <a:buClr>
                <a:schemeClr val="dk1"/>
              </a:buClr>
              <a:buSzPts val="1800"/>
              <a:buChar char="○"/>
            </a:pPr>
            <a:r>
              <a:rPr lang="en" sz="1800">
                <a:solidFill>
                  <a:schemeClr val="dk1"/>
                </a:solidFill>
              </a:rPr>
              <a:t>TCP may retransmit but server’s TCP receiver will </a:t>
            </a:r>
            <a:r>
              <a:rPr b="1" lang="en" sz="1800">
                <a:solidFill>
                  <a:srgbClr val="6AA84F"/>
                </a:solidFill>
              </a:rPr>
              <a:t>filter out duplicates internally</a:t>
            </a:r>
            <a:r>
              <a:rPr lang="en" sz="1800">
                <a:solidFill>
                  <a:schemeClr val="dk1"/>
                </a:solidFill>
              </a:rPr>
              <a:t>, with sequence numbers </a:t>
            </a:r>
            <a:endParaRPr sz="1800">
              <a:solidFill>
                <a:schemeClr val="dk1"/>
              </a:solidFill>
            </a:endParaRPr>
          </a:p>
          <a:p>
            <a:pPr indent="-342900" lvl="1" marL="914400" rtl="0" algn="l">
              <a:lnSpc>
                <a:spcPct val="80000"/>
              </a:lnSpc>
              <a:spcBef>
                <a:spcPts val="0"/>
              </a:spcBef>
              <a:spcAft>
                <a:spcPts val="0"/>
              </a:spcAft>
              <a:buClr>
                <a:schemeClr val="dk1"/>
              </a:buClr>
              <a:buSzPts val="1800"/>
              <a:buChar char="○"/>
            </a:pPr>
            <a:r>
              <a:rPr lang="en" sz="1800">
                <a:solidFill>
                  <a:schemeClr val="dk1"/>
                </a:solidFill>
              </a:rPr>
              <a:t>No retry in Go RPC code (i.e will </a:t>
            </a:r>
            <a:r>
              <a:rPr b="1" lang="en" sz="1800">
                <a:solidFill>
                  <a:schemeClr val="dk1"/>
                </a:solidFill>
              </a:rPr>
              <a:t>not </a:t>
            </a:r>
            <a:r>
              <a:rPr lang="en" sz="1800">
                <a:solidFill>
                  <a:schemeClr val="dk1"/>
                </a:solidFill>
              </a:rPr>
              <a:t>create a second TCP connection)</a:t>
            </a:r>
            <a:endParaRPr sz="1800">
              <a:solidFill>
                <a:schemeClr val="dk1"/>
              </a:solidFill>
            </a:endParaRPr>
          </a:p>
          <a:p>
            <a:pPr indent="0" lvl="0" marL="914400" rtl="0" algn="l">
              <a:lnSpc>
                <a:spcPct val="80000"/>
              </a:lnSpc>
              <a:spcBef>
                <a:spcPts val="600"/>
              </a:spcBef>
              <a:spcAft>
                <a:spcPts val="0"/>
              </a:spcAft>
              <a:buNone/>
            </a:pPr>
            <a:r>
              <a:t/>
            </a:r>
            <a:endParaRPr sz="1800">
              <a:solidFill>
                <a:schemeClr val="dk1"/>
              </a:solidFill>
            </a:endParaRPr>
          </a:p>
          <a:p>
            <a:pPr indent="-355600" lvl="0" marL="457200" rtl="0" algn="l">
              <a:lnSpc>
                <a:spcPct val="80000"/>
              </a:lnSpc>
              <a:spcBef>
                <a:spcPts val="600"/>
              </a:spcBef>
              <a:spcAft>
                <a:spcPts val="0"/>
              </a:spcAft>
              <a:buClr>
                <a:schemeClr val="dk1"/>
              </a:buClr>
              <a:buSzPts val="2000"/>
              <a:buChar char="●"/>
            </a:pPr>
            <a:r>
              <a:rPr lang="en" sz="2000">
                <a:solidFill>
                  <a:schemeClr val="dk1"/>
                </a:solidFill>
              </a:rPr>
              <a:t>However, Go RPC returns an error if it doesn’t get a reply</a:t>
            </a:r>
            <a:endParaRPr sz="2000">
              <a:solidFill>
                <a:schemeClr val="dk1"/>
              </a:solidFill>
            </a:endParaRPr>
          </a:p>
          <a:p>
            <a:pPr indent="-342900" lvl="1" marL="914400" rtl="0" algn="l">
              <a:lnSpc>
                <a:spcPct val="80000"/>
              </a:lnSpc>
              <a:spcBef>
                <a:spcPts val="0"/>
              </a:spcBef>
              <a:spcAft>
                <a:spcPts val="0"/>
              </a:spcAft>
              <a:buClr>
                <a:schemeClr val="dk1"/>
              </a:buClr>
              <a:buSzPts val="1800"/>
              <a:buChar char="○"/>
            </a:pPr>
            <a:r>
              <a:rPr lang="en" sz="1800">
                <a:solidFill>
                  <a:schemeClr val="dk1"/>
                </a:solidFill>
              </a:rPr>
              <a:t>Perhaps after a TCP timeout</a:t>
            </a:r>
            <a:endParaRPr sz="1800">
              <a:solidFill>
                <a:schemeClr val="dk1"/>
              </a:solidFill>
            </a:endParaRPr>
          </a:p>
          <a:p>
            <a:pPr indent="-342900" lvl="1" marL="914400" rtl="0" algn="l">
              <a:lnSpc>
                <a:spcPct val="80000"/>
              </a:lnSpc>
              <a:spcBef>
                <a:spcPts val="0"/>
              </a:spcBef>
              <a:spcAft>
                <a:spcPts val="0"/>
              </a:spcAft>
              <a:buClr>
                <a:schemeClr val="dk1"/>
              </a:buClr>
              <a:buSzPts val="1800"/>
              <a:buChar char="○"/>
            </a:pPr>
            <a:r>
              <a:rPr lang="en" sz="1800">
                <a:solidFill>
                  <a:schemeClr val="dk1"/>
                </a:solidFill>
              </a:rPr>
              <a:t>Perhaps server didn’t see the request</a:t>
            </a:r>
            <a:endParaRPr sz="1800">
              <a:solidFill>
                <a:schemeClr val="dk1"/>
              </a:solidFill>
            </a:endParaRPr>
          </a:p>
          <a:p>
            <a:pPr indent="-342900" lvl="1" marL="914400" rtl="0" algn="l">
              <a:lnSpc>
                <a:spcPct val="80000"/>
              </a:lnSpc>
              <a:spcBef>
                <a:spcPts val="0"/>
              </a:spcBef>
              <a:spcAft>
                <a:spcPts val="0"/>
              </a:spcAft>
              <a:buClr>
                <a:schemeClr val="dk1"/>
              </a:buClr>
              <a:buSzPts val="1800"/>
              <a:buChar char="○"/>
            </a:pPr>
            <a:r>
              <a:rPr lang="en" sz="1800">
                <a:solidFill>
                  <a:schemeClr val="dk1"/>
                </a:solidFill>
              </a:rPr>
              <a:t>Perhaps server processed request but server or network failed before reply came back </a:t>
            </a:r>
            <a:endParaRPr sz="1800">
              <a:solidFill>
                <a:schemeClr val="dk1"/>
              </a:solidFill>
            </a:endParaRPr>
          </a:p>
          <a:p>
            <a:pPr indent="0" lvl="0" marL="0" rtl="0" algn="l">
              <a:spcBef>
                <a:spcPts val="0"/>
              </a:spcBef>
              <a:spcAft>
                <a:spcPts val="1200"/>
              </a:spcAft>
              <a:buNone/>
            </a:pPr>
            <a:r>
              <a:t/>
            </a:r>
            <a:endParaRPr/>
          </a:p>
        </p:txBody>
      </p:sp>
      <p:sp>
        <p:nvSpPr>
          <p:cNvPr id="275" name="Google Shape;275;p41"/>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79" name="Shape 279"/>
        <p:cNvGrpSpPr/>
        <p:nvPr/>
      </p:nvGrpSpPr>
      <p:grpSpPr>
        <a:xfrm>
          <a:off x="0" y="0"/>
          <a:ext cx="0" cy="0"/>
          <a:chOff x="0" y="0"/>
          <a:chExt cx="0" cy="0"/>
        </a:xfrm>
      </p:grpSpPr>
      <p:sp>
        <p:nvSpPr>
          <p:cNvPr id="280" name="Google Shape;280;p42"/>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b="1" lang="en"/>
              <a:t>RPC and Assignment 1 and 2</a:t>
            </a:r>
            <a:endParaRPr b="1"/>
          </a:p>
        </p:txBody>
      </p:sp>
      <p:sp>
        <p:nvSpPr>
          <p:cNvPr id="281" name="Google Shape;281;p42"/>
          <p:cNvSpPr txBox="1"/>
          <p:nvPr>
            <p:ph idx="1" type="body"/>
          </p:nvPr>
        </p:nvSpPr>
        <p:spPr>
          <a:xfrm>
            <a:off x="311700" y="1152475"/>
            <a:ext cx="8520600" cy="3761700"/>
          </a:xfrm>
          <a:prstGeom prst="rect">
            <a:avLst/>
          </a:prstGeom>
        </p:spPr>
        <p:txBody>
          <a:bodyPr anchorCtr="0" anchor="t" bIns="91425" lIns="91425" spcFirstLastPara="1" rIns="91425" wrap="square" tIns="91425">
            <a:normAutofit lnSpcReduction="10000"/>
          </a:bodyPr>
          <a:lstStyle/>
          <a:p>
            <a:pPr indent="-355600" lvl="0" marL="457200" rtl="0" algn="l">
              <a:lnSpc>
                <a:spcPct val="80000"/>
              </a:lnSpc>
              <a:spcBef>
                <a:spcPts val="600"/>
              </a:spcBef>
              <a:spcAft>
                <a:spcPts val="0"/>
              </a:spcAft>
              <a:buClr>
                <a:schemeClr val="dk1"/>
              </a:buClr>
              <a:buSzPts val="2000"/>
              <a:buChar char="●"/>
            </a:pPr>
            <a:r>
              <a:rPr lang="en" sz="2000">
                <a:solidFill>
                  <a:schemeClr val="dk1"/>
                </a:solidFill>
              </a:rPr>
              <a:t>Go’s RPC </a:t>
            </a:r>
            <a:r>
              <a:rPr b="1" lang="en" sz="2000">
                <a:solidFill>
                  <a:schemeClr val="dk1"/>
                </a:solidFill>
              </a:rPr>
              <a:t>isn’t enough </a:t>
            </a:r>
            <a:r>
              <a:rPr lang="en" sz="2000">
                <a:solidFill>
                  <a:schemeClr val="dk1"/>
                </a:solidFill>
              </a:rPr>
              <a:t>for Assignments 1 and 2</a:t>
            </a:r>
            <a:endParaRPr sz="2000">
              <a:solidFill>
                <a:schemeClr val="dk1"/>
              </a:solidFill>
            </a:endParaRPr>
          </a:p>
          <a:p>
            <a:pPr indent="-355600" lvl="1" marL="914400" rtl="0" algn="l">
              <a:lnSpc>
                <a:spcPct val="80000"/>
              </a:lnSpc>
              <a:spcBef>
                <a:spcPts val="0"/>
              </a:spcBef>
              <a:spcAft>
                <a:spcPts val="0"/>
              </a:spcAft>
              <a:buClr>
                <a:schemeClr val="dk1"/>
              </a:buClr>
              <a:buSzPts val="2000"/>
              <a:buChar char="○"/>
            </a:pPr>
            <a:r>
              <a:rPr lang="en" sz="2000">
                <a:solidFill>
                  <a:schemeClr val="dk1"/>
                </a:solidFill>
              </a:rPr>
              <a:t>It only applies to a single RPC call</a:t>
            </a:r>
            <a:endParaRPr sz="2000">
              <a:solidFill>
                <a:schemeClr val="dk1"/>
              </a:solidFill>
            </a:endParaRPr>
          </a:p>
          <a:p>
            <a:pPr indent="-355600" lvl="1" marL="914400" rtl="0" algn="l">
              <a:lnSpc>
                <a:spcPct val="80000"/>
              </a:lnSpc>
              <a:spcBef>
                <a:spcPts val="0"/>
              </a:spcBef>
              <a:spcAft>
                <a:spcPts val="0"/>
              </a:spcAft>
              <a:buClr>
                <a:schemeClr val="dk1"/>
              </a:buClr>
              <a:buSzPts val="2000"/>
              <a:buChar char="○"/>
            </a:pPr>
            <a:r>
              <a:rPr lang="en" sz="2000">
                <a:solidFill>
                  <a:schemeClr val="dk1"/>
                </a:solidFill>
              </a:rPr>
              <a:t>If worker doesn’t respond, master</a:t>
            </a:r>
            <a:r>
              <a:rPr lang="en" sz="2000">
                <a:solidFill>
                  <a:srgbClr val="38761D"/>
                </a:solidFill>
              </a:rPr>
              <a:t> </a:t>
            </a:r>
            <a:r>
              <a:rPr b="1" lang="en" sz="2000">
                <a:solidFill>
                  <a:srgbClr val="6AA84F"/>
                </a:solidFill>
              </a:rPr>
              <a:t>re-sends</a:t>
            </a:r>
            <a:r>
              <a:rPr lang="en" sz="2000">
                <a:solidFill>
                  <a:schemeClr val="dk1"/>
                </a:solidFill>
              </a:rPr>
              <a:t> to another (e.g handling worker failures in part D of assignment 1-3)</a:t>
            </a:r>
            <a:endParaRPr sz="2000">
              <a:solidFill>
                <a:schemeClr val="dk1"/>
              </a:solidFill>
            </a:endParaRPr>
          </a:p>
          <a:p>
            <a:pPr indent="-355600" lvl="2" marL="1371600" rtl="0" algn="l">
              <a:lnSpc>
                <a:spcPct val="80000"/>
              </a:lnSpc>
              <a:spcBef>
                <a:spcPts val="0"/>
              </a:spcBef>
              <a:spcAft>
                <a:spcPts val="0"/>
              </a:spcAft>
              <a:buClr>
                <a:schemeClr val="dk1"/>
              </a:buClr>
              <a:buSzPts val="2000"/>
              <a:buChar char="■"/>
            </a:pPr>
            <a:r>
              <a:rPr lang="en" sz="2000">
                <a:solidFill>
                  <a:schemeClr val="dk1"/>
                </a:solidFill>
              </a:rPr>
              <a:t> </a:t>
            </a:r>
            <a:r>
              <a:rPr b="1" lang="en" sz="2000">
                <a:solidFill>
                  <a:schemeClr val="dk1"/>
                </a:solidFill>
              </a:rPr>
              <a:t> </a:t>
            </a:r>
            <a:r>
              <a:rPr lang="en" sz="2000">
                <a:solidFill>
                  <a:schemeClr val="dk1"/>
                </a:solidFill>
              </a:rPr>
              <a:t>Go RPC </a:t>
            </a:r>
            <a:r>
              <a:rPr b="1" lang="en" sz="2000">
                <a:solidFill>
                  <a:srgbClr val="FF0000"/>
                </a:solidFill>
              </a:rPr>
              <a:t>can’t detect</a:t>
            </a:r>
            <a:r>
              <a:rPr lang="en" sz="2000">
                <a:solidFill>
                  <a:schemeClr val="dk1"/>
                </a:solidFill>
              </a:rPr>
              <a:t> this kind of duplicate </a:t>
            </a:r>
            <a:endParaRPr sz="2000">
              <a:solidFill>
                <a:schemeClr val="dk1"/>
              </a:solidFill>
            </a:endParaRPr>
          </a:p>
          <a:p>
            <a:pPr indent="-355600" lvl="1" marL="914400" rtl="0" algn="l">
              <a:lnSpc>
                <a:spcPct val="80000"/>
              </a:lnSpc>
              <a:spcBef>
                <a:spcPts val="0"/>
              </a:spcBef>
              <a:spcAft>
                <a:spcPts val="0"/>
              </a:spcAft>
              <a:buClr>
                <a:schemeClr val="dk1"/>
              </a:buClr>
              <a:buSzPts val="2000"/>
              <a:buChar char="○"/>
            </a:pPr>
            <a:r>
              <a:rPr b="1" lang="en" sz="2000">
                <a:solidFill>
                  <a:schemeClr val="dk1"/>
                </a:solidFill>
              </a:rPr>
              <a:t>Breaks at-most-once semantics</a:t>
            </a:r>
            <a:endParaRPr sz="2000">
              <a:solidFill>
                <a:schemeClr val="dk1"/>
              </a:solidFill>
            </a:endParaRPr>
          </a:p>
          <a:p>
            <a:pPr indent="-355600" lvl="2" marL="1371600" rtl="0" algn="l">
              <a:lnSpc>
                <a:spcPct val="80000"/>
              </a:lnSpc>
              <a:spcBef>
                <a:spcPts val="0"/>
              </a:spcBef>
              <a:spcAft>
                <a:spcPts val="0"/>
              </a:spcAft>
              <a:buClr>
                <a:schemeClr val="dk1"/>
              </a:buClr>
              <a:buSzPts val="2000"/>
              <a:buChar char="■"/>
            </a:pPr>
            <a:r>
              <a:rPr lang="en" sz="2000">
                <a:solidFill>
                  <a:schemeClr val="dk1"/>
                </a:solidFill>
              </a:rPr>
              <a:t>No problem in Assignments 1 and 2 (handles at application level)</a:t>
            </a:r>
            <a:endParaRPr sz="2000">
              <a:solidFill>
                <a:schemeClr val="dk1"/>
              </a:solidFill>
            </a:endParaRPr>
          </a:p>
          <a:p>
            <a:pPr indent="0" lvl="0" marL="0" rtl="0" algn="l">
              <a:lnSpc>
                <a:spcPct val="80000"/>
              </a:lnSpc>
              <a:spcBef>
                <a:spcPts val="600"/>
              </a:spcBef>
              <a:spcAft>
                <a:spcPts val="0"/>
              </a:spcAft>
              <a:buNone/>
            </a:pPr>
            <a:r>
              <a:t/>
            </a:r>
            <a:endParaRPr>
              <a:solidFill>
                <a:schemeClr val="dk1"/>
              </a:solidFill>
            </a:endParaRPr>
          </a:p>
          <a:p>
            <a:pPr indent="-368300" lvl="0" marL="457200" rtl="0" algn="l">
              <a:lnSpc>
                <a:spcPct val="80000"/>
              </a:lnSpc>
              <a:spcBef>
                <a:spcPts val="600"/>
              </a:spcBef>
              <a:spcAft>
                <a:spcPts val="0"/>
              </a:spcAft>
              <a:buClr>
                <a:schemeClr val="dk1"/>
              </a:buClr>
              <a:buSzPts val="2200"/>
              <a:buChar char="●"/>
            </a:pPr>
            <a:r>
              <a:rPr lang="en" sz="2000">
                <a:solidFill>
                  <a:schemeClr val="dk1"/>
                </a:solidFill>
              </a:rPr>
              <a:t>In Assignment 3, </a:t>
            </a:r>
            <a:r>
              <a:rPr b="1" lang="en" sz="2000">
                <a:solidFill>
                  <a:schemeClr val="dk1"/>
                </a:solidFill>
              </a:rPr>
              <a:t>you</a:t>
            </a:r>
            <a:r>
              <a:rPr lang="en" sz="2000">
                <a:solidFill>
                  <a:schemeClr val="dk1"/>
                </a:solidFill>
              </a:rPr>
              <a:t> will explicitly detect duplicates using techniques we’ve talked about in lectures </a:t>
            </a:r>
            <a:endParaRPr sz="2000">
              <a:solidFill>
                <a:schemeClr val="dk1"/>
              </a:solidFill>
            </a:endParaRPr>
          </a:p>
          <a:p>
            <a:pPr indent="0" lvl="0" marL="0" rtl="0" algn="l">
              <a:spcBef>
                <a:spcPts val="0"/>
              </a:spcBef>
              <a:spcAft>
                <a:spcPts val="1200"/>
              </a:spcAft>
              <a:buNone/>
            </a:pPr>
            <a:r>
              <a:t/>
            </a:r>
            <a:endParaRPr/>
          </a:p>
        </p:txBody>
      </p:sp>
      <p:sp>
        <p:nvSpPr>
          <p:cNvPr id="282" name="Google Shape;282;p4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000000"/>
        </a:solidFill>
      </p:bgPr>
    </p:bg>
    <p:spTree>
      <p:nvGrpSpPr>
        <p:cNvPr id="74" name="Shape 74"/>
        <p:cNvGrpSpPr/>
        <p:nvPr/>
      </p:nvGrpSpPr>
      <p:grpSpPr>
        <a:xfrm>
          <a:off x="0" y="0"/>
          <a:ext cx="0" cy="0"/>
          <a:chOff x="0" y="0"/>
          <a:chExt cx="0" cy="0"/>
        </a:xfrm>
      </p:grpSpPr>
      <p:sp>
        <p:nvSpPr>
          <p:cNvPr id="75" name="Google Shape;75;p16"/>
          <p:cNvSpPr txBox="1"/>
          <p:nvPr>
            <p:ph type="title"/>
          </p:nvPr>
        </p:nvSpPr>
        <p:spPr>
          <a:xfrm>
            <a:off x="311700" y="2150850"/>
            <a:ext cx="8520600" cy="841800"/>
          </a:xfrm>
          <a:prstGeom prst="rect">
            <a:avLst/>
          </a:prstGeom>
        </p:spPr>
        <p:txBody>
          <a:bodyPr anchorCtr="0" anchor="ctr" bIns="91425" lIns="91425" spcFirstLastPara="1" rIns="91425" wrap="square" tIns="91425">
            <a:normAutofit/>
          </a:bodyPr>
          <a:lstStyle/>
          <a:p>
            <a:pPr indent="0" lvl="0" marL="0" rtl="0" algn="ctr">
              <a:spcBef>
                <a:spcPts val="0"/>
              </a:spcBef>
              <a:spcAft>
                <a:spcPts val="0"/>
              </a:spcAft>
              <a:buNone/>
            </a:pPr>
            <a:r>
              <a:rPr lang="en">
                <a:solidFill>
                  <a:srgbClr val="FFFFFF"/>
                </a:solidFill>
              </a:rPr>
              <a:t>RPC Overview </a:t>
            </a:r>
            <a:endParaRPr>
              <a:solidFill>
                <a:srgbClr val="FFFFFF"/>
              </a:solidFill>
            </a:endParaRPr>
          </a:p>
        </p:txBody>
      </p:sp>
      <p:sp>
        <p:nvSpPr>
          <p:cNvPr id="76" name="Google Shape;76;p16"/>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3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0">
  <p:cSld>
    <p:bg>
      <p:bgPr>
        <a:noFill/>
      </p:bgPr>
    </p:bg>
    <p:spTree>
      <p:nvGrpSpPr>
        <p:cNvPr id="286" name="Shape 286"/>
        <p:cNvGrpSpPr/>
        <p:nvPr/>
      </p:nvGrpSpPr>
      <p:grpSpPr>
        <a:xfrm>
          <a:off x="0" y="0"/>
          <a:ext cx="0" cy="0"/>
          <a:chOff x="0" y="0"/>
          <a:chExt cx="0" cy="0"/>
        </a:xfrm>
      </p:grpSpPr>
      <p:sp>
        <p:nvSpPr>
          <p:cNvPr id="287" name="Google Shape;287;p43"/>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solidFill>
                  <a:srgbClr val="000000"/>
                </a:solidFill>
              </a:rPr>
              <a:t>Exercise: Cristian’s algorithm</a:t>
            </a:r>
            <a:endParaRPr>
              <a:solidFill>
                <a:srgbClr val="000000"/>
              </a:solidFill>
            </a:endParaRPr>
          </a:p>
        </p:txBody>
      </p:sp>
      <p:sp>
        <p:nvSpPr>
          <p:cNvPr id="288" name="Google Shape;288;p43"/>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0" lvl="0" marL="0" rtl="0" algn="l">
              <a:spcBef>
                <a:spcPts val="0"/>
              </a:spcBef>
              <a:spcAft>
                <a:spcPts val="1200"/>
              </a:spcAft>
              <a:buNone/>
            </a:pPr>
            <a:r>
              <a:rPr lang="en">
                <a:solidFill>
                  <a:srgbClr val="000000"/>
                </a:solidFill>
              </a:rPr>
              <a:t>Implement a </a:t>
            </a:r>
            <a:r>
              <a:rPr lang="en">
                <a:solidFill>
                  <a:srgbClr val="000000"/>
                </a:solidFill>
                <a:latin typeface="Consolas"/>
                <a:ea typeface="Consolas"/>
                <a:cs typeface="Consolas"/>
                <a:sym typeface="Consolas"/>
              </a:rPr>
              <a:t>CristianServer</a:t>
            </a:r>
            <a:r>
              <a:rPr lang="en">
                <a:solidFill>
                  <a:srgbClr val="000000"/>
                </a:solidFill>
              </a:rPr>
              <a:t> that other machines sync their local time to</a:t>
            </a:r>
            <a:endParaRPr>
              <a:solidFill>
                <a:srgbClr val="000000"/>
              </a:solidFill>
              <a:latin typeface="Consolas"/>
              <a:ea typeface="Consolas"/>
              <a:cs typeface="Consolas"/>
              <a:sym typeface="Consolas"/>
            </a:endParaRPr>
          </a:p>
        </p:txBody>
      </p:sp>
      <p:sp>
        <p:nvSpPr>
          <p:cNvPr id="289" name="Google Shape;289;p43"/>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3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0">
  <p:cSld>
    <p:spTree>
      <p:nvGrpSpPr>
        <p:cNvPr id="294" name="Shape 294"/>
        <p:cNvGrpSpPr/>
        <p:nvPr/>
      </p:nvGrpSpPr>
      <p:grpSpPr>
        <a:xfrm>
          <a:off x="0" y="0"/>
          <a:ext cx="0" cy="0"/>
          <a:chOff x="0" y="0"/>
          <a:chExt cx="0" cy="0"/>
        </a:xfrm>
      </p:grpSpPr>
      <p:sp>
        <p:nvSpPr>
          <p:cNvPr id="295" name="Google Shape;295;p44"/>
          <p:cNvSpPr txBox="1"/>
          <p:nvPr>
            <p:ph idx="1" type="body"/>
          </p:nvPr>
        </p:nvSpPr>
        <p:spPr>
          <a:xfrm>
            <a:off x="152399" y="1085850"/>
            <a:ext cx="5447337" cy="3771900"/>
          </a:xfrm>
          <a:prstGeom prst="rect">
            <a:avLst/>
          </a:prstGeom>
          <a:noFill/>
          <a:ln>
            <a:noFill/>
          </a:ln>
        </p:spPr>
        <p:txBody>
          <a:bodyPr anchorCtr="0" anchor="t" bIns="36000" lIns="36000" spcFirstLastPara="1" rIns="36000" wrap="square" tIns="36000">
            <a:normAutofit/>
          </a:bodyPr>
          <a:lstStyle/>
          <a:p>
            <a:pPr indent="-463550" lvl="0" marL="514350" marR="0" rtl="0" algn="l">
              <a:lnSpc>
                <a:spcPct val="80000"/>
              </a:lnSpc>
              <a:spcBef>
                <a:spcPts val="0"/>
              </a:spcBef>
              <a:spcAft>
                <a:spcPts val="0"/>
              </a:spcAft>
              <a:buClr>
                <a:schemeClr val="dk1"/>
              </a:buClr>
              <a:buSzPts val="1800"/>
              <a:buFont typeface="Arial"/>
              <a:buAutoNum type="arabicPeriod"/>
            </a:pPr>
            <a:r>
              <a:rPr b="0" i="0" lang="en" sz="1800" u="none" cap="none" strike="noStrike">
                <a:solidFill>
                  <a:schemeClr val="dk1"/>
                </a:solidFill>
                <a:latin typeface="Arial"/>
                <a:ea typeface="Arial"/>
                <a:cs typeface="Arial"/>
                <a:sym typeface="Arial"/>
              </a:rPr>
              <a:t>Client sends a </a:t>
            </a:r>
            <a:r>
              <a:rPr b="1" i="1" lang="en" sz="1800" u="none" cap="none" strike="noStrike">
                <a:solidFill>
                  <a:srgbClr val="E36C09"/>
                </a:solidFill>
                <a:latin typeface="Arial"/>
                <a:ea typeface="Arial"/>
                <a:cs typeface="Arial"/>
                <a:sym typeface="Arial"/>
              </a:rPr>
              <a:t>request</a:t>
            </a:r>
            <a:r>
              <a:rPr b="0" i="0" lang="en" sz="1800" u="none" cap="none" strike="noStrike">
                <a:solidFill>
                  <a:srgbClr val="E36C09"/>
                </a:solidFill>
                <a:latin typeface="Arial"/>
                <a:ea typeface="Arial"/>
                <a:cs typeface="Arial"/>
                <a:sym typeface="Arial"/>
              </a:rPr>
              <a:t> </a:t>
            </a:r>
            <a:r>
              <a:rPr b="0" i="0" lang="en" sz="1800" u="none" cap="none" strike="noStrike">
                <a:solidFill>
                  <a:schemeClr val="dk1"/>
                </a:solidFill>
                <a:latin typeface="Arial"/>
                <a:ea typeface="Arial"/>
                <a:cs typeface="Arial"/>
                <a:sym typeface="Arial"/>
              </a:rPr>
              <a:t>packet, timestamped with its local clock </a:t>
            </a:r>
            <a:r>
              <a:rPr b="0" i="1" lang="en" sz="1800" u="none" cap="none" strike="noStrike">
                <a:solidFill>
                  <a:schemeClr val="dk1"/>
                </a:solidFill>
                <a:latin typeface="Arial"/>
                <a:ea typeface="Arial"/>
                <a:cs typeface="Arial"/>
                <a:sym typeface="Arial"/>
              </a:rPr>
              <a:t>T</a:t>
            </a:r>
            <a:r>
              <a:rPr b="0" baseline="-25000" i="0" lang="en" sz="1800" u="none" cap="none" strike="noStrike">
                <a:solidFill>
                  <a:schemeClr val="dk1"/>
                </a:solidFill>
                <a:latin typeface="Arial"/>
                <a:ea typeface="Arial"/>
                <a:cs typeface="Arial"/>
                <a:sym typeface="Arial"/>
              </a:rPr>
              <a:t>1</a:t>
            </a:r>
            <a:endParaRPr sz="1800"/>
          </a:p>
          <a:p>
            <a:pPr indent="-349250" lvl="0" marL="514350" marR="0" rtl="0" algn="l">
              <a:lnSpc>
                <a:spcPct val="80000"/>
              </a:lnSpc>
              <a:spcBef>
                <a:spcPts val="520"/>
              </a:spcBef>
              <a:spcAft>
                <a:spcPts val="0"/>
              </a:spcAft>
              <a:buClr>
                <a:schemeClr val="dk1"/>
              </a:buClr>
              <a:buSzPts val="2600"/>
              <a:buFont typeface="Arial"/>
              <a:buNone/>
            </a:pPr>
            <a:r>
              <a:t/>
            </a:r>
            <a:endParaRPr b="0" i="0" sz="1800" u="none" cap="none" strike="noStrike">
              <a:solidFill>
                <a:schemeClr val="dk1"/>
              </a:solidFill>
              <a:latin typeface="Arial"/>
              <a:ea typeface="Arial"/>
              <a:cs typeface="Arial"/>
              <a:sym typeface="Arial"/>
            </a:endParaRPr>
          </a:p>
          <a:p>
            <a:pPr indent="-463550" lvl="0" marL="514350" marR="0" rtl="0" algn="l">
              <a:lnSpc>
                <a:spcPct val="80000"/>
              </a:lnSpc>
              <a:spcBef>
                <a:spcPts val="520"/>
              </a:spcBef>
              <a:spcAft>
                <a:spcPts val="0"/>
              </a:spcAft>
              <a:buClr>
                <a:schemeClr val="dk1"/>
              </a:buClr>
              <a:buSzPts val="1800"/>
              <a:buFont typeface="Arial"/>
              <a:buAutoNum type="arabicPeriod"/>
            </a:pPr>
            <a:r>
              <a:rPr b="0" i="0" lang="en" sz="1800" u="none" cap="none" strike="noStrike">
                <a:solidFill>
                  <a:schemeClr val="dk1"/>
                </a:solidFill>
                <a:latin typeface="Arial"/>
                <a:ea typeface="Arial"/>
                <a:cs typeface="Arial"/>
                <a:sym typeface="Arial"/>
              </a:rPr>
              <a:t>Server timestamps its receipt of the request </a:t>
            </a:r>
            <a:r>
              <a:rPr b="0" i="1" lang="en" sz="1800" u="none" cap="none" strike="noStrike">
                <a:solidFill>
                  <a:schemeClr val="dk1"/>
                </a:solidFill>
                <a:latin typeface="Arial"/>
                <a:ea typeface="Arial"/>
                <a:cs typeface="Arial"/>
                <a:sym typeface="Arial"/>
              </a:rPr>
              <a:t>T</a:t>
            </a:r>
            <a:r>
              <a:rPr b="0" baseline="-25000" i="0" lang="en" sz="1800" u="none" cap="none" strike="noStrike">
                <a:solidFill>
                  <a:schemeClr val="dk1"/>
                </a:solidFill>
                <a:latin typeface="Arial"/>
                <a:ea typeface="Arial"/>
                <a:cs typeface="Arial"/>
                <a:sym typeface="Arial"/>
              </a:rPr>
              <a:t>2</a:t>
            </a:r>
            <a:r>
              <a:rPr b="0" i="0" lang="en" sz="1800" u="none" cap="none" strike="noStrike">
                <a:solidFill>
                  <a:schemeClr val="dk1"/>
                </a:solidFill>
                <a:latin typeface="Arial"/>
                <a:ea typeface="Arial"/>
                <a:cs typeface="Arial"/>
                <a:sym typeface="Arial"/>
              </a:rPr>
              <a:t> with its local clock</a:t>
            </a:r>
            <a:endParaRPr sz="1800"/>
          </a:p>
          <a:p>
            <a:pPr indent="-349250" lvl="0" marL="514350" marR="0" rtl="0" algn="l">
              <a:lnSpc>
                <a:spcPct val="80000"/>
              </a:lnSpc>
              <a:spcBef>
                <a:spcPts val="520"/>
              </a:spcBef>
              <a:spcAft>
                <a:spcPts val="0"/>
              </a:spcAft>
              <a:buClr>
                <a:schemeClr val="dk1"/>
              </a:buClr>
              <a:buSzPts val="2600"/>
              <a:buFont typeface="Arial"/>
              <a:buNone/>
            </a:pPr>
            <a:r>
              <a:t/>
            </a:r>
            <a:endParaRPr b="0" i="0" sz="1800" u="none" cap="none" strike="noStrike">
              <a:solidFill>
                <a:schemeClr val="dk1"/>
              </a:solidFill>
              <a:latin typeface="Arial"/>
              <a:ea typeface="Arial"/>
              <a:cs typeface="Arial"/>
              <a:sym typeface="Arial"/>
            </a:endParaRPr>
          </a:p>
          <a:p>
            <a:pPr indent="-463550" lvl="0" marL="514350" marR="0" rtl="0" algn="l">
              <a:lnSpc>
                <a:spcPct val="80000"/>
              </a:lnSpc>
              <a:spcBef>
                <a:spcPts val="520"/>
              </a:spcBef>
              <a:spcAft>
                <a:spcPts val="0"/>
              </a:spcAft>
              <a:buClr>
                <a:schemeClr val="dk1"/>
              </a:buClr>
              <a:buSzPts val="1800"/>
              <a:buFont typeface="Arial"/>
              <a:buAutoNum type="arabicPeriod"/>
            </a:pPr>
            <a:r>
              <a:rPr b="0" i="0" lang="en" sz="1800" u="none" cap="none" strike="noStrike">
                <a:solidFill>
                  <a:schemeClr val="dk1"/>
                </a:solidFill>
                <a:latin typeface="Arial"/>
                <a:ea typeface="Arial"/>
                <a:cs typeface="Arial"/>
                <a:sym typeface="Arial"/>
              </a:rPr>
              <a:t>Server sends a </a:t>
            </a:r>
            <a:r>
              <a:rPr b="1" i="1" lang="en" sz="1800" u="none" cap="none" strike="noStrike">
                <a:solidFill>
                  <a:srgbClr val="E36C09"/>
                </a:solidFill>
                <a:latin typeface="Arial"/>
                <a:ea typeface="Arial"/>
                <a:cs typeface="Arial"/>
                <a:sym typeface="Arial"/>
              </a:rPr>
              <a:t>response</a:t>
            </a:r>
            <a:r>
              <a:rPr b="0" i="0" lang="en" sz="1800" u="none" cap="none" strike="noStrike">
                <a:solidFill>
                  <a:srgbClr val="E36C09"/>
                </a:solidFill>
                <a:latin typeface="Arial"/>
                <a:ea typeface="Arial"/>
                <a:cs typeface="Arial"/>
                <a:sym typeface="Arial"/>
              </a:rPr>
              <a:t> </a:t>
            </a:r>
            <a:r>
              <a:rPr b="0" i="0" lang="en" sz="1800" u="none" cap="none" strike="noStrike">
                <a:solidFill>
                  <a:schemeClr val="dk1"/>
                </a:solidFill>
                <a:latin typeface="Arial"/>
                <a:ea typeface="Arial"/>
                <a:cs typeface="Arial"/>
                <a:sym typeface="Arial"/>
              </a:rPr>
              <a:t>packet with its local clock </a:t>
            </a:r>
            <a:r>
              <a:rPr b="0" i="1" lang="en" sz="1800" u="none" cap="none" strike="noStrike">
                <a:solidFill>
                  <a:schemeClr val="dk1"/>
                </a:solidFill>
                <a:latin typeface="Arial"/>
                <a:ea typeface="Arial"/>
                <a:cs typeface="Arial"/>
                <a:sym typeface="Arial"/>
              </a:rPr>
              <a:t>T</a:t>
            </a:r>
            <a:r>
              <a:rPr b="0" baseline="-25000" i="0" lang="en" sz="1800" u="none" cap="none" strike="noStrike">
                <a:solidFill>
                  <a:schemeClr val="dk1"/>
                </a:solidFill>
                <a:latin typeface="Arial"/>
                <a:ea typeface="Arial"/>
                <a:cs typeface="Arial"/>
                <a:sym typeface="Arial"/>
              </a:rPr>
              <a:t>3</a:t>
            </a:r>
            <a:r>
              <a:rPr b="0" i="0" lang="en" sz="1800" u="none" cap="none" strike="noStrike">
                <a:solidFill>
                  <a:schemeClr val="dk1"/>
                </a:solidFill>
                <a:latin typeface="Arial"/>
                <a:ea typeface="Arial"/>
                <a:cs typeface="Arial"/>
                <a:sym typeface="Arial"/>
              </a:rPr>
              <a:t> and </a:t>
            </a:r>
            <a:r>
              <a:rPr b="0" i="1" lang="en" sz="1800" u="none" cap="none" strike="noStrike">
                <a:solidFill>
                  <a:schemeClr val="dk1"/>
                </a:solidFill>
                <a:latin typeface="Arial"/>
                <a:ea typeface="Arial"/>
                <a:cs typeface="Arial"/>
                <a:sym typeface="Arial"/>
              </a:rPr>
              <a:t>T</a:t>
            </a:r>
            <a:r>
              <a:rPr b="0" baseline="-25000" i="0" lang="en" sz="1800" u="none" cap="none" strike="noStrike">
                <a:solidFill>
                  <a:schemeClr val="dk1"/>
                </a:solidFill>
                <a:latin typeface="Arial"/>
                <a:ea typeface="Arial"/>
                <a:cs typeface="Arial"/>
                <a:sym typeface="Arial"/>
              </a:rPr>
              <a:t>2</a:t>
            </a:r>
            <a:endParaRPr sz="1800"/>
          </a:p>
          <a:p>
            <a:pPr indent="-349250" lvl="0" marL="514350" marR="0" rtl="0" algn="l">
              <a:lnSpc>
                <a:spcPct val="80000"/>
              </a:lnSpc>
              <a:spcBef>
                <a:spcPts val="520"/>
              </a:spcBef>
              <a:spcAft>
                <a:spcPts val="0"/>
              </a:spcAft>
              <a:buClr>
                <a:schemeClr val="dk1"/>
              </a:buClr>
              <a:buSzPts val="2600"/>
              <a:buFont typeface="Arial"/>
              <a:buNone/>
            </a:pPr>
            <a:r>
              <a:t/>
            </a:r>
            <a:endParaRPr b="0" i="0" sz="1800" u="none" cap="none" strike="noStrike">
              <a:solidFill>
                <a:schemeClr val="dk1"/>
              </a:solidFill>
              <a:latin typeface="Arial"/>
              <a:ea typeface="Arial"/>
              <a:cs typeface="Arial"/>
              <a:sym typeface="Arial"/>
            </a:endParaRPr>
          </a:p>
          <a:p>
            <a:pPr indent="-463550" lvl="0" marL="514350" marR="0" rtl="0" algn="l">
              <a:lnSpc>
                <a:spcPct val="80000"/>
              </a:lnSpc>
              <a:spcBef>
                <a:spcPts val="520"/>
              </a:spcBef>
              <a:spcAft>
                <a:spcPts val="0"/>
              </a:spcAft>
              <a:buClr>
                <a:schemeClr val="dk1"/>
              </a:buClr>
              <a:buSzPts val="1800"/>
              <a:buFont typeface="Arial"/>
              <a:buAutoNum type="arabicPeriod"/>
            </a:pPr>
            <a:r>
              <a:rPr b="0" i="0" lang="en" sz="1800" u="none" cap="none" strike="noStrike">
                <a:solidFill>
                  <a:schemeClr val="dk1"/>
                </a:solidFill>
                <a:latin typeface="Arial"/>
                <a:ea typeface="Arial"/>
                <a:cs typeface="Arial"/>
                <a:sym typeface="Arial"/>
              </a:rPr>
              <a:t>Client locally timestamps its receipt of the server’s response </a:t>
            </a:r>
            <a:r>
              <a:rPr b="0" i="1" lang="en" sz="1800" u="none" cap="none" strike="noStrike">
                <a:solidFill>
                  <a:schemeClr val="dk1"/>
                </a:solidFill>
                <a:latin typeface="Arial"/>
                <a:ea typeface="Arial"/>
                <a:cs typeface="Arial"/>
                <a:sym typeface="Arial"/>
              </a:rPr>
              <a:t>T</a:t>
            </a:r>
            <a:r>
              <a:rPr b="0" baseline="-25000" i="0" lang="en" sz="1800" u="none" cap="none" strike="noStrike">
                <a:solidFill>
                  <a:schemeClr val="dk1"/>
                </a:solidFill>
                <a:latin typeface="Arial"/>
                <a:ea typeface="Arial"/>
                <a:cs typeface="Arial"/>
                <a:sym typeface="Arial"/>
              </a:rPr>
              <a:t>4</a:t>
            </a:r>
            <a:endParaRPr b="0" baseline="-25000" i="0" sz="1800" u="none" cap="none" strike="noStrike">
              <a:solidFill>
                <a:schemeClr val="dk1"/>
              </a:solidFill>
              <a:latin typeface="Arial"/>
              <a:ea typeface="Arial"/>
              <a:cs typeface="Arial"/>
              <a:sym typeface="Arial"/>
            </a:endParaRPr>
          </a:p>
        </p:txBody>
      </p:sp>
      <p:sp>
        <p:nvSpPr>
          <p:cNvPr id="296" name="Google Shape;296;p44"/>
          <p:cNvSpPr txBox="1"/>
          <p:nvPr>
            <p:ph type="title"/>
          </p:nvPr>
        </p:nvSpPr>
        <p:spPr>
          <a:xfrm>
            <a:off x="152400" y="114300"/>
            <a:ext cx="8763000" cy="800100"/>
          </a:xfrm>
          <a:prstGeom prst="rect">
            <a:avLst/>
          </a:prstGeom>
          <a:noFill/>
          <a:ln>
            <a:noFill/>
          </a:ln>
        </p:spPr>
        <p:txBody>
          <a:bodyPr anchorCtr="0" anchor="b" bIns="45700" lIns="91425" spcFirstLastPara="1" rIns="91425" wrap="square" tIns="45700">
            <a:normAutofit/>
          </a:bodyPr>
          <a:lstStyle/>
          <a:p>
            <a:pPr indent="0" lvl="0" marL="0" marR="0" rtl="0" algn="l">
              <a:lnSpc>
                <a:spcPct val="80000"/>
              </a:lnSpc>
              <a:spcBef>
                <a:spcPts val="0"/>
              </a:spcBef>
              <a:spcAft>
                <a:spcPts val="0"/>
              </a:spcAft>
              <a:buNone/>
            </a:pPr>
            <a:r>
              <a:rPr b="1" i="0" lang="en" sz="3600" u="none" cap="none" strike="noStrike">
                <a:solidFill>
                  <a:schemeClr val="dk1"/>
                </a:solidFill>
                <a:latin typeface="Arial"/>
                <a:ea typeface="Arial"/>
                <a:cs typeface="Arial"/>
                <a:sym typeface="Arial"/>
              </a:rPr>
              <a:t>Cristian’s algorithm: Outline</a:t>
            </a:r>
            <a:endParaRPr b="1" i="0" sz="3600" u="none" cap="none" strike="noStrike">
              <a:solidFill>
                <a:schemeClr val="dk1"/>
              </a:solidFill>
              <a:latin typeface="Arial"/>
              <a:ea typeface="Arial"/>
              <a:cs typeface="Arial"/>
              <a:sym typeface="Arial"/>
            </a:endParaRPr>
          </a:p>
        </p:txBody>
      </p:sp>
      <p:sp>
        <p:nvSpPr>
          <p:cNvPr id="297" name="Google Shape;297;p44"/>
          <p:cNvSpPr/>
          <p:nvPr/>
        </p:nvSpPr>
        <p:spPr>
          <a:xfrm>
            <a:off x="5863439" y="1238250"/>
            <a:ext cx="711600" cy="230700"/>
          </a:xfrm>
          <a:prstGeom prst="rect">
            <a:avLst/>
          </a:prstGeom>
          <a:noFill/>
          <a:ln>
            <a:noFill/>
          </a:ln>
        </p:spPr>
        <p:txBody>
          <a:bodyPr anchorCtr="0" anchor="ctr" bIns="0" lIns="0" spcFirstLastPara="1" rIns="0" wrap="square" tIns="0">
            <a:noAutofit/>
          </a:bodyPr>
          <a:lstStyle/>
          <a:p>
            <a:pPr indent="0" lvl="0" marL="0" marR="0" rtl="0" algn="ctr">
              <a:spcBef>
                <a:spcPts val="0"/>
              </a:spcBef>
              <a:spcAft>
                <a:spcPts val="0"/>
              </a:spcAft>
              <a:buNone/>
            </a:pPr>
            <a:r>
              <a:rPr b="1" lang="en" sz="2000">
                <a:solidFill>
                  <a:schemeClr val="dk1"/>
                </a:solidFill>
                <a:latin typeface="Arial"/>
                <a:ea typeface="Arial"/>
                <a:cs typeface="Arial"/>
                <a:sym typeface="Arial"/>
              </a:rPr>
              <a:t>Client</a:t>
            </a:r>
            <a:endParaRPr b="1" sz="2000">
              <a:solidFill>
                <a:schemeClr val="dk1"/>
              </a:solidFill>
              <a:latin typeface="Arial"/>
              <a:ea typeface="Arial"/>
              <a:cs typeface="Arial"/>
              <a:sym typeface="Arial"/>
            </a:endParaRPr>
          </a:p>
        </p:txBody>
      </p:sp>
      <p:sp>
        <p:nvSpPr>
          <p:cNvPr id="298" name="Google Shape;298;p44"/>
          <p:cNvSpPr/>
          <p:nvPr/>
        </p:nvSpPr>
        <p:spPr>
          <a:xfrm>
            <a:off x="8024043" y="1247609"/>
            <a:ext cx="891300" cy="207600"/>
          </a:xfrm>
          <a:prstGeom prst="rect">
            <a:avLst/>
          </a:prstGeom>
          <a:noFill/>
          <a:ln>
            <a:noFill/>
          </a:ln>
        </p:spPr>
        <p:txBody>
          <a:bodyPr anchorCtr="0" anchor="ctr" bIns="0" lIns="0" spcFirstLastPara="1" rIns="0" wrap="square" tIns="0">
            <a:noAutofit/>
          </a:bodyPr>
          <a:lstStyle/>
          <a:p>
            <a:pPr indent="0" lvl="0" marL="0" marR="0" rtl="0" algn="ctr">
              <a:spcBef>
                <a:spcPts val="0"/>
              </a:spcBef>
              <a:spcAft>
                <a:spcPts val="0"/>
              </a:spcAft>
              <a:buNone/>
            </a:pPr>
            <a:r>
              <a:rPr b="1" lang="en" sz="1800">
                <a:solidFill>
                  <a:schemeClr val="dk1"/>
                </a:solidFill>
                <a:latin typeface="Arial"/>
                <a:ea typeface="Arial"/>
                <a:cs typeface="Arial"/>
                <a:sym typeface="Arial"/>
              </a:rPr>
              <a:t>Server</a:t>
            </a:r>
            <a:endParaRPr b="1" sz="1800">
              <a:solidFill>
                <a:schemeClr val="dk1"/>
              </a:solidFill>
              <a:latin typeface="Arial"/>
              <a:ea typeface="Arial"/>
              <a:cs typeface="Arial"/>
              <a:sym typeface="Arial"/>
            </a:endParaRPr>
          </a:p>
        </p:txBody>
      </p:sp>
      <p:pic>
        <p:nvPicPr>
          <p:cNvPr descr="Mac-Book-Black-On-48x48.png" id="299" name="Google Shape;299;p44"/>
          <p:cNvPicPr preferRelativeResize="0"/>
          <p:nvPr/>
        </p:nvPicPr>
        <p:blipFill rotWithShape="1">
          <a:blip r:embed="rId3">
            <a:alphaModFix/>
          </a:blip>
          <a:srcRect b="0" l="0" r="0" t="0"/>
          <a:stretch/>
        </p:blipFill>
        <p:spPr>
          <a:xfrm>
            <a:off x="5914507" y="1490233"/>
            <a:ext cx="457200" cy="457200"/>
          </a:xfrm>
          <a:prstGeom prst="rect">
            <a:avLst/>
          </a:prstGeom>
          <a:noFill/>
          <a:ln>
            <a:noFill/>
          </a:ln>
        </p:spPr>
      </p:pic>
      <p:pic>
        <p:nvPicPr>
          <p:cNvPr descr="server-48x48.png" id="300" name="Google Shape;300;p44"/>
          <p:cNvPicPr preferRelativeResize="0"/>
          <p:nvPr/>
        </p:nvPicPr>
        <p:blipFill rotWithShape="1">
          <a:blip r:embed="rId4">
            <a:alphaModFix/>
          </a:blip>
          <a:srcRect b="0" l="0" r="0" t="0"/>
          <a:stretch/>
        </p:blipFill>
        <p:spPr>
          <a:xfrm>
            <a:off x="8164922" y="1490233"/>
            <a:ext cx="457200" cy="457200"/>
          </a:xfrm>
          <a:prstGeom prst="rect">
            <a:avLst/>
          </a:prstGeom>
          <a:noFill/>
          <a:ln>
            <a:noFill/>
          </a:ln>
        </p:spPr>
      </p:pic>
      <p:cxnSp>
        <p:nvCxnSpPr>
          <p:cNvPr id="301" name="Google Shape;301;p44"/>
          <p:cNvCxnSpPr/>
          <p:nvPr/>
        </p:nvCxnSpPr>
        <p:spPr>
          <a:xfrm>
            <a:off x="6219307" y="1947433"/>
            <a:ext cx="0" cy="2426700"/>
          </a:xfrm>
          <a:prstGeom prst="straightConnector1">
            <a:avLst/>
          </a:prstGeom>
          <a:noFill/>
          <a:ln cap="flat" cmpd="sng" w="38100">
            <a:solidFill>
              <a:schemeClr val="dk1"/>
            </a:solidFill>
            <a:prstDash val="solid"/>
            <a:round/>
            <a:headEnd len="sm" w="sm" type="none"/>
            <a:tailEnd len="sm" w="sm" type="none"/>
          </a:ln>
        </p:spPr>
      </p:cxnSp>
      <p:cxnSp>
        <p:nvCxnSpPr>
          <p:cNvPr id="302" name="Google Shape;302;p44"/>
          <p:cNvCxnSpPr/>
          <p:nvPr/>
        </p:nvCxnSpPr>
        <p:spPr>
          <a:xfrm>
            <a:off x="8469723" y="1947433"/>
            <a:ext cx="0" cy="2426700"/>
          </a:xfrm>
          <a:prstGeom prst="straightConnector1">
            <a:avLst/>
          </a:prstGeom>
          <a:noFill/>
          <a:ln cap="flat" cmpd="sng" w="38100">
            <a:solidFill>
              <a:schemeClr val="dk1"/>
            </a:solidFill>
            <a:prstDash val="solid"/>
            <a:round/>
            <a:headEnd len="sm" w="sm" type="none"/>
            <a:tailEnd len="sm" w="sm" type="none"/>
          </a:ln>
        </p:spPr>
      </p:cxnSp>
      <p:sp>
        <p:nvSpPr>
          <p:cNvPr id="303" name="Google Shape;303;p44"/>
          <p:cNvSpPr txBox="1"/>
          <p:nvPr/>
        </p:nvSpPr>
        <p:spPr>
          <a:xfrm>
            <a:off x="7981350" y="4490108"/>
            <a:ext cx="976800" cy="300000"/>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rPr b="1" lang="en" sz="2000">
                <a:solidFill>
                  <a:schemeClr val="dk1"/>
                </a:solidFill>
                <a:latin typeface="Arial"/>
                <a:ea typeface="Arial"/>
                <a:cs typeface="Arial"/>
                <a:sym typeface="Arial"/>
              </a:rPr>
              <a:t>Time ↓</a:t>
            </a:r>
            <a:endParaRPr/>
          </a:p>
        </p:txBody>
      </p:sp>
      <p:cxnSp>
        <p:nvCxnSpPr>
          <p:cNvPr id="304" name="Google Shape;304;p44"/>
          <p:cNvCxnSpPr/>
          <p:nvPr/>
        </p:nvCxnSpPr>
        <p:spPr>
          <a:xfrm rot="10800000">
            <a:off x="6219238" y="2310233"/>
            <a:ext cx="2250300" cy="403200"/>
          </a:xfrm>
          <a:prstGeom prst="straightConnector1">
            <a:avLst/>
          </a:prstGeom>
          <a:noFill/>
          <a:ln cap="flat" cmpd="sng" w="38100">
            <a:solidFill>
              <a:schemeClr val="dk1"/>
            </a:solidFill>
            <a:prstDash val="solid"/>
            <a:round/>
            <a:headEnd len="med" w="med" type="stealth"/>
            <a:tailEnd len="sm" w="sm" type="none"/>
          </a:ln>
        </p:spPr>
      </p:cxnSp>
      <p:cxnSp>
        <p:nvCxnSpPr>
          <p:cNvPr id="305" name="Google Shape;305;p44"/>
          <p:cNvCxnSpPr/>
          <p:nvPr/>
        </p:nvCxnSpPr>
        <p:spPr>
          <a:xfrm flipH="1" rot="10800000">
            <a:off x="6219124" y="3322109"/>
            <a:ext cx="2250300" cy="402000"/>
          </a:xfrm>
          <a:prstGeom prst="straightConnector1">
            <a:avLst/>
          </a:prstGeom>
          <a:noFill/>
          <a:ln cap="flat" cmpd="sng" w="38100">
            <a:solidFill>
              <a:schemeClr val="dk1"/>
            </a:solidFill>
            <a:prstDash val="solid"/>
            <a:round/>
            <a:headEnd len="med" w="med" type="stealth"/>
            <a:tailEnd len="sm" w="sm" type="none"/>
          </a:ln>
        </p:spPr>
      </p:cxnSp>
      <p:sp>
        <p:nvSpPr>
          <p:cNvPr id="306" name="Google Shape;306;p44"/>
          <p:cNvSpPr txBox="1"/>
          <p:nvPr/>
        </p:nvSpPr>
        <p:spPr>
          <a:xfrm>
            <a:off x="5782786" y="2145876"/>
            <a:ext cx="436200" cy="300000"/>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rPr b="0" i="1" lang="en" sz="2000">
                <a:solidFill>
                  <a:schemeClr val="dk1"/>
                </a:solidFill>
                <a:latin typeface="Arial"/>
                <a:ea typeface="Arial"/>
                <a:cs typeface="Arial"/>
                <a:sym typeface="Arial"/>
              </a:rPr>
              <a:t>T</a:t>
            </a:r>
            <a:r>
              <a:rPr b="0" baseline="-25000" lang="en" sz="2000">
                <a:solidFill>
                  <a:schemeClr val="dk1"/>
                </a:solidFill>
                <a:latin typeface="Arial"/>
                <a:ea typeface="Arial"/>
                <a:cs typeface="Arial"/>
                <a:sym typeface="Arial"/>
              </a:rPr>
              <a:t>1</a:t>
            </a:r>
            <a:endParaRPr/>
          </a:p>
        </p:txBody>
      </p:sp>
      <p:sp>
        <p:nvSpPr>
          <p:cNvPr id="307" name="Google Shape;307;p44"/>
          <p:cNvSpPr txBox="1"/>
          <p:nvPr/>
        </p:nvSpPr>
        <p:spPr>
          <a:xfrm>
            <a:off x="8469538" y="2556214"/>
            <a:ext cx="436200" cy="300000"/>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rPr b="0" i="1" lang="en" sz="2000">
                <a:solidFill>
                  <a:schemeClr val="dk1"/>
                </a:solidFill>
                <a:latin typeface="Arial"/>
                <a:ea typeface="Arial"/>
                <a:cs typeface="Arial"/>
                <a:sym typeface="Arial"/>
              </a:rPr>
              <a:t>T</a:t>
            </a:r>
            <a:r>
              <a:rPr b="0" baseline="-25000" lang="en" sz="2000">
                <a:solidFill>
                  <a:schemeClr val="dk1"/>
                </a:solidFill>
                <a:latin typeface="Arial"/>
                <a:ea typeface="Arial"/>
                <a:cs typeface="Arial"/>
                <a:sym typeface="Arial"/>
              </a:rPr>
              <a:t>2</a:t>
            </a:r>
            <a:endParaRPr b="0" baseline="-25000" sz="2000">
              <a:solidFill>
                <a:schemeClr val="dk1"/>
              </a:solidFill>
              <a:latin typeface="Arial"/>
              <a:ea typeface="Arial"/>
              <a:cs typeface="Arial"/>
              <a:sym typeface="Arial"/>
            </a:endParaRPr>
          </a:p>
        </p:txBody>
      </p:sp>
      <p:sp>
        <p:nvSpPr>
          <p:cNvPr id="308" name="Google Shape;308;p44"/>
          <p:cNvSpPr txBox="1"/>
          <p:nvPr/>
        </p:nvSpPr>
        <p:spPr>
          <a:xfrm>
            <a:off x="5782786" y="3554471"/>
            <a:ext cx="436200" cy="300000"/>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rPr b="0" i="1" lang="en" sz="2000">
                <a:solidFill>
                  <a:schemeClr val="dk1"/>
                </a:solidFill>
                <a:latin typeface="Arial"/>
                <a:ea typeface="Arial"/>
                <a:cs typeface="Arial"/>
                <a:sym typeface="Arial"/>
              </a:rPr>
              <a:t>T</a:t>
            </a:r>
            <a:r>
              <a:rPr b="0" baseline="-25000" lang="en" sz="2000">
                <a:solidFill>
                  <a:schemeClr val="dk1"/>
                </a:solidFill>
                <a:latin typeface="Arial"/>
                <a:ea typeface="Arial"/>
                <a:cs typeface="Arial"/>
                <a:sym typeface="Arial"/>
              </a:rPr>
              <a:t>4</a:t>
            </a:r>
            <a:endParaRPr/>
          </a:p>
        </p:txBody>
      </p:sp>
      <p:sp>
        <p:nvSpPr>
          <p:cNvPr id="309" name="Google Shape;309;p44"/>
          <p:cNvSpPr/>
          <p:nvPr/>
        </p:nvSpPr>
        <p:spPr>
          <a:xfrm rot="609581">
            <a:off x="7568719" y="2138200"/>
            <a:ext cx="466007" cy="348199"/>
          </a:xfrm>
          <a:prstGeom prst="rect">
            <a:avLst/>
          </a:prstGeom>
          <a:solidFill>
            <a:srgbClr val="FFFF00"/>
          </a:solidFill>
          <a:ln cap="flat" cmpd="sng" w="28575">
            <a:solidFill>
              <a:schemeClr val="dk1"/>
            </a:solidFill>
            <a:prstDash val="solid"/>
            <a:round/>
            <a:headEnd len="sm" w="sm" type="none"/>
            <a:tailEnd len="sm" w="sm" type="none"/>
          </a:ln>
          <a:effectLst>
            <a:outerShdw blurRad="40000" rotWithShape="0" dir="5400000" dist="23000">
              <a:srgbClr val="000000">
                <a:alpha val="34901"/>
              </a:srgbClr>
            </a:outerShdw>
          </a:effectLst>
        </p:spPr>
        <p:txBody>
          <a:bodyPr anchorCtr="0" anchor="ctr" bIns="45700" lIns="91425" spcFirstLastPara="1" rIns="91425" wrap="square" tIns="45700">
            <a:noAutofit/>
          </a:bodyPr>
          <a:lstStyle/>
          <a:p>
            <a:pPr indent="0" lvl="0" marL="0" marR="0" rtl="0" algn="ctr">
              <a:spcBef>
                <a:spcPts val="0"/>
              </a:spcBef>
              <a:spcAft>
                <a:spcPts val="0"/>
              </a:spcAft>
              <a:buNone/>
            </a:pPr>
            <a:r>
              <a:rPr b="1" lang="en">
                <a:solidFill>
                  <a:schemeClr val="dk1"/>
                </a:solidFill>
              </a:rPr>
              <a:t>T</a:t>
            </a:r>
            <a:r>
              <a:rPr b="1" baseline="-25000" lang="en">
                <a:solidFill>
                  <a:schemeClr val="dk1"/>
                </a:solidFill>
              </a:rPr>
              <a:t>1</a:t>
            </a:r>
            <a:endParaRPr b="1" baseline="-25000">
              <a:solidFill>
                <a:schemeClr val="dk1"/>
              </a:solidFill>
            </a:endParaRPr>
          </a:p>
        </p:txBody>
      </p:sp>
      <p:sp>
        <p:nvSpPr>
          <p:cNvPr id="310" name="Google Shape;310;p44"/>
          <p:cNvSpPr txBox="1"/>
          <p:nvPr/>
        </p:nvSpPr>
        <p:spPr>
          <a:xfrm rot="649201">
            <a:off x="6515869" y="2110037"/>
            <a:ext cx="1080306" cy="283566"/>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rPr b="1" lang="en" sz="1800">
                <a:solidFill>
                  <a:schemeClr val="dk1"/>
                </a:solidFill>
                <a:latin typeface="Arial"/>
                <a:ea typeface="Arial"/>
                <a:cs typeface="Arial"/>
                <a:sym typeface="Arial"/>
              </a:rPr>
              <a:t>request:</a:t>
            </a:r>
            <a:endParaRPr/>
          </a:p>
        </p:txBody>
      </p:sp>
      <p:grpSp>
        <p:nvGrpSpPr>
          <p:cNvPr id="311" name="Google Shape;311;p44"/>
          <p:cNvGrpSpPr/>
          <p:nvPr/>
        </p:nvGrpSpPr>
        <p:grpSpPr>
          <a:xfrm>
            <a:off x="6295052" y="3169257"/>
            <a:ext cx="2610686" cy="887393"/>
            <a:chOff x="6252360" y="4197758"/>
            <a:chExt cx="2610686" cy="1183190"/>
          </a:xfrm>
        </p:grpSpPr>
        <p:sp>
          <p:nvSpPr>
            <p:cNvPr id="312" name="Google Shape;312;p44"/>
            <p:cNvSpPr txBox="1"/>
            <p:nvPr/>
          </p:nvSpPr>
          <p:spPr>
            <a:xfrm>
              <a:off x="8426846" y="4197758"/>
              <a:ext cx="436200" cy="400200"/>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rPr b="0" i="1" lang="en" sz="2000">
                  <a:solidFill>
                    <a:schemeClr val="dk1"/>
                  </a:solidFill>
                  <a:latin typeface="Arial"/>
                  <a:ea typeface="Arial"/>
                  <a:cs typeface="Arial"/>
                  <a:sym typeface="Arial"/>
                </a:rPr>
                <a:t>T</a:t>
              </a:r>
              <a:r>
                <a:rPr b="0" baseline="-25000" lang="en" sz="2000">
                  <a:solidFill>
                    <a:schemeClr val="dk1"/>
                  </a:solidFill>
                  <a:latin typeface="Arial"/>
                  <a:ea typeface="Arial"/>
                  <a:cs typeface="Arial"/>
                  <a:sym typeface="Arial"/>
                </a:rPr>
                <a:t>3</a:t>
              </a:r>
              <a:endParaRPr/>
            </a:p>
          </p:txBody>
        </p:sp>
        <p:sp>
          <p:nvSpPr>
            <p:cNvPr id="313" name="Google Shape;313;p44"/>
            <p:cNvSpPr/>
            <p:nvPr/>
          </p:nvSpPr>
          <p:spPr>
            <a:xfrm rot="-802124">
              <a:off x="7548298" y="4652159"/>
              <a:ext cx="736970" cy="475522"/>
            </a:xfrm>
            <a:prstGeom prst="rect">
              <a:avLst/>
            </a:prstGeom>
            <a:solidFill>
              <a:srgbClr val="FFFF00"/>
            </a:solidFill>
            <a:ln cap="flat" cmpd="sng" w="28575">
              <a:solidFill>
                <a:schemeClr val="dk1"/>
              </a:solidFill>
              <a:prstDash val="solid"/>
              <a:round/>
              <a:headEnd len="sm" w="sm" type="none"/>
              <a:tailEnd len="sm" w="sm" type="none"/>
            </a:ln>
            <a:effectLst>
              <a:outerShdw blurRad="40000" rotWithShape="0" dir="5400000" dist="23000">
                <a:srgbClr val="000000">
                  <a:alpha val="34900"/>
                </a:srgbClr>
              </a:outerShdw>
            </a:effectLst>
          </p:spPr>
          <p:txBody>
            <a:bodyPr anchorCtr="0" anchor="ctr" bIns="45700" lIns="91425" spcFirstLastPara="1" rIns="91425" wrap="square" tIns="45700">
              <a:noAutofit/>
            </a:bodyPr>
            <a:lstStyle/>
            <a:p>
              <a:pPr indent="0" lvl="0" marL="0" marR="0" rtl="0" algn="ctr">
                <a:spcBef>
                  <a:spcPts val="0"/>
                </a:spcBef>
                <a:spcAft>
                  <a:spcPts val="0"/>
                </a:spcAft>
                <a:buNone/>
              </a:pPr>
              <a:r>
                <a:rPr b="1" i="1" lang="en">
                  <a:solidFill>
                    <a:schemeClr val="dk1"/>
                  </a:solidFill>
                </a:rPr>
                <a:t>T</a:t>
              </a:r>
              <a:r>
                <a:rPr b="1" baseline="-25000" lang="en">
                  <a:solidFill>
                    <a:schemeClr val="dk1"/>
                  </a:solidFill>
                </a:rPr>
                <a:t>2 </a:t>
              </a:r>
              <a:r>
                <a:rPr b="1" lang="en">
                  <a:solidFill>
                    <a:schemeClr val="dk1"/>
                  </a:solidFill>
                </a:rPr>
                <a:t>,</a:t>
              </a:r>
              <a:r>
                <a:rPr b="1" i="1" lang="en">
                  <a:solidFill>
                    <a:schemeClr val="dk1"/>
                  </a:solidFill>
                </a:rPr>
                <a:t>T</a:t>
              </a:r>
              <a:r>
                <a:rPr b="1" baseline="-25000" lang="en">
                  <a:solidFill>
                    <a:schemeClr val="dk1"/>
                  </a:solidFill>
                </a:rPr>
                <a:t>3</a:t>
              </a:r>
              <a:endParaRPr b="1" baseline="-25000">
                <a:solidFill>
                  <a:schemeClr val="dk1"/>
                </a:solidFill>
              </a:endParaRPr>
            </a:p>
          </p:txBody>
        </p:sp>
        <p:sp>
          <p:nvSpPr>
            <p:cNvPr id="314" name="Google Shape;314;p44"/>
            <p:cNvSpPr txBox="1"/>
            <p:nvPr/>
          </p:nvSpPr>
          <p:spPr>
            <a:xfrm rot="-763285">
              <a:off x="6277208" y="4874369"/>
              <a:ext cx="1287403" cy="369359"/>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rPr b="1" lang="en" sz="1800">
                  <a:solidFill>
                    <a:schemeClr val="dk1"/>
                  </a:solidFill>
                  <a:latin typeface="Arial"/>
                  <a:ea typeface="Arial"/>
                  <a:cs typeface="Arial"/>
                  <a:sym typeface="Arial"/>
                </a:rPr>
                <a:t>r</a:t>
              </a:r>
              <a:r>
                <a:rPr b="1" lang="en" sz="1800">
                  <a:solidFill>
                    <a:schemeClr val="dk1"/>
                  </a:solidFill>
                  <a:latin typeface="Arial"/>
                  <a:ea typeface="Arial"/>
                  <a:cs typeface="Arial"/>
                  <a:sym typeface="Arial"/>
                </a:rPr>
                <a:t>esponse:</a:t>
              </a:r>
              <a:endParaRPr/>
            </a:p>
          </p:txBody>
        </p:sp>
      </p:grpSp>
      <p:sp>
        <p:nvSpPr>
          <p:cNvPr id="315" name="Google Shape;315;p44"/>
          <p:cNvSpPr txBox="1"/>
          <p:nvPr>
            <p:ph idx="12" type="sldNum"/>
          </p:nvPr>
        </p:nvSpPr>
        <p:spPr>
          <a:xfrm>
            <a:off x="6781800" y="4914900"/>
            <a:ext cx="2133600" cy="159600"/>
          </a:xfrm>
          <a:prstGeom prst="rect">
            <a:avLst/>
          </a:prstGeom>
        </p:spPr>
        <p:txBody>
          <a:bodyPr anchorCtr="0" anchor="ctr" bIns="36000" lIns="36000" spcFirstLastPara="1" rIns="36000" wrap="square" tIns="36000">
            <a:normAutofit/>
          </a:bodyPr>
          <a:lstStyle/>
          <a:p>
            <a:pPr indent="0" lvl="0" marL="0" rtl="0" algn="r">
              <a:spcBef>
                <a:spcPts val="0"/>
              </a:spcBef>
              <a:spcAft>
                <a:spcPts val="0"/>
              </a:spcAft>
              <a:buClr>
                <a:srgbClr val="000000"/>
              </a:buClr>
              <a:buFont typeface="Arial"/>
              <a:buNone/>
            </a:pPr>
            <a:fld id="{00000000-1234-1234-1234-123412341234}" type="slidenum">
              <a:rPr lang="en"/>
              <a:t>‹#›</a:t>
            </a:fld>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307"/>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311"/>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308"/>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3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0">
  <p:cSld>
    <p:spTree>
      <p:nvGrpSpPr>
        <p:cNvPr id="320" name="Shape 320"/>
        <p:cNvGrpSpPr/>
        <p:nvPr/>
      </p:nvGrpSpPr>
      <p:grpSpPr>
        <a:xfrm>
          <a:off x="0" y="0"/>
          <a:ext cx="0" cy="0"/>
          <a:chOff x="0" y="0"/>
          <a:chExt cx="0" cy="0"/>
        </a:xfrm>
      </p:grpSpPr>
      <p:sp>
        <p:nvSpPr>
          <p:cNvPr id="321" name="Google Shape;321;p45"/>
          <p:cNvSpPr txBox="1"/>
          <p:nvPr>
            <p:ph idx="1" type="body"/>
          </p:nvPr>
        </p:nvSpPr>
        <p:spPr>
          <a:xfrm>
            <a:off x="152400" y="1993474"/>
            <a:ext cx="5090100" cy="3150000"/>
          </a:xfrm>
          <a:prstGeom prst="rect">
            <a:avLst/>
          </a:prstGeom>
          <a:noFill/>
          <a:ln>
            <a:noFill/>
          </a:ln>
        </p:spPr>
        <p:txBody>
          <a:bodyPr anchorCtr="0" anchor="t" bIns="36000" lIns="36000" spcFirstLastPara="1" rIns="36000" wrap="square" tIns="36000">
            <a:normAutofit/>
          </a:bodyPr>
          <a:lstStyle/>
          <a:p>
            <a:pPr indent="-279400" lvl="0" marL="342900" marR="0" rtl="0" algn="l">
              <a:lnSpc>
                <a:spcPct val="80000"/>
              </a:lnSpc>
              <a:spcBef>
                <a:spcPts val="0"/>
              </a:spcBef>
              <a:spcAft>
                <a:spcPts val="0"/>
              </a:spcAft>
              <a:buClr>
                <a:schemeClr val="dk1"/>
              </a:buClr>
              <a:buSzPts val="1800"/>
              <a:buFont typeface="Arial"/>
              <a:buChar char="•"/>
            </a:pPr>
            <a:r>
              <a:rPr b="0" i="0" lang="en" sz="1800" u="none" cap="none" strike="noStrike">
                <a:solidFill>
                  <a:schemeClr val="dk1"/>
                </a:solidFill>
                <a:latin typeface="Arial"/>
                <a:ea typeface="Arial"/>
                <a:cs typeface="Arial"/>
                <a:sym typeface="Arial"/>
              </a:rPr>
              <a:t>Client samples </a:t>
            </a:r>
            <a:r>
              <a:rPr b="1" i="1" lang="en" sz="1800" u="none" cap="none" strike="noStrike">
                <a:solidFill>
                  <a:srgbClr val="E36C09"/>
                </a:solidFill>
                <a:latin typeface="Arial"/>
                <a:ea typeface="Arial"/>
                <a:cs typeface="Arial"/>
                <a:sym typeface="Arial"/>
              </a:rPr>
              <a:t>round trip time </a:t>
            </a:r>
            <a:r>
              <a:rPr b="1" i="0" lang="en" sz="1800" u="none" cap="none" strike="noStrike">
                <a:solidFill>
                  <a:srgbClr val="E36C09"/>
                </a:solidFill>
                <a:latin typeface="Arial"/>
                <a:ea typeface="Arial"/>
                <a:cs typeface="Arial"/>
                <a:sym typeface="Arial"/>
              </a:rPr>
              <a:t>𝛿</a:t>
            </a:r>
            <a:r>
              <a:rPr b="1" i="1" lang="en" sz="1800" u="none" cap="none" strike="noStrike">
                <a:solidFill>
                  <a:srgbClr val="E36C09"/>
                </a:solidFill>
                <a:latin typeface="Arial"/>
                <a:ea typeface="Arial"/>
                <a:cs typeface="Arial"/>
                <a:sym typeface="Arial"/>
              </a:rPr>
              <a:t> </a:t>
            </a:r>
            <a:r>
              <a:rPr b="0" i="0" lang="en" sz="1800" u="none" cap="none" strike="noStrike">
                <a:solidFill>
                  <a:schemeClr val="dk1"/>
                </a:solidFill>
                <a:latin typeface="Arial"/>
                <a:ea typeface="Arial"/>
                <a:cs typeface="Arial"/>
                <a:sym typeface="Arial"/>
              </a:rPr>
              <a:t>= 𝛿</a:t>
            </a:r>
            <a:r>
              <a:rPr b="0" baseline="-25000" i="0" lang="en" sz="1800" u="none" cap="none" strike="noStrike">
                <a:solidFill>
                  <a:schemeClr val="dk1"/>
                </a:solidFill>
                <a:latin typeface="Arial"/>
                <a:ea typeface="Arial"/>
                <a:cs typeface="Arial"/>
                <a:sym typeface="Arial"/>
              </a:rPr>
              <a:t>req</a:t>
            </a:r>
            <a:r>
              <a:rPr b="0" i="0" lang="en" sz="1800" u="none" cap="none" strike="noStrike">
                <a:solidFill>
                  <a:schemeClr val="dk1"/>
                </a:solidFill>
                <a:latin typeface="Arial"/>
                <a:ea typeface="Arial"/>
                <a:cs typeface="Arial"/>
                <a:sym typeface="Arial"/>
              </a:rPr>
              <a:t> + 𝛿</a:t>
            </a:r>
            <a:r>
              <a:rPr b="0" baseline="-25000" i="0" lang="en" sz="1800" u="none" cap="none" strike="noStrike">
                <a:solidFill>
                  <a:schemeClr val="dk1"/>
                </a:solidFill>
                <a:latin typeface="Arial"/>
                <a:ea typeface="Arial"/>
                <a:cs typeface="Arial"/>
                <a:sym typeface="Arial"/>
              </a:rPr>
              <a:t>resp </a:t>
            </a:r>
            <a:r>
              <a:rPr b="0" i="0" lang="en" sz="1800" u="none" cap="none" strike="noStrike">
                <a:solidFill>
                  <a:schemeClr val="dk1"/>
                </a:solidFill>
                <a:latin typeface="Arial"/>
                <a:ea typeface="Arial"/>
                <a:cs typeface="Arial"/>
                <a:sym typeface="Arial"/>
              </a:rPr>
              <a:t>= (</a:t>
            </a:r>
            <a:r>
              <a:rPr b="0" i="1" lang="en" sz="1800" u="none" cap="none" strike="noStrike">
                <a:solidFill>
                  <a:schemeClr val="dk1"/>
                </a:solidFill>
                <a:latin typeface="Arial"/>
                <a:ea typeface="Arial"/>
                <a:cs typeface="Arial"/>
                <a:sym typeface="Arial"/>
              </a:rPr>
              <a:t>T</a:t>
            </a:r>
            <a:r>
              <a:rPr b="0" baseline="-25000" i="0" lang="en" sz="1800" u="none" cap="none" strike="noStrike">
                <a:solidFill>
                  <a:schemeClr val="dk1"/>
                </a:solidFill>
                <a:latin typeface="Arial"/>
                <a:ea typeface="Arial"/>
                <a:cs typeface="Arial"/>
                <a:sym typeface="Arial"/>
              </a:rPr>
              <a:t>4</a:t>
            </a:r>
            <a:r>
              <a:rPr b="0" i="0" lang="en" sz="1800" u="none" cap="none" strike="noStrike">
                <a:solidFill>
                  <a:schemeClr val="dk1"/>
                </a:solidFill>
                <a:latin typeface="Arial"/>
                <a:ea typeface="Arial"/>
                <a:cs typeface="Arial"/>
                <a:sym typeface="Arial"/>
              </a:rPr>
              <a:t> − </a:t>
            </a:r>
            <a:r>
              <a:rPr b="0" i="1" lang="en" sz="1800" u="none" cap="none" strike="noStrike">
                <a:solidFill>
                  <a:schemeClr val="dk1"/>
                </a:solidFill>
                <a:latin typeface="Arial"/>
                <a:ea typeface="Arial"/>
                <a:cs typeface="Arial"/>
                <a:sym typeface="Arial"/>
              </a:rPr>
              <a:t>T</a:t>
            </a:r>
            <a:r>
              <a:rPr b="0" baseline="-25000" i="0" lang="en" sz="1800" u="none" cap="none" strike="noStrike">
                <a:solidFill>
                  <a:schemeClr val="dk1"/>
                </a:solidFill>
                <a:latin typeface="Arial"/>
                <a:ea typeface="Arial"/>
                <a:cs typeface="Arial"/>
                <a:sym typeface="Arial"/>
              </a:rPr>
              <a:t>1</a:t>
            </a:r>
            <a:r>
              <a:rPr b="0" i="0" lang="en" sz="1800" u="none" cap="none" strike="noStrike">
                <a:solidFill>
                  <a:schemeClr val="dk1"/>
                </a:solidFill>
                <a:latin typeface="Arial"/>
                <a:ea typeface="Arial"/>
                <a:cs typeface="Arial"/>
                <a:sym typeface="Arial"/>
              </a:rPr>
              <a:t>) − (</a:t>
            </a:r>
            <a:r>
              <a:rPr b="0" i="1" lang="en" sz="1800" u="none" cap="none" strike="noStrike">
                <a:solidFill>
                  <a:schemeClr val="dk1"/>
                </a:solidFill>
                <a:latin typeface="Arial"/>
                <a:ea typeface="Arial"/>
                <a:cs typeface="Arial"/>
                <a:sym typeface="Arial"/>
              </a:rPr>
              <a:t>T</a:t>
            </a:r>
            <a:r>
              <a:rPr b="0" baseline="-25000" i="0" lang="en" sz="1800" u="none" cap="none" strike="noStrike">
                <a:solidFill>
                  <a:schemeClr val="dk1"/>
                </a:solidFill>
                <a:latin typeface="Arial"/>
                <a:ea typeface="Arial"/>
                <a:cs typeface="Arial"/>
                <a:sym typeface="Arial"/>
              </a:rPr>
              <a:t>3</a:t>
            </a:r>
            <a:r>
              <a:rPr b="0" i="0" lang="en" sz="1800" u="none" cap="none" strike="noStrike">
                <a:solidFill>
                  <a:schemeClr val="dk1"/>
                </a:solidFill>
                <a:latin typeface="Arial"/>
                <a:ea typeface="Arial"/>
                <a:cs typeface="Arial"/>
                <a:sym typeface="Arial"/>
              </a:rPr>
              <a:t> − </a:t>
            </a:r>
            <a:r>
              <a:rPr b="0" i="1" lang="en" sz="1800" u="none" cap="none" strike="noStrike">
                <a:solidFill>
                  <a:schemeClr val="dk1"/>
                </a:solidFill>
                <a:latin typeface="Arial"/>
                <a:ea typeface="Arial"/>
                <a:cs typeface="Arial"/>
                <a:sym typeface="Arial"/>
              </a:rPr>
              <a:t>T</a:t>
            </a:r>
            <a:r>
              <a:rPr b="0" baseline="-25000" i="0" lang="en" sz="1800" u="none" cap="none" strike="noStrike">
                <a:solidFill>
                  <a:schemeClr val="dk1"/>
                </a:solidFill>
                <a:latin typeface="Arial"/>
                <a:ea typeface="Arial"/>
                <a:cs typeface="Arial"/>
                <a:sym typeface="Arial"/>
              </a:rPr>
              <a:t>2</a:t>
            </a:r>
            <a:r>
              <a:rPr b="0" i="0" lang="en" sz="1800" u="none" cap="none" strike="noStrike">
                <a:solidFill>
                  <a:schemeClr val="dk1"/>
                </a:solidFill>
                <a:latin typeface="Arial"/>
                <a:ea typeface="Arial"/>
                <a:cs typeface="Arial"/>
                <a:sym typeface="Arial"/>
              </a:rPr>
              <a:t>)</a:t>
            </a:r>
            <a:endParaRPr sz="1800"/>
          </a:p>
          <a:p>
            <a:pPr indent="-177800" lvl="0" marL="342900" marR="0" rtl="0" algn="l">
              <a:lnSpc>
                <a:spcPct val="80000"/>
              </a:lnSpc>
              <a:spcBef>
                <a:spcPts val="520"/>
              </a:spcBef>
              <a:spcAft>
                <a:spcPts val="0"/>
              </a:spcAft>
              <a:buClr>
                <a:schemeClr val="dk1"/>
              </a:buClr>
              <a:buSzPts val="2600"/>
              <a:buFont typeface="Arial"/>
              <a:buNone/>
            </a:pPr>
            <a:r>
              <a:t/>
            </a:r>
            <a:endParaRPr b="1" i="0" sz="1400" u="none" cap="none" strike="noStrike">
              <a:solidFill>
                <a:srgbClr val="FF0000"/>
              </a:solidFill>
              <a:latin typeface="Arial"/>
              <a:ea typeface="Arial"/>
              <a:cs typeface="Arial"/>
              <a:sym typeface="Arial"/>
            </a:endParaRPr>
          </a:p>
          <a:p>
            <a:pPr indent="-279400" lvl="0" marL="342900" marR="0" rtl="0" algn="l">
              <a:lnSpc>
                <a:spcPct val="80000"/>
              </a:lnSpc>
              <a:spcBef>
                <a:spcPts val="560"/>
              </a:spcBef>
              <a:spcAft>
                <a:spcPts val="0"/>
              </a:spcAft>
              <a:buClr>
                <a:srgbClr val="FF0000"/>
              </a:buClr>
              <a:buSzPts val="1800"/>
              <a:buFont typeface="Arial"/>
              <a:buChar char="•"/>
            </a:pPr>
            <a:r>
              <a:rPr b="1" i="0" lang="en" sz="1800" u="none" cap="none" strike="noStrike">
                <a:solidFill>
                  <a:srgbClr val="FF0000"/>
                </a:solidFill>
                <a:latin typeface="Arial"/>
                <a:ea typeface="Arial"/>
                <a:cs typeface="Arial"/>
                <a:sym typeface="Arial"/>
              </a:rPr>
              <a:t>But client knows 𝛿, not 𝛿</a:t>
            </a:r>
            <a:r>
              <a:rPr b="1" baseline="-25000" i="0" lang="en" sz="1800" u="none" cap="none" strike="noStrike">
                <a:solidFill>
                  <a:srgbClr val="FF0000"/>
                </a:solidFill>
                <a:latin typeface="Arial"/>
                <a:ea typeface="Arial"/>
                <a:cs typeface="Arial"/>
                <a:sym typeface="Arial"/>
              </a:rPr>
              <a:t>resp</a:t>
            </a:r>
            <a:endParaRPr b="1" i="0" sz="1800" u="none" cap="none" strike="noStrike">
              <a:solidFill>
                <a:srgbClr val="FF0000"/>
              </a:solidFill>
              <a:latin typeface="Arial"/>
              <a:ea typeface="Arial"/>
              <a:cs typeface="Arial"/>
              <a:sym typeface="Arial"/>
            </a:endParaRPr>
          </a:p>
        </p:txBody>
      </p:sp>
      <p:sp>
        <p:nvSpPr>
          <p:cNvPr id="322" name="Google Shape;322;p45"/>
          <p:cNvSpPr txBox="1"/>
          <p:nvPr>
            <p:ph type="title"/>
          </p:nvPr>
        </p:nvSpPr>
        <p:spPr>
          <a:xfrm>
            <a:off x="152400" y="114300"/>
            <a:ext cx="8763000" cy="800100"/>
          </a:xfrm>
          <a:prstGeom prst="rect">
            <a:avLst/>
          </a:prstGeom>
          <a:noFill/>
          <a:ln>
            <a:noFill/>
          </a:ln>
        </p:spPr>
        <p:txBody>
          <a:bodyPr anchorCtr="0" anchor="b" bIns="45700" lIns="91425" spcFirstLastPara="1" rIns="91425" wrap="square" tIns="45700">
            <a:normAutofit/>
          </a:bodyPr>
          <a:lstStyle/>
          <a:p>
            <a:pPr indent="0" lvl="0" marL="0" marR="0" rtl="0" algn="l">
              <a:lnSpc>
                <a:spcPct val="80000"/>
              </a:lnSpc>
              <a:spcBef>
                <a:spcPts val="0"/>
              </a:spcBef>
              <a:spcAft>
                <a:spcPts val="0"/>
              </a:spcAft>
              <a:buNone/>
            </a:pPr>
            <a:r>
              <a:rPr b="1" i="0" lang="en" sz="2800" u="none" cap="none" strike="noStrike">
                <a:solidFill>
                  <a:schemeClr val="dk1"/>
                </a:solidFill>
                <a:latin typeface="Arial"/>
                <a:ea typeface="Arial"/>
                <a:cs typeface="Arial"/>
                <a:sym typeface="Arial"/>
              </a:rPr>
              <a:t>Cristian’s algorithm: Offset sample calculation</a:t>
            </a:r>
            <a:endParaRPr b="1" i="0" sz="2800" u="none" cap="none" strike="noStrike">
              <a:solidFill>
                <a:schemeClr val="dk1"/>
              </a:solidFill>
              <a:latin typeface="Arial"/>
              <a:ea typeface="Arial"/>
              <a:cs typeface="Arial"/>
              <a:sym typeface="Arial"/>
            </a:endParaRPr>
          </a:p>
        </p:txBody>
      </p:sp>
      <p:sp>
        <p:nvSpPr>
          <p:cNvPr id="323" name="Google Shape;323;p45"/>
          <p:cNvSpPr txBox="1"/>
          <p:nvPr/>
        </p:nvSpPr>
        <p:spPr>
          <a:xfrm>
            <a:off x="588325" y="3449150"/>
            <a:ext cx="2800500" cy="561900"/>
          </a:xfrm>
          <a:prstGeom prst="rect">
            <a:avLst/>
          </a:prstGeom>
          <a:solidFill>
            <a:srgbClr val="FDE9D8"/>
          </a:solidFill>
          <a:ln cap="flat" cmpd="sng" w="28575">
            <a:solidFill>
              <a:schemeClr val="dk1"/>
            </a:solidFill>
            <a:prstDash val="dash"/>
            <a:round/>
            <a:headEnd len="sm" w="sm" type="none"/>
            <a:tailEnd len="sm" w="sm" type="none"/>
          </a:ln>
        </p:spPr>
        <p:txBody>
          <a:bodyPr anchorCtr="0" anchor="t" bIns="91425" lIns="91425" spcFirstLastPara="1" rIns="91425" wrap="square" tIns="91425">
            <a:noAutofit/>
          </a:bodyPr>
          <a:lstStyle/>
          <a:p>
            <a:pPr indent="0" lvl="0" marL="0" marR="0" rtl="0" algn="ctr">
              <a:spcBef>
                <a:spcPts val="0"/>
              </a:spcBef>
              <a:spcAft>
                <a:spcPts val="0"/>
              </a:spcAft>
              <a:buNone/>
            </a:pPr>
            <a:r>
              <a:rPr b="1" lang="en" sz="1800">
                <a:solidFill>
                  <a:schemeClr val="dk1"/>
                </a:solidFill>
                <a:latin typeface="Arial"/>
                <a:ea typeface="Arial"/>
                <a:cs typeface="Arial"/>
                <a:sym typeface="Arial"/>
              </a:rPr>
              <a:t>Assume: 𝛿</a:t>
            </a:r>
            <a:r>
              <a:rPr b="1" baseline="-25000" lang="en" sz="1800">
                <a:solidFill>
                  <a:schemeClr val="dk1"/>
                </a:solidFill>
                <a:latin typeface="Arial"/>
                <a:ea typeface="Arial"/>
                <a:cs typeface="Arial"/>
                <a:sym typeface="Arial"/>
              </a:rPr>
              <a:t>req</a:t>
            </a:r>
            <a:r>
              <a:rPr b="1" lang="en" sz="1800">
                <a:solidFill>
                  <a:schemeClr val="dk1"/>
                </a:solidFill>
                <a:latin typeface="Arial"/>
                <a:ea typeface="Arial"/>
                <a:cs typeface="Arial"/>
                <a:sym typeface="Arial"/>
              </a:rPr>
              <a:t> ≈ 𝛿</a:t>
            </a:r>
            <a:r>
              <a:rPr b="1" baseline="-25000" lang="en" sz="1800">
                <a:solidFill>
                  <a:schemeClr val="dk1"/>
                </a:solidFill>
                <a:latin typeface="Arial"/>
                <a:ea typeface="Arial"/>
                <a:cs typeface="Arial"/>
                <a:sym typeface="Arial"/>
              </a:rPr>
              <a:t>resp</a:t>
            </a:r>
            <a:endParaRPr b="1" sz="1800">
              <a:solidFill>
                <a:schemeClr val="dk1"/>
              </a:solidFill>
              <a:latin typeface="Arial"/>
              <a:ea typeface="Arial"/>
              <a:cs typeface="Arial"/>
              <a:sym typeface="Arial"/>
            </a:endParaRPr>
          </a:p>
        </p:txBody>
      </p:sp>
      <p:sp>
        <p:nvSpPr>
          <p:cNvPr id="324" name="Google Shape;324;p45"/>
          <p:cNvSpPr txBox="1"/>
          <p:nvPr/>
        </p:nvSpPr>
        <p:spPr>
          <a:xfrm>
            <a:off x="345575" y="1276774"/>
            <a:ext cx="5090100" cy="482700"/>
          </a:xfrm>
          <a:prstGeom prst="rect">
            <a:avLst/>
          </a:prstGeom>
          <a:solidFill>
            <a:srgbClr val="EAF1DD"/>
          </a:solidFill>
          <a:ln cap="flat" cmpd="sng" w="28575">
            <a:solidFill>
              <a:schemeClr val="dk1"/>
            </a:solidFill>
            <a:prstDash val="dash"/>
            <a:round/>
            <a:headEnd len="sm" w="sm" type="none"/>
            <a:tailEnd len="sm" w="sm" type="none"/>
          </a:ln>
        </p:spPr>
        <p:txBody>
          <a:bodyPr anchorCtr="0" anchor="t" bIns="91425" lIns="91425" spcFirstLastPara="1" rIns="91425" wrap="square" tIns="91425">
            <a:noAutofit/>
          </a:bodyPr>
          <a:lstStyle/>
          <a:p>
            <a:pPr indent="0" lvl="0" marL="0" marR="0" rtl="0" algn="ctr">
              <a:spcBef>
                <a:spcPts val="0"/>
              </a:spcBef>
              <a:spcAft>
                <a:spcPts val="0"/>
              </a:spcAft>
              <a:buNone/>
            </a:pPr>
            <a:r>
              <a:rPr b="1" lang="en" sz="1800">
                <a:solidFill>
                  <a:schemeClr val="dk1"/>
                </a:solidFill>
                <a:latin typeface="Arial"/>
                <a:ea typeface="Arial"/>
                <a:cs typeface="Arial"/>
                <a:sym typeface="Arial"/>
              </a:rPr>
              <a:t>Goal: Client sets clock ← </a:t>
            </a:r>
            <a:r>
              <a:rPr b="1" i="1" lang="en" sz="1800">
                <a:solidFill>
                  <a:schemeClr val="dk1"/>
                </a:solidFill>
                <a:latin typeface="Arial"/>
                <a:ea typeface="Arial"/>
                <a:cs typeface="Arial"/>
                <a:sym typeface="Arial"/>
              </a:rPr>
              <a:t>T</a:t>
            </a:r>
            <a:r>
              <a:rPr b="1" baseline="-25000" lang="en" sz="1800">
                <a:solidFill>
                  <a:schemeClr val="dk1"/>
                </a:solidFill>
                <a:latin typeface="Arial"/>
                <a:ea typeface="Arial"/>
                <a:cs typeface="Arial"/>
                <a:sym typeface="Arial"/>
              </a:rPr>
              <a:t>3</a:t>
            </a:r>
            <a:r>
              <a:rPr b="1" lang="en" sz="1800">
                <a:solidFill>
                  <a:schemeClr val="dk1"/>
                </a:solidFill>
                <a:latin typeface="Arial"/>
                <a:ea typeface="Arial"/>
                <a:cs typeface="Arial"/>
                <a:sym typeface="Arial"/>
              </a:rPr>
              <a:t> + 𝛿</a:t>
            </a:r>
            <a:r>
              <a:rPr b="1" baseline="-25000" lang="en" sz="1800">
                <a:solidFill>
                  <a:schemeClr val="dk1"/>
                </a:solidFill>
                <a:latin typeface="Arial"/>
                <a:ea typeface="Arial"/>
                <a:cs typeface="Arial"/>
                <a:sym typeface="Arial"/>
              </a:rPr>
              <a:t>resp</a:t>
            </a:r>
            <a:endParaRPr b="1" baseline="-25000" sz="1800">
              <a:solidFill>
                <a:schemeClr val="dk1"/>
              </a:solidFill>
              <a:latin typeface="Arial"/>
              <a:ea typeface="Arial"/>
              <a:cs typeface="Arial"/>
              <a:sym typeface="Arial"/>
            </a:endParaRPr>
          </a:p>
        </p:txBody>
      </p:sp>
      <p:sp>
        <p:nvSpPr>
          <p:cNvPr id="325" name="Google Shape;325;p45"/>
          <p:cNvSpPr txBox="1"/>
          <p:nvPr/>
        </p:nvSpPr>
        <p:spPr>
          <a:xfrm>
            <a:off x="571925" y="4199200"/>
            <a:ext cx="3639300" cy="438600"/>
          </a:xfrm>
          <a:prstGeom prst="rect">
            <a:avLst/>
          </a:prstGeom>
          <a:solidFill>
            <a:srgbClr val="EAF1DD"/>
          </a:solidFill>
          <a:ln cap="flat" cmpd="sng" w="28575">
            <a:solidFill>
              <a:schemeClr val="dk1"/>
            </a:solidFill>
            <a:prstDash val="dash"/>
            <a:round/>
            <a:headEnd len="sm" w="sm" type="none"/>
            <a:tailEnd len="sm" w="sm" type="none"/>
          </a:ln>
        </p:spPr>
        <p:txBody>
          <a:bodyPr anchorCtr="0" anchor="t" bIns="91425" lIns="91425" spcFirstLastPara="1" rIns="91425" wrap="square" tIns="91425">
            <a:noAutofit/>
          </a:bodyPr>
          <a:lstStyle/>
          <a:p>
            <a:pPr indent="0" lvl="0" marL="0" marR="0" rtl="0" algn="ctr">
              <a:spcBef>
                <a:spcPts val="0"/>
              </a:spcBef>
              <a:spcAft>
                <a:spcPts val="0"/>
              </a:spcAft>
              <a:buNone/>
            </a:pPr>
            <a:r>
              <a:rPr b="1" lang="en" sz="1800">
                <a:solidFill>
                  <a:schemeClr val="dk1"/>
                </a:solidFill>
                <a:latin typeface="Arial"/>
                <a:ea typeface="Arial"/>
                <a:cs typeface="Arial"/>
                <a:sym typeface="Arial"/>
              </a:rPr>
              <a:t>Client sets clock ← </a:t>
            </a:r>
            <a:r>
              <a:rPr b="1" i="1" lang="en" sz="1800">
                <a:solidFill>
                  <a:schemeClr val="dk1"/>
                </a:solidFill>
                <a:latin typeface="Arial"/>
                <a:ea typeface="Arial"/>
                <a:cs typeface="Arial"/>
                <a:sym typeface="Arial"/>
              </a:rPr>
              <a:t>T</a:t>
            </a:r>
            <a:r>
              <a:rPr b="1" baseline="-25000" lang="en" sz="1800">
                <a:solidFill>
                  <a:schemeClr val="dk1"/>
                </a:solidFill>
                <a:latin typeface="Arial"/>
                <a:ea typeface="Arial"/>
                <a:cs typeface="Arial"/>
                <a:sym typeface="Arial"/>
              </a:rPr>
              <a:t>3</a:t>
            </a:r>
            <a:r>
              <a:rPr b="1" lang="en" sz="1800">
                <a:solidFill>
                  <a:schemeClr val="dk1"/>
                </a:solidFill>
                <a:latin typeface="Arial"/>
                <a:ea typeface="Arial"/>
                <a:cs typeface="Arial"/>
                <a:sym typeface="Arial"/>
              </a:rPr>
              <a:t> + ½𝛿</a:t>
            </a:r>
            <a:endParaRPr b="1" baseline="-25000" sz="1800">
              <a:solidFill>
                <a:schemeClr val="dk1"/>
              </a:solidFill>
              <a:latin typeface="Arial"/>
              <a:ea typeface="Arial"/>
              <a:cs typeface="Arial"/>
              <a:sym typeface="Arial"/>
            </a:endParaRPr>
          </a:p>
        </p:txBody>
      </p:sp>
      <p:sp>
        <p:nvSpPr>
          <p:cNvPr id="326" name="Google Shape;326;p45"/>
          <p:cNvSpPr/>
          <p:nvPr/>
        </p:nvSpPr>
        <p:spPr>
          <a:xfrm>
            <a:off x="5863439" y="1238250"/>
            <a:ext cx="711600" cy="230700"/>
          </a:xfrm>
          <a:prstGeom prst="rect">
            <a:avLst/>
          </a:prstGeom>
          <a:noFill/>
          <a:ln>
            <a:noFill/>
          </a:ln>
        </p:spPr>
        <p:txBody>
          <a:bodyPr anchorCtr="0" anchor="ctr" bIns="0" lIns="0" spcFirstLastPara="1" rIns="0" wrap="square" tIns="0">
            <a:noAutofit/>
          </a:bodyPr>
          <a:lstStyle/>
          <a:p>
            <a:pPr indent="0" lvl="0" marL="0" marR="0" rtl="0" algn="ctr">
              <a:spcBef>
                <a:spcPts val="0"/>
              </a:spcBef>
              <a:spcAft>
                <a:spcPts val="0"/>
              </a:spcAft>
              <a:buNone/>
            </a:pPr>
            <a:r>
              <a:rPr b="1" lang="en" sz="2000">
                <a:solidFill>
                  <a:schemeClr val="dk1"/>
                </a:solidFill>
                <a:latin typeface="Arial"/>
                <a:ea typeface="Arial"/>
                <a:cs typeface="Arial"/>
                <a:sym typeface="Arial"/>
              </a:rPr>
              <a:t>Client</a:t>
            </a:r>
            <a:endParaRPr b="1" sz="2000">
              <a:solidFill>
                <a:schemeClr val="dk1"/>
              </a:solidFill>
              <a:latin typeface="Arial"/>
              <a:ea typeface="Arial"/>
              <a:cs typeface="Arial"/>
              <a:sym typeface="Arial"/>
            </a:endParaRPr>
          </a:p>
        </p:txBody>
      </p:sp>
      <p:sp>
        <p:nvSpPr>
          <p:cNvPr id="327" name="Google Shape;327;p45"/>
          <p:cNvSpPr/>
          <p:nvPr/>
        </p:nvSpPr>
        <p:spPr>
          <a:xfrm>
            <a:off x="8024043" y="1247609"/>
            <a:ext cx="891300" cy="207600"/>
          </a:xfrm>
          <a:prstGeom prst="rect">
            <a:avLst/>
          </a:prstGeom>
          <a:noFill/>
          <a:ln>
            <a:noFill/>
          </a:ln>
        </p:spPr>
        <p:txBody>
          <a:bodyPr anchorCtr="0" anchor="ctr" bIns="0" lIns="0" spcFirstLastPara="1" rIns="0" wrap="square" tIns="0">
            <a:noAutofit/>
          </a:bodyPr>
          <a:lstStyle/>
          <a:p>
            <a:pPr indent="0" lvl="0" marL="0" marR="0" rtl="0" algn="ctr">
              <a:spcBef>
                <a:spcPts val="0"/>
              </a:spcBef>
              <a:spcAft>
                <a:spcPts val="0"/>
              </a:spcAft>
              <a:buNone/>
            </a:pPr>
            <a:r>
              <a:rPr b="1" lang="en" sz="1800">
                <a:solidFill>
                  <a:schemeClr val="dk1"/>
                </a:solidFill>
                <a:latin typeface="Arial"/>
                <a:ea typeface="Arial"/>
                <a:cs typeface="Arial"/>
                <a:sym typeface="Arial"/>
              </a:rPr>
              <a:t>Server</a:t>
            </a:r>
            <a:endParaRPr b="1" sz="1800">
              <a:solidFill>
                <a:schemeClr val="dk1"/>
              </a:solidFill>
              <a:latin typeface="Arial"/>
              <a:ea typeface="Arial"/>
              <a:cs typeface="Arial"/>
              <a:sym typeface="Arial"/>
            </a:endParaRPr>
          </a:p>
        </p:txBody>
      </p:sp>
      <p:pic>
        <p:nvPicPr>
          <p:cNvPr descr="Mac-Book-Black-On-48x48.png" id="328" name="Google Shape;328;p45"/>
          <p:cNvPicPr preferRelativeResize="0"/>
          <p:nvPr/>
        </p:nvPicPr>
        <p:blipFill rotWithShape="1">
          <a:blip r:embed="rId3">
            <a:alphaModFix/>
          </a:blip>
          <a:srcRect b="0" l="0" r="0" t="0"/>
          <a:stretch/>
        </p:blipFill>
        <p:spPr>
          <a:xfrm>
            <a:off x="5914507" y="1490233"/>
            <a:ext cx="457200" cy="457200"/>
          </a:xfrm>
          <a:prstGeom prst="rect">
            <a:avLst/>
          </a:prstGeom>
          <a:noFill/>
          <a:ln>
            <a:noFill/>
          </a:ln>
        </p:spPr>
      </p:pic>
      <p:pic>
        <p:nvPicPr>
          <p:cNvPr descr="server-48x48.png" id="329" name="Google Shape;329;p45"/>
          <p:cNvPicPr preferRelativeResize="0"/>
          <p:nvPr/>
        </p:nvPicPr>
        <p:blipFill rotWithShape="1">
          <a:blip r:embed="rId4">
            <a:alphaModFix/>
          </a:blip>
          <a:srcRect b="0" l="0" r="0" t="0"/>
          <a:stretch/>
        </p:blipFill>
        <p:spPr>
          <a:xfrm>
            <a:off x="8164922" y="1490233"/>
            <a:ext cx="457200" cy="457200"/>
          </a:xfrm>
          <a:prstGeom prst="rect">
            <a:avLst/>
          </a:prstGeom>
          <a:noFill/>
          <a:ln>
            <a:noFill/>
          </a:ln>
        </p:spPr>
      </p:pic>
      <p:cxnSp>
        <p:nvCxnSpPr>
          <p:cNvPr id="330" name="Google Shape;330;p45"/>
          <p:cNvCxnSpPr/>
          <p:nvPr/>
        </p:nvCxnSpPr>
        <p:spPr>
          <a:xfrm>
            <a:off x="6219307" y="1947433"/>
            <a:ext cx="0" cy="2426700"/>
          </a:xfrm>
          <a:prstGeom prst="straightConnector1">
            <a:avLst/>
          </a:prstGeom>
          <a:noFill/>
          <a:ln cap="flat" cmpd="sng" w="38100">
            <a:solidFill>
              <a:schemeClr val="dk1"/>
            </a:solidFill>
            <a:prstDash val="solid"/>
            <a:round/>
            <a:headEnd len="sm" w="sm" type="none"/>
            <a:tailEnd len="sm" w="sm" type="none"/>
          </a:ln>
        </p:spPr>
      </p:cxnSp>
      <p:cxnSp>
        <p:nvCxnSpPr>
          <p:cNvPr id="331" name="Google Shape;331;p45"/>
          <p:cNvCxnSpPr/>
          <p:nvPr/>
        </p:nvCxnSpPr>
        <p:spPr>
          <a:xfrm>
            <a:off x="8469723" y="1947433"/>
            <a:ext cx="0" cy="2426700"/>
          </a:xfrm>
          <a:prstGeom prst="straightConnector1">
            <a:avLst/>
          </a:prstGeom>
          <a:noFill/>
          <a:ln cap="flat" cmpd="sng" w="38100">
            <a:solidFill>
              <a:schemeClr val="dk1"/>
            </a:solidFill>
            <a:prstDash val="solid"/>
            <a:round/>
            <a:headEnd len="sm" w="sm" type="none"/>
            <a:tailEnd len="sm" w="sm" type="none"/>
          </a:ln>
        </p:spPr>
      </p:cxnSp>
      <p:sp>
        <p:nvSpPr>
          <p:cNvPr id="332" name="Google Shape;332;p45"/>
          <p:cNvSpPr txBox="1"/>
          <p:nvPr/>
        </p:nvSpPr>
        <p:spPr>
          <a:xfrm>
            <a:off x="7981350" y="4490108"/>
            <a:ext cx="976800" cy="300000"/>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rPr b="1" lang="en" sz="2000">
                <a:solidFill>
                  <a:schemeClr val="dk1"/>
                </a:solidFill>
                <a:latin typeface="Arial"/>
                <a:ea typeface="Arial"/>
                <a:cs typeface="Arial"/>
                <a:sym typeface="Arial"/>
              </a:rPr>
              <a:t>Time ↓</a:t>
            </a:r>
            <a:endParaRPr/>
          </a:p>
        </p:txBody>
      </p:sp>
      <p:cxnSp>
        <p:nvCxnSpPr>
          <p:cNvPr id="333" name="Google Shape;333;p45"/>
          <p:cNvCxnSpPr/>
          <p:nvPr/>
        </p:nvCxnSpPr>
        <p:spPr>
          <a:xfrm rot="10800000">
            <a:off x="6219238" y="2310233"/>
            <a:ext cx="2250300" cy="403200"/>
          </a:xfrm>
          <a:prstGeom prst="straightConnector1">
            <a:avLst/>
          </a:prstGeom>
          <a:noFill/>
          <a:ln cap="flat" cmpd="sng" w="38100">
            <a:solidFill>
              <a:schemeClr val="dk1"/>
            </a:solidFill>
            <a:prstDash val="solid"/>
            <a:round/>
            <a:headEnd len="med" w="med" type="stealth"/>
            <a:tailEnd len="sm" w="sm" type="none"/>
          </a:ln>
        </p:spPr>
      </p:cxnSp>
      <p:cxnSp>
        <p:nvCxnSpPr>
          <p:cNvPr id="334" name="Google Shape;334;p45"/>
          <p:cNvCxnSpPr/>
          <p:nvPr/>
        </p:nvCxnSpPr>
        <p:spPr>
          <a:xfrm flipH="1" rot="10800000">
            <a:off x="6219124" y="3322109"/>
            <a:ext cx="2250300" cy="402000"/>
          </a:xfrm>
          <a:prstGeom prst="straightConnector1">
            <a:avLst/>
          </a:prstGeom>
          <a:noFill/>
          <a:ln cap="flat" cmpd="sng" w="38100">
            <a:solidFill>
              <a:schemeClr val="dk1"/>
            </a:solidFill>
            <a:prstDash val="solid"/>
            <a:round/>
            <a:headEnd len="med" w="med" type="stealth"/>
            <a:tailEnd len="sm" w="sm" type="none"/>
          </a:ln>
        </p:spPr>
      </p:cxnSp>
      <p:sp>
        <p:nvSpPr>
          <p:cNvPr id="335" name="Google Shape;335;p45"/>
          <p:cNvSpPr txBox="1"/>
          <p:nvPr/>
        </p:nvSpPr>
        <p:spPr>
          <a:xfrm>
            <a:off x="5783111" y="1978826"/>
            <a:ext cx="436200" cy="300000"/>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rPr b="0" i="1" lang="en" sz="2000">
                <a:solidFill>
                  <a:schemeClr val="dk1"/>
                </a:solidFill>
                <a:latin typeface="Arial"/>
                <a:ea typeface="Arial"/>
                <a:cs typeface="Arial"/>
                <a:sym typeface="Arial"/>
              </a:rPr>
              <a:t>T</a:t>
            </a:r>
            <a:r>
              <a:rPr b="0" baseline="-25000" lang="en" sz="2000">
                <a:solidFill>
                  <a:schemeClr val="dk1"/>
                </a:solidFill>
                <a:latin typeface="Arial"/>
                <a:ea typeface="Arial"/>
                <a:cs typeface="Arial"/>
                <a:sym typeface="Arial"/>
              </a:rPr>
              <a:t>1</a:t>
            </a:r>
            <a:endParaRPr/>
          </a:p>
        </p:txBody>
      </p:sp>
      <p:sp>
        <p:nvSpPr>
          <p:cNvPr id="336" name="Google Shape;336;p45"/>
          <p:cNvSpPr txBox="1"/>
          <p:nvPr/>
        </p:nvSpPr>
        <p:spPr>
          <a:xfrm>
            <a:off x="8469538" y="2556214"/>
            <a:ext cx="436200" cy="300000"/>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rPr b="0" i="1" lang="en" sz="2000">
                <a:solidFill>
                  <a:schemeClr val="dk1"/>
                </a:solidFill>
                <a:latin typeface="Arial"/>
                <a:ea typeface="Arial"/>
                <a:cs typeface="Arial"/>
                <a:sym typeface="Arial"/>
              </a:rPr>
              <a:t>T</a:t>
            </a:r>
            <a:r>
              <a:rPr b="0" baseline="-25000" lang="en" sz="2000">
                <a:solidFill>
                  <a:schemeClr val="dk1"/>
                </a:solidFill>
                <a:latin typeface="Arial"/>
                <a:ea typeface="Arial"/>
                <a:cs typeface="Arial"/>
                <a:sym typeface="Arial"/>
              </a:rPr>
              <a:t>2</a:t>
            </a:r>
            <a:endParaRPr b="0" baseline="-25000" sz="2000">
              <a:solidFill>
                <a:schemeClr val="dk1"/>
              </a:solidFill>
              <a:latin typeface="Arial"/>
              <a:ea typeface="Arial"/>
              <a:cs typeface="Arial"/>
              <a:sym typeface="Arial"/>
            </a:endParaRPr>
          </a:p>
        </p:txBody>
      </p:sp>
      <p:sp>
        <p:nvSpPr>
          <p:cNvPr id="337" name="Google Shape;337;p45"/>
          <p:cNvSpPr txBox="1"/>
          <p:nvPr/>
        </p:nvSpPr>
        <p:spPr>
          <a:xfrm>
            <a:off x="5782786" y="3724096"/>
            <a:ext cx="436200" cy="300000"/>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rPr b="0" i="1" lang="en" sz="2000">
                <a:solidFill>
                  <a:schemeClr val="dk1"/>
                </a:solidFill>
                <a:latin typeface="Arial"/>
                <a:ea typeface="Arial"/>
                <a:cs typeface="Arial"/>
                <a:sym typeface="Arial"/>
              </a:rPr>
              <a:t>T</a:t>
            </a:r>
            <a:r>
              <a:rPr b="0" baseline="-25000" lang="en" sz="2000">
                <a:solidFill>
                  <a:schemeClr val="dk1"/>
                </a:solidFill>
                <a:latin typeface="Arial"/>
                <a:ea typeface="Arial"/>
                <a:cs typeface="Arial"/>
                <a:sym typeface="Arial"/>
              </a:rPr>
              <a:t>4</a:t>
            </a:r>
            <a:endParaRPr/>
          </a:p>
        </p:txBody>
      </p:sp>
      <p:sp>
        <p:nvSpPr>
          <p:cNvPr id="338" name="Google Shape;338;p45"/>
          <p:cNvSpPr/>
          <p:nvPr/>
        </p:nvSpPr>
        <p:spPr>
          <a:xfrm rot="609581">
            <a:off x="7568719" y="2138200"/>
            <a:ext cx="466007" cy="348199"/>
          </a:xfrm>
          <a:prstGeom prst="rect">
            <a:avLst/>
          </a:prstGeom>
          <a:solidFill>
            <a:srgbClr val="FFFF00"/>
          </a:solidFill>
          <a:ln cap="flat" cmpd="sng" w="28575">
            <a:solidFill>
              <a:schemeClr val="dk1"/>
            </a:solidFill>
            <a:prstDash val="solid"/>
            <a:round/>
            <a:headEnd len="sm" w="sm" type="none"/>
            <a:tailEnd len="sm" w="sm" type="none"/>
          </a:ln>
          <a:effectLst>
            <a:outerShdw blurRad="40000" rotWithShape="0" dir="5400000" dist="23000">
              <a:srgbClr val="000000">
                <a:alpha val="34900"/>
              </a:srgbClr>
            </a:outerShdw>
          </a:effectLst>
        </p:spPr>
        <p:txBody>
          <a:bodyPr anchorCtr="0" anchor="ctr" bIns="45700" lIns="91425" spcFirstLastPara="1" rIns="91425" wrap="square" tIns="45700">
            <a:noAutofit/>
          </a:bodyPr>
          <a:lstStyle/>
          <a:p>
            <a:pPr indent="0" lvl="0" marL="0" marR="0" rtl="0" algn="ctr">
              <a:spcBef>
                <a:spcPts val="0"/>
              </a:spcBef>
              <a:spcAft>
                <a:spcPts val="0"/>
              </a:spcAft>
              <a:buNone/>
            </a:pPr>
            <a:r>
              <a:rPr b="1" lang="en">
                <a:solidFill>
                  <a:schemeClr val="dk1"/>
                </a:solidFill>
              </a:rPr>
              <a:t>T</a:t>
            </a:r>
            <a:r>
              <a:rPr b="1" baseline="-25000" lang="en">
                <a:solidFill>
                  <a:schemeClr val="dk1"/>
                </a:solidFill>
              </a:rPr>
              <a:t>1</a:t>
            </a:r>
            <a:endParaRPr b="1" baseline="-25000">
              <a:solidFill>
                <a:schemeClr val="dk1"/>
              </a:solidFill>
            </a:endParaRPr>
          </a:p>
        </p:txBody>
      </p:sp>
      <p:sp>
        <p:nvSpPr>
          <p:cNvPr id="339" name="Google Shape;339;p45"/>
          <p:cNvSpPr txBox="1"/>
          <p:nvPr/>
        </p:nvSpPr>
        <p:spPr>
          <a:xfrm rot="649201">
            <a:off x="6515869" y="2110037"/>
            <a:ext cx="1080306" cy="283566"/>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rPr b="1" lang="en" sz="1800">
                <a:solidFill>
                  <a:schemeClr val="dk1"/>
                </a:solidFill>
                <a:latin typeface="Arial"/>
                <a:ea typeface="Arial"/>
                <a:cs typeface="Arial"/>
                <a:sym typeface="Arial"/>
              </a:rPr>
              <a:t>request:</a:t>
            </a:r>
            <a:endParaRPr/>
          </a:p>
        </p:txBody>
      </p:sp>
      <p:grpSp>
        <p:nvGrpSpPr>
          <p:cNvPr id="340" name="Google Shape;340;p45"/>
          <p:cNvGrpSpPr/>
          <p:nvPr/>
        </p:nvGrpSpPr>
        <p:grpSpPr>
          <a:xfrm>
            <a:off x="6295052" y="3169257"/>
            <a:ext cx="2610686" cy="887393"/>
            <a:chOff x="6252360" y="4197758"/>
            <a:chExt cx="2610686" cy="1183190"/>
          </a:xfrm>
        </p:grpSpPr>
        <p:sp>
          <p:nvSpPr>
            <p:cNvPr id="341" name="Google Shape;341;p45"/>
            <p:cNvSpPr txBox="1"/>
            <p:nvPr/>
          </p:nvSpPr>
          <p:spPr>
            <a:xfrm>
              <a:off x="8426846" y="4197758"/>
              <a:ext cx="436200" cy="400200"/>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rPr b="0" i="1" lang="en" sz="2000">
                  <a:solidFill>
                    <a:schemeClr val="dk1"/>
                  </a:solidFill>
                  <a:latin typeface="Arial"/>
                  <a:ea typeface="Arial"/>
                  <a:cs typeface="Arial"/>
                  <a:sym typeface="Arial"/>
                </a:rPr>
                <a:t>T</a:t>
              </a:r>
              <a:r>
                <a:rPr b="0" baseline="-25000" lang="en" sz="2000">
                  <a:solidFill>
                    <a:schemeClr val="dk1"/>
                  </a:solidFill>
                  <a:latin typeface="Arial"/>
                  <a:ea typeface="Arial"/>
                  <a:cs typeface="Arial"/>
                  <a:sym typeface="Arial"/>
                </a:rPr>
                <a:t>3</a:t>
              </a:r>
              <a:endParaRPr/>
            </a:p>
          </p:txBody>
        </p:sp>
        <p:sp>
          <p:nvSpPr>
            <p:cNvPr id="342" name="Google Shape;342;p45"/>
            <p:cNvSpPr/>
            <p:nvPr/>
          </p:nvSpPr>
          <p:spPr>
            <a:xfrm rot="-802124">
              <a:off x="7548298" y="4652159"/>
              <a:ext cx="736970" cy="475522"/>
            </a:xfrm>
            <a:prstGeom prst="rect">
              <a:avLst/>
            </a:prstGeom>
            <a:solidFill>
              <a:srgbClr val="FFFF00"/>
            </a:solidFill>
            <a:ln cap="flat" cmpd="sng" w="28575">
              <a:solidFill>
                <a:schemeClr val="dk1"/>
              </a:solidFill>
              <a:prstDash val="solid"/>
              <a:round/>
              <a:headEnd len="sm" w="sm" type="none"/>
              <a:tailEnd len="sm" w="sm" type="none"/>
            </a:ln>
            <a:effectLst>
              <a:outerShdw blurRad="40000" rotWithShape="0" dir="5400000" dist="23000">
                <a:srgbClr val="000000">
                  <a:alpha val="34900"/>
                </a:srgbClr>
              </a:outerShdw>
            </a:effectLst>
          </p:spPr>
          <p:txBody>
            <a:bodyPr anchorCtr="0" anchor="ctr" bIns="45700" lIns="91425" spcFirstLastPara="1" rIns="91425" wrap="square" tIns="45700">
              <a:noAutofit/>
            </a:bodyPr>
            <a:lstStyle/>
            <a:p>
              <a:pPr indent="0" lvl="0" marL="0" marR="0" rtl="0" algn="ctr">
                <a:spcBef>
                  <a:spcPts val="0"/>
                </a:spcBef>
                <a:spcAft>
                  <a:spcPts val="0"/>
                </a:spcAft>
                <a:buNone/>
              </a:pPr>
              <a:r>
                <a:rPr b="1" i="1" lang="en">
                  <a:solidFill>
                    <a:schemeClr val="dk1"/>
                  </a:solidFill>
                </a:rPr>
                <a:t>T</a:t>
              </a:r>
              <a:r>
                <a:rPr b="1" baseline="-25000" lang="en">
                  <a:solidFill>
                    <a:schemeClr val="dk1"/>
                  </a:solidFill>
                </a:rPr>
                <a:t>2 </a:t>
              </a:r>
              <a:r>
                <a:rPr b="1" lang="en">
                  <a:solidFill>
                    <a:schemeClr val="dk1"/>
                  </a:solidFill>
                </a:rPr>
                <a:t>,</a:t>
              </a:r>
              <a:r>
                <a:rPr b="1" i="1" lang="en">
                  <a:solidFill>
                    <a:schemeClr val="dk1"/>
                  </a:solidFill>
                </a:rPr>
                <a:t>T</a:t>
              </a:r>
              <a:r>
                <a:rPr b="1" baseline="-25000" lang="en">
                  <a:solidFill>
                    <a:schemeClr val="dk1"/>
                  </a:solidFill>
                </a:rPr>
                <a:t>3</a:t>
              </a:r>
              <a:endParaRPr b="1" baseline="-25000">
                <a:solidFill>
                  <a:schemeClr val="dk1"/>
                </a:solidFill>
              </a:endParaRPr>
            </a:p>
          </p:txBody>
        </p:sp>
        <p:sp>
          <p:nvSpPr>
            <p:cNvPr id="343" name="Google Shape;343;p45"/>
            <p:cNvSpPr txBox="1"/>
            <p:nvPr/>
          </p:nvSpPr>
          <p:spPr>
            <a:xfrm rot="-763285">
              <a:off x="6277208" y="4874369"/>
              <a:ext cx="1287403" cy="369359"/>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rPr b="1" lang="en" sz="1800">
                  <a:solidFill>
                    <a:schemeClr val="dk1"/>
                  </a:solidFill>
                  <a:latin typeface="Arial"/>
                  <a:ea typeface="Arial"/>
                  <a:cs typeface="Arial"/>
                  <a:sym typeface="Arial"/>
                </a:rPr>
                <a:t>response:</a:t>
              </a:r>
              <a:endParaRPr/>
            </a:p>
          </p:txBody>
        </p:sp>
      </p:grpSp>
      <p:cxnSp>
        <p:nvCxnSpPr>
          <p:cNvPr id="344" name="Google Shape;344;p45"/>
          <p:cNvCxnSpPr/>
          <p:nvPr/>
        </p:nvCxnSpPr>
        <p:spPr>
          <a:xfrm rot="10800000">
            <a:off x="6219238" y="2713433"/>
            <a:ext cx="2250300" cy="0"/>
          </a:xfrm>
          <a:prstGeom prst="straightConnector1">
            <a:avLst/>
          </a:prstGeom>
          <a:noFill/>
          <a:ln cap="flat" cmpd="sng" w="19050">
            <a:solidFill>
              <a:schemeClr val="dk1"/>
            </a:solidFill>
            <a:prstDash val="dash"/>
            <a:round/>
            <a:headEnd len="sm" w="sm" type="none"/>
            <a:tailEnd len="sm" w="sm" type="none"/>
          </a:ln>
        </p:spPr>
      </p:cxnSp>
      <p:cxnSp>
        <p:nvCxnSpPr>
          <p:cNvPr id="345" name="Google Shape;345;p45"/>
          <p:cNvCxnSpPr/>
          <p:nvPr/>
        </p:nvCxnSpPr>
        <p:spPr>
          <a:xfrm rot="10800000">
            <a:off x="6219238" y="3322214"/>
            <a:ext cx="2250300" cy="0"/>
          </a:xfrm>
          <a:prstGeom prst="straightConnector1">
            <a:avLst/>
          </a:prstGeom>
          <a:noFill/>
          <a:ln cap="flat" cmpd="sng" w="19050">
            <a:solidFill>
              <a:schemeClr val="dk1"/>
            </a:solidFill>
            <a:prstDash val="dash"/>
            <a:round/>
            <a:headEnd len="sm" w="sm" type="none"/>
            <a:tailEnd len="sm" w="sm" type="none"/>
          </a:ln>
        </p:spPr>
      </p:cxnSp>
      <p:grpSp>
        <p:nvGrpSpPr>
          <p:cNvPr id="346" name="Google Shape;346;p45"/>
          <p:cNvGrpSpPr/>
          <p:nvPr/>
        </p:nvGrpSpPr>
        <p:grpSpPr>
          <a:xfrm>
            <a:off x="5435575" y="2310120"/>
            <a:ext cx="783447" cy="1414809"/>
            <a:chOff x="5435575" y="2876960"/>
            <a:chExt cx="783447" cy="1886412"/>
          </a:xfrm>
        </p:grpSpPr>
        <p:sp>
          <p:nvSpPr>
            <p:cNvPr id="347" name="Google Shape;347;p45"/>
            <p:cNvSpPr/>
            <p:nvPr/>
          </p:nvSpPr>
          <p:spPr>
            <a:xfrm>
              <a:off x="6079822" y="2876960"/>
              <a:ext cx="139200" cy="537900"/>
            </a:xfrm>
            <a:prstGeom prst="leftBrace">
              <a:avLst>
                <a:gd fmla="val 36898" name="adj1"/>
                <a:gd fmla="val 72436" name="adj2"/>
              </a:avLst>
            </a:prstGeom>
            <a:noFill/>
            <a:ln cap="flat" cmpd="sng" w="28575">
              <a:solidFill>
                <a:schemeClr val="dk1"/>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1" sz="2000">
                <a:solidFill>
                  <a:schemeClr val="dk1"/>
                </a:solidFill>
                <a:latin typeface="Courier New"/>
                <a:ea typeface="Courier New"/>
                <a:cs typeface="Courier New"/>
                <a:sym typeface="Courier New"/>
              </a:endParaRPr>
            </a:p>
          </p:txBody>
        </p:sp>
        <p:sp>
          <p:nvSpPr>
            <p:cNvPr id="348" name="Google Shape;348;p45"/>
            <p:cNvSpPr txBox="1"/>
            <p:nvPr/>
          </p:nvSpPr>
          <p:spPr>
            <a:xfrm>
              <a:off x="5555563" y="3055845"/>
              <a:ext cx="627000" cy="461700"/>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rPr b="1" lang="en" sz="1800">
                  <a:solidFill>
                    <a:schemeClr val="dk1"/>
                  </a:solidFill>
                </a:rPr>
                <a:t>𝛿</a:t>
              </a:r>
              <a:r>
                <a:rPr b="1" baseline="-25000" i="1" lang="en" sz="1800">
                  <a:solidFill>
                    <a:schemeClr val="dk1"/>
                  </a:solidFill>
                </a:rPr>
                <a:t>req</a:t>
              </a:r>
              <a:endParaRPr b="1" baseline="-25000" sz="1800">
                <a:solidFill>
                  <a:schemeClr val="dk1"/>
                </a:solidFill>
              </a:endParaRPr>
            </a:p>
          </p:txBody>
        </p:sp>
        <p:sp>
          <p:nvSpPr>
            <p:cNvPr id="349" name="Google Shape;349;p45"/>
            <p:cNvSpPr/>
            <p:nvPr/>
          </p:nvSpPr>
          <p:spPr>
            <a:xfrm>
              <a:off x="6079822" y="4225472"/>
              <a:ext cx="139200" cy="537900"/>
            </a:xfrm>
            <a:prstGeom prst="leftBrace">
              <a:avLst>
                <a:gd fmla="val 36898" name="adj1"/>
                <a:gd fmla="val 27564" name="adj2"/>
              </a:avLst>
            </a:prstGeom>
            <a:noFill/>
            <a:ln cap="flat" cmpd="sng" w="28575">
              <a:solidFill>
                <a:schemeClr val="dk1"/>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1" sz="2000">
                <a:solidFill>
                  <a:schemeClr val="dk1"/>
                </a:solidFill>
                <a:latin typeface="Courier New"/>
                <a:ea typeface="Courier New"/>
                <a:cs typeface="Courier New"/>
                <a:sym typeface="Courier New"/>
              </a:endParaRPr>
            </a:p>
          </p:txBody>
        </p:sp>
        <p:sp>
          <p:nvSpPr>
            <p:cNvPr id="350" name="Google Shape;350;p45"/>
            <p:cNvSpPr txBox="1"/>
            <p:nvPr/>
          </p:nvSpPr>
          <p:spPr>
            <a:xfrm>
              <a:off x="5435575" y="4122673"/>
              <a:ext cx="729600" cy="461700"/>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rPr b="1" lang="en" sz="1800">
                  <a:solidFill>
                    <a:schemeClr val="dk1"/>
                  </a:solidFill>
                </a:rPr>
                <a:t>𝛿</a:t>
              </a:r>
              <a:r>
                <a:rPr b="1" baseline="-25000" i="1" lang="en" sz="1800">
                  <a:solidFill>
                    <a:schemeClr val="dk1"/>
                  </a:solidFill>
                </a:rPr>
                <a:t>resp</a:t>
              </a:r>
              <a:endParaRPr b="1" baseline="-25000" sz="1800">
                <a:solidFill>
                  <a:schemeClr val="dk1"/>
                </a:solidFill>
              </a:endParaRPr>
            </a:p>
          </p:txBody>
        </p:sp>
      </p:grpSp>
      <p:sp>
        <p:nvSpPr>
          <p:cNvPr id="351" name="Google Shape;351;p45"/>
          <p:cNvSpPr txBox="1"/>
          <p:nvPr>
            <p:ph idx="12" type="sldNum"/>
          </p:nvPr>
        </p:nvSpPr>
        <p:spPr>
          <a:xfrm>
            <a:off x="6781800" y="4914900"/>
            <a:ext cx="2133600" cy="159600"/>
          </a:xfrm>
          <a:prstGeom prst="rect">
            <a:avLst/>
          </a:prstGeom>
        </p:spPr>
        <p:txBody>
          <a:bodyPr anchorCtr="0" anchor="ctr" bIns="36000" lIns="36000" spcFirstLastPara="1" rIns="36000" wrap="square" tIns="36000">
            <a:normAutofit/>
          </a:bodyPr>
          <a:lstStyle/>
          <a:p>
            <a:pPr indent="0" lvl="0" marL="0" rtl="0" algn="r">
              <a:spcBef>
                <a:spcPts val="0"/>
              </a:spcBef>
              <a:spcAft>
                <a:spcPts val="0"/>
              </a:spcAft>
              <a:buClr>
                <a:srgbClr val="000000"/>
              </a:buClr>
              <a:buFont typeface="Arial"/>
              <a:buNone/>
            </a:pPr>
            <a:fld id="{00000000-1234-1234-1234-123412341234}" type="slidenum">
              <a:rPr lang="en"/>
              <a:t>‹#›</a:t>
            </a:fld>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323"/>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325"/>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3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0">
  <p:cSld>
    <p:bg>
      <p:bgPr>
        <a:solidFill>
          <a:srgbClr val="FFFFFF"/>
        </a:solidFill>
      </p:bgPr>
    </p:bg>
    <p:spTree>
      <p:nvGrpSpPr>
        <p:cNvPr id="355" name="Shape 355"/>
        <p:cNvGrpSpPr/>
        <p:nvPr/>
      </p:nvGrpSpPr>
      <p:grpSpPr>
        <a:xfrm>
          <a:off x="0" y="0"/>
          <a:ext cx="0" cy="0"/>
          <a:chOff x="0" y="0"/>
          <a:chExt cx="0" cy="0"/>
        </a:xfrm>
      </p:grpSpPr>
      <p:sp>
        <p:nvSpPr>
          <p:cNvPr id="356" name="Google Shape;356;p46"/>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solidFill>
                  <a:srgbClr val="000000"/>
                </a:solidFill>
              </a:rPr>
              <a:t>Exercise: Cristian’s algorithm</a:t>
            </a:r>
            <a:endParaRPr>
              <a:solidFill>
                <a:srgbClr val="000000"/>
              </a:solidFill>
            </a:endParaRPr>
          </a:p>
        </p:txBody>
      </p:sp>
      <p:sp>
        <p:nvSpPr>
          <p:cNvPr id="357" name="Google Shape;357;p46"/>
          <p:cNvSpPr txBox="1"/>
          <p:nvPr>
            <p:ph idx="1" type="body"/>
          </p:nvPr>
        </p:nvSpPr>
        <p:spPr>
          <a:xfrm>
            <a:off x="311700" y="1152475"/>
            <a:ext cx="8520600" cy="28572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solidFill>
                  <a:srgbClr val="000000"/>
                </a:solidFill>
              </a:rPr>
              <a:t>Implement a </a:t>
            </a:r>
            <a:r>
              <a:rPr lang="en">
                <a:solidFill>
                  <a:srgbClr val="000000"/>
                </a:solidFill>
                <a:latin typeface="Consolas"/>
                <a:ea typeface="Consolas"/>
                <a:cs typeface="Consolas"/>
                <a:sym typeface="Consolas"/>
              </a:rPr>
              <a:t>CristianServer</a:t>
            </a:r>
            <a:r>
              <a:rPr lang="en">
                <a:solidFill>
                  <a:srgbClr val="000000"/>
                </a:solidFill>
              </a:rPr>
              <a:t> that other machines sync their local time to</a:t>
            </a:r>
            <a:endParaRPr>
              <a:solidFill>
                <a:srgbClr val="000000"/>
              </a:solidFill>
            </a:endParaRPr>
          </a:p>
          <a:p>
            <a:pPr indent="457200" lvl="0" marL="0" rtl="0" algn="l">
              <a:spcBef>
                <a:spcPts val="1200"/>
              </a:spcBef>
              <a:spcAft>
                <a:spcPts val="0"/>
              </a:spcAft>
              <a:buNone/>
            </a:pPr>
            <a:r>
              <a:rPr lang="en">
                <a:solidFill>
                  <a:srgbClr val="000000"/>
                </a:solidFill>
                <a:latin typeface="Consolas"/>
                <a:ea typeface="Consolas"/>
                <a:cs typeface="Consolas"/>
                <a:sym typeface="Consolas"/>
              </a:rPr>
              <a:t>func SyncTime(serverAddr string) (time.Time, error)</a:t>
            </a:r>
            <a:endParaRPr>
              <a:solidFill>
                <a:srgbClr val="000000"/>
              </a:solidFill>
            </a:endParaRPr>
          </a:p>
          <a:p>
            <a:pPr indent="0" lvl="0" marL="0" rtl="0" algn="l">
              <a:spcBef>
                <a:spcPts val="1200"/>
              </a:spcBef>
              <a:spcAft>
                <a:spcPts val="0"/>
              </a:spcAft>
              <a:buNone/>
            </a:pPr>
            <a:r>
              <a:rPr lang="en">
                <a:solidFill>
                  <a:srgbClr val="000000"/>
                </a:solidFill>
              </a:rPr>
              <a:t>Set </a:t>
            </a:r>
            <a:r>
              <a:rPr i="1" lang="en">
                <a:solidFill>
                  <a:srgbClr val="000000"/>
                </a:solidFill>
              </a:rPr>
              <a:t>local time = T</a:t>
            </a:r>
            <a:r>
              <a:rPr baseline="-25000" i="1" lang="en">
                <a:solidFill>
                  <a:srgbClr val="000000"/>
                </a:solidFill>
              </a:rPr>
              <a:t>3</a:t>
            </a:r>
            <a:r>
              <a:rPr i="1" lang="en">
                <a:solidFill>
                  <a:srgbClr val="000000"/>
                </a:solidFill>
              </a:rPr>
              <a:t> + RTT/2</a:t>
            </a:r>
            <a:r>
              <a:rPr lang="en">
                <a:solidFill>
                  <a:srgbClr val="000000"/>
                </a:solidFill>
              </a:rPr>
              <a:t>, where RTT = (</a:t>
            </a:r>
            <a:r>
              <a:rPr i="1" lang="en">
                <a:solidFill>
                  <a:srgbClr val="000000"/>
                </a:solidFill>
              </a:rPr>
              <a:t>T</a:t>
            </a:r>
            <a:r>
              <a:rPr baseline="-25000" i="1" lang="en">
                <a:solidFill>
                  <a:srgbClr val="000000"/>
                </a:solidFill>
              </a:rPr>
              <a:t>4</a:t>
            </a:r>
            <a:r>
              <a:rPr lang="en">
                <a:solidFill>
                  <a:srgbClr val="000000"/>
                </a:solidFill>
              </a:rPr>
              <a:t> - </a:t>
            </a:r>
            <a:r>
              <a:rPr i="1" lang="en">
                <a:solidFill>
                  <a:srgbClr val="000000"/>
                </a:solidFill>
              </a:rPr>
              <a:t>T</a:t>
            </a:r>
            <a:r>
              <a:rPr baseline="-25000" i="1" lang="en">
                <a:solidFill>
                  <a:srgbClr val="000000"/>
                </a:solidFill>
              </a:rPr>
              <a:t>1</a:t>
            </a:r>
            <a:r>
              <a:rPr lang="en">
                <a:solidFill>
                  <a:srgbClr val="000000"/>
                </a:solidFill>
              </a:rPr>
              <a:t>) - (</a:t>
            </a:r>
            <a:r>
              <a:rPr i="1" lang="en">
                <a:solidFill>
                  <a:srgbClr val="000000"/>
                </a:solidFill>
              </a:rPr>
              <a:t>T</a:t>
            </a:r>
            <a:r>
              <a:rPr baseline="-25000" i="1" lang="en">
                <a:solidFill>
                  <a:srgbClr val="000000"/>
                </a:solidFill>
              </a:rPr>
              <a:t>3</a:t>
            </a:r>
            <a:r>
              <a:rPr lang="en">
                <a:solidFill>
                  <a:srgbClr val="000000"/>
                </a:solidFill>
              </a:rPr>
              <a:t> - </a:t>
            </a:r>
            <a:r>
              <a:rPr i="1" lang="en">
                <a:solidFill>
                  <a:srgbClr val="000000"/>
                </a:solidFill>
              </a:rPr>
              <a:t>T</a:t>
            </a:r>
            <a:r>
              <a:rPr baseline="-25000" i="1" lang="en">
                <a:solidFill>
                  <a:srgbClr val="000000"/>
                </a:solidFill>
              </a:rPr>
              <a:t>2</a:t>
            </a:r>
            <a:r>
              <a:rPr lang="en">
                <a:solidFill>
                  <a:srgbClr val="000000"/>
                </a:solidFill>
              </a:rPr>
              <a:t>)</a:t>
            </a:r>
            <a:endParaRPr>
              <a:solidFill>
                <a:srgbClr val="000000"/>
              </a:solidFill>
            </a:endParaRPr>
          </a:p>
          <a:p>
            <a:pPr indent="0" lvl="0" marL="0" rtl="0" algn="l">
              <a:spcBef>
                <a:spcPts val="1200"/>
              </a:spcBef>
              <a:spcAft>
                <a:spcPts val="0"/>
              </a:spcAft>
              <a:buNone/>
            </a:pPr>
            <a:r>
              <a:rPr lang="en">
                <a:solidFill>
                  <a:srgbClr val="000000"/>
                </a:solidFill>
              </a:rPr>
              <a:t>Note: You can just build a simplified version where T</a:t>
            </a:r>
            <a:r>
              <a:rPr baseline="-25000" lang="en">
                <a:solidFill>
                  <a:srgbClr val="000000"/>
                </a:solidFill>
              </a:rPr>
              <a:t>2</a:t>
            </a:r>
            <a:r>
              <a:rPr lang="en">
                <a:solidFill>
                  <a:srgbClr val="000000"/>
                </a:solidFill>
              </a:rPr>
              <a:t> = T</a:t>
            </a:r>
            <a:r>
              <a:rPr baseline="-25000" lang="en">
                <a:solidFill>
                  <a:srgbClr val="000000"/>
                </a:solidFill>
              </a:rPr>
              <a:t>3</a:t>
            </a:r>
            <a:endParaRPr baseline="-25000">
              <a:solidFill>
                <a:srgbClr val="000000"/>
              </a:solidFill>
            </a:endParaRPr>
          </a:p>
          <a:p>
            <a:pPr indent="0" lvl="0" marL="0" rtl="0" algn="l">
              <a:spcBef>
                <a:spcPts val="1200"/>
              </a:spcBef>
              <a:spcAft>
                <a:spcPts val="1200"/>
              </a:spcAft>
              <a:buNone/>
            </a:pPr>
            <a:r>
              <a:rPr lang="en">
                <a:solidFill>
                  <a:srgbClr val="000000"/>
                </a:solidFill>
              </a:rPr>
              <a:t>Hint: use </a:t>
            </a:r>
            <a:r>
              <a:rPr lang="en">
                <a:solidFill>
                  <a:srgbClr val="000000"/>
                </a:solidFill>
                <a:latin typeface="Consolas"/>
                <a:ea typeface="Consolas"/>
                <a:cs typeface="Consolas"/>
                <a:sym typeface="Consolas"/>
              </a:rPr>
              <a:t>time.Time</a:t>
            </a:r>
            <a:r>
              <a:rPr lang="en">
                <a:solidFill>
                  <a:srgbClr val="000000"/>
                </a:solidFill>
              </a:rPr>
              <a:t>’s </a:t>
            </a:r>
            <a:r>
              <a:rPr lang="en">
                <a:solidFill>
                  <a:srgbClr val="000000"/>
                </a:solidFill>
                <a:latin typeface="Consolas"/>
                <a:ea typeface="Consolas"/>
                <a:cs typeface="Consolas"/>
                <a:sym typeface="Consolas"/>
              </a:rPr>
              <a:t>Sub</a:t>
            </a:r>
            <a:r>
              <a:rPr lang="en">
                <a:solidFill>
                  <a:srgbClr val="000000"/>
                </a:solidFill>
              </a:rPr>
              <a:t> and </a:t>
            </a:r>
            <a:r>
              <a:rPr lang="en">
                <a:solidFill>
                  <a:srgbClr val="000000"/>
                </a:solidFill>
                <a:latin typeface="Consolas"/>
                <a:ea typeface="Consolas"/>
                <a:cs typeface="Consolas"/>
                <a:sym typeface="Consolas"/>
              </a:rPr>
              <a:t>Add</a:t>
            </a:r>
            <a:r>
              <a:rPr lang="en">
                <a:solidFill>
                  <a:srgbClr val="000000"/>
                </a:solidFill>
              </a:rPr>
              <a:t> methods, </a:t>
            </a:r>
            <a:r>
              <a:rPr lang="en">
                <a:solidFill>
                  <a:srgbClr val="000000"/>
                </a:solidFill>
                <a:latin typeface="Consolas"/>
                <a:ea typeface="Consolas"/>
                <a:cs typeface="Consolas"/>
                <a:sym typeface="Consolas"/>
              </a:rPr>
              <a:t>time.Now()</a:t>
            </a:r>
            <a:endParaRPr baseline="-25000">
              <a:solidFill>
                <a:srgbClr val="000000"/>
              </a:solidFill>
              <a:latin typeface="Consolas"/>
              <a:ea typeface="Consolas"/>
              <a:cs typeface="Consolas"/>
              <a:sym typeface="Consolas"/>
            </a:endParaRPr>
          </a:p>
        </p:txBody>
      </p:sp>
      <p:pic>
        <p:nvPicPr>
          <p:cNvPr id="358" name="Google Shape;358;p46"/>
          <p:cNvPicPr preferRelativeResize="0"/>
          <p:nvPr/>
        </p:nvPicPr>
        <p:blipFill>
          <a:blip r:embed="rId3">
            <a:alphaModFix/>
          </a:blip>
          <a:stretch>
            <a:fillRect/>
          </a:stretch>
        </p:blipFill>
        <p:spPr>
          <a:xfrm>
            <a:off x="6750501" y="2635375"/>
            <a:ext cx="1988475" cy="2271575"/>
          </a:xfrm>
          <a:prstGeom prst="rect">
            <a:avLst/>
          </a:prstGeom>
          <a:noFill/>
          <a:ln>
            <a:noFill/>
          </a:ln>
        </p:spPr>
      </p:pic>
      <p:sp>
        <p:nvSpPr>
          <p:cNvPr id="359" name="Google Shape;359;p46"/>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57">
                                            <p:txEl>
                                              <p:pRg end="0" st="0"/>
                                            </p:txEl>
                                          </p:spTgt>
                                        </p:tgtEl>
                                        <p:attrNameLst>
                                          <p:attrName>style.visibility</p:attrName>
                                        </p:attrNameLst>
                                      </p:cBhvr>
                                      <p:to>
                                        <p:strVal val="visible"/>
                                      </p:to>
                                    </p:set>
                                    <p:animEffect filter="fade" transition="in">
                                      <p:cBhvr>
                                        <p:cTn dur="1"/>
                                        <p:tgtEl>
                                          <p:spTgt spid="357">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57">
                                            <p:txEl>
                                              <p:pRg end="1" st="1"/>
                                            </p:txEl>
                                          </p:spTgt>
                                        </p:tgtEl>
                                        <p:attrNameLst>
                                          <p:attrName>style.visibility</p:attrName>
                                        </p:attrNameLst>
                                      </p:cBhvr>
                                      <p:to>
                                        <p:strVal val="visible"/>
                                      </p:to>
                                    </p:set>
                                    <p:animEffect filter="fade" transition="in">
                                      <p:cBhvr>
                                        <p:cTn dur="1"/>
                                        <p:tgtEl>
                                          <p:spTgt spid="357">
                                            <p:txEl>
                                              <p:pRg end="1" st="1"/>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57">
                                            <p:txEl>
                                              <p:pRg end="2" st="2"/>
                                            </p:txEl>
                                          </p:spTgt>
                                        </p:tgtEl>
                                        <p:attrNameLst>
                                          <p:attrName>style.visibility</p:attrName>
                                        </p:attrNameLst>
                                      </p:cBhvr>
                                      <p:to>
                                        <p:strVal val="visible"/>
                                      </p:to>
                                    </p:set>
                                    <p:animEffect filter="fade" transition="in">
                                      <p:cBhvr>
                                        <p:cTn dur="1"/>
                                        <p:tgtEl>
                                          <p:spTgt spid="357">
                                            <p:txEl>
                                              <p:pRg end="2" st="2"/>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57">
                                            <p:txEl>
                                              <p:pRg end="3" st="3"/>
                                            </p:txEl>
                                          </p:spTgt>
                                        </p:tgtEl>
                                        <p:attrNameLst>
                                          <p:attrName>style.visibility</p:attrName>
                                        </p:attrNameLst>
                                      </p:cBhvr>
                                      <p:to>
                                        <p:strVal val="visible"/>
                                      </p:to>
                                    </p:set>
                                    <p:animEffect filter="fade" transition="in">
                                      <p:cBhvr>
                                        <p:cTn dur="1"/>
                                        <p:tgtEl>
                                          <p:spTgt spid="357">
                                            <p:txEl>
                                              <p:pRg end="3" st="3"/>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57">
                                            <p:txEl>
                                              <p:pRg end="4" st="4"/>
                                            </p:txEl>
                                          </p:spTgt>
                                        </p:tgtEl>
                                        <p:attrNameLst>
                                          <p:attrName>style.visibility</p:attrName>
                                        </p:attrNameLst>
                                      </p:cBhvr>
                                      <p:to>
                                        <p:strVal val="visible"/>
                                      </p:to>
                                    </p:set>
                                    <p:animEffect filter="fade" transition="in">
                                      <p:cBhvr>
                                        <p:cTn dur="1"/>
                                        <p:tgtEl>
                                          <p:spTgt spid="357">
                                            <p:txEl>
                                              <p:pRg end="4" st="4"/>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3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000000"/>
        </a:solidFill>
      </p:bgPr>
    </p:bg>
    <p:spTree>
      <p:nvGrpSpPr>
        <p:cNvPr id="363" name="Shape 363"/>
        <p:cNvGrpSpPr/>
        <p:nvPr/>
      </p:nvGrpSpPr>
      <p:grpSpPr>
        <a:xfrm>
          <a:off x="0" y="0"/>
          <a:ext cx="0" cy="0"/>
          <a:chOff x="0" y="0"/>
          <a:chExt cx="0" cy="0"/>
        </a:xfrm>
      </p:grpSpPr>
      <p:sp>
        <p:nvSpPr>
          <p:cNvPr id="364" name="Google Shape;364;p47"/>
          <p:cNvSpPr txBox="1"/>
          <p:nvPr>
            <p:ph type="title"/>
          </p:nvPr>
        </p:nvSpPr>
        <p:spPr>
          <a:xfrm>
            <a:off x="311700" y="2150850"/>
            <a:ext cx="8520600" cy="841800"/>
          </a:xfrm>
          <a:prstGeom prst="rect">
            <a:avLst/>
          </a:prstGeom>
        </p:spPr>
        <p:txBody>
          <a:bodyPr anchorCtr="0" anchor="ctr" bIns="91425" lIns="91425" spcFirstLastPara="1" rIns="91425" wrap="square" tIns="91425">
            <a:noAutofit/>
          </a:bodyPr>
          <a:lstStyle/>
          <a:p>
            <a:pPr indent="0" lvl="0" marL="0" rtl="0" algn="ctr">
              <a:lnSpc>
                <a:spcPct val="115000"/>
              </a:lnSpc>
              <a:spcBef>
                <a:spcPts val="0"/>
              </a:spcBef>
              <a:spcAft>
                <a:spcPts val="1600"/>
              </a:spcAft>
              <a:buClr>
                <a:schemeClr val="dk1"/>
              </a:buClr>
              <a:buSzPts val="1100"/>
              <a:buFont typeface="Arial"/>
              <a:buNone/>
            </a:pPr>
            <a:r>
              <a:rPr lang="en">
                <a:solidFill>
                  <a:schemeClr val="lt1"/>
                </a:solidFill>
              </a:rPr>
              <a:t>MapReduce: Fault Tolerance and Optimizations</a:t>
            </a:r>
            <a:endParaRPr>
              <a:solidFill>
                <a:srgbClr val="FFFFFF"/>
              </a:solidFill>
            </a:endParaRPr>
          </a:p>
        </p:txBody>
      </p:sp>
      <p:sp>
        <p:nvSpPr>
          <p:cNvPr id="365" name="Google Shape;365;p47"/>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3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FFFFF"/>
        </a:solidFill>
      </p:bgPr>
    </p:bg>
    <p:spTree>
      <p:nvGrpSpPr>
        <p:cNvPr id="369" name="Shape 369"/>
        <p:cNvGrpSpPr/>
        <p:nvPr/>
      </p:nvGrpSpPr>
      <p:grpSpPr>
        <a:xfrm>
          <a:off x="0" y="0"/>
          <a:ext cx="0" cy="0"/>
          <a:chOff x="0" y="0"/>
          <a:chExt cx="0" cy="0"/>
        </a:xfrm>
      </p:grpSpPr>
      <p:sp>
        <p:nvSpPr>
          <p:cNvPr id="370" name="Google Shape;370;p48"/>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solidFill>
                  <a:srgbClr val="000000"/>
                </a:solidFill>
              </a:rPr>
              <a:t>MapReduce: Fault Tolerance</a:t>
            </a:r>
            <a:endParaRPr>
              <a:solidFill>
                <a:srgbClr val="000000"/>
              </a:solidFill>
            </a:endParaRPr>
          </a:p>
        </p:txBody>
      </p:sp>
      <p:pic>
        <p:nvPicPr>
          <p:cNvPr id="371" name="Google Shape;371;p48"/>
          <p:cNvPicPr preferRelativeResize="0"/>
          <p:nvPr/>
        </p:nvPicPr>
        <p:blipFill>
          <a:blip r:embed="rId3">
            <a:alphaModFix/>
          </a:blip>
          <a:stretch>
            <a:fillRect/>
          </a:stretch>
        </p:blipFill>
        <p:spPr>
          <a:xfrm>
            <a:off x="492350" y="1451399"/>
            <a:ext cx="8159299" cy="2642275"/>
          </a:xfrm>
          <a:prstGeom prst="rect">
            <a:avLst/>
          </a:prstGeom>
          <a:noFill/>
          <a:ln>
            <a:noFill/>
          </a:ln>
        </p:spPr>
      </p:pic>
      <p:sp>
        <p:nvSpPr>
          <p:cNvPr id="372" name="Google Shape;372;p48"/>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3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FFFFF"/>
        </a:solidFill>
      </p:bgPr>
    </p:bg>
    <p:spTree>
      <p:nvGrpSpPr>
        <p:cNvPr id="376" name="Shape 376"/>
        <p:cNvGrpSpPr/>
        <p:nvPr/>
      </p:nvGrpSpPr>
      <p:grpSpPr>
        <a:xfrm>
          <a:off x="0" y="0"/>
          <a:ext cx="0" cy="0"/>
          <a:chOff x="0" y="0"/>
          <a:chExt cx="0" cy="0"/>
        </a:xfrm>
      </p:grpSpPr>
      <p:sp>
        <p:nvSpPr>
          <p:cNvPr id="377" name="Google Shape;377;p49"/>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solidFill>
                  <a:srgbClr val="000000"/>
                </a:solidFill>
              </a:rPr>
              <a:t>MapReduce: Fault Tolerance</a:t>
            </a:r>
            <a:endParaRPr>
              <a:solidFill>
                <a:srgbClr val="000000"/>
              </a:solidFill>
            </a:endParaRPr>
          </a:p>
        </p:txBody>
      </p:sp>
      <p:pic>
        <p:nvPicPr>
          <p:cNvPr id="378" name="Google Shape;378;p49"/>
          <p:cNvPicPr preferRelativeResize="0"/>
          <p:nvPr/>
        </p:nvPicPr>
        <p:blipFill>
          <a:blip r:embed="rId3">
            <a:alphaModFix/>
          </a:blip>
          <a:stretch>
            <a:fillRect/>
          </a:stretch>
        </p:blipFill>
        <p:spPr>
          <a:xfrm>
            <a:off x="492350" y="1451399"/>
            <a:ext cx="8159299" cy="2642275"/>
          </a:xfrm>
          <a:prstGeom prst="rect">
            <a:avLst/>
          </a:prstGeom>
          <a:noFill/>
          <a:ln>
            <a:noFill/>
          </a:ln>
        </p:spPr>
      </p:pic>
      <p:pic>
        <p:nvPicPr>
          <p:cNvPr descr="fire.png" id="379" name="Google Shape;379;p49"/>
          <p:cNvPicPr preferRelativeResize="0"/>
          <p:nvPr/>
        </p:nvPicPr>
        <p:blipFill>
          <a:blip r:embed="rId4">
            <a:alphaModFix/>
          </a:blip>
          <a:stretch>
            <a:fillRect/>
          </a:stretch>
        </p:blipFill>
        <p:spPr>
          <a:xfrm>
            <a:off x="2150525" y="1291375"/>
            <a:ext cx="852075" cy="812774"/>
          </a:xfrm>
          <a:prstGeom prst="rect">
            <a:avLst/>
          </a:prstGeom>
          <a:noFill/>
          <a:ln>
            <a:noFill/>
          </a:ln>
        </p:spPr>
      </p:pic>
      <p:sp>
        <p:nvSpPr>
          <p:cNvPr id="380" name="Google Shape;380;p49"/>
          <p:cNvSpPr/>
          <p:nvPr/>
        </p:nvSpPr>
        <p:spPr>
          <a:xfrm>
            <a:off x="4176125" y="1017725"/>
            <a:ext cx="4475400" cy="3075900"/>
          </a:xfrm>
          <a:prstGeom prst="rect">
            <a:avLst/>
          </a:prstGeom>
          <a:solidFill>
            <a:srgbClr val="FFFFFF">
              <a:alpha val="90760"/>
            </a:srgb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81" name="Google Shape;381;p49"/>
          <p:cNvSpPr txBox="1"/>
          <p:nvPr>
            <p:ph type="title"/>
          </p:nvPr>
        </p:nvSpPr>
        <p:spPr>
          <a:xfrm>
            <a:off x="2961750" y="4313950"/>
            <a:ext cx="2862600" cy="5727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i="1" lang="en" sz="2000">
                <a:solidFill>
                  <a:srgbClr val="FF0000"/>
                </a:solidFill>
              </a:rPr>
              <a:t>Synchronization barrier</a:t>
            </a:r>
            <a:endParaRPr i="1" sz="2000">
              <a:solidFill>
                <a:srgbClr val="FF0000"/>
              </a:solidFill>
            </a:endParaRPr>
          </a:p>
        </p:txBody>
      </p:sp>
      <p:cxnSp>
        <p:nvCxnSpPr>
          <p:cNvPr id="382" name="Google Shape;382;p49"/>
          <p:cNvCxnSpPr/>
          <p:nvPr/>
        </p:nvCxnSpPr>
        <p:spPr>
          <a:xfrm>
            <a:off x="4393050" y="1209838"/>
            <a:ext cx="0" cy="3104100"/>
          </a:xfrm>
          <a:prstGeom prst="straightConnector1">
            <a:avLst/>
          </a:prstGeom>
          <a:noFill/>
          <a:ln cap="flat" cmpd="sng" w="76200">
            <a:solidFill>
              <a:srgbClr val="FF0000"/>
            </a:solidFill>
            <a:prstDash val="solid"/>
            <a:round/>
            <a:headEnd len="med" w="med" type="none"/>
            <a:tailEnd len="med" w="med" type="none"/>
          </a:ln>
        </p:spPr>
      </p:cxnSp>
      <p:sp>
        <p:nvSpPr>
          <p:cNvPr id="383" name="Google Shape;383;p49"/>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379"/>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381"/>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382"/>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380"/>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3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FFFFF"/>
        </a:solidFill>
      </p:bgPr>
    </p:bg>
    <p:spTree>
      <p:nvGrpSpPr>
        <p:cNvPr id="387" name="Shape 387"/>
        <p:cNvGrpSpPr/>
        <p:nvPr/>
      </p:nvGrpSpPr>
      <p:grpSpPr>
        <a:xfrm>
          <a:off x="0" y="0"/>
          <a:ext cx="0" cy="0"/>
          <a:chOff x="0" y="0"/>
          <a:chExt cx="0" cy="0"/>
        </a:xfrm>
      </p:grpSpPr>
      <p:sp>
        <p:nvSpPr>
          <p:cNvPr id="388" name="Google Shape;388;p50"/>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solidFill>
                  <a:srgbClr val="000000"/>
                </a:solidFill>
              </a:rPr>
              <a:t>MapReduce: Fault Tolerance</a:t>
            </a:r>
            <a:endParaRPr>
              <a:solidFill>
                <a:srgbClr val="000000"/>
              </a:solidFill>
            </a:endParaRPr>
          </a:p>
        </p:txBody>
      </p:sp>
      <p:pic>
        <p:nvPicPr>
          <p:cNvPr id="389" name="Google Shape;389;p50"/>
          <p:cNvPicPr preferRelativeResize="0"/>
          <p:nvPr/>
        </p:nvPicPr>
        <p:blipFill>
          <a:blip r:embed="rId3">
            <a:alphaModFix/>
          </a:blip>
          <a:stretch>
            <a:fillRect/>
          </a:stretch>
        </p:blipFill>
        <p:spPr>
          <a:xfrm>
            <a:off x="492350" y="1451399"/>
            <a:ext cx="8159299" cy="2642275"/>
          </a:xfrm>
          <a:prstGeom prst="rect">
            <a:avLst/>
          </a:prstGeom>
          <a:noFill/>
          <a:ln>
            <a:noFill/>
          </a:ln>
        </p:spPr>
      </p:pic>
      <p:pic>
        <p:nvPicPr>
          <p:cNvPr descr="fire.png" id="390" name="Google Shape;390;p50"/>
          <p:cNvPicPr preferRelativeResize="0"/>
          <p:nvPr/>
        </p:nvPicPr>
        <p:blipFill>
          <a:blip r:embed="rId4">
            <a:alphaModFix/>
          </a:blip>
          <a:stretch>
            <a:fillRect/>
          </a:stretch>
        </p:blipFill>
        <p:spPr>
          <a:xfrm>
            <a:off x="4741325" y="1291375"/>
            <a:ext cx="852075" cy="812774"/>
          </a:xfrm>
          <a:prstGeom prst="rect">
            <a:avLst/>
          </a:prstGeom>
          <a:noFill/>
          <a:ln>
            <a:noFill/>
          </a:ln>
        </p:spPr>
      </p:pic>
      <p:sp>
        <p:nvSpPr>
          <p:cNvPr id="391" name="Google Shape;391;p50"/>
          <p:cNvSpPr/>
          <p:nvPr/>
        </p:nvSpPr>
        <p:spPr>
          <a:xfrm>
            <a:off x="7287075" y="1017725"/>
            <a:ext cx="1364400" cy="3075900"/>
          </a:xfrm>
          <a:prstGeom prst="rect">
            <a:avLst/>
          </a:prstGeom>
          <a:solidFill>
            <a:srgbClr val="FFFFFF">
              <a:alpha val="90760"/>
            </a:srgb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92" name="Google Shape;392;p50"/>
          <p:cNvSpPr txBox="1"/>
          <p:nvPr>
            <p:ph type="title"/>
          </p:nvPr>
        </p:nvSpPr>
        <p:spPr>
          <a:xfrm>
            <a:off x="5857350" y="4313950"/>
            <a:ext cx="2862600" cy="5727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i="1" lang="en" sz="2000">
                <a:solidFill>
                  <a:srgbClr val="FF0000"/>
                </a:solidFill>
              </a:rPr>
              <a:t>Synchronization barrier</a:t>
            </a:r>
            <a:endParaRPr i="1" sz="2000">
              <a:solidFill>
                <a:srgbClr val="FF0000"/>
              </a:solidFill>
            </a:endParaRPr>
          </a:p>
        </p:txBody>
      </p:sp>
      <p:cxnSp>
        <p:nvCxnSpPr>
          <p:cNvPr id="393" name="Google Shape;393;p50"/>
          <p:cNvCxnSpPr/>
          <p:nvPr/>
        </p:nvCxnSpPr>
        <p:spPr>
          <a:xfrm>
            <a:off x="7288650" y="1209838"/>
            <a:ext cx="0" cy="3104100"/>
          </a:xfrm>
          <a:prstGeom prst="straightConnector1">
            <a:avLst/>
          </a:prstGeom>
          <a:noFill/>
          <a:ln cap="flat" cmpd="sng" w="76200">
            <a:solidFill>
              <a:srgbClr val="FF0000"/>
            </a:solidFill>
            <a:prstDash val="solid"/>
            <a:round/>
            <a:headEnd len="med" w="med" type="none"/>
            <a:tailEnd len="med" w="med" type="none"/>
          </a:ln>
        </p:spPr>
      </p:cxnSp>
      <p:sp>
        <p:nvSpPr>
          <p:cNvPr id="394" name="Google Shape;394;p50"/>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390"/>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392"/>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393"/>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391"/>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3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FFFFF"/>
        </a:solidFill>
      </p:bgPr>
    </p:bg>
    <p:spTree>
      <p:nvGrpSpPr>
        <p:cNvPr id="398" name="Shape 398"/>
        <p:cNvGrpSpPr/>
        <p:nvPr/>
      </p:nvGrpSpPr>
      <p:grpSpPr>
        <a:xfrm>
          <a:off x="0" y="0"/>
          <a:ext cx="0" cy="0"/>
          <a:chOff x="0" y="0"/>
          <a:chExt cx="0" cy="0"/>
        </a:xfrm>
      </p:grpSpPr>
      <p:sp>
        <p:nvSpPr>
          <p:cNvPr id="399" name="Google Shape;399;p51"/>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solidFill>
                  <a:srgbClr val="000000"/>
                </a:solidFill>
              </a:rPr>
              <a:t>MapReduce: Fault Tolerance</a:t>
            </a:r>
            <a:endParaRPr>
              <a:solidFill>
                <a:srgbClr val="000000"/>
              </a:solidFill>
            </a:endParaRPr>
          </a:p>
        </p:txBody>
      </p:sp>
      <p:pic>
        <p:nvPicPr>
          <p:cNvPr id="400" name="Google Shape;400;p51"/>
          <p:cNvPicPr preferRelativeResize="0"/>
          <p:nvPr/>
        </p:nvPicPr>
        <p:blipFill>
          <a:blip r:embed="rId3">
            <a:alphaModFix/>
          </a:blip>
          <a:stretch>
            <a:fillRect/>
          </a:stretch>
        </p:blipFill>
        <p:spPr>
          <a:xfrm>
            <a:off x="492350" y="1451399"/>
            <a:ext cx="8159299" cy="2642275"/>
          </a:xfrm>
          <a:prstGeom prst="rect">
            <a:avLst/>
          </a:prstGeom>
          <a:noFill/>
          <a:ln>
            <a:noFill/>
          </a:ln>
        </p:spPr>
      </p:pic>
      <p:pic>
        <p:nvPicPr>
          <p:cNvPr descr="fire.png" id="401" name="Google Shape;401;p51"/>
          <p:cNvPicPr preferRelativeResize="0"/>
          <p:nvPr/>
        </p:nvPicPr>
        <p:blipFill>
          <a:blip r:embed="rId4">
            <a:alphaModFix/>
          </a:blip>
          <a:stretch>
            <a:fillRect/>
          </a:stretch>
        </p:blipFill>
        <p:spPr>
          <a:xfrm>
            <a:off x="2150525" y="1291375"/>
            <a:ext cx="852075" cy="812774"/>
          </a:xfrm>
          <a:prstGeom prst="rect">
            <a:avLst/>
          </a:prstGeom>
          <a:noFill/>
          <a:ln>
            <a:noFill/>
          </a:ln>
        </p:spPr>
      </p:pic>
      <p:sp>
        <p:nvSpPr>
          <p:cNvPr id="402" name="Google Shape;402;p51"/>
          <p:cNvSpPr/>
          <p:nvPr/>
        </p:nvSpPr>
        <p:spPr>
          <a:xfrm>
            <a:off x="4176125" y="1017725"/>
            <a:ext cx="4475400" cy="3075900"/>
          </a:xfrm>
          <a:prstGeom prst="rect">
            <a:avLst/>
          </a:prstGeom>
          <a:solidFill>
            <a:srgbClr val="FFFFFF">
              <a:alpha val="90760"/>
            </a:srgb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cxnSp>
        <p:nvCxnSpPr>
          <p:cNvPr id="403" name="Google Shape;403;p51"/>
          <p:cNvCxnSpPr/>
          <p:nvPr/>
        </p:nvCxnSpPr>
        <p:spPr>
          <a:xfrm>
            <a:off x="4316850" y="1209838"/>
            <a:ext cx="0" cy="3104100"/>
          </a:xfrm>
          <a:prstGeom prst="straightConnector1">
            <a:avLst/>
          </a:prstGeom>
          <a:noFill/>
          <a:ln cap="flat" cmpd="sng" w="76200">
            <a:solidFill>
              <a:srgbClr val="FF0000"/>
            </a:solidFill>
            <a:prstDash val="solid"/>
            <a:round/>
            <a:headEnd len="med" w="med" type="none"/>
            <a:tailEnd len="med" w="med" type="none"/>
          </a:ln>
        </p:spPr>
      </p:cxnSp>
      <p:sp>
        <p:nvSpPr>
          <p:cNvPr id="404" name="Google Shape;404;p51"/>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3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FFFFF"/>
        </a:solidFill>
      </p:bgPr>
    </p:bg>
    <p:spTree>
      <p:nvGrpSpPr>
        <p:cNvPr id="408" name="Shape 408"/>
        <p:cNvGrpSpPr/>
        <p:nvPr/>
      </p:nvGrpSpPr>
      <p:grpSpPr>
        <a:xfrm>
          <a:off x="0" y="0"/>
          <a:ext cx="0" cy="0"/>
          <a:chOff x="0" y="0"/>
          <a:chExt cx="0" cy="0"/>
        </a:xfrm>
      </p:grpSpPr>
      <p:sp>
        <p:nvSpPr>
          <p:cNvPr id="409" name="Google Shape;409;p52"/>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solidFill>
                  <a:srgbClr val="000000"/>
                </a:solidFill>
              </a:rPr>
              <a:t>Launch same task on a different machine</a:t>
            </a:r>
            <a:endParaRPr>
              <a:solidFill>
                <a:srgbClr val="000000"/>
              </a:solidFill>
            </a:endParaRPr>
          </a:p>
        </p:txBody>
      </p:sp>
      <p:pic>
        <p:nvPicPr>
          <p:cNvPr id="410" name="Google Shape;410;p52"/>
          <p:cNvPicPr preferRelativeResize="0"/>
          <p:nvPr/>
        </p:nvPicPr>
        <p:blipFill>
          <a:blip r:embed="rId3">
            <a:alphaModFix/>
          </a:blip>
          <a:stretch>
            <a:fillRect/>
          </a:stretch>
        </p:blipFill>
        <p:spPr>
          <a:xfrm>
            <a:off x="492350" y="2329774"/>
            <a:ext cx="8159299" cy="2642275"/>
          </a:xfrm>
          <a:prstGeom prst="rect">
            <a:avLst/>
          </a:prstGeom>
          <a:noFill/>
          <a:ln>
            <a:noFill/>
          </a:ln>
        </p:spPr>
      </p:pic>
      <p:cxnSp>
        <p:nvCxnSpPr>
          <p:cNvPr id="411" name="Google Shape;411;p52"/>
          <p:cNvCxnSpPr/>
          <p:nvPr/>
        </p:nvCxnSpPr>
        <p:spPr>
          <a:xfrm flipH="1" rot="10800000">
            <a:off x="1200275" y="1476875"/>
            <a:ext cx="869400" cy="1628700"/>
          </a:xfrm>
          <a:prstGeom prst="straightConnector1">
            <a:avLst/>
          </a:prstGeom>
          <a:noFill/>
          <a:ln cap="flat" cmpd="sng" w="28575">
            <a:solidFill>
              <a:schemeClr val="dk2"/>
            </a:solidFill>
            <a:prstDash val="solid"/>
            <a:round/>
            <a:headEnd len="med" w="med" type="none"/>
            <a:tailEnd len="med" w="med" type="stealth"/>
          </a:ln>
        </p:spPr>
      </p:cxnSp>
      <p:sp>
        <p:nvSpPr>
          <p:cNvPr id="412" name="Google Shape;412;p52"/>
          <p:cNvSpPr/>
          <p:nvPr/>
        </p:nvSpPr>
        <p:spPr>
          <a:xfrm>
            <a:off x="2057525" y="1195125"/>
            <a:ext cx="1138800" cy="572700"/>
          </a:xfrm>
          <a:prstGeom prst="ellipse">
            <a:avLst/>
          </a:prstGeom>
          <a:solidFill>
            <a:srgbClr val="C9DAF8"/>
          </a:solidFill>
          <a:ln cap="flat" cmpd="sng" w="28575">
            <a:solidFill>
              <a:srgbClr val="4A86E8"/>
            </a:solidFill>
            <a:prstDash val="dash"/>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 sz="1300"/>
              <a:t>Map 1*</a:t>
            </a:r>
            <a:endParaRPr sz="1300"/>
          </a:p>
        </p:txBody>
      </p:sp>
      <p:sp>
        <p:nvSpPr>
          <p:cNvPr id="413" name="Google Shape;413;p52"/>
          <p:cNvSpPr/>
          <p:nvPr/>
        </p:nvSpPr>
        <p:spPr>
          <a:xfrm>
            <a:off x="4176125" y="1896150"/>
            <a:ext cx="4475400" cy="3075900"/>
          </a:xfrm>
          <a:prstGeom prst="rect">
            <a:avLst/>
          </a:prstGeom>
          <a:solidFill>
            <a:srgbClr val="FFFFFF">
              <a:alpha val="90760"/>
            </a:srgb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14" name="Google Shape;414;p52"/>
          <p:cNvSpPr txBox="1"/>
          <p:nvPr>
            <p:ph type="title"/>
          </p:nvPr>
        </p:nvSpPr>
        <p:spPr>
          <a:xfrm>
            <a:off x="3682925" y="1271325"/>
            <a:ext cx="5108700" cy="5727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sz="1800">
                <a:solidFill>
                  <a:srgbClr val="000000"/>
                </a:solidFill>
              </a:rPr>
              <a:t>Assumes tasks are deterministic and idempotent</a:t>
            </a:r>
            <a:endParaRPr sz="1800">
              <a:solidFill>
                <a:srgbClr val="000000"/>
              </a:solidFill>
            </a:endParaRPr>
          </a:p>
        </p:txBody>
      </p:sp>
      <p:pic>
        <p:nvPicPr>
          <p:cNvPr descr="fire.png" id="415" name="Google Shape;415;p52"/>
          <p:cNvPicPr preferRelativeResize="0"/>
          <p:nvPr/>
        </p:nvPicPr>
        <p:blipFill>
          <a:blip r:embed="rId4">
            <a:alphaModFix/>
          </a:blip>
          <a:stretch>
            <a:fillRect/>
          </a:stretch>
        </p:blipFill>
        <p:spPr>
          <a:xfrm>
            <a:off x="2150525" y="2281975"/>
            <a:ext cx="852075" cy="812774"/>
          </a:xfrm>
          <a:prstGeom prst="rect">
            <a:avLst/>
          </a:prstGeom>
          <a:noFill/>
          <a:ln>
            <a:noFill/>
          </a:ln>
        </p:spPr>
      </p:pic>
      <p:cxnSp>
        <p:nvCxnSpPr>
          <p:cNvPr id="416" name="Google Shape;416;p52"/>
          <p:cNvCxnSpPr/>
          <p:nvPr/>
        </p:nvCxnSpPr>
        <p:spPr>
          <a:xfrm>
            <a:off x="4316850" y="1971838"/>
            <a:ext cx="0" cy="3104100"/>
          </a:xfrm>
          <a:prstGeom prst="straightConnector1">
            <a:avLst/>
          </a:prstGeom>
          <a:noFill/>
          <a:ln cap="flat" cmpd="sng" w="76200">
            <a:solidFill>
              <a:srgbClr val="FF0000"/>
            </a:solidFill>
            <a:prstDash val="solid"/>
            <a:round/>
            <a:headEnd len="med" w="med" type="none"/>
            <a:tailEnd len="med" w="med" type="none"/>
          </a:ln>
        </p:spPr>
      </p:cxnSp>
      <p:sp>
        <p:nvSpPr>
          <p:cNvPr id="417" name="Google Shape;417;p5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414"/>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noFill/>
      </p:bgPr>
    </p:bg>
    <p:spTree>
      <p:nvGrpSpPr>
        <p:cNvPr id="80" name="Shape 80"/>
        <p:cNvGrpSpPr/>
        <p:nvPr/>
      </p:nvGrpSpPr>
      <p:grpSpPr>
        <a:xfrm>
          <a:off x="0" y="0"/>
          <a:ext cx="0" cy="0"/>
          <a:chOff x="0" y="0"/>
          <a:chExt cx="0" cy="0"/>
        </a:xfrm>
      </p:grpSpPr>
      <p:sp>
        <p:nvSpPr>
          <p:cNvPr id="81" name="Google Shape;81;p17"/>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b="1" lang="en">
                <a:solidFill>
                  <a:srgbClr val="000000"/>
                </a:solidFill>
              </a:rPr>
              <a:t>Remote Procedure Call (RPC) </a:t>
            </a:r>
            <a:endParaRPr b="1">
              <a:solidFill>
                <a:srgbClr val="000000"/>
              </a:solidFill>
            </a:endParaRPr>
          </a:p>
        </p:txBody>
      </p:sp>
      <p:sp>
        <p:nvSpPr>
          <p:cNvPr id="82" name="Google Shape;82;p17"/>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342900" lvl="0" marL="457200" rtl="0" algn="l">
              <a:spcBef>
                <a:spcPts val="0"/>
              </a:spcBef>
              <a:spcAft>
                <a:spcPts val="0"/>
              </a:spcAft>
              <a:buClr>
                <a:srgbClr val="000000"/>
              </a:buClr>
              <a:buSzPts val="1800"/>
              <a:buChar char="●"/>
            </a:pPr>
            <a:r>
              <a:rPr lang="en">
                <a:solidFill>
                  <a:srgbClr val="000000"/>
                </a:solidFill>
              </a:rPr>
              <a:t>Execute a procedure on a remote process (e.g on another server) as if it was local</a:t>
            </a:r>
            <a:endParaRPr>
              <a:solidFill>
                <a:srgbClr val="000000"/>
              </a:solidFill>
            </a:endParaRPr>
          </a:p>
          <a:p>
            <a:pPr indent="0" lvl="0" marL="457200" rtl="0" algn="l">
              <a:spcBef>
                <a:spcPts val="1200"/>
              </a:spcBef>
              <a:spcAft>
                <a:spcPts val="0"/>
              </a:spcAft>
              <a:buNone/>
            </a:pPr>
            <a:r>
              <a:t/>
            </a:r>
            <a:endParaRPr>
              <a:solidFill>
                <a:srgbClr val="000000"/>
              </a:solidFill>
            </a:endParaRPr>
          </a:p>
          <a:p>
            <a:pPr indent="-342900" lvl="0" marL="457200" rtl="0" algn="l">
              <a:spcBef>
                <a:spcPts val="1200"/>
              </a:spcBef>
              <a:spcAft>
                <a:spcPts val="0"/>
              </a:spcAft>
              <a:buClr>
                <a:srgbClr val="000000"/>
              </a:buClr>
              <a:buSzPts val="1800"/>
              <a:buChar char="●"/>
            </a:pPr>
            <a:r>
              <a:rPr lang="en">
                <a:solidFill>
                  <a:srgbClr val="000000"/>
                </a:solidFill>
              </a:rPr>
              <a:t>Request-response interface </a:t>
            </a:r>
            <a:endParaRPr>
              <a:solidFill>
                <a:srgbClr val="000000"/>
              </a:solidFill>
            </a:endParaRPr>
          </a:p>
          <a:p>
            <a:pPr indent="-342900" lvl="1" marL="914400" rtl="0" algn="l">
              <a:spcBef>
                <a:spcPts val="0"/>
              </a:spcBef>
              <a:spcAft>
                <a:spcPts val="0"/>
              </a:spcAft>
              <a:buClr>
                <a:srgbClr val="000000"/>
              </a:buClr>
              <a:buSzPts val="1800"/>
              <a:buChar char="○"/>
            </a:pPr>
            <a:r>
              <a:rPr lang="en" sz="1800">
                <a:solidFill>
                  <a:schemeClr val="dk1"/>
                </a:solidFill>
              </a:rPr>
              <a:t>Request: arguments to remote procedure</a:t>
            </a:r>
            <a:endParaRPr sz="1800">
              <a:solidFill>
                <a:schemeClr val="dk1"/>
              </a:solidFill>
            </a:endParaRPr>
          </a:p>
          <a:p>
            <a:pPr indent="-342900" lvl="1" marL="914400" rtl="0" algn="l">
              <a:spcBef>
                <a:spcPts val="0"/>
              </a:spcBef>
              <a:spcAft>
                <a:spcPts val="0"/>
              </a:spcAft>
              <a:buClr>
                <a:schemeClr val="dk1"/>
              </a:buClr>
              <a:buSzPts val="1800"/>
              <a:buChar char="○"/>
            </a:pPr>
            <a:r>
              <a:rPr lang="en" sz="1800">
                <a:solidFill>
                  <a:schemeClr val="dk1"/>
                </a:solidFill>
              </a:rPr>
              <a:t>Response: return values of remote procedure</a:t>
            </a:r>
            <a:endParaRPr sz="1800">
              <a:solidFill>
                <a:schemeClr val="dk1"/>
              </a:solidFill>
            </a:endParaRPr>
          </a:p>
          <a:p>
            <a:pPr indent="0" lvl="0" marL="0" rtl="0" algn="l">
              <a:spcBef>
                <a:spcPts val="1200"/>
              </a:spcBef>
              <a:spcAft>
                <a:spcPts val="0"/>
              </a:spcAft>
              <a:buNone/>
            </a:pPr>
            <a:r>
              <a:t/>
            </a:r>
            <a:endParaRPr sz="1800">
              <a:solidFill>
                <a:schemeClr val="dk1"/>
              </a:solidFill>
            </a:endParaRPr>
          </a:p>
          <a:p>
            <a:pPr indent="-342900" lvl="0" marL="457200" rtl="0" algn="l">
              <a:spcBef>
                <a:spcPts val="1200"/>
              </a:spcBef>
              <a:spcAft>
                <a:spcPts val="0"/>
              </a:spcAft>
              <a:buClr>
                <a:schemeClr val="dk1"/>
              </a:buClr>
              <a:buSzPts val="1800"/>
              <a:buChar char="●"/>
            </a:pPr>
            <a:r>
              <a:rPr lang="en">
                <a:solidFill>
                  <a:schemeClr val="dk1"/>
                </a:solidFill>
              </a:rPr>
              <a:t>Examples: client-server, master-worker, peer-peer communication</a:t>
            </a:r>
            <a:r>
              <a:rPr lang="en">
                <a:solidFill>
                  <a:srgbClr val="000000"/>
                </a:solidFill>
              </a:rPr>
              <a:t>	</a:t>
            </a:r>
            <a:endParaRPr>
              <a:solidFill>
                <a:srgbClr val="000000"/>
              </a:solidFill>
            </a:endParaRPr>
          </a:p>
        </p:txBody>
      </p:sp>
      <p:sp>
        <p:nvSpPr>
          <p:cNvPr id="83" name="Google Shape;83;p17"/>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82">
                                            <p:txEl>
                                              <p:pRg end="0" st="0"/>
                                            </p:txEl>
                                          </p:spTgt>
                                        </p:tgtEl>
                                        <p:attrNameLst>
                                          <p:attrName>style.visibility</p:attrName>
                                        </p:attrNameLst>
                                      </p:cBhvr>
                                      <p:to>
                                        <p:strVal val="visible"/>
                                      </p:to>
                                    </p:set>
                                    <p:animEffect filter="fade" transition="in">
                                      <p:cBhvr>
                                        <p:cTn dur="1"/>
                                        <p:tgtEl>
                                          <p:spTgt spid="82">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82">
                                            <p:txEl>
                                              <p:pRg end="1" st="1"/>
                                            </p:txEl>
                                          </p:spTgt>
                                        </p:tgtEl>
                                        <p:attrNameLst>
                                          <p:attrName>style.visibility</p:attrName>
                                        </p:attrNameLst>
                                      </p:cBhvr>
                                      <p:to>
                                        <p:strVal val="visible"/>
                                      </p:to>
                                    </p:set>
                                    <p:animEffect filter="fade" transition="in">
                                      <p:cBhvr>
                                        <p:cTn dur="1"/>
                                        <p:tgtEl>
                                          <p:spTgt spid="82">
                                            <p:txEl>
                                              <p:pRg end="1" st="1"/>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82">
                                            <p:txEl>
                                              <p:pRg end="2" st="2"/>
                                            </p:txEl>
                                          </p:spTgt>
                                        </p:tgtEl>
                                        <p:attrNameLst>
                                          <p:attrName>style.visibility</p:attrName>
                                        </p:attrNameLst>
                                      </p:cBhvr>
                                      <p:to>
                                        <p:strVal val="visible"/>
                                      </p:to>
                                    </p:set>
                                    <p:animEffect filter="fade" transition="in">
                                      <p:cBhvr>
                                        <p:cTn dur="1"/>
                                        <p:tgtEl>
                                          <p:spTgt spid="82">
                                            <p:txEl>
                                              <p:pRg end="2" st="2"/>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82">
                                            <p:txEl>
                                              <p:pRg end="3" st="3"/>
                                            </p:txEl>
                                          </p:spTgt>
                                        </p:tgtEl>
                                        <p:attrNameLst>
                                          <p:attrName>style.visibility</p:attrName>
                                        </p:attrNameLst>
                                      </p:cBhvr>
                                      <p:to>
                                        <p:strVal val="visible"/>
                                      </p:to>
                                    </p:set>
                                    <p:animEffect filter="fade" transition="in">
                                      <p:cBhvr>
                                        <p:cTn dur="1"/>
                                        <p:tgtEl>
                                          <p:spTgt spid="82">
                                            <p:txEl>
                                              <p:pRg end="3" st="3"/>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82">
                                            <p:txEl>
                                              <p:pRg end="4" st="4"/>
                                            </p:txEl>
                                          </p:spTgt>
                                        </p:tgtEl>
                                        <p:attrNameLst>
                                          <p:attrName>style.visibility</p:attrName>
                                        </p:attrNameLst>
                                      </p:cBhvr>
                                      <p:to>
                                        <p:strVal val="visible"/>
                                      </p:to>
                                    </p:set>
                                    <p:animEffect filter="fade" transition="in">
                                      <p:cBhvr>
                                        <p:cTn dur="1"/>
                                        <p:tgtEl>
                                          <p:spTgt spid="82">
                                            <p:txEl>
                                              <p:pRg end="4" st="4"/>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82">
                                            <p:txEl>
                                              <p:pRg end="5" st="5"/>
                                            </p:txEl>
                                          </p:spTgt>
                                        </p:tgtEl>
                                        <p:attrNameLst>
                                          <p:attrName>style.visibility</p:attrName>
                                        </p:attrNameLst>
                                      </p:cBhvr>
                                      <p:to>
                                        <p:strVal val="visible"/>
                                      </p:to>
                                    </p:set>
                                    <p:animEffect filter="fade" transition="in">
                                      <p:cBhvr>
                                        <p:cTn dur="1"/>
                                        <p:tgtEl>
                                          <p:spTgt spid="82">
                                            <p:txEl>
                                              <p:pRg end="5" st="5"/>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82">
                                            <p:txEl>
                                              <p:pRg end="6" st="6"/>
                                            </p:txEl>
                                          </p:spTgt>
                                        </p:tgtEl>
                                        <p:attrNameLst>
                                          <p:attrName>style.visibility</p:attrName>
                                        </p:attrNameLst>
                                      </p:cBhvr>
                                      <p:to>
                                        <p:strVal val="visible"/>
                                      </p:to>
                                    </p:set>
                                    <p:animEffect filter="fade" transition="in">
                                      <p:cBhvr>
                                        <p:cTn dur="1"/>
                                        <p:tgtEl>
                                          <p:spTgt spid="82">
                                            <p:txEl>
                                              <p:pRg end="6" st="6"/>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4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FFFFF"/>
        </a:solidFill>
      </p:bgPr>
    </p:bg>
    <p:spTree>
      <p:nvGrpSpPr>
        <p:cNvPr id="421" name="Shape 421"/>
        <p:cNvGrpSpPr/>
        <p:nvPr/>
      </p:nvGrpSpPr>
      <p:grpSpPr>
        <a:xfrm>
          <a:off x="0" y="0"/>
          <a:ext cx="0" cy="0"/>
          <a:chOff x="0" y="0"/>
          <a:chExt cx="0" cy="0"/>
        </a:xfrm>
      </p:grpSpPr>
      <p:sp>
        <p:nvSpPr>
          <p:cNvPr id="422" name="Google Shape;422;p53"/>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solidFill>
                  <a:srgbClr val="000000"/>
                </a:solidFill>
              </a:rPr>
              <a:t>What if server 1 is just </a:t>
            </a:r>
            <a:r>
              <a:rPr i="1" lang="en">
                <a:solidFill>
                  <a:srgbClr val="000000"/>
                </a:solidFill>
              </a:rPr>
              <a:t>REALLY</a:t>
            </a:r>
            <a:r>
              <a:rPr lang="en">
                <a:solidFill>
                  <a:srgbClr val="000000"/>
                </a:solidFill>
              </a:rPr>
              <a:t> slow?</a:t>
            </a:r>
            <a:endParaRPr>
              <a:solidFill>
                <a:srgbClr val="000000"/>
              </a:solidFill>
            </a:endParaRPr>
          </a:p>
        </p:txBody>
      </p:sp>
      <p:pic>
        <p:nvPicPr>
          <p:cNvPr id="423" name="Google Shape;423;p53"/>
          <p:cNvPicPr preferRelativeResize="0"/>
          <p:nvPr/>
        </p:nvPicPr>
        <p:blipFill>
          <a:blip r:embed="rId3">
            <a:alphaModFix/>
          </a:blip>
          <a:stretch>
            <a:fillRect/>
          </a:stretch>
        </p:blipFill>
        <p:spPr>
          <a:xfrm>
            <a:off x="492350" y="1451399"/>
            <a:ext cx="8159299" cy="2642275"/>
          </a:xfrm>
          <a:prstGeom prst="rect">
            <a:avLst/>
          </a:prstGeom>
          <a:noFill/>
          <a:ln>
            <a:noFill/>
          </a:ln>
        </p:spPr>
      </p:pic>
      <p:pic>
        <p:nvPicPr>
          <p:cNvPr descr="snail.png" id="424" name="Google Shape;424;p53"/>
          <p:cNvPicPr preferRelativeResize="0"/>
          <p:nvPr/>
        </p:nvPicPr>
        <p:blipFill>
          <a:blip r:embed="rId4">
            <a:alphaModFix/>
          </a:blip>
          <a:stretch>
            <a:fillRect/>
          </a:stretch>
        </p:blipFill>
        <p:spPr>
          <a:xfrm>
            <a:off x="2294175" y="1078951"/>
            <a:ext cx="619391" cy="572700"/>
          </a:xfrm>
          <a:prstGeom prst="rect">
            <a:avLst/>
          </a:prstGeom>
          <a:noFill/>
          <a:ln>
            <a:noFill/>
          </a:ln>
        </p:spPr>
      </p:pic>
      <p:sp>
        <p:nvSpPr>
          <p:cNvPr id="425" name="Google Shape;425;p53"/>
          <p:cNvSpPr txBox="1"/>
          <p:nvPr>
            <p:ph type="title"/>
          </p:nvPr>
        </p:nvSpPr>
        <p:spPr>
          <a:xfrm>
            <a:off x="2961750" y="4313950"/>
            <a:ext cx="2769600" cy="5727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sz="2000">
                <a:solidFill>
                  <a:srgbClr val="FF0000"/>
                </a:solidFill>
              </a:rPr>
              <a:t>Server 1 is a </a:t>
            </a:r>
            <a:r>
              <a:rPr i="1" lang="en" sz="2000">
                <a:solidFill>
                  <a:srgbClr val="FF0000"/>
                </a:solidFill>
              </a:rPr>
              <a:t>straggler</a:t>
            </a:r>
            <a:endParaRPr i="1" sz="2000">
              <a:solidFill>
                <a:srgbClr val="FF0000"/>
              </a:solidFill>
            </a:endParaRPr>
          </a:p>
        </p:txBody>
      </p:sp>
      <p:sp>
        <p:nvSpPr>
          <p:cNvPr id="426" name="Google Shape;426;p53"/>
          <p:cNvSpPr/>
          <p:nvPr/>
        </p:nvSpPr>
        <p:spPr>
          <a:xfrm>
            <a:off x="4176125" y="1017725"/>
            <a:ext cx="4475400" cy="3075900"/>
          </a:xfrm>
          <a:prstGeom prst="rect">
            <a:avLst/>
          </a:prstGeom>
          <a:solidFill>
            <a:srgbClr val="FFFFFF">
              <a:alpha val="90760"/>
            </a:srgb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27" name="Google Shape;427;p53"/>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425"/>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4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FFFFF"/>
        </a:solidFill>
      </p:bgPr>
    </p:bg>
    <p:spTree>
      <p:nvGrpSpPr>
        <p:cNvPr id="431" name="Shape 431"/>
        <p:cNvGrpSpPr/>
        <p:nvPr/>
      </p:nvGrpSpPr>
      <p:grpSpPr>
        <a:xfrm>
          <a:off x="0" y="0"/>
          <a:ext cx="0" cy="0"/>
          <a:chOff x="0" y="0"/>
          <a:chExt cx="0" cy="0"/>
        </a:xfrm>
      </p:grpSpPr>
      <p:sp>
        <p:nvSpPr>
          <p:cNvPr id="432" name="Google Shape;432;p54"/>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solidFill>
                  <a:srgbClr val="000000"/>
                </a:solidFill>
              </a:rPr>
              <a:t>Use the same idea!</a:t>
            </a:r>
            <a:endParaRPr>
              <a:solidFill>
                <a:srgbClr val="000000"/>
              </a:solidFill>
            </a:endParaRPr>
          </a:p>
        </p:txBody>
      </p:sp>
      <p:pic>
        <p:nvPicPr>
          <p:cNvPr id="433" name="Google Shape;433;p54"/>
          <p:cNvPicPr preferRelativeResize="0"/>
          <p:nvPr/>
        </p:nvPicPr>
        <p:blipFill>
          <a:blip r:embed="rId3">
            <a:alphaModFix/>
          </a:blip>
          <a:stretch>
            <a:fillRect/>
          </a:stretch>
        </p:blipFill>
        <p:spPr>
          <a:xfrm>
            <a:off x="492350" y="2329774"/>
            <a:ext cx="8159299" cy="2642275"/>
          </a:xfrm>
          <a:prstGeom prst="rect">
            <a:avLst/>
          </a:prstGeom>
          <a:noFill/>
          <a:ln>
            <a:noFill/>
          </a:ln>
        </p:spPr>
      </p:pic>
      <p:pic>
        <p:nvPicPr>
          <p:cNvPr descr="snail.png" id="434" name="Google Shape;434;p54"/>
          <p:cNvPicPr preferRelativeResize="0"/>
          <p:nvPr/>
        </p:nvPicPr>
        <p:blipFill>
          <a:blip r:embed="rId4">
            <a:alphaModFix/>
          </a:blip>
          <a:stretch>
            <a:fillRect/>
          </a:stretch>
        </p:blipFill>
        <p:spPr>
          <a:xfrm>
            <a:off x="2294175" y="1957326"/>
            <a:ext cx="619391" cy="572700"/>
          </a:xfrm>
          <a:prstGeom prst="rect">
            <a:avLst/>
          </a:prstGeom>
          <a:noFill/>
          <a:ln>
            <a:noFill/>
          </a:ln>
        </p:spPr>
      </p:pic>
      <p:cxnSp>
        <p:nvCxnSpPr>
          <p:cNvPr id="435" name="Google Shape;435;p54"/>
          <p:cNvCxnSpPr/>
          <p:nvPr/>
        </p:nvCxnSpPr>
        <p:spPr>
          <a:xfrm flipH="1" rot="10800000">
            <a:off x="1200275" y="1476875"/>
            <a:ext cx="869400" cy="1628700"/>
          </a:xfrm>
          <a:prstGeom prst="straightConnector1">
            <a:avLst/>
          </a:prstGeom>
          <a:noFill/>
          <a:ln cap="flat" cmpd="sng" w="28575">
            <a:solidFill>
              <a:schemeClr val="dk2"/>
            </a:solidFill>
            <a:prstDash val="solid"/>
            <a:round/>
            <a:headEnd len="med" w="med" type="none"/>
            <a:tailEnd len="med" w="med" type="stealth"/>
          </a:ln>
        </p:spPr>
      </p:cxnSp>
      <p:sp>
        <p:nvSpPr>
          <p:cNvPr id="436" name="Google Shape;436;p54"/>
          <p:cNvSpPr/>
          <p:nvPr/>
        </p:nvSpPr>
        <p:spPr>
          <a:xfrm>
            <a:off x="2057525" y="1195125"/>
            <a:ext cx="1138800" cy="572700"/>
          </a:xfrm>
          <a:prstGeom prst="ellipse">
            <a:avLst/>
          </a:prstGeom>
          <a:solidFill>
            <a:srgbClr val="C9DAF8"/>
          </a:solidFill>
          <a:ln cap="flat" cmpd="sng" w="28575">
            <a:solidFill>
              <a:srgbClr val="4A86E8"/>
            </a:solidFill>
            <a:prstDash val="dash"/>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 sz="1300"/>
              <a:t>Map 1*</a:t>
            </a:r>
            <a:endParaRPr sz="1300"/>
          </a:p>
        </p:txBody>
      </p:sp>
      <p:sp>
        <p:nvSpPr>
          <p:cNvPr id="437" name="Google Shape;437;p54"/>
          <p:cNvSpPr/>
          <p:nvPr/>
        </p:nvSpPr>
        <p:spPr>
          <a:xfrm>
            <a:off x="4176125" y="1896150"/>
            <a:ext cx="4475400" cy="3075900"/>
          </a:xfrm>
          <a:prstGeom prst="rect">
            <a:avLst/>
          </a:prstGeom>
          <a:solidFill>
            <a:srgbClr val="FFFFFF">
              <a:alpha val="90760"/>
            </a:srgb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38" name="Google Shape;438;p54"/>
          <p:cNvSpPr txBox="1"/>
          <p:nvPr>
            <p:ph type="title"/>
          </p:nvPr>
        </p:nvSpPr>
        <p:spPr>
          <a:xfrm>
            <a:off x="3378125" y="1195125"/>
            <a:ext cx="4778100" cy="5727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i="1" lang="en" sz="2000">
                <a:solidFill>
                  <a:srgbClr val="FF0000"/>
                </a:solidFill>
              </a:rPr>
              <a:t>Speculative execution</a:t>
            </a:r>
            <a:endParaRPr i="1" sz="2000">
              <a:solidFill>
                <a:srgbClr val="FF0000"/>
              </a:solidFill>
            </a:endParaRPr>
          </a:p>
        </p:txBody>
      </p:sp>
      <p:sp>
        <p:nvSpPr>
          <p:cNvPr id="439" name="Google Shape;439;p54"/>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438"/>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4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FFFFF"/>
        </a:solidFill>
      </p:bgPr>
    </p:bg>
    <p:spTree>
      <p:nvGrpSpPr>
        <p:cNvPr id="443" name="Shape 443"/>
        <p:cNvGrpSpPr/>
        <p:nvPr/>
      </p:nvGrpSpPr>
      <p:grpSpPr>
        <a:xfrm>
          <a:off x="0" y="0"/>
          <a:ext cx="0" cy="0"/>
          <a:chOff x="0" y="0"/>
          <a:chExt cx="0" cy="0"/>
        </a:xfrm>
      </p:grpSpPr>
      <p:sp>
        <p:nvSpPr>
          <p:cNvPr id="444" name="Google Shape;444;p55"/>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solidFill>
                  <a:srgbClr val="000000"/>
                </a:solidFill>
              </a:rPr>
              <a:t>What should we re-execute?</a:t>
            </a:r>
            <a:endParaRPr>
              <a:solidFill>
                <a:srgbClr val="000000"/>
              </a:solidFill>
            </a:endParaRPr>
          </a:p>
        </p:txBody>
      </p:sp>
      <p:pic>
        <p:nvPicPr>
          <p:cNvPr id="445" name="Google Shape;445;p55"/>
          <p:cNvPicPr preferRelativeResize="0"/>
          <p:nvPr/>
        </p:nvPicPr>
        <p:blipFill>
          <a:blip r:embed="rId3">
            <a:alphaModFix/>
          </a:blip>
          <a:stretch>
            <a:fillRect/>
          </a:stretch>
        </p:blipFill>
        <p:spPr>
          <a:xfrm>
            <a:off x="492350" y="1451399"/>
            <a:ext cx="8159299" cy="2642275"/>
          </a:xfrm>
          <a:prstGeom prst="rect">
            <a:avLst/>
          </a:prstGeom>
          <a:noFill/>
          <a:ln>
            <a:noFill/>
          </a:ln>
        </p:spPr>
      </p:pic>
      <p:pic>
        <p:nvPicPr>
          <p:cNvPr descr="fire.png" id="446" name="Google Shape;446;p55"/>
          <p:cNvPicPr preferRelativeResize="0"/>
          <p:nvPr/>
        </p:nvPicPr>
        <p:blipFill>
          <a:blip r:embed="rId4">
            <a:alphaModFix/>
          </a:blip>
          <a:stretch>
            <a:fillRect/>
          </a:stretch>
        </p:blipFill>
        <p:spPr>
          <a:xfrm>
            <a:off x="4771475" y="2230800"/>
            <a:ext cx="852075" cy="812774"/>
          </a:xfrm>
          <a:prstGeom prst="rect">
            <a:avLst/>
          </a:prstGeom>
          <a:noFill/>
          <a:ln>
            <a:noFill/>
          </a:ln>
        </p:spPr>
      </p:pic>
      <p:sp>
        <p:nvSpPr>
          <p:cNvPr id="447" name="Google Shape;447;p55"/>
          <p:cNvSpPr/>
          <p:nvPr/>
        </p:nvSpPr>
        <p:spPr>
          <a:xfrm>
            <a:off x="5749425" y="1017725"/>
            <a:ext cx="4475400" cy="3075900"/>
          </a:xfrm>
          <a:prstGeom prst="rect">
            <a:avLst/>
          </a:prstGeom>
          <a:solidFill>
            <a:srgbClr val="FFFFFF">
              <a:alpha val="90760"/>
            </a:srgb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48" name="Google Shape;448;p55"/>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4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FFFFF"/>
        </a:solidFill>
      </p:bgPr>
    </p:bg>
    <p:spTree>
      <p:nvGrpSpPr>
        <p:cNvPr id="452" name="Shape 452"/>
        <p:cNvGrpSpPr/>
        <p:nvPr/>
      </p:nvGrpSpPr>
      <p:grpSpPr>
        <a:xfrm>
          <a:off x="0" y="0"/>
          <a:ext cx="0" cy="0"/>
          <a:chOff x="0" y="0"/>
          <a:chExt cx="0" cy="0"/>
        </a:xfrm>
      </p:grpSpPr>
      <p:sp>
        <p:nvSpPr>
          <p:cNvPr id="453" name="Google Shape;453;p56"/>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solidFill>
                  <a:srgbClr val="000000"/>
                </a:solidFill>
              </a:rPr>
              <a:t>All mappers might provide inputs to Reduce 2</a:t>
            </a:r>
            <a:endParaRPr>
              <a:solidFill>
                <a:srgbClr val="000000"/>
              </a:solidFill>
            </a:endParaRPr>
          </a:p>
        </p:txBody>
      </p:sp>
      <p:pic>
        <p:nvPicPr>
          <p:cNvPr id="454" name="Google Shape;454;p56"/>
          <p:cNvPicPr preferRelativeResize="0"/>
          <p:nvPr/>
        </p:nvPicPr>
        <p:blipFill>
          <a:blip r:embed="rId3">
            <a:alphaModFix/>
          </a:blip>
          <a:stretch>
            <a:fillRect/>
          </a:stretch>
        </p:blipFill>
        <p:spPr>
          <a:xfrm>
            <a:off x="492350" y="1451399"/>
            <a:ext cx="8159299" cy="2642275"/>
          </a:xfrm>
          <a:prstGeom prst="rect">
            <a:avLst/>
          </a:prstGeom>
          <a:noFill/>
          <a:ln>
            <a:noFill/>
          </a:ln>
        </p:spPr>
      </p:pic>
      <p:pic>
        <p:nvPicPr>
          <p:cNvPr descr="fire.png" id="455" name="Google Shape;455;p56"/>
          <p:cNvPicPr preferRelativeResize="0"/>
          <p:nvPr/>
        </p:nvPicPr>
        <p:blipFill>
          <a:blip r:embed="rId4">
            <a:alphaModFix/>
          </a:blip>
          <a:stretch>
            <a:fillRect/>
          </a:stretch>
        </p:blipFill>
        <p:spPr>
          <a:xfrm>
            <a:off x="4771475" y="2230800"/>
            <a:ext cx="852075" cy="812774"/>
          </a:xfrm>
          <a:prstGeom prst="rect">
            <a:avLst/>
          </a:prstGeom>
          <a:noFill/>
          <a:ln>
            <a:noFill/>
          </a:ln>
        </p:spPr>
      </p:pic>
      <p:sp>
        <p:nvSpPr>
          <p:cNvPr id="456" name="Google Shape;456;p56"/>
          <p:cNvSpPr/>
          <p:nvPr/>
        </p:nvSpPr>
        <p:spPr>
          <a:xfrm>
            <a:off x="5749425" y="1017725"/>
            <a:ext cx="4475400" cy="3075900"/>
          </a:xfrm>
          <a:prstGeom prst="rect">
            <a:avLst/>
          </a:prstGeom>
          <a:solidFill>
            <a:srgbClr val="FFFFFF">
              <a:alpha val="90760"/>
            </a:srgb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pic>
        <p:nvPicPr>
          <p:cNvPr descr="fire.png" id="457" name="Google Shape;457;p56"/>
          <p:cNvPicPr preferRelativeResize="0"/>
          <p:nvPr/>
        </p:nvPicPr>
        <p:blipFill>
          <a:blip r:embed="rId4">
            <a:alphaModFix/>
          </a:blip>
          <a:stretch>
            <a:fillRect/>
          </a:stretch>
        </p:blipFill>
        <p:spPr>
          <a:xfrm>
            <a:off x="2180675" y="2230800"/>
            <a:ext cx="852075" cy="812774"/>
          </a:xfrm>
          <a:prstGeom prst="rect">
            <a:avLst/>
          </a:prstGeom>
          <a:noFill/>
          <a:ln>
            <a:noFill/>
          </a:ln>
        </p:spPr>
      </p:pic>
      <p:pic>
        <p:nvPicPr>
          <p:cNvPr descr="fire.png" id="458" name="Google Shape;458;p56"/>
          <p:cNvPicPr preferRelativeResize="0"/>
          <p:nvPr/>
        </p:nvPicPr>
        <p:blipFill>
          <a:blip r:embed="rId4">
            <a:alphaModFix/>
          </a:blip>
          <a:stretch>
            <a:fillRect/>
          </a:stretch>
        </p:blipFill>
        <p:spPr>
          <a:xfrm>
            <a:off x="2180675" y="3221400"/>
            <a:ext cx="852075" cy="812774"/>
          </a:xfrm>
          <a:prstGeom prst="rect">
            <a:avLst/>
          </a:prstGeom>
          <a:noFill/>
          <a:ln>
            <a:noFill/>
          </a:ln>
        </p:spPr>
      </p:pic>
      <p:pic>
        <p:nvPicPr>
          <p:cNvPr descr="fire.png" id="459" name="Google Shape;459;p56"/>
          <p:cNvPicPr preferRelativeResize="0"/>
          <p:nvPr/>
        </p:nvPicPr>
        <p:blipFill>
          <a:blip r:embed="rId4">
            <a:alphaModFix/>
          </a:blip>
          <a:stretch>
            <a:fillRect/>
          </a:stretch>
        </p:blipFill>
        <p:spPr>
          <a:xfrm>
            <a:off x="2180675" y="1316400"/>
            <a:ext cx="852075" cy="812774"/>
          </a:xfrm>
          <a:prstGeom prst="rect">
            <a:avLst/>
          </a:prstGeom>
          <a:noFill/>
          <a:ln>
            <a:noFill/>
          </a:ln>
        </p:spPr>
      </p:pic>
      <p:sp>
        <p:nvSpPr>
          <p:cNvPr id="460" name="Google Shape;460;p56"/>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4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FFFFF"/>
        </a:solidFill>
      </p:bgPr>
    </p:bg>
    <p:spTree>
      <p:nvGrpSpPr>
        <p:cNvPr id="464" name="Shape 464"/>
        <p:cNvGrpSpPr/>
        <p:nvPr/>
      </p:nvGrpSpPr>
      <p:grpSpPr>
        <a:xfrm>
          <a:off x="0" y="0"/>
          <a:ext cx="0" cy="0"/>
          <a:chOff x="0" y="0"/>
          <a:chExt cx="0" cy="0"/>
        </a:xfrm>
      </p:grpSpPr>
      <p:sp>
        <p:nvSpPr>
          <p:cNvPr id="465" name="Google Shape;465;p57"/>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solidFill>
                  <a:srgbClr val="000000"/>
                </a:solidFill>
              </a:rPr>
              <a:t>Can we be smarter?</a:t>
            </a:r>
            <a:endParaRPr>
              <a:solidFill>
                <a:srgbClr val="000000"/>
              </a:solidFill>
            </a:endParaRPr>
          </a:p>
        </p:txBody>
      </p:sp>
      <p:pic>
        <p:nvPicPr>
          <p:cNvPr id="466" name="Google Shape;466;p57"/>
          <p:cNvPicPr preferRelativeResize="0"/>
          <p:nvPr/>
        </p:nvPicPr>
        <p:blipFill>
          <a:blip r:embed="rId3">
            <a:alphaModFix/>
          </a:blip>
          <a:stretch>
            <a:fillRect/>
          </a:stretch>
        </p:blipFill>
        <p:spPr>
          <a:xfrm>
            <a:off x="492350" y="1451399"/>
            <a:ext cx="8159299" cy="2642275"/>
          </a:xfrm>
          <a:prstGeom prst="rect">
            <a:avLst/>
          </a:prstGeom>
          <a:noFill/>
          <a:ln>
            <a:noFill/>
          </a:ln>
        </p:spPr>
      </p:pic>
      <p:pic>
        <p:nvPicPr>
          <p:cNvPr descr="fire.png" id="467" name="Google Shape;467;p57"/>
          <p:cNvPicPr preferRelativeResize="0"/>
          <p:nvPr/>
        </p:nvPicPr>
        <p:blipFill>
          <a:blip r:embed="rId4">
            <a:alphaModFix/>
          </a:blip>
          <a:stretch>
            <a:fillRect/>
          </a:stretch>
        </p:blipFill>
        <p:spPr>
          <a:xfrm>
            <a:off x="4771475" y="2230800"/>
            <a:ext cx="852075" cy="812774"/>
          </a:xfrm>
          <a:prstGeom prst="rect">
            <a:avLst/>
          </a:prstGeom>
          <a:noFill/>
          <a:ln>
            <a:noFill/>
          </a:ln>
        </p:spPr>
      </p:pic>
      <p:sp>
        <p:nvSpPr>
          <p:cNvPr id="468" name="Google Shape;468;p57"/>
          <p:cNvSpPr/>
          <p:nvPr/>
        </p:nvSpPr>
        <p:spPr>
          <a:xfrm>
            <a:off x="5749425" y="1017725"/>
            <a:ext cx="4475400" cy="3075900"/>
          </a:xfrm>
          <a:prstGeom prst="rect">
            <a:avLst/>
          </a:prstGeom>
          <a:solidFill>
            <a:srgbClr val="FFFFFF">
              <a:alpha val="90760"/>
            </a:srgb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69" name="Google Shape;469;p57"/>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4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FFFFF"/>
        </a:solidFill>
      </p:bgPr>
    </p:bg>
    <p:spTree>
      <p:nvGrpSpPr>
        <p:cNvPr id="473" name="Shape 473"/>
        <p:cNvGrpSpPr/>
        <p:nvPr/>
      </p:nvGrpSpPr>
      <p:grpSpPr>
        <a:xfrm>
          <a:off x="0" y="0"/>
          <a:ext cx="0" cy="0"/>
          <a:chOff x="0" y="0"/>
          <a:chExt cx="0" cy="0"/>
        </a:xfrm>
      </p:grpSpPr>
      <p:sp>
        <p:nvSpPr>
          <p:cNvPr id="474" name="Google Shape;474;p58"/>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solidFill>
                  <a:srgbClr val="000000"/>
                </a:solidFill>
              </a:rPr>
              <a:t>What should we re-execute?</a:t>
            </a:r>
            <a:endParaRPr>
              <a:solidFill>
                <a:srgbClr val="000000"/>
              </a:solidFill>
            </a:endParaRPr>
          </a:p>
        </p:txBody>
      </p:sp>
      <p:pic>
        <p:nvPicPr>
          <p:cNvPr id="475" name="Google Shape;475;p58"/>
          <p:cNvPicPr preferRelativeResize="0"/>
          <p:nvPr/>
        </p:nvPicPr>
        <p:blipFill>
          <a:blip r:embed="rId3">
            <a:alphaModFix/>
          </a:blip>
          <a:stretch>
            <a:fillRect/>
          </a:stretch>
        </p:blipFill>
        <p:spPr>
          <a:xfrm>
            <a:off x="492350" y="1451399"/>
            <a:ext cx="8159299" cy="2642275"/>
          </a:xfrm>
          <a:prstGeom prst="rect">
            <a:avLst/>
          </a:prstGeom>
          <a:noFill/>
          <a:ln>
            <a:noFill/>
          </a:ln>
        </p:spPr>
      </p:pic>
      <p:pic>
        <p:nvPicPr>
          <p:cNvPr descr="fire.png" id="476" name="Google Shape;476;p58"/>
          <p:cNvPicPr preferRelativeResize="0"/>
          <p:nvPr/>
        </p:nvPicPr>
        <p:blipFill>
          <a:blip r:embed="rId4">
            <a:alphaModFix/>
          </a:blip>
          <a:stretch>
            <a:fillRect/>
          </a:stretch>
        </p:blipFill>
        <p:spPr>
          <a:xfrm>
            <a:off x="4771475" y="2230800"/>
            <a:ext cx="852075" cy="812774"/>
          </a:xfrm>
          <a:prstGeom prst="rect">
            <a:avLst/>
          </a:prstGeom>
          <a:noFill/>
          <a:ln>
            <a:noFill/>
          </a:ln>
        </p:spPr>
      </p:pic>
      <p:sp>
        <p:nvSpPr>
          <p:cNvPr id="477" name="Google Shape;477;p58"/>
          <p:cNvSpPr/>
          <p:nvPr/>
        </p:nvSpPr>
        <p:spPr>
          <a:xfrm>
            <a:off x="5749425" y="1017725"/>
            <a:ext cx="4475400" cy="3075900"/>
          </a:xfrm>
          <a:prstGeom prst="rect">
            <a:avLst/>
          </a:prstGeom>
          <a:solidFill>
            <a:srgbClr val="FFFFFF">
              <a:alpha val="90760"/>
            </a:srgb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78" name="Google Shape;478;p58"/>
          <p:cNvSpPr/>
          <p:nvPr/>
        </p:nvSpPr>
        <p:spPr>
          <a:xfrm>
            <a:off x="3319975" y="1062100"/>
            <a:ext cx="1035000" cy="3439500"/>
          </a:xfrm>
          <a:prstGeom prst="ellipse">
            <a:avLst/>
          </a:prstGeom>
          <a:solidFill>
            <a:srgbClr val="4A86E8">
              <a:alpha val="44690"/>
            </a:srgbClr>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79" name="Google Shape;479;p58"/>
          <p:cNvSpPr txBox="1"/>
          <p:nvPr/>
        </p:nvSpPr>
        <p:spPr>
          <a:xfrm>
            <a:off x="1048525" y="4545975"/>
            <a:ext cx="5577900" cy="4728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lang="en" sz="1800"/>
              <a:t>Write intermediate output to stable storage</a:t>
            </a:r>
            <a:endParaRPr sz="1800"/>
          </a:p>
        </p:txBody>
      </p:sp>
      <p:sp>
        <p:nvSpPr>
          <p:cNvPr id="480" name="Google Shape;480;p58"/>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4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FFFFF"/>
        </a:solidFill>
      </p:bgPr>
    </p:bg>
    <p:spTree>
      <p:nvGrpSpPr>
        <p:cNvPr id="484" name="Shape 484"/>
        <p:cNvGrpSpPr/>
        <p:nvPr/>
      </p:nvGrpSpPr>
      <p:grpSpPr>
        <a:xfrm>
          <a:off x="0" y="0"/>
          <a:ext cx="0" cy="0"/>
          <a:chOff x="0" y="0"/>
          <a:chExt cx="0" cy="0"/>
        </a:xfrm>
      </p:grpSpPr>
      <p:sp>
        <p:nvSpPr>
          <p:cNvPr id="485" name="Google Shape;485;p59"/>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solidFill>
                  <a:srgbClr val="000000"/>
                </a:solidFill>
              </a:rPr>
              <a:t>What could go wrong?</a:t>
            </a:r>
            <a:endParaRPr>
              <a:solidFill>
                <a:srgbClr val="000000"/>
              </a:solidFill>
            </a:endParaRPr>
          </a:p>
        </p:txBody>
      </p:sp>
      <p:pic>
        <p:nvPicPr>
          <p:cNvPr id="486" name="Google Shape;486;p59"/>
          <p:cNvPicPr preferRelativeResize="0"/>
          <p:nvPr/>
        </p:nvPicPr>
        <p:blipFill>
          <a:blip r:embed="rId3">
            <a:alphaModFix/>
          </a:blip>
          <a:stretch>
            <a:fillRect/>
          </a:stretch>
        </p:blipFill>
        <p:spPr>
          <a:xfrm>
            <a:off x="492350" y="1451399"/>
            <a:ext cx="8159299" cy="2642275"/>
          </a:xfrm>
          <a:prstGeom prst="rect">
            <a:avLst/>
          </a:prstGeom>
          <a:noFill/>
          <a:ln>
            <a:noFill/>
          </a:ln>
        </p:spPr>
      </p:pic>
      <p:pic>
        <p:nvPicPr>
          <p:cNvPr descr="fire.png" id="487" name="Google Shape;487;p59"/>
          <p:cNvPicPr preferRelativeResize="0"/>
          <p:nvPr/>
        </p:nvPicPr>
        <p:blipFill>
          <a:blip r:embed="rId4">
            <a:alphaModFix/>
          </a:blip>
          <a:stretch>
            <a:fillRect/>
          </a:stretch>
        </p:blipFill>
        <p:spPr>
          <a:xfrm>
            <a:off x="4771475" y="2230800"/>
            <a:ext cx="852075" cy="812774"/>
          </a:xfrm>
          <a:prstGeom prst="rect">
            <a:avLst/>
          </a:prstGeom>
          <a:noFill/>
          <a:ln>
            <a:noFill/>
          </a:ln>
        </p:spPr>
      </p:pic>
      <p:pic>
        <p:nvPicPr>
          <p:cNvPr descr="fire.png" id="488" name="Google Shape;488;p59"/>
          <p:cNvPicPr preferRelativeResize="0"/>
          <p:nvPr/>
        </p:nvPicPr>
        <p:blipFill>
          <a:blip r:embed="rId4">
            <a:alphaModFix/>
          </a:blip>
          <a:stretch>
            <a:fillRect/>
          </a:stretch>
        </p:blipFill>
        <p:spPr>
          <a:xfrm>
            <a:off x="2192925" y="2230800"/>
            <a:ext cx="852075" cy="812774"/>
          </a:xfrm>
          <a:prstGeom prst="rect">
            <a:avLst/>
          </a:prstGeom>
          <a:noFill/>
          <a:ln>
            <a:noFill/>
          </a:ln>
        </p:spPr>
      </p:pic>
      <p:pic>
        <p:nvPicPr>
          <p:cNvPr descr="fire.png" id="489" name="Google Shape;489;p59"/>
          <p:cNvPicPr preferRelativeResize="0"/>
          <p:nvPr/>
        </p:nvPicPr>
        <p:blipFill>
          <a:blip r:embed="rId4">
            <a:alphaModFix/>
          </a:blip>
          <a:stretch>
            <a:fillRect/>
          </a:stretch>
        </p:blipFill>
        <p:spPr>
          <a:xfrm>
            <a:off x="3482200" y="2230800"/>
            <a:ext cx="852075" cy="812774"/>
          </a:xfrm>
          <a:prstGeom prst="rect">
            <a:avLst/>
          </a:prstGeom>
          <a:noFill/>
          <a:ln>
            <a:noFill/>
          </a:ln>
        </p:spPr>
      </p:pic>
      <p:sp>
        <p:nvSpPr>
          <p:cNvPr id="490" name="Google Shape;490;p59"/>
          <p:cNvSpPr/>
          <p:nvPr/>
        </p:nvSpPr>
        <p:spPr>
          <a:xfrm>
            <a:off x="5749425" y="1017725"/>
            <a:ext cx="4475400" cy="3075900"/>
          </a:xfrm>
          <a:prstGeom prst="rect">
            <a:avLst/>
          </a:prstGeom>
          <a:solidFill>
            <a:srgbClr val="FFFFFF">
              <a:alpha val="90760"/>
            </a:srgb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91" name="Google Shape;491;p59"/>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4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FFFFF"/>
        </a:solidFill>
      </p:bgPr>
    </p:bg>
    <p:spTree>
      <p:nvGrpSpPr>
        <p:cNvPr id="495" name="Shape 495"/>
        <p:cNvGrpSpPr/>
        <p:nvPr/>
      </p:nvGrpSpPr>
      <p:grpSpPr>
        <a:xfrm>
          <a:off x="0" y="0"/>
          <a:ext cx="0" cy="0"/>
          <a:chOff x="0" y="0"/>
          <a:chExt cx="0" cy="0"/>
        </a:xfrm>
      </p:grpSpPr>
      <p:sp>
        <p:nvSpPr>
          <p:cNvPr id="496" name="Google Shape;496;p60"/>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solidFill>
                  <a:srgbClr val="000000"/>
                </a:solidFill>
              </a:rPr>
              <a:t>Mapreduce: What could go wrong?</a:t>
            </a:r>
            <a:endParaRPr>
              <a:solidFill>
                <a:srgbClr val="000000"/>
              </a:solidFill>
            </a:endParaRPr>
          </a:p>
        </p:txBody>
      </p:sp>
      <p:pic>
        <p:nvPicPr>
          <p:cNvPr id="497" name="Google Shape;497;p60"/>
          <p:cNvPicPr preferRelativeResize="0"/>
          <p:nvPr/>
        </p:nvPicPr>
        <p:blipFill>
          <a:blip r:embed="rId3">
            <a:alphaModFix/>
          </a:blip>
          <a:stretch>
            <a:fillRect/>
          </a:stretch>
        </p:blipFill>
        <p:spPr>
          <a:xfrm>
            <a:off x="492350" y="1451399"/>
            <a:ext cx="8159299" cy="2642275"/>
          </a:xfrm>
          <a:prstGeom prst="rect">
            <a:avLst/>
          </a:prstGeom>
          <a:noFill/>
          <a:ln>
            <a:noFill/>
          </a:ln>
        </p:spPr>
      </p:pic>
      <p:pic>
        <p:nvPicPr>
          <p:cNvPr descr="fire.png" id="498" name="Google Shape;498;p60"/>
          <p:cNvPicPr preferRelativeResize="0"/>
          <p:nvPr/>
        </p:nvPicPr>
        <p:blipFill>
          <a:blip r:embed="rId4">
            <a:alphaModFix/>
          </a:blip>
          <a:stretch>
            <a:fillRect/>
          </a:stretch>
        </p:blipFill>
        <p:spPr>
          <a:xfrm>
            <a:off x="4771475" y="2230800"/>
            <a:ext cx="852075" cy="812774"/>
          </a:xfrm>
          <a:prstGeom prst="rect">
            <a:avLst/>
          </a:prstGeom>
          <a:noFill/>
          <a:ln>
            <a:noFill/>
          </a:ln>
        </p:spPr>
      </p:pic>
      <p:pic>
        <p:nvPicPr>
          <p:cNvPr descr="fire.png" id="499" name="Google Shape;499;p60"/>
          <p:cNvPicPr preferRelativeResize="0"/>
          <p:nvPr/>
        </p:nvPicPr>
        <p:blipFill>
          <a:blip r:embed="rId4">
            <a:alphaModFix/>
          </a:blip>
          <a:stretch>
            <a:fillRect/>
          </a:stretch>
        </p:blipFill>
        <p:spPr>
          <a:xfrm>
            <a:off x="2192925" y="2230800"/>
            <a:ext cx="852075" cy="812774"/>
          </a:xfrm>
          <a:prstGeom prst="rect">
            <a:avLst/>
          </a:prstGeom>
          <a:noFill/>
          <a:ln>
            <a:noFill/>
          </a:ln>
        </p:spPr>
      </p:pic>
      <p:sp>
        <p:nvSpPr>
          <p:cNvPr id="500" name="Google Shape;500;p60"/>
          <p:cNvSpPr/>
          <p:nvPr/>
        </p:nvSpPr>
        <p:spPr>
          <a:xfrm>
            <a:off x="-85600" y="-29500"/>
            <a:ext cx="9319500" cy="5253600"/>
          </a:xfrm>
          <a:prstGeom prst="rect">
            <a:avLst/>
          </a:prstGeom>
          <a:solidFill>
            <a:srgbClr val="FFFFFF">
              <a:alpha val="93840"/>
            </a:srgb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01" name="Google Shape;501;p60"/>
          <p:cNvSpPr txBox="1"/>
          <p:nvPr>
            <p:ph type="title"/>
          </p:nvPr>
        </p:nvSpPr>
        <p:spPr>
          <a:xfrm>
            <a:off x="311700" y="2037075"/>
            <a:ext cx="8520600" cy="1547400"/>
          </a:xfrm>
          <a:prstGeom prst="rect">
            <a:avLst/>
          </a:prstGeom>
        </p:spPr>
        <p:txBody>
          <a:bodyPr anchorCtr="0" anchor="t" bIns="91425" lIns="91425" spcFirstLastPara="1" rIns="91425" wrap="square" tIns="91425">
            <a:normAutofit/>
          </a:bodyPr>
          <a:lstStyle/>
          <a:p>
            <a:pPr indent="0" lvl="0" marL="0" rtl="0" algn="ctr">
              <a:spcBef>
                <a:spcPts val="0"/>
              </a:spcBef>
              <a:spcAft>
                <a:spcPts val="0"/>
              </a:spcAft>
              <a:buNone/>
            </a:pPr>
            <a:r>
              <a:rPr b="1" lang="en">
                <a:solidFill>
                  <a:srgbClr val="000000"/>
                </a:solidFill>
              </a:rPr>
              <a:t>Key idea: Determine tasks to recompute using </a:t>
            </a:r>
            <a:r>
              <a:rPr b="1" i="1" lang="en">
                <a:solidFill>
                  <a:srgbClr val="000000"/>
                </a:solidFill>
              </a:rPr>
              <a:t>data lineage</a:t>
            </a:r>
            <a:r>
              <a:rPr lang="en">
                <a:solidFill>
                  <a:srgbClr val="000000"/>
                </a:solidFill>
              </a:rPr>
              <a:t>, instead of recomputing all tasks</a:t>
            </a:r>
            <a:endParaRPr>
              <a:solidFill>
                <a:srgbClr val="000000"/>
              </a:solidFill>
            </a:endParaRPr>
          </a:p>
        </p:txBody>
      </p:sp>
      <p:sp>
        <p:nvSpPr>
          <p:cNvPr id="502" name="Google Shape;502;p60"/>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4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0">
  <p:cSld>
    <p:bg>
      <p:bgPr>
        <a:solidFill>
          <a:srgbClr val="FFFFFF"/>
        </a:solidFill>
      </p:bgPr>
    </p:bg>
    <p:spTree>
      <p:nvGrpSpPr>
        <p:cNvPr id="506" name="Shape 506"/>
        <p:cNvGrpSpPr/>
        <p:nvPr/>
      </p:nvGrpSpPr>
      <p:grpSpPr>
        <a:xfrm>
          <a:off x="0" y="0"/>
          <a:ext cx="0" cy="0"/>
          <a:chOff x="0" y="0"/>
          <a:chExt cx="0" cy="0"/>
        </a:xfrm>
      </p:grpSpPr>
      <p:sp>
        <p:nvSpPr>
          <p:cNvPr id="507" name="Google Shape;507;p61"/>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solidFill>
                  <a:srgbClr val="000000"/>
                </a:solidFill>
              </a:rPr>
              <a:t>Lineage is useful for optimizations too</a:t>
            </a:r>
            <a:endParaRPr>
              <a:solidFill>
                <a:srgbClr val="000000"/>
              </a:solidFill>
            </a:endParaRPr>
          </a:p>
        </p:txBody>
      </p:sp>
      <p:pic>
        <p:nvPicPr>
          <p:cNvPr id="508" name="Google Shape;508;p61"/>
          <p:cNvPicPr preferRelativeResize="0"/>
          <p:nvPr/>
        </p:nvPicPr>
        <p:blipFill>
          <a:blip r:embed="rId3">
            <a:alphaModFix/>
          </a:blip>
          <a:stretch>
            <a:fillRect/>
          </a:stretch>
        </p:blipFill>
        <p:spPr>
          <a:xfrm>
            <a:off x="492350" y="1451399"/>
            <a:ext cx="8159299" cy="2642275"/>
          </a:xfrm>
          <a:prstGeom prst="rect">
            <a:avLst/>
          </a:prstGeom>
          <a:noFill/>
          <a:ln>
            <a:noFill/>
          </a:ln>
        </p:spPr>
      </p:pic>
      <p:sp>
        <p:nvSpPr>
          <p:cNvPr id="509" name="Google Shape;509;p61"/>
          <p:cNvSpPr/>
          <p:nvPr/>
        </p:nvSpPr>
        <p:spPr>
          <a:xfrm>
            <a:off x="3380150" y="1378825"/>
            <a:ext cx="967500" cy="2779800"/>
          </a:xfrm>
          <a:prstGeom prst="rect">
            <a:avLst/>
          </a:prstGeom>
          <a:noFill/>
          <a:ln cap="flat" cmpd="sng" w="38100">
            <a:solidFill>
              <a:srgbClr val="FF00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10" name="Google Shape;510;p61"/>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509"/>
                                        </p:tgtEl>
                                        <p:attrNameLst>
                                          <p:attrName>style.visibility</p:attrName>
                                        </p:attrNameLst>
                                      </p:cBhvr>
                                      <p:to>
                                        <p:strVal val="visible"/>
                                      </p:to>
                                    </p:set>
                                    <p:animEffect filter="fade" transition="in">
                                      <p:cBhvr>
                                        <p:cTn dur="1"/>
                                        <p:tgtEl>
                                          <p:spTgt spid="509"/>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4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0">
  <p:cSld>
    <p:bg>
      <p:bgPr>
        <a:solidFill>
          <a:srgbClr val="FFFFFF"/>
        </a:solidFill>
      </p:bgPr>
    </p:bg>
    <p:spTree>
      <p:nvGrpSpPr>
        <p:cNvPr id="514" name="Shape 514"/>
        <p:cNvGrpSpPr/>
        <p:nvPr/>
      </p:nvGrpSpPr>
      <p:grpSpPr>
        <a:xfrm>
          <a:off x="0" y="0"/>
          <a:ext cx="0" cy="0"/>
          <a:chOff x="0" y="0"/>
          <a:chExt cx="0" cy="0"/>
        </a:xfrm>
      </p:grpSpPr>
      <p:sp>
        <p:nvSpPr>
          <p:cNvPr id="515" name="Google Shape;515;p62"/>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solidFill>
                  <a:srgbClr val="000000"/>
                </a:solidFill>
              </a:rPr>
              <a:t>Reusing map outputs</a:t>
            </a:r>
            <a:endParaRPr>
              <a:solidFill>
                <a:srgbClr val="000000"/>
              </a:solidFill>
            </a:endParaRPr>
          </a:p>
        </p:txBody>
      </p:sp>
      <p:pic>
        <p:nvPicPr>
          <p:cNvPr id="516" name="Google Shape;516;p62"/>
          <p:cNvPicPr preferRelativeResize="0"/>
          <p:nvPr/>
        </p:nvPicPr>
        <p:blipFill>
          <a:blip r:embed="rId3">
            <a:alphaModFix/>
          </a:blip>
          <a:stretch>
            <a:fillRect/>
          </a:stretch>
        </p:blipFill>
        <p:spPr>
          <a:xfrm>
            <a:off x="1974150" y="1181975"/>
            <a:ext cx="5259300" cy="1703150"/>
          </a:xfrm>
          <a:prstGeom prst="rect">
            <a:avLst/>
          </a:prstGeom>
          <a:noFill/>
          <a:ln>
            <a:noFill/>
          </a:ln>
        </p:spPr>
      </p:pic>
      <p:pic>
        <p:nvPicPr>
          <p:cNvPr id="517" name="Google Shape;517;p62"/>
          <p:cNvPicPr preferRelativeResize="0"/>
          <p:nvPr/>
        </p:nvPicPr>
        <p:blipFill>
          <a:blip r:embed="rId3">
            <a:alphaModFix/>
          </a:blip>
          <a:stretch>
            <a:fillRect/>
          </a:stretch>
        </p:blipFill>
        <p:spPr>
          <a:xfrm>
            <a:off x="1974150" y="3110600"/>
            <a:ext cx="5259300" cy="1703150"/>
          </a:xfrm>
          <a:prstGeom prst="rect">
            <a:avLst/>
          </a:prstGeom>
          <a:noFill/>
          <a:ln>
            <a:noFill/>
          </a:ln>
        </p:spPr>
      </p:pic>
      <p:sp>
        <p:nvSpPr>
          <p:cNvPr id="518" name="Google Shape;518;p62"/>
          <p:cNvSpPr/>
          <p:nvPr/>
        </p:nvSpPr>
        <p:spPr>
          <a:xfrm>
            <a:off x="1910550" y="2970875"/>
            <a:ext cx="2718600" cy="1996200"/>
          </a:xfrm>
          <a:prstGeom prst="rect">
            <a:avLst/>
          </a:prstGeom>
          <a:solidFill>
            <a:srgbClr val="FFFFFF">
              <a:alpha val="90760"/>
            </a:srgb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519" name="Google Shape;519;p62"/>
          <p:cNvGrpSpPr/>
          <p:nvPr/>
        </p:nvGrpSpPr>
        <p:grpSpPr>
          <a:xfrm>
            <a:off x="4196800" y="2735825"/>
            <a:ext cx="457025" cy="1827000"/>
            <a:chOff x="2715000" y="2797050"/>
            <a:chExt cx="457025" cy="1827000"/>
          </a:xfrm>
        </p:grpSpPr>
        <p:cxnSp>
          <p:nvCxnSpPr>
            <p:cNvPr id="520" name="Google Shape;520;p62"/>
            <p:cNvCxnSpPr/>
            <p:nvPr/>
          </p:nvCxnSpPr>
          <p:spPr>
            <a:xfrm>
              <a:off x="2715000" y="2797050"/>
              <a:ext cx="432600" cy="627000"/>
            </a:xfrm>
            <a:prstGeom prst="straightConnector1">
              <a:avLst/>
            </a:prstGeom>
            <a:noFill/>
            <a:ln cap="flat" cmpd="sng" w="28575">
              <a:solidFill>
                <a:srgbClr val="FF0000"/>
              </a:solidFill>
              <a:prstDash val="solid"/>
              <a:round/>
              <a:headEnd len="med" w="med" type="none"/>
              <a:tailEnd len="med" w="med" type="triangle"/>
            </a:ln>
          </p:spPr>
        </p:cxnSp>
        <p:cxnSp>
          <p:nvCxnSpPr>
            <p:cNvPr id="521" name="Google Shape;521;p62"/>
            <p:cNvCxnSpPr>
              <a:endCxn id="518" idx="3"/>
            </p:cNvCxnSpPr>
            <p:nvPr/>
          </p:nvCxnSpPr>
          <p:spPr>
            <a:xfrm>
              <a:off x="2718950" y="2848500"/>
              <a:ext cx="428400" cy="1181700"/>
            </a:xfrm>
            <a:prstGeom prst="straightConnector1">
              <a:avLst/>
            </a:prstGeom>
            <a:noFill/>
            <a:ln cap="flat" cmpd="sng" w="28575">
              <a:solidFill>
                <a:srgbClr val="FF0000"/>
              </a:solidFill>
              <a:prstDash val="solid"/>
              <a:round/>
              <a:headEnd len="med" w="med" type="none"/>
              <a:tailEnd len="med" w="med" type="triangle"/>
            </a:ln>
          </p:spPr>
        </p:cxnSp>
        <p:cxnSp>
          <p:nvCxnSpPr>
            <p:cNvPr id="522" name="Google Shape;522;p62"/>
            <p:cNvCxnSpPr/>
            <p:nvPr/>
          </p:nvCxnSpPr>
          <p:spPr>
            <a:xfrm>
              <a:off x="2721125" y="2797050"/>
              <a:ext cx="450900" cy="1827000"/>
            </a:xfrm>
            <a:prstGeom prst="straightConnector1">
              <a:avLst/>
            </a:prstGeom>
            <a:noFill/>
            <a:ln cap="flat" cmpd="sng" w="28575">
              <a:solidFill>
                <a:srgbClr val="FF0000"/>
              </a:solidFill>
              <a:prstDash val="solid"/>
              <a:round/>
              <a:headEnd len="med" w="med" type="none"/>
              <a:tailEnd len="med" w="med" type="triangle"/>
            </a:ln>
          </p:spPr>
        </p:cxnSp>
      </p:grpSp>
      <p:sp>
        <p:nvSpPr>
          <p:cNvPr id="523" name="Google Shape;523;p62"/>
          <p:cNvSpPr txBox="1"/>
          <p:nvPr>
            <p:ph type="title"/>
          </p:nvPr>
        </p:nvSpPr>
        <p:spPr>
          <a:xfrm>
            <a:off x="585925" y="1707950"/>
            <a:ext cx="1055100" cy="5727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sz="2000">
                <a:solidFill>
                  <a:srgbClr val="FF0000"/>
                </a:solidFill>
              </a:rPr>
              <a:t>Job 1:</a:t>
            </a:r>
            <a:endParaRPr sz="2000">
              <a:solidFill>
                <a:srgbClr val="FF0000"/>
              </a:solidFill>
            </a:endParaRPr>
          </a:p>
        </p:txBody>
      </p:sp>
      <p:sp>
        <p:nvSpPr>
          <p:cNvPr id="524" name="Google Shape;524;p62"/>
          <p:cNvSpPr txBox="1"/>
          <p:nvPr>
            <p:ph type="title"/>
          </p:nvPr>
        </p:nvSpPr>
        <p:spPr>
          <a:xfrm>
            <a:off x="585925" y="3612950"/>
            <a:ext cx="1055100" cy="5727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sz="2000">
                <a:solidFill>
                  <a:srgbClr val="FF0000"/>
                </a:solidFill>
              </a:rPr>
              <a:t>Job 2:</a:t>
            </a:r>
            <a:endParaRPr sz="2000">
              <a:solidFill>
                <a:srgbClr val="FF0000"/>
              </a:solidFill>
            </a:endParaRPr>
          </a:p>
        </p:txBody>
      </p:sp>
      <p:sp>
        <p:nvSpPr>
          <p:cNvPr id="525" name="Google Shape;525;p6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518"/>
                                        </p:tgtEl>
                                        <p:attrNameLst>
                                          <p:attrName>style.visibility</p:attrName>
                                        </p:attrNameLst>
                                      </p:cBhvr>
                                      <p:to>
                                        <p:strVal val="visible"/>
                                      </p:to>
                                    </p:set>
                                    <p:animEffect filter="fade" transition="in">
                                      <p:cBhvr>
                                        <p:cTn dur="1"/>
                                        <p:tgtEl>
                                          <p:spTgt spid="518"/>
                                        </p:tgtEl>
                                      </p:cBhvr>
                                    </p:animEffect>
                                  </p:childTnLst>
                                </p:cTn>
                              </p:par>
                              <p:par>
                                <p:cTn fill="hold" nodeType="withEffect" presetClass="entr" presetID="10" presetSubtype="0">
                                  <p:stCondLst>
                                    <p:cond delay="0"/>
                                  </p:stCondLst>
                                  <p:childTnLst>
                                    <p:set>
                                      <p:cBhvr>
                                        <p:cTn dur="1" fill="hold">
                                          <p:stCondLst>
                                            <p:cond delay="0"/>
                                          </p:stCondLst>
                                        </p:cTn>
                                        <p:tgtEl>
                                          <p:spTgt spid="519"/>
                                        </p:tgtEl>
                                        <p:attrNameLst>
                                          <p:attrName>style.visibility</p:attrName>
                                        </p:attrNameLst>
                                      </p:cBhvr>
                                      <p:to>
                                        <p:strVal val="visible"/>
                                      </p:to>
                                    </p:set>
                                    <p:animEffect filter="fade" transition="in">
                                      <p:cBhvr>
                                        <p:cTn dur="1"/>
                                        <p:tgtEl>
                                          <p:spTgt spid="519"/>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noFill/>
      </p:bgPr>
    </p:bg>
    <p:spTree>
      <p:nvGrpSpPr>
        <p:cNvPr id="87" name="Shape 87"/>
        <p:cNvGrpSpPr/>
        <p:nvPr/>
      </p:nvGrpSpPr>
      <p:grpSpPr>
        <a:xfrm>
          <a:off x="0" y="0"/>
          <a:ext cx="0" cy="0"/>
          <a:chOff x="0" y="0"/>
          <a:chExt cx="0" cy="0"/>
        </a:xfrm>
      </p:grpSpPr>
      <p:sp>
        <p:nvSpPr>
          <p:cNvPr id="88" name="Google Shape;88;p18"/>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b="1" lang="en">
                <a:solidFill>
                  <a:srgbClr val="000000"/>
                </a:solidFill>
              </a:rPr>
              <a:t>Example: Master-Worker</a:t>
            </a:r>
            <a:endParaRPr b="1">
              <a:solidFill>
                <a:srgbClr val="000000"/>
              </a:solidFill>
            </a:endParaRPr>
          </a:p>
        </p:txBody>
      </p:sp>
      <p:sp>
        <p:nvSpPr>
          <p:cNvPr id="89" name="Google Shape;89;p18"/>
          <p:cNvSpPr txBox="1"/>
          <p:nvPr/>
        </p:nvSpPr>
        <p:spPr>
          <a:xfrm>
            <a:off x="4989875" y="1316925"/>
            <a:ext cx="3356700" cy="13458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None/>
            </a:pPr>
            <a:r>
              <a:rPr lang="en">
                <a:solidFill>
                  <a:srgbClr val="4A86E8"/>
                </a:solidFill>
                <a:latin typeface="Consolas"/>
                <a:ea typeface="Consolas"/>
                <a:cs typeface="Consolas"/>
                <a:sym typeface="Consolas"/>
              </a:rPr>
              <a:t>Worker</a:t>
            </a:r>
            <a:r>
              <a:rPr lang="en">
                <a:solidFill>
                  <a:schemeClr val="dk1"/>
                </a:solidFill>
                <a:latin typeface="Consolas"/>
                <a:ea typeface="Consolas"/>
                <a:cs typeface="Consolas"/>
                <a:sym typeface="Consolas"/>
              </a:rPr>
              <a:t> {</a:t>
            </a:r>
            <a:endParaRPr>
              <a:solidFill>
                <a:schemeClr val="dk1"/>
              </a:solidFill>
              <a:latin typeface="Consolas"/>
              <a:ea typeface="Consolas"/>
              <a:cs typeface="Consolas"/>
              <a:sym typeface="Consolas"/>
            </a:endParaRPr>
          </a:p>
          <a:p>
            <a:pPr indent="0" lvl="0" marL="0" rtl="0" algn="l">
              <a:lnSpc>
                <a:spcPct val="115000"/>
              </a:lnSpc>
              <a:spcBef>
                <a:spcPts val="0"/>
              </a:spcBef>
              <a:spcAft>
                <a:spcPts val="0"/>
              </a:spcAft>
              <a:buNone/>
            </a:pPr>
            <a:r>
              <a:rPr lang="en">
                <a:solidFill>
                  <a:schemeClr val="dk1"/>
                </a:solidFill>
                <a:latin typeface="Consolas"/>
                <a:ea typeface="Consolas"/>
                <a:cs typeface="Consolas"/>
                <a:sym typeface="Consolas"/>
              </a:rPr>
              <a:t>  </a:t>
            </a:r>
            <a:r>
              <a:rPr lang="en">
                <a:latin typeface="Consolas"/>
                <a:ea typeface="Consolas"/>
                <a:cs typeface="Consolas"/>
                <a:sym typeface="Consolas"/>
              </a:rPr>
              <a:t>func RunTask(index) result {</a:t>
            </a:r>
            <a:endParaRPr>
              <a:latin typeface="Consolas"/>
              <a:ea typeface="Consolas"/>
              <a:cs typeface="Consolas"/>
              <a:sym typeface="Consolas"/>
            </a:endParaRPr>
          </a:p>
          <a:p>
            <a:pPr indent="0" lvl="0" marL="0" rtl="0" algn="l">
              <a:lnSpc>
                <a:spcPct val="115000"/>
              </a:lnSpc>
              <a:spcBef>
                <a:spcPts val="0"/>
              </a:spcBef>
              <a:spcAft>
                <a:spcPts val="0"/>
              </a:spcAft>
              <a:buNone/>
            </a:pPr>
            <a:r>
              <a:rPr lang="en">
                <a:latin typeface="Consolas"/>
                <a:ea typeface="Consolas"/>
                <a:cs typeface="Consolas"/>
                <a:sym typeface="Consolas"/>
              </a:rPr>
              <a:t>    // ...</a:t>
            </a:r>
            <a:endParaRPr>
              <a:latin typeface="Consolas"/>
              <a:ea typeface="Consolas"/>
              <a:cs typeface="Consolas"/>
              <a:sym typeface="Consolas"/>
            </a:endParaRPr>
          </a:p>
          <a:p>
            <a:pPr indent="0" lvl="0" marL="0" rtl="0" algn="l">
              <a:lnSpc>
                <a:spcPct val="115000"/>
              </a:lnSpc>
              <a:spcBef>
                <a:spcPts val="0"/>
              </a:spcBef>
              <a:spcAft>
                <a:spcPts val="0"/>
              </a:spcAft>
              <a:buNone/>
            </a:pPr>
            <a:r>
              <a:rPr lang="en">
                <a:latin typeface="Consolas"/>
                <a:ea typeface="Consolas"/>
                <a:cs typeface="Consolas"/>
                <a:sym typeface="Consolas"/>
              </a:rPr>
              <a:t>  }</a:t>
            </a:r>
            <a:endParaRPr>
              <a:latin typeface="Consolas"/>
              <a:ea typeface="Consolas"/>
              <a:cs typeface="Consolas"/>
              <a:sym typeface="Consolas"/>
            </a:endParaRPr>
          </a:p>
          <a:p>
            <a:pPr indent="0" lvl="0" marL="0" rtl="0" algn="l">
              <a:lnSpc>
                <a:spcPct val="115000"/>
              </a:lnSpc>
              <a:spcBef>
                <a:spcPts val="0"/>
              </a:spcBef>
              <a:spcAft>
                <a:spcPts val="0"/>
              </a:spcAft>
              <a:buNone/>
            </a:pPr>
            <a:r>
              <a:rPr lang="en">
                <a:latin typeface="Consolas"/>
                <a:ea typeface="Consolas"/>
                <a:cs typeface="Consolas"/>
                <a:sym typeface="Consolas"/>
              </a:rPr>
              <a:t>}</a:t>
            </a:r>
            <a:endParaRPr/>
          </a:p>
        </p:txBody>
      </p:sp>
      <p:sp>
        <p:nvSpPr>
          <p:cNvPr id="90" name="Google Shape;90;p18"/>
          <p:cNvSpPr txBox="1"/>
          <p:nvPr/>
        </p:nvSpPr>
        <p:spPr>
          <a:xfrm>
            <a:off x="354275" y="1316925"/>
            <a:ext cx="4635600" cy="17208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None/>
            </a:pPr>
            <a:r>
              <a:rPr lang="en">
                <a:solidFill>
                  <a:srgbClr val="FF0000"/>
                </a:solidFill>
                <a:latin typeface="Consolas"/>
                <a:ea typeface="Consolas"/>
                <a:cs typeface="Consolas"/>
                <a:sym typeface="Consolas"/>
              </a:rPr>
              <a:t>Master</a:t>
            </a:r>
            <a:r>
              <a:rPr lang="en">
                <a:solidFill>
                  <a:schemeClr val="dk1"/>
                </a:solidFill>
                <a:latin typeface="Consolas"/>
                <a:ea typeface="Consolas"/>
                <a:cs typeface="Consolas"/>
                <a:sym typeface="Consolas"/>
              </a:rPr>
              <a:t> {</a:t>
            </a:r>
            <a:endParaRPr>
              <a:solidFill>
                <a:schemeClr val="dk1"/>
              </a:solidFill>
              <a:latin typeface="Consolas"/>
              <a:ea typeface="Consolas"/>
              <a:cs typeface="Consolas"/>
              <a:sym typeface="Consolas"/>
            </a:endParaRPr>
          </a:p>
          <a:p>
            <a:pPr indent="0" lvl="0" marL="0" rtl="0" algn="l">
              <a:lnSpc>
                <a:spcPct val="115000"/>
              </a:lnSpc>
              <a:spcBef>
                <a:spcPts val="0"/>
              </a:spcBef>
              <a:spcAft>
                <a:spcPts val="0"/>
              </a:spcAft>
              <a:buNone/>
            </a:pPr>
            <a:r>
              <a:rPr lang="en">
                <a:solidFill>
                  <a:schemeClr val="dk1"/>
                </a:solidFill>
                <a:latin typeface="Consolas"/>
                <a:ea typeface="Consolas"/>
                <a:cs typeface="Consolas"/>
                <a:sym typeface="Consolas"/>
              </a:rPr>
              <a:t>  func LaunchTasks() {</a:t>
            </a:r>
            <a:endParaRPr>
              <a:solidFill>
                <a:schemeClr val="dk1"/>
              </a:solidFill>
              <a:latin typeface="Consolas"/>
              <a:ea typeface="Consolas"/>
              <a:cs typeface="Consolas"/>
              <a:sym typeface="Consolas"/>
            </a:endParaRPr>
          </a:p>
          <a:p>
            <a:pPr indent="0" lvl="0" marL="0" rtl="0" algn="l">
              <a:lnSpc>
                <a:spcPct val="115000"/>
              </a:lnSpc>
              <a:spcBef>
                <a:spcPts val="0"/>
              </a:spcBef>
              <a:spcAft>
                <a:spcPts val="0"/>
              </a:spcAft>
              <a:buNone/>
            </a:pPr>
            <a:r>
              <a:rPr lang="en">
                <a:solidFill>
                  <a:schemeClr val="dk1"/>
                </a:solidFill>
                <a:latin typeface="Consolas"/>
                <a:ea typeface="Consolas"/>
                <a:cs typeface="Consolas"/>
                <a:sym typeface="Consolas"/>
              </a:rPr>
              <a:t>    for worker in workers {</a:t>
            </a:r>
            <a:endParaRPr>
              <a:solidFill>
                <a:schemeClr val="dk1"/>
              </a:solidFill>
              <a:latin typeface="Consolas"/>
              <a:ea typeface="Consolas"/>
              <a:cs typeface="Consolas"/>
              <a:sym typeface="Consolas"/>
            </a:endParaRPr>
          </a:p>
          <a:p>
            <a:pPr indent="0" lvl="0" marL="0" rtl="0" algn="l">
              <a:lnSpc>
                <a:spcPct val="115000"/>
              </a:lnSpc>
              <a:spcBef>
                <a:spcPts val="0"/>
              </a:spcBef>
              <a:spcAft>
                <a:spcPts val="0"/>
              </a:spcAft>
              <a:buNone/>
            </a:pPr>
            <a:r>
              <a:rPr lang="en">
                <a:solidFill>
                  <a:schemeClr val="dk1"/>
                </a:solidFill>
                <a:latin typeface="Consolas"/>
                <a:ea typeface="Consolas"/>
                <a:cs typeface="Consolas"/>
                <a:sym typeface="Consolas"/>
              </a:rPr>
              <a:t>      </a:t>
            </a:r>
            <a:r>
              <a:rPr lang="en">
                <a:solidFill>
                  <a:srgbClr val="999999"/>
                </a:solidFill>
                <a:latin typeface="Consolas"/>
                <a:ea typeface="Consolas"/>
                <a:cs typeface="Consolas"/>
                <a:sym typeface="Consolas"/>
              </a:rPr>
              <a:t>// want to call</a:t>
            </a:r>
            <a:r>
              <a:rPr lang="en">
                <a:solidFill>
                  <a:srgbClr val="B7B7B7"/>
                </a:solidFill>
                <a:latin typeface="Consolas"/>
                <a:ea typeface="Consolas"/>
                <a:cs typeface="Consolas"/>
                <a:sym typeface="Consolas"/>
              </a:rPr>
              <a:t> </a:t>
            </a:r>
            <a:r>
              <a:rPr lang="en">
                <a:solidFill>
                  <a:srgbClr val="4A86E8"/>
                </a:solidFill>
                <a:latin typeface="Consolas"/>
                <a:ea typeface="Consolas"/>
                <a:cs typeface="Consolas"/>
                <a:sym typeface="Consolas"/>
              </a:rPr>
              <a:t>Worker</a:t>
            </a:r>
            <a:r>
              <a:rPr lang="en">
                <a:solidFill>
                  <a:srgbClr val="999999"/>
                </a:solidFill>
                <a:latin typeface="Consolas"/>
                <a:ea typeface="Consolas"/>
                <a:cs typeface="Consolas"/>
                <a:sym typeface="Consolas"/>
              </a:rPr>
              <a:t>.RunTask(...)</a:t>
            </a:r>
            <a:endParaRPr>
              <a:solidFill>
                <a:srgbClr val="999999"/>
              </a:solidFill>
              <a:latin typeface="Consolas"/>
              <a:ea typeface="Consolas"/>
              <a:cs typeface="Consolas"/>
              <a:sym typeface="Consolas"/>
            </a:endParaRPr>
          </a:p>
          <a:p>
            <a:pPr indent="0" lvl="0" marL="0" rtl="0" algn="l">
              <a:lnSpc>
                <a:spcPct val="115000"/>
              </a:lnSpc>
              <a:spcBef>
                <a:spcPts val="0"/>
              </a:spcBef>
              <a:spcAft>
                <a:spcPts val="0"/>
              </a:spcAft>
              <a:buNone/>
            </a:pPr>
            <a:r>
              <a:rPr lang="en">
                <a:solidFill>
                  <a:schemeClr val="dk1"/>
                </a:solidFill>
                <a:latin typeface="Consolas"/>
                <a:ea typeface="Consolas"/>
                <a:cs typeface="Consolas"/>
                <a:sym typeface="Consolas"/>
              </a:rPr>
              <a:t>    }</a:t>
            </a:r>
            <a:endParaRPr>
              <a:solidFill>
                <a:schemeClr val="dk1"/>
              </a:solidFill>
              <a:latin typeface="Consolas"/>
              <a:ea typeface="Consolas"/>
              <a:cs typeface="Consolas"/>
              <a:sym typeface="Consolas"/>
            </a:endParaRPr>
          </a:p>
          <a:p>
            <a:pPr indent="0" lvl="0" marL="0" rtl="0" algn="l">
              <a:lnSpc>
                <a:spcPct val="115000"/>
              </a:lnSpc>
              <a:spcBef>
                <a:spcPts val="0"/>
              </a:spcBef>
              <a:spcAft>
                <a:spcPts val="0"/>
              </a:spcAft>
              <a:buNone/>
            </a:pPr>
            <a:r>
              <a:rPr lang="en">
                <a:solidFill>
                  <a:schemeClr val="dk1"/>
                </a:solidFill>
                <a:latin typeface="Consolas"/>
                <a:ea typeface="Consolas"/>
                <a:cs typeface="Consolas"/>
                <a:sym typeface="Consolas"/>
              </a:rPr>
              <a:t>  }</a:t>
            </a:r>
            <a:endParaRPr>
              <a:solidFill>
                <a:schemeClr val="dk1"/>
              </a:solidFill>
              <a:latin typeface="Consolas"/>
              <a:ea typeface="Consolas"/>
              <a:cs typeface="Consolas"/>
              <a:sym typeface="Consolas"/>
            </a:endParaRPr>
          </a:p>
          <a:p>
            <a:pPr indent="0" lvl="0" marL="0" rtl="0" algn="l">
              <a:lnSpc>
                <a:spcPct val="115000"/>
              </a:lnSpc>
              <a:spcBef>
                <a:spcPts val="0"/>
              </a:spcBef>
              <a:spcAft>
                <a:spcPts val="0"/>
              </a:spcAft>
              <a:buNone/>
            </a:pPr>
            <a:r>
              <a:rPr lang="en">
                <a:solidFill>
                  <a:schemeClr val="dk1"/>
                </a:solidFill>
                <a:latin typeface="Consolas"/>
                <a:ea typeface="Consolas"/>
                <a:cs typeface="Consolas"/>
                <a:sym typeface="Consolas"/>
              </a:rPr>
              <a:t>}</a:t>
            </a:r>
            <a:endParaRPr/>
          </a:p>
        </p:txBody>
      </p:sp>
      <p:sp>
        <p:nvSpPr>
          <p:cNvPr id="91" name="Google Shape;91;p18"/>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noFill/>
      </p:bgPr>
    </p:bg>
    <p:spTree>
      <p:nvGrpSpPr>
        <p:cNvPr id="95" name="Shape 95"/>
        <p:cNvGrpSpPr/>
        <p:nvPr/>
      </p:nvGrpSpPr>
      <p:grpSpPr>
        <a:xfrm>
          <a:off x="0" y="0"/>
          <a:ext cx="0" cy="0"/>
          <a:chOff x="0" y="0"/>
          <a:chExt cx="0" cy="0"/>
        </a:xfrm>
      </p:grpSpPr>
      <p:sp>
        <p:nvSpPr>
          <p:cNvPr id="96" name="Google Shape;96;p19"/>
          <p:cNvSpPr txBox="1"/>
          <p:nvPr/>
        </p:nvSpPr>
        <p:spPr>
          <a:xfrm>
            <a:off x="354275" y="1316925"/>
            <a:ext cx="4635600" cy="31725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None/>
            </a:pPr>
            <a:r>
              <a:rPr lang="en">
                <a:solidFill>
                  <a:srgbClr val="FF0000"/>
                </a:solidFill>
                <a:latin typeface="Consolas"/>
                <a:ea typeface="Consolas"/>
                <a:cs typeface="Consolas"/>
                <a:sym typeface="Consolas"/>
              </a:rPr>
              <a:t>Master</a:t>
            </a:r>
            <a:r>
              <a:rPr lang="en">
                <a:solidFill>
                  <a:schemeClr val="dk1"/>
                </a:solidFill>
                <a:latin typeface="Consolas"/>
                <a:ea typeface="Consolas"/>
                <a:cs typeface="Consolas"/>
                <a:sym typeface="Consolas"/>
              </a:rPr>
              <a:t> {</a:t>
            </a:r>
            <a:endParaRPr>
              <a:solidFill>
                <a:schemeClr val="dk1"/>
              </a:solidFill>
              <a:latin typeface="Consolas"/>
              <a:ea typeface="Consolas"/>
              <a:cs typeface="Consolas"/>
              <a:sym typeface="Consolas"/>
            </a:endParaRPr>
          </a:p>
          <a:p>
            <a:pPr indent="0" lvl="0" marL="0" rtl="0" algn="l">
              <a:lnSpc>
                <a:spcPct val="115000"/>
              </a:lnSpc>
              <a:spcBef>
                <a:spcPts val="0"/>
              </a:spcBef>
              <a:spcAft>
                <a:spcPts val="0"/>
              </a:spcAft>
              <a:buNone/>
            </a:pPr>
            <a:r>
              <a:rPr lang="en">
                <a:solidFill>
                  <a:schemeClr val="dk1"/>
                </a:solidFill>
                <a:latin typeface="Consolas"/>
                <a:ea typeface="Consolas"/>
                <a:cs typeface="Consolas"/>
                <a:sym typeface="Consolas"/>
              </a:rPr>
              <a:t>  func LaunchTasks() {</a:t>
            </a:r>
            <a:endParaRPr>
              <a:solidFill>
                <a:schemeClr val="dk1"/>
              </a:solidFill>
              <a:latin typeface="Consolas"/>
              <a:ea typeface="Consolas"/>
              <a:cs typeface="Consolas"/>
              <a:sym typeface="Consolas"/>
            </a:endParaRPr>
          </a:p>
          <a:p>
            <a:pPr indent="0" lvl="0" marL="0" rtl="0" algn="l">
              <a:lnSpc>
                <a:spcPct val="115000"/>
              </a:lnSpc>
              <a:spcBef>
                <a:spcPts val="0"/>
              </a:spcBef>
              <a:spcAft>
                <a:spcPts val="0"/>
              </a:spcAft>
              <a:buNone/>
            </a:pPr>
            <a:r>
              <a:rPr lang="en">
                <a:solidFill>
                  <a:schemeClr val="dk1"/>
                </a:solidFill>
                <a:latin typeface="Consolas"/>
                <a:ea typeface="Consolas"/>
                <a:cs typeface="Consolas"/>
                <a:sym typeface="Consolas"/>
              </a:rPr>
              <a:t>    for worker in workers {</a:t>
            </a:r>
            <a:endParaRPr>
              <a:solidFill>
                <a:schemeClr val="dk1"/>
              </a:solidFill>
              <a:latin typeface="Consolas"/>
              <a:ea typeface="Consolas"/>
              <a:cs typeface="Consolas"/>
              <a:sym typeface="Consolas"/>
            </a:endParaRPr>
          </a:p>
          <a:p>
            <a:pPr indent="0" lvl="0" marL="0" rtl="0" algn="l">
              <a:lnSpc>
                <a:spcPct val="115000"/>
              </a:lnSpc>
              <a:spcBef>
                <a:spcPts val="0"/>
              </a:spcBef>
              <a:spcAft>
                <a:spcPts val="0"/>
              </a:spcAft>
              <a:buNone/>
            </a:pPr>
            <a:r>
              <a:t/>
            </a:r>
            <a:endParaRPr>
              <a:solidFill>
                <a:schemeClr val="dk1"/>
              </a:solidFill>
              <a:latin typeface="Consolas"/>
              <a:ea typeface="Consolas"/>
              <a:cs typeface="Consolas"/>
              <a:sym typeface="Consolas"/>
            </a:endParaRPr>
          </a:p>
          <a:p>
            <a:pPr indent="0" lvl="0" marL="0" rtl="0" algn="l">
              <a:lnSpc>
                <a:spcPct val="115000"/>
              </a:lnSpc>
              <a:spcBef>
                <a:spcPts val="0"/>
              </a:spcBef>
              <a:spcAft>
                <a:spcPts val="0"/>
              </a:spcAft>
              <a:buNone/>
            </a:pPr>
            <a:r>
              <a:t/>
            </a:r>
            <a:endParaRPr>
              <a:solidFill>
                <a:schemeClr val="dk1"/>
              </a:solidFill>
              <a:latin typeface="Consolas"/>
              <a:ea typeface="Consolas"/>
              <a:cs typeface="Consolas"/>
              <a:sym typeface="Consolas"/>
            </a:endParaRPr>
          </a:p>
          <a:p>
            <a:pPr indent="0" lvl="0" marL="0" rtl="0" algn="l">
              <a:lnSpc>
                <a:spcPct val="115000"/>
              </a:lnSpc>
              <a:spcBef>
                <a:spcPts val="0"/>
              </a:spcBef>
              <a:spcAft>
                <a:spcPts val="0"/>
              </a:spcAft>
              <a:buNone/>
            </a:pPr>
            <a:r>
              <a:t/>
            </a:r>
            <a:endParaRPr>
              <a:solidFill>
                <a:schemeClr val="dk1"/>
              </a:solidFill>
              <a:latin typeface="Consolas"/>
              <a:ea typeface="Consolas"/>
              <a:cs typeface="Consolas"/>
              <a:sym typeface="Consolas"/>
            </a:endParaRPr>
          </a:p>
          <a:p>
            <a:pPr indent="0" lvl="0" marL="0" rtl="0" algn="l">
              <a:lnSpc>
                <a:spcPct val="115000"/>
              </a:lnSpc>
              <a:spcBef>
                <a:spcPts val="0"/>
              </a:spcBef>
              <a:spcAft>
                <a:spcPts val="0"/>
              </a:spcAft>
              <a:buNone/>
            </a:pPr>
            <a:r>
              <a:t/>
            </a:r>
            <a:endParaRPr>
              <a:solidFill>
                <a:schemeClr val="dk1"/>
              </a:solidFill>
              <a:latin typeface="Consolas"/>
              <a:ea typeface="Consolas"/>
              <a:cs typeface="Consolas"/>
              <a:sym typeface="Consolas"/>
            </a:endParaRPr>
          </a:p>
          <a:p>
            <a:pPr indent="0" lvl="0" marL="0" rtl="0" algn="l">
              <a:lnSpc>
                <a:spcPct val="115000"/>
              </a:lnSpc>
              <a:spcBef>
                <a:spcPts val="0"/>
              </a:spcBef>
              <a:spcAft>
                <a:spcPts val="0"/>
              </a:spcAft>
              <a:buNone/>
            </a:pPr>
            <a:r>
              <a:t/>
            </a:r>
            <a:endParaRPr>
              <a:solidFill>
                <a:schemeClr val="dk1"/>
              </a:solidFill>
              <a:latin typeface="Consolas"/>
              <a:ea typeface="Consolas"/>
              <a:cs typeface="Consolas"/>
              <a:sym typeface="Consolas"/>
            </a:endParaRPr>
          </a:p>
          <a:p>
            <a:pPr indent="0" lvl="0" marL="0" rtl="0" algn="l">
              <a:lnSpc>
                <a:spcPct val="115000"/>
              </a:lnSpc>
              <a:spcBef>
                <a:spcPts val="0"/>
              </a:spcBef>
              <a:spcAft>
                <a:spcPts val="0"/>
              </a:spcAft>
              <a:buNone/>
            </a:pPr>
            <a:r>
              <a:t/>
            </a:r>
            <a:endParaRPr>
              <a:solidFill>
                <a:schemeClr val="dk1"/>
              </a:solidFill>
              <a:latin typeface="Consolas"/>
              <a:ea typeface="Consolas"/>
              <a:cs typeface="Consolas"/>
              <a:sym typeface="Consolas"/>
            </a:endParaRPr>
          </a:p>
          <a:p>
            <a:pPr indent="0" lvl="0" marL="0" rtl="0" algn="l">
              <a:lnSpc>
                <a:spcPct val="115000"/>
              </a:lnSpc>
              <a:spcBef>
                <a:spcPts val="0"/>
              </a:spcBef>
              <a:spcAft>
                <a:spcPts val="0"/>
              </a:spcAft>
              <a:buNone/>
            </a:pPr>
            <a:r>
              <a:rPr lang="en">
                <a:solidFill>
                  <a:schemeClr val="dk1"/>
                </a:solidFill>
                <a:latin typeface="Consolas"/>
                <a:ea typeface="Consolas"/>
                <a:cs typeface="Consolas"/>
                <a:sym typeface="Consolas"/>
              </a:rPr>
              <a:t>    }</a:t>
            </a:r>
            <a:endParaRPr>
              <a:solidFill>
                <a:schemeClr val="dk1"/>
              </a:solidFill>
              <a:latin typeface="Consolas"/>
              <a:ea typeface="Consolas"/>
              <a:cs typeface="Consolas"/>
              <a:sym typeface="Consolas"/>
            </a:endParaRPr>
          </a:p>
          <a:p>
            <a:pPr indent="0" lvl="0" marL="0" rtl="0" algn="l">
              <a:lnSpc>
                <a:spcPct val="115000"/>
              </a:lnSpc>
              <a:spcBef>
                <a:spcPts val="0"/>
              </a:spcBef>
              <a:spcAft>
                <a:spcPts val="0"/>
              </a:spcAft>
              <a:buNone/>
            </a:pPr>
            <a:r>
              <a:rPr lang="en">
                <a:solidFill>
                  <a:schemeClr val="dk1"/>
                </a:solidFill>
                <a:latin typeface="Consolas"/>
                <a:ea typeface="Consolas"/>
                <a:cs typeface="Consolas"/>
                <a:sym typeface="Consolas"/>
              </a:rPr>
              <a:t>  }</a:t>
            </a:r>
            <a:endParaRPr>
              <a:solidFill>
                <a:schemeClr val="dk1"/>
              </a:solidFill>
              <a:latin typeface="Consolas"/>
              <a:ea typeface="Consolas"/>
              <a:cs typeface="Consolas"/>
              <a:sym typeface="Consolas"/>
            </a:endParaRPr>
          </a:p>
          <a:p>
            <a:pPr indent="0" lvl="0" marL="0" rtl="0" algn="l">
              <a:lnSpc>
                <a:spcPct val="115000"/>
              </a:lnSpc>
              <a:spcBef>
                <a:spcPts val="0"/>
              </a:spcBef>
              <a:spcAft>
                <a:spcPts val="0"/>
              </a:spcAft>
              <a:buNone/>
            </a:pPr>
            <a:r>
              <a:rPr lang="en">
                <a:solidFill>
                  <a:schemeClr val="dk1"/>
                </a:solidFill>
                <a:latin typeface="Consolas"/>
                <a:ea typeface="Consolas"/>
                <a:cs typeface="Consolas"/>
                <a:sym typeface="Consolas"/>
              </a:rPr>
              <a:t>}</a:t>
            </a:r>
            <a:endParaRPr/>
          </a:p>
        </p:txBody>
      </p:sp>
      <p:sp>
        <p:nvSpPr>
          <p:cNvPr id="97" name="Google Shape;97;p19"/>
          <p:cNvSpPr txBox="1"/>
          <p:nvPr/>
        </p:nvSpPr>
        <p:spPr>
          <a:xfrm>
            <a:off x="354275" y="1316925"/>
            <a:ext cx="8106000" cy="31725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None/>
            </a:pPr>
            <a:r>
              <a:t/>
            </a:r>
            <a:endParaRPr>
              <a:solidFill>
                <a:schemeClr val="dk1"/>
              </a:solidFill>
              <a:latin typeface="Consolas"/>
              <a:ea typeface="Consolas"/>
              <a:cs typeface="Consolas"/>
              <a:sym typeface="Consolas"/>
            </a:endParaRPr>
          </a:p>
          <a:p>
            <a:pPr indent="0" lvl="0" marL="0" rtl="0" algn="l">
              <a:lnSpc>
                <a:spcPct val="115000"/>
              </a:lnSpc>
              <a:spcBef>
                <a:spcPts val="0"/>
              </a:spcBef>
              <a:spcAft>
                <a:spcPts val="0"/>
              </a:spcAft>
              <a:buNone/>
            </a:pPr>
            <a:r>
              <a:t/>
            </a:r>
            <a:endParaRPr>
              <a:solidFill>
                <a:schemeClr val="dk1"/>
              </a:solidFill>
              <a:latin typeface="Consolas"/>
              <a:ea typeface="Consolas"/>
              <a:cs typeface="Consolas"/>
              <a:sym typeface="Consolas"/>
            </a:endParaRPr>
          </a:p>
          <a:p>
            <a:pPr indent="0" lvl="0" marL="0" rtl="0" algn="l">
              <a:lnSpc>
                <a:spcPct val="115000"/>
              </a:lnSpc>
              <a:spcBef>
                <a:spcPts val="0"/>
              </a:spcBef>
              <a:spcAft>
                <a:spcPts val="0"/>
              </a:spcAft>
              <a:buNone/>
            </a:pPr>
            <a:r>
              <a:t/>
            </a:r>
            <a:endParaRPr>
              <a:solidFill>
                <a:schemeClr val="dk1"/>
              </a:solidFill>
              <a:latin typeface="Consolas"/>
              <a:ea typeface="Consolas"/>
              <a:cs typeface="Consolas"/>
              <a:sym typeface="Consolas"/>
            </a:endParaRPr>
          </a:p>
          <a:p>
            <a:pPr indent="0" lvl="0" marL="0" rtl="0" algn="l">
              <a:lnSpc>
                <a:spcPct val="115000"/>
              </a:lnSpc>
              <a:spcBef>
                <a:spcPts val="0"/>
              </a:spcBef>
              <a:spcAft>
                <a:spcPts val="0"/>
              </a:spcAft>
              <a:buNone/>
            </a:pPr>
            <a:r>
              <a:rPr lang="en">
                <a:solidFill>
                  <a:schemeClr val="dk1"/>
                </a:solidFill>
                <a:latin typeface="Consolas"/>
                <a:ea typeface="Consolas"/>
                <a:cs typeface="Consolas"/>
                <a:sym typeface="Consolas"/>
              </a:rPr>
              <a:t>      index = worker.Index</a:t>
            </a:r>
            <a:endParaRPr>
              <a:solidFill>
                <a:schemeClr val="dk1"/>
              </a:solidFill>
              <a:latin typeface="Consolas"/>
              <a:ea typeface="Consolas"/>
              <a:cs typeface="Consolas"/>
              <a:sym typeface="Consolas"/>
            </a:endParaRPr>
          </a:p>
          <a:p>
            <a:pPr indent="0" lvl="0" marL="0" rtl="0" algn="l">
              <a:lnSpc>
                <a:spcPct val="115000"/>
              </a:lnSpc>
              <a:spcBef>
                <a:spcPts val="0"/>
              </a:spcBef>
              <a:spcAft>
                <a:spcPts val="0"/>
              </a:spcAft>
              <a:buNone/>
            </a:pPr>
            <a:r>
              <a:rPr lang="en">
                <a:solidFill>
                  <a:schemeClr val="dk1"/>
                </a:solidFill>
                <a:latin typeface="Consolas"/>
                <a:ea typeface="Consolas"/>
                <a:cs typeface="Consolas"/>
                <a:sym typeface="Consolas"/>
              </a:rPr>
              <a:t>      address = worker.Address</a:t>
            </a:r>
            <a:endParaRPr>
              <a:solidFill>
                <a:schemeClr val="dk1"/>
              </a:solidFill>
              <a:latin typeface="Consolas"/>
              <a:ea typeface="Consolas"/>
              <a:cs typeface="Consolas"/>
              <a:sym typeface="Consolas"/>
            </a:endParaRPr>
          </a:p>
          <a:p>
            <a:pPr indent="0" lvl="0" marL="0" rtl="0" algn="l">
              <a:lnSpc>
                <a:spcPct val="115000"/>
              </a:lnSpc>
              <a:spcBef>
                <a:spcPts val="0"/>
              </a:spcBef>
              <a:spcAft>
                <a:spcPts val="0"/>
              </a:spcAft>
              <a:buNone/>
            </a:pPr>
            <a:r>
              <a:rPr lang="en">
                <a:solidFill>
                  <a:schemeClr val="dk1"/>
                </a:solidFill>
                <a:latin typeface="Consolas"/>
                <a:ea typeface="Consolas"/>
                <a:cs typeface="Consolas"/>
                <a:sym typeface="Consolas"/>
              </a:rPr>
              <a:t>      </a:t>
            </a:r>
            <a:r>
              <a:rPr lang="en">
                <a:solidFill>
                  <a:schemeClr val="dk1"/>
                </a:solidFill>
                <a:latin typeface="Consolas"/>
                <a:ea typeface="Consolas"/>
                <a:cs typeface="Consolas"/>
                <a:sym typeface="Consolas"/>
              </a:rPr>
              <a:t>r</a:t>
            </a:r>
            <a:r>
              <a:rPr lang="en">
                <a:solidFill>
                  <a:schemeClr val="dk1"/>
                </a:solidFill>
                <a:latin typeface="Consolas"/>
                <a:ea typeface="Consolas"/>
                <a:cs typeface="Consolas"/>
                <a:sym typeface="Consolas"/>
              </a:rPr>
              <a:t>equest = MakeRequest(</a:t>
            </a:r>
            <a:r>
              <a:rPr lang="en">
                <a:solidFill>
                  <a:srgbClr val="FF9900"/>
                </a:solidFill>
                <a:latin typeface="Consolas"/>
                <a:ea typeface="Consolas"/>
                <a:cs typeface="Consolas"/>
                <a:sym typeface="Consolas"/>
              </a:rPr>
              <a:t>i</a:t>
            </a:r>
            <a:r>
              <a:rPr lang="en">
                <a:solidFill>
                  <a:srgbClr val="FF9900"/>
                </a:solidFill>
                <a:latin typeface="Consolas"/>
                <a:ea typeface="Consolas"/>
                <a:cs typeface="Consolas"/>
                <a:sym typeface="Consolas"/>
              </a:rPr>
              <a:t>ndex</a:t>
            </a:r>
            <a:r>
              <a:rPr lang="en">
                <a:solidFill>
                  <a:schemeClr val="dk1"/>
                </a:solidFill>
                <a:latin typeface="Consolas"/>
                <a:ea typeface="Consolas"/>
                <a:cs typeface="Consolas"/>
                <a:sym typeface="Consolas"/>
              </a:rPr>
              <a:t>)</a:t>
            </a:r>
            <a:endParaRPr>
              <a:solidFill>
                <a:schemeClr val="dk1"/>
              </a:solidFill>
              <a:latin typeface="Consolas"/>
              <a:ea typeface="Consolas"/>
              <a:cs typeface="Consolas"/>
              <a:sym typeface="Consolas"/>
            </a:endParaRPr>
          </a:p>
          <a:p>
            <a:pPr indent="0" lvl="0" marL="0" rtl="0" algn="l">
              <a:lnSpc>
                <a:spcPct val="115000"/>
              </a:lnSpc>
              <a:spcBef>
                <a:spcPts val="0"/>
              </a:spcBef>
              <a:spcAft>
                <a:spcPts val="0"/>
              </a:spcAft>
              <a:buNone/>
            </a:pPr>
            <a:r>
              <a:rPr lang="en">
                <a:solidFill>
                  <a:schemeClr val="dk1"/>
                </a:solidFill>
                <a:latin typeface="Consolas"/>
                <a:ea typeface="Consolas"/>
                <a:cs typeface="Consolas"/>
                <a:sym typeface="Consolas"/>
              </a:rPr>
              <a:t>      response =</a:t>
            </a:r>
            <a:r>
              <a:rPr lang="en">
                <a:solidFill>
                  <a:schemeClr val="dk1"/>
                </a:solidFill>
                <a:latin typeface="Consolas"/>
                <a:ea typeface="Consolas"/>
                <a:cs typeface="Consolas"/>
                <a:sym typeface="Consolas"/>
              </a:rPr>
              <a:t> send</a:t>
            </a:r>
            <a:r>
              <a:rPr lang="en">
                <a:solidFill>
                  <a:schemeClr val="dk1"/>
                </a:solidFill>
                <a:latin typeface="Consolas"/>
                <a:ea typeface="Consolas"/>
                <a:cs typeface="Consolas"/>
                <a:sym typeface="Consolas"/>
              </a:rPr>
              <a:t>RPC(</a:t>
            </a:r>
            <a:r>
              <a:rPr lang="en">
                <a:solidFill>
                  <a:srgbClr val="6AA84F"/>
                </a:solidFill>
                <a:latin typeface="Consolas"/>
                <a:ea typeface="Consolas"/>
                <a:cs typeface="Consolas"/>
                <a:sym typeface="Consolas"/>
              </a:rPr>
              <a:t>"RunTask"</a:t>
            </a:r>
            <a:r>
              <a:rPr lang="en">
                <a:solidFill>
                  <a:schemeClr val="dk1"/>
                </a:solidFill>
                <a:latin typeface="Consolas"/>
                <a:ea typeface="Consolas"/>
                <a:cs typeface="Consolas"/>
                <a:sym typeface="Consolas"/>
              </a:rPr>
              <a:t>, address, request)</a:t>
            </a:r>
            <a:endParaRPr>
              <a:solidFill>
                <a:schemeClr val="dk1"/>
              </a:solidFill>
              <a:latin typeface="Consolas"/>
              <a:ea typeface="Consolas"/>
              <a:cs typeface="Consolas"/>
              <a:sym typeface="Consolas"/>
            </a:endParaRPr>
          </a:p>
          <a:p>
            <a:pPr indent="0" lvl="0" marL="0" rtl="0" algn="l">
              <a:lnSpc>
                <a:spcPct val="115000"/>
              </a:lnSpc>
              <a:spcBef>
                <a:spcPts val="0"/>
              </a:spcBef>
              <a:spcAft>
                <a:spcPts val="0"/>
              </a:spcAft>
              <a:buNone/>
            </a:pPr>
            <a:r>
              <a:rPr lang="en">
                <a:solidFill>
                  <a:schemeClr val="dk1"/>
                </a:solidFill>
                <a:latin typeface="Consolas"/>
                <a:ea typeface="Consolas"/>
                <a:cs typeface="Consolas"/>
                <a:sym typeface="Consolas"/>
              </a:rPr>
              <a:t>      result = response.</a:t>
            </a:r>
            <a:r>
              <a:rPr lang="en">
                <a:solidFill>
                  <a:srgbClr val="9900FF"/>
                </a:solidFill>
                <a:latin typeface="Consolas"/>
                <a:ea typeface="Consolas"/>
                <a:cs typeface="Consolas"/>
                <a:sym typeface="Consolas"/>
              </a:rPr>
              <a:t>Result</a:t>
            </a:r>
            <a:endParaRPr>
              <a:solidFill>
                <a:srgbClr val="9900FF"/>
              </a:solidFill>
              <a:latin typeface="Consolas"/>
              <a:ea typeface="Consolas"/>
              <a:cs typeface="Consolas"/>
              <a:sym typeface="Consolas"/>
            </a:endParaRPr>
          </a:p>
          <a:p>
            <a:pPr indent="0" lvl="0" marL="0" rtl="0" algn="l">
              <a:lnSpc>
                <a:spcPct val="115000"/>
              </a:lnSpc>
              <a:spcBef>
                <a:spcPts val="0"/>
              </a:spcBef>
              <a:spcAft>
                <a:spcPts val="0"/>
              </a:spcAft>
              <a:buNone/>
            </a:pPr>
            <a:r>
              <a:rPr lang="en">
                <a:solidFill>
                  <a:srgbClr val="9900FF"/>
                </a:solidFill>
                <a:latin typeface="Consolas"/>
                <a:ea typeface="Consolas"/>
                <a:cs typeface="Consolas"/>
                <a:sym typeface="Consolas"/>
              </a:rPr>
              <a:t>      </a:t>
            </a:r>
            <a:r>
              <a:rPr lang="en">
                <a:solidFill>
                  <a:schemeClr val="dk1"/>
                </a:solidFill>
                <a:latin typeface="Consolas"/>
                <a:ea typeface="Consolas"/>
                <a:cs typeface="Consolas"/>
                <a:sym typeface="Consolas"/>
              </a:rPr>
              <a:t>handleResult(result)</a:t>
            </a:r>
            <a:endParaRPr>
              <a:solidFill>
                <a:srgbClr val="9900FF"/>
              </a:solidFill>
              <a:latin typeface="Consolas"/>
              <a:ea typeface="Consolas"/>
              <a:cs typeface="Consolas"/>
              <a:sym typeface="Consolas"/>
            </a:endParaRPr>
          </a:p>
          <a:p>
            <a:pPr indent="0" lvl="0" marL="0" rtl="0" algn="l">
              <a:lnSpc>
                <a:spcPct val="115000"/>
              </a:lnSpc>
              <a:spcBef>
                <a:spcPts val="0"/>
              </a:spcBef>
              <a:spcAft>
                <a:spcPts val="0"/>
              </a:spcAft>
              <a:buNone/>
            </a:pPr>
            <a:r>
              <a:t/>
            </a:r>
            <a:endParaRPr>
              <a:solidFill>
                <a:schemeClr val="dk1"/>
              </a:solidFill>
              <a:latin typeface="Consolas"/>
              <a:ea typeface="Consolas"/>
              <a:cs typeface="Consolas"/>
              <a:sym typeface="Consolas"/>
            </a:endParaRPr>
          </a:p>
          <a:p>
            <a:pPr indent="0" lvl="0" marL="0" rtl="0" algn="l">
              <a:lnSpc>
                <a:spcPct val="115000"/>
              </a:lnSpc>
              <a:spcBef>
                <a:spcPts val="0"/>
              </a:spcBef>
              <a:spcAft>
                <a:spcPts val="0"/>
              </a:spcAft>
              <a:buNone/>
            </a:pPr>
            <a:r>
              <a:t/>
            </a:r>
            <a:endParaRPr>
              <a:solidFill>
                <a:schemeClr val="dk1"/>
              </a:solidFill>
              <a:latin typeface="Consolas"/>
              <a:ea typeface="Consolas"/>
              <a:cs typeface="Consolas"/>
              <a:sym typeface="Consolas"/>
            </a:endParaRPr>
          </a:p>
          <a:p>
            <a:pPr indent="0" lvl="0" marL="0" rtl="0" algn="l">
              <a:lnSpc>
                <a:spcPct val="115000"/>
              </a:lnSpc>
              <a:spcBef>
                <a:spcPts val="0"/>
              </a:spcBef>
              <a:spcAft>
                <a:spcPts val="0"/>
              </a:spcAft>
              <a:buNone/>
            </a:pPr>
            <a:r>
              <a:t/>
            </a:r>
            <a:endParaRPr/>
          </a:p>
        </p:txBody>
      </p:sp>
      <p:sp>
        <p:nvSpPr>
          <p:cNvPr id="98" name="Google Shape;98;p19"/>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b="1" lang="en">
                <a:solidFill>
                  <a:srgbClr val="000000"/>
                </a:solidFill>
              </a:rPr>
              <a:t>Example: Master-Worker</a:t>
            </a:r>
            <a:endParaRPr b="1">
              <a:solidFill>
                <a:srgbClr val="000000"/>
              </a:solidFill>
            </a:endParaRPr>
          </a:p>
        </p:txBody>
      </p:sp>
      <p:sp>
        <p:nvSpPr>
          <p:cNvPr id="99" name="Google Shape;99;p19"/>
          <p:cNvSpPr txBox="1"/>
          <p:nvPr/>
        </p:nvSpPr>
        <p:spPr>
          <a:xfrm>
            <a:off x="4989875" y="1316925"/>
            <a:ext cx="3356700" cy="13458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None/>
            </a:pPr>
            <a:r>
              <a:rPr lang="en">
                <a:solidFill>
                  <a:srgbClr val="4A86E8"/>
                </a:solidFill>
                <a:latin typeface="Consolas"/>
                <a:ea typeface="Consolas"/>
                <a:cs typeface="Consolas"/>
                <a:sym typeface="Consolas"/>
              </a:rPr>
              <a:t>Worker</a:t>
            </a:r>
            <a:r>
              <a:rPr lang="en">
                <a:solidFill>
                  <a:schemeClr val="dk1"/>
                </a:solidFill>
                <a:latin typeface="Consolas"/>
                <a:ea typeface="Consolas"/>
                <a:cs typeface="Consolas"/>
                <a:sym typeface="Consolas"/>
              </a:rPr>
              <a:t> {</a:t>
            </a:r>
            <a:endParaRPr>
              <a:solidFill>
                <a:schemeClr val="dk1"/>
              </a:solidFill>
              <a:latin typeface="Consolas"/>
              <a:ea typeface="Consolas"/>
              <a:cs typeface="Consolas"/>
              <a:sym typeface="Consolas"/>
            </a:endParaRPr>
          </a:p>
          <a:p>
            <a:pPr indent="0" lvl="0" marL="0" rtl="0" algn="l">
              <a:lnSpc>
                <a:spcPct val="115000"/>
              </a:lnSpc>
              <a:spcBef>
                <a:spcPts val="0"/>
              </a:spcBef>
              <a:spcAft>
                <a:spcPts val="0"/>
              </a:spcAft>
              <a:buNone/>
            </a:pPr>
            <a:r>
              <a:rPr lang="en">
                <a:solidFill>
                  <a:schemeClr val="dk1"/>
                </a:solidFill>
                <a:latin typeface="Consolas"/>
                <a:ea typeface="Consolas"/>
                <a:cs typeface="Consolas"/>
                <a:sym typeface="Consolas"/>
              </a:rPr>
              <a:t>  func </a:t>
            </a:r>
            <a:r>
              <a:rPr lang="en">
                <a:solidFill>
                  <a:srgbClr val="93C47D"/>
                </a:solidFill>
                <a:latin typeface="Consolas"/>
                <a:ea typeface="Consolas"/>
                <a:cs typeface="Consolas"/>
                <a:sym typeface="Consolas"/>
              </a:rPr>
              <a:t>RunTask</a:t>
            </a:r>
            <a:r>
              <a:rPr lang="en">
                <a:solidFill>
                  <a:schemeClr val="dk1"/>
                </a:solidFill>
                <a:latin typeface="Consolas"/>
                <a:ea typeface="Consolas"/>
                <a:cs typeface="Consolas"/>
                <a:sym typeface="Consolas"/>
              </a:rPr>
              <a:t>(</a:t>
            </a:r>
            <a:r>
              <a:rPr lang="en">
                <a:solidFill>
                  <a:srgbClr val="FF9900"/>
                </a:solidFill>
                <a:latin typeface="Consolas"/>
                <a:ea typeface="Consolas"/>
                <a:cs typeface="Consolas"/>
                <a:sym typeface="Consolas"/>
              </a:rPr>
              <a:t>index</a:t>
            </a:r>
            <a:r>
              <a:rPr lang="en">
                <a:solidFill>
                  <a:schemeClr val="dk1"/>
                </a:solidFill>
                <a:latin typeface="Consolas"/>
                <a:ea typeface="Consolas"/>
                <a:cs typeface="Consolas"/>
                <a:sym typeface="Consolas"/>
              </a:rPr>
              <a:t>) </a:t>
            </a:r>
            <a:r>
              <a:rPr lang="en">
                <a:solidFill>
                  <a:srgbClr val="9900FF"/>
                </a:solidFill>
                <a:latin typeface="Consolas"/>
                <a:ea typeface="Consolas"/>
                <a:cs typeface="Consolas"/>
                <a:sym typeface="Consolas"/>
              </a:rPr>
              <a:t>result</a:t>
            </a:r>
            <a:r>
              <a:rPr lang="en">
                <a:solidFill>
                  <a:schemeClr val="dk1"/>
                </a:solidFill>
                <a:latin typeface="Consolas"/>
                <a:ea typeface="Consolas"/>
                <a:cs typeface="Consolas"/>
                <a:sym typeface="Consolas"/>
              </a:rPr>
              <a:t> {</a:t>
            </a:r>
            <a:endParaRPr>
              <a:solidFill>
                <a:schemeClr val="dk1"/>
              </a:solidFill>
              <a:latin typeface="Consolas"/>
              <a:ea typeface="Consolas"/>
              <a:cs typeface="Consolas"/>
              <a:sym typeface="Consolas"/>
            </a:endParaRPr>
          </a:p>
          <a:p>
            <a:pPr indent="0" lvl="0" marL="0" rtl="0" algn="l">
              <a:lnSpc>
                <a:spcPct val="115000"/>
              </a:lnSpc>
              <a:spcBef>
                <a:spcPts val="0"/>
              </a:spcBef>
              <a:spcAft>
                <a:spcPts val="0"/>
              </a:spcAft>
              <a:buNone/>
            </a:pPr>
            <a:r>
              <a:rPr lang="en">
                <a:solidFill>
                  <a:srgbClr val="999999"/>
                </a:solidFill>
                <a:latin typeface="Consolas"/>
                <a:ea typeface="Consolas"/>
                <a:cs typeface="Consolas"/>
                <a:sym typeface="Consolas"/>
              </a:rPr>
              <a:t>    // ...</a:t>
            </a:r>
            <a:endParaRPr>
              <a:solidFill>
                <a:srgbClr val="999999"/>
              </a:solidFill>
              <a:latin typeface="Consolas"/>
              <a:ea typeface="Consolas"/>
              <a:cs typeface="Consolas"/>
              <a:sym typeface="Consolas"/>
            </a:endParaRPr>
          </a:p>
          <a:p>
            <a:pPr indent="0" lvl="0" marL="0" rtl="0" algn="l">
              <a:lnSpc>
                <a:spcPct val="115000"/>
              </a:lnSpc>
              <a:spcBef>
                <a:spcPts val="0"/>
              </a:spcBef>
              <a:spcAft>
                <a:spcPts val="0"/>
              </a:spcAft>
              <a:buNone/>
            </a:pPr>
            <a:r>
              <a:rPr lang="en">
                <a:solidFill>
                  <a:schemeClr val="dk1"/>
                </a:solidFill>
                <a:latin typeface="Consolas"/>
                <a:ea typeface="Consolas"/>
                <a:cs typeface="Consolas"/>
                <a:sym typeface="Consolas"/>
              </a:rPr>
              <a:t>  }</a:t>
            </a:r>
            <a:endParaRPr>
              <a:solidFill>
                <a:schemeClr val="dk1"/>
              </a:solidFill>
              <a:latin typeface="Consolas"/>
              <a:ea typeface="Consolas"/>
              <a:cs typeface="Consolas"/>
              <a:sym typeface="Consolas"/>
            </a:endParaRPr>
          </a:p>
          <a:p>
            <a:pPr indent="0" lvl="0" marL="0" rtl="0" algn="l">
              <a:lnSpc>
                <a:spcPct val="115000"/>
              </a:lnSpc>
              <a:spcBef>
                <a:spcPts val="0"/>
              </a:spcBef>
              <a:spcAft>
                <a:spcPts val="0"/>
              </a:spcAft>
              <a:buNone/>
            </a:pPr>
            <a:r>
              <a:rPr lang="en">
                <a:solidFill>
                  <a:schemeClr val="dk1"/>
                </a:solidFill>
                <a:latin typeface="Consolas"/>
                <a:ea typeface="Consolas"/>
                <a:cs typeface="Consolas"/>
                <a:sym typeface="Consolas"/>
              </a:rPr>
              <a:t>}</a:t>
            </a:r>
            <a:endParaRPr/>
          </a:p>
        </p:txBody>
      </p:sp>
      <p:sp>
        <p:nvSpPr>
          <p:cNvPr id="100" name="Google Shape;100;p19"/>
          <p:cNvSpPr txBox="1"/>
          <p:nvPr/>
        </p:nvSpPr>
        <p:spPr>
          <a:xfrm>
            <a:off x="5125325" y="3644850"/>
            <a:ext cx="2674500" cy="615600"/>
          </a:xfrm>
          <a:prstGeom prst="rect">
            <a:avLst/>
          </a:prstGeom>
          <a:solidFill>
            <a:srgbClr val="FFF2CC"/>
          </a:solidFill>
          <a:ln>
            <a:noFill/>
          </a:ln>
        </p:spPr>
        <p:txBody>
          <a:bodyPr anchorCtr="0" anchor="t" bIns="91425" lIns="91425" spcFirstLastPara="1" rIns="91425" wrap="square" tIns="91425">
            <a:spAutoFit/>
          </a:bodyPr>
          <a:lstStyle/>
          <a:p>
            <a:pPr indent="0" lvl="0" marL="0" rtl="0" algn="ctr">
              <a:spcBef>
                <a:spcPts val="0"/>
              </a:spcBef>
              <a:spcAft>
                <a:spcPts val="0"/>
              </a:spcAft>
              <a:buNone/>
            </a:pPr>
            <a:r>
              <a:rPr lang="en"/>
              <a:t>What is the problem? </a:t>
            </a:r>
            <a:endParaRPr/>
          </a:p>
          <a:p>
            <a:pPr indent="0" lvl="0" marL="0" rtl="0" algn="ctr">
              <a:spcBef>
                <a:spcPts val="0"/>
              </a:spcBef>
              <a:spcAft>
                <a:spcPts val="0"/>
              </a:spcAft>
              <a:buNone/>
            </a:pPr>
            <a:r>
              <a:rPr lang="en"/>
              <a:t>How is performance?</a:t>
            </a:r>
            <a:endParaRPr/>
          </a:p>
        </p:txBody>
      </p:sp>
      <p:sp>
        <p:nvSpPr>
          <p:cNvPr id="101" name="Google Shape;101;p19"/>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97">
                                            <p:txEl>
                                              <p:pRg end="0" st="0"/>
                                            </p:txEl>
                                          </p:spTgt>
                                        </p:tgtEl>
                                        <p:attrNameLst>
                                          <p:attrName>style.visibility</p:attrName>
                                        </p:attrNameLst>
                                      </p:cBhvr>
                                      <p:to>
                                        <p:strVal val="visible"/>
                                      </p:to>
                                    </p:set>
                                    <p:animEffect filter="fade" transition="in">
                                      <p:cBhvr>
                                        <p:cTn dur="1"/>
                                        <p:tgtEl>
                                          <p:spTgt spid="97">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97">
                                            <p:txEl>
                                              <p:pRg end="1" st="1"/>
                                            </p:txEl>
                                          </p:spTgt>
                                        </p:tgtEl>
                                        <p:attrNameLst>
                                          <p:attrName>style.visibility</p:attrName>
                                        </p:attrNameLst>
                                      </p:cBhvr>
                                      <p:to>
                                        <p:strVal val="visible"/>
                                      </p:to>
                                    </p:set>
                                    <p:animEffect filter="fade" transition="in">
                                      <p:cBhvr>
                                        <p:cTn dur="1"/>
                                        <p:tgtEl>
                                          <p:spTgt spid="97">
                                            <p:txEl>
                                              <p:pRg end="1" st="1"/>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97">
                                            <p:txEl>
                                              <p:pRg end="2" st="2"/>
                                            </p:txEl>
                                          </p:spTgt>
                                        </p:tgtEl>
                                        <p:attrNameLst>
                                          <p:attrName>style.visibility</p:attrName>
                                        </p:attrNameLst>
                                      </p:cBhvr>
                                      <p:to>
                                        <p:strVal val="visible"/>
                                      </p:to>
                                    </p:set>
                                    <p:animEffect filter="fade" transition="in">
                                      <p:cBhvr>
                                        <p:cTn dur="1"/>
                                        <p:tgtEl>
                                          <p:spTgt spid="97">
                                            <p:txEl>
                                              <p:pRg end="2" st="2"/>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97">
                                            <p:txEl>
                                              <p:pRg end="3" st="3"/>
                                            </p:txEl>
                                          </p:spTgt>
                                        </p:tgtEl>
                                        <p:attrNameLst>
                                          <p:attrName>style.visibility</p:attrName>
                                        </p:attrNameLst>
                                      </p:cBhvr>
                                      <p:to>
                                        <p:strVal val="visible"/>
                                      </p:to>
                                    </p:set>
                                    <p:animEffect filter="fade" transition="in">
                                      <p:cBhvr>
                                        <p:cTn dur="1"/>
                                        <p:tgtEl>
                                          <p:spTgt spid="97">
                                            <p:txEl>
                                              <p:pRg end="3" st="3"/>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97">
                                            <p:txEl>
                                              <p:pRg end="4" st="4"/>
                                            </p:txEl>
                                          </p:spTgt>
                                        </p:tgtEl>
                                        <p:attrNameLst>
                                          <p:attrName>style.visibility</p:attrName>
                                        </p:attrNameLst>
                                      </p:cBhvr>
                                      <p:to>
                                        <p:strVal val="visible"/>
                                      </p:to>
                                    </p:set>
                                    <p:animEffect filter="fade" transition="in">
                                      <p:cBhvr>
                                        <p:cTn dur="1"/>
                                        <p:tgtEl>
                                          <p:spTgt spid="97">
                                            <p:txEl>
                                              <p:pRg end="4" st="4"/>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97">
                                            <p:txEl>
                                              <p:pRg end="5" st="5"/>
                                            </p:txEl>
                                          </p:spTgt>
                                        </p:tgtEl>
                                        <p:attrNameLst>
                                          <p:attrName>style.visibility</p:attrName>
                                        </p:attrNameLst>
                                      </p:cBhvr>
                                      <p:to>
                                        <p:strVal val="visible"/>
                                      </p:to>
                                    </p:set>
                                    <p:animEffect filter="fade" transition="in">
                                      <p:cBhvr>
                                        <p:cTn dur="1"/>
                                        <p:tgtEl>
                                          <p:spTgt spid="97">
                                            <p:txEl>
                                              <p:pRg end="5" st="5"/>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97">
                                            <p:txEl>
                                              <p:pRg end="6" st="6"/>
                                            </p:txEl>
                                          </p:spTgt>
                                        </p:tgtEl>
                                        <p:attrNameLst>
                                          <p:attrName>style.visibility</p:attrName>
                                        </p:attrNameLst>
                                      </p:cBhvr>
                                      <p:to>
                                        <p:strVal val="visible"/>
                                      </p:to>
                                    </p:set>
                                    <p:animEffect filter="fade" transition="in">
                                      <p:cBhvr>
                                        <p:cTn dur="1"/>
                                        <p:tgtEl>
                                          <p:spTgt spid="97">
                                            <p:txEl>
                                              <p:pRg end="6" st="6"/>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97">
                                            <p:txEl>
                                              <p:pRg end="7" st="7"/>
                                            </p:txEl>
                                          </p:spTgt>
                                        </p:tgtEl>
                                        <p:attrNameLst>
                                          <p:attrName>style.visibility</p:attrName>
                                        </p:attrNameLst>
                                      </p:cBhvr>
                                      <p:to>
                                        <p:strVal val="visible"/>
                                      </p:to>
                                    </p:set>
                                    <p:animEffect filter="fade" transition="in">
                                      <p:cBhvr>
                                        <p:cTn dur="1"/>
                                        <p:tgtEl>
                                          <p:spTgt spid="97">
                                            <p:txEl>
                                              <p:pRg end="7" st="7"/>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97">
                                            <p:txEl>
                                              <p:pRg end="8" st="8"/>
                                            </p:txEl>
                                          </p:spTgt>
                                        </p:tgtEl>
                                        <p:attrNameLst>
                                          <p:attrName>style.visibility</p:attrName>
                                        </p:attrNameLst>
                                      </p:cBhvr>
                                      <p:to>
                                        <p:strVal val="visible"/>
                                      </p:to>
                                    </p:set>
                                    <p:animEffect filter="fade" transition="in">
                                      <p:cBhvr>
                                        <p:cTn dur="1"/>
                                        <p:tgtEl>
                                          <p:spTgt spid="97">
                                            <p:txEl>
                                              <p:pRg end="8" st="8"/>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97">
                                            <p:txEl>
                                              <p:pRg end="9" st="9"/>
                                            </p:txEl>
                                          </p:spTgt>
                                        </p:tgtEl>
                                        <p:attrNameLst>
                                          <p:attrName>style.visibility</p:attrName>
                                        </p:attrNameLst>
                                      </p:cBhvr>
                                      <p:to>
                                        <p:strVal val="visible"/>
                                      </p:to>
                                    </p:set>
                                    <p:animEffect filter="fade" transition="in">
                                      <p:cBhvr>
                                        <p:cTn dur="1"/>
                                        <p:tgtEl>
                                          <p:spTgt spid="97">
                                            <p:txEl>
                                              <p:pRg end="9" st="9"/>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97">
                                            <p:txEl>
                                              <p:pRg end="10" st="10"/>
                                            </p:txEl>
                                          </p:spTgt>
                                        </p:tgtEl>
                                        <p:attrNameLst>
                                          <p:attrName>style.visibility</p:attrName>
                                        </p:attrNameLst>
                                      </p:cBhvr>
                                      <p:to>
                                        <p:strVal val="visible"/>
                                      </p:to>
                                    </p:set>
                                    <p:animEffect filter="fade" transition="in">
                                      <p:cBhvr>
                                        <p:cTn dur="1"/>
                                        <p:tgtEl>
                                          <p:spTgt spid="97">
                                            <p:txEl>
                                              <p:pRg end="10" st="1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97">
                                            <p:txEl>
                                              <p:pRg end="11" st="11"/>
                                            </p:txEl>
                                          </p:spTgt>
                                        </p:tgtEl>
                                        <p:attrNameLst>
                                          <p:attrName>style.visibility</p:attrName>
                                        </p:attrNameLst>
                                      </p:cBhvr>
                                      <p:to>
                                        <p:strVal val="visible"/>
                                      </p:to>
                                    </p:set>
                                    <p:animEffect filter="fade" transition="in">
                                      <p:cBhvr>
                                        <p:cTn dur="1"/>
                                        <p:tgtEl>
                                          <p:spTgt spid="97">
                                            <p:txEl>
                                              <p:pRg end="11" st="11"/>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00"/>
                                        </p:tgtEl>
                                        <p:attrNameLst>
                                          <p:attrName>style.visibility</p:attrName>
                                        </p:attrNameLst>
                                      </p:cBhvr>
                                      <p:to>
                                        <p:strVal val="visible"/>
                                      </p:to>
                                    </p:set>
                                    <p:animEffect filter="fade" transition="in">
                                      <p:cBhvr>
                                        <p:cTn dur="1000"/>
                                        <p:tgtEl>
                                          <p:spTgt spid="100"/>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noFill/>
      </p:bgPr>
    </p:bg>
    <p:spTree>
      <p:nvGrpSpPr>
        <p:cNvPr id="105" name="Shape 105"/>
        <p:cNvGrpSpPr/>
        <p:nvPr/>
      </p:nvGrpSpPr>
      <p:grpSpPr>
        <a:xfrm>
          <a:off x="0" y="0"/>
          <a:ext cx="0" cy="0"/>
          <a:chOff x="0" y="0"/>
          <a:chExt cx="0" cy="0"/>
        </a:xfrm>
      </p:grpSpPr>
      <p:sp>
        <p:nvSpPr>
          <p:cNvPr id="106" name="Google Shape;106;p20"/>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b="1" lang="en">
                <a:solidFill>
                  <a:srgbClr val="000000"/>
                </a:solidFill>
              </a:rPr>
              <a:t>Asynchronous RPC</a:t>
            </a:r>
            <a:endParaRPr b="1">
              <a:solidFill>
                <a:srgbClr val="000000"/>
              </a:solidFill>
            </a:endParaRPr>
          </a:p>
        </p:txBody>
      </p:sp>
      <p:sp>
        <p:nvSpPr>
          <p:cNvPr id="107" name="Google Shape;107;p20"/>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solidFill>
                  <a:srgbClr val="000000"/>
                </a:solidFill>
              </a:rPr>
              <a:t>Key Idea: </a:t>
            </a:r>
            <a:r>
              <a:rPr lang="en">
                <a:solidFill>
                  <a:srgbClr val="000000"/>
                </a:solidFill>
              </a:rPr>
              <a:t>Await RPC response in a separate thread</a:t>
            </a:r>
            <a:endParaRPr>
              <a:solidFill>
                <a:srgbClr val="000000"/>
              </a:solidFill>
            </a:endParaRPr>
          </a:p>
          <a:p>
            <a:pPr indent="0" lvl="0" marL="0" rtl="0" algn="l">
              <a:spcBef>
                <a:spcPts val="1200"/>
              </a:spcBef>
              <a:spcAft>
                <a:spcPts val="0"/>
              </a:spcAft>
              <a:buNone/>
            </a:pPr>
            <a:r>
              <a:rPr lang="en">
                <a:solidFill>
                  <a:srgbClr val="000000"/>
                </a:solidFill>
              </a:rPr>
              <a:t>Multiple ways to implement this:</a:t>
            </a:r>
            <a:endParaRPr>
              <a:solidFill>
                <a:srgbClr val="000000"/>
              </a:solidFill>
            </a:endParaRPr>
          </a:p>
          <a:p>
            <a:pPr indent="-342900" lvl="0" marL="457200" rtl="0" algn="l">
              <a:spcBef>
                <a:spcPts val="1200"/>
              </a:spcBef>
              <a:spcAft>
                <a:spcPts val="0"/>
              </a:spcAft>
              <a:buClr>
                <a:srgbClr val="000000"/>
              </a:buClr>
              <a:buSzPts val="1800"/>
              <a:buAutoNum type="arabicPeriod"/>
            </a:pPr>
            <a:r>
              <a:rPr lang="en">
                <a:solidFill>
                  <a:srgbClr val="000000"/>
                </a:solidFill>
              </a:rPr>
              <a:t>Pass a </a:t>
            </a:r>
            <a:r>
              <a:rPr i="1" lang="en">
                <a:solidFill>
                  <a:srgbClr val="000000"/>
                </a:solidFill>
              </a:rPr>
              <a:t>callback</a:t>
            </a:r>
            <a:r>
              <a:rPr lang="en">
                <a:solidFill>
                  <a:srgbClr val="000000"/>
                </a:solidFill>
              </a:rPr>
              <a:t> to RPC that will be invoked later</a:t>
            </a:r>
            <a:endParaRPr>
              <a:solidFill>
                <a:srgbClr val="000000"/>
              </a:solidFill>
            </a:endParaRPr>
          </a:p>
        </p:txBody>
      </p:sp>
      <p:sp>
        <p:nvSpPr>
          <p:cNvPr id="108" name="Google Shape;108;p20"/>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07">
                                            <p:txEl>
                                              <p:pRg end="0" st="0"/>
                                            </p:txEl>
                                          </p:spTgt>
                                        </p:tgtEl>
                                        <p:attrNameLst>
                                          <p:attrName>style.visibility</p:attrName>
                                        </p:attrNameLst>
                                      </p:cBhvr>
                                      <p:to>
                                        <p:strVal val="visible"/>
                                      </p:to>
                                    </p:set>
                                    <p:animEffect filter="fade" transition="in">
                                      <p:cBhvr>
                                        <p:cTn dur="1"/>
                                        <p:tgtEl>
                                          <p:spTgt spid="107">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07">
                                            <p:txEl>
                                              <p:pRg end="1" st="1"/>
                                            </p:txEl>
                                          </p:spTgt>
                                        </p:tgtEl>
                                        <p:attrNameLst>
                                          <p:attrName>style.visibility</p:attrName>
                                        </p:attrNameLst>
                                      </p:cBhvr>
                                      <p:to>
                                        <p:strVal val="visible"/>
                                      </p:to>
                                    </p:set>
                                    <p:animEffect filter="fade" transition="in">
                                      <p:cBhvr>
                                        <p:cTn dur="1"/>
                                        <p:tgtEl>
                                          <p:spTgt spid="107">
                                            <p:txEl>
                                              <p:pRg end="1" st="1"/>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07">
                                            <p:txEl>
                                              <p:pRg end="2" st="2"/>
                                            </p:txEl>
                                          </p:spTgt>
                                        </p:tgtEl>
                                        <p:attrNameLst>
                                          <p:attrName>style.visibility</p:attrName>
                                        </p:attrNameLst>
                                      </p:cBhvr>
                                      <p:to>
                                        <p:strVal val="visible"/>
                                      </p:to>
                                    </p:set>
                                    <p:animEffect filter="fade" transition="in">
                                      <p:cBhvr>
                                        <p:cTn dur="1"/>
                                        <p:tgtEl>
                                          <p:spTgt spid="107">
                                            <p:txEl>
                                              <p:pRg end="2" st="2"/>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noFill/>
      </p:bgPr>
    </p:bg>
    <p:spTree>
      <p:nvGrpSpPr>
        <p:cNvPr id="112" name="Shape 112"/>
        <p:cNvGrpSpPr/>
        <p:nvPr/>
      </p:nvGrpSpPr>
      <p:grpSpPr>
        <a:xfrm>
          <a:off x="0" y="0"/>
          <a:ext cx="0" cy="0"/>
          <a:chOff x="0" y="0"/>
          <a:chExt cx="0" cy="0"/>
        </a:xfrm>
      </p:grpSpPr>
      <p:sp>
        <p:nvSpPr>
          <p:cNvPr id="113" name="Google Shape;113;p21"/>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b="1" lang="en">
                <a:solidFill>
                  <a:srgbClr val="000000"/>
                </a:solidFill>
              </a:rPr>
              <a:t>Asynchronous RPC</a:t>
            </a:r>
            <a:endParaRPr b="1">
              <a:solidFill>
                <a:srgbClr val="000000"/>
              </a:solidFill>
            </a:endParaRPr>
          </a:p>
        </p:txBody>
      </p:sp>
      <p:sp>
        <p:nvSpPr>
          <p:cNvPr id="114" name="Google Shape;114;p21"/>
          <p:cNvSpPr txBox="1"/>
          <p:nvPr>
            <p:ph idx="1" type="body"/>
          </p:nvPr>
        </p:nvSpPr>
        <p:spPr>
          <a:xfrm>
            <a:off x="311700" y="1152475"/>
            <a:ext cx="6688200" cy="34164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solidFill>
                  <a:schemeClr val="dk1"/>
                </a:solidFill>
              </a:rPr>
              <a:t>Key Idea: Await RPC response in a separate thread</a:t>
            </a:r>
            <a:endParaRPr>
              <a:solidFill>
                <a:srgbClr val="000000"/>
              </a:solidFill>
            </a:endParaRPr>
          </a:p>
          <a:p>
            <a:pPr indent="0" lvl="0" marL="0" rtl="0" algn="l">
              <a:spcBef>
                <a:spcPts val="1200"/>
              </a:spcBef>
              <a:spcAft>
                <a:spcPts val="0"/>
              </a:spcAft>
              <a:buNone/>
            </a:pPr>
            <a:r>
              <a:rPr lang="en">
                <a:solidFill>
                  <a:srgbClr val="000000"/>
                </a:solidFill>
              </a:rPr>
              <a:t>Multiple ways to implement this:</a:t>
            </a:r>
            <a:endParaRPr>
              <a:solidFill>
                <a:srgbClr val="000000"/>
              </a:solidFill>
            </a:endParaRPr>
          </a:p>
          <a:p>
            <a:pPr indent="-342900" lvl="0" marL="457200" rtl="0" algn="l">
              <a:spcBef>
                <a:spcPts val="1200"/>
              </a:spcBef>
              <a:spcAft>
                <a:spcPts val="0"/>
              </a:spcAft>
              <a:buSzPts val="1800"/>
              <a:buAutoNum type="arabicPeriod"/>
            </a:pPr>
            <a:r>
              <a:rPr lang="en">
                <a:solidFill>
                  <a:srgbClr val="000000"/>
                </a:solidFill>
              </a:rPr>
              <a:t>Pass a</a:t>
            </a:r>
            <a:r>
              <a:rPr lang="en">
                <a:solidFill>
                  <a:srgbClr val="FFFFFF"/>
                </a:solidFill>
              </a:rPr>
              <a:t> </a:t>
            </a:r>
            <a:r>
              <a:rPr i="1" lang="en">
                <a:solidFill>
                  <a:srgbClr val="FF0000"/>
                </a:solidFill>
              </a:rPr>
              <a:t>callback</a:t>
            </a:r>
            <a:r>
              <a:rPr lang="en">
                <a:solidFill>
                  <a:srgbClr val="FFFFFF"/>
                </a:solidFill>
              </a:rPr>
              <a:t> </a:t>
            </a:r>
            <a:r>
              <a:rPr lang="en">
                <a:solidFill>
                  <a:srgbClr val="000000"/>
                </a:solidFill>
              </a:rPr>
              <a:t>to RPC that will be invoked later</a:t>
            </a:r>
            <a:endParaRPr>
              <a:solidFill>
                <a:srgbClr val="000000"/>
              </a:solidFill>
            </a:endParaRPr>
          </a:p>
          <a:p>
            <a:pPr indent="457200" lvl="0" marL="457200" rtl="0" algn="l">
              <a:spcBef>
                <a:spcPts val="1200"/>
              </a:spcBef>
              <a:spcAft>
                <a:spcPts val="0"/>
              </a:spcAft>
              <a:buNone/>
            </a:pPr>
            <a:r>
              <a:rPr lang="en" sz="1400">
                <a:solidFill>
                  <a:schemeClr val="dk1"/>
                </a:solidFill>
                <a:latin typeface="Consolas"/>
                <a:ea typeface="Consolas"/>
                <a:cs typeface="Consolas"/>
                <a:sym typeface="Consolas"/>
              </a:rPr>
              <a:t>func </a:t>
            </a:r>
            <a:r>
              <a:rPr lang="en" sz="1400">
                <a:solidFill>
                  <a:srgbClr val="FF0000"/>
                </a:solidFill>
                <a:latin typeface="Consolas"/>
                <a:ea typeface="Consolas"/>
                <a:cs typeface="Consolas"/>
                <a:sym typeface="Consolas"/>
              </a:rPr>
              <a:t>handleResponse</a:t>
            </a:r>
            <a:r>
              <a:rPr lang="en" sz="1400">
                <a:solidFill>
                  <a:schemeClr val="dk1"/>
                </a:solidFill>
                <a:latin typeface="Consolas"/>
                <a:ea typeface="Consolas"/>
                <a:cs typeface="Consolas"/>
                <a:sym typeface="Consolas"/>
              </a:rPr>
              <a:t> {</a:t>
            </a:r>
            <a:endParaRPr sz="1400">
              <a:solidFill>
                <a:schemeClr val="dk1"/>
              </a:solidFill>
              <a:latin typeface="Consolas"/>
              <a:ea typeface="Consolas"/>
              <a:cs typeface="Consolas"/>
              <a:sym typeface="Consolas"/>
            </a:endParaRPr>
          </a:p>
          <a:p>
            <a:pPr indent="457200" lvl="0" marL="457200" rtl="0" algn="l">
              <a:spcBef>
                <a:spcPts val="0"/>
              </a:spcBef>
              <a:spcAft>
                <a:spcPts val="0"/>
              </a:spcAft>
              <a:buNone/>
            </a:pPr>
            <a:r>
              <a:rPr lang="en" sz="1400">
                <a:solidFill>
                  <a:schemeClr val="dk1"/>
                </a:solidFill>
                <a:latin typeface="Consolas"/>
                <a:ea typeface="Consolas"/>
                <a:cs typeface="Consolas"/>
                <a:sym typeface="Consolas"/>
              </a:rPr>
              <a:t>	…</a:t>
            </a:r>
            <a:endParaRPr sz="1400">
              <a:solidFill>
                <a:schemeClr val="dk1"/>
              </a:solidFill>
              <a:latin typeface="Consolas"/>
              <a:ea typeface="Consolas"/>
              <a:cs typeface="Consolas"/>
              <a:sym typeface="Consolas"/>
            </a:endParaRPr>
          </a:p>
          <a:p>
            <a:pPr indent="457200" lvl="0" marL="457200" rtl="0" algn="l">
              <a:spcBef>
                <a:spcPts val="0"/>
              </a:spcBef>
              <a:spcAft>
                <a:spcPts val="0"/>
              </a:spcAft>
              <a:buNone/>
            </a:pPr>
            <a:r>
              <a:rPr lang="en" sz="1400">
                <a:solidFill>
                  <a:schemeClr val="dk1"/>
                </a:solidFill>
                <a:latin typeface="Consolas"/>
                <a:ea typeface="Consolas"/>
                <a:cs typeface="Consolas"/>
                <a:sym typeface="Consolas"/>
              </a:rPr>
              <a:t>// e.g process result and notify the master</a:t>
            </a:r>
            <a:endParaRPr sz="1400">
              <a:solidFill>
                <a:schemeClr val="dk1"/>
              </a:solidFill>
              <a:latin typeface="Consolas"/>
              <a:ea typeface="Consolas"/>
              <a:cs typeface="Consolas"/>
              <a:sym typeface="Consolas"/>
            </a:endParaRPr>
          </a:p>
          <a:p>
            <a:pPr indent="457200" lvl="0" marL="457200" rtl="0" algn="l">
              <a:spcBef>
                <a:spcPts val="0"/>
              </a:spcBef>
              <a:spcAft>
                <a:spcPts val="0"/>
              </a:spcAft>
              <a:buNone/>
            </a:pPr>
            <a:r>
              <a:rPr lang="en" sz="1400">
                <a:solidFill>
                  <a:schemeClr val="dk1"/>
                </a:solidFill>
                <a:latin typeface="Consolas"/>
                <a:ea typeface="Consolas"/>
                <a:cs typeface="Consolas"/>
                <a:sym typeface="Consolas"/>
              </a:rPr>
              <a:t>}</a:t>
            </a:r>
            <a:endParaRPr sz="1400">
              <a:solidFill>
                <a:schemeClr val="dk1"/>
              </a:solidFill>
              <a:latin typeface="Consolas"/>
              <a:ea typeface="Consolas"/>
              <a:cs typeface="Consolas"/>
              <a:sym typeface="Consolas"/>
            </a:endParaRPr>
          </a:p>
          <a:p>
            <a:pPr indent="0" lvl="0" marL="457200" rtl="0" algn="l">
              <a:spcBef>
                <a:spcPts val="0"/>
              </a:spcBef>
              <a:spcAft>
                <a:spcPts val="0"/>
              </a:spcAft>
              <a:buNone/>
            </a:pPr>
            <a:r>
              <a:t/>
            </a:r>
            <a:endParaRPr sz="1400">
              <a:solidFill>
                <a:schemeClr val="dk1"/>
              </a:solidFill>
              <a:latin typeface="Consolas"/>
              <a:ea typeface="Consolas"/>
              <a:cs typeface="Consolas"/>
              <a:sym typeface="Consolas"/>
            </a:endParaRPr>
          </a:p>
          <a:p>
            <a:pPr indent="457200" lvl="0" marL="457200" rtl="0" algn="l">
              <a:spcBef>
                <a:spcPts val="0"/>
              </a:spcBef>
              <a:spcAft>
                <a:spcPts val="0"/>
              </a:spcAft>
              <a:buNone/>
            </a:pPr>
            <a:r>
              <a:rPr lang="en" sz="1400">
                <a:solidFill>
                  <a:schemeClr val="dk1"/>
                </a:solidFill>
                <a:latin typeface="Consolas"/>
                <a:ea typeface="Consolas"/>
                <a:cs typeface="Consolas"/>
                <a:sym typeface="Consolas"/>
              </a:rPr>
              <a:t>sendRPC(</a:t>
            </a:r>
            <a:r>
              <a:rPr lang="en" sz="1400">
                <a:solidFill>
                  <a:srgbClr val="6AA84F"/>
                </a:solidFill>
                <a:latin typeface="Consolas"/>
                <a:ea typeface="Consolas"/>
                <a:cs typeface="Consolas"/>
                <a:sym typeface="Consolas"/>
              </a:rPr>
              <a:t>"RunTask"</a:t>
            </a:r>
            <a:r>
              <a:rPr lang="en" sz="1400">
                <a:solidFill>
                  <a:schemeClr val="dk1"/>
                </a:solidFill>
                <a:latin typeface="Consolas"/>
                <a:ea typeface="Consolas"/>
                <a:cs typeface="Consolas"/>
                <a:sym typeface="Consolas"/>
              </a:rPr>
              <a:t>, address, request, </a:t>
            </a:r>
            <a:r>
              <a:rPr lang="en" sz="1400">
                <a:solidFill>
                  <a:srgbClr val="FF0000"/>
                </a:solidFill>
                <a:latin typeface="Consolas"/>
                <a:ea typeface="Consolas"/>
                <a:cs typeface="Consolas"/>
                <a:sym typeface="Consolas"/>
              </a:rPr>
              <a:t>handleResponse</a:t>
            </a:r>
            <a:r>
              <a:rPr lang="en" sz="1400">
                <a:solidFill>
                  <a:schemeClr val="dk1"/>
                </a:solidFill>
                <a:latin typeface="Consolas"/>
                <a:ea typeface="Consolas"/>
                <a:cs typeface="Consolas"/>
                <a:sym typeface="Consolas"/>
              </a:rPr>
              <a:t>)</a:t>
            </a:r>
            <a:endParaRPr>
              <a:solidFill>
                <a:srgbClr val="FFFFFF"/>
              </a:solidFill>
            </a:endParaRPr>
          </a:p>
          <a:p>
            <a:pPr indent="0" lvl="0" marL="0" rtl="0" algn="l">
              <a:spcBef>
                <a:spcPts val="0"/>
              </a:spcBef>
              <a:spcAft>
                <a:spcPts val="1200"/>
              </a:spcAft>
              <a:buNone/>
            </a:pPr>
            <a:r>
              <a:t/>
            </a:r>
            <a:endParaRPr>
              <a:solidFill>
                <a:srgbClr val="FFFFFF"/>
              </a:solidFill>
            </a:endParaRPr>
          </a:p>
        </p:txBody>
      </p:sp>
      <p:sp>
        <p:nvSpPr>
          <p:cNvPr id="115" name="Google Shape;115;p21"/>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noFill/>
      </p:bgPr>
    </p:bg>
    <p:spTree>
      <p:nvGrpSpPr>
        <p:cNvPr id="119" name="Shape 119"/>
        <p:cNvGrpSpPr/>
        <p:nvPr/>
      </p:nvGrpSpPr>
      <p:grpSpPr>
        <a:xfrm>
          <a:off x="0" y="0"/>
          <a:ext cx="0" cy="0"/>
          <a:chOff x="0" y="0"/>
          <a:chExt cx="0" cy="0"/>
        </a:xfrm>
      </p:grpSpPr>
      <p:sp>
        <p:nvSpPr>
          <p:cNvPr id="120" name="Google Shape;120;p22"/>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b="1" lang="en">
                <a:solidFill>
                  <a:srgbClr val="000000"/>
                </a:solidFill>
              </a:rPr>
              <a:t>Asynchronous RPC</a:t>
            </a:r>
            <a:endParaRPr b="1">
              <a:solidFill>
                <a:srgbClr val="000000"/>
              </a:solidFill>
            </a:endParaRPr>
          </a:p>
        </p:txBody>
      </p:sp>
      <p:sp>
        <p:nvSpPr>
          <p:cNvPr id="121" name="Google Shape;121;p22"/>
          <p:cNvSpPr txBox="1"/>
          <p:nvPr>
            <p:ph idx="1" type="body"/>
          </p:nvPr>
        </p:nvSpPr>
        <p:spPr>
          <a:xfrm>
            <a:off x="311700" y="1152475"/>
            <a:ext cx="8520600" cy="32331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solidFill>
                  <a:schemeClr val="dk1"/>
                </a:solidFill>
              </a:rPr>
              <a:t>Key Idea: Await RPC response in a separate thread</a:t>
            </a:r>
            <a:endParaRPr>
              <a:solidFill>
                <a:srgbClr val="000000"/>
              </a:solidFill>
            </a:endParaRPr>
          </a:p>
          <a:p>
            <a:pPr indent="0" lvl="0" marL="0" rtl="0" algn="l">
              <a:spcBef>
                <a:spcPts val="1200"/>
              </a:spcBef>
              <a:spcAft>
                <a:spcPts val="0"/>
              </a:spcAft>
              <a:buNone/>
            </a:pPr>
            <a:r>
              <a:rPr lang="en">
                <a:solidFill>
                  <a:srgbClr val="000000"/>
                </a:solidFill>
              </a:rPr>
              <a:t>Multiple ways to implement this:</a:t>
            </a:r>
            <a:endParaRPr>
              <a:solidFill>
                <a:srgbClr val="000000"/>
              </a:solidFill>
            </a:endParaRPr>
          </a:p>
          <a:p>
            <a:pPr indent="-342900" lvl="0" marL="457200" rtl="0" algn="l">
              <a:spcBef>
                <a:spcPts val="1200"/>
              </a:spcBef>
              <a:spcAft>
                <a:spcPts val="0"/>
              </a:spcAft>
              <a:buClr>
                <a:srgbClr val="000000"/>
              </a:buClr>
              <a:buSzPts val="1800"/>
              <a:buAutoNum type="arabicPeriod"/>
            </a:pPr>
            <a:r>
              <a:rPr lang="en">
                <a:solidFill>
                  <a:srgbClr val="000000"/>
                </a:solidFill>
              </a:rPr>
              <a:t>Pass a </a:t>
            </a:r>
            <a:r>
              <a:rPr i="1" lang="en">
                <a:solidFill>
                  <a:srgbClr val="000000"/>
                </a:solidFill>
              </a:rPr>
              <a:t>callback</a:t>
            </a:r>
            <a:r>
              <a:rPr lang="en">
                <a:solidFill>
                  <a:srgbClr val="000000"/>
                </a:solidFill>
              </a:rPr>
              <a:t> to RPC that will be invoked later</a:t>
            </a:r>
            <a:endParaRPr>
              <a:solidFill>
                <a:srgbClr val="000000"/>
              </a:solidFill>
            </a:endParaRPr>
          </a:p>
          <a:p>
            <a:pPr indent="-342900" lvl="0" marL="457200" rtl="0" algn="l">
              <a:spcBef>
                <a:spcPts val="0"/>
              </a:spcBef>
              <a:spcAft>
                <a:spcPts val="0"/>
              </a:spcAft>
              <a:buClr>
                <a:srgbClr val="000000"/>
              </a:buClr>
              <a:buSzPts val="1800"/>
              <a:buAutoNum type="arabicPeriod"/>
            </a:pPr>
            <a:r>
              <a:rPr lang="en">
                <a:solidFill>
                  <a:srgbClr val="000000"/>
                </a:solidFill>
              </a:rPr>
              <a:t>Use </a:t>
            </a:r>
            <a:r>
              <a:rPr i="1" lang="en">
                <a:solidFill>
                  <a:srgbClr val="000000"/>
                </a:solidFill>
              </a:rPr>
              <a:t>channels</a:t>
            </a:r>
            <a:r>
              <a:rPr lang="en">
                <a:solidFill>
                  <a:srgbClr val="000000"/>
                </a:solidFill>
              </a:rPr>
              <a:t> to communicate RPC reply back to main thread</a:t>
            </a:r>
            <a:endParaRPr sz="1400">
              <a:solidFill>
                <a:srgbClr val="000000"/>
              </a:solidFill>
              <a:latin typeface="Consolas"/>
              <a:ea typeface="Consolas"/>
              <a:cs typeface="Consolas"/>
              <a:sym typeface="Consolas"/>
            </a:endParaRPr>
          </a:p>
        </p:txBody>
      </p:sp>
      <p:sp>
        <p:nvSpPr>
          <p:cNvPr id="122" name="Google Shape;122;p2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