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71" r:id="rId3"/>
    <p:sldId id="274" r:id="rId4"/>
    <p:sldId id="316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321" r:id="rId18"/>
    <p:sldId id="322" r:id="rId19"/>
    <p:sldId id="323" r:id="rId20"/>
    <p:sldId id="324" r:id="rId21"/>
    <p:sldId id="325" r:id="rId22"/>
    <p:sldId id="326" r:id="rId23"/>
    <p:sldId id="287" r:id="rId24"/>
    <p:sldId id="319" r:id="rId25"/>
    <p:sldId id="320" r:id="rId26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7500"/>
    <a:srgbClr val="700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75"/>
    <p:restoredTop sz="85034"/>
  </p:normalViewPr>
  <p:slideViewPr>
    <p:cSldViewPr snapToGrid="0" snapToObjects="1">
      <p:cViewPr varScale="1">
        <p:scale>
          <a:sx n="94" d="100"/>
          <a:sy n="94" d="100"/>
        </p:scale>
        <p:origin x="216" y="4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C93E77-8BD3-A648-87D4-C5D2D7D8C76E}" type="datetimeFigureOut">
              <a:rPr lang="en-US" smtClean="0"/>
              <a:t>2/19/24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FA4F46-256C-3D43-9A45-845FA8CC6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14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0B4E39-7FA6-C742-8253-895787F77186}" type="datetimeFigureOut">
              <a:rPr lang="en-US" smtClean="0"/>
              <a:t>2/19/24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EAB4E-334F-0043-B52E-1001B85E8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2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37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86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10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604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985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076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469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983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570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Q:</a:t>
            </a:r>
            <a:r>
              <a:rPr lang="en-US" b="0" baseline="0" dirty="0"/>
              <a:t> </a:t>
            </a:r>
            <a:r>
              <a:rPr lang="en-US" b="0" dirty="0"/>
              <a:t>How can we get such a FIFO channel?</a:t>
            </a:r>
          </a:p>
          <a:p>
            <a:r>
              <a:rPr lang="en-US" b="0" dirty="0"/>
              <a:t>A: At</a:t>
            </a:r>
            <a:r>
              <a:rPr lang="en-US" b="0" baseline="0" dirty="0"/>
              <a:t>-least-once retransmission + at-most-once deduplication + ordering of messages (</a:t>
            </a:r>
            <a:r>
              <a:rPr lang="en-US" b="0" baseline="0" dirty="0" err="1"/>
              <a:t>seq</a:t>
            </a:r>
            <a:r>
              <a:rPr lang="en-US" b="0" baseline="0" dirty="0"/>
              <a:t> no + delivery in </a:t>
            </a:r>
            <a:r>
              <a:rPr lang="en-US" b="0" baseline="0" dirty="0" err="1"/>
              <a:t>seq</a:t>
            </a:r>
            <a:r>
              <a:rPr lang="en-US" b="0" baseline="0" dirty="0"/>
              <a:t> no order)</a:t>
            </a:r>
          </a:p>
          <a:p>
            <a:r>
              <a:rPr lang="en-US" b="0" baseline="0" dirty="0"/>
              <a:t>A: TCP provides all of the above for us as long as processes do not fail (which we assumed here)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EAB4E-334F-0043-B52E-1001B85E85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41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310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536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460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39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811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76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72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3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8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45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48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21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2/19/24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01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98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2/19/24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0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38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67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16883F3E-8D2D-8D4F-BA7F-C0A897C14CA0}" type="datetimeFigureOut">
              <a:rPr lang="en-US" smtClean="0"/>
              <a:pPr/>
              <a:t>2/19/24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BA294D44-32C8-FE4A-A262-B6F8943234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80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Medium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Distributed Snapshots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73346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COS 418/518: Distributed Systems</a:t>
            </a:r>
          </a:p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Lecture 7</a:t>
            </a:r>
          </a:p>
          <a:p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dirty="0"/>
              <a:t>Wyatt Lloyd, Mike Freedman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624" y="2648345"/>
            <a:ext cx="1156753" cy="14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04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618620"/>
            <a:ext cx="9601200" cy="652765"/>
          </a:xfrm>
        </p:spPr>
        <p:txBody>
          <a:bodyPr>
            <a:normAutofit/>
          </a:bodyPr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P, Q put tokens into channels, then snapshot </a:t>
            </a:r>
            <a:endParaRPr lang="en-US" spc="0" dirty="0">
              <a:solidFill>
                <a:schemeClr val="accent6">
                  <a:lumMod val="75000"/>
                </a:schemeClr>
              </a:solidFill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10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Problem: Disappearing tokens</a:t>
            </a:r>
          </a:p>
        </p:txBody>
      </p:sp>
      <p:sp>
        <p:nvSpPr>
          <p:cNvPr id="5" name="Rectangle 4"/>
          <p:cNvSpPr/>
          <p:nvPr/>
        </p:nvSpPr>
        <p:spPr>
          <a:xfrm>
            <a:off x="2237983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sz="32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72820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Q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630453" y="3664644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4630453" y="4716828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355485" y="4345587"/>
            <a:ext cx="463463" cy="463463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51964" y="5104091"/>
            <a:ext cx="463463" cy="463463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</a:t>
            </a:r>
          </a:p>
        </p:txBody>
      </p:sp>
      <p:sp>
        <p:nvSpPr>
          <p:cNvPr id="17" name="Oval 16"/>
          <p:cNvSpPr/>
          <p:nvPr/>
        </p:nvSpPr>
        <p:spPr>
          <a:xfrm>
            <a:off x="7842338" y="4936402"/>
            <a:ext cx="463463" cy="4634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970724" y="5168134"/>
            <a:ext cx="463463" cy="463463"/>
          </a:xfrm>
          <a:prstGeom prst="ellips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O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056391" y="4349088"/>
            <a:ext cx="463463" cy="463463"/>
          </a:xfrm>
          <a:prstGeom prst="ellipse">
            <a:avLst/>
          </a:prstGeom>
          <a:solidFill>
            <a:srgbClr val="7000A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43007" y="6079731"/>
            <a:ext cx="1519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 = { </a:t>
            </a:r>
            <a:r>
              <a:rPr lang="en-US" sz="2800" dirty="0">
                <a:solidFill>
                  <a:srgbClr val="00B05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G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099661" y="4052950"/>
            <a:ext cx="1645189" cy="541911"/>
            <a:chOff x="2575660" y="4052949"/>
            <a:chExt cx="1645189" cy="541911"/>
          </a:xfrm>
        </p:grpSpPr>
        <p:sp>
          <p:nvSpPr>
            <p:cNvPr id="18" name="Oval 17"/>
            <p:cNvSpPr/>
            <p:nvPr/>
          </p:nvSpPr>
          <p:spPr>
            <a:xfrm>
              <a:off x="3757386" y="4052949"/>
              <a:ext cx="463463" cy="463463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Y</a:t>
              </a:r>
            </a:p>
          </p:txBody>
        </p:sp>
        <p:cxnSp>
          <p:nvCxnSpPr>
            <p:cNvPr id="21" name="Curved Connector 20"/>
            <p:cNvCxnSpPr>
              <a:endCxn id="18" idx="2"/>
            </p:cNvCxnSpPr>
            <p:nvPr/>
          </p:nvCxnSpPr>
          <p:spPr>
            <a:xfrm flipV="1">
              <a:off x="2575660" y="4284681"/>
              <a:ext cx="1181726" cy="310179"/>
            </a:xfrm>
            <a:prstGeom prst="curvedConnector3">
              <a:avLst>
                <a:gd name="adj1" fmla="val 313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Oval 27"/>
          <p:cNvSpPr/>
          <p:nvPr/>
        </p:nvSpPr>
        <p:spPr>
          <a:xfrm>
            <a:off x="3636198" y="4368496"/>
            <a:ext cx="463463" cy="463463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Y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48614" y="6078872"/>
            <a:ext cx="2040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Q = { </a:t>
            </a:r>
            <a:r>
              <a:rPr lang="en-US" sz="28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R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</a:t>
            </a:r>
            <a:r>
              <a:rPr lang="en-US" sz="28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</a:t>
            </a:r>
            <a:r>
              <a:rPr lang="en-US" sz="2800" dirty="0">
                <a:solidFill>
                  <a:srgbClr val="7030A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5982323" y="5104090"/>
            <a:ext cx="1860015" cy="463463"/>
            <a:chOff x="4458322" y="5104089"/>
            <a:chExt cx="1860015" cy="463463"/>
          </a:xfrm>
        </p:grpSpPr>
        <p:sp>
          <p:nvSpPr>
            <p:cNvPr id="33" name="Oval 32"/>
            <p:cNvSpPr/>
            <p:nvPr/>
          </p:nvSpPr>
          <p:spPr>
            <a:xfrm>
              <a:off x="4458322" y="5104089"/>
              <a:ext cx="463463" cy="463463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B</a:t>
              </a:r>
            </a:p>
          </p:txBody>
        </p:sp>
        <p:cxnSp>
          <p:nvCxnSpPr>
            <p:cNvPr id="36" name="Curved Connector 35"/>
            <p:cNvCxnSpPr>
              <a:stCxn id="17" idx="2"/>
            </p:cNvCxnSpPr>
            <p:nvPr/>
          </p:nvCxnSpPr>
          <p:spPr>
            <a:xfrm rot="10800000" flipV="1">
              <a:off x="4921785" y="5168133"/>
              <a:ext cx="1396552" cy="167686"/>
            </a:xfrm>
            <a:prstGeom prst="curvedConnector3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6672792" y="5104089"/>
            <a:ext cx="2297933" cy="463463"/>
            <a:chOff x="5148791" y="5104088"/>
            <a:chExt cx="2297933" cy="463463"/>
          </a:xfrm>
        </p:grpSpPr>
        <p:sp>
          <p:nvSpPr>
            <p:cNvPr id="34" name="Oval 33"/>
            <p:cNvSpPr/>
            <p:nvPr/>
          </p:nvSpPr>
          <p:spPr>
            <a:xfrm>
              <a:off x="5148791" y="5104088"/>
              <a:ext cx="463463" cy="463463"/>
            </a:xfrm>
            <a:prstGeom prst="ellips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O</a:t>
              </a:r>
            </a:p>
          </p:txBody>
        </p:sp>
        <p:cxnSp>
          <p:nvCxnSpPr>
            <p:cNvPr id="37" name="Curved Connector 36"/>
            <p:cNvCxnSpPr>
              <a:stCxn id="19" idx="2"/>
              <a:endCxn id="34" idx="6"/>
            </p:cNvCxnSpPr>
            <p:nvPr/>
          </p:nvCxnSpPr>
          <p:spPr>
            <a:xfrm rot="10800000">
              <a:off x="5612255" y="5335821"/>
              <a:ext cx="1834469" cy="64045"/>
            </a:xfrm>
            <a:prstGeom prst="curvedConnector3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2526781" y="2398081"/>
            <a:ext cx="6993073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This snapshot </a:t>
            </a:r>
            <a:r>
              <a:rPr lang="en-US" sz="28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misses 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Y, B, and O tokens</a:t>
            </a:r>
          </a:p>
        </p:txBody>
      </p:sp>
    </p:spTree>
    <p:extLst>
      <p:ext uri="{BB962C8B-B14F-4D97-AF65-F5344CB8AC3E}">
        <p14:creationId xmlns:p14="http://schemas.microsoft.com/office/powerpoint/2010/main" val="136544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6" grpId="0"/>
      <p:bldP spid="28" grpId="0" animBg="1"/>
      <p:bldP spid="32" grpId="0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696258"/>
            <a:ext cx="9601200" cy="846262"/>
          </a:xfrm>
        </p:spPr>
        <p:txBody>
          <a:bodyPr>
            <a:normAutofit fontScale="92500" lnSpcReduction="20000"/>
          </a:bodyPr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P snapshots, then </a:t>
            </a:r>
            <a:r>
              <a:rPr lang="en-US" spc="0">
                <a:ea typeface="Helvetica Neue Medium" charset="0"/>
                <a:cs typeface="Helvetica Neue Medium" charset="0"/>
              </a:rPr>
              <a:t>sends Y</a:t>
            </a:r>
            <a:endParaRPr lang="en-US" spc="0" dirty="0">
              <a:ea typeface="Helvetica Neue Medium" charset="0"/>
              <a:cs typeface="Helvetica Neue Medium" charset="0"/>
            </a:endParaRPr>
          </a:p>
          <a:p>
            <a:r>
              <a:rPr lang="en-US" spc="0" dirty="0">
                <a:ea typeface="Helvetica Neue Medium" charset="0"/>
                <a:cs typeface="Helvetica Neue Medium" charset="0"/>
              </a:rPr>
              <a:t>Q receives Y, then snapshots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11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Problem: Duplicated tokens</a:t>
            </a:r>
          </a:p>
        </p:txBody>
      </p:sp>
      <p:sp>
        <p:nvSpPr>
          <p:cNvPr id="5" name="Rectangle 4"/>
          <p:cNvSpPr/>
          <p:nvPr/>
        </p:nvSpPr>
        <p:spPr>
          <a:xfrm>
            <a:off x="2237983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sz="32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72820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Q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630453" y="3664644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4630453" y="4716830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355485" y="4345587"/>
            <a:ext cx="463463" cy="463463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51964" y="5104091"/>
            <a:ext cx="463463" cy="463463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842338" y="4936402"/>
            <a:ext cx="463463" cy="4634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636198" y="4368496"/>
            <a:ext cx="463463" cy="463463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Y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970724" y="5168134"/>
            <a:ext cx="463463" cy="463463"/>
          </a:xfrm>
          <a:prstGeom prst="ellips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O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056391" y="4349088"/>
            <a:ext cx="463463" cy="463463"/>
          </a:xfrm>
          <a:prstGeom prst="ellipse">
            <a:avLst/>
          </a:prstGeom>
          <a:solidFill>
            <a:srgbClr val="7000A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30673" y="6079731"/>
            <a:ext cx="2007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 = { </a:t>
            </a:r>
            <a:r>
              <a:rPr lang="en-US" sz="2800" dirty="0">
                <a:solidFill>
                  <a:srgbClr val="00B05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G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Y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099661" y="4052950"/>
            <a:ext cx="1645189" cy="541911"/>
            <a:chOff x="2575660" y="4052949"/>
            <a:chExt cx="1645189" cy="541911"/>
          </a:xfrm>
        </p:grpSpPr>
        <p:sp>
          <p:nvSpPr>
            <p:cNvPr id="24" name="Oval 23"/>
            <p:cNvSpPr/>
            <p:nvPr/>
          </p:nvSpPr>
          <p:spPr>
            <a:xfrm>
              <a:off x="3757386" y="4052949"/>
              <a:ext cx="463463" cy="463463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Y</a:t>
              </a:r>
            </a:p>
          </p:txBody>
        </p:sp>
        <p:cxnSp>
          <p:nvCxnSpPr>
            <p:cNvPr id="25" name="Curved Connector 24"/>
            <p:cNvCxnSpPr/>
            <p:nvPr/>
          </p:nvCxnSpPr>
          <p:spPr>
            <a:xfrm flipV="1">
              <a:off x="2575660" y="4284681"/>
              <a:ext cx="1181726" cy="310179"/>
            </a:xfrm>
            <a:prstGeom prst="curvedConnector3">
              <a:avLst>
                <a:gd name="adj1" fmla="val 313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744849" y="4174919"/>
            <a:ext cx="2476922" cy="463463"/>
            <a:chOff x="1743927" y="4052949"/>
            <a:chExt cx="2476922" cy="463463"/>
          </a:xfrm>
        </p:grpSpPr>
        <p:sp>
          <p:nvSpPr>
            <p:cNvPr id="27" name="Oval 26"/>
            <p:cNvSpPr/>
            <p:nvPr/>
          </p:nvSpPr>
          <p:spPr>
            <a:xfrm>
              <a:off x="3757386" y="4052949"/>
              <a:ext cx="463463" cy="463463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Y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cxnSp>
          <p:nvCxnSpPr>
            <p:cNvPr id="28" name="Curved Connector 27"/>
            <p:cNvCxnSpPr>
              <a:stCxn id="24" idx="6"/>
            </p:cNvCxnSpPr>
            <p:nvPr/>
          </p:nvCxnSpPr>
          <p:spPr>
            <a:xfrm>
              <a:off x="1743927" y="4162712"/>
              <a:ext cx="2013459" cy="121970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6522117" y="6076142"/>
            <a:ext cx="3329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Q = 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{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Y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R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rgbClr val="7000A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rgbClr val="0000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B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O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555099" y="2754996"/>
            <a:ext cx="6993073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This snapshot </a:t>
            </a:r>
            <a:r>
              <a:rPr lang="en-US" sz="28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duplicates 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the Y token</a:t>
            </a:r>
          </a:p>
        </p:txBody>
      </p:sp>
    </p:spTree>
    <p:extLst>
      <p:ext uri="{BB962C8B-B14F-4D97-AF65-F5344CB8AC3E}">
        <p14:creationId xmlns:p14="http://schemas.microsoft.com/office/powerpoint/2010/main" val="137754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/>
      <p:bldP spid="29" grpId="0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What went wrong?  We should have captured the state of the </a:t>
            </a:r>
            <a:r>
              <a:rPr lang="en-US" b="0" i="0" spc="0" dirty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channels</a:t>
            </a:r>
            <a:r>
              <a:rPr lang="en-US" b="0" i="0" spc="0" dirty="0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</a:t>
            </a: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as well</a:t>
            </a:r>
          </a:p>
          <a:p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Let’s send a </a:t>
            </a:r>
            <a:r>
              <a:rPr lang="en-US" b="0" i="0" spc="0" dirty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marker message </a:t>
            </a: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▲</a:t>
            </a:r>
            <a:r>
              <a:rPr lang="en-US" b="0" i="0" spc="0" dirty="0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</a:t>
            </a: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to track this state</a:t>
            </a:r>
          </a:p>
          <a:p>
            <a:pPr lvl="1"/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Distinct from other messages</a:t>
            </a:r>
          </a:p>
          <a:p>
            <a:pPr lvl="1"/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Channels deliver marker and other messages FIFO</a:t>
            </a:r>
          </a:p>
          <a:p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Idea: “Marker” messages</a:t>
            </a:r>
          </a:p>
        </p:txBody>
      </p:sp>
    </p:spTree>
    <p:extLst>
      <p:ext uri="{BB962C8B-B14F-4D97-AF65-F5344CB8AC3E}">
        <p14:creationId xmlns:p14="http://schemas.microsoft.com/office/powerpoint/2010/main" val="1218703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We’ll designate one node (say P) to start the snapshot</a:t>
            </a:r>
          </a:p>
          <a:p>
            <a:pPr lvl="1"/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Without any steps in between, P:</a:t>
            </a:r>
          </a:p>
          <a:p>
            <a:pPr marL="1371600" lvl="2" indent="-514350">
              <a:buFont typeface="+mj-lt"/>
              <a:buAutoNum type="arabicPeriod"/>
            </a:pP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Records its local state (“snapshots”)</a:t>
            </a:r>
          </a:p>
          <a:p>
            <a:pPr marL="1371600" lvl="2" indent="-514350">
              <a:buFont typeface="+mj-lt"/>
              <a:buAutoNum type="arabicPeriod"/>
            </a:pP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Sends a marker on each outbound channel</a:t>
            </a:r>
          </a:p>
          <a:p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Nodes remember whether they have snapshotted</a:t>
            </a:r>
          </a:p>
          <a:p>
            <a:endParaRPr lang="en-US" b="0" i="0" spc="0" dirty="0">
              <a:solidFill>
                <a:schemeClr val="accent6">
                  <a:lumMod val="7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On receiving a marker, a non-snapshotted node performs steps (1) and (2) above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Chandy-Lamport</a:t>
            </a: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Algorithm: Overview</a:t>
            </a:r>
          </a:p>
        </p:txBody>
      </p:sp>
    </p:spTree>
    <p:extLst>
      <p:ext uri="{BB962C8B-B14F-4D97-AF65-F5344CB8AC3E}">
        <p14:creationId xmlns:p14="http://schemas.microsoft.com/office/powerpoint/2010/main" val="49289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08713"/>
            <a:ext cx="10310446" cy="2085786"/>
          </a:xfrm>
        </p:spPr>
        <p:txBody>
          <a:bodyPr>
            <a:normAutofit lnSpcReduction="10000"/>
          </a:bodyPr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P snapshots and sends marker, then sends Y</a:t>
            </a:r>
          </a:p>
          <a:p>
            <a:endParaRPr lang="en-US" spc="0" dirty="0">
              <a:ea typeface="Helvetica Neue Medium" charset="0"/>
              <a:cs typeface="Helvetica Neue Medium" charset="0"/>
            </a:endParaRPr>
          </a:p>
          <a:p>
            <a:r>
              <a:rPr lang="en-US" spc="0" dirty="0">
                <a:solidFill>
                  <a:srgbClr val="E77500"/>
                </a:solidFill>
                <a:ea typeface="Helvetica Neue Medium" charset="0"/>
                <a:cs typeface="Helvetica Neue Medium" charset="0"/>
              </a:rPr>
              <a:t>Send Rule: </a:t>
            </a:r>
            <a:r>
              <a:rPr lang="en-US" spc="0" dirty="0">
                <a:ea typeface="Helvetica Neue Medium" charset="0"/>
                <a:cs typeface="Helvetica Neue Medium" charset="0"/>
              </a:rPr>
              <a:t>Send marker on all outgoing channels</a:t>
            </a:r>
          </a:p>
          <a:p>
            <a:pPr lvl="1"/>
            <a:r>
              <a:rPr lang="en-US" spc="0" dirty="0">
                <a:ea typeface="Helvetica Neue Medium" charset="0"/>
                <a:cs typeface="Helvetica Neue Medium" charset="0"/>
              </a:rPr>
              <a:t>Immediately after snapshot</a:t>
            </a:r>
          </a:p>
          <a:p>
            <a:pPr lvl="1"/>
            <a:r>
              <a:rPr lang="en-US" spc="0" dirty="0">
                <a:ea typeface="Helvetica Neue Medium" charset="0"/>
                <a:cs typeface="Helvetica Neue Medium" charset="0"/>
              </a:rPr>
              <a:t>Before sending any further messages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14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Chandy-Lamport: Sending process</a:t>
            </a:r>
          </a:p>
        </p:txBody>
      </p:sp>
      <p:sp>
        <p:nvSpPr>
          <p:cNvPr id="5" name="Rectangle 4"/>
          <p:cNvSpPr/>
          <p:nvPr/>
        </p:nvSpPr>
        <p:spPr>
          <a:xfrm>
            <a:off x="2237983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sz="32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72820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Q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630453" y="3664644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4630453" y="4716830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355485" y="4345587"/>
            <a:ext cx="463463" cy="463463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51964" y="5104091"/>
            <a:ext cx="463463" cy="463463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842338" y="4936402"/>
            <a:ext cx="463463" cy="4634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636198" y="4368496"/>
            <a:ext cx="463463" cy="463463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Y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970724" y="5168134"/>
            <a:ext cx="463463" cy="463463"/>
          </a:xfrm>
          <a:prstGeom prst="ellips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O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056391" y="4349088"/>
            <a:ext cx="463463" cy="463463"/>
          </a:xfrm>
          <a:prstGeom prst="ellipse">
            <a:avLst/>
          </a:prstGeom>
          <a:solidFill>
            <a:srgbClr val="7000A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11300" y="6079731"/>
            <a:ext cx="3045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Helvetica Neue Medium" charset="0"/>
                <a:ea typeface="Helvetica Neue Medium" charset="0"/>
                <a:cs typeface="Helvetica Neue Medium" charset="0"/>
              </a:rPr>
              <a:t>snap:</a:t>
            </a:r>
            <a:r>
              <a:rPr lang="en-US" sz="280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P = { </a:t>
            </a:r>
            <a:r>
              <a:rPr lang="en-US" sz="2800" dirty="0">
                <a:solidFill>
                  <a:srgbClr val="00B05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G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Y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986935" y="3875294"/>
            <a:ext cx="3581759" cy="643423"/>
            <a:chOff x="1462934" y="3875293"/>
            <a:chExt cx="3581759" cy="643423"/>
          </a:xfrm>
        </p:grpSpPr>
        <p:sp>
          <p:nvSpPr>
            <p:cNvPr id="6" name="TextBox 5"/>
            <p:cNvSpPr txBox="1"/>
            <p:nvPr/>
          </p:nvSpPr>
          <p:spPr>
            <a:xfrm>
              <a:off x="4454467" y="3933941"/>
              <a:ext cx="5902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Helvetica Neue Medium" charset="0"/>
                  <a:ea typeface="Helvetica Neue Medium" charset="0"/>
                  <a:cs typeface="Helvetica Neue Medium" charset="0"/>
                </a:rPr>
                <a:t>▲</a:t>
              </a:r>
            </a:p>
          </p:txBody>
        </p:sp>
        <p:cxnSp>
          <p:nvCxnSpPr>
            <p:cNvPr id="31" name="Curved Connector 30"/>
            <p:cNvCxnSpPr>
              <a:endCxn id="6" idx="1"/>
            </p:cNvCxnSpPr>
            <p:nvPr/>
          </p:nvCxnSpPr>
          <p:spPr>
            <a:xfrm>
              <a:off x="1462934" y="3875293"/>
              <a:ext cx="2991533" cy="351036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4099661" y="4052950"/>
            <a:ext cx="1645189" cy="541911"/>
            <a:chOff x="2575660" y="4052949"/>
            <a:chExt cx="1645189" cy="541911"/>
          </a:xfrm>
        </p:grpSpPr>
        <p:sp>
          <p:nvSpPr>
            <p:cNvPr id="24" name="Oval 23"/>
            <p:cNvSpPr/>
            <p:nvPr/>
          </p:nvSpPr>
          <p:spPr>
            <a:xfrm>
              <a:off x="3757386" y="4052949"/>
              <a:ext cx="463463" cy="463463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Y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cxnSp>
          <p:nvCxnSpPr>
            <p:cNvPr id="25" name="Curved Connector 24"/>
            <p:cNvCxnSpPr/>
            <p:nvPr/>
          </p:nvCxnSpPr>
          <p:spPr>
            <a:xfrm flipV="1">
              <a:off x="2575660" y="4284681"/>
              <a:ext cx="1181726" cy="310179"/>
            </a:xfrm>
            <a:prstGeom prst="curvedConnector3">
              <a:avLst>
                <a:gd name="adj1" fmla="val 313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5773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398017"/>
            <a:ext cx="10515600" cy="2085786"/>
          </a:xfrm>
        </p:spPr>
        <p:txBody>
          <a:bodyPr>
            <a:normAutofit/>
          </a:bodyPr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At the same time, Q sends orange token </a:t>
            </a:r>
            <a:r>
              <a:rPr lang="en-US" spc="0" dirty="0">
                <a:solidFill>
                  <a:schemeClr val="accent6">
                    <a:lumMod val="75000"/>
                  </a:schemeClr>
                </a:solidFill>
                <a:ea typeface="Helvetica Neue Medium" charset="0"/>
                <a:cs typeface="Helvetica Neue Medium" charset="0"/>
              </a:rPr>
              <a:t>O</a:t>
            </a:r>
          </a:p>
          <a:p>
            <a:r>
              <a:rPr lang="en-US" spc="0" dirty="0">
                <a:ea typeface="Helvetica Neue Medium" charset="0"/>
                <a:cs typeface="Helvetica Neue Medium" charset="0"/>
              </a:rPr>
              <a:t>Then, Q receives marker ▲</a:t>
            </a:r>
          </a:p>
          <a:p>
            <a:r>
              <a:rPr lang="en-US" spc="0" dirty="0">
                <a:solidFill>
                  <a:srgbClr val="E77500"/>
                </a:solidFill>
                <a:ea typeface="Helvetica Neue Medium" charset="0"/>
                <a:cs typeface="Helvetica Neue Medium" charset="0"/>
              </a:rPr>
              <a:t>Receive Rule (if not yet snapshotted)</a:t>
            </a:r>
          </a:p>
          <a:p>
            <a:pPr lvl="1"/>
            <a:r>
              <a:rPr lang="en-US" spc="0" dirty="0">
                <a:ea typeface="Helvetica Neue Medium" charset="0"/>
                <a:cs typeface="Helvetica Neue Medium" charset="0"/>
              </a:rPr>
              <a:t>On receiving marker on channel c record c’s state as empty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15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20046" cy="1325563"/>
          </a:xfrm>
        </p:spPr>
        <p:txBody>
          <a:bodyPr/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Chandy-Lamport: Receiving process (1/2)</a:t>
            </a:r>
          </a:p>
        </p:txBody>
      </p:sp>
      <p:sp>
        <p:nvSpPr>
          <p:cNvPr id="5" name="Rectangle 4"/>
          <p:cNvSpPr/>
          <p:nvPr/>
        </p:nvSpPr>
        <p:spPr>
          <a:xfrm>
            <a:off x="2237983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sz="32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72820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Q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630453" y="3664644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4630453" y="4716830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355485" y="4345587"/>
            <a:ext cx="463463" cy="463463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51964" y="5104091"/>
            <a:ext cx="463463" cy="463463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842338" y="4936402"/>
            <a:ext cx="463463" cy="4634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970724" y="5168134"/>
            <a:ext cx="463463" cy="463463"/>
          </a:xfrm>
          <a:prstGeom prst="ellips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O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056391" y="4349088"/>
            <a:ext cx="463463" cy="463463"/>
          </a:xfrm>
          <a:prstGeom prst="ellipse">
            <a:avLst/>
          </a:prstGeom>
          <a:solidFill>
            <a:srgbClr val="7000A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30673" y="6079731"/>
            <a:ext cx="2007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 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= { </a:t>
            </a:r>
            <a:r>
              <a:rPr lang="en-US" sz="2800" dirty="0">
                <a:solidFill>
                  <a:srgbClr val="00B05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G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Y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78467" y="3933942"/>
            <a:ext cx="590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Helvetica Neue Medium" charset="0"/>
                <a:ea typeface="Helvetica Neue Medium" charset="0"/>
                <a:cs typeface="Helvetica Neue Medium" charset="0"/>
              </a:rPr>
              <a:t>▲</a:t>
            </a:r>
          </a:p>
        </p:txBody>
      </p:sp>
      <p:sp>
        <p:nvSpPr>
          <p:cNvPr id="24" name="Oval 23"/>
          <p:cNvSpPr/>
          <p:nvPr/>
        </p:nvSpPr>
        <p:spPr>
          <a:xfrm>
            <a:off x="5281387" y="4052950"/>
            <a:ext cx="463463" cy="463463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Y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281387" y="5102834"/>
            <a:ext cx="3689337" cy="463463"/>
            <a:chOff x="3757386" y="5102833"/>
            <a:chExt cx="3689337" cy="463463"/>
          </a:xfrm>
        </p:grpSpPr>
        <p:sp>
          <p:nvSpPr>
            <p:cNvPr id="26" name="Oval 25"/>
            <p:cNvSpPr/>
            <p:nvPr/>
          </p:nvSpPr>
          <p:spPr>
            <a:xfrm>
              <a:off x="3757386" y="5102833"/>
              <a:ext cx="463463" cy="463463"/>
            </a:xfrm>
            <a:prstGeom prst="ellips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O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cxnSp>
          <p:nvCxnSpPr>
            <p:cNvPr id="27" name="Curved Connector 26"/>
            <p:cNvCxnSpPr>
              <a:stCxn id="19" idx="2"/>
              <a:endCxn id="26" idx="6"/>
            </p:cNvCxnSpPr>
            <p:nvPr/>
          </p:nvCxnSpPr>
          <p:spPr>
            <a:xfrm rot="10800000">
              <a:off x="4220849" y="5334565"/>
              <a:ext cx="3225874" cy="65300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6568694" y="4172250"/>
            <a:ext cx="1708527" cy="584775"/>
            <a:chOff x="5044693" y="4172249"/>
            <a:chExt cx="1708527" cy="584775"/>
          </a:xfrm>
        </p:grpSpPr>
        <p:cxnSp>
          <p:nvCxnSpPr>
            <p:cNvPr id="29" name="Curved Connector 28"/>
            <p:cNvCxnSpPr>
              <a:stCxn id="6" idx="3"/>
              <a:endCxn id="32" idx="1"/>
            </p:cNvCxnSpPr>
            <p:nvPr/>
          </p:nvCxnSpPr>
          <p:spPr>
            <a:xfrm>
              <a:off x="5044693" y="4226329"/>
              <a:ext cx="1118301" cy="238308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6162994" y="4172249"/>
              <a:ext cx="5902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Helvetica Neue Medium" charset="0"/>
                  <a:ea typeface="Helvetica Neue Medium" charset="0"/>
                  <a:cs typeface="Helvetica Neue Medium" charset="0"/>
                </a:rPr>
                <a:t>▲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7528067" y="6087351"/>
            <a:ext cx="2363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Q 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= { </a:t>
            </a:r>
            <a:r>
              <a:rPr lang="en-US" sz="28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R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rgbClr val="7030A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rgbClr val="0000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B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693378" y="3282417"/>
            <a:ext cx="2599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channel(P,Q</a:t>
            </a:r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) = { }</a:t>
            </a:r>
            <a:endParaRPr lang="en-US" sz="24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59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/>
      <p:bldP spid="37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198" y="1431568"/>
            <a:ext cx="10333893" cy="1975401"/>
          </a:xfrm>
        </p:spPr>
        <p:txBody>
          <a:bodyPr>
            <a:normAutofit fontScale="92500"/>
          </a:bodyPr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Q sends marker to P</a:t>
            </a:r>
          </a:p>
          <a:p>
            <a:r>
              <a:rPr lang="en-US" spc="0" dirty="0">
                <a:ea typeface="Helvetica Neue Medium" charset="0"/>
                <a:cs typeface="Helvetica Neue Medium" charset="0"/>
              </a:rPr>
              <a:t>P receives orange token </a:t>
            </a:r>
            <a:r>
              <a:rPr lang="en-US" spc="0" dirty="0">
                <a:solidFill>
                  <a:schemeClr val="accent6">
                    <a:lumMod val="75000"/>
                  </a:schemeClr>
                </a:solidFill>
                <a:ea typeface="Helvetica Neue Medium" charset="0"/>
                <a:cs typeface="Helvetica Neue Medium" charset="0"/>
              </a:rPr>
              <a:t>O</a:t>
            </a:r>
            <a:r>
              <a:rPr lang="en-US" spc="0" dirty="0">
                <a:ea typeface="Helvetica Neue Medium" charset="0"/>
                <a:cs typeface="Helvetica Neue Medium" charset="0"/>
              </a:rPr>
              <a:t>, then marker ▲</a:t>
            </a:r>
          </a:p>
          <a:p>
            <a:r>
              <a:rPr lang="en-US" spc="0" dirty="0">
                <a:solidFill>
                  <a:srgbClr val="E77500"/>
                </a:solidFill>
                <a:ea typeface="Helvetica Neue Medium" charset="0"/>
                <a:cs typeface="Helvetica Neue Medium" charset="0"/>
              </a:rPr>
              <a:t>Receive Rule (if already snapshotted):</a:t>
            </a:r>
          </a:p>
          <a:p>
            <a:pPr lvl="1"/>
            <a:r>
              <a:rPr lang="en-US" spc="0" dirty="0">
                <a:ea typeface="Helvetica Neue Medium" charset="0"/>
                <a:cs typeface="Helvetica Neue Medium" charset="0"/>
              </a:rPr>
              <a:t>On receiving marker on c record c’s state: all msgs from c since snapshot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16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07615" cy="1325563"/>
          </a:xfrm>
        </p:spPr>
        <p:txBody>
          <a:bodyPr/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Chandy-Lamport: Receiving process (2/2)</a:t>
            </a:r>
          </a:p>
        </p:txBody>
      </p:sp>
      <p:sp>
        <p:nvSpPr>
          <p:cNvPr id="5" name="Rectangle 4"/>
          <p:cNvSpPr/>
          <p:nvPr/>
        </p:nvSpPr>
        <p:spPr>
          <a:xfrm>
            <a:off x="2237983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sz="32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72820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Q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630453" y="3664644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4630453" y="4716830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355485" y="4345587"/>
            <a:ext cx="463463" cy="463463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51964" y="5104091"/>
            <a:ext cx="463463" cy="463463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842338" y="4936402"/>
            <a:ext cx="463463" cy="4634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056391" y="4349088"/>
            <a:ext cx="463463" cy="463463"/>
          </a:xfrm>
          <a:prstGeom prst="ellipse">
            <a:avLst/>
          </a:prstGeom>
          <a:solidFill>
            <a:srgbClr val="7000A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360666" y="6088448"/>
            <a:ext cx="2007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 = { </a:t>
            </a:r>
            <a:r>
              <a:rPr lang="en-US" sz="2800" dirty="0">
                <a:solidFill>
                  <a:srgbClr val="00B05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G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Y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5281387" y="4052950"/>
            <a:ext cx="463463" cy="463463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Y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281387" y="5102834"/>
            <a:ext cx="463463" cy="463463"/>
          </a:xfrm>
          <a:prstGeom prst="ellips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O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521014" y="6082399"/>
            <a:ext cx="2363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Q = { </a:t>
            </a:r>
            <a:r>
              <a:rPr lang="en-US" sz="28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R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rgbClr val="7030A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rgbClr val="0000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B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18608" y="5014943"/>
            <a:ext cx="590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Helvetica Neue Medium" charset="0"/>
                <a:ea typeface="Helvetica Neue Medium" charset="0"/>
                <a:cs typeface="Helvetica Neue Medium" charset="0"/>
              </a:rPr>
              <a:t>▲</a:t>
            </a:r>
          </a:p>
        </p:txBody>
      </p:sp>
      <p:cxnSp>
        <p:nvCxnSpPr>
          <p:cNvPr id="28" name="Curved Connector 27"/>
          <p:cNvCxnSpPr>
            <a:endCxn id="25" idx="3"/>
          </p:cNvCxnSpPr>
          <p:nvPr/>
        </p:nvCxnSpPr>
        <p:spPr>
          <a:xfrm rot="5400000">
            <a:off x="7020318" y="4345542"/>
            <a:ext cx="550306" cy="1373273"/>
          </a:xfrm>
          <a:prstGeom prst="curvedConnector2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2461255" y="4337031"/>
            <a:ext cx="2820133" cy="997534"/>
            <a:chOff x="937254" y="4337031"/>
            <a:chExt cx="2820133" cy="997534"/>
          </a:xfrm>
        </p:grpSpPr>
        <p:cxnSp>
          <p:nvCxnSpPr>
            <p:cNvPr id="31" name="Curved Connector 30"/>
            <p:cNvCxnSpPr>
              <a:stCxn id="26" idx="2"/>
              <a:endCxn id="36" idx="6"/>
            </p:cNvCxnSpPr>
            <p:nvPr/>
          </p:nvCxnSpPr>
          <p:spPr>
            <a:xfrm rot="10800000">
              <a:off x="1400718" y="4568763"/>
              <a:ext cx="2356669" cy="765802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937254" y="4337031"/>
              <a:ext cx="463463" cy="463463"/>
            </a:xfrm>
            <a:prstGeom prst="ellips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O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258304" y="4232961"/>
            <a:ext cx="2760305" cy="1074371"/>
            <a:chOff x="1734303" y="4232960"/>
            <a:chExt cx="2760305" cy="1074371"/>
          </a:xfrm>
        </p:grpSpPr>
        <p:cxnSp>
          <p:nvCxnSpPr>
            <p:cNvPr id="38" name="Curved Connector 37"/>
            <p:cNvCxnSpPr>
              <a:stCxn id="25" idx="1"/>
            </p:cNvCxnSpPr>
            <p:nvPr/>
          </p:nvCxnSpPr>
          <p:spPr>
            <a:xfrm rot="10800000">
              <a:off x="2206764" y="4525350"/>
              <a:ext cx="2287844" cy="781981"/>
            </a:xfrm>
            <a:prstGeom prst="curvedConnector3">
              <a:avLst>
                <a:gd name="adj1" fmla="val 68652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1734303" y="4232960"/>
              <a:ext cx="5902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Helvetica Neue Medium" charset="0"/>
                  <a:ea typeface="Helvetica Neue Medium" charset="0"/>
                  <a:cs typeface="Helvetica Neue Medium" charset="0"/>
                </a:rPr>
                <a:t>▲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4693379" y="3303992"/>
            <a:ext cx="2599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channel(P,Q) = { }</a:t>
            </a:r>
            <a:endParaRPr lang="en-US" sz="24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511793" y="5951653"/>
            <a:ext cx="2937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channel(Q,P) = { </a:t>
            </a:r>
            <a:r>
              <a:rPr lang="en-US" sz="2400" dirty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O</a:t>
            </a:r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4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6" name="Right Arrow 45"/>
          <p:cNvSpPr/>
          <p:nvPr/>
        </p:nvSpPr>
        <p:spPr>
          <a:xfrm rot="18900000">
            <a:off x="6778210" y="6421045"/>
            <a:ext cx="396240" cy="352608"/>
          </a:xfrm>
          <a:prstGeom prst="rightArrow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86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/>
      <p:bldP spid="45" grpId="0"/>
      <p:bldP spid="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EDC367-742B-F444-B866-F29F1EC170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7855" y="0"/>
            <a:ext cx="9549977" cy="7379528"/>
          </a:xfrm>
        </p:spPr>
      </p:pic>
    </p:spTree>
    <p:extLst>
      <p:ext uri="{BB962C8B-B14F-4D97-AF65-F5344CB8AC3E}">
        <p14:creationId xmlns:p14="http://schemas.microsoft.com/office/powerpoint/2010/main" val="3797442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7CDD9F-757D-D249-B77E-DC074333E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78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5ED2BB-E73A-CD43-B6F4-F13099D24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83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47800"/>
            <a:ext cx="9601200" cy="999340"/>
          </a:xfrm>
        </p:spPr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What is the state of a </a:t>
            </a:r>
            <a:r>
              <a:rPr lang="en-US" b="0" i="0" spc="0">
                <a:latin typeface="Helvetica Neue Medium" charset="0"/>
                <a:ea typeface="Helvetica Neue Medium" charset="0"/>
                <a:cs typeface="Helvetica Neue Medium" charset="0"/>
              </a:rPr>
              <a:t>distributed system?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Distributed Snapshots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455" y="3109218"/>
            <a:ext cx="4610100" cy="28591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385" y="2923180"/>
            <a:ext cx="1392831" cy="1353358"/>
          </a:xfrm>
          <a:prstGeom prst="rect">
            <a:avLst/>
          </a:prstGeom>
        </p:spPr>
      </p:pic>
      <p:sp>
        <p:nvSpPr>
          <p:cNvPr id="7" name="Can 6"/>
          <p:cNvSpPr/>
          <p:nvPr/>
        </p:nvSpPr>
        <p:spPr>
          <a:xfrm>
            <a:off x="7984071" y="3888188"/>
            <a:ext cx="479259" cy="524472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05799" y="4388554"/>
            <a:ext cx="3182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New York</a:t>
            </a:r>
          </a:p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acct1 balance = $1000</a:t>
            </a:r>
          </a:p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acct2 balance = $2000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8492" y="2880617"/>
            <a:ext cx="1392831" cy="135335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97877" y="4019769"/>
            <a:ext cx="3601399" cy="1691534"/>
            <a:chOff x="-123215" y="4019768"/>
            <a:chExt cx="2798490" cy="1691534"/>
          </a:xfrm>
        </p:grpSpPr>
        <p:sp>
          <p:nvSpPr>
            <p:cNvPr id="10" name="Can 9"/>
            <p:cNvSpPr/>
            <p:nvPr/>
          </p:nvSpPr>
          <p:spPr>
            <a:xfrm>
              <a:off x="2197987" y="4019768"/>
              <a:ext cx="477288" cy="522315"/>
            </a:xfrm>
            <a:prstGeom prst="can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123215" y="4233974"/>
              <a:ext cx="213385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 Neue Medium" charset="0"/>
                  <a:ea typeface="Helvetica Neue Medium" charset="0"/>
                  <a:cs typeface="Helvetica Neue Medium" charset="0"/>
                </a:rPr>
                <a:t>San Francisco</a:t>
              </a:r>
            </a:p>
            <a:p>
              <a:r>
                <a:rPr lang="en-US" dirty="0">
                  <a:latin typeface="Helvetica Neue Medium" charset="0"/>
                  <a:ea typeface="Helvetica Neue Medium" charset="0"/>
                  <a:cs typeface="Helvetica Neue Medium" charset="0"/>
                </a:rPr>
                <a:t>acct1 balance = $1000</a:t>
              </a:r>
            </a:p>
            <a:p>
              <a:r>
                <a:rPr lang="en-US" dirty="0">
                  <a:latin typeface="Helvetica Neue Medium" charset="0"/>
                  <a:ea typeface="Helvetica Neue Medium" charset="0"/>
                  <a:cs typeface="Helvetica Neue Medium" charset="0"/>
                </a:rPr>
                <a:t>acct2 balance = $2000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1709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CB5E94-2A1A-5B4B-AA26-1E30797CF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CCC7F877-EA51-8848-AA72-DA62C8790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9267" y="4434075"/>
            <a:ext cx="10333893" cy="1975401"/>
          </a:xfrm>
        </p:spPr>
        <p:txBody>
          <a:bodyPr>
            <a:normAutofit/>
          </a:bodyPr>
          <a:lstStyle/>
          <a:p>
            <a:r>
              <a:rPr lang="en-US" sz="2000" spc="0" dirty="0">
                <a:ea typeface="Helvetica Neue Medium" charset="0"/>
                <a:cs typeface="Helvetica Neue Medium" charset="0"/>
              </a:rPr>
              <a:t>Is it possible (and how) if we add:</a:t>
            </a:r>
          </a:p>
          <a:p>
            <a:pPr lvl="1"/>
            <a:r>
              <a:rPr lang="en-US" sz="1600" spc="0" dirty="0">
                <a:ea typeface="Helvetica Neue Medium" charset="0"/>
                <a:cs typeface="Helvetica Neue Medium" charset="0"/>
              </a:rPr>
              <a:t>A process T and just a </a:t>
            </a:r>
            <a:r>
              <a:rPr lang="en-US" sz="1600" spc="0" dirty="0" err="1">
                <a:ea typeface="Helvetica Neue Medium" charset="0"/>
                <a:cs typeface="Helvetica Neue Medium" charset="0"/>
              </a:rPr>
              <a:t>chan</a:t>
            </a:r>
            <a:r>
              <a:rPr lang="en-US" sz="1600" spc="0" dirty="0">
                <a:ea typeface="Helvetica Neue Medium" charset="0"/>
                <a:cs typeface="Helvetica Neue Medium" charset="0"/>
              </a:rPr>
              <a:t>(T,P)?</a:t>
            </a:r>
          </a:p>
          <a:p>
            <a:pPr lvl="1"/>
            <a:r>
              <a:rPr lang="en-US" sz="1600" spc="0" dirty="0">
                <a:ea typeface="Helvetica Neue Medium" charset="0"/>
                <a:cs typeface="Helvetica Neue Medium" charset="0"/>
              </a:rPr>
              <a:t>T, </a:t>
            </a:r>
            <a:r>
              <a:rPr lang="en-US" sz="1600" spc="0" dirty="0" err="1">
                <a:ea typeface="Helvetica Neue Medium" charset="0"/>
                <a:cs typeface="Helvetica Neue Medium" charset="0"/>
              </a:rPr>
              <a:t>chan</a:t>
            </a:r>
            <a:r>
              <a:rPr lang="en-US" sz="1600" spc="0" dirty="0">
                <a:ea typeface="Helvetica Neue Medium" charset="0"/>
                <a:cs typeface="Helvetica Neue Medium" charset="0"/>
              </a:rPr>
              <a:t>(T,P) and </a:t>
            </a:r>
            <a:r>
              <a:rPr lang="en-US" sz="1600" spc="0" dirty="0" err="1">
                <a:ea typeface="Helvetica Neue Medium" charset="0"/>
                <a:cs typeface="Helvetica Neue Medium" charset="0"/>
              </a:rPr>
              <a:t>chan</a:t>
            </a:r>
            <a:r>
              <a:rPr lang="en-US" sz="1600" spc="0" dirty="0">
                <a:ea typeface="Helvetica Neue Medium" charset="0"/>
                <a:cs typeface="Helvetica Neue Medium" charset="0"/>
              </a:rPr>
              <a:t> (T,Q)?</a:t>
            </a:r>
          </a:p>
        </p:txBody>
      </p:sp>
    </p:spTree>
    <p:extLst>
      <p:ext uri="{BB962C8B-B14F-4D97-AF65-F5344CB8AC3E}">
        <p14:creationId xmlns:p14="http://schemas.microsoft.com/office/powerpoint/2010/main" val="364406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946734-2E3B-C242-A709-4C648B0B4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42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379A1A-7F7A-AB4B-8165-D9D71BCEE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85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x-none" b="0" i="0" spc="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Distributed algorithm: No one process decides when it terminates</a:t>
            </a:r>
          </a:p>
          <a:p>
            <a:endParaRPr lang="en-US" altLang="x-none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altLang="x-none" b="0" i="0" spc="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Eventually, all processes have received a marker (and recorded their own state)</a:t>
            </a:r>
          </a:p>
          <a:p>
            <a:endParaRPr lang="en-US" altLang="x-none" b="0" i="0" spc="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altLang="x-none" b="0" i="0" spc="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All processes have received a marker on all the N–1 incoming channels (and recorded their states)</a:t>
            </a:r>
          </a:p>
          <a:p>
            <a:endParaRPr lang="en-US" altLang="x-none" b="0" i="0" spc="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altLang="x-none" b="0" i="0" spc="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Later, a central server can gather the local states to build a global snapshot</a:t>
            </a:r>
          </a:p>
        </p:txBody>
      </p:sp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Terminating </a:t>
            </a:r>
            <a:r>
              <a:rPr lang="en-US" altLang="x-none" b="0" i="0" spc="0">
                <a:latin typeface="Helvetica Neue Medium" charset="0"/>
                <a:ea typeface="Helvetica Neue Medium" charset="0"/>
                <a:cs typeface="Helvetica Neue Medium" charset="0"/>
              </a:rPr>
              <a:t>a Snapshot</a:t>
            </a:r>
            <a:endParaRPr lang="en-US" altLang="x-none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56BED-8F3A-1447-80A5-1FC9D052AD0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7289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Take-away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Distributed Global Snapshots</a:t>
            </a:r>
          </a:p>
          <a:p>
            <a:pPr lvl="1"/>
            <a:r>
              <a:rPr lang="en-US" dirty="0"/>
              <a:t>FIFO Channels: we can do that!</a:t>
            </a:r>
          </a:p>
          <a:p>
            <a:pPr lvl="1"/>
            <a:r>
              <a:rPr lang="en-US" dirty="0" err="1"/>
              <a:t>Chandy-Lamport</a:t>
            </a:r>
            <a:r>
              <a:rPr lang="en-US" dirty="0"/>
              <a:t> algorithm: use </a:t>
            </a:r>
            <a:r>
              <a:rPr lang="en-US" dirty="0">
                <a:ea typeface="Helvetica Neue Medium" charset="0"/>
                <a:cs typeface="Helvetica Neue Medium" charset="0"/>
              </a:rPr>
              <a:t>marker messages to coordinate</a:t>
            </a:r>
          </a:p>
          <a:p>
            <a:pPr lvl="1"/>
            <a:endParaRPr lang="en-US" dirty="0">
              <a:ea typeface="Helvetica Neue Medium" charset="0"/>
              <a:cs typeface="Helvetica Neue Medium" charset="0"/>
            </a:endParaRPr>
          </a:p>
          <a:p>
            <a:r>
              <a:rPr lang="en-US" dirty="0">
                <a:ea typeface="Helvetica Neue Medium" charset="0"/>
                <a:cs typeface="Helvetica Neue Medium" charset="0"/>
              </a:rPr>
              <a:t>Reasoning about concurrency</a:t>
            </a:r>
          </a:p>
          <a:p>
            <a:pPr lvl="1"/>
            <a:r>
              <a:rPr lang="en-US" dirty="0">
                <a:ea typeface="Helvetica Neue Medium" charset="0"/>
                <a:cs typeface="Helvetica Neue Medium" charset="0"/>
              </a:rPr>
              <a:t>You’re doing it!</a:t>
            </a:r>
          </a:p>
          <a:p>
            <a:pPr lvl="1"/>
            <a:r>
              <a:rPr lang="en-US" dirty="0">
                <a:ea typeface="Helvetica Neue Medium" charset="0"/>
                <a:cs typeface="Helvetica Neue Medium" charset="0"/>
              </a:rPr>
              <a:t>Use trickier and trickier puzzle methodology to understand how</a:t>
            </a:r>
            <a:br>
              <a:rPr lang="en-US" dirty="0">
                <a:ea typeface="Helvetica Neue Medium" charset="0"/>
                <a:cs typeface="Helvetica Neue Medium" charset="0"/>
              </a:rPr>
            </a:br>
            <a:r>
              <a:rPr lang="en-US" dirty="0">
                <a:ea typeface="Helvetica Neue Medium" charset="0"/>
                <a:cs typeface="Helvetica Neue Medium" charset="0"/>
              </a:rPr>
              <a:t> (and if) systems really work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2417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34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N processes in the system with no process failures</a:t>
            </a:r>
          </a:p>
          <a:p>
            <a:pPr lvl="1">
              <a:defRPr/>
            </a:pP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Each process has some state it keeps track of</a:t>
            </a:r>
          </a:p>
          <a:p>
            <a:pPr>
              <a:defRPr/>
            </a:pPr>
            <a:endParaRPr lang="en-US" b="0" i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defRPr/>
            </a:pPr>
            <a:endParaRPr lang="en-US" b="0" i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defRPr/>
            </a:pP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There are two first-in, first-out, unidirectional channels between every process pair P and Q</a:t>
            </a:r>
          </a:p>
          <a:p>
            <a:pPr lvl="1">
              <a:defRPr/>
            </a:pP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Call them channel(P, Q) and channel(Q, P)</a:t>
            </a:r>
          </a:p>
          <a:p>
            <a:pPr lvl="1">
              <a:defRPr/>
            </a:pPr>
            <a:endParaRPr lang="en-US" b="0" i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lvl="1">
              <a:defRPr/>
            </a:pP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The channel has state, too: the set of messages inside</a:t>
            </a:r>
          </a:p>
          <a:p>
            <a:pPr lvl="1">
              <a:defRPr/>
            </a:pPr>
            <a:endParaRPr lang="en-US" b="0" i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lvl="1">
              <a:defRPr/>
            </a:pP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All messages sent on channels arrive intact, unduplicated, in order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System model</a:t>
            </a:r>
          </a:p>
        </p:txBody>
      </p:sp>
    </p:spTree>
    <p:extLst>
      <p:ext uri="{BB962C8B-B14F-4D97-AF65-F5344CB8AC3E}">
        <p14:creationId xmlns:p14="http://schemas.microsoft.com/office/powerpoint/2010/main" val="112006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FIFO communication channel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dirty="0"/>
              <a:t>“</a:t>
            </a:r>
            <a:r>
              <a:rPr lang="en-US" dirty="0">
                <a:ea typeface="Helvetica Neue Medium" charset="0"/>
                <a:cs typeface="Helvetica Neue Medium" charset="0"/>
              </a:rPr>
              <a:t>All messages sent on channels arrive intact, unduplicated, in order”</a:t>
            </a:r>
          </a:p>
          <a:p>
            <a:endParaRPr lang="en-US" dirty="0"/>
          </a:p>
          <a:p>
            <a:r>
              <a:rPr lang="en-US" dirty="0"/>
              <a:t>Q: Arrive?</a:t>
            </a:r>
          </a:p>
          <a:p>
            <a:r>
              <a:rPr lang="en-US" dirty="0"/>
              <a:t>Q: Intact?</a:t>
            </a:r>
          </a:p>
          <a:p>
            <a:r>
              <a:rPr lang="en-US" dirty="0"/>
              <a:t>Q: Unduplicated?</a:t>
            </a:r>
          </a:p>
          <a:p>
            <a:r>
              <a:rPr lang="en-US" dirty="0"/>
              <a:t>Q: In order?</a:t>
            </a:r>
          </a:p>
          <a:p>
            <a:endParaRPr lang="en-US" dirty="0"/>
          </a:p>
          <a:p>
            <a:r>
              <a:rPr lang="en-US" dirty="0"/>
              <a:t>TCP provides all of these when processes don’t fail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894385" y="177873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At-least-once retransmission</a:t>
            </a:r>
          </a:p>
          <a:p>
            <a:r>
              <a:rPr lang="en-US" dirty="0"/>
              <a:t>Network layer checksums </a:t>
            </a:r>
          </a:p>
          <a:p>
            <a:r>
              <a:rPr lang="en-US" dirty="0"/>
              <a:t>At-most-once deduplication</a:t>
            </a:r>
          </a:p>
          <a:p>
            <a:r>
              <a:rPr lang="en-US" dirty="0"/>
              <a:t>Sender includes sequence numbers,</a:t>
            </a:r>
            <a:br>
              <a:rPr lang="en-US" dirty="0"/>
            </a:br>
            <a:r>
              <a:rPr lang="en-US" dirty="0"/>
              <a:t>receiver only delivers in sequence order </a:t>
            </a:r>
          </a:p>
        </p:txBody>
      </p:sp>
    </p:spTree>
    <p:extLst>
      <p:ext uri="{BB962C8B-B14F-4D97-AF65-F5344CB8AC3E}">
        <p14:creationId xmlns:p14="http://schemas.microsoft.com/office/powerpoint/2010/main" val="199691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x-none" b="0" i="0" spc="0">
                <a:latin typeface="Helvetica Neue Medium" charset="0"/>
                <a:ea typeface="Helvetica Neue Medium" charset="0"/>
                <a:cs typeface="Helvetica Neue Medium" charset="0"/>
              </a:rPr>
              <a:t>Global snapshot is global state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Each distributed application has a number of processes running on a number of physical servers</a:t>
            </a:r>
          </a:p>
          <a:p>
            <a:pPr>
              <a:defRPr/>
            </a:pP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defRPr/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These processes communicate with each other via channels</a:t>
            </a:r>
          </a:p>
          <a:p>
            <a:pPr>
              <a:defRPr/>
            </a:pP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defRPr/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A </a:t>
            </a:r>
            <a:r>
              <a:rPr lang="en-US" b="0" i="0" spc="0" dirty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global snapshot </a:t>
            </a: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captures </a:t>
            </a:r>
          </a:p>
          <a:p>
            <a:pPr marL="971550" lvl="1" indent="-514350">
              <a:buFont typeface="+mj-lt"/>
              <a:buAutoNum type="arabicPeriod"/>
              <a:defRPr/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The local states of each process (e.g., program variables), and</a:t>
            </a:r>
          </a:p>
          <a:p>
            <a:pPr marL="971550" lvl="1" indent="-514350">
              <a:buFont typeface="+mj-lt"/>
              <a:buAutoNum type="arabicPeriod"/>
              <a:defRPr/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The state of each communication channel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C023D8-24EC-2845-9184-8E577DE22CF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41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x-none" b="0" i="0" spc="0">
                <a:latin typeface="Helvetica Neue Medium" charset="0"/>
                <a:ea typeface="Helvetica Neue Medium" charset="0"/>
                <a:cs typeface="Helvetica Neue Medium" charset="0"/>
              </a:rPr>
              <a:t>Why do we need snapshots?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515601" cy="4351338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Checkpointing: Restart if the application fails</a:t>
            </a:r>
          </a:p>
          <a:p>
            <a:pPr>
              <a:defRPr/>
            </a:pP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defRPr/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Collecting garbage: Remove objects that aren’t referenced</a:t>
            </a:r>
          </a:p>
          <a:p>
            <a:pPr>
              <a:defRPr/>
            </a:pP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defRPr/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Detecting deadlocks: The snapshot can examine the current application state</a:t>
            </a:r>
          </a:p>
          <a:p>
            <a:pPr lvl="1">
              <a:defRPr/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Process A grabs Lock 1, B grabs 2, A waits for 2, B waits for 1...   ...   ...</a:t>
            </a:r>
          </a:p>
          <a:p>
            <a:pPr>
              <a:defRPr/>
            </a:pP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defRPr/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Other debugging: A little easier to work with than printf</a:t>
            </a:r>
            <a:r>
              <a:rPr lang="mr-IN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…</a:t>
            </a: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D0D4D7-759E-D64F-AD10-98634D650D8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49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Just synchronize local clocks?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Each process records state at some agreed-upon time</a:t>
            </a:r>
          </a:p>
          <a:p>
            <a:pPr lvl="1"/>
            <a:endParaRPr lang="en-US" altLang="x-none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altLang="x-none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But system clocks </a:t>
            </a:r>
            <a:r>
              <a:rPr lang="en-US" altLang="x-none" b="0" i="0" spc="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skew,</a:t>
            </a:r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significantly with respect to CPU process’ clock cycle</a:t>
            </a:r>
          </a:p>
          <a:p>
            <a:pPr lvl="1"/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And we </a:t>
            </a:r>
            <a:r>
              <a:rPr lang="en-US" altLang="x-none" b="0" i="0" spc="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wouldn’t record messages </a:t>
            </a:r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between processes</a:t>
            </a:r>
          </a:p>
          <a:p>
            <a:endParaRPr lang="en-US" altLang="x-none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Do we need synchronization?</a:t>
            </a:r>
          </a:p>
          <a:p>
            <a:endParaRPr lang="en-US" altLang="x-none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What did Lamport realize about ordering events?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60B1F5-C347-D84D-B6CD-F310A678108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39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47800"/>
            <a:ext cx="9601200" cy="1383082"/>
          </a:xfrm>
        </p:spPr>
        <p:txBody>
          <a:bodyPr>
            <a:normAutofit fontScale="92500" lnSpcReduction="10000"/>
          </a:bodyPr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Let’s represent process state as a set of colored tokens</a:t>
            </a:r>
          </a:p>
          <a:p>
            <a:endParaRPr lang="en-US" spc="0" dirty="0">
              <a:ea typeface="Helvetica Neue Medium" charset="0"/>
              <a:cs typeface="Helvetica Neue Medium" charset="0"/>
            </a:endParaRPr>
          </a:p>
          <a:p>
            <a:r>
              <a:rPr lang="en-US" spc="0" dirty="0">
                <a:ea typeface="Helvetica Neue Medium" charset="0"/>
                <a:cs typeface="Helvetica Neue Medium" charset="0"/>
              </a:rPr>
              <a:t>Suppose there are two processes, P and Q:</a:t>
            </a:r>
          </a:p>
          <a:p>
            <a:endParaRPr lang="en-US" spc="0" dirty="0"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8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System model: Graphical example</a:t>
            </a:r>
          </a:p>
        </p:txBody>
      </p:sp>
      <p:sp>
        <p:nvSpPr>
          <p:cNvPr id="5" name="Rectangle 4"/>
          <p:cNvSpPr/>
          <p:nvPr/>
        </p:nvSpPr>
        <p:spPr>
          <a:xfrm>
            <a:off x="2237983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sz="32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72820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Q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630453" y="3664644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4630453" y="4716830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12944" y="2830882"/>
            <a:ext cx="1967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Process P: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7744" y="2830882"/>
            <a:ext cx="20008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Process Q: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29512" y="4025809"/>
            <a:ext cx="2357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Helvetica Neue Medium" charset="0"/>
                <a:ea typeface="Helvetica Neue Medium" charset="0"/>
                <a:cs typeface="Helvetica Neue Medium" charset="0"/>
              </a:rPr>
              <a:t>channel(P, Q)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63521" y="5074212"/>
            <a:ext cx="2403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channel(Q, P)</a:t>
            </a:r>
          </a:p>
        </p:txBody>
      </p:sp>
      <p:sp>
        <p:nvSpPr>
          <p:cNvPr id="15" name="Oval 14"/>
          <p:cNvSpPr/>
          <p:nvPr/>
        </p:nvSpPr>
        <p:spPr>
          <a:xfrm>
            <a:off x="8355485" y="4345587"/>
            <a:ext cx="463463" cy="463463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51964" y="5104091"/>
            <a:ext cx="463463" cy="463463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</a:t>
            </a:r>
          </a:p>
        </p:txBody>
      </p:sp>
      <p:sp>
        <p:nvSpPr>
          <p:cNvPr id="17" name="Oval 16"/>
          <p:cNvSpPr/>
          <p:nvPr/>
        </p:nvSpPr>
        <p:spPr>
          <a:xfrm>
            <a:off x="7842338" y="4936402"/>
            <a:ext cx="463463" cy="4634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636198" y="4368496"/>
            <a:ext cx="463463" cy="463463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Y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970724" y="5168134"/>
            <a:ext cx="463463" cy="463463"/>
          </a:xfrm>
          <a:prstGeom prst="ellips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O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056391" y="4349088"/>
            <a:ext cx="463463" cy="463463"/>
          </a:xfrm>
          <a:prstGeom prst="ellipse">
            <a:avLst/>
          </a:prstGeom>
          <a:solidFill>
            <a:srgbClr val="7000A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62758" y="6198255"/>
            <a:ext cx="9577753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Correct global snapshot = Exactly one of each token</a:t>
            </a:r>
          </a:p>
        </p:txBody>
      </p:sp>
    </p:spTree>
    <p:extLst>
      <p:ext uri="{BB962C8B-B14F-4D97-AF65-F5344CB8AC3E}">
        <p14:creationId xmlns:p14="http://schemas.microsoft.com/office/powerpoint/2010/main" val="165421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Suppose we take snapshots only </a:t>
            </a:r>
            <a:r>
              <a:rPr lang="en-US" b="0" i="0" spc="0">
                <a:latin typeface="Helvetica Neue Medium" charset="0"/>
                <a:ea typeface="Helvetica Neue Medium" charset="0"/>
                <a:cs typeface="Helvetica Neue Medium" charset="0"/>
              </a:rPr>
              <a:t>from a process </a:t>
            </a: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perspective</a:t>
            </a:r>
          </a:p>
          <a:p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Suppose snapshots happen independently at each process</a:t>
            </a:r>
          </a:p>
          <a:p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Let’s look at the implications...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When is inconsistency possible?</a:t>
            </a:r>
          </a:p>
        </p:txBody>
      </p:sp>
    </p:spTree>
    <p:extLst>
      <p:ext uri="{BB962C8B-B14F-4D97-AF65-F5344CB8AC3E}">
        <p14:creationId xmlns:p14="http://schemas.microsoft.com/office/powerpoint/2010/main" val="20087086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5078</TotalTime>
  <Words>1078</Words>
  <Application>Microsoft Macintosh PowerPoint</Application>
  <PresentationFormat>Widescreen</PresentationFormat>
  <Paragraphs>232</Paragraphs>
  <Slides>25</Slides>
  <Notes>16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Helvetica Neue Medium</vt:lpstr>
      <vt:lpstr>Office Theme</vt:lpstr>
      <vt:lpstr>Distributed Snapshots</vt:lpstr>
      <vt:lpstr>Distributed Snapshots</vt:lpstr>
      <vt:lpstr>System model</vt:lpstr>
      <vt:lpstr>Aside: FIFO communication channel</vt:lpstr>
      <vt:lpstr>Global snapshot is global state</vt:lpstr>
      <vt:lpstr>Why do we need snapshots?</vt:lpstr>
      <vt:lpstr>Just synchronize local clocks?</vt:lpstr>
      <vt:lpstr>System model: Graphical example</vt:lpstr>
      <vt:lpstr>When is inconsistency possible?</vt:lpstr>
      <vt:lpstr>Problem: Disappearing tokens</vt:lpstr>
      <vt:lpstr>Problem: Duplicated tokens</vt:lpstr>
      <vt:lpstr>Idea: “Marker” messages</vt:lpstr>
      <vt:lpstr>Chandy-Lamport Algorithm: Overview</vt:lpstr>
      <vt:lpstr>Chandy-Lamport: Sending process</vt:lpstr>
      <vt:lpstr>Chandy-Lamport: Receiving process (1/2)</vt:lpstr>
      <vt:lpstr>Chandy-Lamport: Receiving process (2/2)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Terminating a Snapshot</vt:lpstr>
      <vt:lpstr>Take-away points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Distributed Systems</dc:title>
  <dc:creator>Wyatt Andrew Lloyd</dc:creator>
  <cp:lastModifiedBy>Wyatt A. Lloyd</cp:lastModifiedBy>
  <cp:revision>43</cp:revision>
  <cp:lastPrinted>2019-09-30T00:42:54Z</cp:lastPrinted>
  <dcterms:created xsi:type="dcterms:W3CDTF">2018-09-09T13:59:16Z</dcterms:created>
  <dcterms:modified xsi:type="dcterms:W3CDTF">2024-02-19T13:00:02Z</dcterms:modified>
</cp:coreProperties>
</file>