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328" r:id="rId4"/>
    <p:sldId id="329" r:id="rId5"/>
    <p:sldId id="257" r:id="rId6"/>
    <p:sldId id="315" r:id="rId7"/>
    <p:sldId id="317" r:id="rId8"/>
    <p:sldId id="330" r:id="rId9"/>
    <p:sldId id="261" r:id="rId10"/>
    <p:sldId id="262" r:id="rId11"/>
    <p:sldId id="263" r:id="rId12"/>
    <p:sldId id="264" r:id="rId13"/>
    <p:sldId id="265" r:id="rId14"/>
    <p:sldId id="267" r:id="rId15"/>
    <p:sldId id="320" r:id="rId16"/>
    <p:sldId id="266" r:id="rId17"/>
    <p:sldId id="268" r:id="rId18"/>
    <p:sldId id="269" r:id="rId19"/>
    <p:sldId id="322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327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/>
    <p:restoredTop sz="69524"/>
  </p:normalViewPr>
  <p:slideViewPr>
    <p:cSldViewPr snapToGrid="0" snapToObjects="1">
      <p:cViewPr varScale="1">
        <p:scale>
          <a:sx n="87" d="100"/>
          <a:sy n="87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Q:</a:t>
            </a:r>
            <a:r>
              <a:rPr lang="en-US" sz="1200" b="0" baseline="0" dirty="0"/>
              <a:t> Who has done socket programming? How did you like it?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do we make this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Communication and </a:t>
            </a:r>
            <a:r>
              <a:rPr lang="en-US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8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Logical communication between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46361"/>
            <a:ext cx="10960510" cy="24737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How to forge agreement on meaning of bits exchanged b/w two hosts?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format, contents, and meaning of messages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Each layer on a host interacts with its peer host’s corresponding layer via 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378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801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224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06689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044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704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395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7" y="4626872"/>
            <a:ext cx="4018734" cy="1217484"/>
            <a:chOff x="2617797" y="462687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7" y="462687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7" y="493110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7" y="523561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7" y="553984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7" y="584407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4" y="584407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4" y="553984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4" y="523561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7859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523513"/>
            <a:ext cx="5303029" cy="1283872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7CD94A3C-55A4-3248-AA06-3736DB74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374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28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28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F10F57E5-49CD-D64F-96DB-78744B3F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35438"/>
            <a:ext cx="10515600" cy="21662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Socket: The interface the OS provides to the network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Provides inter-process explicit message exchange</a:t>
            </a:r>
          </a:p>
          <a:p>
            <a:pPr>
              <a:lnSpc>
                <a:spcPct val="120000"/>
              </a:lnSpc>
            </a:pPr>
            <a:r>
              <a:rPr lang="en-US" dirty="0"/>
              <a:t>Can build distributed systems atop sockets: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/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52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Network socket-based communication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5A995FB-6733-C74D-97C7-07E57B64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39173" y="16529"/>
            <a:ext cx="10872839" cy="68709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 a socket for the client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SOCK_STREAM, 0)) 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(”Socket creation");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(SERV_PORT); // to big-endian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  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 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(”Connect to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), 0);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18F6BA6-08C5-1748-8530-150CC0AE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programming: still not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Lots for the programmer to deal with every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separate different requests on the same connection?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write bytes to the network / read bytes from the network?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What if Host A’s process is written in Go and Host B’s process is in C++?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to do with those bytes?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Still pretty painful</a:t>
            </a:r>
            <a:r>
              <a:rPr lang="mr-IN" dirty="0"/>
              <a:t>…</a:t>
            </a:r>
            <a:r>
              <a:rPr lang="en-US" dirty="0"/>
              <a:t> have to worry a lot about the network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78B9771-298F-A943-9CE4-5F1DF4C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Another layer!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A64F66FE-6264-C141-9482-2F23B84C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05A4A59-C821-DF4C-A3AE-820DF97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The typical programmer is trained to write single-threaded code that runs in one place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Goal: Easy-to-program network communication that makes client-server communication seem transparent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Retains the “feel” of writing centralized code	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Programmer needn’t think (much) about the network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RPC?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4C4BCDF-D8F8-FC44-AEA4-903691E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uses RPCs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RPC</a:t>
            </a:r>
          </a:p>
          <a:p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gRPC</a:t>
            </a:r>
            <a:endParaRPr lang="en-US" dirty="0"/>
          </a:p>
          <a:p>
            <a:r>
              <a:rPr lang="en-US" dirty="0"/>
              <a:t>Facebook/Apache Thrift</a:t>
            </a:r>
          </a:p>
          <a:p>
            <a:r>
              <a:rPr lang="en-US" dirty="0"/>
              <a:t>Twitter Finagle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1FCD9E8-1E04-7642-9F5E-BEEDD3D8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386F7910-F393-C945-A8C9-1AFB81EB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565783"/>
            <a:ext cx="10515600" cy="3845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Within a single program, running in a single process, recall the well-known notion of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jumps to address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/>
              <a:t>function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executes, puts return value in register,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returns to next instruction in caller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5486394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Goal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: make communication appear like a local procedure call: way less painful than sockets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448CCA-BC1A-A646-9F38-0CD6083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Heterogeneity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needs to rendezvous with the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must dispatch to the required function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What if server is different type of machine?</a:t>
            </a:r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2"/>
            </a:pPr>
            <a:r>
              <a:rPr lang="en-US" dirty="0"/>
              <a:t>Failure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messages get </a:t>
            </a:r>
            <a:r>
              <a:rPr lang="en-US" dirty="0">
                <a:solidFill>
                  <a:srgbClr val="FF0000"/>
                </a:solidFill>
              </a:rPr>
              <a:t>dropped?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client, server, or network </a:t>
            </a:r>
            <a:r>
              <a:rPr lang="en-US" dirty="0">
                <a:solidFill>
                  <a:srgbClr val="FF0000"/>
                </a:solidFill>
              </a:rPr>
              <a:t>fails?</a:t>
            </a: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3"/>
            </a:pPr>
            <a:r>
              <a:rPr lang="en-US" dirty="0"/>
              <a:t>Performance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Procedure call takes ≈ 10 cycles ≈ 3 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RPC in a data center takes ≈ 10 </a:t>
            </a:r>
            <a:r>
              <a:rPr lang="en-US" dirty="0" err="1"/>
              <a:t>μs</a:t>
            </a:r>
            <a:r>
              <a:rPr lang="en-US" dirty="0"/>
              <a:t> (10</a:t>
            </a:r>
            <a:r>
              <a:rPr lang="en-US" baseline="30000" dirty="0"/>
              <a:t>3</a:t>
            </a:r>
            <a:r>
              <a:rPr lang="en-US" dirty="0"/>
              <a:t>× slower)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 the wide area, typically 10</a:t>
            </a:r>
            <a:r>
              <a:rPr lang="en-US" baseline="30000" dirty="0"/>
              <a:t>6</a:t>
            </a:r>
            <a:r>
              <a:rPr lang="en-US" dirty="0"/>
              <a:t>× slower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issues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381975-A774-E74B-8D16-3F5650B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15255"/>
            <a:ext cx="9601200" cy="4747777"/>
          </a:xfrm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Not an issue for local procedure calls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For a remote procedure call, a remote machine may: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Represent data 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different sizes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a </a:t>
            </a:r>
            <a:r>
              <a:rPr lang="en-US" dirty="0">
                <a:solidFill>
                  <a:srgbClr val="FF0000"/>
                </a:solidFill>
              </a:rPr>
              <a:t>different byte ordering </a:t>
            </a:r>
            <a:r>
              <a:rPr lang="en-US" dirty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Represent floating point numbers </a:t>
            </a:r>
            <a:r>
              <a:rPr lang="en-US" dirty="0">
                <a:solidFill>
                  <a:srgbClr val="FF0000"/>
                </a:solidFill>
              </a:rPr>
              <a:t>differently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different data alignment </a:t>
            </a:r>
            <a:r>
              <a:rPr lang="en-US" dirty="0"/>
              <a:t>requirements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e.g., 4-byte type begins only on 4-byte memory boundary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Problem: Differences in data representation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EA499A2-B4C6-DC4B-96A4-AFCEAAE0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0661"/>
            <a:ext cx="10781714" cy="51651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Mechanism to pass procedure parameters and return values in a machine-independent way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Programmer may write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/>
              <a:t>in the IDL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Defines API for procedure calls: names, parameter/return types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Then runs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/>
              <a:t>which generates: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Code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/>
              <a:t>(convert) native data types into machine-independent byte streams (and vice-versa,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r>
              <a:rPr lang="en-US" dirty="0"/>
              <a:t>)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stub: Forwards local procedure call as a request to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stub: Dispatches RPC to its implementation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Solution: Interface Description Language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E4763D9F-773E-8D42-A6B2-B5540E75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ED1D487-CE0F-BC4C-B02D-A01873D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Stub marshals parameters to a network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4463E0B-D62F-254D-9347-80694EF9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OS sends a network message to the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Server OS receives message, sends it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567C0F35-4FD3-5C44-AEDE-6DE443FA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Server stub unmarshals params, calls server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78B8248-36EE-A746-AC5F-0E5B8409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Server function runs, returns a value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3D86E488-27A1-E74A-AC5D-EEF51665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3509"/>
            <a:ext cx="12305210" cy="75242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E3FDB-E250-214C-8EF6-6E3111E147BD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55636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Server stub marshals the return value, sends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4127A4C2-1E53-7D40-BE9B-DADB9611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Server OS sends the reply back across the 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B91F2A69-A0DC-EB4E-AEF8-ED6AE53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Client OS receives the reply and passes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F431FBE1-878C-FA48-8A35-2D3238D6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Client stub unmarshals return value, returns to client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16A837CC-7E9F-9E48-9974-AF2D535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Failure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AE5149C-C786-804D-A70E-6B5695C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1110" y="1893806"/>
            <a:ext cx="34511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411A324-7DEA-0042-A313-55AD86B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mr-IN" dirty="0"/>
              <a:t>…</a:t>
            </a:r>
            <a:r>
              <a:rPr lang="en-US" dirty="0"/>
              <a:t> Next time!!!</a:t>
            </a: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64C7F527-085C-2846-AF9E-081877F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75">
            <a:off x="5888911" y="512490"/>
            <a:ext cx="4663744" cy="621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20" y="113962"/>
            <a:ext cx="4266080" cy="56881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66850" y="5934358"/>
            <a:ext cx="339090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4800"/>
              <a:t>Facebook</a:t>
            </a:r>
            <a:endParaRPr lang="en-US" sz="4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3BCB33-67A5-5740-8A08-B50C1D132259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>
                <a:solidFill>
                  <a:schemeClr val="tx1"/>
                </a:solidFill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1563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How can processes on different cooperating computers communicate with each other over the network?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Network Communication</a:t>
            </a:r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 (RPC)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658A4B4-054F-EA4E-8D30-FBBBE0BE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Process on Host A wants to talk to process on Host B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A and B must agree on the meaning of the bits being sent and received at many different levels, including:</a:t>
            </a:r>
            <a:endParaRPr lang="en-US" i="1" dirty="0"/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many volts is a 0 bit, a 1 bit?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does receiver know which is the last bit?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many bits long is a number?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5D90EDC-42F3-244C-BFA0-EDBD857F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095899"/>
            <a:ext cx="11772901" cy="27998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2911063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111496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111496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111496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2103" y="2253332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6889" y="2253332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2103" y="2262542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6890" y="2253332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4517" y="2262542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94518" y="2262542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97936" y="2262542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93215" y="2262542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2103" y="2262542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52103" y="2253332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93215" y="2253332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21755" y="2253332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0">
            <a:extLst>
              <a:ext uri="{FF2B5EF4-FFF2-40B4-BE49-F238E27FC236}">
                <a16:creationId xmlns:a16="http://schemas.microsoft.com/office/drawing/2014/main" id="{6F6DAF93-9766-A641-92DA-08352DF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811143"/>
            <a:ext cx="11772901" cy="1649574"/>
          </a:xfrm>
        </p:spPr>
        <p:txBody>
          <a:bodyPr>
            <a:normAutofit/>
          </a:bodyPr>
          <a:lstStyle/>
          <a:p>
            <a:r>
              <a:rPr lang="en-US" sz="2600" dirty="0"/>
              <a:t>Intermediate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/>
              <a:t>provide set of abstractions for applications and media</a:t>
            </a:r>
          </a:p>
          <a:p>
            <a:pPr lvl="8"/>
            <a:endParaRPr lang="en-US" sz="2600" dirty="0"/>
          </a:p>
          <a:p>
            <a:r>
              <a:rPr lang="en-US" sz="2600" dirty="0"/>
              <a:t>New apps or media need only implement for intermediate layer’s interface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3559991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760424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760424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760424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3C03E9-6A7B-0841-939F-8C59EF84D7F2}"/>
              </a:ext>
            </a:extLst>
          </p:cNvPr>
          <p:cNvCxnSpPr/>
          <p:nvPr/>
        </p:nvCxnSpPr>
        <p:spPr>
          <a:xfrm flipH="1">
            <a:off x="5001950" y="3093356"/>
            <a:ext cx="1865017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45A989-5008-4A47-8FD9-BFDFA7653F90}"/>
              </a:ext>
            </a:extLst>
          </p:cNvPr>
          <p:cNvCxnSpPr/>
          <p:nvPr/>
        </p:nvCxnSpPr>
        <p:spPr>
          <a:xfrm>
            <a:off x="5006734" y="2249684"/>
            <a:ext cx="1860232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5372E3-9D49-264E-A63C-7169825A5322}"/>
              </a:ext>
            </a:extLst>
          </p:cNvPr>
          <p:cNvCxnSpPr/>
          <p:nvPr/>
        </p:nvCxnSpPr>
        <p:spPr>
          <a:xfrm>
            <a:off x="6866966" y="3093356"/>
            <a:ext cx="1804634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FC345-903A-7940-A7C3-77DD01EA29EF}"/>
              </a:ext>
            </a:extLst>
          </p:cNvPr>
          <p:cNvCxnSpPr/>
          <p:nvPr/>
        </p:nvCxnSpPr>
        <p:spPr>
          <a:xfrm>
            <a:off x="6444362" y="2257432"/>
            <a:ext cx="42260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082C86-BA33-1F4D-AECF-E58FCCA727EA}"/>
              </a:ext>
            </a:extLst>
          </p:cNvPr>
          <p:cNvCxnSpPr/>
          <p:nvPr/>
        </p:nvCxnSpPr>
        <p:spPr>
          <a:xfrm>
            <a:off x="6866967" y="3093356"/>
            <a:ext cx="76095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B40AA3-5C49-2D46-B3A7-8E34F5B5F3B5}"/>
              </a:ext>
            </a:extLst>
          </p:cNvPr>
          <p:cNvCxnSpPr/>
          <p:nvPr/>
        </p:nvCxnSpPr>
        <p:spPr>
          <a:xfrm flipH="1">
            <a:off x="6866966" y="2249684"/>
            <a:ext cx="2058824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5459687-CD58-0541-BC0C-CEC74BE29A69}"/>
              </a:ext>
            </a:extLst>
          </p:cNvPr>
          <p:cNvSpPr/>
          <p:nvPr/>
        </p:nvSpPr>
        <p:spPr>
          <a:xfrm>
            <a:off x="4352446" y="2719409"/>
            <a:ext cx="502904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Intermediate layers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64CE6E-F0BC-4541-8B78-9559F5999CF1}"/>
              </a:ext>
            </a:extLst>
          </p:cNvPr>
          <p:cNvCxnSpPr/>
          <p:nvPr/>
        </p:nvCxnSpPr>
        <p:spPr>
          <a:xfrm flipH="1">
            <a:off x="6866966" y="2257432"/>
            <a:ext cx="88081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9D111406-0C5F-BF40-AAF2-1578FC7B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2" y="1521540"/>
            <a:ext cx="7495271" cy="4864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3"/>
                </a:solidFill>
              </a:rPr>
              <a:t>Transport:</a:t>
            </a:r>
            <a:r>
              <a:rPr lang="en-US" sz="2400" dirty="0"/>
              <a:t> Provide end-to-end communication between processes on different hosts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2"/>
                </a:solidFill>
              </a:rPr>
              <a:t>Network:</a:t>
            </a:r>
            <a:r>
              <a:rPr lang="en-US" sz="2400" dirty="0"/>
              <a:t> Deliver packets to destinations on other (heterogeneous) networks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sz="2400" dirty="0"/>
              <a:t>Enables end hosts to exchange atomic messages with each other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Physical:</a:t>
            </a:r>
            <a:r>
              <a:rPr lang="en-US" sz="2400" dirty="0"/>
              <a:t> Moves bits between two hosts connected by a physical link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91385"/>
            <a:ext cx="10515600" cy="1325563"/>
          </a:xfrm>
        </p:spPr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D82C31-DA29-4E48-B042-15A75973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1992</Words>
  <Application>Microsoft Macintosh PowerPoint</Application>
  <PresentationFormat>Widescreen</PresentationFormat>
  <Paragraphs>427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Courier</vt:lpstr>
      <vt:lpstr>Helvetica Neue Medium</vt:lpstr>
      <vt:lpstr>Wingdings</vt:lpstr>
      <vt:lpstr>Office Theme</vt:lpstr>
      <vt:lpstr>Network Communication and Remote Procedure Calls (RPCs)</vt:lpstr>
      <vt:lpstr>Distributed Systems, What?</vt:lpstr>
      <vt:lpstr>PowerPoint Presentation</vt:lpstr>
      <vt:lpstr>PowerPoint Presentation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Today’s outline</vt:lpstr>
      <vt:lpstr>What could possibly go wrong?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38</cp:revision>
  <cp:lastPrinted>2021-02-08T14:50:45Z</cp:lastPrinted>
  <dcterms:created xsi:type="dcterms:W3CDTF">2018-09-09T13:59:16Z</dcterms:created>
  <dcterms:modified xsi:type="dcterms:W3CDTF">2024-02-04T17:34:52Z</dcterms:modified>
</cp:coreProperties>
</file>