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40" r:id="rId3"/>
    <p:sldId id="341" r:id="rId4"/>
    <p:sldId id="342" r:id="rId5"/>
    <p:sldId id="362" r:id="rId6"/>
    <p:sldId id="357" r:id="rId7"/>
    <p:sldId id="383" r:id="rId8"/>
    <p:sldId id="365" r:id="rId9"/>
    <p:sldId id="366" r:id="rId10"/>
    <p:sldId id="367" r:id="rId11"/>
    <p:sldId id="368" r:id="rId12"/>
    <p:sldId id="370" r:id="rId13"/>
    <p:sldId id="371" r:id="rId14"/>
    <p:sldId id="373" r:id="rId15"/>
    <p:sldId id="377" r:id="rId16"/>
    <p:sldId id="381" r:id="rId17"/>
    <p:sldId id="380" r:id="rId18"/>
    <p:sldId id="374" r:id="rId19"/>
    <p:sldId id="378" r:id="rId20"/>
    <p:sldId id="287" r:id="rId21"/>
  </p:sldIdLst>
  <p:sldSz cx="9144000" cy="6858000" type="overhead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8"/>
    <p:restoredTop sz="95109"/>
  </p:normalViewPr>
  <p:slideViewPr>
    <p:cSldViewPr snapToGrid="0" snapToObjects="1">
      <p:cViewPr varScale="1">
        <p:scale>
          <a:sx n="94" d="100"/>
          <a:sy n="94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4/9/24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this last point:  “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C” is what was raised with the earlier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4994-BFAD-0248-FB9C-D99CEE34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87C04-8A40-7C6B-A9DB-C220AF593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93F83-BB41-A434-D0F3-F64CDED0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48CF-6D81-6103-293E-BE61D2AF1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3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43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5C54-2E14-D8B2-20A7-E5E9E7E6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DB6F2-7354-F534-F9D9-CDCB7E2DF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9AAC-F7CC-7271-EE11-090B1B1D0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08517-B2E6-69C1-4C11-F57ED7224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8" y="2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  <a:br>
              <a:rPr lang="en-US" dirty="0"/>
            </a:br>
            <a:r>
              <a:rPr lang="en-US" sz="3200" dirty="0">
                <a:latin typeface="+mn-lt"/>
              </a:rPr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60"/>
            <a:ext cx="6858000" cy="2045177"/>
          </a:xfrm>
        </p:spPr>
        <p:txBody>
          <a:bodyPr>
            <a:normAutofit/>
          </a:bodyPr>
          <a:lstStyle/>
          <a:p>
            <a:r>
              <a:rPr lang="en-US" sz="2000" dirty="0"/>
              <a:t>COS 418: Distributed Systems</a:t>
            </a:r>
          </a:p>
          <a:p>
            <a:r>
              <a:rPr lang="en-US" sz="2000" dirty="0"/>
              <a:t>Lecture 18</a:t>
            </a:r>
          </a:p>
          <a:p>
            <a:endParaRPr lang="en-US" sz="2000" dirty="0"/>
          </a:p>
          <a:p>
            <a:r>
              <a:rPr lang="en-US" sz="20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20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" y="6619763"/>
            <a:ext cx="2982749" cy="238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</a:rPr>
              <a:t>Slides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975" y="4653425"/>
            <a:ext cx="8919025" cy="1575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buNone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8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212008D8-94F6-D44A-93AB-BDB355AB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21" y="4643785"/>
            <a:ext cx="8694051" cy="1860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8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2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7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91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5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6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3927104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85" y="4770891"/>
            <a:ext cx="8871856" cy="17878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commits T if all OK; o/w, abort T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commit/abort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applies writes if commit, release locks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apply writes if commit, release locks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2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7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91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927104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5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6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898707" y="249194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5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51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51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7024419" y="352961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6998418" y="4474069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10" y="276882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9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724365" y="1266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5756840" y="3013092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FBFA383B-943B-F942-BE8D-A0B573D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489" y="4462974"/>
            <a:ext cx="8871860" cy="23131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timestamp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larger than any writes it has applied</a:t>
            </a:r>
            <a:endParaRPr lang="en-US" sz="1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16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1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1781667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597961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3155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146136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2634742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591218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2663289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2675859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2663289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7239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3006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5312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4678766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4818700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4422344" y="2169965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419359" y="1266402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816742" y="312316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832476" y="392149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700744" y="265219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5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51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51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10" y="276882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9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22313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292630" y="126550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3269668" y="3324146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3178562" y="4051312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5235535" y="2674902"/>
            <a:ext cx="503663" cy="536151"/>
            <a:chOff x="5235533" y="2674900"/>
            <a:chExt cx="503663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3" y="2810941"/>
              <a:ext cx="503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5438400" y="2094162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7083927" y="3507746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7083927" y="4441695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5650571" y="3112961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231677D4-5FE2-2B41-A795-A1D69A4C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21" y="5255738"/>
            <a:ext cx="8694051" cy="1563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need to wait, proceed with read,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9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(shards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3" y="2056737"/>
            <a:ext cx="1566497" cy="143982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381321" y="4849681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2718983" y="1466820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3" y="2056737"/>
            <a:ext cx="1716703" cy="222426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9"/>
            <a:ext cx="1344534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5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3862674" y="338882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3627673" y="354888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3573597" y="303897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2900450" y="417210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2736781" y="4332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2422833" y="382225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3508682" y="1903934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3283052" y="43241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4707488" y="2046713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5207509" y="168193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5821993" y="208774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6406318" y="165823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5025619" y="382225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1" y="4323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4883087" y="4534295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1D506652-C0EE-7042-9764-C8418668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exists a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&gt;10 (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eg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),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 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  <a:blipFill>
                <a:blip r:embed="rId3"/>
                <a:stretch>
                  <a:fillRect l="-437" t="-1796" r="-437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541183" y="205361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22109" y="2056739"/>
            <a:ext cx="1442070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5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3478124" y="1903932"/>
            <a:ext cx="470000" cy="2820290"/>
            <a:chOff x="3014828" y="1903932"/>
            <a:chExt cx="470000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8" y="432411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55406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2709987" y="2808043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3785974" y="2809147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87BFDA7E-37B8-974D-BBF9-6216B09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2705971" y="1466820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7147-A71D-F39A-9033-B7D3DA15A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𝑃𝑎𝑥𝑜𝑠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Timestamp of highest-applied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</a:t>
                </a:r>
              </a:p>
              <a:p>
                <a:pPr lvl="1">
                  <a:lnSpc>
                    <a:spcPct val="10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𝑠𝑎𝑓𝑒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𝑇𝑀</m:t>
                        </m:r>
                      </m:sup>
                    </m:sSubSup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infinity if zero prepared (but not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commited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 transactions</a:t>
                </a:r>
              </a:p>
              <a:p>
                <a:pPr marL="1371600" lvl="3" indent="0">
                  <a:lnSpc>
                    <a:spcPct val="100000"/>
                  </a:lnSpc>
                  <a:spcBef>
                    <a:spcPts val="800"/>
                  </a:spcBef>
                  <a:buNone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Else, min of all prepare timestamps of any prepared </a:t>
                </a:r>
                <a:r>
                  <a:rPr lang="en-US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txns</a:t>
                </a: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ECB86DB-952B-3241-3FBD-1F3D82A62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  <a:blipFill>
                <a:blip r:embed="rId3"/>
                <a:stretch>
                  <a:fillRect l="-437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A899F62-18B9-342C-C0BB-816E62B7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E4A8A7-8AD3-0EBD-A77F-ADCE4B78EAAE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9759B9-FD45-D011-6693-549C53D833CE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C49CD6-3BE7-0212-6E05-7B87B69BB307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6820C4-F855-43C4-933F-0D20D79BBADE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E8FE668-9B49-0CD0-C6BD-C704B83C813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B2288-D5B5-9AA5-D155-2C1CCD620377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6004EE-3E79-19D5-ABAC-0BC3028FDA04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5675A6-ABFC-F54A-FE29-F9DBD858C66E}"/>
              </a:ext>
            </a:extLst>
          </p:cNvPr>
          <p:cNvCxnSpPr>
            <a:cxnSpLocks/>
          </p:cNvCxnSpPr>
          <p:nvPr/>
        </p:nvCxnSpPr>
        <p:spPr>
          <a:xfrm flipV="1">
            <a:off x="4541183" y="205361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35DC0F5-A406-7E65-F875-01BEA2238845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965470-781B-C1B3-5BF0-1D1F3D89B7EC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B2DA98-3476-B9C0-CDE1-DB1A09B6C03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B0BF4F7-51AB-9A07-3250-2E4FC4BA7DFC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8A8AFC-390E-59F1-22E9-36EDD6AED15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BD2B53-233D-FE7F-5CF4-4A709F0C54B8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93A1A4-41E2-A0B4-EB4D-4230E5123859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C776ED-E78B-4FD8-2A19-57805638CE11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E6E1525-7BFC-0A8A-96CA-EC45CA7EC7C9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22109" y="2056739"/>
            <a:ext cx="1442070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27F6CF-2B6F-6045-9245-E62992CC6F72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D7EA87B-816C-CDEA-1171-EEAE1135786C}"/>
              </a:ext>
            </a:extLst>
          </p:cNvPr>
          <p:cNvSpPr txBox="1"/>
          <p:nvPr/>
        </p:nvSpPr>
        <p:spPr>
          <a:xfrm>
            <a:off x="2403565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6DE61E-08F4-37F7-DA86-C2396539ACED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47C8C1-62BA-4277-DCBD-9044524D831F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35DA00-C4C8-8EB8-C785-447F55928BF2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4B11C5D-1410-8A66-B09E-BB101D71F06C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163A03-416A-BA4D-DF41-C193F765A727}"/>
              </a:ext>
            </a:extLst>
          </p:cNvPr>
          <p:cNvGrpSpPr/>
          <p:nvPr/>
        </p:nvGrpSpPr>
        <p:grpSpPr>
          <a:xfrm>
            <a:off x="3478124" y="1903932"/>
            <a:ext cx="470000" cy="2820290"/>
            <a:chOff x="3014828" y="1903932"/>
            <a:chExt cx="470000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5B4F41B-7235-EC7C-C679-8A3DE40E1F5C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B70F82F-C343-B40C-FA5C-7759A42FE62E}"/>
                </a:ext>
              </a:extLst>
            </p:cNvPr>
            <p:cNvSpPr txBox="1"/>
            <p:nvPr/>
          </p:nvSpPr>
          <p:spPr>
            <a:xfrm>
              <a:off x="3014828" y="432411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DB1BC90-7732-45EC-F343-EECFD20730C7}"/>
              </a:ext>
            </a:extLst>
          </p:cNvPr>
          <p:cNvSpPr txBox="1"/>
          <p:nvPr/>
        </p:nvSpPr>
        <p:spPr>
          <a:xfrm>
            <a:off x="4755406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E1E48-779E-237A-1A54-AE049F93DCDE}"/>
              </a:ext>
            </a:extLst>
          </p:cNvPr>
          <p:cNvGrpSpPr/>
          <p:nvPr/>
        </p:nvGrpSpPr>
        <p:grpSpPr>
          <a:xfrm>
            <a:off x="2709987" y="2808043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51D0CB-3690-5C83-79F8-5283646A863C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42417C4-C7EA-7D12-1565-88D9CFB05D89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AD5C0A-AF89-FAE5-D514-43D1C1B64825}"/>
              </a:ext>
            </a:extLst>
          </p:cNvPr>
          <p:cNvGrpSpPr/>
          <p:nvPr/>
        </p:nvGrpSpPr>
        <p:grpSpPr>
          <a:xfrm>
            <a:off x="3785974" y="2809147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467ACF-296F-D671-9557-6EBF94F88B95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CDE05B04-2EDD-207E-EF42-C6F66C4F2A80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4DA01B66-B3BC-F93C-24DE-FB1D3749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691FE0-D3CD-104B-D6F0-5240533C0149}"/>
              </a:ext>
            </a:extLst>
          </p:cNvPr>
          <p:cNvGrpSpPr/>
          <p:nvPr/>
        </p:nvGrpSpPr>
        <p:grpSpPr>
          <a:xfrm>
            <a:off x="2705971" y="1466820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3CE883-37B8-B696-6939-26D296DDFE35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20B6BE-EBBE-004F-E9CD-1D58F2CA31F3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0EECC9-17AB-6853-3C00-0C1C04504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44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87BFDA7E-37B8-974D-BBF9-6216B09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844CDD-B0D5-B445-8D2D-B92AB5050179}"/>
              </a:ext>
            </a:extLst>
          </p:cNvPr>
          <p:cNvSpPr txBox="1"/>
          <p:nvPr/>
        </p:nvSpPr>
        <p:spPr>
          <a:xfrm>
            <a:off x="2905321" y="1467262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A7D95E-50EF-994E-AB0F-F77A061D04E2}"/>
              </a:ext>
            </a:extLst>
          </p:cNvPr>
          <p:cNvSpPr txBox="1"/>
          <p:nvPr/>
        </p:nvSpPr>
        <p:spPr>
          <a:xfrm>
            <a:off x="2713740" y="205717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2C4396-3D48-0C4C-B00C-BA7DCF8A643E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3129878" y="2057181"/>
            <a:ext cx="520042" cy="6904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805E86-4E3F-F442-B70A-8BA966124AAB}"/>
              </a:ext>
            </a:extLst>
          </p:cNvPr>
          <p:cNvGrpSpPr/>
          <p:nvPr/>
        </p:nvGrpSpPr>
        <p:grpSpPr>
          <a:xfrm>
            <a:off x="4778340" y="2291267"/>
            <a:ext cx="1164003" cy="969982"/>
            <a:chOff x="4538446" y="3252236"/>
            <a:chExt cx="1164003" cy="9699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CB5863-1069-474B-A3C8-612F614681DE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C0644DF-90EA-AD4E-8E3F-67A131720256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B35AE4-40BF-A341-B10D-FFC358FBDAE2}"/>
                </a:ext>
              </a:extLst>
            </p:cNvPr>
            <p:cNvSpPr txBox="1"/>
            <p:nvPr/>
          </p:nvSpPr>
          <p:spPr>
            <a:xfrm>
              <a:off x="4721090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0947A7-7186-9B4A-BB54-777428C5B108}"/>
              </a:ext>
            </a:extLst>
          </p:cNvPr>
          <p:cNvGrpSpPr/>
          <p:nvPr/>
        </p:nvGrpSpPr>
        <p:grpSpPr>
          <a:xfrm>
            <a:off x="3831610" y="2266098"/>
            <a:ext cx="896380" cy="956823"/>
            <a:chOff x="3591718" y="3227065"/>
            <a:chExt cx="896380" cy="95682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8ED0396-CE3B-3D4D-B6D0-DFAFD5246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7CF574-FC2D-534C-AED2-003B66B8BA58}"/>
                </a:ext>
              </a:extLst>
            </p:cNvPr>
            <p:cNvSpPr txBox="1"/>
            <p:nvPr/>
          </p:nvSpPr>
          <p:spPr>
            <a:xfrm>
              <a:off x="3669933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0CA9A-A7BA-6A46-952E-AED34674176C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0AF71E-C60B-4544-AFB7-9164ADDEFE08}"/>
              </a:ext>
            </a:extLst>
          </p:cNvPr>
          <p:cNvGrpSpPr/>
          <p:nvPr/>
        </p:nvGrpSpPr>
        <p:grpSpPr>
          <a:xfrm>
            <a:off x="5032626" y="3800222"/>
            <a:ext cx="1164003" cy="969982"/>
            <a:chOff x="4792732" y="4761191"/>
            <a:chExt cx="1164003" cy="969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7430BF1-AAF7-9E4E-A9FC-3CF02B4C230C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D52EBE8-1365-5241-89BA-9A410DFB0C43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659FA0-6003-974F-8A7A-F765ACD7A358}"/>
                </a:ext>
              </a:extLst>
            </p:cNvPr>
            <p:cNvSpPr txBox="1"/>
            <p:nvPr/>
          </p:nvSpPr>
          <p:spPr>
            <a:xfrm>
              <a:off x="4975376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6587D6-90CC-2F49-BF3C-6B85430BEE84}"/>
              </a:ext>
            </a:extLst>
          </p:cNvPr>
          <p:cNvGrpSpPr/>
          <p:nvPr/>
        </p:nvGrpSpPr>
        <p:grpSpPr>
          <a:xfrm>
            <a:off x="4085896" y="3775053"/>
            <a:ext cx="946728" cy="956823"/>
            <a:chOff x="3846004" y="4736020"/>
            <a:chExt cx="946728" cy="95682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C6622C2-00BC-2D45-BC0B-2F7C166BCBB0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14471A-138F-7249-936D-4FC4BB756F64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6D88976-BC28-4D41-9AA2-5D0E7FE0263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4C515B-B3D1-EC4B-B72A-D732CB969699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3129878" y="2057179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CAAA6A2-2ECD-3944-9C15-2749A2BF4E2B}"/>
              </a:ext>
            </a:extLst>
          </p:cNvPr>
          <p:cNvCxnSpPr>
            <a:cxnSpLocks/>
          </p:cNvCxnSpPr>
          <p:nvPr/>
        </p:nvCxnSpPr>
        <p:spPr>
          <a:xfrm flipV="1">
            <a:off x="3679825" y="2041071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3485803-3001-A444-86CB-E5E60572CDDA}"/>
              </a:ext>
            </a:extLst>
          </p:cNvPr>
          <p:cNvSpPr txBox="1"/>
          <p:nvPr/>
        </p:nvSpPr>
        <p:spPr>
          <a:xfrm>
            <a:off x="3668710" y="165511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B17807B-DF53-3A48-95DB-AA57845DF843}"/>
              </a:ext>
            </a:extLst>
          </p:cNvPr>
          <p:cNvCxnSpPr>
            <a:cxnSpLocks/>
          </p:cNvCxnSpPr>
          <p:nvPr/>
        </p:nvCxnSpPr>
        <p:spPr>
          <a:xfrm flipV="1">
            <a:off x="6505898" y="2067654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796138D-9611-B24C-9587-6CF33B705646}"/>
              </a:ext>
            </a:extLst>
          </p:cNvPr>
          <p:cNvSpPr txBox="1"/>
          <p:nvPr/>
        </p:nvSpPr>
        <p:spPr>
          <a:xfrm>
            <a:off x="6641418" y="166674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A467E3-592C-0E4E-A44F-6360FB98D2BB}"/>
              </a:ext>
            </a:extLst>
          </p:cNvPr>
          <p:cNvSpPr>
            <a:spLocks noChangeAspect="1"/>
          </p:cNvSpPr>
          <p:nvPr/>
        </p:nvSpPr>
        <p:spPr>
          <a:xfrm>
            <a:off x="2991164" y="195546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7DF8F1D7-992B-8B40-9D86-24F21AAD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780"/>
            <a:ext cx="8229600" cy="121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if no replication, only shards</a:t>
            </a:r>
            <a:r>
              <a:rPr lang="en-US" sz="3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en-US" sz="3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21C574-30C5-4641-9279-B2755EE9B061}"/>
              </a:ext>
            </a:extLst>
          </p:cNvPr>
          <p:cNvSpPr txBox="1"/>
          <p:nvPr/>
        </p:nvSpPr>
        <p:spPr>
          <a:xfrm>
            <a:off x="335532" y="5655486"/>
            <a:ext cx="85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 (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sees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and violates atomicity 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4BB059-9C3B-334B-B10F-18555277347B}"/>
              </a:ext>
            </a:extLst>
          </p:cNvPr>
          <p:cNvSpPr txBox="1"/>
          <p:nvPr/>
        </p:nvSpPr>
        <p:spPr>
          <a:xfrm>
            <a:off x="348018" y="5097969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   T’ = R (A, C)</a:t>
            </a:r>
          </a:p>
        </p:txBody>
      </p:sp>
    </p:spTree>
    <p:extLst>
      <p:ext uri="{BB962C8B-B14F-4D97-AF65-F5344CB8AC3E}">
        <p14:creationId xmlns:p14="http://schemas.microsoft.com/office/powerpoint/2010/main" val="2393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650790" y="5150778"/>
            <a:ext cx="79822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readTS because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starts after T’ “commits,” and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20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uncertainty-wait</a:t>
            </a:r>
            <a:endParaRPr lang="en-US" sz="3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9" name="Slide Number Placeholder 2">
            <a:extLst>
              <a:ext uri="{FF2B5EF4-FFF2-40B4-BE49-F238E27FC236}">
                <a16:creationId xmlns:a16="http://schemas.microsoft.com/office/drawing/2014/main" id="{7D9DFBE5-3EF6-2B4C-A7D2-639F210B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4FE2B81-C440-D347-8337-109AC988BEC1}"/>
              </a:ext>
            </a:extLst>
          </p:cNvPr>
          <p:cNvCxnSpPr>
            <a:cxnSpLocks/>
          </p:cNvCxnSpPr>
          <p:nvPr/>
        </p:nvCxnSpPr>
        <p:spPr>
          <a:xfrm>
            <a:off x="1588418" y="275532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4F00947-03C7-4249-AE85-933C62991645}"/>
              </a:ext>
            </a:extLst>
          </p:cNvPr>
          <p:cNvCxnSpPr>
            <a:cxnSpLocks/>
          </p:cNvCxnSpPr>
          <p:nvPr/>
        </p:nvCxnSpPr>
        <p:spPr>
          <a:xfrm flipV="1">
            <a:off x="1588418" y="3489837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46CF5FD-CAD7-944F-91DA-EF8BE16259BC}"/>
              </a:ext>
            </a:extLst>
          </p:cNvPr>
          <p:cNvCxnSpPr>
            <a:cxnSpLocks/>
          </p:cNvCxnSpPr>
          <p:nvPr/>
        </p:nvCxnSpPr>
        <p:spPr>
          <a:xfrm>
            <a:off x="1588418" y="428325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E3397A-80DA-4D42-BF48-E6C5BB91B7B9}"/>
              </a:ext>
            </a:extLst>
          </p:cNvPr>
          <p:cNvCxnSpPr>
            <a:cxnSpLocks/>
          </p:cNvCxnSpPr>
          <p:nvPr/>
        </p:nvCxnSpPr>
        <p:spPr>
          <a:xfrm>
            <a:off x="1588418" y="2050674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69E38C2-FFD9-9A41-9FB4-D2F80F4E03B7}"/>
              </a:ext>
            </a:extLst>
          </p:cNvPr>
          <p:cNvSpPr txBox="1"/>
          <p:nvPr/>
        </p:nvSpPr>
        <p:spPr>
          <a:xfrm>
            <a:off x="1072753" y="25244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29E74C-D5AA-054F-A4B4-E4401B2D98DD}"/>
              </a:ext>
            </a:extLst>
          </p:cNvPr>
          <p:cNvSpPr txBox="1"/>
          <p:nvPr/>
        </p:nvSpPr>
        <p:spPr>
          <a:xfrm>
            <a:off x="1061531" y="3259005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8012DC-1ADC-4646-BDA9-B66A932A3380}"/>
              </a:ext>
            </a:extLst>
          </p:cNvPr>
          <p:cNvSpPr txBox="1"/>
          <p:nvPr/>
        </p:nvSpPr>
        <p:spPr>
          <a:xfrm>
            <a:off x="1055119" y="40361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84D431-3EF9-1D4B-A3DE-5A47B29AAD5E}"/>
              </a:ext>
            </a:extLst>
          </p:cNvPr>
          <p:cNvSpPr txBox="1"/>
          <p:nvPr/>
        </p:nvSpPr>
        <p:spPr>
          <a:xfrm>
            <a:off x="1910820" y="146009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758DFE3-42BE-024E-9FFB-9C3FD8C04BD1}"/>
              </a:ext>
            </a:extLst>
          </p:cNvPr>
          <p:cNvCxnSpPr>
            <a:cxnSpLocks/>
          </p:cNvCxnSpPr>
          <p:nvPr/>
        </p:nvCxnSpPr>
        <p:spPr>
          <a:xfrm>
            <a:off x="1588416" y="192518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6883C0-EA88-BC49-9E74-9159093F521B}"/>
              </a:ext>
            </a:extLst>
          </p:cNvPr>
          <p:cNvCxnSpPr>
            <a:cxnSpLocks/>
          </p:cNvCxnSpPr>
          <p:nvPr/>
        </p:nvCxnSpPr>
        <p:spPr>
          <a:xfrm>
            <a:off x="1594700" y="264125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3A90650-2453-3242-AA0D-5F45AA101B55}"/>
              </a:ext>
            </a:extLst>
          </p:cNvPr>
          <p:cNvCxnSpPr>
            <a:cxnSpLocks/>
          </p:cNvCxnSpPr>
          <p:nvPr/>
        </p:nvCxnSpPr>
        <p:spPr>
          <a:xfrm>
            <a:off x="1600984" y="338026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4B8EF74-19C5-BB43-A110-470C315E0E01}"/>
              </a:ext>
            </a:extLst>
          </p:cNvPr>
          <p:cNvCxnSpPr>
            <a:cxnSpLocks/>
          </p:cNvCxnSpPr>
          <p:nvPr/>
        </p:nvCxnSpPr>
        <p:spPr>
          <a:xfrm>
            <a:off x="1597843" y="417368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BD1E02E-366C-0D40-A41B-DF695AF6AC86}"/>
              </a:ext>
            </a:extLst>
          </p:cNvPr>
          <p:cNvSpPr txBox="1"/>
          <p:nvPr/>
        </p:nvSpPr>
        <p:spPr>
          <a:xfrm>
            <a:off x="1434178" y="280131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B782C7-3DD1-9249-BD9D-CD454020403B}"/>
              </a:ext>
            </a:extLst>
          </p:cNvPr>
          <p:cNvSpPr txBox="1"/>
          <p:nvPr/>
        </p:nvSpPr>
        <p:spPr>
          <a:xfrm>
            <a:off x="1448392" y="355669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B9CB29-48A8-1340-9030-A2DE63F5F9E7}"/>
              </a:ext>
            </a:extLst>
          </p:cNvPr>
          <p:cNvSpPr txBox="1"/>
          <p:nvPr/>
        </p:nvSpPr>
        <p:spPr>
          <a:xfrm>
            <a:off x="1434178" y="4350115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230FC0-5763-F440-A952-F349BF964101}"/>
              </a:ext>
            </a:extLst>
          </p:cNvPr>
          <p:cNvSpPr txBox="1"/>
          <p:nvPr/>
        </p:nvSpPr>
        <p:spPr>
          <a:xfrm>
            <a:off x="457202" y="178213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92DEE79-3170-214C-A8E9-82749EC22ADA}"/>
              </a:ext>
            </a:extLst>
          </p:cNvPr>
          <p:cNvSpPr>
            <a:spLocks noChangeAspect="1"/>
          </p:cNvSpPr>
          <p:nvPr/>
        </p:nvSpPr>
        <p:spPr>
          <a:xfrm>
            <a:off x="1996663" y="194829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288438-A050-554A-8B03-3212ED7D390D}"/>
              </a:ext>
            </a:extLst>
          </p:cNvPr>
          <p:cNvSpPr txBox="1"/>
          <p:nvPr/>
        </p:nvSpPr>
        <p:spPr>
          <a:xfrm>
            <a:off x="1719239" y="2050013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6265D9-1A64-5942-86CA-18B00C4C8655}"/>
              </a:ext>
            </a:extLst>
          </p:cNvPr>
          <p:cNvSpPr>
            <a:spLocks noChangeAspect="1"/>
          </p:cNvSpPr>
          <p:nvPr/>
        </p:nvSpPr>
        <p:spPr>
          <a:xfrm>
            <a:off x="3468816" y="195022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8C3A7342-0A40-E444-836B-CF865C88F37E}"/>
              </a:ext>
            </a:extLst>
          </p:cNvPr>
          <p:cNvSpPr/>
          <p:nvPr/>
        </p:nvSpPr>
        <p:spPr>
          <a:xfrm>
            <a:off x="2150003" y="1746255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410119-3641-0248-B003-D281FE2F22B8}"/>
              </a:ext>
            </a:extLst>
          </p:cNvPr>
          <p:cNvSpPr txBox="1"/>
          <p:nvPr/>
        </p:nvSpPr>
        <p:spPr>
          <a:xfrm>
            <a:off x="2411623" y="1368570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FEFA764-93FD-564E-A206-7D49340E973D}"/>
              </a:ext>
            </a:extLst>
          </p:cNvPr>
          <p:cNvCxnSpPr>
            <a:cxnSpLocks/>
          </p:cNvCxnSpPr>
          <p:nvPr/>
        </p:nvCxnSpPr>
        <p:spPr>
          <a:xfrm>
            <a:off x="3636316" y="2071728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23FF606-85FF-104A-9820-9AB62314B1F7}"/>
              </a:ext>
            </a:extLst>
          </p:cNvPr>
          <p:cNvSpPr txBox="1"/>
          <p:nvPr/>
        </p:nvSpPr>
        <p:spPr>
          <a:xfrm>
            <a:off x="1353854" y="228884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7CB166-B2D5-2146-84DB-6D4C3E209BE8}"/>
              </a:ext>
            </a:extLst>
          </p:cNvPr>
          <p:cNvSpPr txBox="1"/>
          <p:nvPr/>
        </p:nvSpPr>
        <p:spPr>
          <a:xfrm>
            <a:off x="1380559" y="307177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BC61A5-1962-F54B-BED3-610367338F1D}"/>
              </a:ext>
            </a:extLst>
          </p:cNvPr>
          <p:cNvSpPr txBox="1"/>
          <p:nvPr/>
        </p:nvSpPr>
        <p:spPr>
          <a:xfrm>
            <a:off x="1374922" y="3854097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9" name="Rectangular Callout 108">
            <a:extLst>
              <a:ext uri="{FF2B5EF4-FFF2-40B4-BE49-F238E27FC236}">
                <a16:creationId xmlns:a16="http://schemas.microsoft.com/office/drawing/2014/main" id="{4EAAFCCF-63FE-8A4A-87E2-A2333B628E98}"/>
              </a:ext>
            </a:extLst>
          </p:cNvPr>
          <p:cNvSpPr/>
          <p:nvPr/>
        </p:nvSpPr>
        <p:spPr>
          <a:xfrm>
            <a:off x="3946256" y="1371673"/>
            <a:ext cx="1145131" cy="314727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E6081A-57C9-3841-81DE-4E2EF5DA43D1}"/>
              </a:ext>
            </a:extLst>
          </p:cNvPr>
          <p:cNvGrpSpPr/>
          <p:nvPr/>
        </p:nvGrpSpPr>
        <p:grpSpPr>
          <a:xfrm>
            <a:off x="4659169" y="2249341"/>
            <a:ext cx="896380" cy="956823"/>
            <a:chOff x="4410196" y="3198620"/>
            <a:chExt cx="896380" cy="956823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583FB8F-171F-6042-B3C6-4623F24D2732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E9659A9-3761-0C41-8E87-DFA09A52672F}"/>
                </a:ext>
              </a:extLst>
            </p:cNvPr>
            <p:cNvSpPr txBox="1"/>
            <p:nvPr/>
          </p:nvSpPr>
          <p:spPr>
            <a:xfrm>
              <a:off x="4488411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3F21B6-0A90-1E4C-82BF-31D08E655C29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CD5AFD-BDB8-9D47-B91A-8A7BCABCCE05}"/>
              </a:ext>
            </a:extLst>
          </p:cNvPr>
          <p:cNvGrpSpPr/>
          <p:nvPr/>
        </p:nvGrpSpPr>
        <p:grpSpPr>
          <a:xfrm>
            <a:off x="5838656" y="2256168"/>
            <a:ext cx="896380" cy="604221"/>
            <a:chOff x="5589683" y="3205447"/>
            <a:chExt cx="896380" cy="604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C8DF448-4967-0A4F-BBC2-AC2493425253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04DA568-3B21-154D-A86E-33E185EB18D4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C94A13B-C4B3-A440-8C3E-BE65EA0CF690}"/>
              </a:ext>
            </a:extLst>
          </p:cNvPr>
          <p:cNvSpPr txBox="1"/>
          <p:nvPr/>
        </p:nvSpPr>
        <p:spPr>
          <a:xfrm>
            <a:off x="6019323" y="2834367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95FD0DB-6140-F04F-9BC6-B5BDDEFCF7E8}"/>
              </a:ext>
            </a:extLst>
          </p:cNvPr>
          <p:cNvCxnSpPr>
            <a:cxnSpLocks/>
          </p:cNvCxnSpPr>
          <p:nvPr/>
        </p:nvCxnSpPr>
        <p:spPr>
          <a:xfrm flipV="1">
            <a:off x="4338401" y="2042472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F1A78A-D0D6-4946-B91F-2A3B05E9CA3E}"/>
              </a:ext>
            </a:extLst>
          </p:cNvPr>
          <p:cNvGrpSpPr/>
          <p:nvPr/>
        </p:nvGrpSpPr>
        <p:grpSpPr>
          <a:xfrm>
            <a:off x="5740559" y="3773511"/>
            <a:ext cx="896380" cy="604221"/>
            <a:chOff x="5816440" y="4722790"/>
            <a:chExt cx="896380" cy="60422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64ED2D-D6B9-7A47-9B58-B79958FDE26F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D5E6DC-CA27-A444-AF2B-FC6CBE9CF1D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D3FC35D-245F-154D-8E35-9E6ACB5FC7D8}"/>
              </a:ext>
            </a:extLst>
          </p:cNvPr>
          <p:cNvSpPr txBox="1"/>
          <p:nvPr/>
        </p:nvSpPr>
        <p:spPr>
          <a:xfrm>
            <a:off x="5851870" y="434338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F608D7-16DC-D744-AD4F-042C7177FB9F}"/>
              </a:ext>
            </a:extLst>
          </p:cNvPr>
          <p:cNvGrpSpPr/>
          <p:nvPr/>
        </p:nvGrpSpPr>
        <p:grpSpPr>
          <a:xfrm>
            <a:off x="4793831" y="3748340"/>
            <a:ext cx="946728" cy="956823"/>
            <a:chOff x="3846004" y="4736020"/>
            <a:chExt cx="946728" cy="956823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FA7A084-1841-FB4B-8213-9A7A5DDD9CF4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5A71747-91F3-DB4B-A2C4-993266AB061A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78F64FB-CF0E-E64C-9221-FE2C799B6AB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8AF28A0-608F-E94E-9EF6-4F0A0BCFE9F9}"/>
              </a:ext>
            </a:extLst>
          </p:cNvPr>
          <p:cNvCxnSpPr>
            <a:cxnSpLocks/>
          </p:cNvCxnSpPr>
          <p:nvPr/>
        </p:nvCxnSpPr>
        <p:spPr>
          <a:xfrm>
            <a:off x="3636314" y="2044530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B8EEED6-31A6-474A-ACF8-04CCDB6F8654}"/>
              </a:ext>
            </a:extLst>
          </p:cNvPr>
          <p:cNvCxnSpPr>
            <a:cxnSpLocks/>
          </p:cNvCxnSpPr>
          <p:nvPr/>
        </p:nvCxnSpPr>
        <p:spPr>
          <a:xfrm flipV="1">
            <a:off x="7012334" y="2055005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353295A-7D72-154C-9C5F-2B791ED1C62F}"/>
              </a:ext>
            </a:extLst>
          </p:cNvPr>
          <p:cNvSpPr txBox="1"/>
          <p:nvPr/>
        </p:nvSpPr>
        <p:spPr>
          <a:xfrm>
            <a:off x="7147854" y="1654099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76D9598-40F0-3340-9DA7-D17460CA2AF8}"/>
              </a:ext>
            </a:extLst>
          </p:cNvPr>
          <p:cNvSpPr txBox="1"/>
          <p:nvPr/>
        </p:nvSpPr>
        <p:spPr>
          <a:xfrm>
            <a:off x="4435974" y="164750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9" grpId="0" animBg="1"/>
      <p:bldP spid="120" grpId="0"/>
      <p:bldP spid="125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179100"/>
            <a:ext cx="8694051" cy="5678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Client specifies a read timestamp way in the past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 hour ago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Read shards at the stale timestamp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Old timestamp cannot ensure real-time order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Better </a:t>
            </a:r>
            <a:r>
              <a:rPr lang="en-US" sz="2600" i="1" dirty="0"/>
              <a:t>performance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No waiting in any cases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non-blocking, not just lock-free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Can have performance but still strictly serializable?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one-round, non-blocking, and strictly 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Coming in next lecture!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Serializable Snapshot Reads</a:t>
            </a: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Efficient read-only transactions in strictly serializable systems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Strict serializability is desirable but costly!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Reads are prevalent! (340x more than write </a:t>
            </a:r>
            <a:r>
              <a:rPr lang="en-US" dirty="0" err="1"/>
              <a:t>txns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Efficient </a:t>
            </a:r>
            <a:r>
              <a:rPr lang="en-US" dirty="0" err="1"/>
              <a:t>rotxns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good system overall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Spanner is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0" y="2"/>
            <a:ext cx="8592065" cy="1325563"/>
          </a:xfrm>
        </p:spPr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36" y="1482811"/>
            <a:ext cx="8592064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Strictly serializable (externally consistent)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it easy for developers to build apps!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Reads dominant, make them efficient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One-round, lock-free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Globally-distributed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Tag writes with physical timestamps upon commit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Write </a:t>
            </a:r>
            <a:r>
              <a:rPr lang="en-US" dirty="0" err="1"/>
              <a:t>txns</a:t>
            </a:r>
            <a:r>
              <a:rPr lang="en-US" dirty="0"/>
              <a:t> are strictly serializable, e.g., 2PL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Read-only </a:t>
            </a:r>
            <a:r>
              <a:rPr lang="en-US" dirty="0" err="1"/>
              <a:t>txns</a:t>
            </a:r>
            <a:r>
              <a:rPr lang="en-US" dirty="0"/>
              <a:t> return the writes, whose commit timestamps precede the reads’ current time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Rotxns</a:t>
            </a:r>
            <a:r>
              <a:rPr lang="en-US" dirty="0"/>
              <a:t> are one-round, lock-free, and never abort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Ideas Behind Read-Only </a:t>
            </a:r>
            <a:r>
              <a:rPr lang="en-US" sz="3600" dirty="0" err="1"/>
              <a:t>Txns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417638"/>
            <a:ext cx="8694051" cy="5426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Timestamping writes must enforce the invariant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 err="1"/>
              <a:t>TrueTime</a:t>
            </a:r>
            <a:r>
              <a:rPr lang="en-US" dirty="0"/>
              <a:t>: partially-synchronized clock abstraction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Bounded clock skew (uncertainty)</a:t>
            </a:r>
          </a:p>
          <a:p>
            <a:pPr lvl="1">
              <a:lnSpc>
                <a:spcPct val="120000"/>
              </a:lnSpc>
            </a:pPr>
            <a:r>
              <a:rPr lang="en-US" sz="2600" dirty="0" err="1"/>
              <a:t>TT.now</a:t>
            </a:r>
            <a:r>
              <a:rPr lang="en-US" sz="2600" dirty="0"/>
              <a:t>() </a:t>
            </a:r>
            <a:r>
              <a:rPr lang="en-US" sz="2600" dirty="0">
                <a:sym typeface="Wingdings" pitchFamily="2" charset="2"/>
              </a:rPr>
              <a:t> [earliest, latest]; earliest &lt;= T</a:t>
            </a:r>
            <a:r>
              <a:rPr lang="en-US" sz="2600" baseline="-25000" dirty="0">
                <a:sym typeface="Wingdings" pitchFamily="2" charset="2"/>
              </a:rPr>
              <a:t>abs</a:t>
            </a:r>
            <a:r>
              <a:rPr lang="en-US" sz="2600" dirty="0">
                <a:sym typeface="Wingdings" pitchFamily="2" charset="2"/>
              </a:rPr>
              <a:t> &lt;= latest</a:t>
            </a:r>
            <a:endParaRPr lang="en-US" sz="2600" baseline="-25000" dirty="0">
              <a:sym typeface="Wingdings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600" dirty="0"/>
              <a:t>Uncertainty (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/>
              <a:t>) is kept short</a:t>
            </a:r>
            <a:endParaRPr lang="en-US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 err="1"/>
              <a:t>TrueTime</a:t>
            </a:r>
            <a:r>
              <a:rPr lang="en-US" dirty="0"/>
              <a:t> enforces the invariant by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Use </a:t>
            </a:r>
            <a:r>
              <a:rPr lang="en-US" sz="2600" dirty="0">
                <a:solidFill>
                  <a:srgbClr val="00B050"/>
                </a:solidFill>
              </a:rPr>
              <a:t>at least</a:t>
            </a:r>
            <a:r>
              <a:rPr lang="en-US" sz="2600" dirty="0"/>
              <a:t> </a:t>
            </a:r>
            <a:r>
              <a:rPr lang="en-US" sz="2600" dirty="0" err="1"/>
              <a:t>TT.now</a:t>
            </a:r>
            <a:r>
              <a:rPr lang="en-US" sz="2600" dirty="0"/>
              <a:t>().latest for timestamps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</a:t>
            </a:r>
            <a:r>
              <a:rPr lang="en-US" sz="3600" dirty="0" err="1"/>
              <a:t>TrueTime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8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2" y="4167056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51" y="5165478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50" y="3168633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6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6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3" y="528873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9" y="37154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4" y="37221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3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8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5" y="371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3" y="1872411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9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8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2" y="4167056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51" y="5165478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50" y="3168633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6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6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3" y="528873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9" y="37154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6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20" y="230686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4" y="37221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5" y="5542531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8" y="3237231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3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5106510" y="3243209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7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8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5" y="371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21" y="41754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3ECF02-659C-C344-AEFF-CBE248F7F3B6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5042870" y="3263517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602942-1997-3F44-BCB2-289F4CAC35D7}"/>
              </a:ext>
            </a:extLst>
          </p:cNvPr>
          <p:cNvSpPr txBox="1"/>
          <p:nvPr/>
        </p:nvSpPr>
        <p:spPr>
          <a:xfrm>
            <a:off x="4867787" y="387141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2519691" y="4167055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2324352" y="3715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CF38-5BD3-A513-3854-BB2E8CAB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D4506-45F9-D1FB-6E42-988B3591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A26AF0C-3974-84DD-39A6-5D8E8DA9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9946-D810-BB43-3593-3A1B2CB5D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8"/>
            <a:ext cx="8855676" cy="50535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What if T1.commit delayed, such that T2 happens after T1.now() but before T1.commit?  Tricky as T1.commit.ts = T1.now().latest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Answer:  T2 delayed until after T1 commits.  Discussed later.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E9A9A8-F5A9-DAC1-DC7D-8C1C23940B6F}"/>
              </a:ext>
            </a:extLst>
          </p:cNvPr>
          <p:cNvCxnSpPr>
            <a:cxnSpLocks/>
          </p:cNvCxnSpPr>
          <p:nvPr/>
        </p:nvCxnSpPr>
        <p:spPr>
          <a:xfrm flipV="1">
            <a:off x="1423852" y="4167056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4314E6-DEE2-7BBA-5703-FAC2067C1B4C}"/>
              </a:ext>
            </a:extLst>
          </p:cNvPr>
          <p:cNvCxnSpPr>
            <a:cxnSpLocks/>
          </p:cNvCxnSpPr>
          <p:nvPr/>
        </p:nvCxnSpPr>
        <p:spPr>
          <a:xfrm flipV="1">
            <a:off x="1423851" y="5165478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2DCB67-0131-87A3-67D4-9FAFC1D06BCF}"/>
              </a:ext>
            </a:extLst>
          </p:cNvPr>
          <p:cNvCxnSpPr>
            <a:cxnSpLocks/>
          </p:cNvCxnSpPr>
          <p:nvPr/>
        </p:nvCxnSpPr>
        <p:spPr>
          <a:xfrm flipV="1">
            <a:off x="1423850" y="3168633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1B3FDB-C678-2235-97CA-2BFBEF284661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F6005-0F09-D90E-D2B4-DF9C25A24AF3}"/>
              </a:ext>
            </a:extLst>
          </p:cNvPr>
          <p:cNvSpPr txBox="1"/>
          <p:nvPr/>
        </p:nvSpPr>
        <p:spPr>
          <a:xfrm>
            <a:off x="484736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E2331-6380-3B5E-44CF-AECA24613A2C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86842-50C7-4E40-5D6B-C56677512C39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9C1935-CE54-F6FF-94FD-63EB4A37266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E7536-DC38-012A-4F49-1D9D4B9A841E}"/>
              </a:ext>
            </a:extLst>
          </p:cNvPr>
          <p:cNvSpPr txBox="1"/>
          <p:nvPr/>
        </p:nvSpPr>
        <p:spPr>
          <a:xfrm>
            <a:off x="1839857" y="5281606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CC4CC-ACE0-7FB4-AD54-96B7ADC57C9E}"/>
              </a:ext>
            </a:extLst>
          </p:cNvPr>
          <p:cNvSpPr txBox="1"/>
          <p:nvPr/>
        </p:nvSpPr>
        <p:spPr>
          <a:xfrm>
            <a:off x="3668823" y="528873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BEEFBD-5B3D-D55D-A9BD-F6B4AD801ABC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8A462A-72EF-C7BB-E1A6-1BF9BF653BEE}"/>
              </a:ext>
            </a:extLst>
          </p:cNvPr>
          <p:cNvSpPr txBox="1"/>
          <p:nvPr/>
        </p:nvSpPr>
        <p:spPr>
          <a:xfrm>
            <a:off x="2876437" y="3711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19050-0D92-1835-09D4-A89929BD5633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72205-A1D8-34E1-88B5-22A991447752}"/>
              </a:ext>
            </a:extLst>
          </p:cNvPr>
          <p:cNvSpPr txBox="1"/>
          <p:nvPr/>
        </p:nvSpPr>
        <p:spPr>
          <a:xfrm>
            <a:off x="4949129" y="37154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2C4B8-FAC7-2020-E855-6640992E7839}"/>
              </a:ext>
            </a:extLst>
          </p:cNvPr>
          <p:cNvSpPr txBox="1"/>
          <p:nvPr/>
        </p:nvSpPr>
        <p:spPr>
          <a:xfrm>
            <a:off x="4363035" y="2318506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EFA790-091F-51FE-D7D8-734CE0C274D9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BDC0C6-F61E-4BBD-0EBF-C730635619EF}"/>
              </a:ext>
            </a:extLst>
          </p:cNvPr>
          <p:cNvSpPr txBox="1"/>
          <p:nvPr/>
        </p:nvSpPr>
        <p:spPr>
          <a:xfrm>
            <a:off x="5896520" y="230686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4A9DE-02D1-A1E9-175C-BC3BA6F15A94}"/>
              </a:ext>
            </a:extLst>
          </p:cNvPr>
          <p:cNvSpPr txBox="1"/>
          <p:nvPr/>
        </p:nvSpPr>
        <p:spPr>
          <a:xfrm>
            <a:off x="3365654" y="37221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BDD739-086D-7097-B984-A1E6AC3A3921}"/>
              </a:ext>
            </a:extLst>
          </p:cNvPr>
          <p:cNvSpPr txBox="1"/>
          <p:nvPr/>
        </p:nvSpPr>
        <p:spPr>
          <a:xfrm>
            <a:off x="5879455" y="5542531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06CD16-8157-9E4D-B7A7-AC811A6FD66F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900AC7-CFCF-3986-E172-2FDDC8D68D45}"/>
              </a:ext>
            </a:extLst>
          </p:cNvPr>
          <p:cNvCxnSpPr>
            <a:cxnSpLocks/>
          </p:cNvCxnSpPr>
          <p:nvPr/>
        </p:nvCxnSpPr>
        <p:spPr>
          <a:xfrm flipV="1">
            <a:off x="4429888" y="3237231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E20EF1-4E02-A43C-03CD-05398576D0D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3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FF512D-22FC-3D7E-9CD6-DA91F13F2843}"/>
              </a:ext>
            </a:extLst>
          </p:cNvPr>
          <p:cNvSpPr txBox="1"/>
          <p:nvPr/>
        </p:nvSpPr>
        <p:spPr>
          <a:xfrm>
            <a:off x="1701451" y="3714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755972-AD2F-ABB0-0559-C1AC09F38259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5106510" y="3243209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57C1E2-C7AD-03CF-4484-1D4805C40B82}"/>
              </a:ext>
            </a:extLst>
          </p:cNvPr>
          <p:cNvSpPr txBox="1"/>
          <p:nvPr/>
        </p:nvSpPr>
        <p:spPr>
          <a:xfrm>
            <a:off x="5662705" y="4180357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8208FE-A910-385E-2246-26955660323F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F59121-61B4-86B8-7118-BAA6EC7ABD2A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8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113509-0455-A698-B68B-E7C0D7856574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630834-16D2-699E-ACC4-64410DC66306}"/>
              </a:ext>
            </a:extLst>
          </p:cNvPr>
          <p:cNvSpPr txBox="1"/>
          <p:nvPr/>
        </p:nvSpPr>
        <p:spPr>
          <a:xfrm>
            <a:off x="3718225" y="371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6B058-4627-E942-95E9-2E28A7605038}"/>
              </a:ext>
            </a:extLst>
          </p:cNvPr>
          <p:cNvSpPr txBox="1"/>
          <p:nvPr/>
        </p:nvSpPr>
        <p:spPr>
          <a:xfrm>
            <a:off x="4170521" y="41754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30C6D12-953E-026A-304E-E8F27288B267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3F245-61B4-86A7-C3A4-97143DADB3CA}"/>
              </a:ext>
            </a:extLst>
          </p:cNvPr>
          <p:cNvSpPr txBox="1"/>
          <p:nvPr/>
        </p:nvSpPr>
        <p:spPr>
          <a:xfrm>
            <a:off x="3357515" y="449439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75C287-CB4B-6A91-7E18-7026009B8E9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294977-FF15-8FA0-F59F-2BB671F8F9E8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38F53A-4D2A-3CFD-5667-2B163F608AE0}"/>
              </a:ext>
            </a:extLst>
          </p:cNvPr>
          <p:cNvCxnSpPr>
            <a:cxnSpLocks/>
          </p:cNvCxnSpPr>
          <p:nvPr/>
        </p:nvCxnSpPr>
        <p:spPr>
          <a:xfrm>
            <a:off x="5042870" y="3263517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D12253D-8784-5D88-60A6-A446BF52F7F3}"/>
              </a:ext>
            </a:extLst>
          </p:cNvPr>
          <p:cNvSpPr txBox="1"/>
          <p:nvPr/>
        </p:nvSpPr>
        <p:spPr>
          <a:xfrm>
            <a:off x="4867787" y="387141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62380FB-FF5F-34DA-475F-47303EE207E5}"/>
              </a:ext>
            </a:extLst>
          </p:cNvPr>
          <p:cNvCxnSpPr>
            <a:cxnSpLocks/>
          </p:cNvCxnSpPr>
          <p:nvPr/>
        </p:nvCxnSpPr>
        <p:spPr>
          <a:xfrm>
            <a:off x="2519691" y="4167055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D386254-3401-9C68-BA1A-9F958692A715}"/>
              </a:ext>
            </a:extLst>
          </p:cNvPr>
          <p:cNvSpPr txBox="1"/>
          <p:nvPr/>
        </p:nvSpPr>
        <p:spPr>
          <a:xfrm>
            <a:off x="2324352" y="3715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write transactions are done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+ 2PC (sometimes 2PL for short)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they are timestamped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read-only transactions are done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read timestamps are chosen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reads are executed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r>
              <a:rPr lang="en-US" dirty="0"/>
              <a:t>Three phases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Execute  </a:t>
            </a:r>
            <a:r>
              <a:rPr lang="en-US" dirty="0">
                <a:sym typeface="Wingdings" pitchFamily="2" charset="2"/>
              </a:rPr>
              <a:t>  Prepare    Commit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864" y="3244601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4995" y="3244604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54" y="3244601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2219" y="3244601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92" y="3244604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5593789" y="2827020"/>
            <a:ext cx="301658" cy="323543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4571509" y="4655609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1731</Words>
  <Application>Microsoft Macintosh PowerPoint</Application>
  <PresentationFormat>Overhead</PresentationFormat>
  <Paragraphs>422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Wingdings</vt:lpstr>
      <vt:lpstr>1_Office Theme</vt:lpstr>
      <vt:lpstr>Spanner Part II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Enforcing the Invariant with TT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(shards part)</vt:lpstr>
      <vt:lpstr>Read-Only Transactions (Paxos part)</vt:lpstr>
      <vt:lpstr>Read-Only Transactions (Paxos part)</vt:lpstr>
      <vt:lpstr>A Puzzle to Help With Understanding: What if no replication, only shards?</vt:lpstr>
      <vt:lpstr>A Puzzle to Help With Understanding: Solution: uncertainty-wait</vt:lpstr>
      <vt:lpstr>Serializable Snapshot Reads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Michael J. Freedman</cp:lastModifiedBy>
  <cp:revision>243</cp:revision>
  <cp:lastPrinted>2024-04-10T05:03:11Z</cp:lastPrinted>
  <dcterms:created xsi:type="dcterms:W3CDTF">2021-04-10T23:37:05Z</dcterms:created>
  <dcterms:modified xsi:type="dcterms:W3CDTF">2024-04-10T05:04:00Z</dcterms:modified>
</cp:coreProperties>
</file>