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38"/>
  </p:notesMasterIdLst>
  <p:sldIdLst>
    <p:sldId id="256" r:id="rId5"/>
    <p:sldId id="339" r:id="rId6"/>
    <p:sldId id="341" r:id="rId7"/>
    <p:sldId id="257" r:id="rId8"/>
    <p:sldId id="292" r:id="rId9"/>
    <p:sldId id="369" r:id="rId10"/>
    <p:sldId id="342" r:id="rId11"/>
    <p:sldId id="343" r:id="rId12"/>
    <p:sldId id="285" r:id="rId13"/>
    <p:sldId id="345" r:id="rId14"/>
    <p:sldId id="346" r:id="rId15"/>
    <p:sldId id="352" r:id="rId16"/>
    <p:sldId id="347" r:id="rId17"/>
    <p:sldId id="348" r:id="rId18"/>
    <p:sldId id="280" r:id="rId19"/>
    <p:sldId id="261" r:id="rId20"/>
    <p:sldId id="349" r:id="rId21"/>
    <p:sldId id="263" r:id="rId22"/>
    <p:sldId id="350" r:id="rId23"/>
    <p:sldId id="353" r:id="rId24"/>
    <p:sldId id="370" r:id="rId25"/>
    <p:sldId id="371" r:id="rId26"/>
    <p:sldId id="372" r:id="rId27"/>
    <p:sldId id="368" r:id="rId28"/>
    <p:sldId id="355" r:id="rId29"/>
    <p:sldId id="356" r:id="rId30"/>
    <p:sldId id="359" r:id="rId31"/>
    <p:sldId id="360" r:id="rId32"/>
    <p:sldId id="361" r:id="rId33"/>
    <p:sldId id="362" r:id="rId34"/>
    <p:sldId id="357" r:id="rId35"/>
    <p:sldId id="363" r:id="rId36"/>
    <p:sldId id="364" r:id="rId37"/>
  </p:sldIdLst>
  <p:sldSz cx="118872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/>
    <p:restoredTop sz="97231"/>
  </p:normalViewPr>
  <p:slideViewPr>
    <p:cSldViewPr snapToGrid="0" snapToObjects="1">
      <p:cViewPr varScale="1">
        <p:scale>
          <a:sx n="113" d="100"/>
          <a:sy n="113" d="100"/>
        </p:scale>
        <p:origin x="216" y="504"/>
      </p:cViewPr>
      <p:guideLst/>
    </p:cSldViewPr>
  </p:slideViewPr>
  <p:notesTextViewPr>
    <p:cViewPr>
      <p:scale>
        <a:sx n="240" d="100"/>
        <a:sy n="2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A917-96F5-164A-A0BE-B08C3E26735C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5400" y="857250"/>
            <a:ext cx="4013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2EB6-6C3D-BA4C-823F-1C1EBA95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7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50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6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0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33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73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7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6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97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49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77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7E4C-A2A4-7349-BE4C-4FD8E02FF8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22F5-8217-7C4A-9D5E-E97441704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C8EF-A6FC-9C4B-85CE-E7AED0C0D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0D96-BC01-CE42-B6D2-1F1A5139E2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F5F9-1ED8-FD4C-B094-F5A1B63ED1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0F5D-4869-564A-83EB-347A770832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3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59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3314-9584-B949-BCF3-89D1434896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139E-8AEB-F34D-8010-7D203FB087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4DE8-2E20-2B4D-B1A6-CFF5FDAFB8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78A3-E2A2-4E42-8F96-437A9BBEA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77E5-C5F4-B04E-826A-49AFE1F1D5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FBAD-0E00-C942-A0CB-5AF7205736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2CE9-575C-6746-9265-84318E505B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85F0-0E70-D64E-BA9D-B8D16F241C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040-2CD5-DB4F-85E7-94DFB64C73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D024-A697-8D45-8A33-6E33AFD7D7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83D6-53D5-A142-865B-AC2B005BD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E991-F7B8-0148-9919-EAE7E627E1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3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59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3E1B-7AB2-944A-85D9-63CB3CB0A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72FC-06D4-C34D-85E8-242C8F5D9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D569-0AB5-1B43-9388-1A72A29C7F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3FBF-3D54-4743-8AD5-9E67B52354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171A-2594-6140-B35D-10790DD8DA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95A1-D24C-DF4C-AE65-1F4CC62B9A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E99B-11F3-B544-B096-0E1A80C2CE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6E1F-DF73-1345-B0EF-5595001FC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CF8D-06F1-844F-AB3D-1C5E002577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B621-0AB6-244A-ACC7-3D48FFCD14B8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8BD-7680-7B40-A2CF-A58E95BF33A7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4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DDAA-868D-C843-B74E-9A761F4DC76C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1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AF77-367C-A642-90C8-0ABC08F90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A465-3747-1041-AB0B-DF98B8A0EDC5}" type="datetime1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9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DFB-DDA2-7E45-93C1-B8CFB71602B0}" type="datetime1">
              <a:rPr lang="en-US" smtClean="0"/>
              <a:t>4/2/24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1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14DA-1564-874A-B7E3-B91625A008F9}" type="datetime1">
              <a:rPr lang="en-US" smtClean="0"/>
              <a:t>4/2/24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8457-DAA6-D647-8B5B-BDE79441C1FD}" type="datetime1">
              <a:rPr lang="en-US" smtClean="0"/>
              <a:t>4/2/24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1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51F1-32AD-C242-AE8A-225273E1B7BC}" type="datetime1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0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841-1985-3A4A-8C71-1C030217AC9F}" type="datetime1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3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92D2-A083-D949-8FF5-1EFBFB5750C5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79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1EED-0817-6C4B-AF94-37AE54F36A6E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3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59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AF0-5466-CF49-AB19-4B57C20AAE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6079-352F-3049-8518-897F33F80A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2477-DA87-C84C-8748-637CA1AE4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0325-1BB7-C441-95C4-E5DF96BA0B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9E5F-84F3-1749-B766-FA6A2F3B5A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1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3699F-1D6B-EA48-8A27-50DAB7CA788C}" type="datetime1">
              <a:rPr lang="en-US" b="1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1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1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1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FDDD84-4E2E-414A-9636-D00B3402843C}" type="datetime1">
              <a:rPr lang="en-US" b="1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1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1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1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3A5EB-1227-E94E-9A0E-61084D6D0792}" type="datetime1">
              <a:rPr lang="en-US" b="1" smtClean="0">
                <a:solidFill>
                  <a:prstClr val="black">
                    <a:tint val="75000"/>
                  </a:prstClr>
                </a:solidFill>
              </a:rPr>
              <a:t>4/2/24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1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1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2978-E48C-4D48-939A-F34D8B7A9954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48242"/>
            <a:ext cx="6858000" cy="1790700"/>
          </a:xfrm>
        </p:spPr>
        <p:txBody>
          <a:bodyPr>
            <a:normAutofit/>
          </a:bodyPr>
          <a:lstStyle/>
          <a:p>
            <a:r>
              <a:rPr lang="en-US" sz="8800" dirty="0"/>
              <a:t>Spanner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137259"/>
            <a:ext cx="6858000" cy="1241822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/>
              <a:t>Lecture 17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19" y="2634501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1440" y="659404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Some slides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81246"/>
            <a:ext cx="10635916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Strict serializability: a matter of real-time ordering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If </a:t>
            </a:r>
            <a:r>
              <a:rPr lang="en-US" sz="2400" dirty="0" err="1"/>
              <a:t>txn</a:t>
            </a:r>
            <a:r>
              <a:rPr lang="en-US" sz="2400" dirty="0"/>
              <a:t> T2 starts after T1 finishes, then T2 must be ordered after T1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If T2 is </a:t>
            </a:r>
            <a:r>
              <a:rPr lang="en-US" sz="2400" dirty="0" err="1"/>
              <a:t>ro-txn</a:t>
            </a:r>
            <a:r>
              <a:rPr lang="en-US" sz="2400" dirty="0"/>
              <a:t>, then T2 should see effects of all writes finished before T2 started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A similar scenario at a restaurant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Alice arrives, writes her name and time she arrives (e.g., 5pm) on waiting list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Bob then arrives, writes his name and the time (e.g., 5:10PM)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Then Bob is ordered after Alice on the waiting list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I arrive later at 5:15PM and check how many people are ahead of me by checking the waiting list by time</a:t>
            </a:r>
          </a:p>
        </p:txBody>
      </p:sp>
    </p:spTree>
    <p:extLst>
      <p:ext uri="{BB962C8B-B14F-4D97-AF65-F5344CB8AC3E}">
        <p14:creationId xmlns:p14="http://schemas.microsoft.com/office/powerpoint/2010/main" val="50622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5625"/>
            <a:ext cx="1025271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Task 1: when committing a write, tag it with the current physical time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3200" dirty="0"/>
              <a:t>Task 2: when reading the system, check which writes were committed before the time this read started.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3200" dirty="0"/>
              <a:t>How about the serializable requirement?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Physical time naturally gives a total order</a:t>
            </a:r>
          </a:p>
        </p:txBody>
      </p:sp>
    </p:spTree>
    <p:extLst>
      <p:ext uri="{BB962C8B-B14F-4D97-AF65-F5344CB8AC3E}">
        <p14:creationId xmlns:p14="http://schemas.microsoft.com/office/powerpoint/2010/main" val="209710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4350" y="1577977"/>
            <a:ext cx="9058499" cy="47783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Invariant: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Trivially provided by perfect clocks</a:t>
            </a:r>
          </a:p>
        </p:txBody>
      </p:sp>
    </p:spTree>
    <p:extLst>
      <p:ext uri="{BB962C8B-B14F-4D97-AF65-F5344CB8AC3E}">
        <p14:creationId xmlns:p14="http://schemas.microsoft.com/office/powerpoint/2010/main" val="8466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3120"/>
            <a:ext cx="10058400" cy="52248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Clocks are not perfect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skew: some clocks are faster/slower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 may not be bounded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 may not be known a priori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800" dirty="0"/>
              <a:t>T2 may be tagged with a smaller timestamp than T1 due to T2’s slower clock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800" dirty="0"/>
              <a:t>Seems impossible to have perfect clocks in distributed systems. 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25082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Nearly perfect clocks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7499"/>
            <a:ext cx="9288379" cy="4334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Partially synchronized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 is bounded and </a:t>
            </a:r>
            <a:r>
              <a:rPr lang="en-US" sz="2400" dirty="0">
                <a:solidFill>
                  <a:srgbClr val="00B050"/>
                </a:solidFill>
              </a:rPr>
              <a:t>known a priori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My clock shows 1:30PM, then I know the absolute (real) time is in the range of 1:30 PM +/- X. 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e.g., between 1:20PM and 1:40PM if X = 10 mins  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/>
              <a:t>Clock skew is </a:t>
            </a:r>
            <a:r>
              <a:rPr lang="en-US" sz="2800" dirty="0">
                <a:solidFill>
                  <a:srgbClr val="00B050"/>
                </a:solidFill>
              </a:rPr>
              <a:t>short  </a:t>
            </a:r>
            <a:r>
              <a:rPr lang="en-US" sz="2800" dirty="0"/>
              <a:t>(e.g., X = </a:t>
            </a:r>
            <a:r>
              <a:rPr lang="en-US" sz="2400" dirty="0"/>
              <a:t>a few milliseconds)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/>
              <a:t>Enable something special, e.g., Spanner!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716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316" y="2024459"/>
            <a:ext cx="9150568" cy="2809081"/>
          </a:xfrm>
        </p:spPr>
        <p:txBody>
          <a:bodyPr/>
          <a:lstStyle/>
          <a:p>
            <a:r>
              <a:rPr lang="en-US" dirty="0"/>
              <a:t>Spanner: Google’s Globally-Distributed Database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OSDI 2012</a:t>
            </a:r>
          </a:p>
        </p:txBody>
      </p:sp>
    </p:spTree>
    <p:extLst>
      <p:ext uri="{BB962C8B-B14F-4D97-AF65-F5344CB8AC3E}">
        <p14:creationId xmlns:p14="http://schemas.microsoft.com/office/powerpoint/2010/main" val="81346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0748"/>
            <a:ext cx="10252710" cy="1325563"/>
          </a:xfrm>
        </p:spPr>
        <p:txBody>
          <a:bodyPr/>
          <a:lstStyle/>
          <a:p>
            <a:r>
              <a:rPr lang="en-US" dirty="0"/>
              <a:t>Scale-out vs. Fault Tolerance</a:t>
            </a:r>
          </a:p>
        </p:txBody>
      </p: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914400" y="4318465"/>
            <a:ext cx="10563726" cy="24030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Every shard replicated via </a:t>
            </a:r>
            <a:r>
              <a:rPr lang="en-US" sz="2800" dirty="0" err="1"/>
              <a:t>MultiPaxos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So every “operation” within transactions across tablets actually a replicated operation within </a:t>
            </a:r>
            <a:r>
              <a:rPr lang="en-US" sz="2800" dirty="0" err="1"/>
              <a:t>Paxos</a:t>
            </a:r>
            <a:r>
              <a:rPr lang="en-US" sz="2800" dirty="0"/>
              <a:t> RSM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 err="1"/>
              <a:t>Paxos</a:t>
            </a:r>
            <a:r>
              <a:rPr lang="en-US" sz="2800" dirty="0"/>
              <a:t> groups can stretch across datacenters!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97436" y="1611430"/>
            <a:ext cx="5869839" cy="369332"/>
            <a:chOff x="2532400" y="1639034"/>
            <a:chExt cx="5869839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97436" y="2466661"/>
            <a:ext cx="5869839" cy="369332"/>
            <a:chOff x="2532400" y="2125579"/>
            <a:chExt cx="5869839" cy="3693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7436" y="3321892"/>
            <a:ext cx="5869839" cy="369332"/>
            <a:chOff x="2532400" y="3404989"/>
            <a:chExt cx="5869839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49836" y="3474292"/>
            <a:ext cx="5869839" cy="369332"/>
            <a:chOff x="2532400" y="3404989"/>
            <a:chExt cx="5869839" cy="36933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02236" y="3626692"/>
            <a:ext cx="5869839" cy="369332"/>
            <a:chOff x="2532400" y="3404989"/>
            <a:chExt cx="5869839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49836" y="2619061"/>
            <a:ext cx="5869839" cy="369332"/>
            <a:chOff x="2532400" y="2125579"/>
            <a:chExt cx="5869839" cy="36933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02236" y="2771461"/>
            <a:ext cx="5869839" cy="369332"/>
            <a:chOff x="2532400" y="2125579"/>
            <a:chExt cx="5869839" cy="369332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9836" y="1763830"/>
            <a:ext cx="5869839" cy="369332"/>
            <a:chOff x="2532400" y="1639034"/>
            <a:chExt cx="5869839" cy="369332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02236" y="1916230"/>
            <a:ext cx="5869839" cy="369332"/>
            <a:chOff x="2532400" y="1639034"/>
            <a:chExt cx="5869839" cy="36933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21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3193"/>
            <a:ext cx="9878685" cy="1325563"/>
          </a:xfrm>
        </p:spPr>
        <p:txBody>
          <a:bodyPr/>
          <a:lstStyle/>
          <a:p>
            <a:r>
              <a:rPr lang="en-US" dirty="0"/>
              <a:t>Strictly Serializable Multi-shard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99161"/>
            <a:ext cx="9697453" cy="4694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How are clocks made “nearly perfect”?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3600" dirty="0"/>
              <a:t>How does Spanner leverage these clocks?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How are writes done and tagged?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How read-only transactions are made efficient?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854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76370"/>
            <a:ext cx="10252710" cy="1325563"/>
          </a:xfrm>
        </p:spPr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15" y="1263505"/>
            <a:ext cx="9316185" cy="1850601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>
                <a:ea typeface="Helvetica Neue Medium" charset="0"/>
                <a:cs typeface="Helvetica Neue Medium" charset="0"/>
              </a:rPr>
              <a:t>“Global wall-clock time” with bounded uncertainty</a:t>
            </a:r>
          </a:p>
          <a:p>
            <a:pPr lvl="1">
              <a:spcBef>
                <a:spcPts val="800"/>
              </a:spcBef>
            </a:pP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is worst-case clock divergence</a:t>
            </a:r>
          </a:p>
          <a:p>
            <a:pPr lvl="1"/>
            <a:r>
              <a:rPr lang="en-US" sz="2600" dirty="0">
                <a:ea typeface="Helvetica Neue Medium" charset="0"/>
                <a:cs typeface="Helvetica Neue Medium" charset="0"/>
              </a:rPr>
              <a:t>Spanner’s notion of time becomes intervals, not single values</a:t>
            </a:r>
          </a:p>
          <a:p>
            <a:pPr lvl="1"/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is 4ms on average,  2</a:t>
            </a:r>
            <a:r>
              <a:rPr lang="en-US" sz="2600" dirty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is about 10ms</a:t>
            </a:r>
          </a:p>
          <a:p>
            <a:pPr>
              <a:spcBef>
                <a:spcPts val="800"/>
              </a:spcBef>
            </a:pPr>
            <a:endParaRPr lang="en-US" sz="2600" dirty="0">
              <a:ea typeface="Helvetica Neue Medium" charset="0"/>
              <a:cs typeface="Helvetica Neue Medium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6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00854" y="4026814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01652" y="3792274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4400311" y="3569614"/>
            <a:ext cx="73152" cy="91440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6505463" y="3569614"/>
            <a:ext cx="73152" cy="914400"/>
          </a:xfrm>
          <a:prstGeom prst="righ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5146" y="448407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earliest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7354" y="4484074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latest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978" y="3576886"/>
            <a:ext cx="1270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TT.now()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00311" y="5008621"/>
            <a:ext cx="2178304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8322" y="5077470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2*ε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36606" y="5736308"/>
            <a:ext cx="8229600" cy="12800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200"/>
              </a:spcBef>
              <a:defRPr/>
            </a:pP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Consider event </a:t>
            </a:r>
            <a:r>
              <a:rPr lang="en-US" sz="2200" dirty="0" err="1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r>
              <a:rPr lang="en-US" sz="22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 which invoked </a:t>
            </a:r>
            <a:r>
              <a:rPr lang="en-US" sz="2200" dirty="0" err="1">
                <a:latin typeface="Helvetica Neue Medium" charset="0"/>
                <a:ea typeface="Helvetica Neue Medium" charset="0"/>
                <a:cs typeface="Helvetica Neue Medium" charset="0"/>
              </a:rPr>
              <a:t>tt</a:t>
            </a: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 = </a:t>
            </a:r>
            <a:r>
              <a:rPr lang="en-US" sz="2200" dirty="0" err="1">
                <a:latin typeface="Helvetica Neue Medium" charset="0"/>
                <a:ea typeface="Helvetica Neue Medium" charset="0"/>
                <a:cs typeface="Helvetica Neue Medium" charset="0"/>
              </a:rPr>
              <a:t>TT.now</a:t>
            </a: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():</a:t>
            </a:r>
            <a:endParaRPr lang="en-US" sz="220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Guarantee:  </a:t>
            </a:r>
            <a:r>
              <a:rPr lang="en-US" sz="2200" dirty="0" err="1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tt.earliest</a:t>
            </a:r>
            <a:r>
              <a:rPr lang="en-US" sz="22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&lt;= t</a:t>
            </a:r>
            <a:r>
              <a:rPr lang="en-US" sz="22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abs</a:t>
            </a:r>
            <a:r>
              <a:rPr lang="en-US" sz="22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(e</a:t>
            </a:r>
            <a:r>
              <a:rPr lang="en-US" sz="22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2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 &lt;= </a:t>
            </a:r>
            <a:r>
              <a:rPr lang="en-US" sz="2200" dirty="0" err="1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tt.latest</a:t>
            </a:r>
            <a:endParaRPr lang="en-US" sz="2200" dirty="0">
              <a:solidFill>
                <a:srgbClr val="0070C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3435"/>
            <a:ext cx="10252710" cy="48958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200" dirty="0"/>
              <a:t>API (software </a:t>
            </a:r>
            <a:r>
              <a:rPr lang="en-US" sz="3200" dirty="0" err="1"/>
              <a:t>i</a:t>
            </a:r>
            <a:r>
              <a:rPr lang="en-CN" sz="3200"/>
              <a:t>nterface</a:t>
            </a:r>
            <a:r>
              <a:rPr lang="en-US" sz="3200" dirty="0"/>
              <a:t>)</a:t>
            </a:r>
            <a:endParaRPr lang="en-CN" sz="32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TT.now() = [earliest, latest</a:t>
            </a:r>
            <a:r>
              <a:rPr lang="en-CN" sz="2800"/>
              <a:t>]  </a:t>
            </a:r>
            <a:r>
              <a:rPr lang="en-US" sz="2800" dirty="0"/>
              <a:t>  </a:t>
            </a:r>
            <a:r>
              <a:rPr lang="en-CN" sz="2800"/>
              <a:t># </a:t>
            </a:r>
            <a:r>
              <a:rPr lang="en-CN" sz="2800" dirty="0"/>
              <a:t>latest – earliest =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2*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ε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TT.after(t) = true if t has </a:t>
            </a:r>
            <a:r>
              <a:rPr lang="en-US" sz="2800" dirty="0"/>
              <a:t>passed</a:t>
            </a:r>
            <a:endParaRPr lang="en-CN" sz="2800" dirty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TT.now().earliest &gt; </a:t>
            </a:r>
            <a:r>
              <a:rPr lang="en-CN" sz="2800"/>
              <a:t>t </a:t>
            </a:r>
            <a:r>
              <a:rPr lang="en-US" sz="2800" dirty="0"/>
              <a:t>  </a:t>
            </a:r>
            <a:r>
              <a:rPr lang="en-CN" sz="2800"/>
              <a:t>(</a:t>
            </a:r>
            <a:r>
              <a:rPr lang="en-US" sz="2800" dirty="0"/>
              <a:t>because </a:t>
            </a:r>
            <a:r>
              <a:rPr lang="en-CN" sz="2800"/>
              <a:t>t</a:t>
            </a:r>
            <a:r>
              <a:rPr lang="en-CN" sz="2800" baseline="-25000"/>
              <a:t>abs</a:t>
            </a:r>
            <a:r>
              <a:rPr lang="en-CN" sz="2800"/>
              <a:t> </a:t>
            </a:r>
            <a:r>
              <a:rPr lang="en-CN" sz="2800" dirty="0"/>
              <a:t>&gt;= TT.now().earliest)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TT.before(t) = true if t has </a:t>
            </a:r>
            <a:r>
              <a:rPr lang="en-US" sz="2800" dirty="0"/>
              <a:t>not</a:t>
            </a:r>
            <a:r>
              <a:rPr lang="en-CN" sz="2800" dirty="0"/>
              <a:t> arrived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TT.now().latest &lt; </a:t>
            </a:r>
            <a:r>
              <a:rPr lang="en-CN" sz="2800"/>
              <a:t>t </a:t>
            </a:r>
            <a:r>
              <a:rPr lang="en-US" sz="2800" dirty="0"/>
              <a:t>  </a:t>
            </a:r>
            <a:r>
              <a:rPr lang="en-CN" sz="2800"/>
              <a:t>(</a:t>
            </a:r>
            <a:r>
              <a:rPr lang="en-US" sz="2800" dirty="0"/>
              <a:t>because</a:t>
            </a:r>
            <a:r>
              <a:rPr lang="en-CN" sz="2800"/>
              <a:t> </a:t>
            </a:r>
            <a:r>
              <a:rPr lang="en-CN" sz="2800" dirty="0"/>
              <a:t>t</a:t>
            </a:r>
            <a:r>
              <a:rPr lang="en-CN" sz="2800" baseline="-25000" dirty="0"/>
              <a:t>abs</a:t>
            </a:r>
            <a:r>
              <a:rPr lang="en-CN" sz="2800" dirty="0"/>
              <a:t> &lt;= TT.now().latest)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CN" sz="28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N" sz="3200" dirty="0"/>
              <a:t>Implementation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Relies on specialized hardware, e.g., satellite and atomic clocks</a:t>
            </a:r>
            <a:endParaRPr lang="en-CN" sz="2800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endParaRPr lang="en-CN" sz="2400" dirty="0"/>
          </a:p>
          <a:p>
            <a:pPr marL="914400" lvl="2" indent="0">
              <a:lnSpc>
                <a:spcPct val="110000"/>
              </a:lnSpc>
              <a:spcBef>
                <a:spcPts val="600"/>
              </a:spcBef>
              <a:buNone/>
            </a:pPr>
            <a:endParaRPr lang="en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4093"/>
            <a:ext cx="8229600" cy="1143000"/>
          </a:xfrm>
        </p:spPr>
        <p:txBody>
          <a:bodyPr>
            <a:normAutofit/>
          </a:bodyPr>
          <a:lstStyle/>
          <a:p>
            <a:r>
              <a:rPr lang="en-US" sz="4300" dirty="0"/>
              <a:t>Recap: Distributed Storage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8626"/>
            <a:ext cx="9202366" cy="4778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Concurrency control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Order transactions across shards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3200" dirty="0"/>
              <a:t>State machine replication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Replicas of a shard apply transactions in the same order decided by concurrency control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82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17EDA-E637-4944-BC67-3F3C8D9FACE4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E76B77-DD8A-5040-BB67-8A79A713D2B2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655B8-4448-0A41-9A8A-39CDFD426835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1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17EDA-E637-4944-BC67-3F3C8D9FACE4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E76B77-DD8A-5040-BB67-8A79A713D2B2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655B8-4448-0A41-9A8A-39CDFD426835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8CD521-B9E4-EC44-A8C5-AEA500925C57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A93A3-229A-644A-8DF4-F7E22EBCBD97}"/>
              </a:ext>
            </a:extLst>
          </p:cNvPr>
          <p:cNvSpPr txBox="1"/>
          <p:nvPr/>
        </p:nvSpPr>
        <p:spPr>
          <a:xfrm>
            <a:off x="6150616" y="41978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600088-0CB1-8741-8D4E-9884F4D764CA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F8D482-6E9C-6C4C-849F-470CA4F3C765}"/>
              </a:ext>
            </a:extLst>
          </p:cNvPr>
          <p:cNvCxnSpPr>
            <a:cxnSpLocks/>
          </p:cNvCxnSpPr>
          <p:nvPr/>
        </p:nvCxnSpPr>
        <p:spPr>
          <a:xfrm flipV="1">
            <a:off x="64144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99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17EDA-E637-4944-BC67-3F3C8D9FACE4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E76B77-DD8A-5040-BB67-8A79A713D2B2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655B8-4448-0A41-9A8A-39CDFD426835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8CD521-B9E4-EC44-A8C5-AEA500925C57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A93A3-229A-644A-8DF4-F7E22EBCBD97}"/>
              </a:ext>
            </a:extLst>
          </p:cNvPr>
          <p:cNvSpPr txBox="1"/>
          <p:nvPr/>
        </p:nvSpPr>
        <p:spPr>
          <a:xfrm>
            <a:off x="6150616" y="41978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F8D482-6E9C-6C4C-849F-470CA4F3C765}"/>
              </a:ext>
            </a:extLst>
          </p:cNvPr>
          <p:cNvCxnSpPr>
            <a:cxnSpLocks/>
          </p:cNvCxnSpPr>
          <p:nvPr/>
        </p:nvCxnSpPr>
        <p:spPr>
          <a:xfrm flipV="1">
            <a:off x="64144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BF6EE3-287A-6A42-A1B6-B0E08566DC92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10)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4FB383-5F99-7545-83FB-F29EE0219063}"/>
              </a:ext>
            </a:extLst>
          </p:cNvPr>
          <p:cNvSpPr txBox="1"/>
          <p:nvPr/>
        </p:nvSpPr>
        <p:spPr>
          <a:xfrm>
            <a:off x="7832049" y="41421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E8B226-927B-FA47-BB87-1701C243FF3A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4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57320E44-F329-3C4E-91AF-77358ADE1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4674659" y="6045981"/>
            <a:ext cx="291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2" y="4197832"/>
            <a:ext cx="3376827" cy="877645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150616" y="41978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F753E-A590-EF41-A2AB-B9F54DFA504F}"/>
              </a:ext>
            </a:extLst>
          </p:cNvPr>
          <p:cNvCxnSpPr>
            <a:cxnSpLocks/>
          </p:cNvCxnSpPr>
          <p:nvPr/>
        </p:nvCxnSpPr>
        <p:spPr>
          <a:xfrm flipV="1">
            <a:off x="4571125" y="3252476"/>
            <a:ext cx="1843344" cy="88963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7832049" y="41421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4" y="554253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79F12AB9-76B0-8346-B967-863A53940087}"/>
              </a:ext>
            </a:extLst>
          </p:cNvPr>
          <p:cNvSpPr/>
          <p:nvPr/>
        </p:nvSpPr>
        <p:spPr>
          <a:xfrm>
            <a:off x="9226275" y="5542530"/>
            <a:ext cx="453303" cy="4616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2" name="Title 10">
            <a:extLst>
              <a:ext uri="{FF2B5EF4-FFF2-40B4-BE49-F238E27FC236}">
                <a16:creationId xmlns:a16="http://schemas.microsoft.com/office/drawing/2014/main" id="{FA1BA57A-B151-814D-A1AA-5EE93B65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18509E-E12E-2644-95FD-EBD156F950BC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2E82A7-439E-E740-8B76-E58152EC764E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endParaRPr lang="en-CN" sz="2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4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26288079-462A-8745-B863-1CC6E986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6]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5349777" y="419049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135842" y="41842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7829551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3" y="5542530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Seems working?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</p:cNvCxnSpPr>
          <p:nvPr/>
        </p:nvCxnSpPr>
        <p:spPr>
          <a:xfrm>
            <a:off x="3211457" y="4197832"/>
            <a:ext cx="679834" cy="87764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5486109" y="3265804"/>
            <a:ext cx="914905" cy="92671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0486"/>
            <a:ext cx="1013644" cy="89499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1A3924-A02D-574B-8E5C-1FB78393D643}"/>
              </a:ext>
            </a:extLst>
          </p:cNvPr>
          <p:cNvCxnSpPr>
            <a:cxnSpLocks/>
          </p:cNvCxnSpPr>
          <p:nvPr/>
        </p:nvCxnSpPr>
        <p:spPr>
          <a:xfrm flipH="1">
            <a:off x="3429239" y="3974710"/>
            <a:ext cx="1245420" cy="0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581D7-DDE9-5244-8AB8-1E882BA39B78}"/>
              </a:ext>
            </a:extLst>
          </p:cNvPr>
          <p:cNvSpPr txBox="1"/>
          <p:nvPr/>
        </p:nvSpPr>
        <p:spPr>
          <a:xfrm>
            <a:off x="4698141" y="37121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414471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34307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D0C443-8480-A240-B2AD-7C73536A6DF5}"/>
              </a:ext>
            </a:extLst>
          </p:cNvPr>
          <p:cNvSpPr txBox="1"/>
          <p:nvPr/>
        </p:nvSpPr>
        <p:spPr>
          <a:xfrm>
            <a:off x="3713197" y="42038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Title 10">
            <a:extLst>
              <a:ext uri="{FF2B5EF4-FFF2-40B4-BE49-F238E27FC236}">
                <a16:creationId xmlns:a16="http://schemas.microsoft.com/office/drawing/2014/main" id="{FA45BD40-5A0F-6645-9199-42F3771E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02BBE4-0354-4A4E-BEA0-E00F999F59CE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A43A7B-A4A2-214A-894D-A307520775CA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[8, 12]</a:t>
            </a:r>
            <a:endParaRPr lang="en-CN" sz="2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6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4AFCD70F-B417-D945-A994-E8AFD24A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5349777" y="419049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135842" y="41842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7829551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4" y="5542530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working!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2926081" y="3265805"/>
            <a:ext cx="3474933" cy="90124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stCxn id="35" idx="0"/>
            <a:endCxn id="17" idx="0"/>
          </p:cNvCxnSpPr>
          <p:nvPr/>
        </p:nvCxnSpPr>
        <p:spPr>
          <a:xfrm flipH="1">
            <a:off x="3891291" y="4180356"/>
            <a:ext cx="4202114" cy="895121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414471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34307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D1475A-DDEA-F349-BBCC-3E56E1E6A722}"/>
              </a:ext>
            </a:extLst>
          </p:cNvPr>
          <p:cNvSpPr txBox="1"/>
          <p:nvPr/>
        </p:nvSpPr>
        <p:spPr>
          <a:xfrm>
            <a:off x="2831626" y="416705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itle 10">
            <a:extLst>
              <a:ext uri="{FF2B5EF4-FFF2-40B4-BE49-F238E27FC236}">
                <a16:creationId xmlns:a16="http://schemas.microsoft.com/office/drawing/2014/main" id="{8789341C-C677-C04B-85B7-3BB24D44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(Strawman)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365015-4D80-334A-BDB1-713827EDF5D0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6AAD22-BF48-3E46-B5EB-B33F64164A28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[1, 12]</a:t>
            </a:r>
            <a:endParaRPr lang="en-CN" sz="2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3934785"/>
            <a:ext cx="8592064" cy="2329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y, b/c T2 in real-time after T1 (the assumption)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d, b/c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sz="2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d, b/c how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always true that b &lt; d, how? </a:t>
            </a:r>
          </a:p>
          <a:p>
            <a:pPr marL="0" indent="0">
              <a:buNone/>
            </a:pPr>
            <a:endParaRPr lang="en-CN" sz="2600" dirty="0"/>
          </a:p>
          <a:p>
            <a:pPr marL="914400" lvl="2" indent="0">
              <a:buNone/>
            </a:pPr>
            <a:endParaRPr lang="en-CN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858" y="1325564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FE33B8-41DE-BE42-8D00-F8AC56C37DC7}"/>
              </a:ext>
            </a:extLst>
          </p:cNvPr>
          <p:cNvSpPr/>
          <p:nvPr/>
        </p:nvSpPr>
        <p:spPr>
          <a:xfrm>
            <a:off x="4611189" y="1178448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9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3934785"/>
            <a:ext cx="11093550" cy="2329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y, b/c T2 in real-time after T1 (the assumption)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d, b/c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sz="2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d, b/c how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always true that b &lt; d, how?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and 2 </a:t>
            </a: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x &lt; d; we need to ensure b &lt; x; then b &lt; x &lt; d, done.</a:t>
            </a:r>
            <a:endParaRPr lang="en-US" sz="26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sz="2600" dirty="0"/>
          </a:p>
          <a:p>
            <a:pPr marL="914400" lvl="2" indent="0">
              <a:buNone/>
            </a:pPr>
            <a:endParaRPr lang="en-CN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858" y="1325564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A419FB-4D63-BA48-B884-5080BEFEF024}"/>
              </a:ext>
            </a:extLst>
          </p:cNvPr>
          <p:cNvSpPr/>
          <p:nvPr/>
        </p:nvSpPr>
        <p:spPr>
          <a:xfrm>
            <a:off x="4611189" y="1178448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37253" y="37221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2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F6A90289-8291-7842-AC4D-9AB2C2B04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sp>
        <p:nvSpPr>
          <p:cNvPr id="28" name="Title 10">
            <a:extLst>
              <a:ext uri="{FF2B5EF4-FFF2-40B4-BE49-F238E27FC236}">
                <a16:creationId xmlns:a16="http://schemas.microsoft.com/office/drawing/2014/main" id="{DDD6F08F-31BB-1045-9651-A468E7F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5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8396"/>
            <a:ext cx="10252710" cy="1325563"/>
          </a:xfrm>
        </p:spPr>
        <p:txBody>
          <a:bodyPr/>
          <a:lstStyle/>
          <a:p>
            <a:r>
              <a:rPr lang="en-US" dirty="0"/>
              <a:t>Google’s Setting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826372"/>
            <a:ext cx="8694051" cy="4778374"/>
          </a:xfrm>
        </p:spPr>
        <p:txBody>
          <a:bodyPr>
            <a:normAutofit/>
          </a:bodyPr>
          <a:lstStyle/>
          <a:p>
            <a:r>
              <a:rPr lang="en-US" sz="3200" dirty="0"/>
              <a:t>Dozens of datacenters (zones)</a:t>
            </a:r>
          </a:p>
          <a:p>
            <a:endParaRPr lang="en-US" sz="3200" dirty="0"/>
          </a:p>
          <a:p>
            <a:r>
              <a:rPr lang="en-US" sz="3200" dirty="0"/>
              <a:t>Per zone, 100-1000s of servers</a:t>
            </a:r>
          </a:p>
          <a:p>
            <a:endParaRPr lang="en-US" sz="3200" dirty="0"/>
          </a:p>
          <a:p>
            <a:r>
              <a:rPr lang="en-US" sz="3200" dirty="0"/>
              <a:t>Per server, 100-1000 shards (tablets)</a:t>
            </a:r>
          </a:p>
          <a:p>
            <a:endParaRPr lang="en-US" sz="3200" dirty="0"/>
          </a:p>
          <a:p>
            <a:r>
              <a:rPr lang="en-US" sz="3200" dirty="0"/>
              <a:t>Every shard replicated for fault-tolerance (e.g., 5x)</a:t>
            </a:r>
          </a:p>
        </p:txBody>
      </p:sp>
    </p:spTree>
    <p:extLst>
      <p:ext uri="{BB962C8B-B14F-4D97-AF65-F5344CB8AC3E}">
        <p14:creationId xmlns:p14="http://schemas.microsoft.com/office/powerpoint/2010/main" val="229894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2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20728" y="37154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37253" y="37221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2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78" y="4179977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089824" y="37183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44674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4729115" y="4494393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6242772" y="1872410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8D3FE5-9545-1945-9509-AD1B4C336B45}"/>
              </a:ext>
            </a:extLst>
          </p:cNvPr>
          <p:cNvSpPr txBox="1"/>
          <p:nvPr/>
        </p:nvSpPr>
        <p:spPr>
          <a:xfrm>
            <a:off x="3968140" y="599228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B2A22-E521-FA4A-88AC-B7B1206A673A}"/>
              </a:ext>
            </a:extLst>
          </p:cNvPr>
          <p:cNvSpPr txBox="1"/>
          <p:nvPr/>
        </p:nvSpPr>
        <p:spPr>
          <a:xfrm>
            <a:off x="57384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8067548" y="2155996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59163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1AED074-D351-194B-ACE9-6C51722A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sp>
        <p:nvSpPr>
          <p:cNvPr id="42" name="Title 10">
            <a:extLst>
              <a:ext uri="{FF2B5EF4-FFF2-40B4-BE49-F238E27FC236}">
                <a16:creationId xmlns:a16="http://schemas.microsoft.com/office/drawing/2014/main" id="{2F2B295A-2496-BB44-A3DD-9C6214EC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BA6E6CF9-3A1B-0540-87EE-342B8B1C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2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20728" y="37154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37253" y="37221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4" y="554253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5900960" y="3237230"/>
            <a:ext cx="440732" cy="849578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2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414471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34305" y="4180356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78" y="4179977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089824" y="37183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5542120" y="41754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44674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4729115" y="4494393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25FC33E-6EFD-FB48-9AB3-CBD279D6BAFE}"/>
              </a:ext>
            </a:extLst>
          </p:cNvPr>
          <p:cNvSpPr/>
          <p:nvPr/>
        </p:nvSpPr>
        <p:spPr>
          <a:xfrm rot="10800000">
            <a:off x="6690232" y="3263516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7C1BB2-F118-F243-8A88-DC6B4530390B}"/>
              </a:ext>
            </a:extLst>
          </p:cNvPr>
          <p:cNvSpPr txBox="1"/>
          <p:nvPr/>
        </p:nvSpPr>
        <p:spPr>
          <a:xfrm>
            <a:off x="7048639" y="3351775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53" name="Title 10">
            <a:extLst>
              <a:ext uri="{FF2B5EF4-FFF2-40B4-BE49-F238E27FC236}">
                <a16:creationId xmlns:a16="http://schemas.microsoft.com/office/drawing/2014/main" id="{F0480446-8A99-4C43-A96C-4B048476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573BB1-8C88-4A44-B836-6F9D0B59907F}"/>
              </a:ext>
            </a:extLst>
          </p:cNvPr>
          <p:cNvSpPr txBox="1"/>
          <p:nvPr/>
        </p:nvSpPr>
        <p:spPr>
          <a:xfrm>
            <a:off x="7802996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AE7D36-E9C7-FD4B-A130-FCE3097CB1B1}"/>
              </a:ext>
            </a:extLst>
          </p:cNvPr>
          <p:cNvSpPr txBox="1"/>
          <p:nvPr/>
        </p:nvSpPr>
        <p:spPr>
          <a:xfrm>
            <a:off x="6230686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64163"/>
            <a:ext cx="10252709" cy="4694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invariant is always enforced: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If T2 starts after T1 commits (finishes), then T2 must have a larger timestamp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big/small </a:t>
            </a:r>
            <a:r>
              <a:rPr lang="en-US" sz="28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ε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is does not matter for correctness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Only need to make sure: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TT.now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().latest is used for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(in this example)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Commit wait, i.e.,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TT.after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== true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ε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must be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known a priori 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and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small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so commit wait is doable!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312719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After-class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7919"/>
            <a:ext cx="8855676" cy="4486274"/>
          </a:xfrm>
        </p:spPr>
        <p:txBody>
          <a:bodyPr>
            <a:normAutofit/>
          </a:bodyPr>
          <a:lstStyle/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().earliest for </a:t>
            </a:r>
            <a:r>
              <a:rPr lang="en-US" dirty="0" err="1"/>
              <a:t>ts</a:t>
            </a:r>
            <a:r>
              <a:rPr lang="en-US" dirty="0"/>
              <a:t>?</a:t>
            </a: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–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+ 1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Then what’s the rule of thumb for choosing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6761"/>
            <a:ext cx="10252710" cy="1325563"/>
          </a:xfrm>
        </p:spPr>
        <p:txBody>
          <a:bodyPr/>
          <a:lstStyle/>
          <a:p>
            <a:r>
              <a:rPr lang="en-US" dirty="0"/>
              <a:t>Why Google Built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2325"/>
            <a:ext cx="10252710" cy="51673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2005 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BigTable</a:t>
            </a:r>
            <a:r>
              <a:rPr lang="en-US" sz="2800" dirty="0"/>
              <a:t> </a:t>
            </a:r>
            <a:r>
              <a:rPr lang="en-US" sz="2000" dirty="0"/>
              <a:t>[OSDI 2006]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Eventually consistent across datacenters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Lesson: “don’t need distributed transactions”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2008?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MegaStore</a:t>
            </a:r>
            <a:r>
              <a:rPr lang="en-US" sz="2800" dirty="0"/>
              <a:t> </a:t>
            </a:r>
            <a:r>
              <a:rPr lang="en-US" sz="2000" dirty="0"/>
              <a:t>[CIDR 2011]</a:t>
            </a:r>
            <a:r>
              <a:rPr lang="en-US" sz="28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Strongly consistent across datacenters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Option for distributed transactions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390" dirty="0"/>
              <a:t>But performance was not great</a:t>
            </a:r>
            <a:r>
              <a:rPr lang="mr-IN" sz="2390" dirty="0"/>
              <a:t>…</a:t>
            </a:r>
            <a:endParaRPr lang="en-US" sz="239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2011  </a:t>
            </a:r>
            <a:r>
              <a:rPr lang="mr-IN" sz="2800" dirty="0"/>
              <a:t>–</a:t>
            </a:r>
            <a:r>
              <a:rPr lang="en-US" sz="2800" dirty="0"/>
              <a:t> Spanner </a:t>
            </a:r>
            <a:r>
              <a:rPr lang="en-US" sz="2000" dirty="0"/>
              <a:t>[OSDI 2012]</a:t>
            </a:r>
            <a:r>
              <a:rPr lang="en-US" sz="28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Strictly Serializable Distributed Transactions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“We wanted to make it easy for developers to build their applications”</a:t>
            </a:r>
          </a:p>
        </p:txBody>
      </p:sp>
    </p:spTree>
    <p:extLst>
      <p:ext uri="{BB962C8B-B14F-4D97-AF65-F5344CB8AC3E}">
        <p14:creationId xmlns:p14="http://schemas.microsoft.com/office/powerpoint/2010/main" val="158013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9451"/>
            <a:ext cx="107442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Motivation: </a:t>
            </a:r>
            <a:r>
              <a:rPr lang="en-US" sz="4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Performance-consistency tradeoff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7926"/>
            <a:ext cx="10155555" cy="517882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Strict serializability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Serializability + linearizability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As if coding on a single-threaded,  transactionally isolated machine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Spanner calls it external consistency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3200" dirty="0"/>
              <a:t>Strict serializability makes building correct application easier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3200" dirty="0"/>
              <a:t>Strict serializability is expensive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Performance penalty in concurrency control + Repl.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OCC/2PL: multiple round trips, locking, etc.</a:t>
            </a:r>
          </a:p>
          <a:p>
            <a:pPr>
              <a:lnSpc>
                <a:spcPct val="110000"/>
              </a:lnSpc>
            </a:pPr>
            <a:endParaRPr lang="en-US" sz="3200" dirty="0"/>
          </a:p>
          <a:p>
            <a:pPr marL="0" indent="0">
              <a:lnSpc>
                <a:spcPct val="11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933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9451"/>
            <a:ext cx="10009414" cy="132556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Motivation: </a:t>
            </a:r>
            <a:r>
              <a:rPr lang="en-US" sz="4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Read-Only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7926"/>
            <a:ext cx="10155555" cy="51788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Transactions that only read data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Predeclared, i.e., developer uses READ_ONLY flag / interface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Reads dominate real-world workloads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FB’s TAO had </a:t>
            </a:r>
            <a:r>
              <a:rPr lang="en-US" sz="2800" dirty="0">
                <a:solidFill>
                  <a:srgbClr val="FF8F00"/>
                </a:solidFill>
              </a:rPr>
              <a:t>500 reads </a:t>
            </a:r>
            <a:r>
              <a:rPr lang="en-US" sz="2800" dirty="0"/>
              <a:t>: 1 write </a:t>
            </a:r>
            <a:r>
              <a:rPr lang="en-US" sz="2000" dirty="0"/>
              <a:t>[ATC 2013]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Google Ads (F1) on Spanner from 1? DC in 24h: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31.2 M single-shard read-write transactions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32.1 M multi-shard read-write transactions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21.5 </a:t>
            </a:r>
            <a:r>
              <a:rPr lang="en-US" sz="2400" dirty="0">
                <a:solidFill>
                  <a:srgbClr val="FF8F00"/>
                </a:solidFill>
              </a:rPr>
              <a:t>B</a:t>
            </a:r>
            <a:r>
              <a:rPr lang="en-US" sz="2400" dirty="0"/>
              <a:t> read-only (~340 times more)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Determines system overall performance</a:t>
            </a:r>
          </a:p>
        </p:txBody>
      </p:sp>
    </p:spTree>
    <p:extLst>
      <p:ext uri="{BB962C8B-B14F-4D97-AF65-F5344CB8AC3E}">
        <p14:creationId xmlns:p14="http://schemas.microsoft.com/office/powerpoint/2010/main" val="318594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3613" y="1996601"/>
            <a:ext cx="9999973" cy="28647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we design a </a:t>
            </a:r>
            <a:r>
              <a:rPr lang="en-US" sz="3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strictly serializable</a:t>
            </a: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geo-replicated, sharded system with </a:t>
            </a:r>
            <a:r>
              <a:rPr lang="en-US" sz="3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very fast (efficient)</a:t>
            </a: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read-only transactions?</a:t>
            </a:r>
          </a:p>
        </p:txBody>
      </p:sp>
    </p:spTree>
    <p:extLst>
      <p:ext uri="{BB962C8B-B14F-4D97-AF65-F5344CB8AC3E}">
        <p14:creationId xmlns:p14="http://schemas.microsoft.com/office/powerpoint/2010/main" val="244369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Before we get to Spanner 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876926"/>
            <a:ext cx="8694051" cy="4734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How would you design SS read-only transactions?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OCC or 2PL:  Multiple round trips and locking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Can always read in local datacenters like COPS?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Maybe involved in </a:t>
            </a:r>
            <a:r>
              <a:rPr lang="en-US" sz="2400" dirty="0" err="1"/>
              <a:t>Paxos</a:t>
            </a:r>
            <a:r>
              <a:rPr lang="en-US" sz="2400" dirty="0"/>
              <a:t> agreement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Or must contact the leader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Performance penalties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Round trips</a:t>
            </a:r>
            <a:r>
              <a:rPr lang="en-US" sz="2400" dirty="0"/>
              <a:t> increase latency, especially in wide area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Distributed lock </a:t>
            </a:r>
            <a:r>
              <a:rPr lang="en-US" sz="2400" dirty="0"/>
              <a:t>management is costly, e.g., deadlocks</a:t>
            </a:r>
          </a:p>
        </p:txBody>
      </p:sp>
    </p:spTree>
    <p:extLst>
      <p:ext uri="{BB962C8B-B14F-4D97-AF65-F5344CB8AC3E}">
        <p14:creationId xmlns:p14="http://schemas.microsoft.com/office/powerpoint/2010/main" val="289363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Goal is to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9372"/>
            <a:ext cx="10252710" cy="50323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Make read-only transactions efficient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One round trip (as could be wide-area)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Lock-free</a:t>
            </a:r>
          </a:p>
          <a:p>
            <a:pPr lvl="2">
              <a:lnSpc>
                <a:spcPct val="110000"/>
              </a:lnSpc>
            </a:pPr>
            <a:r>
              <a:rPr lang="en-US" sz="2800" dirty="0"/>
              <a:t>No deadlocks</a:t>
            </a:r>
          </a:p>
          <a:p>
            <a:pPr lvl="2">
              <a:lnSpc>
                <a:spcPct val="110000"/>
              </a:lnSpc>
            </a:pPr>
            <a:r>
              <a:rPr lang="en-US" sz="2800" dirty="0"/>
              <a:t>Processing reads do not block writes, e.g., long-lived reads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Always succeed (do not abort)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3600" dirty="0"/>
              <a:t>And strictly serializable</a:t>
            </a:r>
          </a:p>
        </p:txBody>
      </p:sp>
    </p:spTree>
    <p:extLst>
      <p:ext uri="{BB962C8B-B14F-4D97-AF65-F5344CB8AC3E}">
        <p14:creationId xmlns:p14="http://schemas.microsoft.com/office/powerpoint/2010/main" val="1582856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3659</TotalTime>
  <Words>1923</Words>
  <Application>Microsoft Macintosh PowerPoint</Application>
  <PresentationFormat>Custom</PresentationFormat>
  <Paragraphs>396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Helvetica Neue</vt:lpstr>
      <vt:lpstr>Helvetica Neue Medium</vt:lpstr>
      <vt:lpstr>1_Office Theme</vt:lpstr>
      <vt:lpstr>2_Office Theme</vt:lpstr>
      <vt:lpstr>3_Office Theme</vt:lpstr>
      <vt:lpstr>Office Theme</vt:lpstr>
      <vt:lpstr>Spanner</vt:lpstr>
      <vt:lpstr>Recap: Distributed Storage Systems</vt:lpstr>
      <vt:lpstr>Google’s Setting</vt:lpstr>
      <vt:lpstr>Why Google Built Spanner</vt:lpstr>
      <vt:lpstr>Motivation: Performance-consistency tradeoff</vt:lpstr>
      <vt:lpstr>Motivation: Read-Only Transactions</vt:lpstr>
      <vt:lpstr>PowerPoint Presentation</vt:lpstr>
      <vt:lpstr>Before we get to Spanner …</vt:lpstr>
      <vt:lpstr>Goal is to …</vt:lpstr>
      <vt:lpstr>Leveraging the Notion of Time</vt:lpstr>
      <vt:lpstr>Leveraging the Notion of Time</vt:lpstr>
      <vt:lpstr>PowerPoint Presentation</vt:lpstr>
      <vt:lpstr>Challenges</vt:lpstr>
      <vt:lpstr>Nearly perfect clocks</vt:lpstr>
      <vt:lpstr>Spanner: Google’s Globally-Distributed Database  OSDI 2012</vt:lpstr>
      <vt:lpstr>Scale-out vs. Fault Tolerance</vt:lpstr>
      <vt:lpstr>Strictly Serializable Multi-shard Transactions</vt:lpstr>
      <vt:lpstr>TrueTime (TT) </vt:lpstr>
      <vt:lpstr>TrueTime (TT) 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 (Strawman)</vt:lpstr>
      <vt:lpstr>A brain teaser puzzle</vt:lpstr>
      <vt:lpstr>A brain teaser puzzle</vt:lpstr>
      <vt:lpstr>Enforcing the Invariant</vt:lpstr>
      <vt:lpstr>Enforcing the Invariant</vt:lpstr>
      <vt:lpstr>Enforcing the Invariant</vt:lpstr>
      <vt:lpstr>Takeaways</vt:lpstr>
      <vt:lpstr>After-class Puzzles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213</cp:revision>
  <cp:lastPrinted>2024-04-03T02:07:56Z</cp:lastPrinted>
  <dcterms:created xsi:type="dcterms:W3CDTF">2018-09-09T13:59:16Z</dcterms:created>
  <dcterms:modified xsi:type="dcterms:W3CDTF">2024-04-03T13:58:09Z</dcterms:modified>
</cp:coreProperties>
</file>