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1"/>
  </p:notesMasterIdLst>
  <p:handoutMasterIdLst>
    <p:handoutMasterId r:id="rId42"/>
  </p:handoutMasterIdLst>
  <p:sldIdLst>
    <p:sldId id="256" r:id="rId6"/>
    <p:sldId id="268" r:id="rId7"/>
    <p:sldId id="258" r:id="rId8"/>
    <p:sldId id="270" r:id="rId9"/>
    <p:sldId id="265" r:id="rId10"/>
    <p:sldId id="271" r:id="rId11"/>
    <p:sldId id="272" r:id="rId12"/>
    <p:sldId id="274" r:id="rId13"/>
    <p:sldId id="275" r:id="rId14"/>
    <p:sldId id="340" r:id="rId15"/>
    <p:sldId id="337" r:id="rId16"/>
    <p:sldId id="339" r:id="rId17"/>
    <p:sldId id="341" r:id="rId18"/>
    <p:sldId id="301" r:id="rId19"/>
    <p:sldId id="342" r:id="rId20"/>
    <p:sldId id="343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2" r:id="rId35"/>
    <p:sldId id="333" r:id="rId36"/>
    <p:sldId id="334" r:id="rId37"/>
    <p:sldId id="299" r:id="rId38"/>
    <p:sldId id="331" r:id="rId39"/>
    <p:sldId id="335" r:id="rId40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/>
    <p:restoredTop sz="77891"/>
  </p:normalViewPr>
  <p:slideViewPr>
    <p:cSldViewPr snapToGrid="0" snapToObjects="1">
      <p:cViewPr varScale="1">
        <p:scale>
          <a:sx n="98" d="100"/>
          <a:sy n="98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1AC9A-12AC-FD40-9EF4-DC1559794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825AA-DD77-894D-9891-159F1EA65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B989-BFFC-0749-AC5C-7A5BC878057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DA3B7-8E7A-224B-800A-48B4F4596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A5F8-2DC5-C247-826B-92EEF2C95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1A68-368D-4A40-B409-B2339AA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FE69FD2B-5E75-8648-A878-6CC1F418BF4C}" type="datetimeFigureOut">
              <a:rPr lang="en-US" smtClean="0"/>
              <a:pPr/>
              <a:t>3/27/24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A66B1752-D8A1-C54B-B5D6-6954E7227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“Predecessor set of transitive reduction”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WAS NOT a</a:t>
            </a:r>
            <a:r>
              <a:rPr lang="en-US" baseline="0" dirty="0"/>
              <a:t> problem before </a:t>
            </a:r>
            <a:r>
              <a:rPr lang="en-US" baseline="0" dirty="0" err="1"/>
              <a:t>sharding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/>
              <a:t>What I mean by scalability is that we can increase the capacity and the throughput of the storage tier in each datacenter</a:t>
            </a:r>
            <a:endParaRPr lang="en-US" sz="800" baseline="0" dirty="0"/>
          </a:p>
          <a:p>
            <a:pPr>
              <a:lnSpc>
                <a:spcPct val="150000"/>
              </a:lnSpc>
            </a:pPr>
            <a:r>
              <a:rPr lang="en-US" baseline="0" dirty="0"/>
              <a:t>So initially, if we have a small service, we can start with a single server in each datacenter.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as our site grows and our capacity and throughput requirements increase, we can add servers to each datacenter to meet those needs[click click click] with each server handling different portions of the dataset.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Note that an important part of this scale-out property is that *parallel* replication occurs across these datacenters between servers storing the same portions of the dataset – (as shown by the parallel arrows)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So in addition to the ALPS properties we want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2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logical server abstraction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F93B7D7B-F74A-8A4E-A6E7-DEE8F90F8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Scalable Causal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1730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15</a:t>
            </a:r>
          </a:p>
          <a:p>
            <a:endParaRPr lang="en-US" dirty="0"/>
          </a:p>
          <a:p>
            <a:r>
              <a:rPr lang="en-US" dirty="0"/>
              <a:t>Wyatt Lloyd,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939200"/>
          </a:xfrm>
        </p:spPr>
        <p:txBody>
          <a:bodyPr>
            <a:noAutofit/>
          </a:bodyPr>
          <a:lstStyle/>
          <a:p>
            <a:r>
              <a:rPr lang="en-US" sz="4800" dirty="0"/>
              <a:t>COPS:</a:t>
            </a:r>
            <a:br>
              <a:rPr lang="en-US" sz="4800" dirty="0"/>
            </a:br>
            <a:r>
              <a:rPr lang="en-US" sz="4400" dirty="0"/>
              <a:t>Scalable Causal Consistency</a:t>
            </a:r>
            <a:br>
              <a:rPr lang="en-US" sz="4400" dirty="0"/>
            </a:br>
            <a:r>
              <a:rPr lang="en-US" sz="4400" dirty="0"/>
              <a:t>for Geo-Replicated Storage</a:t>
            </a:r>
            <a:br>
              <a:rPr lang="en-US" sz="4400" dirty="0"/>
            </a:br>
            <a:endParaRPr lang="en-US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Geo-Replicated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1" y="1236444"/>
            <a:ext cx="5803900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prstClr val="black"/>
                </a:solidFill>
                <a:latin typeface="Helvetica Neue Medium"/>
              </a:rPr>
              <a:t>serves requests quickly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70821" y="2082153"/>
            <a:ext cx="7918742" cy="3705128"/>
            <a:chOff x="770821" y="2082153"/>
            <a:chExt cx="7918742" cy="3705128"/>
          </a:xfrm>
        </p:grpSpPr>
        <p:grpSp>
          <p:nvGrpSpPr>
            <p:cNvPr id="3" name="Group 2"/>
            <p:cNvGrpSpPr/>
            <p:nvPr/>
          </p:nvGrpSpPr>
          <p:grpSpPr>
            <a:xfrm>
              <a:off x="770821" y="2311400"/>
              <a:ext cx="1451352" cy="2050194"/>
              <a:chOff x="770821" y="2311400"/>
              <a:chExt cx="1451352" cy="20501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907609">
                <a:off x="1359396" y="2616818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9390283">
                <a:off x="770821" y="3633325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040385" y="3546866"/>
              <a:ext cx="2731295" cy="2240415"/>
              <a:chOff x="3040385" y="3546866"/>
              <a:chExt cx="2731295" cy="2240415"/>
            </a:xfrm>
          </p:grpSpPr>
          <p:grpSp>
            <p:nvGrpSpPr>
              <p:cNvPr id="36" name="Group 35"/>
              <p:cNvGrpSpPr/>
              <p:nvPr/>
            </p:nvGrpSpPr>
            <p:grpSpPr>
              <a:xfrm rot="19390283">
                <a:off x="3562359" y="3546866"/>
                <a:ext cx="1468242" cy="1492664"/>
                <a:chOff x="927100" y="2273300"/>
                <a:chExt cx="965200" cy="71808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6390965">
                <a:off x="3099032" y="4873350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5102058" y="5117658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7316018" y="2662104"/>
              <a:ext cx="1310008" cy="2008928"/>
              <a:chOff x="7316018" y="2662104"/>
              <a:chExt cx="1310008" cy="2008928"/>
            </a:xfrm>
          </p:grpSpPr>
          <p:grpSp>
            <p:nvGrpSpPr>
              <p:cNvPr id="51" name="Group 50"/>
              <p:cNvGrpSpPr/>
              <p:nvPr/>
            </p:nvGrpSpPr>
            <p:grpSpPr>
              <a:xfrm rot="9237480">
                <a:off x="7316018" y="3930774"/>
                <a:ext cx="635514" cy="740258"/>
                <a:chOff x="888336" y="2261479"/>
                <a:chExt cx="1003964" cy="72990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0800000" flipH="1">
                  <a:off x="888336" y="2261479"/>
                  <a:ext cx="927101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9237480">
                <a:off x="8265435" y="2662104"/>
                <a:ext cx="360591" cy="470516"/>
                <a:chOff x="854906" y="2141314"/>
                <a:chExt cx="1037394" cy="85007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H="1">
                  <a:off x="854906" y="2141314"/>
                  <a:ext cx="927099" cy="64188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910356" y="2082153"/>
              <a:ext cx="7779207" cy="3473506"/>
              <a:chOff x="910356" y="2082153"/>
              <a:chExt cx="7779207" cy="3473506"/>
            </a:xfrm>
          </p:grpSpPr>
          <p:sp>
            <p:nvSpPr>
              <p:cNvPr id="46" name="Oval 45"/>
              <p:cNvSpPr/>
              <p:nvPr/>
            </p:nvSpPr>
            <p:spPr>
              <a:xfrm rot="907609">
                <a:off x="2809876" y="462404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907609">
                <a:off x="5895604" y="527625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907609">
                <a:off x="4354734" y="303804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907609">
                <a:off x="910356" y="4463998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907609">
                <a:off x="2293400" y="257415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907609">
                <a:off x="1841530" y="2082153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907609">
                <a:off x="7321027" y="476387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907609">
                <a:off x="8410163" y="235908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Datacenter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Web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Storage Tier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A-F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G-L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M-R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S-Z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1" y="1898133"/>
                <a:ext cx="1828798" cy="553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Web Tier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Storage Tier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A-F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G-L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M-R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S-Z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Remote DC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Helvetica Neue Medium" charset="0"/>
                </a:rPr>
                <a:t>Replication</a:t>
              </a: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693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3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4" y="4516487"/>
            <a:ext cx="1203250" cy="120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By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12" y="1724528"/>
            <a:ext cx="4347633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	Remove boss from</a:t>
            </a:r>
          </a:p>
          <a:p>
            <a:pPr marL="0" indent="0">
              <a:buNone/>
            </a:pPr>
            <a:r>
              <a:rPr lang="en-US" sz="2600" dirty="0"/>
              <a:t>	 friends group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	Post to friends:</a:t>
            </a:r>
          </a:p>
          <a:p>
            <a:pPr marL="0" indent="0">
              <a:buNone/>
            </a:pPr>
            <a:r>
              <a:rPr lang="en-US" sz="2600" dirty="0"/>
              <a:t>	“Time for a new job!”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Friend reads post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2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0" y="262196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5930" y="1459271"/>
            <a:ext cx="36611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Same process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  (message receipt)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Transitivity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813969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 Medium"/>
              </a:rPr>
              <a:t>New Job!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1601832"/>
            <a:ext cx="996950" cy="996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7502" y="4584219"/>
            <a:ext cx="1013653" cy="9929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3089950"/>
            <a:ext cx="996950" cy="99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14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67197" y="1731688"/>
            <a:ext cx="1647433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3200" u="sng" dirty="0">
                  <a:latin typeface="Helvetica Neue Medium"/>
                </a:rPr>
                <a:t>Friends</a:t>
              </a:r>
            </a:p>
            <a:p>
              <a:pPr algn="ctr"/>
              <a:r>
                <a:rPr lang="en-US" sz="3200" dirty="0">
                  <a:latin typeface="Helvetica Neue Medium"/>
                </a:rPr>
                <a:t>Boss</a:t>
              </a:r>
              <a:endParaRPr lang="en-US" sz="3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68198"/>
              <a:ext cx="1025051" cy="251816"/>
              <a:chOff x="4381501" y="24489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4525963"/>
          </a:xfrm>
        </p:spPr>
        <p:txBody>
          <a:bodyPr>
            <a:normAutofit/>
          </a:bodyPr>
          <a:lstStyle/>
          <a:p>
            <a:r>
              <a:rPr lang="en-US" dirty="0"/>
              <a:t>Log-exchange based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Log is single serialization point within DC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539" y="37681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8000"/>
                </a:solidFill>
                <a:latin typeface="Helvetica Neue Medium"/>
                <a:cs typeface="Helvetica Neue Medium"/>
              </a:rPr>
              <a:t>√ 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18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Log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use a separate log per shard?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if we use a single log?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58195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Capture causality with explicit dependency metadata</a:t>
            </a:r>
          </a:p>
          <a:p>
            <a:endParaRPr lang="en-US" sz="2800" dirty="0"/>
          </a:p>
          <a:p>
            <a:r>
              <a:rPr lang="en-US" sz="2800" dirty="0"/>
              <a:t>Enforce with distributed verifications</a:t>
            </a:r>
          </a:p>
          <a:p>
            <a:pPr lvl="1"/>
            <a:r>
              <a:rPr lang="en-US" sz="2400" dirty="0"/>
              <a:t>Delay exposing replicated writes until all dependencies are satisfied in the datacenter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9335" y="4631195"/>
            <a:ext cx="2303044" cy="1964176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200" y="4681822"/>
            <a:ext cx="1742972" cy="1597570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20116" y="5182393"/>
            <a:ext cx="211602" cy="243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1248" y="5555351"/>
            <a:ext cx="211602" cy="2367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4432" y="6161020"/>
            <a:ext cx="211602" cy="236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5448" y="6161020"/>
            <a:ext cx="211602" cy="2367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3106034" y="5950750"/>
            <a:ext cx="4009900" cy="40560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47771" y="5065546"/>
            <a:ext cx="136325" cy="156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48714" y="5128481"/>
            <a:ext cx="136325" cy="1525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47771" y="5798226"/>
            <a:ext cx="136325" cy="1525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16875" y="5798226"/>
            <a:ext cx="136325" cy="1525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1820348" y="5874488"/>
            <a:ext cx="4596527" cy="38701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92850" y="5281005"/>
            <a:ext cx="4355864" cy="3953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2931718" y="5143933"/>
            <a:ext cx="4116053" cy="4654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553200" y="5266715"/>
            <a:ext cx="490365" cy="499458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50076" y="2362688"/>
            <a:ext cx="869234" cy="369332"/>
            <a:chOff x="1166410" y="2211763"/>
            <a:chExt cx="869234" cy="369332"/>
          </a:xfrm>
        </p:grpSpPr>
        <p:sp>
          <p:nvSpPr>
            <p:cNvPr id="31" name="Rectangle 30"/>
            <p:cNvSpPr/>
            <p:nvPr/>
          </p:nvSpPr>
          <p:spPr>
            <a:xfrm>
              <a:off x="1899319" y="2328696"/>
              <a:ext cx="136325" cy="156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6410" y="2328696"/>
              <a:ext cx="136325" cy="1525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193" y="2211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6000" y="302441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33" y="4003640"/>
            <a:ext cx="2912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32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 (review)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012748" y="4726963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2748" y="4488827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1144" y="3913749"/>
            <a:ext cx="102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53" name="Plus 52"/>
          <p:cNvSpPr/>
          <p:nvPr/>
        </p:nvSpPr>
        <p:spPr>
          <a:xfrm>
            <a:off x="1936285" y="338726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457567" y="3364741"/>
            <a:ext cx="2241434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2166" y="3268133"/>
            <a:ext cx="2016272" cy="10090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141218" y="3284716"/>
            <a:ext cx="2288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 flipV="1">
            <a:off x="2462771" y="4784696"/>
            <a:ext cx="1618488" cy="986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1700" y="4784696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01700" y="4546560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254" y="3982259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write</a:t>
            </a: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2462771" y="4567035"/>
            <a:ext cx="1856552" cy="10007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50933" y="5863816"/>
            <a:ext cx="2651798" cy="860883"/>
            <a:chOff x="2268574" y="5860591"/>
            <a:chExt cx="2651798" cy="860883"/>
          </a:xfrm>
        </p:grpSpPr>
        <p:grpSp>
          <p:nvGrpSpPr>
            <p:cNvPr id="51" name="Group 50"/>
            <p:cNvGrpSpPr/>
            <p:nvPr/>
          </p:nvGrpSpPr>
          <p:grpSpPr>
            <a:xfrm>
              <a:off x="2268574" y="5860592"/>
              <a:ext cx="2651798" cy="195419"/>
              <a:chOff x="2268574" y="5860592"/>
              <a:chExt cx="2651798" cy="19541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268574" y="5860592"/>
                <a:ext cx="787184" cy="195419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468910" y="5860592"/>
                <a:ext cx="2451462" cy="114413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5758" y="5860591"/>
                <a:ext cx="178693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400" dirty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5350933" y="5780911"/>
            <a:ext cx="200336" cy="8202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48840" y="6300081"/>
            <a:ext cx="648378" cy="421456"/>
            <a:chOff x="4266481" y="6296856"/>
            <a:chExt cx="648378" cy="421456"/>
          </a:xfrm>
        </p:grpSpPr>
        <p:sp>
          <p:nvSpPr>
            <p:cNvPr id="63" name="Rectangle 62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66481" y="6355136"/>
              <a:ext cx="64837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defTabSz="457200"/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after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199" y="674870"/>
            <a:ext cx="2993334" cy="1485536"/>
            <a:chOff x="369036" y="1315700"/>
            <a:chExt cx="2993334" cy="1485536"/>
          </a:xfrm>
        </p:grpSpPr>
        <p:grpSp>
          <p:nvGrpSpPr>
            <p:cNvPr id="69" name="Group 68"/>
            <p:cNvGrpSpPr/>
            <p:nvPr/>
          </p:nvGrpSpPr>
          <p:grpSpPr>
            <a:xfrm>
              <a:off x="369036" y="1315701"/>
              <a:ext cx="2993333" cy="1485535"/>
              <a:chOff x="153919" y="992536"/>
              <a:chExt cx="2993333" cy="148553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03729" y="992536"/>
                <a:ext cx="1843523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+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919" y="1258250"/>
                <a:ext cx="11174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3600" dirty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40178" y="1315700"/>
              <a:ext cx="2922192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stCxn id="56" idx="3"/>
            <a:endCxn id="33" idx="3"/>
          </p:cNvCxnSpPr>
          <p:nvPr/>
        </p:nvCxnSpPr>
        <p:spPr>
          <a:xfrm flipV="1">
            <a:off x="8002730" y="4302417"/>
            <a:ext cx="57619" cy="2040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3"/>
          </p:cNvCxnSpPr>
          <p:nvPr/>
        </p:nvCxnSpPr>
        <p:spPr>
          <a:xfrm flipV="1">
            <a:off x="8002730" y="1949605"/>
            <a:ext cx="610176" cy="4393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1929074" y="348783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2305158" y="4456108"/>
            <a:ext cx="2198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40666" y="2198600"/>
            <a:ext cx="5277085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5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8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378" y="5787947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50" y="5203172"/>
            <a:ext cx="387918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3200" dirty="0" err="1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2815" y="3996267"/>
            <a:ext cx="2884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5066" y="2752768"/>
            <a:ext cx="2895601" cy="2687591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200">
                <a:lnSpc>
                  <a:spcPct val="70000"/>
                </a:lnSpc>
              </a:pPr>
              <a:endParaRPr lang="en-US" sz="700" dirty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457200">
                <a:lnSpc>
                  <a:spcPct val="70000"/>
                </a:lnSpc>
              </a:pPr>
              <a:r>
                <a:rPr lang="en-US" sz="2800" dirty="0" err="1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700" b="1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337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/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3709" y="2697666"/>
            <a:ext cx="29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87111" y="1233367"/>
            <a:ext cx="5130640" cy="96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2400" b="1" dirty="0" err="1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 return ensures causal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32505" y="2045169"/>
            <a:ext cx="1906657" cy="1685806"/>
            <a:chOff x="132505" y="2045169"/>
            <a:chExt cx="1906657" cy="1685806"/>
          </a:xfrm>
        </p:grpSpPr>
        <p:sp>
          <p:nvSpPr>
            <p:cNvPr id="16" name="Freeform 15"/>
            <p:cNvSpPr/>
            <p:nvPr/>
          </p:nvSpPr>
          <p:spPr>
            <a:xfrm>
              <a:off x="677334" y="3259437"/>
              <a:ext cx="404233" cy="471538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942" y="2413001"/>
              <a:ext cx="227821" cy="1084065"/>
              <a:chOff x="464942" y="2413001"/>
              <a:chExt cx="227821" cy="108406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64942" y="2413001"/>
                <a:ext cx="119261" cy="1032933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90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3277" y="1479193"/>
            <a:ext cx="2863833" cy="2300464"/>
            <a:chOff x="923277" y="1479193"/>
            <a:chExt cx="2863833" cy="2300464"/>
          </a:xfrm>
        </p:grpSpPr>
        <p:sp>
          <p:nvSpPr>
            <p:cNvPr id="65" name="Freeform 64"/>
            <p:cNvSpPr/>
            <p:nvPr/>
          </p:nvSpPr>
          <p:spPr>
            <a:xfrm>
              <a:off x="1068868" y="347863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8612" y="1879600"/>
              <a:ext cx="427629" cy="1843471"/>
              <a:chOff x="1608612" y="2230970"/>
              <a:chExt cx="427629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4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20253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6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88000" y="4148667"/>
            <a:ext cx="474133" cy="150706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706533" y="3996267"/>
            <a:ext cx="558800" cy="179493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89599" y="3200399"/>
            <a:ext cx="2523067" cy="269240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87999" y="3301999"/>
            <a:ext cx="2506133" cy="247226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Architecture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/>
              <a:t>All ops local, replicate in background</a:t>
            </a:r>
          </a:p>
          <a:p>
            <a:pPr lvl="1"/>
            <a:r>
              <a:rPr lang="en-US" dirty="0"/>
              <a:t>Availability and low latency</a:t>
            </a:r>
          </a:p>
          <a:p>
            <a:pPr lvl="1"/>
            <a:endParaRPr lang="en-US" dirty="0"/>
          </a:p>
          <a:p>
            <a:r>
              <a:rPr lang="en-US" dirty="0"/>
              <a:t>Shard data across many nodes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  <a:p>
            <a:r>
              <a:rPr lang="en-US" dirty="0"/>
              <a:t>Control replication with dependencies</a:t>
            </a:r>
          </a:p>
          <a:p>
            <a:pPr lvl="1"/>
            <a:r>
              <a:rPr lang="en-US" dirty="0"/>
              <a:t>Causal 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Many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3898" y="3544547"/>
            <a:ext cx="668097" cy="2641308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1306075" cy="2472753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314043"/>
            <a:ext cx="11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107532"/>
            <a:ext cx="116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40672"/>
            <a:ext cx="11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2646" y="6136035"/>
            <a:ext cx="2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Current 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2803" y="4630516"/>
            <a:ext cx="104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1945" y="5037992"/>
            <a:ext cx="109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24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92667" y="3132667"/>
            <a:ext cx="3611752" cy="260773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Same Process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1984" y="4555065"/>
            <a:ext cx="4248548" cy="1063124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72151" y="3210279"/>
            <a:ext cx="4607052" cy="1277053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25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  <a:noFill/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26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85198"/>
            <a:ext cx="8445500" cy="69495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extra server-side state to calculate </a:t>
            </a:r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Small superset of nearest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27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98587"/>
            <a:ext cx="4256698" cy="166016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to track:</a:t>
            </a:r>
          </a:p>
          <a:p>
            <a:pPr lvl="1"/>
            <a:r>
              <a:rPr lang="en-US" dirty="0"/>
              <a:t>Last write</a:t>
            </a:r>
          </a:p>
          <a:p>
            <a:pPr lvl="1"/>
            <a:r>
              <a:rPr lang="en-US" dirty="0"/>
              <a:t>Subsequent reads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137581" y="5241287"/>
            <a:ext cx="3278419" cy="1268386"/>
            <a:chOff x="592667" y="3491966"/>
            <a:chExt cx="3278419" cy="1268386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Thread-of-Execution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60" y="4688433"/>
            <a:ext cx="3156017" cy="1133938"/>
            <a:chOff x="4201185" y="4487333"/>
            <a:chExt cx="3156017" cy="1133938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97737" y="4216409"/>
            <a:ext cx="2245246" cy="830997"/>
            <a:chOff x="4776394" y="3115149"/>
            <a:chExt cx="2916931" cy="1548762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them suffices for causality</a:t>
            </a:r>
          </a:p>
          <a:p>
            <a:pPr lvl="1"/>
            <a:r>
              <a:rPr lang="en-US" dirty="0"/>
              <a:t>Competitive to eventually-consistent system</a:t>
            </a:r>
          </a:p>
          <a:p>
            <a:endParaRPr lang="en-US" dirty="0"/>
          </a:p>
          <a:p>
            <a:r>
              <a:rPr lang="en-US" dirty="0"/>
              <a:t>Never store dependencies on the server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Simplifies client-side </a:t>
            </a:r>
            <a:r>
              <a:rPr lang="en-US" dirty="0" err="1"/>
              <a:t>dep</a:t>
            </a:r>
            <a:r>
              <a:rPr lang="en-US" dirty="0"/>
              <a:t> tracking</a:t>
            </a:r>
          </a:p>
          <a:p>
            <a:pPr lvl="1"/>
            <a:r>
              <a:rPr lang="en-US" dirty="0"/>
              <a:t>Clear on every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5741" y="3760836"/>
            <a:ext cx="2245246" cy="830997"/>
            <a:chOff x="4776394" y="3115149"/>
            <a:chExt cx="2916931" cy="1548762"/>
          </a:xfrm>
        </p:grpSpPr>
        <p:sp>
          <p:nvSpPr>
            <p:cNvPr id="9" name="TextBox 8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489" cy="1143000"/>
          </a:xfrm>
        </p:spPr>
        <p:txBody>
          <a:bodyPr>
            <a:normAutofit/>
          </a:bodyPr>
          <a:lstStyle/>
          <a:p>
            <a:r>
              <a:rPr lang="en-US" dirty="0"/>
              <a:t>Scalable Causal+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7614199" y="765891"/>
            <a:ext cx="995704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7737476" y="835197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7825104" y="969859"/>
            <a:ext cx="580254" cy="1180236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7339772" y="2922244"/>
            <a:ext cx="1038095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7480042" y="3016669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7567670" y="3151331"/>
            <a:ext cx="580254" cy="1180236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29</a:t>
            </a:fld>
            <a:endParaRPr lang="en-US"/>
          </a:p>
        </p:txBody>
      </p: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5706859" y="4302417"/>
            <a:ext cx="2353490" cy="1468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06859" y="2125133"/>
            <a:ext cx="2592360" cy="35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8011" y="1159229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From fully distributed operation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82204" y="249146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04" y="3987476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204" y="4735483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204" y="5483490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1947362" y="564912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3" name="Plus 72"/>
          <p:cNvSpPr/>
          <p:nvPr/>
        </p:nvSpPr>
        <p:spPr>
          <a:xfrm>
            <a:off x="1947362" y="487069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1947362" y="4174131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9" name="Plus 78"/>
          <p:cNvSpPr/>
          <p:nvPr/>
        </p:nvSpPr>
        <p:spPr>
          <a:xfrm>
            <a:off x="1947362" y="2654564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204" y="3239469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1947362" y="341626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306204" y="5771363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4069" y="4122610"/>
            <a:ext cx="1932331" cy="2629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284069" y="2943334"/>
            <a:ext cx="1797190" cy="1594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306204" y="4969104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271798" y="3239469"/>
            <a:ext cx="2047525" cy="4549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306204" y="5567806"/>
            <a:ext cx="2013119" cy="2035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2340402" y="52675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284069" y="3992112"/>
            <a:ext cx="1788723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2292866" y="369187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306205" y="2752768"/>
            <a:ext cx="1847222" cy="1905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2807494" y="2445634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306204" y="4765547"/>
            <a:ext cx="1775055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2801968" y="4465305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322697" y="3175000"/>
            <a:ext cx="1830730" cy="3295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2759192" y="2941452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5706859" y="3824318"/>
            <a:ext cx="1906446" cy="126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5706859" y="1647035"/>
            <a:ext cx="2145316" cy="230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7484533" y="1380067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7233961" y="3540241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991804" y="1879600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678607" y="4046382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7613305" y="1417638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31488" y="3573081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077133" y="1912844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99718" y="4087689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7535231" y="120742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7298073" y="337837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7944950" y="4139620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8226089" y="1960573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153427" y="3684858"/>
            <a:ext cx="394764" cy="210570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 (review)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Shard data for scalable storage</a:t>
            </a:r>
          </a:p>
          <a:p>
            <a:endParaRPr lang="en-US" dirty="0"/>
          </a:p>
          <a:p>
            <a:r>
              <a:rPr lang="en-US" dirty="0"/>
              <a:t>New distributed protocol for </a:t>
            </a:r>
            <a:r>
              <a:rPr lang="en-US" dirty="0" err="1"/>
              <a:t>scalably</a:t>
            </a:r>
            <a:r>
              <a:rPr lang="en-US" dirty="0"/>
              <a:t> applying writes across shards</a:t>
            </a:r>
          </a:p>
          <a:p>
            <a:endParaRPr lang="en-US" dirty="0"/>
          </a:p>
          <a:p>
            <a:r>
              <a:rPr lang="en-US" dirty="0"/>
              <a:t>Also need a new distributed protocol for consistently reading data across shards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Aren’t Enough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1" y="2198600"/>
            <a:ext cx="5680916" cy="4342686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766" y="23755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7527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A-F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G-L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M-R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S-Z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69622" y="2824274"/>
            <a:ext cx="931251" cy="3064322"/>
            <a:chOff x="4469622" y="2824274"/>
            <a:chExt cx="931251" cy="3064322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61301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5072" y="2644159"/>
            <a:ext cx="1524000" cy="1684118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Web </a:t>
              </a:r>
              <a:r>
                <a:rPr lang="en-US" sz="2400" dirty="0" err="1">
                  <a:latin typeface="Helvetica Neue Medium"/>
                  <a:cs typeface="Helvetica Neue Medium"/>
                </a:rPr>
                <a:t>Srv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16431" y="1167176"/>
            <a:ext cx="8151068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</a:rPr>
              <a:t>Asynchronous requests + distributed data = ??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69072" y="3249194"/>
            <a:ext cx="1981195" cy="719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072" y="4157047"/>
            <a:ext cx="1812187" cy="159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38117" y="2176611"/>
            <a:ext cx="2798576" cy="707886"/>
            <a:chOff x="-728476" y="2395990"/>
            <a:chExt cx="2798576" cy="7078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728476" y="2395990"/>
              <a:ext cx="1024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75456" y="3051606"/>
            <a:ext cx="2908324" cy="707886"/>
            <a:chOff x="-838224" y="2417668"/>
            <a:chExt cx="2908324" cy="70788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38224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587" y="4157047"/>
            <a:ext cx="2815106" cy="707886"/>
            <a:chOff x="-745006" y="2417668"/>
            <a:chExt cx="2815106" cy="7078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45006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14730" y="1739460"/>
            <a:ext cx="1752769" cy="2690415"/>
            <a:chOff x="148137" y="2291713"/>
            <a:chExt cx="1752769" cy="2690415"/>
          </a:xfrm>
        </p:grpSpPr>
        <p:grpSp>
          <p:nvGrpSpPr>
            <p:cNvPr id="59" name="Group 58"/>
            <p:cNvGrpSpPr/>
            <p:nvPr/>
          </p:nvGrpSpPr>
          <p:grpSpPr>
            <a:xfrm>
              <a:off x="148137" y="2291713"/>
              <a:ext cx="1752769" cy="2178615"/>
              <a:chOff x="219387" y="575162"/>
              <a:chExt cx="1752769" cy="217861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19387" y="575162"/>
                <a:ext cx="17527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Operations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>
                    <a:latin typeface="Helvetica Neue Medium"/>
                    <a:cs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4469622" y="2819929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35" y="5617790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I &lt;3 Job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19800" y="2911714"/>
            <a:ext cx="845600" cy="454664"/>
            <a:chOff x="-2519295" y="2795376"/>
            <a:chExt cx="845600" cy="454664"/>
          </a:xfrm>
        </p:grpSpPr>
        <p:sp>
          <p:nvSpPr>
            <p:cNvPr id="72" name="Rectangle 71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748276" y="45311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20241" y="464729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63392" y="5750808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5987" y="3175926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6431" y="5009528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58092" y="4918162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3057" y="5026553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37327" y="338541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40127" y="611409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3400"/>
          </a:xfrm>
        </p:spPr>
        <p:txBody>
          <a:bodyPr/>
          <a:lstStyle/>
          <a:p>
            <a:r>
              <a:rPr lang="en-US" dirty="0"/>
              <a:t>Consistent up-to-date view of data</a:t>
            </a:r>
          </a:p>
          <a:p>
            <a:pPr lvl="1"/>
            <a:r>
              <a:rPr lang="en-US" dirty="0"/>
              <a:t>Across many servers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32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50769" y="2981958"/>
            <a:ext cx="6904131" cy="3047244"/>
            <a:chOff x="550769" y="2981958"/>
            <a:chExt cx="6904131" cy="3047244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67537"/>
              <a:ext cx="4241769" cy="461665"/>
              <a:chOff x="3213131" y="5418901"/>
              <a:chExt cx="4241769" cy="46166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Logical Time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98549" y="3130440"/>
              <a:ext cx="218026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84328" y="2981958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8323" y="2981958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47200" y="3948812"/>
              <a:ext cx="20316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09546" y="3791516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2096" y="3791516"/>
              <a:ext cx="469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Boss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Boss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50769" y="4726981"/>
              <a:ext cx="252804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84328" y="4578499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18323" y="4578499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Alan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Alan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/>
          <p:nvPr/>
        </p:nvCxnSpPr>
        <p:spPr>
          <a:xfrm>
            <a:off x="4403278" y="2923542"/>
            <a:ext cx="0" cy="2710080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84152" y="3012735"/>
            <a:ext cx="0" cy="2554802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0659" y="3001231"/>
            <a:ext cx="0" cy="2632391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047200" y="6024185"/>
            <a:ext cx="6299890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More on transactions next time!</a:t>
            </a:r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COPS Scaling Evaluation</a:t>
            </a:r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090573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090573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090573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090573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090573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090573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12215" y="7007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47199" y="6024185"/>
            <a:ext cx="7323077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More servers =&gt; More operations/sec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Scalable causal consistency</a:t>
            </a:r>
          </a:p>
          <a:p>
            <a:pPr lvl="1"/>
            <a:r>
              <a:rPr lang="en-US" dirty="0"/>
              <a:t>Shard for scalable storage</a:t>
            </a:r>
          </a:p>
          <a:p>
            <a:pPr lvl="1"/>
            <a:r>
              <a:rPr lang="en-US" dirty="0"/>
              <a:t>Distributed protocols for coordinating writes and reads</a:t>
            </a:r>
          </a:p>
          <a:p>
            <a:pPr lvl="2"/>
            <a:r>
              <a:rPr lang="en-US" dirty="0"/>
              <a:t>Evaluation confirms scalability</a:t>
            </a:r>
          </a:p>
          <a:p>
            <a:endParaRPr lang="en-US" dirty="0"/>
          </a:p>
          <a:p>
            <a:r>
              <a:rPr lang="en-US" dirty="0"/>
              <a:t>All operations handled in local datacenter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endParaRPr lang="en-US" dirty="0"/>
          </a:p>
          <a:p>
            <a:r>
              <a:rPr lang="en-US" dirty="0"/>
              <a:t>We’re thinking </a:t>
            </a:r>
            <a:r>
              <a:rPr lang="en-US" dirty="0" err="1"/>
              <a:t>scalably</a:t>
            </a:r>
            <a:r>
              <a:rPr lang="en-US" dirty="0"/>
              <a:t> now!</a:t>
            </a:r>
          </a:p>
          <a:p>
            <a:pPr lvl="1"/>
            <a:r>
              <a:rPr lang="en-US" dirty="0"/>
              <a:t>Next time: scalable strong 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Causal+ Consistency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678001"/>
          </a:xfrm>
        </p:spPr>
        <p:txBody>
          <a:bodyPr/>
          <a:lstStyle/>
          <a:p>
            <a:r>
              <a:rPr lang="en-US" b="0" dirty="0"/>
              <a:t>Causal consistency within replicated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6810786" cy="16120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err="1"/>
              <a:t>Linearizability</a:t>
            </a:r>
            <a:r>
              <a:rPr lang="en-US" sz="2400" dirty="0"/>
              <a:t> / sequential:  Eager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low-latency for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76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360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744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8604658" cy="2438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Causal consistency:  Lazy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consistency for low-latency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Operations may be lost if failure before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398004" y="2560485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59636"/>
              </p:ext>
            </p:extLst>
          </p:nvPr>
        </p:nvGraphicFramePr>
        <p:xfrm>
          <a:off x="288324" y="2739045"/>
          <a:ext cx="8591550" cy="164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5739358" y="3038715"/>
            <a:ext cx="1061701" cy="139355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354" y="5207676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scalability!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9865" y="328274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865" y="38586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28350"/>
              </p:ext>
            </p:extLst>
          </p:nvPr>
        </p:nvGraphicFramePr>
        <p:xfrm>
          <a:off x="288324" y="2739045"/>
          <a:ext cx="8591550" cy="273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1181</Words>
  <Application>Microsoft Macintosh PowerPoint</Application>
  <PresentationFormat>Overhead</PresentationFormat>
  <Paragraphs>489</Paragraphs>
  <Slides>35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 Neue Medium</vt:lpstr>
      <vt:lpstr>Office Theme</vt:lpstr>
      <vt:lpstr>1_Office Theme</vt:lpstr>
      <vt:lpstr>2_Office Theme</vt:lpstr>
      <vt:lpstr>3_Office Theme</vt:lpstr>
      <vt:lpstr>4_Office Theme</vt:lpstr>
      <vt:lpstr>Scalable Causal Consistency</vt:lpstr>
      <vt:lpstr>Consistency Hierarchy (review)</vt:lpstr>
      <vt:lpstr>Causal+ Consistency (review)</vt:lpstr>
      <vt:lpstr>Causal+ Consistency (review)</vt:lpstr>
      <vt:lpstr>Causal consistency within replicated systems</vt:lpstr>
      <vt:lpstr>Implications of laziness on consistency</vt:lpstr>
      <vt:lpstr>Implications of laziness on consistency</vt:lpstr>
      <vt:lpstr>Consistency vs Scalability</vt:lpstr>
      <vt:lpstr>Consistency vs Scalability</vt:lpstr>
      <vt:lpstr>COPS: Scalable Causal Consistency for Geo-Replicated Storage </vt:lpstr>
      <vt:lpstr>Geo-Replicated Storage</vt:lpstr>
      <vt:lpstr>Inside the Datacenter</vt:lpstr>
      <vt:lpstr>Scalability through Sharding</vt:lpstr>
      <vt:lpstr>Causality By Example </vt:lpstr>
      <vt:lpstr>Bayou’s Causal Consistency</vt:lpstr>
      <vt:lpstr>Sharded Log Exchange</vt:lpstr>
      <vt:lpstr>Scalability Key Idea</vt:lpstr>
      <vt:lpstr>COPS Architecture</vt:lpstr>
      <vt:lpstr>COPS Architecture</vt:lpstr>
      <vt:lpstr>Read</vt:lpstr>
      <vt:lpstr>Write</vt:lpstr>
      <vt:lpstr>Replicated Write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28</cp:revision>
  <cp:lastPrinted>2019-11-13T02:40:23Z</cp:lastPrinted>
  <dcterms:created xsi:type="dcterms:W3CDTF">2018-09-09T13:59:16Z</dcterms:created>
  <dcterms:modified xsi:type="dcterms:W3CDTF">2024-03-27T12:31:49Z</dcterms:modified>
</cp:coreProperties>
</file>