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notesMasterIdLst>
    <p:notesMasterId r:id="rId38"/>
  </p:notesMasterIdLst>
  <p:handoutMasterIdLst>
    <p:handoutMasterId r:id="rId39"/>
  </p:handoutMasterIdLst>
  <p:sldIdLst>
    <p:sldId id="257" r:id="rId2"/>
    <p:sldId id="446" r:id="rId3"/>
    <p:sldId id="447" r:id="rId4"/>
    <p:sldId id="448" r:id="rId5"/>
    <p:sldId id="449" r:id="rId6"/>
    <p:sldId id="479" r:id="rId7"/>
    <p:sldId id="450" r:id="rId8"/>
    <p:sldId id="451" r:id="rId9"/>
    <p:sldId id="452" r:id="rId10"/>
    <p:sldId id="453" r:id="rId11"/>
    <p:sldId id="454" r:id="rId12"/>
    <p:sldId id="455" r:id="rId13"/>
    <p:sldId id="456" r:id="rId14"/>
    <p:sldId id="457" r:id="rId15"/>
    <p:sldId id="458" r:id="rId16"/>
    <p:sldId id="459" r:id="rId17"/>
    <p:sldId id="460" r:id="rId18"/>
    <p:sldId id="461" r:id="rId19"/>
    <p:sldId id="462" r:id="rId20"/>
    <p:sldId id="478" r:id="rId21"/>
    <p:sldId id="463" r:id="rId22"/>
    <p:sldId id="464" r:id="rId23"/>
    <p:sldId id="465" r:id="rId24"/>
    <p:sldId id="466" r:id="rId25"/>
    <p:sldId id="467" r:id="rId26"/>
    <p:sldId id="468" r:id="rId27"/>
    <p:sldId id="469" r:id="rId28"/>
    <p:sldId id="470" r:id="rId29"/>
    <p:sldId id="471" r:id="rId30"/>
    <p:sldId id="472" r:id="rId31"/>
    <p:sldId id="473" r:id="rId32"/>
    <p:sldId id="474" r:id="rId33"/>
    <p:sldId id="475" r:id="rId34"/>
    <p:sldId id="476" r:id="rId35"/>
    <p:sldId id="477" r:id="rId36"/>
    <p:sldId id="444" r:id="rId37"/>
  </p:sldIdLst>
  <p:sldSz cx="12192000" cy="6858000"/>
  <p:notesSz cx="9601200" cy="7315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5pPr>
    <a:lvl6pPr marL="22860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6pPr>
    <a:lvl7pPr marL="27432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7pPr>
    <a:lvl8pPr marL="32004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8pPr>
    <a:lvl9pPr marL="36576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99"/>
    <a:srgbClr val="92D050"/>
    <a:srgbClr val="CCFFFF"/>
    <a:srgbClr val="FFCC99"/>
    <a:srgbClr val="FF3300"/>
    <a:srgbClr val="FFCC00"/>
    <a:srgbClr val="0099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25" autoAdjust="0"/>
    <p:restoredTop sz="57619" autoAdjust="0"/>
  </p:normalViewPr>
  <p:slideViewPr>
    <p:cSldViewPr snapToGrid="0">
      <p:cViewPr varScale="1">
        <p:scale>
          <a:sx n="70" d="100"/>
          <a:sy n="70" d="100"/>
        </p:scale>
        <p:origin x="2376" y="192"/>
      </p:cViewPr>
      <p:guideLst>
        <p:guide orient="horz" pos="2160"/>
        <p:guide pos="3840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18" d="100"/>
        <a:sy n="118" d="100"/>
      </p:scale>
      <p:origin x="0" y="0"/>
    </p:cViewPr>
  </p:sorterViewPr>
  <p:notesViewPr>
    <p:cSldViewPr snapToGrid="0">
      <p:cViewPr varScale="1">
        <p:scale>
          <a:sx n="152" d="100"/>
          <a:sy n="152" d="100"/>
        </p:scale>
        <p:origin x="4528" y="200"/>
      </p:cViewPr>
      <p:guideLst/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b="0" dirty="0">
              <a:latin typeface="Helvetica Neue Medium" charset="0"/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40265" y="0"/>
            <a:ext cx="4160936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b="0" dirty="0">
              <a:latin typeface="Helvetica Neue Medium" charset="0"/>
            </a:endParaRPr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49924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b="0" dirty="0">
              <a:latin typeface="Helvetica Neue Medium" charset="0"/>
            </a:endParaRPr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40265" y="6949924"/>
            <a:ext cx="4160936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fld id="{227F3E45-4A14-2D47-8F04-4BB42089EFB5}" type="slidenum">
              <a:rPr lang="en-US" b="0">
                <a:latin typeface="Helvetica Neue Medium" charset="0"/>
              </a:rPr>
              <a:pPr>
                <a:defRPr/>
              </a:pPr>
              <a:t>‹#›</a:t>
            </a:fld>
            <a:endParaRPr lang="en-US" b="0" dirty="0">
              <a:latin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5706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3818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r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362200" y="549275"/>
            <a:ext cx="48768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6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0538" y="3474963"/>
            <a:ext cx="7680127" cy="3291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6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8715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8180" y="6948715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r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fld id="{B069701C-02A1-CE43-ADB4-E98A80C283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505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3052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9584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634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1478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lang="en-US" sz="14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9028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 liveness w/ 1 failure -&gt; need multiple acceptors</a:t>
            </a:r>
            <a:br>
              <a:rPr lang="en-US" dirty="0"/>
            </a:br>
            <a:r>
              <a:rPr lang="en-US" dirty="0"/>
              <a:t>No majority guaranteed -&gt; need acceptors to</a:t>
            </a:r>
            <a:r>
              <a:rPr lang="en-US" baseline="0" dirty="0"/>
              <a:t> be capable of accepting multiple values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75700-F629-484D-9391-F37A4B2AF9C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9006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3775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1942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75700-F629-484D-9391-F37A4B2AF9C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280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</a:t>
            </a:r>
            <a:r>
              <a:rPr lang="en-US" baseline="0" dirty="0"/>
              <a:t> terminology around </a:t>
            </a:r>
            <a:r>
              <a:rPr lang="en-US" baseline="0" dirty="0" err="1"/>
              <a:t>Paxos</a:t>
            </a:r>
            <a:r>
              <a:rPr lang="en-US" baseline="0" dirty="0"/>
              <a:t> is a mess:</a:t>
            </a:r>
          </a:p>
          <a:p>
            <a:r>
              <a:rPr lang="en-US" dirty="0"/>
              <a:t>Phase 1, Phase</a:t>
            </a:r>
            <a:r>
              <a:rPr lang="en-US" baseline="0" dirty="0"/>
              <a:t> 2, Phase 3</a:t>
            </a:r>
          </a:p>
          <a:p>
            <a:r>
              <a:rPr lang="en-US" baseline="0" dirty="0"/>
              <a:t>Prepare, Accept, Learn</a:t>
            </a:r>
          </a:p>
          <a:p>
            <a:r>
              <a:rPr lang="en-US" baseline="0" dirty="0"/>
              <a:t>Prepare, Accept, Commit</a:t>
            </a:r>
          </a:p>
          <a:p>
            <a:r>
              <a:rPr lang="en-US" baseline="0" dirty="0"/>
              <a:t>1-phase </a:t>
            </a:r>
            <a:r>
              <a:rPr lang="en-US" baseline="0" dirty="0" err="1"/>
              <a:t>paxos</a:t>
            </a:r>
            <a:r>
              <a:rPr lang="en-US" baseline="0" dirty="0"/>
              <a:t>, 2-phase </a:t>
            </a:r>
            <a:r>
              <a:rPr lang="en-US" baseline="0" dirty="0" err="1"/>
              <a:t>paxos</a:t>
            </a:r>
            <a:r>
              <a:rPr lang="en-US" baseline="0" dirty="0"/>
              <a:t>,</a:t>
            </a:r>
            <a:r>
              <a:rPr lang="mr-IN" baseline="0" dirty="0"/>
              <a:t>…</a:t>
            </a:r>
            <a:endParaRPr lang="en-US" baseline="0" dirty="0"/>
          </a:p>
          <a:p>
            <a:endParaRPr lang="en-US" baseline="0" dirty="0"/>
          </a:p>
          <a:p>
            <a:r>
              <a:rPr lang="en-US" baseline="0" dirty="0"/>
              <a:t>We’ll stick with this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75700-F629-484D-9391-F37A4B2AF9C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8460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75700-F629-484D-9391-F37A4B2AF9C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468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4642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Very similar to </a:t>
            </a:r>
            <a:r>
              <a:rPr lang="en-US" dirty="0" err="1"/>
              <a:t>Viewstamped</a:t>
            </a:r>
            <a:r>
              <a:rPr lang="en-US" dirty="0"/>
              <a:t> Replication,</a:t>
            </a:r>
            <a:r>
              <a:rPr lang="en-US" baseline="0" dirty="0"/>
              <a:t> invented concurrently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75700-F629-484D-9391-F37A4B2AF9C8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2619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8448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0425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5319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4495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391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Discuss why</a:t>
            </a:r>
            <a:r>
              <a:rPr lang="en-US" baseline="0" dirty="0"/>
              <a:t> f instead of 2f here provides the fault tolerance!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3714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620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8000" y="685800"/>
            <a:ext cx="11176000" cy="1905000"/>
          </a:xfrm>
          <a:prstGeom prst="rect">
            <a:avLst/>
          </a:prstGeom>
        </p:spPr>
        <p:txBody>
          <a:bodyPr anchor="b"/>
          <a:lstStyle>
            <a:lvl1pPr algn="ctr">
              <a:defRPr b="0" i="0">
                <a:latin typeface="Helvetica Neue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696830"/>
            <a:ext cx="8534400" cy="1551570"/>
          </a:xfrm>
        </p:spPr>
        <p:txBody>
          <a:bodyPr/>
          <a:lstStyle>
            <a:lvl1pPr marL="0" indent="0" algn="ctr">
              <a:buNone/>
              <a:defRPr sz="28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39394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507BD-F870-3947-B44E-E0FA9E0F08CD}" type="datetime1">
              <a:rPr lang="en-US" smtClean="0"/>
              <a:t>3/6/24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25072-9793-DD45-A50B-C84D5FD44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087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0" i="0">
                <a:latin typeface="Helvetica Neue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DDBD9-92BA-EF41-ACBB-6E3908AD288C}" type="datetime1">
              <a:rPr lang="en-US" smtClean="0"/>
              <a:t>3/6/24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BDEDE-40D3-1C4C-B3CB-CF078D2D5C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0661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0" i="0">
                <a:latin typeface="Helvetica Neue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8C9AF-7B9C-A049-91F7-F50B28F891E0}" type="datetime1">
              <a:rPr lang="en-US" smtClean="0"/>
              <a:t>3/6/24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0B851-7313-6B4B-90F0-D21AC23BC8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784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4F54E-245A-F84E-9199-FE2DBC902D65}" type="datetime1">
              <a:rPr lang="en-US" smtClean="0"/>
              <a:t>3/6/24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8A700-9ACA-CA49-8640-C2576E344D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203200" y="152400"/>
            <a:ext cx="1168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b="0" i="0">
                <a:latin typeface="Helvetica Neue Medium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03200" y="1295400"/>
            <a:ext cx="11684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67694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>
            <a:lvl1pPr>
              <a:defRPr b="0" i="0">
                <a:latin typeface="Helvetica Neue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762E8-F47B-A84E-9BD3-5005B09C3C37}" type="datetime1">
              <a:rPr lang="en-US" smtClean="0"/>
              <a:t>3/6/24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C1C3E-524C-584F-BE26-32C52DE4BA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858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8276" y="1623848"/>
            <a:ext cx="11098924" cy="4853152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48A91-97A8-1E4A-B7DA-F9D845201F58}" type="datetime1">
              <a:rPr lang="en-US" smtClean="0"/>
              <a:t>3/6/24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346840" y="120868"/>
            <a:ext cx="11540359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z="4400" b="0" i="0" spc="-100">
                <a:latin typeface="Helvetica Neue Medium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16650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, Black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  <a:lvl2pPr>
              <a:defRPr sz="2600">
                <a:solidFill>
                  <a:schemeClr val="bg1"/>
                </a:solidFill>
              </a:defRPr>
            </a:lvl2pPr>
            <a:lvl3pPr>
              <a:defRPr sz="2600">
                <a:solidFill>
                  <a:schemeClr val="bg1"/>
                </a:solidFill>
              </a:defRPr>
            </a:lvl3pPr>
            <a:lvl4pPr>
              <a:defRPr sz="2600">
                <a:solidFill>
                  <a:schemeClr val="bg1"/>
                </a:solidFill>
              </a:defRPr>
            </a:lvl4pPr>
            <a:lvl5pPr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AAB37-D57B-5349-8A73-F9D93383FA9F}" type="datetime1">
              <a:rPr lang="en-US" smtClean="0"/>
              <a:t>3/6/24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203200" y="152400"/>
            <a:ext cx="1168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b="0" i="0" spc="-100">
                <a:solidFill>
                  <a:schemeClr val="bg1"/>
                </a:solidFill>
                <a:latin typeface="Helvetica Neue Medium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03200" y="1295400"/>
            <a:ext cx="11684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9532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, Black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178756"/>
            <a:ext cx="11684000" cy="6298245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  <a:lvl2pPr>
              <a:defRPr sz="2600">
                <a:solidFill>
                  <a:schemeClr val="bg1"/>
                </a:solidFill>
              </a:defRPr>
            </a:lvl2pPr>
            <a:lvl3pPr>
              <a:defRPr sz="2600">
                <a:solidFill>
                  <a:schemeClr val="bg1"/>
                </a:solidFill>
              </a:defRPr>
            </a:lvl3pPr>
            <a:lvl4pPr>
              <a:defRPr sz="2600">
                <a:solidFill>
                  <a:schemeClr val="bg1"/>
                </a:solidFill>
              </a:defRPr>
            </a:lvl4pPr>
            <a:lvl5pPr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AAB37-D57B-5349-8A73-F9D93383FA9F}" type="datetime1">
              <a:rPr lang="en-US" smtClean="0"/>
              <a:t>3/6/24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044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, Black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168DF-4358-664B-A04B-7A4BE79C5464}" type="datetime1">
              <a:rPr lang="en-US" smtClean="0"/>
              <a:t>3/6/24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25072-9793-DD45-A50B-C84D5FD44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05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Helvetica Neue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A169D-6F4E-B845-A46E-D9EF1006DEEC}" type="datetime1">
              <a:rPr lang="en-US" smtClean="0"/>
              <a:t>3/6/24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59B53-AEC7-9D43-BD4D-FB123296C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187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7234" y="1470346"/>
            <a:ext cx="5787167" cy="4877434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70346"/>
            <a:ext cx="5684753" cy="4877434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2CFD7-97C5-5045-B173-4D5413FF126D}" type="datetime1">
              <a:rPr lang="en-US" smtClean="0"/>
              <a:t>3/6/24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00562-6296-9E41-94C7-4DAE5BF4E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203200" y="152400"/>
            <a:ext cx="1167915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b="0" i="0" spc="-100">
                <a:latin typeface="Helvetica Neue Medium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03200" y="1295400"/>
            <a:ext cx="11684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7573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3200" y="1535113"/>
            <a:ext cx="57933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3200" y="2174875"/>
            <a:ext cx="57933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6938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6938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6CB7C-5D96-A249-B040-C324F6CD9C3C}" type="datetime1">
              <a:rPr lang="en-US" smtClean="0"/>
              <a:t>3/6/24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929D7-7AD0-024D-8F69-58F7A677FF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203200" y="152400"/>
            <a:ext cx="1168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b="0" i="0">
                <a:latin typeface="Helvetica Neue Medium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03200" y="1295400"/>
            <a:ext cx="11684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3578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EFEA4-4857-C447-BE3C-D6F415301E39}" type="datetime1">
              <a:rPr lang="en-US" smtClean="0"/>
              <a:t>3/6/24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34AC4-E5A6-0446-ADDB-6CB25A5DDD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203200" y="152400"/>
            <a:ext cx="1168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z="4400" b="0" i="0" spc="-100">
                <a:latin typeface="Helvetica Neue Medium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03200" y="1295400"/>
            <a:ext cx="11684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3722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03200" y="1447800"/>
            <a:ext cx="11684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3200" y="6553201"/>
            <a:ext cx="28448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charset="0"/>
              </a:defRPr>
            </a:lvl1pPr>
          </a:lstStyle>
          <a:p>
            <a:pPr>
              <a:defRPr/>
            </a:pPr>
            <a:fld id="{1FDAE6C9-274E-6947-97B4-79B28D53D9E0}" type="datetime1">
              <a:rPr lang="en-US" smtClean="0"/>
              <a:pPr>
                <a:defRPr/>
              </a:pPr>
              <a:t>3/6/24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553201"/>
            <a:ext cx="38608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2400" y="6553201"/>
            <a:ext cx="2844800" cy="212725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400" b="0" i="0">
                <a:solidFill>
                  <a:srgbClr val="FF6600"/>
                </a:solidFill>
                <a:latin typeface="Helvetica Neue Medium" charset="0"/>
              </a:defRPr>
            </a:lvl1pPr>
          </a:lstStyle>
          <a:p>
            <a:pPr>
              <a:defRPr/>
            </a:pPr>
            <a:fld id="{62406363-7E77-DB4B-97E5-317AD9418D5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213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85" r:id="rId3"/>
    <p:sldLayoutId id="2147483686" r:id="rId4"/>
    <p:sldLayoutId id="2147483687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9pPr>
    </p:titleStyle>
    <p:bodyStyle>
      <a:lvl1pPr marL="342900" indent="-3429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b="0" i="0" kern="1200" spc="-50">
          <a:solidFill>
            <a:schemeClr val="tx1"/>
          </a:solidFill>
          <a:latin typeface="Helvetica Neue Medium" charset="0"/>
          <a:ea typeface="ＭＳ Ｐゴシック" pitchFamily="-1" charset="-128"/>
          <a:cs typeface="ＭＳ Ｐゴシック" pitchFamily="-1" charset="-128"/>
        </a:defRPr>
      </a:lvl1pPr>
      <a:lvl2pPr marL="742950" indent="-28575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b="0" i="0" kern="1200" spc="-50">
          <a:solidFill>
            <a:schemeClr val="tx1"/>
          </a:solidFill>
          <a:latin typeface="Helvetica Neue Medium" charset="0"/>
          <a:ea typeface="ＭＳ Ｐゴシック" pitchFamily="-1" charset="-128"/>
          <a:cs typeface="+mn-cs"/>
        </a:defRPr>
      </a:lvl2pPr>
      <a:lvl3pPr marL="11430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b="0" i="0" kern="1200" spc="-50">
          <a:solidFill>
            <a:schemeClr val="tx1"/>
          </a:solidFill>
          <a:latin typeface="Helvetica Neue Medium" charset="0"/>
          <a:ea typeface="ＭＳ Ｐゴシック" pitchFamily="-1" charset="-128"/>
          <a:cs typeface="+mn-cs"/>
        </a:defRPr>
      </a:lvl3pPr>
      <a:lvl4pPr marL="16002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b="0" i="0" kern="1200" spc="-50">
          <a:solidFill>
            <a:schemeClr val="tx1"/>
          </a:solidFill>
          <a:latin typeface="Helvetica Neue Medium" charset="0"/>
          <a:ea typeface="ＭＳ Ｐゴシック" pitchFamily="-1" charset="-128"/>
          <a:cs typeface="+mn-cs"/>
        </a:defRPr>
      </a:lvl4pPr>
      <a:lvl5pPr marL="20574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»"/>
        <a:defRPr sz="2400" b="0" i="0" kern="1200" spc="-50">
          <a:solidFill>
            <a:schemeClr val="tx1"/>
          </a:solidFill>
          <a:latin typeface="Helvetica Neue Medium" charset="0"/>
          <a:ea typeface="ＭＳ Ｐゴシック" pitchFamily="-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dirty="0"/>
              <a:t>View Change Protocols </a:t>
            </a:r>
            <a:br>
              <a:rPr lang="en-US" sz="5400" dirty="0"/>
            </a:br>
            <a:r>
              <a:rPr lang="en-US" sz="5400" dirty="0"/>
              <a:t>and Consensus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02316" y="4317167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225988" y="3402767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2665413" y="4137260"/>
            <a:ext cx="6858000" cy="2174330"/>
          </a:xfrm>
        </p:spPr>
        <p:txBody>
          <a:bodyPr>
            <a:noAutofit/>
          </a:bodyPr>
          <a:lstStyle/>
          <a:p>
            <a:r>
              <a:rPr lang="en-US" sz="2800" dirty="0"/>
              <a:t>COS 418/518: Distributed Systems</a:t>
            </a:r>
          </a:p>
          <a:p>
            <a:r>
              <a:rPr lang="en-US" sz="2800" dirty="0"/>
              <a:t>Lecture </a:t>
            </a:r>
            <a:r>
              <a:rPr lang="en-US" dirty="0"/>
              <a:t>12</a:t>
            </a:r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Wyatt Lloyd, Mike Freedman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0631" y="2843509"/>
            <a:ext cx="867565" cy="109819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Piggybacked Commits</a:t>
            </a:r>
          </a:p>
        </p:txBody>
      </p:sp>
      <p:sp>
        <p:nvSpPr>
          <p:cNvPr id="43" name="Content Placeholder 42"/>
          <p:cNvSpPr>
            <a:spLocks noGrp="1"/>
          </p:cNvSpPr>
          <p:nvPr>
            <p:ph idx="1"/>
          </p:nvPr>
        </p:nvSpPr>
        <p:spPr>
          <a:xfrm>
            <a:off x="704538" y="4602544"/>
            <a:ext cx="10579003" cy="2070546"/>
          </a:xfrm>
        </p:spPr>
        <p:txBody>
          <a:bodyPr>
            <a:noAutofit/>
          </a:bodyPr>
          <a:lstStyle/>
          <a:p>
            <a:r>
              <a:rPr lang="en-US" sz="2800" dirty="0">
                <a:sym typeface="Wingdings"/>
              </a:rPr>
              <a:t>Previous Request’s commit </a:t>
            </a:r>
            <a:r>
              <a:rPr lang="en-US" sz="2800" dirty="0">
                <a:solidFill>
                  <a:srgbClr val="FF8F00"/>
                </a:solidFill>
                <a:sym typeface="Wingdings"/>
              </a:rPr>
              <a:t>piggybacked </a:t>
            </a:r>
            <a:r>
              <a:rPr lang="en-US" sz="2800" dirty="0">
                <a:sym typeface="Wingdings"/>
              </a:rPr>
              <a:t>on current Prepare</a:t>
            </a:r>
            <a:endParaRPr lang="en-US" sz="1800" dirty="0">
              <a:sym typeface="Wingdings"/>
            </a:endParaRPr>
          </a:p>
          <a:p>
            <a:r>
              <a:rPr lang="en-US" sz="2800" dirty="0">
                <a:sym typeface="Wingdings"/>
              </a:rPr>
              <a:t>No client Request after a timeout period?</a:t>
            </a:r>
          </a:p>
          <a:p>
            <a:pPr lvl="1"/>
            <a:r>
              <a:rPr lang="en-US" sz="2400" dirty="0">
                <a:sym typeface="Wingdings"/>
              </a:rPr>
              <a:t>Primary sends Commit message to all backups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85403" y="1813934"/>
            <a:ext cx="1039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>
                <a:latin typeface="Helvetica Neue Medium" charset="0"/>
                <a:ea typeface="Helvetica Neue Medium" charset="0"/>
                <a:cs typeface="Helvetica Neue Medium" charset="0"/>
              </a:rPr>
              <a:t>Client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85401" y="2408666"/>
            <a:ext cx="1741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A (Primary)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85401" y="3003398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85401" y="3598130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C</a:t>
            </a:r>
          </a:p>
        </p:txBody>
      </p:sp>
      <p:cxnSp>
        <p:nvCxnSpPr>
          <p:cNvPr id="11" name="Straight Connector 10"/>
          <p:cNvCxnSpPr>
            <a:stCxn id="6" idx="3"/>
          </p:cNvCxnSpPr>
          <p:nvPr/>
        </p:nvCxnSpPr>
        <p:spPr>
          <a:xfrm flipV="1">
            <a:off x="2724468" y="2044766"/>
            <a:ext cx="7714932" cy="1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7" idx="3"/>
          </p:cNvCxnSpPr>
          <p:nvPr/>
        </p:nvCxnSpPr>
        <p:spPr>
          <a:xfrm>
            <a:off x="3426585" y="2639497"/>
            <a:ext cx="7012817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8" idx="3"/>
          </p:cNvCxnSpPr>
          <p:nvPr/>
        </p:nvCxnSpPr>
        <p:spPr>
          <a:xfrm>
            <a:off x="2092887" y="3234231"/>
            <a:ext cx="8346515" cy="1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9" idx="3"/>
          </p:cNvCxnSpPr>
          <p:nvPr/>
        </p:nvCxnSpPr>
        <p:spPr>
          <a:xfrm>
            <a:off x="2092887" y="3828961"/>
            <a:ext cx="8346515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9288735" y="3859738"/>
            <a:ext cx="10871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Helvetica Neue Medium" charset="0"/>
                <a:ea typeface="Helvetica Neue Medium" charset="0"/>
                <a:cs typeface="Helvetica Neue Medium" charset="0"/>
              </a:rPr>
              <a:t>Time </a:t>
            </a:r>
            <a:r>
              <a:rPr lang="en-US">
                <a:latin typeface="Helvetica Neue Medium" charset="0"/>
                <a:ea typeface="Helvetica Neue Medium" charset="0"/>
                <a:cs typeface="Helvetica Neue Medium" charset="0"/>
                <a:sym typeface="Wingdings"/>
              </a:rPr>
              <a:t></a:t>
            </a:r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3813437" y="2039559"/>
            <a:ext cx="401444" cy="594733"/>
          </a:xfrm>
          <a:prstGeom prst="straightConnector1">
            <a:avLst/>
          </a:prstGeom>
          <a:ln w="57150"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365585" y="1554809"/>
            <a:ext cx="11737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Helvetica Neue Medium" charset="0"/>
                <a:ea typeface="Helvetica Neue Medium" charset="0"/>
                <a:cs typeface="Helvetica Neue Medium" charset="0"/>
              </a:rPr>
              <a:t>Request</a:t>
            </a:r>
          </a:p>
        </p:txBody>
      </p:sp>
      <p:grpSp>
        <p:nvGrpSpPr>
          <p:cNvPr id="49" name="Group 48"/>
          <p:cNvGrpSpPr/>
          <p:nvPr/>
        </p:nvGrpSpPr>
        <p:grpSpPr>
          <a:xfrm>
            <a:off x="4943981" y="1554811"/>
            <a:ext cx="1111586" cy="2275713"/>
            <a:chOff x="3419981" y="1554809"/>
            <a:chExt cx="1111586" cy="2275713"/>
          </a:xfrm>
        </p:grpSpPr>
        <p:cxnSp>
          <p:nvCxnSpPr>
            <p:cNvPr id="23" name="Straight Arrow Connector 22"/>
            <p:cNvCxnSpPr/>
            <p:nvPr/>
          </p:nvCxnSpPr>
          <p:spPr>
            <a:xfrm>
              <a:off x="3835326" y="2641059"/>
              <a:ext cx="401444" cy="594733"/>
            </a:xfrm>
            <a:prstGeom prst="straightConnector1">
              <a:avLst/>
            </a:prstGeom>
            <a:ln w="57150"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3835326" y="2634290"/>
              <a:ext cx="401444" cy="1196232"/>
            </a:xfrm>
            <a:prstGeom prst="straightConnector1">
              <a:avLst/>
            </a:prstGeom>
            <a:ln w="57150"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3419981" y="1554809"/>
              <a:ext cx="11115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latin typeface="Helvetica Neue Medium" charset="0"/>
                  <a:ea typeface="Helvetica Neue Medium" charset="0"/>
                  <a:cs typeface="Helvetica Neue Medium" charset="0"/>
                </a:rPr>
                <a:t>Prepare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6358202" y="1554811"/>
            <a:ext cx="1483484" cy="2265531"/>
            <a:chOff x="4834202" y="1554809"/>
            <a:chExt cx="1483484" cy="2265531"/>
          </a:xfrm>
        </p:grpSpPr>
        <p:cxnSp>
          <p:nvCxnSpPr>
            <p:cNvPr id="27" name="Straight Arrow Connector 26"/>
            <p:cNvCxnSpPr/>
            <p:nvPr/>
          </p:nvCxnSpPr>
          <p:spPr>
            <a:xfrm flipV="1">
              <a:off x="5723898" y="2630877"/>
              <a:ext cx="337954" cy="1189463"/>
            </a:xfrm>
            <a:prstGeom prst="straightConnector1">
              <a:avLst/>
            </a:prstGeom>
            <a:ln w="57150"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flipV="1">
              <a:off x="5636304" y="2630878"/>
              <a:ext cx="339142" cy="594731"/>
            </a:xfrm>
            <a:prstGeom prst="straightConnector1">
              <a:avLst/>
            </a:prstGeom>
            <a:ln w="57150"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4834202" y="1554809"/>
              <a:ext cx="148348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PrepareOK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8952474" y="1546535"/>
            <a:ext cx="861134" cy="1084342"/>
            <a:chOff x="6917936" y="1532996"/>
            <a:chExt cx="861134" cy="1084342"/>
          </a:xfrm>
        </p:grpSpPr>
        <p:sp>
          <p:nvSpPr>
            <p:cNvPr id="36" name="TextBox 35"/>
            <p:cNvSpPr txBox="1"/>
            <p:nvPr/>
          </p:nvSpPr>
          <p:spPr>
            <a:xfrm>
              <a:off x="6917936" y="1532996"/>
              <a:ext cx="8611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latin typeface="Helvetica Neue Medium" charset="0"/>
                  <a:ea typeface="Helvetica Neue Medium" charset="0"/>
                  <a:cs typeface="Helvetica Neue Medium" charset="0"/>
                </a:rPr>
                <a:t>Reply</a:t>
              </a:r>
            </a:p>
          </p:txBody>
        </p:sp>
        <p:cxnSp>
          <p:nvCxnSpPr>
            <p:cNvPr id="39" name="Straight Arrow Connector 38"/>
            <p:cNvCxnSpPr/>
            <p:nvPr/>
          </p:nvCxnSpPr>
          <p:spPr>
            <a:xfrm flipV="1">
              <a:off x="7186032" y="2044764"/>
              <a:ext cx="416312" cy="572574"/>
            </a:xfrm>
            <a:prstGeom prst="straightConnector1">
              <a:avLst/>
            </a:prstGeom>
            <a:ln w="57150"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8057233" y="2120965"/>
            <a:ext cx="1144865" cy="617096"/>
            <a:chOff x="6533232" y="2120965"/>
            <a:chExt cx="1144865" cy="617096"/>
          </a:xfrm>
        </p:grpSpPr>
        <p:sp>
          <p:nvSpPr>
            <p:cNvPr id="37" name="TextBox 36"/>
            <p:cNvSpPr txBox="1"/>
            <p:nvPr/>
          </p:nvSpPr>
          <p:spPr>
            <a:xfrm>
              <a:off x="6533232" y="2120965"/>
              <a:ext cx="11448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latin typeface="Helvetica Neue Medium" charset="0"/>
                  <a:ea typeface="Helvetica Neue Medium" charset="0"/>
                  <a:cs typeface="Helvetica Neue Medium" charset="0"/>
                </a:rPr>
                <a:t>Execute</a:t>
              </a:r>
            </a:p>
          </p:txBody>
        </p:sp>
        <p:sp>
          <p:nvSpPr>
            <p:cNvPr id="38" name="5-Point Star 37"/>
            <p:cNvSpPr/>
            <p:nvPr/>
          </p:nvSpPr>
          <p:spPr>
            <a:xfrm>
              <a:off x="6662708" y="2492734"/>
              <a:ext cx="245327" cy="245327"/>
            </a:xfrm>
            <a:prstGeom prst="star5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8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30" name="Rectangle 29"/>
          <p:cNvSpPr/>
          <p:nvPr/>
        </p:nvSpPr>
        <p:spPr>
          <a:xfrm>
            <a:off x="9461250" y="773040"/>
            <a:ext cx="9140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 (</a:t>
            </a:r>
            <a:r>
              <a:rPr lang="en-US" i="1" dirty="0">
                <a:latin typeface="Helvetica Neue Medium" charset="0"/>
                <a:ea typeface="Helvetica Neue Medium" charset="0"/>
                <a:cs typeface="Helvetica Neue Medium" charset="0"/>
              </a:rPr>
              <a:t>f</a:t>
            </a:r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 = 1)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535946" y="2127350"/>
            <a:ext cx="23537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+Commit previous</a:t>
            </a:r>
          </a:p>
        </p:txBody>
      </p:sp>
    </p:spTree>
    <p:extLst>
      <p:ext uri="{BB962C8B-B14F-4D97-AF65-F5344CB8AC3E}">
        <p14:creationId xmlns:p14="http://schemas.microsoft.com/office/powerpoint/2010/main" val="12685789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Need For a View Change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34518" y="1690689"/>
            <a:ext cx="9704882" cy="2146613"/>
          </a:xfrm>
        </p:spPr>
        <p:txBody>
          <a:bodyPr>
            <a:normAutofit/>
          </a:bodyPr>
          <a:lstStyle/>
          <a:p>
            <a:r>
              <a:rPr lang="en-US" dirty="0"/>
              <a:t>So far: </a:t>
            </a:r>
            <a:r>
              <a:rPr lang="en-US" dirty="0">
                <a:solidFill>
                  <a:srgbClr val="009900"/>
                </a:solidFill>
              </a:rPr>
              <a:t>Works </a:t>
            </a:r>
            <a:r>
              <a:rPr lang="en-US" dirty="0"/>
              <a:t>for </a:t>
            </a:r>
            <a:r>
              <a:rPr lang="en-US" i="1" dirty="0"/>
              <a:t>f</a:t>
            </a:r>
            <a:r>
              <a:rPr lang="en-US" dirty="0"/>
              <a:t> failed backup replicas</a:t>
            </a:r>
          </a:p>
          <a:p>
            <a:r>
              <a:rPr lang="en-US" dirty="0"/>
              <a:t>But what if the </a:t>
            </a:r>
            <a:r>
              <a:rPr lang="en-US" i="1" dirty="0"/>
              <a:t>f</a:t>
            </a:r>
            <a:r>
              <a:rPr lang="en-US" dirty="0"/>
              <a:t> failures include a </a:t>
            </a:r>
            <a:r>
              <a:rPr lang="en-US" dirty="0">
                <a:solidFill>
                  <a:srgbClr val="FF0000"/>
                </a:solidFill>
              </a:rPr>
              <a:t>failed primary?</a:t>
            </a:r>
          </a:p>
          <a:p>
            <a:pPr lvl="1"/>
            <a:r>
              <a:rPr lang="en-US" dirty="0"/>
              <a:t>All clients’ requests go to the failed primary</a:t>
            </a:r>
          </a:p>
          <a:p>
            <a:pPr lvl="1"/>
            <a:r>
              <a:rPr lang="en-US" dirty="0"/>
              <a:t>System</a:t>
            </a:r>
            <a:r>
              <a:rPr lang="en-US" dirty="0">
                <a:solidFill>
                  <a:srgbClr val="FF0000"/>
                </a:solidFill>
              </a:rPr>
              <a:t> halts </a:t>
            </a:r>
            <a:r>
              <a:rPr lang="en-US" dirty="0"/>
              <a:t>despite </a:t>
            </a:r>
            <a:r>
              <a:rPr lang="en-US" dirty="0">
                <a:solidFill>
                  <a:srgbClr val="FF0000"/>
                </a:solidFill>
              </a:rPr>
              <a:t>merely </a:t>
            </a:r>
            <a:r>
              <a:rPr lang="en-US" i="1" dirty="0">
                <a:solidFill>
                  <a:srgbClr val="FF0000"/>
                </a:solidFill>
              </a:rPr>
              <a:t>f</a:t>
            </a:r>
            <a:r>
              <a:rPr lang="en-US" dirty="0">
                <a:solidFill>
                  <a:srgbClr val="FF0000"/>
                </a:solidFill>
              </a:rPr>
              <a:t> failures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grpSp>
        <p:nvGrpSpPr>
          <p:cNvPr id="98" name="Group 97"/>
          <p:cNvGrpSpPr/>
          <p:nvPr/>
        </p:nvGrpSpPr>
        <p:grpSpPr>
          <a:xfrm>
            <a:off x="3050635" y="4095685"/>
            <a:ext cx="5431383" cy="2199132"/>
            <a:chOff x="337914" y="3576828"/>
            <a:chExt cx="7162800" cy="2900172"/>
          </a:xfrm>
        </p:grpSpPr>
        <p:sp>
          <p:nvSpPr>
            <p:cNvPr id="5" name="Rounded Rectangle 4"/>
            <p:cNvSpPr/>
            <p:nvPr/>
          </p:nvSpPr>
          <p:spPr>
            <a:xfrm>
              <a:off x="337914" y="4572000"/>
              <a:ext cx="2286000" cy="1905000"/>
            </a:xfrm>
            <a:prstGeom prst="roundRect">
              <a:avLst>
                <a:gd name="adj" fmla="val 11074"/>
              </a:avLst>
            </a:prstGeom>
            <a:solidFill>
              <a:srgbClr val="E3EAF9"/>
            </a:solidFill>
            <a:ln>
              <a:solidFill>
                <a:srgbClr val="4974CB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642714" y="6096000"/>
              <a:ext cx="1524000" cy="228600"/>
              <a:chOff x="1828800" y="3733800"/>
              <a:chExt cx="1524000" cy="22860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1828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b="0" dirty="0">
                  <a:latin typeface="Helvetica Neue Medium" charset="0"/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2209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b="0" dirty="0">
                  <a:latin typeface="Helvetica Neue Medium" charset="0"/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2590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b="0" dirty="0">
                  <a:latin typeface="Helvetica Neue Medium" charset="0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2971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b="0" dirty="0">
                  <a:latin typeface="Helvetica Neue Medium" charset="0"/>
                </a:endParaRP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1736681" y="5105400"/>
              <a:ext cx="658633" cy="609600"/>
              <a:chOff x="3075167" y="2286000"/>
              <a:chExt cx="658633" cy="609600"/>
            </a:xfrm>
          </p:grpSpPr>
          <p:sp>
            <p:nvSpPr>
              <p:cNvPr id="13" name="Oval 12"/>
              <p:cNvSpPr/>
              <p:nvPr/>
            </p:nvSpPr>
            <p:spPr>
              <a:xfrm>
                <a:off x="3322154" y="2401625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0" dirty="0">
                  <a:latin typeface="Helvetica Neue Medium" charset="0"/>
                </a:endParaRPr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3569142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0" dirty="0">
                  <a:latin typeface="Helvetica Neue Medium" charset="0"/>
                </a:endParaRPr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3322154" y="2730942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0" dirty="0">
                  <a:latin typeface="Helvetica Neue Medium" charset="0"/>
                </a:endParaRPr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3075167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0" dirty="0">
                  <a:latin typeface="Helvetica Neue Medium" charset="0"/>
                </a:endParaRPr>
              </a:p>
            </p:txBody>
          </p:sp>
          <p:sp>
            <p:nvSpPr>
              <p:cNvPr id="17" name="Freeform 16"/>
              <p:cNvSpPr/>
              <p:nvPr/>
            </p:nvSpPr>
            <p:spPr>
              <a:xfrm>
                <a:off x="3492394" y="2479551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0" dirty="0">
                  <a:latin typeface="Helvetica Neue Medium" charset="0"/>
                </a:endParaRPr>
              </a:p>
            </p:txBody>
          </p:sp>
          <p:sp>
            <p:nvSpPr>
              <p:cNvPr id="18" name="Freeform 17"/>
              <p:cNvSpPr/>
              <p:nvPr/>
            </p:nvSpPr>
            <p:spPr>
              <a:xfrm rot="10800000">
                <a:off x="3157496" y="2725143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0" dirty="0">
                  <a:latin typeface="Helvetica Neue Medium" charset="0"/>
                </a:endParaRPr>
              </a:p>
            </p:txBody>
          </p:sp>
          <p:sp>
            <p:nvSpPr>
              <p:cNvPr id="19" name="Freeform 18"/>
              <p:cNvSpPr/>
              <p:nvPr/>
            </p:nvSpPr>
            <p:spPr>
              <a:xfrm flipH="1">
                <a:off x="3158892" y="248395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0" dirty="0">
                  <a:latin typeface="Helvetica Neue Medium" charset="0"/>
                </a:endParaRPr>
              </a:p>
            </p:txBody>
          </p:sp>
          <p:sp>
            <p:nvSpPr>
              <p:cNvPr id="20" name="Freeform 19"/>
              <p:cNvSpPr/>
              <p:nvPr/>
            </p:nvSpPr>
            <p:spPr>
              <a:xfrm rot="10800000" flipH="1">
                <a:off x="3488208" y="272514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0" dirty="0">
                  <a:latin typeface="Helvetica Neue Medium" charset="0"/>
                </a:endParaRPr>
              </a:p>
            </p:txBody>
          </p:sp>
          <p:sp>
            <p:nvSpPr>
              <p:cNvPr id="21" name="Freeform 20"/>
              <p:cNvSpPr/>
              <p:nvPr/>
            </p:nvSpPr>
            <p:spPr>
              <a:xfrm>
                <a:off x="3334455" y="2286000"/>
                <a:ext cx="136991" cy="126788"/>
              </a:xfrm>
              <a:custGeom>
                <a:avLst/>
                <a:gdLst>
                  <a:gd name="connsiteX0" fmla="*/ 0 w 185980"/>
                  <a:gd name="connsiteY0" fmla="*/ 0 h 6711"/>
                  <a:gd name="connsiteX1" fmla="*/ 185980 w 185980"/>
                  <a:gd name="connsiteY1" fmla="*/ 0 h 6711"/>
                  <a:gd name="connsiteX0" fmla="*/ 2160 w 12160"/>
                  <a:gd name="connsiteY0" fmla="*/ 223289 h 223707"/>
                  <a:gd name="connsiteX1" fmla="*/ 12160 w 12160"/>
                  <a:gd name="connsiteY1" fmla="*/ 223289 h 223707"/>
                  <a:gd name="connsiteX0" fmla="*/ 1366 w 13800"/>
                  <a:gd name="connsiteY0" fmla="*/ 342290 h 342290"/>
                  <a:gd name="connsiteX1" fmla="*/ 11366 w 13800"/>
                  <a:gd name="connsiteY1" fmla="*/ 342290 h 342290"/>
                  <a:gd name="connsiteX0" fmla="*/ 1989 w 14293"/>
                  <a:gd name="connsiteY0" fmla="*/ 324153 h 324153"/>
                  <a:gd name="connsiteX1" fmla="*/ 11989 w 14293"/>
                  <a:gd name="connsiteY1" fmla="*/ 324153 h 324153"/>
                  <a:gd name="connsiteX0" fmla="*/ 2255 w 14511"/>
                  <a:gd name="connsiteY0" fmla="*/ 370090 h 370090"/>
                  <a:gd name="connsiteX1" fmla="*/ 12255 w 14511"/>
                  <a:gd name="connsiteY1" fmla="*/ 370090 h 370090"/>
                  <a:gd name="connsiteX0" fmla="*/ 2329 w 14189"/>
                  <a:gd name="connsiteY0" fmla="*/ 440603 h 440603"/>
                  <a:gd name="connsiteX1" fmla="*/ 12329 w 14189"/>
                  <a:gd name="connsiteY1" fmla="*/ 440603 h 440603"/>
                  <a:gd name="connsiteX0" fmla="*/ 2751 w 14550"/>
                  <a:gd name="connsiteY0" fmla="*/ 444918 h 444918"/>
                  <a:gd name="connsiteX1" fmla="*/ 12751 w 14550"/>
                  <a:gd name="connsiteY1" fmla="*/ 444918 h 444918"/>
                  <a:gd name="connsiteX0" fmla="*/ 2670 w 14857"/>
                  <a:gd name="connsiteY0" fmla="*/ 449265 h 449265"/>
                  <a:gd name="connsiteX1" fmla="*/ 12670 w 14857"/>
                  <a:gd name="connsiteY1" fmla="*/ 449265 h 449265"/>
                  <a:gd name="connsiteX0" fmla="*/ 2810 w 14974"/>
                  <a:gd name="connsiteY0" fmla="*/ 403354 h 403354"/>
                  <a:gd name="connsiteX1" fmla="*/ 12810 w 14974"/>
                  <a:gd name="connsiteY1" fmla="*/ 403354 h 403354"/>
                  <a:gd name="connsiteX0" fmla="*/ 2954 w 14489"/>
                  <a:gd name="connsiteY0" fmla="*/ 354005 h 354005"/>
                  <a:gd name="connsiteX1" fmla="*/ 12954 w 14489"/>
                  <a:gd name="connsiteY1" fmla="*/ 354005 h 354005"/>
                  <a:gd name="connsiteX0" fmla="*/ 1970 w 13635"/>
                  <a:gd name="connsiteY0" fmla="*/ 349722 h 349722"/>
                  <a:gd name="connsiteX1" fmla="*/ 11970 w 13635"/>
                  <a:gd name="connsiteY1" fmla="*/ 349722 h 349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635" h="349722">
                    <a:moveTo>
                      <a:pt x="1970" y="349722"/>
                    </a:moveTo>
                    <a:cubicBezTo>
                      <a:pt x="-7474" y="-103494"/>
                      <a:pt x="20582" y="-129473"/>
                      <a:pt x="11970" y="349722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0" dirty="0">
                  <a:latin typeface="Helvetica Neue Medium" charset="0"/>
                </a:endParaRPr>
              </a:p>
            </p:txBody>
          </p:sp>
          <p:cxnSp>
            <p:nvCxnSpPr>
              <p:cNvPr id="22" name="Straight Connector 21"/>
              <p:cNvCxnSpPr/>
              <p:nvPr/>
            </p:nvCxnSpPr>
            <p:spPr>
              <a:xfrm flipV="1">
                <a:off x="3412555" y="2566283"/>
                <a:ext cx="0" cy="164658"/>
              </a:xfrm>
              <a:prstGeom prst="line">
                <a:avLst/>
              </a:pr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  <p:grpSp>
          <p:nvGrpSpPr>
            <p:cNvPr id="23" name="Group 22"/>
            <p:cNvGrpSpPr/>
            <p:nvPr/>
          </p:nvGrpSpPr>
          <p:grpSpPr>
            <a:xfrm>
              <a:off x="706242" y="5105400"/>
              <a:ext cx="531549" cy="533400"/>
              <a:chOff x="2057400" y="2438400"/>
              <a:chExt cx="379678" cy="381000"/>
            </a:xfrm>
          </p:grpSpPr>
          <p:sp>
            <p:nvSpPr>
              <p:cNvPr id="24" name="AutoShape 568"/>
              <p:cNvSpPr>
                <a:spLocks noChangeArrowheads="1"/>
              </p:cNvSpPr>
              <p:nvPr/>
            </p:nvSpPr>
            <p:spPr bwMode="auto">
              <a:xfrm>
                <a:off x="2057400" y="2438400"/>
                <a:ext cx="379678" cy="379204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" name="AutoShape 569"/>
              <p:cNvSpPr>
                <a:spLocks noChangeArrowheads="1"/>
              </p:cNvSpPr>
              <p:nvPr/>
            </p:nvSpPr>
            <p:spPr bwMode="auto">
              <a:xfrm rot="7281778">
                <a:off x="2057637" y="2439959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" name="AutoShape 570"/>
              <p:cNvSpPr>
                <a:spLocks noChangeArrowheads="1"/>
              </p:cNvSpPr>
              <p:nvPr/>
            </p:nvSpPr>
            <p:spPr bwMode="auto">
              <a:xfrm rot="14395787">
                <a:off x="2057637" y="2438163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9" name="Rounded Rectangle 28"/>
            <p:cNvSpPr/>
            <p:nvPr/>
          </p:nvSpPr>
          <p:spPr>
            <a:xfrm>
              <a:off x="2776314" y="4572000"/>
              <a:ext cx="2286000" cy="1905000"/>
            </a:xfrm>
            <a:prstGeom prst="roundRect">
              <a:avLst>
                <a:gd name="adj" fmla="val 11074"/>
              </a:avLst>
            </a:prstGeom>
            <a:solidFill>
              <a:srgbClr val="E3EAF9"/>
            </a:solidFill>
            <a:ln>
              <a:solidFill>
                <a:srgbClr val="4974CB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3081114" y="6096000"/>
              <a:ext cx="1524000" cy="228600"/>
              <a:chOff x="1828800" y="3733800"/>
              <a:chExt cx="1524000" cy="228600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1828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b="0" dirty="0">
                  <a:latin typeface="Helvetica Neue Medium" charset="0"/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2209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b="0" dirty="0">
                  <a:latin typeface="Helvetica Neue Medium" charset="0"/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2590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b="0" dirty="0">
                  <a:latin typeface="Helvetica Neue Medium" charset="0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2971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b="0" dirty="0">
                  <a:latin typeface="Helvetica Neue Medium" charset="0"/>
                </a:endParaRPr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4175081" y="5105400"/>
              <a:ext cx="658633" cy="609600"/>
              <a:chOff x="3075167" y="2286000"/>
              <a:chExt cx="658633" cy="609600"/>
            </a:xfrm>
          </p:grpSpPr>
          <p:sp>
            <p:nvSpPr>
              <p:cNvPr id="37" name="Oval 36"/>
              <p:cNvSpPr/>
              <p:nvPr/>
            </p:nvSpPr>
            <p:spPr>
              <a:xfrm>
                <a:off x="3322154" y="2401625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0" dirty="0">
                  <a:latin typeface="Helvetica Neue Medium" charset="0"/>
                </a:endParaRPr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3569142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0" dirty="0">
                  <a:latin typeface="Helvetica Neue Medium" charset="0"/>
                </a:endParaRPr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3322154" y="2730942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0" dirty="0">
                  <a:latin typeface="Helvetica Neue Medium" charset="0"/>
                </a:endParaRPr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3075167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0" dirty="0">
                  <a:latin typeface="Helvetica Neue Medium" charset="0"/>
                </a:endParaRPr>
              </a:p>
            </p:txBody>
          </p:sp>
          <p:sp>
            <p:nvSpPr>
              <p:cNvPr id="41" name="Freeform 40"/>
              <p:cNvSpPr/>
              <p:nvPr/>
            </p:nvSpPr>
            <p:spPr>
              <a:xfrm>
                <a:off x="3492394" y="2479551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0" dirty="0">
                  <a:latin typeface="Helvetica Neue Medium" charset="0"/>
                </a:endParaRPr>
              </a:p>
            </p:txBody>
          </p:sp>
          <p:sp>
            <p:nvSpPr>
              <p:cNvPr id="42" name="Freeform 41"/>
              <p:cNvSpPr/>
              <p:nvPr/>
            </p:nvSpPr>
            <p:spPr>
              <a:xfrm rot="10800000">
                <a:off x="3157496" y="2725143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0" dirty="0">
                  <a:latin typeface="Helvetica Neue Medium" charset="0"/>
                </a:endParaRPr>
              </a:p>
            </p:txBody>
          </p:sp>
          <p:sp>
            <p:nvSpPr>
              <p:cNvPr id="43" name="Freeform 42"/>
              <p:cNvSpPr/>
              <p:nvPr/>
            </p:nvSpPr>
            <p:spPr>
              <a:xfrm flipH="1">
                <a:off x="3158892" y="248395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0" dirty="0">
                  <a:latin typeface="Helvetica Neue Medium" charset="0"/>
                </a:endParaRPr>
              </a:p>
            </p:txBody>
          </p:sp>
          <p:sp>
            <p:nvSpPr>
              <p:cNvPr id="44" name="Freeform 43"/>
              <p:cNvSpPr/>
              <p:nvPr/>
            </p:nvSpPr>
            <p:spPr>
              <a:xfrm rot="10800000" flipH="1">
                <a:off x="3488208" y="272514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0" dirty="0">
                  <a:latin typeface="Helvetica Neue Medium" charset="0"/>
                </a:endParaRPr>
              </a:p>
            </p:txBody>
          </p:sp>
          <p:sp>
            <p:nvSpPr>
              <p:cNvPr id="45" name="Freeform 44"/>
              <p:cNvSpPr/>
              <p:nvPr/>
            </p:nvSpPr>
            <p:spPr>
              <a:xfrm>
                <a:off x="3334455" y="2286000"/>
                <a:ext cx="136991" cy="126788"/>
              </a:xfrm>
              <a:custGeom>
                <a:avLst/>
                <a:gdLst>
                  <a:gd name="connsiteX0" fmla="*/ 0 w 185980"/>
                  <a:gd name="connsiteY0" fmla="*/ 0 h 6711"/>
                  <a:gd name="connsiteX1" fmla="*/ 185980 w 185980"/>
                  <a:gd name="connsiteY1" fmla="*/ 0 h 6711"/>
                  <a:gd name="connsiteX0" fmla="*/ 2160 w 12160"/>
                  <a:gd name="connsiteY0" fmla="*/ 223289 h 223707"/>
                  <a:gd name="connsiteX1" fmla="*/ 12160 w 12160"/>
                  <a:gd name="connsiteY1" fmla="*/ 223289 h 223707"/>
                  <a:gd name="connsiteX0" fmla="*/ 1366 w 13800"/>
                  <a:gd name="connsiteY0" fmla="*/ 342290 h 342290"/>
                  <a:gd name="connsiteX1" fmla="*/ 11366 w 13800"/>
                  <a:gd name="connsiteY1" fmla="*/ 342290 h 342290"/>
                  <a:gd name="connsiteX0" fmla="*/ 1989 w 14293"/>
                  <a:gd name="connsiteY0" fmla="*/ 324153 h 324153"/>
                  <a:gd name="connsiteX1" fmla="*/ 11989 w 14293"/>
                  <a:gd name="connsiteY1" fmla="*/ 324153 h 324153"/>
                  <a:gd name="connsiteX0" fmla="*/ 2255 w 14511"/>
                  <a:gd name="connsiteY0" fmla="*/ 370090 h 370090"/>
                  <a:gd name="connsiteX1" fmla="*/ 12255 w 14511"/>
                  <a:gd name="connsiteY1" fmla="*/ 370090 h 370090"/>
                  <a:gd name="connsiteX0" fmla="*/ 2329 w 14189"/>
                  <a:gd name="connsiteY0" fmla="*/ 440603 h 440603"/>
                  <a:gd name="connsiteX1" fmla="*/ 12329 w 14189"/>
                  <a:gd name="connsiteY1" fmla="*/ 440603 h 440603"/>
                  <a:gd name="connsiteX0" fmla="*/ 2751 w 14550"/>
                  <a:gd name="connsiteY0" fmla="*/ 444918 h 444918"/>
                  <a:gd name="connsiteX1" fmla="*/ 12751 w 14550"/>
                  <a:gd name="connsiteY1" fmla="*/ 444918 h 444918"/>
                  <a:gd name="connsiteX0" fmla="*/ 2670 w 14857"/>
                  <a:gd name="connsiteY0" fmla="*/ 449265 h 449265"/>
                  <a:gd name="connsiteX1" fmla="*/ 12670 w 14857"/>
                  <a:gd name="connsiteY1" fmla="*/ 449265 h 449265"/>
                  <a:gd name="connsiteX0" fmla="*/ 2810 w 14974"/>
                  <a:gd name="connsiteY0" fmla="*/ 403354 h 403354"/>
                  <a:gd name="connsiteX1" fmla="*/ 12810 w 14974"/>
                  <a:gd name="connsiteY1" fmla="*/ 403354 h 403354"/>
                  <a:gd name="connsiteX0" fmla="*/ 2954 w 14489"/>
                  <a:gd name="connsiteY0" fmla="*/ 354005 h 354005"/>
                  <a:gd name="connsiteX1" fmla="*/ 12954 w 14489"/>
                  <a:gd name="connsiteY1" fmla="*/ 354005 h 354005"/>
                  <a:gd name="connsiteX0" fmla="*/ 1970 w 13635"/>
                  <a:gd name="connsiteY0" fmla="*/ 349722 h 349722"/>
                  <a:gd name="connsiteX1" fmla="*/ 11970 w 13635"/>
                  <a:gd name="connsiteY1" fmla="*/ 349722 h 349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635" h="349722">
                    <a:moveTo>
                      <a:pt x="1970" y="349722"/>
                    </a:moveTo>
                    <a:cubicBezTo>
                      <a:pt x="-7474" y="-103494"/>
                      <a:pt x="20582" y="-129473"/>
                      <a:pt x="11970" y="349722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0" dirty="0">
                  <a:latin typeface="Helvetica Neue Medium" charset="0"/>
                </a:endParaRPr>
              </a:p>
            </p:txBody>
          </p:sp>
          <p:cxnSp>
            <p:nvCxnSpPr>
              <p:cNvPr id="46" name="Straight Connector 45"/>
              <p:cNvCxnSpPr/>
              <p:nvPr/>
            </p:nvCxnSpPr>
            <p:spPr>
              <a:xfrm flipV="1">
                <a:off x="3404484" y="2566284"/>
                <a:ext cx="0" cy="164658"/>
              </a:xfrm>
              <a:prstGeom prst="line">
                <a:avLst/>
              </a:pr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  <p:grpSp>
          <p:nvGrpSpPr>
            <p:cNvPr id="47" name="Group 46"/>
            <p:cNvGrpSpPr/>
            <p:nvPr/>
          </p:nvGrpSpPr>
          <p:grpSpPr>
            <a:xfrm>
              <a:off x="3144642" y="5105400"/>
              <a:ext cx="531549" cy="533400"/>
              <a:chOff x="2057400" y="2438400"/>
              <a:chExt cx="379678" cy="381000"/>
            </a:xfrm>
          </p:grpSpPr>
          <p:sp>
            <p:nvSpPr>
              <p:cNvPr id="48" name="AutoShape 568"/>
              <p:cNvSpPr>
                <a:spLocks noChangeArrowheads="1"/>
              </p:cNvSpPr>
              <p:nvPr/>
            </p:nvSpPr>
            <p:spPr bwMode="auto">
              <a:xfrm>
                <a:off x="2057400" y="2438400"/>
                <a:ext cx="379678" cy="379204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" name="AutoShape 569"/>
              <p:cNvSpPr>
                <a:spLocks noChangeArrowheads="1"/>
              </p:cNvSpPr>
              <p:nvPr/>
            </p:nvSpPr>
            <p:spPr bwMode="auto">
              <a:xfrm rot="7281778">
                <a:off x="2057637" y="2439959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" name="AutoShape 570"/>
              <p:cNvSpPr>
                <a:spLocks noChangeArrowheads="1"/>
              </p:cNvSpPr>
              <p:nvPr/>
            </p:nvSpPr>
            <p:spPr bwMode="auto">
              <a:xfrm rot="14395787">
                <a:off x="2057637" y="2438163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3" name="Rounded Rectangle 52"/>
            <p:cNvSpPr/>
            <p:nvPr/>
          </p:nvSpPr>
          <p:spPr>
            <a:xfrm>
              <a:off x="5214714" y="4572000"/>
              <a:ext cx="2286000" cy="1905000"/>
            </a:xfrm>
            <a:prstGeom prst="roundRect">
              <a:avLst>
                <a:gd name="adj" fmla="val 11074"/>
              </a:avLst>
            </a:prstGeom>
            <a:solidFill>
              <a:srgbClr val="E3EAF9"/>
            </a:solidFill>
            <a:ln>
              <a:solidFill>
                <a:srgbClr val="4974CB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grpSp>
          <p:nvGrpSpPr>
            <p:cNvPr id="54" name="Group 53"/>
            <p:cNvGrpSpPr/>
            <p:nvPr/>
          </p:nvGrpSpPr>
          <p:grpSpPr>
            <a:xfrm>
              <a:off x="5519514" y="6096000"/>
              <a:ext cx="1524000" cy="228600"/>
              <a:chOff x="1828800" y="3733800"/>
              <a:chExt cx="1524000" cy="228600"/>
            </a:xfrm>
          </p:grpSpPr>
          <p:sp>
            <p:nvSpPr>
              <p:cNvPr id="55" name="Rectangle 54"/>
              <p:cNvSpPr/>
              <p:nvPr/>
            </p:nvSpPr>
            <p:spPr>
              <a:xfrm>
                <a:off x="1828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b="0" dirty="0">
                  <a:latin typeface="Helvetica Neue Medium" charset="0"/>
                </a:endParaRPr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2209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b="0" dirty="0">
                  <a:latin typeface="Helvetica Neue Medium" charset="0"/>
                </a:endParaRPr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2590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b="0" dirty="0">
                  <a:latin typeface="Helvetica Neue Medium" charset="0"/>
                </a:endParaRPr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2971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b="0" dirty="0">
                  <a:latin typeface="Helvetica Neue Medium" charset="0"/>
                </a:endParaRPr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6613481" y="5105400"/>
              <a:ext cx="658633" cy="609600"/>
              <a:chOff x="3075167" y="2286000"/>
              <a:chExt cx="658633" cy="609600"/>
            </a:xfrm>
          </p:grpSpPr>
          <p:sp>
            <p:nvSpPr>
              <p:cNvPr id="61" name="Oval 60"/>
              <p:cNvSpPr/>
              <p:nvPr/>
            </p:nvSpPr>
            <p:spPr>
              <a:xfrm>
                <a:off x="3322154" y="2401625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0" dirty="0">
                  <a:latin typeface="Helvetica Neue Medium" charset="0"/>
                </a:endParaRPr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3569142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0" dirty="0">
                  <a:latin typeface="Helvetica Neue Medium" charset="0"/>
                </a:endParaRPr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3322154" y="2730942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0" dirty="0">
                  <a:latin typeface="Helvetica Neue Medium" charset="0"/>
                </a:endParaRPr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3075167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0" dirty="0">
                  <a:latin typeface="Helvetica Neue Medium" charset="0"/>
                </a:endParaRPr>
              </a:p>
            </p:txBody>
          </p:sp>
          <p:sp>
            <p:nvSpPr>
              <p:cNvPr id="65" name="Freeform 64"/>
              <p:cNvSpPr/>
              <p:nvPr/>
            </p:nvSpPr>
            <p:spPr>
              <a:xfrm>
                <a:off x="3492394" y="2479551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0" dirty="0">
                  <a:latin typeface="Helvetica Neue Medium" charset="0"/>
                </a:endParaRPr>
              </a:p>
            </p:txBody>
          </p:sp>
          <p:sp>
            <p:nvSpPr>
              <p:cNvPr id="66" name="Freeform 65"/>
              <p:cNvSpPr/>
              <p:nvPr/>
            </p:nvSpPr>
            <p:spPr>
              <a:xfrm rot="10800000">
                <a:off x="3157496" y="2725143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0" dirty="0">
                  <a:latin typeface="Helvetica Neue Medium" charset="0"/>
                </a:endParaRPr>
              </a:p>
            </p:txBody>
          </p:sp>
          <p:sp>
            <p:nvSpPr>
              <p:cNvPr id="67" name="Freeform 66"/>
              <p:cNvSpPr/>
              <p:nvPr/>
            </p:nvSpPr>
            <p:spPr>
              <a:xfrm flipH="1">
                <a:off x="3158892" y="248395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0" dirty="0">
                  <a:latin typeface="Helvetica Neue Medium" charset="0"/>
                </a:endParaRPr>
              </a:p>
            </p:txBody>
          </p:sp>
          <p:sp>
            <p:nvSpPr>
              <p:cNvPr id="68" name="Freeform 67"/>
              <p:cNvSpPr/>
              <p:nvPr/>
            </p:nvSpPr>
            <p:spPr>
              <a:xfrm rot="10800000" flipH="1">
                <a:off x="3488208" y="272514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0" dirty="0">
                  <a:latin typeface="Helvetica Neue Medium" charset="0"/>
                </a:endParaRPr>
              </a:p>
            </p:txBody>
          </p:sp>
          <p:sp>
            <p:nvSpPr>
              <p:cNvPr id="69" name="Freeform 68"/>
              <p:cNvSpPr/>
              <p:nvPr/>
            </p:nvSpPr>
            <p:spPr>
              <a:xfrm>
                <a:off x="3334455" y="2286000"/>
                <a:ext cx="136991" cy="126788"/>
              </a:xfrm>
              <a:custGeom>
                <a:avLst/>
                <a:gdLst>
                  <a:gd name="connsiteX0" fmla="*/ 0 w 185980"/>
                  <a:gd name="connsiteY0" fmla="*/ 0 h 6711"/>
                  <a:gd name="connsiteX1" fmla="*/ 185980 w 185980"/>
                  <a:gd name="connsiteY1" fmla="*/ 0 h 6711"/>
                  <a:gd name="connsiteX0" fmla="*/ 2160 w 12160"/>
                  <a:gd name="connsiteY0" fmla="*/ 223289 h 223707"/>
                  <a:gd name="connsiteX1" fmla="*/ 12160 w 12160"/>
                  <a:gd name="connsiteY1" fmla="*/ 223289 h 223707"/>
                  <a:gd name="connsiteX0" fmla="*/ 1366 w 13800"/>
                  <a:gd name="connsiteY0" fmla="*/ 342290 h 342290"/>
                  <a:gd name="connsiteX1" fmla="*/ 11366 w 13800"/>
                  <a:gd name="connsiteY1" fmla="*/ 342290 h 342290"/>
                  <a:gd name="connsiteX0" fmla="*/ 1989 w 14293"/>
                  <a:gd name="connsiteY0" fmla="*/ 324153 h 324153"/>
                  <a:gd name="connsiteX1" fmla="*/ 11989 w 14293"/>
                  <a:gd name="connsiteY1" fmla="*/ 324153 h 324153"/>
                  <a:gd name="connsiteX0" fmla="*/ 2255 w 14511"/>
                  <a:gd name="connsiteY0" fmla="*/ 370090 h 370090"/>
                  <a:gd name="connsiteX1" fmla="*/ 12255 w 14511"/>
                  <a:gd name="connsiteY1" fmla="*/ 370090 h 370090"/>
                  <a:gd name="connsiteX0" fmla="*/ 2329 w 14189"/>
                  <a:gd name="connsiteY0" fmla="*/ 440603 h 440603"/>
                  <a:gd name="connsiteX1" fmla="*/ 12329 w 14189"/>
                  <a:gd name="connsiteY1" fmla="*/ 440603 h 440603"/>
                  <a:gd name="connsiteX0" fmla="*/ 2751 w 14550"/>
                  <a:gd name="connsiteY0" fmla="*/ 444918 h 444918"/>
                  <a:gd name="connsiteX1" fmla="*/ 12751 w 14550"/>
                  <a:gd name="connsiteY1" fmla="*/ 444918 h 444918"/>
                  <a:gd name="connsiteX0" fmla="*/ 2670 w 14857"/>
                  <a:gd name="connsiteY0" fmla="*/ 449265 h 449265"/>
                  <a:gd name="connsiteX1" fmla="*/ 12670 w 14857"/>
                  <a:gd name="connsiteY1" fmla="*/ 449265 h 449265"/>
                  <a:gd name="connsiteX0" fmla="*/ 2810 w 14974"/>
                  <a:gd name="connsiteY0" fmla="*/ 403354 h 403354"/>
                  <a:gd name="connsiteX1" fmla="*/ 12810 w 14974"/>
                  <a:gd name="connsiteY1" fmla="*/ 403354 h 403354"/>
                  <a:gd name="connsiteX0" fmla="*/ 2954 w 14489"/>
                  <a:gd name="connsiteY0" fmla="*/ 354005 h 354005"/>
                  <a:gd name="connsiteX1" fmla="*/ 12954 w 14489"/>
                  <a:gd name="connsiteY1" fmla="*/ 354005 h 354005"/>
                  <a:gd name="connsiteX0" fmla="*/ 1970 w 13635"/>
                  <a:gd name="connsiteY0" fmla="*/ 349722 h 349722"/>
                  <a:gd name="connsiteX1" fmla="*/ 11970 w 13635"/>
                  <a:gd name="connsiteY1" fmla="*/ 349722 h 349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635" h="349722">
                    <a:moveTo>
                      <a:pt x="1970" y="349722"/>
                    </a:moveTo>
                    <a:cubicBezTo>
                      <a:pt x="-7474" y="-103494"/>
                      <a:pt x="20582" y="-129473"/>
                      <a:pt x="11970" y="349722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0" dirty="0">
                  <a:latin typeface="Helvetica Neue Medium" charset="0"/>
                </a:endParaRPr>
              </a:p>
            </p:txBody>
          </p:sp>
          <p:cxnSp>
            <p:nvCxnSpPr>
              <p:cNvPr id="70" name="Straight Connector 69"/>
              <p:cNvCxnSpPr/>
              <p:nvPr/>
            </p:nvCxnSpPr>
            <p:spPr>
              <a:xfrm flipV="1">
                <a:off x="3404484" y="2566284"/>
                <a:ext cx="0" cy="164658"/>
              </a:xfrm>
              <a:prstGeom prst="line">
                <a:avLst/>
              </a:pr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  <p:grpSp>
          <p:nvGrpSpPr>
            <p:cNvPr id="71" name="Group 70"/>
            <p:cNvGrpSpPr/>
            <p:nvPr/>
          </p:nvGrpSpPr>
          <p:grpSpPr>
            <a:xfrm>
              <a:off x="5583042" y="5105400"/>
              <a:ext cx="531549" cy="533400"/>
              <a:chOff x="2057400" y="2438400"/>
              <a:chExt cx="379678" cy="381000"/>
            </a:xfrm>
          </p:grpSpPr>
          <p:sp>
            <p:nvSpPr>
              <p:cNvPr id="72" name="AutoShape 568"/>
              <p:cNvSpPr>
                <a:spLocks noChangeArrowheads="1"/>
              </p:cNvSpPr>
              <p:nvPr/>
            </p:nvSpPr>
            <p:spPr bwMode="auto">
              <a:xfrm>
                <a:off x="2057400" y="2438400"/>
                <a:ext cx="379678" cy="379204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" name="AutoShape 569"/>
              <p:cNvSpPr>
                <a:spLocks noChangeArrowheads="1"/>
              </p:cNvSpPr>
              <p:nvPr/>
            </p:nvSpPr>
            <p:spPr bwMode="auto">
              <a:xfrm rot="7281778">
                <a:off x="2057637" y="2439959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" name="AutoShape 570"/>
              <p:cNvSpPr>
                <a:spLocks noChangeArrowheads="1"/>
              </p:cNvSpPr>
              <p:nvPr/>
            </p:nvSpPr>
            <p:spPr bwMode="auto">
              <a:xfrm rot="14395787">
                <a:off x="2057637" y="2438163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78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3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9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8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0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3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3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8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3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3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4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8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85" name="Straight Connector 84"/>
            <p:cNvCxnSpPr/>
            <p:nvPr/>
          </p:nvCxnSpPr>
          <p:spPr>
            <a:xfrm>
              <a:off x="5824314" y="4267200"/>
              <a:ext cx="0" cy="762000"/>
            </a:xfrm>
            <a:prstGeom prst="line">
              <a:avLst/>
            </a:pr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86" name="Freeform 85"/>
            <p:cNvSpPr/>
            <p:nvPr/>
          </p:nvSpPr>
          <p:spPr>
            <a:xfrm>
              <a:off x="3632595" y="4763822"/>
              <a:ext cx="2007031" cy="355783"/>
            </a:xfrm>
            <a:custGeom>
              <a:avLst/>
              <a:gdLst>
                <a:gd name="connsiteX0" fmla="*/ 1983783 w 1983783"/>
                <a:gd name="connsiteY0" fmla="*/ 25352 h 25352"/>
                <a:gd name="connsiteX1" fmla="*/ 0 w 1983783"/>
                <a:gd name="connsiteY1" fmla="*/ 25352 h 25352"/>
                <a:gd name="connsiteX0" fmla="*/ 1983783 w 1983783"/>
                <a:gd name="connsiteY0" fmla="*/ 203577 h 203577"/>
                <a:gd name="connsiteX1" fmla="*/ 0 w 1983783"/>
                <a:gd name="connsiteY1" fmla="*/ 203577 h 203577"/>
                <a:gd name="connsiteX0" fmla="*/ 1983783 w 1983783"/>
                <a:gd name="connsiteY0" fmla="*/ 283044 h 283044"/>
                <a:gd name="connsiteX1" fmla="*/ 0 w 1983783"/>
                <a:gd name="connsiteY1" fmla="*/ 283044 h 283044"/>
                <a:gd name="connsiteX0" fmla="*/ 2007031 w 2007031"/>
                <a:gd name="connsiteY0" fmla="*/ 265800 h 296797"/>
                <a:gd name="connsiteX1" fmla="*/ 0 w 2007031"/>
                <a:gd name="connsiteY1" fmla="*/ 296797 h 296797"/>
                <a:gd name="connsiteX0" fmla="*/ 2007031 w 2007031"/>
                <a:gd name="connsiteY0" fmla="*/ 306367 h 337364"/>
                <a:gd name="connsiteX1" fmla="*/ 0 w 2007031"/>
                <a:gd name="connsiteY1" fmla="*/ 337364 h 337364"/>
                <a:gd name="connsiteX0" fmla="*/ 2007031 w 2007031"/>
                <a:gd name="connsiteY0" fmla="*/ 324786 h 355783"/>
                <a:gd name="connsiteX1" fmla="*/ 0 w 2007031"/>
                <a:gd name="connsiteY1" fmla="*/ 355783 h 355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07031" h="355783">
                  <a:moveTo>
                    <a:pt x="2007031" y="324786"/>
                  </a:moveTo>
                  <a:cubicBezTo>
                    <a:pt x="1444571" y="-30384"/>
                    <a:pt x="796872" y="-191824"/>
                    <a:pt x="0" y="355783"/>
                  </a:cubicBezTo>
                </a:path>
              </a:pathLst>
            </a:cu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sp>
          <p:nvSpPr>
            <p:cNvPr id="87" name="Freeform 86"/>
            <p:cNvSpPr/>
            <p:nvPr/>
          </p:nvSpPr>
          <p:spPr>
            <a:xfrm>
              <a:off x="1176115" y="4520173"/>
              <a:ext cx="4463512" cy="599432"/>
            </a:xfrm>
            <a:custGeom>
              <a:avLst/>
              <a:gdLst>
                <a:gd name="connsiteX0" fmla="*/ 1983783 w 1983783"/>
                <a:gd name="connsiteY0" fmla="*/ 25352 h 25352"/>
                <a:gd name="connsiteX1" fmla="*/ 0 w 1983783"/>
                <a:gd name="connsiteY1" fmla="*/ 25352 h 25352"/>
                <a:gd name="connsiteX0" fmla="*/ 1983783 w 1983783"/>
                <a:gd name="connsiteY0" fmla="*/ 203577 h 203577"/>
                <a:gd name="connsiteX1" fmla="*/ 0 w 1983783"/>
                <a:gd name="connsiteY1" fmla="*/ 203577 h 203577"/>
                <a:gd name="connsiteX0" fmla="*/ 1983783 w 1983783"/>
                <a:gd name="connsiteY0" fmla="*/ 283044 h 283044"/>
                <a:gd name="connsiteX1" fmla="*/ 0 w 1983783"/>
                <a:gd name="connsiteY1" fmla="*/ 283044 h 283044"/>
                <a:gd name="connsiteX0" fmla="*/ 2007031 w 2007031"/>
                <a:gd name="connsiteY0" fmla="*/ 265800 h 296797"/>
                <a:gd name="connsiteX1" fmla="*/ 0 w 2007031"/>
                <a:gd name="connsiteY1" fmla="*/ 296797 h 296797"/>
                <a:gd name="connsiteX0" fmla="*/ 2007031 w 2007031"/>
                <a:gd name="connsiteY0" fmla="*/ 306367 h 337364"/>
                <a:gd name="connsiteX1" fmla="*/ 0 w 2007031"/>
                <a:gd name="connsiteY1" fmla="*/ 337364 h 337364"/>
                <a:gd name="connsiteX0" fmla="*/ 2007031 w 2007031"/>
                <a:gd name="connsiteY0" fmla="*/ 324786 h 355783"/>
                <a:gd name="connsiteX1" fmla="*/ 0 w 2007031"/>
                <a:gd name="connsiteY1" fmla="*/ 355783 h 355783"/>
                <a:gd name="connsiteX0" fmla="*/ 2007031 w 2007031"/>
                <a:gd name="connsiteY0" fmla="*/ 375253 h 406250"/>
                <a:gd name="connsiteX1" fmla="*/ 0 w 2007031"/>
                <a:gd name="connsiteY1" fmla="*/ 406250 h 406250"/>
                <a:gd name="connsiteX0" fmla="*/ 2007031 w 2007031"/>
                <a:gd name="connsiteY0" fmla="*/ 568435 h 599432"/>
                <a:gd name="connsiteX1" fmla="*/ 0 w 2007031"/>
                <a:gd name="connsiteY1" fmla="*/ 599432 h 599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07031" h="599432">
                  <a:moveTo>
                    <a:pt x="2007031" y="568435"/>
                  </a:moveTo>
                  <a:cubicBezTo>
                    <a:pt x="1570010" y="-305928"/>
                    <a:pt x="605228" y="-72162"/>
                    <a:pt x="0" y="599432"/>
                  </a:cubicBezTo>
                </a:path>
              </a:pathLst>
            </a:cu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sp>
          <p:nvSpPr>
            <p:cNvPr id="88" name="Freeform 87"/>
            <p:cNvSpPr/>
            <p:nvPr/>
          </p:nvSpPr>
          <p:spPr>
            <a:xfrm>
              <a:off x="3415619" y="5677546"/>
              <a:ext cx="867905" cy="371959"/>
            </a:xfrm>
            <a:custGeom>
              <a:avLst/>
              <a:gdLst>
                <a:gd name="connsiteX0" fmla="*/ 0 w 867905"/>
                <a:gd name="connsiteY0" fmla="*/ 0 h 371959"/>
                <a:gd name="connsiteX1" fmla="*/ 867905 w 867905"/>
                <a:gd name="connsiteY1" fmla="*/ 371959 h 371959"/>
                <a:gd name="connsiteX0" fmla="*/ 0 w 867905"/>
                <a:gd name="connsiteY0" fmla="*/ 0 h 371959"/>
                <a:gd name="connsiteX1" fmla="*/ 867905 w 867905"/>
                <a:gd name="connsiteY1" fmla="*/ 371959 h 371959"/>
                <a:gd name="connsiteX0" fmla="*/ 0 w 867905"/>
                <a:gd name="connsiteY0" fmla="*/ 0 h 371959"/>
                <a:gd name="connsiteX1" fmla="*/ 867905 w 867905"/>
                <a:gd name="connsiteY1" fmla="*/ 371959 h 371959"/>
                <a:gd name="connsiteX0" fmla="*/ 0 w 867905"/>
                <a:gd name="connsiteY0" fmla="*/ 0 h 371959"/>
                <a:gd name="connsiteX1" fmla="*/ 867905 w 867905"/>
                <a:gd name="connsiteY1" fmla="*/ 371959 h 371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67905" h="371959">
                  <a:moveTo>
                    <a:pt x="0" y="0"/>
                  </a:moveTo>
                  <a:cubicBezTo>
                    <a:pt x="12916" y="335796"/>
                    <a:pt x="552773" y="-41330"/>
                    <a:pt x="867905" y="371959"/>
                  </a:cubicBezTo>
                </a:path>
              </a:pathLst>
            </a:cu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cxnSp>
          <p:nvCxnSpPr>
            <p:cNvPr id="89" name="Straight Connector 88"/>
            <p:cNvCxnSpPr/>
            <p:nvPr/>
          </p:nvCxnSpPr>
          <p:spPr>
            <a:xfrm flipV="1">
              <a:off x="4499208" y="5748649"/>
              <a:ext cx="0" cy="457200"/>
            </a:xfrm>
            <a:prstGeom prst="line">
              <a:avLst/>
            </a:pr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90" name="Freeform 89"/>
            <p:cNvSpPr/>
            <p:nvPr/>
          </p:nvSpPr>
          <p:spPr>
            <a:xfrm>
              <a:off x="5847562" y="5677546"/>
              <a:ext cx="867905" cy="371959"/>
            </a:xfrm>
            <a:custGeom>
              <a:avLst/>
              <a:gdLst>
                <a:gd name="connsiteX0" fmla="*/ 0 w 867905"/>
                <a:gd name="connsiteY0" fmla="*/ 0 h 371959"/>
                <a:gd name="connsiteX1" fmla="*/ 867905 w 867905"/>
                <a:gd name="connsiteY1" fmla="*/ 371959 h 371959"/>
                <a:gd name="connsiteX0" fmla="*/ 0 w 867905"/>
                <a:gd name="connsiteY0" fmla="*/ 0 h 371959"/>
                <a:gd name="connsiteX1" fmla="*/ 867905 w 867905"/>
                <a:gd name="connsiteY1" fmla="*/ 371959 h 371959"/>
                <a:gd name="connsiteX0" fmla="*/ 0 w 867905"/>
                <a:gd name="connsiteY0" fmla="*/ 0 h 371959"/>
                <a:gd name="connsiteX1" fmla="*/ 867905 w 867905"/>
                <a:gd name="connsiteY1" fmla="*/ 371959 h 371959"/>
                <a:gd name="connsiteX0" fmla="*/ 0 w 867905"/>
                <a:gd name="connsiteY0" fmla="*/ 0 h 371959"/>
                <a:gd name="connsiteX1" fmla="*/ 867905 w 867905"/>
                <a:gd name="connsiteY1" fmla="*/ 371959 h 371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67905" h="371959">
                  <a:moveTo>
                    <a:pt x="0" y="0"/>
                  </a:moveTo>
                  <a:cubicBezTo>
                    <a:pt x="12916" y="335796"/>
                    <a:pt x="552773" y="-41330"/>
                    <a:pt x="867905" y="371959"/>
                  </a:cubicBezTo>
                </a:path>
              </a:pathLst>
            </a:cu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sp>
          <p:nvSpPr>
            <p:cNvPr id="91" name="Freeform 90"/>
            <p:cNvSpPr/>
            <p:nvPr/>
          </p:nvSpPr>
          <p:spPr>
            <a:xfrm>
              <a:off x="970762" y="5677546"/>
              <a:ext cx="867905" cy="371959"/>
            </a:xfrm>
            <a:custGeom>
              <a:avLst/>
              <a:gdLst>
                <a:gd name="connsiteX0" fmla="*/ 0 w 867905"/>
                <a:gd name="connsiteY0" fmla="*/ 0 h 371959"/>
                <a:gd name="connsiteX1" fmla="*/ 867905 w 867905"/>
                <a:gd name="connsiteY1" fmla="*/ 371959 h 371959"/>
                <a:gd name="connsiteX0" fmla="*/ 0 w 867905"/>
                <a:gd name="connsiteY0" fmla="*/ 0 h 371959"/>
                <a:gd name="connsiteX1" fmla="*/ 867905 w 867905"/>
                <a:gd name="connsiteY1" fmla="*/ 371959 h 371959"/>
                <a:gd name="connsiteX0" fmla="*/ 0 w 867905"/>
                <a:gd name="connsiteY0" fmla="*/ 0 h 371959"/>
                <a:gd name="connsiteX1" fmla="*/ 867905 w 867905"/>
                <a:gd name="connsiteY1" fmla="*/ 371959 h 371959"/>
                <a:gd name="connsiteX0" fmla="*/ 0 w 867905"/>
                <a:gd name="connsiteY0" fmla="*/ 0 h 371959"/>
                <a:gd name="connsiteX1" fmla="*/ 867905 w 867905"/>
                <a:gd name="connsiteY1" fmla="*/ 371959 h 371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67905" h="371959">
                  <a:moveTo>
                    <a:pt x="0" y="0"/>
                  </a:moveTo>
                  <a:cubicBezTo>
                    <a:pt x="12916" y="335796"/>
                    <a:pt x="552773" y="-41330"/>
                    <a:pt x="867905" y="371959"/>
                  </a:cubicBezTo>
                </a:path>
              </a:pathLst>
            </a:cu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cxnSp>
          <p:nvCxnSpPr>
            <p:cNvPr id="92" name="Straight Connector 91"/>
            <p:cNvCxnSpPr/>
            <p:nvPr/>
          </p:nvCxnSpPr>
          <p:spPr>
            <a:xfrm flipV="1">
              <a:off x="6936318" y="5748649"/>
              <a:ext cx="0" cy="457200"/>
            </a:xfrm>
            <a:prstGeom prst="line">
              <a:avLst/>
            </a:pr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flipV="1">
              <a:off x="2059518" y="5748649"/>
              <a:ext cx="0" cy="457200"/>
            </a:xfrm>
            <a:prstGeom prst="line">
              <a:avLst/>
            </a:pr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94" name="Freeform 93"/>
            <p:cNvSpPr/>
            <p:nvPr/>
          </p:nvSpPr>
          <p:spPr>
            <a:xfrm>
              <a:off x="6011585" y="3995980"/>
              <a:ext cx="922149" cy="1022888"/>
            </a:xfrm>
            <a:custGeom>
              <a:avLst/>
              <a:gdLst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22149 w 922149"/>
                <a:gd name="connsiteY0" fmla="*/ 1022888 h 1022888"/>
                <a:gd name="connsiteX1" fmla="*/ 0 w 922149"/>
                <a:gd name="connsiteY1" fmla="*/ 0 h 1022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22149" h="1022888">
                  <a:moveTo>
                    <a:pt x="922149" y="1022888"/>
                  </a:moveTo>
                  <a:cubicBezTo>
                    <a:pt x="876945" y="548898"/>
                    <a:pt x="669011" y="198894"/>
                    <a:pt x="0" y="0"/>
                  </a:cubicBezTo>
                </a:path>
              </a:pathLst>
            </a:cu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</p:grpSp>
      <p:sp>
        <p:nvSpPr>
          <p:cNvPr id="99" name="Cross 98"/>
          <p:cNvSpPr/>
          <p:nvPr/>
        </p:nvSpPr>
        <p:spPr>
          <a:xfrm rot="2700000">
            <a:off x="6679784" y="4637921"/>
            <a:ext cx="1899670" cy="1899670"/>
          </a:xfrm>
          <a:prstGeom prst="plus">
            <a:avLst>
              <a:gd name="adj" fmla="val 42089"/>
            </a:avLst>
          </a:prstGeom>
          <a:solidFill>
            <a:srgbClr val="FF0000"/>
          </a:solidFill>
          <a:ln w="28575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b="0" dirty="0">
              <a:solidFill>
                <a:schemeClr val="tx1"/>
              </a:solidFill>
              <a:latin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43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34518" y="1447800"/>
            <a:ext cx="10617913" cy="2186487"/>
          </a:xfrm>
        </p:spPr>
        <p:txBody>
          <a:bodyPr>
            <a:normAutofit/>
          </a:bodyPr>
          <a:lstStyle/>
          <a:p>
            <a:r>
              <a:rPr lang="en-US" dirty="0"/>
              <a:t>Let </a:t>
            </a:r>
            <a:r>
              <a:rPr lang="en-US" dirty="0">
                <a:solidFill>
                  <a:srgbClr val="FF8F00"/>
                </a:solidFill>
              </a:rPr>
              <a:t>different replicas </a:t>
            </a:r>
            <a:r>
              <a:rPr lang="en-US" dirty="0"/>
              <a:t>assume role of primary over time</a:t>
            </a:r>
          </a:p>
          <a:p>
            <a:r>
              <a:rPr lang="en-US" dirty="0"/>
              <a:t>System moves through a sequence of views</a:t>
            </a:r>
            <a:endParaRPr lang="en-US" i="1" dirty="0">
              <a:solidFill>
                <a:schemeClr val="accent6">
                  <a:lumMod val="75000"/>
                </a:schemeClr>
              </a:solidFill>
            </a:endParaRPr>
          </a:p>
          <a:p>
            <a:pPr lvl="1"/>
            <a:r>
              <a:rPr lang="en-US" dirty="0">
                <a:solidFill>
                  <a:srgbClr val="FF8F00"/>
                </a:solidFill>
              </a:rPr>
              <a:t>View = </a:t>
            </a:r>
            <a:r>
              <a:rPr lang="en-US" dirty="0"/>
              <a:t>(view number, primary id, backup id, ...)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3598708" y="3398078"/>
            <a:ext cx="2379322" cy="963372"/>
            <a:chOff x="337914" y="3576828"/>
            <a:chExt cx="7162800" cy="2900172"/>
          </a:xfrm>
        </p:grpSpPr>
        <p:sp>
          <p:nvSpPr>
            <p:cNvPr id="7" name="Rounded Rectangle 6"/>
            <p:cNvSpPr/>
            <p:nvPr/>
          </p:nvSpPr>
          <p:spPr>
            <a:xfrm>
              <a:off x="337914" y="4572000"/>
              <a:ext cx="2286000" cy="1905000"/>
            </a:xfrm>
            <a:prstGeom prst="roundRect">
              <a:avLst>
                <a:gd name="adj" fmla="val 11074"/>
              </a:avLst>
            </a:prstGeom>
            <a:solidFill>
              <a:srgbClr val="E3EAF9"/>
            </a:solidFill>
            <a:ln>
              <a:solidFill>
                <a:srgbClr val="4974CB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642714" y="6096000"/>
              <a:ext cx="1524000" cy="228600"/>
              <a:chOff x="1828800" y="3733800"/>
              <a:chExt cx="1524000" cy="228600"/>
            </a:xfrm>
          </p:grpSpPr>
          <p:sp>
            <p:nvSpPr>
              <p:cNvPr id="83" name="Rectangle 82"/>
              <p:cNvSpPr/>
              <p:nvPr/>
            </p:nvSpPr>
            <p:spPr>
              <a:xfrm>
                <a:off x="1828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2209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2590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2971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1736681" y="5105400"/>
              <a:ext cx="658633" cy="609600"/>
              <a:chOff x="3075167" y="2286000"/>
              <a:chExt cx="658633" cy="609600"/>
            </a:xfrm>
          </p:grpSpPr>
          <p:sp>
            <p:nvSpPr>
              <p:cNvPr id="73" name="Oval 72"/>
              <p:cNvSpPr/>
              <p:nvPr/>
            </p:nvSpPr>
            <p:spPr>
              <a:xfrm>
                <a:off x="3322154" y="2401625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3569142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3322154" y="2730942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3075167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77" name="Freeform 76"/>
              <p:cNvSpPr/>
              <p:nvPr/>
            </p:nvSpPr>
            <p:spPr>
              <a:xfrm>
                <a:off x="3492394" y="2479551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78" name="Freeform 77"/>
              <p:cNvSpPr/>
              <p:nvPr/>
            </p:nvSpPr>
            <p:spPr>
              <a:xfrm rot="10800000">
                <a:off x="3157496" y="2725143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79" name="Freeform 78"/>
              <p:cNvSpPr/>
              <p:nvPr/>
            </p:nvSpPr>
            <p:spPr>
              <a:xfrm flipH="1">
                <a:off x="3158892" y="248395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80" name="Freeform 79"/>
              <p:cNvSpPr/>
              <p:nvPr/>
            </p:nvSpPr>
            <p:spPr>
              <a:xfrm rot="10800000" flipH="1">
                <a:off x="3488208" y="272514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81" name="Freeform 80"/>
              <p:cNvSpPr/>
              <p:nvPr/>
            </p:nvSpPr>
            <p:spPr>
              <a:xfrm>
                <a:off x="3334455" y="2286000"/>
                <a:ext cx="136991" cy="126788"/>
              </a:xfrm>
              <a:custGeom>
                <a:avLst/>
                <a:gdLst>
                  <a:gd name="connsiteX0" fmla="*/ 0 w 185980"/>
                  <a:gd name="connsiteY0" fmla="*/ 0 h 6711"/>
                  <a:gd name="connsiteX1" fmla="*/ 185980 w 185980"/>
                  <a:gd name="connsiteY1" fmla="*/ 0 h 6711"/>
                  <a:gd name="connsiteX0" fmla="*/ 2160 w 12160"/>
                  <a:gd name="connsiteY0" fmla="*/ 223289 h 223707"/>
                  <a:gd name="connsiteX1" fmla="*/ 12160 w 12160"/>
                  <a:gd name="connsiteY1" fmla="*/ 223289 h 223707"/>
                  <a:gd name="connsiteX0" fmla="*/ 1366 w 13800"/>
                  <a:gd name="connsiteY0" fmla="*/ 342290 h 342290"/>
                  <a:gd name="connsiteX1" fmla="*/ 11366 w 13800"/>
                  <a:gd name="connsiteY1" fmla="*/ 342290 h 342290"/>
                  <a:gd name="connsiteX0" fmla="*/ 1989 w 14293"/>
                  <a:gd name="connsiteY0" fmla="*/ 324153 h 324153"/>
                  <a:gd name="connsiteX1" fmla="*/ 11989 w 14293"/>
                  <a:gd name="connsiteY1" fmla="*/ 324153 h 324153"/>
                  <a:gd name="connsiteX0" fmla="*/ 2255 w 14511"/>
                  <a:gd name="connsiteY0" fmla="*/ 370090 h 370090"/>
                  <a:gd name="connsiteX1" fmla="*/ 12255 w 14511"/>
                  <a:gd name="connsiteY1" fmla="*/ 370090 h 370090"/>
                  <a:gd name="connsiteX0" fmla="*/ 2329 w 14189"/>
                  <a:gd name="connsiteY0" fmla="*/ 440603 h 440603"/>
                  <a:gd name="connsiteX1" fmla="*/ 12329 w 14189"/>
                  <a:gd name="connsiteY1" fmla="*/ 440603 h 440603"/>
                  <a:gd name="connsiteX0" fmla="*/ 2751 w 14550"/>
                  <a:gd name="connsiteY0" fmla="*/ 444918 h 444918"/>
                  <a:gd name="connsiteX1" fmla="*/ 12751 w 14550"/>
                  <a:gd name="connsiteY1" fmla="*/ 444918 h 444918"/>
                  <a:gd name="connsiteX0" fmla="*/ 2670 w 14857"/>
                  <a:gd name="connsiteY0" fmla="*/ 449265 h 449265"/>
                  <a:gd name="connsiteX1" fmla="*/ 12670 w 14857"/>
                  <a:gd name="connsiteY1" fmla="*/ 449265 h 449265"/>
                  <a:gd name="connsiteX0" fmla="*/ 2810 w 14974"/>
                  <a:gd name="connsiteY0" fmla="*/ 403354 h 403354"/>
                  <a:gd name="connsiteX1" fmla="*/ 12810 w 14974"/>
                  <a:gd name="connsiteY1" fmla="*/ 403354 h 403354"/>
                  <a:gd name="connsiteX0" fmla="*/ 2954 w 14489"/>
                  <a:gd name="connsiteY0" fmla="*/ 354005 h 354005"/>
                  <a:gd name="connsiteX1" fmla="*/ 12954 w 14489"/>
                  <a:gd name="connsiteY1" fmla="*/ 354005 h 354005"/>
                  <a:gd name="connsiteX0" fmla="*/ 1970 w 13635"/>
                  <a:gd name="connsiteY0" fmla="*/ 349722 h 349722"/>
                  <a:gd name="connsiteX1" fmla="*/ 11970 w 13635"/>
                  <a:gd name="connsiteY1" fmla="*/ 349722 h 349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635" h="349722">
                    <a:moveTo>
                      <a:pt x="1970" y="349722"/>
                    </a:moveTo>
                    <a:cubicBezTo>
                      <a:pt x="-7474" y="-103494"/>
                      <a:pt x="20582" y="-129473"/>
                      <a:pt x="11970" y="349722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cxnSp>
            <p:nvCxnSpPr>
              <p:cNvPr id="82" name="Straight Connector 81"/>
              <p:cNvCxnSpPr/>
              <p:nvPr/>
            </p:nvCxnSpPr>
            <p:spPr>
              <a:xfrm flipV="1">
                <a:off x="3412555" y="2566283"/>
                <a:ext cx="0" cy="164658"/>
              </a:xfrm>
              <a:prstGeom prst="line">
                <a:avLst/>
              </a:pr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  <p:grpSp>
          <p:nvGrpSpPr>
            <p:cNvPr id="10" name="Group 9"/>
            <p:cNvGrpSpPr/>
            <p:nvPr/>
          </p:nvGrpSpPr>
          <p:grpSpPr>
            <a:xfrm>
              <a:off x="706242" y="5105400"/>
              <a:ext cx="531549" cy="533400"/>
              <a:chOff x="2057400" y="2438400"/>
              <a:chExt cx="379678" cy="381000"/>
            </a:xfrm>
          </p:grpSpPr>
          <p:sp>
            <p:nvSpPr>
              <p:cNvPr id="70" name="AutoShape 568"/>
              <p:cNvSpPr>
                <a:spLocks noChangeArrowheads="1"/>
              </p:cNvSpPr>
              <p:nvPr/>
            </p:nvSpPr>
            <p:spPr bwMode="auto">
              <a:xfrm>
                <a:off x="2057400" y="2438400"/>
                <a:ext cx="379678" cy="379204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71" name="AutoShape 569"/>
              <p:cNvSpPr>
                <a:spLocks noChangeArrowheads="1"/>
              </p:cNvSpPr>
              <p:nvPr/>
            </p:nvSpPr>
            <p:spPr bwMode="auto">
              <a:xfrm rot="7281778">
                <a:off x="2057637" y="2439959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72" name="AutoShape 570"/>
              <p:cNvSpPr>
                <a:spLocks noChangeArrowheads="1"/>
              </p:cNvSpPr>
              <p:nvPr/>
            </p:nvSpPr>
            <p:spPr bwMode="auto">
              <a:xfrm rot="14395787">
                <a:off x="2057637" y="2438163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</p:grpSp>
        <p:sp>
          <p:nvSpPr>
            <p:cNvPr id="11" name="Rounded Rectangle 10"/>
            <p:cNvSpPr/>
            <p:nvPr/>
          </p:nvSpPr>
          <p:spPr>
            <a:xfrm>
              <a:off x="2776314" y="4572000"/>
              <a:ext cx="2286000" cy="1905000"/>
            </a:xfrm>
            <a:prstGeom prst="roundRect">
              <a:avLst>
                <a:gd name="adj" fmla="val 11074"/>
              </a:avLst>
            </a:prstGeom>
            <a:solidFill>
              <a:srgbClr val="E3EAF9"/>
            </a:solidFill>
            <a:ln>
              <a:solidFill>
                <a:srgbClr val="4974CB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3081114" y="6096000"/>
              <a:ext cx="1524000" cy="228600"/>
              <a:chOff x="1828800" y="3733800"/>
              <a:chExt cx="1524000" cy="228600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1828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2209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2590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2971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4175081" y="5105400"/>
              <a:ext cx="658633" cy="609600"/>
              <a:chOff x="3075167" y="2286000"/>
              <a:chExt cx="658633" cy="609600"/>
            </a:xfrm>
          </p:grpSpPr>
          <p:sp>
            <p:nvSpPr>
              <p:cNvPr id="56" name="Oval 55"/>
              <p:cNvSpPr/>
              <p:nvPr/>
            </p:nvSpPr>
            <p:spPr>
              <a:xfrm>
                <a:off x="3322154" y="2401625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3569142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3322154" y="2730942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3075167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60" name="Freeform 59"/>
              <p:cNvSpPr/>
              <p:nvPr/>
            </p:nvSpPr>
            <p:spPr>
              <a:xfrm>
                <a:off x="3492394" y="2479551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61" name="Freeform 60"/>
              <p:cNvSpPr/>
              <p:nvPr/>
            </p:nvSpPr>
            <p:spPr>
              <a:xfrm rot="10800000">
                <a:off x="3157496" y="2725143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62" name="Freeform 61"/>
              <p:cNvSpPr/>
              <p:nvPr/>
            </p:nvSpPr>
            <p:spPr>
              <a:xfrm flipH="1">
                <a:off x="3158892" y="248395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63" name="Freeform 62"/>
              <p:cNvSpPr/>
              <p:nvPr/>
            </p:nvSpPr>
            <p:spPr>
              <a:xfrm rot="10800000" flipH="1">
                <a:off x="3488208" y="272514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64" name="Freeform 63"/>
              <p:cNvSpPr/>
              <p:nvPr/>
            </p:nvSpPr>
            <p:spPr>
              <a:xfrm>
                <a:off x="3334455" y="2286000"/>
                <a:ext cx="136991" cy="126788"/>
              </a:xfrm>
              <a:custGeom>
                <a:avLst/>
                <a:gdLst>
                  <a:gd name="connsiteX0" fmla="*/ 0 w 185980"/>
                  <a:gd name="connsiteY0" fmla="*/ 0 h 6711"/>
                  <a:gd name="connsiteX1" fmla="*/ 185980 w 185980"/>
                  <a:gd name="connsiteY1" fmla="*/ 0 h 6711"/>
                  <a:gd name="connsiteX0" fmla="*/ 2160 w 12160"/>
                  <a:gd name="connsiteY0" fmla="*/ 223289 h 223707"/>
                  <a:gd name="connsiteX1" fmla="*/ 12160 w 12160"/>
                  <a:gd name="connsiteY1" fmla="*/ 223289 h 223707"/>
                  <a:gd name="connsiteX0" fmla="*/ 1366 w 13800"/>
                  <a:gd name="connsiteY0" fmla="*/ 342290 h 342290"/>
                  <a:gd name="connsiteX1" fmla="*/ 11366 w 13800"/>
                  <a:gd name="connsiteY1" fmla="*/ 342290 h 342290"/>
                  <a:gd name="connsiteX0" fmla="*/ 1989 w 14293"/>
                  <a:gd name="connsiteY0" fmla="*/ 324153 h 324153"/>
                  <a:gd name="connsiteX1" fmla="*/ 11989 w 14293"/>
                  <a:gd name="connsiteY1" fmla="*/ 324153 h 324153"/>
                  <a:gd name="connsiteX0" fmla="*/ 2255 w 14511"/>
                  <a:gd name="connsiteY0" fmla="*/ 370090 h 370090"/>
                  <a:gd name="connsiteX1" fmla="*/ 12255 w 14511"/>
                  <a:gd name="connsiteY1" fmla="*/ 370090 h 370090"/>
                  <a:gd name="connsiteX0" fmla="*/ 2329 w 14189"/>
                  <a:gd name="connsiteY0" fmla="*/ 440603 h 440603"/>
                  <a:gd name="connsiteX1" fmla="*/ 12329 w 14189"/>
                  <a:gd name="connsiteY1" fmla="*/ 440603 h 440603"/>
                  <a:gd name="connsiteX0" fmla="*/ 2751 w 14550"/>
                  <a:gd name="connsiteY0" fmla="*/ 444918 h 444918"/>
                  <a:gd name="connsiteX1" fmla="*/ 12751 w 14550"/>
                  <a:gd name="connsiteY1" fmla="*/ 444918 h 444918"/>
                  <a:gd name="connsiteX0" fmla="*/ 2670 w 14857"/>
                  <a:gd name="connsiteY0" fmla="*/ 449265 h 449265"/>
                  <a:gd name="connsiteX1" fmla="*/ 12670 w 14857"/>
                  <a:gd name="connsiteY1" fmla="*/ 449265 h 449265"/>
                  <a:gd name="connsiteX0" fmla="*/ 2810 w 14974"/>
                  <a:gd name="connsiteY0" fmla="*/ 403354 h 403354"/>
                  <a:gd name="connsiteX1" fmla="*/ 12810 w 14974"/>
                  <a:gd name="connsiteY1" fmla="*/ 403354 h 403354"/>
                  <a:gd name="connsiteX0" fmla="*/ 2954 w 14489"/>
                  <a:gd name="connsiteY0" fmla="*/ 354005 h 354005"/>
                  <a:gd name="connsiteX1" fmla="*/ 12954 w 14489"/>
                  <a:gd name="connsiteY1" fmla="*/ 354005 h 354005"/>
                  <a:gd name="connsiteX0" fmla="*/ 1970 w 13635"/>
                  <a:gd name="connsiteY0" fmla="*/ 349722 h 349722"/>
                  <a:gd name="connsiteX1" fmla="*/ 11970 w 13635"/>
                  <a:gd name="connsiteY1" fmla="*/ 349722 h 349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635" h="349722">
                    <a:moveTo>
                      <a:pt x="1970" y="349722"/>
                    </a:moveTo>
                    <a:cubicBezTo>
                      <a:pt x="-7474" y="-103494"/>
                      <a:pt x="20582" y="-129473"/>
                      <a:pt x="11970" y="349722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cxnSp>
            <p:nvCxnSpPr>
              <p:cNvPr id="65" name="Straight Connector 64"/>
              <p:cNvCxnSpPr/>
              <p:nvPr/>
            </p:nvCxnSpPr>
            <p:spPr>
              <a:xfrm flipV="1">
                <a:off x="3404484" y="2566284"/>
                <a:ext cx="0" cy="164658"/>
              </a:xfrm>
              <a:prstGeom prst="line">
                <a:avLst/>
              </a:pr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  <p:grpSp>
          <p:nvGrpSpPr>
            <p:cNvPr id="14" name="Group 13"/>
            <p:cNvGrpSpPr/>
            <p:nvPr/>
          </p:nvGrpSpPr>
          <p:grpSpPr>
            <a:xfrm>
              <a:off x="3144642" y="5105400"/>
              <a:ext cx="531549" cy="533400"/>
              <a:chOff x="2057400" y="2438400"/>
              <a:chExt cx="379678" cy="381000"/>
            </a:xfrm>
          </p:grpSpPr>
          <p:sp>
            <p:nvSpPr>
              <p:cNvPr id="53" name="AutoShape 568"/>
              <p:cNvSpPr>
                <a:spLocks noChangeArrowheads="1"/>
              </p:cNvSpPr>
              <p:nvPr/>
            </p:nvSpPr>
            <p:spPr bwMode="auto">
              <a:xfrm>
                <a:off x="2057400" y="2438400"/>
                <a:ext cx="379678" cy="379204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54" name="AutoShape 569"/>
              <p:cNvSpPr>
                <a:spLocks noChangeArrowheads="1"/>
              </p:cNvSpPr>
              <p:nvPr/>
            </p:nvSpPr>
            <p:spPr bwMode="auto">
              <a:xfrm rot="7281778">
                <a:off x="2057637" y="2439959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55" name="AutoShape 570"/>
              <p:cNvSpPr>
                <a:spLocks noChangeArrowheads="1"/>
              </p:cNvSpPr>
              <p:nvPr/>
            </p:nvSpPr>
            <p:spPr bwMode="auto">
              <a:xfrm rot="14395787">
                <a:off x="2057637" y="2438163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</p:grpSp>
        <p:sp>
          <p:nvSpPr>
            <p:cNvPr id="15" name="Rounded Rectangle 14"/>
            <p:cNvSpPr/>
            <p:nvPr/>
          </p:nvSpPr>
          <p:spPr>
            <a:xfrm>
              <a:off x="5214714" y="4572000"/>
              <a:ext cx="2286000" cy="1905000"/>
            </a:xfrm>
            <a:prstGeom prst="roundRect">
              <a:avLst>
                <a:gd name="adj" fmla="val 11074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>
                  <a:latin typeface="Helvetica Neue Medium" charset="0"/>
                  <a:ea typeface="Helvetica Neue Medium" charset="0"/>
                  <a:cs typeface="Helvetica Neue Medium" charset="0"/>
                </a:rPr>
                <a:t>P</a:t>
              </a: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5519514" y="6096000"/>
              <a:ext cx="1524000" cy="228600"/>
              <a:chOff x="1828800" y="3733800"/>
              <a:chExt cx="1524000" cy="228600"/>
            </a:xfrm>
          </p:grpSpPr>
          <p:sp>
            <p:nvSpPr>
              <p:cNvPr id="49" name="Rectangle 48"/>
              <p:cNvSpPr/>
              <p:nvPr/>
            </p:nvSpPr>
            <p:spPr>
              <a:xfrm>
                <a:off x="1828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2209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2590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2971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6613481" y="5105400"/>
              <a:ext cx="658633" cy="609600"/>
              <a:chOff x="3075167" y="2286000"/>
              <a:chExt cx="658633" cy="609600"/>
            </a:xfrm>
          </p:grpSpPr>
          <p:sp>
            <p:nvSpPr>
              <p:cNvPr id="39" name="Oval 38"/>
              <p:cNvSpPr/>
              <p:nvPr/>
            </p:nvSpPr>
            <p:spPr>
              <a:xfrm>
                <a:off x="3322154" y="2401625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3569142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3322154" y="2730942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3075167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43" name="Freeform 42"/>
              <p:cNvSpPr/>
              <p:nvPr/>
            </p:nvSpPr>
            <p:spPr>
              <a:xfrm>
                <a:off x="3492394" y="2479551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44" name="Freeform 43"/>
              <p:cNvSpPr/>
              <p:nvPr/>
            </p:nvSpPr>
            <p:spPr>
              <a:xfrm rot="10800000">
                <a:off x="3157496" y="2725143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45" name="Freeform 44"/>
              <p:cNvSpPr/>
              <p:nvPr/>
            </p:nvSpPr>
            <p:spPr>
              <a:xfrm flipH="1">
                <a:off x="3158892" y="248395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46" name="Freeform 45"/>
              <p:cNvSpPr/>
              <p:nvPr/>
            </p:nvSpPr>
            <p:spPr>
              <a:xfrm rot="10800000" flipH="1">
                <a:off x="3488208" y="272514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47" name="Freeform 46"/>
              <p:cNvSpPr/>
              <p:nvPr/>
            </p:nvSpPr>
            <p:spPr>
              <a:xfrm>
                <a:off x="3334455" y="2286000"/>
                <a:ext cx="136991" cy="126788"/>
              </a:xfrm>
              <a:custGeom>
                <a:avLst/>
                <a:gdLst>
                  <a:gd name="connsiteX0" fmla="*/ 0 w 185980"/>
                  <a:gd name="connsiteY0" fmla="*/ 0 h 6711"/>
                  <a:gd name="connsiteX1" fmla="*/ 185980 w 185980"/>
                  <a:gd name="connsiteY1" fmla="*/ 0 h 6711"/>
                  <a:gd name="connsiteX0" fmla="*/ 2160 w 12160"/>
                  <a:gd name="connsiteY0" fmla="*/ 223289 h 223707"/>
                  <a:gd name="connsiteX1" fmla="*/ 12160 w 12160"/>
                  <a:gd name="connsiteY1" fmla="*/ 223289 h 223707"/>
                  <a:gd name="connsiteX0" fmla="*/ 1366 w 13800"/>
                  <a:gd name="connsiteY0" fmla="*/ 342290 h 342290"/>
                  <a:gd name="connsiteX1" fmla="*/ 11366 w 13800"/>
                  <a:gd name="connsiteY1" fmla="*/ 342290 h 342290"/>
                  <a:gd name="connsiteX0" fmla="*/ 1989 w 14293"/>
                  <a:gd name="connsiteY0" fmla="*/ 324153 h 324153"/>
                  <a:gd name="connsiteX1" fmla="*/ 11989 w 14293"/>
                  <a:gd name="connsiteY1" fmla="*/ 324153 h 324153"/>
                  <a:gd name="connsiteX0" fmla="*/ 2255 w 14511"/>
                  <a:gd name="connsiteY0" fmla="*/ 370090 h 370090"/>
                  <a:gd name="connsiteX1" fmla="*/ 12255 w 14511"/>
                  <a:gd name="connsiteY1" fmla="*/ 370090 h 370090"/>
                  <a:gd name="connsiteX0" fmla="*/ 2329 w 14189"/>
                  <a:gd name="connsiteY0" fmla="*/ 440603 h 440603"/>
                  <a:gd name="connsiteX1" fmla="*/ 12329 w 14189"/>
                  <a:gd name="connsiteY1" fmla="*/ 440603 h 440603"/>
                  <a:gd name="connsiteX0" fmla="*/ 2751 w 14550"/>
                  <a:gd name="connsiteY0" fmla="*/ 444918 h 444918"/>
                  <a:gd name="connsiteX1" fmla="*/ 12751 w 14550"/>
                  <a:gd name="connsiteY1" fmla="*/ 444918 h 444918"/>
                  <a:gd name="connsiteX0" fmla="*/ 2670 w 14857"/>
                  <a:gd name="connsiteY0" fmla="*/ 449265 h 449265"/>
                  <a:gd name="connsiteX1" fmla="*/ 12670 w 14857"/>
                  <a:gd name="connsiteY1" fmla="*/ 449265 h 449265"/>
                  <a:gd name="connsiteX0" fmla="*/ 2810 w 14974"/>
                  <a:gd name="connsiteY0" fmla="*/ 403354 h 403354"/>
                  <a:gd name="connsiteX1" fmla="*/ 12810 w 14974"/>
                  <a:gd name="connsiteY1" fmla="*/ 403354 h 403354"/>
                  <a:gd name="connsiteX0" fmla="*/ 2954 w 14489"/>
                  <a:gd name="connsiteY0" fmla="*/ 354005 h 354005"/>
                  <a:gd name="connsiteX1" fmla="*/ 12954 w 14489"/>
                  <a:gd name="connsiteY1" fmla="*/ 354005 h 354005"/>
                  <a:gd name="connsiteX0" fmla="*/ 1970 w 13635"/>
                  <a:gd name="connsiteY0" fmla="*/ 349722 h 349722"/>
                  <a:gd name="connsiteX1" fmla="*/ 11970 w 13635"/>
                  <a:gd name="connsiteY1" fmla="*/ 349722 h 349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635" h="349722">
                    <a:moveTo>
                      <a:pt x="1970" y="349722"/>
                    </a:moveTo>
                    <a:cubicBezTo>
                      <a:pt x="-7474" y="-103494"/>
                      <a:pt x="20582" y="-129473"/>
                      <a:pt x="11970" y="349722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cxnSp>
            <p:nvCxnSpPr>
              <p:cNvPr id="48" name="Straight Connector 47"/>
              <p:cNvCxnSpPr/>
              <p:nvPr/>
            </p:nvCxnSpPr>
            <p:spPr>
              <a:xfrm flipV="1">
                <a:off x="3404484" y="2566284"/>
                <a:ext cx="0" cy="164658"/>
              </a:xfrm>
              <a:prstGeom prst="line">
                <a:avLst/>
              </a:pr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  <p:grpSp>
          <p:nvGrpSpPr>
            <p:cNvPr id="18" name="Group 17"/>
            <p:cNvGrpSpPr/>
            <p:nvPr/>
          </p:nvGrpSpPr>
          <p:grpSpPr>
            <a:xfrm>
              <a:off x="5583042" y="5105400"/>
              <a:ext cx="531549" cy="533400"/>
              <a:chOff x="2057400" y="2438400"/>
              <a:chExt cx="379678" cy="381000"/>
            </a:xfrm>
          </p:grpSpPr>
          <p:sp>
            <p:nvSpPr>
              <p:cNvPr id="36" name="AutoShape 568"/>
              <p:cNvSpPr>
                <a:spLocks noChangeArrowheads="1"/>
              </p:cNvSpPr>
              <p:nvPr/>
            </p:nvSpPr>
            <p:spPr bwMode="auto">
              <a:xfrm>
                <a:off x="2057400" y="2438400"/>
                <a:ext cx="379678" cy="379204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37" name="AutoShape 569"/>
              <p:cNvSpPr>
                <a:spLocks noChangeArrowheads="1"/>
              </p:cNvSpPr>
              <p:nvPr/>
            </p:nvSpPr>
            <p:spPr bwMode="auto">
              <a:xfrm rot="7281778">
                <a:off x="2057637" y="2439959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38" name="AutoShape 570"/>
              <p:cNvSpPr>
                <a:spLocks noChangeArrowheads="1"/>
              </p:cNvSpPr>
              <p:nvPr/>
            </p:nvSpPr>
            <p:spPr bwMode="auto">
              <a:xfrm rot="14395787">
                <a:off x="2057637" y="2438163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</p:grpSp>
        <p:pic>
          <p:nvPicPr>
            <p:cNvPr id="19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3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8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3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3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8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3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8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6" name="Straight Connector 25"/>
            <p:cNvCxnSpPr/>
            <p:nvPr/>
          </p:nvCxnSpPr>
          <p:spPr>
            <a:xfrm>
              <a:off x="5824314" y="4267200"/>
              <a:ext cx="0" cy="762000"/>
            </a:xfrm>
            <a:prstGeom prst="line">
              <a:avLst/>
            </a:pr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7" name="Freeform 26"/>
            <p:cNvSpPr/>
            <p:nvPr/>
          </p:nvSpPr>
          <p:spPr>
            <a:xfrm>
              <a:off x="3632595" y="4763822"/>
              <a:ext cx="2007031" cy="355783"/>
            </a:xfrm>
            <a:custGeom>
              <a:avLst/>
              <a:gdLst>
                <a:gd name="connsiteX0" fmla="*/ 1983783 w 1983783"/>
                <a:gd name="connsiteY0" fmla="*/ 25352 h 25352"/>
                <a:gd name="connsiteX1" fmla="*/ 0 w 1983783"/>
                <a:gd name="connsiteY1" fmla="*/ 25352 h 25352"/>
                <a:gd name="connsiteX0" fmla="*/ 1983783 w 1983783"/>
                <a:gd name="connsiteY0" fmla="*/ 203577 h 203577"/>
                <a:gd name="connsiteX1" fmla="*/ 0 w 1983783"/>
                <a:gd name="connsiteY1" fmla="*/ 203577 h 203577"/>
                <a:gd name="connsiteX0" fmla="*/ 1983783 w 1983783"/>
                <a:gd name="connsiteY0" fmla="*/ 283044 h 283044"/>
                <a:gd name="connsiteX1" fmla="*/ 0 w 1983783"/>
                <a:gd name="connsiteY1" fmla="*/ 283044 h 283044"/>
                <a:gd name="connsiteX0" fmla="*/ 2007031 w 2007031"/>
                <a:gd name="connsiteY0" fmla="*/ 265800 h 296797"/>
                <a:gd name="connsiteX1" fmla="*/ 0 w 2007031"/>
                <a:gd name="connsiteY1" fmla="*/ 296797 h 296797"/>
                <a:gd name="connsiteX0" fmla="*/ 2007031 w 2007031"/>
                <a:gd name="connsiteY0" fmla="*/ 306367 h 337364"/>
                <a:gd name="connsiteX1" fmla="*/ 0 w 2007031"/>
                <a:gd name="connsiteY1" fmla="*/ 337364 h 337364"/>
                <a:gd name="connsiteX0" fmla="*/ 2007031 w 2007031"/>
                <a:gd name="connsiteY0" fmla="*/ 324786 h 355783"/>
                <a:gd name="connsiteX1" fmla="*/ 0 w 2007031"/>
                <a:gd name="connsiteY1" fmla="*/ 355783 h 355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07031" h="355783">
                  <a:moveTo>
                    <a:pt x="2007031" y="324786"/>
                  </a:moveTo>
                  <a:cubicBezTo>
                    <a:pt x="1444571" y="-30384"/>
                    <a:pt x="796872" y="-191824"/>
                    <a:pt x="0" y="355783"/>
                  </a:cubicBezTo>
                </a:path>
              </a:pathLst>
            </a:cu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>
              <a:off x="1176115" y="4520173"/>
              <a:ext cx="4463512" cy="599432"/>
            </a:xfrm>
            <a:custGeom>
              <a:avLst/>
              <a:gdLst>
                <a:gd name="connsiteX0" fmla="*/ 1983783 w 1983783"/>
                <a:gd name="connsiteY0" fmla="*/ 25352 h 25352"/>
                <a:gd name="connsiteX1" fmla="*/ 0 w 1983783"/>
                <a:gd name="connsiteY1" fmla="*/ 25352 h 25352"/>
                <a:gd name="connsiteX0" fmla="*/ 1983783 w 1983783"/>
                <a:gd name="connsiteY0" fmla="*/ 203577 h 203577"/>
                <a:gd name="connsiteX1" fmla="*/ 0 w 1983783"/>
                <a:gd name="connsiteY1" fmla="*/ 203577 h 203577"/>
                <a:gd name="connsiteX0" fmla="*/ 1983783 w 1983783"/>
                <a:gd name="connsiteY0" fmla="*/ 283044 h 283044"/>
                <a:gd name="connsiteX1" fmla="*/ 0 w 1983783"/>
                <a:gd name="connsiteY1" fmla="*/ 283044 h 283044"/>
                <a:gd name="connsiteX0" fmla="*/ 2007031 w 2007031"/>
                <a:gd name="connsiteY0" fmla="*/ 265800 h 296797"/>
                <a:gd name="connsiteX1" fmla="*/ 0 w 2007031"/>
                <a:gd name="connsiteY1" fmla="*/ 296797 h 296797"/>
                <a:gd name="connsiteX0" fmla="*/ 2007031 w 2007031"/>
                <a:gd name="connsiteY0" fmla="*/ 306367 h 337364"/>
                <a:gd name="connsiteX1" fmla="*/ 0 w 2007031"/>
                <a:gd name="connsiteY1" fmla="*/ 337364 h 337364"/>
                <a:gd name="connsiteX0" fmla="*/ 2007031 w 2007031"/>
                <a:gd name="connsiteY0" fmla="*/ 324786 h 355783"/>
                <a:gd name="connsiteX1" fmla="*/ 0 w 2007031"/>
                <a:gd name="connsiteY1" fmla="*/ 355783 h 355783"/>
                <a:gd name="connsiteX0" fmla="*/ 2007031 w 2007031"/>
                <a:gd name="connsiteY0" fmla="*/ 375253 h 406250"/>
                <a:gd name="connsiteX1" fmla="*/ 0 w 2007031"/>
                <a:gd name="connsiteY1" fmla="*/ 406250 h 406250"/>
                <a:gd name="connsiteX0" fmla="*/ 2007031 w 2007031"/>
                <a:gd name="connsiteY0" fmla="*/ 568435 h 599432"/>
                <a:gd name="connsiteX1" fmla="*/ 0 w 2007031"/>
                <a:gd name="connsiteY1" fmla="*/ 599432 h 599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07031" h="599432">
                  <a:moveTo>
                    <a:pt x="2007031" y="568435"/>
                  </a:moveTo>
                  <a:cubicBezTo>
                    <a:pt x="1570010" y="-305928"/>
                    <a:pt x="605228" y="-72162"/>
                    <a:pt x="0" y="599432"/>
                  </a:cubicBezTo>
                </a:path>
              </a:pathLst>
            </a:cu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35" name="Freeform 34"/>
            <p:cNvSpPr/>
            <p:nvPr/>
          </p:nvSpPr>
          <p:spPr>
            <a:xfrm>
              <a:off x="6011585" y="3995980"/>
              <a:ext cx="922149" cy="1022888"/>
            </a:xfrm>
            <a:custGeom>
              <a:avLst/>
              <a:gdLst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22149 w 922149"/>
                <a:gd name="connsiteY0" fmla="*/ 1022888 h 1022888"/>
                <a:gd name="connsiteX1" fmla="*/ 0 w 922149"/>
                <a:gd name="connsiteY1" fmla="*/ 0 h 1022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22149" h="1022888">
                  <a:moveTo>
                    <a:pt x="922149" y="1022888"/>
                  </a:moveTo>
                  <a:cubicBezTo>
                    <a:pt x="876945" y="548898"/>
                    <a:pt x="669011" y="198894"/>
                    <a:pt x="0" y="0"/>
                  </a:cubicBezTo>
                </a:path>
              </a:pathLst>
            </a:cu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3912105" y="4985698"/>
            <a:ext cx="2379321" cy="963372"/>
            <a:chOff x="337914" y="3576828"/>
            <a:chExt cx="7162800" cy="2900172"/>
          </a:xfrm>
        </p:grpSpPr>
        <p:sp>
          <p:nvSpPr>
            <p:cNvPr id="88" name="Rounded Rectangle 87"/>
            <p:cNvSpPr/>
            <p:nvPr/>
          </p:nvSpPr>
          <p:spPr>
            <a:xfrm>
              <a:off x="337914" y="4572000"/>
              <a:ext cx="2285999" cy="1905000"/>
            </a:xfrm>
            <a:prstGeom prst="roundRect">
              <a:avLst>
                <a:gd name="adj" fmla="val 11074"/>
              </a:avLst>
            </a:prstGeom>
            <a:solidFill>
              <a:srgbClr val="E3EAF9"/>
            </a:solidFill>
            <a:ln>
              <a:solidFill>
                <a:srgbClr val="4974CB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grpSp>
          <p:nvGrpSpPr>
            <p:cNvPr id="89" name="Group 88"/>
            <p:cNvGrpSpPr/>
            <p:nvPr/>
          </p:nvGrpSpPr>
          <p:grpSpPr>
            <a:xfrm>
              <a:off x="642714" y="6096000"/>
              <a:ext cx="1524000" cy="228600"/>
              <a:chOff x="1828800" y="3733800"/>
              <a:chExt cx="1524000" cy="228600"/>
            </a:xfrm>
          </p:grpSpPr>
          <p:sp>
            <p:nvSpPr>
              <p:cNvPr id="158" name="Rectangle 157"/>
              <p:cNvSpPr/>
              <p:nvPr/>
            </p:nvSpPr>
            <p:spPr>
              <a:xfrm>
                <a:off x="1828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59" name="Rectangle 158"/>
              <p:cNvSpPr/>
              <p:nvPr/>
            </p:nvSpPr>
            <p:spPr>
              <a:xfrm>
                <a:off x="2209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60" name="Rectangle 159"/>
              <p:cNvSpPr/>
              <p:nvPr/>
            </p:nvSpPr>
            <p:spPr>
              <a:xfrm>
                <a:off x="2590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61" name="Rectangle 160"/>
              <p:cNvSpPr/>
              <p:nvPr/>
            </p:nvSpPr>
            <p:spPr>
              <a:xfrm>
                <a:off x="2971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</p:grpSp>
        <p:grpSp>
          <p:nvGrpSpPr>
            <p:cNvPr id="90" name="Group 89"/>
            <p:cNvGrpSpPr/>
            <p:nvPr/>
          </p:nvGrpSpPr>
          <p:grpSpPr>
            <a:xfrm>
              <a:off x="1736681" y="5105400"/>
              <a:ext cx="658633" cy="609600"/>
              <a:chOff x="3075167" y="2286000"/>
              <a:chExt cx="658633" cy="609600"/>
            </a:xfrm>
          </p:grpSpPr>
          <p:sp>
            <p:nvSpPr>
              <p:cNvPr id="148" name="Oval 147"/>
              <p:cNvSpPr/>
              <p:nvPr/>
            </p:nvSpPr>
            <p:spPr>
              <a:xfrm>
                <a:off x="3322154" y="2401625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49" name="Oval 148"/>
              <p:cNvSpPr/>
              <p:nvPr/>
            </p:nvSpPr>
            <p:spPr>
              <a:xfrm>
                <a:off x="3569142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50" name="Oval 149"/>
              <p:cNvSpPr/>
              <p:nvPr/>
            </p:nvSpPr>
            <p:spPr>
              <a:xfrm>
                <a:off x="3322154" y="2730942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51" name="Oval 150"/>
              <p:cNvSpPr/>
              <p:nvPr/>
            </p:nvSpPr>
            <p:spPr>
              <a:xfrm>
                <a:off x="3075167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52" name="Freeform 151"/>
              <p:cNvSpPr/>
              <p:nvPr/>
            </p:nvSpPr>
            <p:spPr>
              <a:xfrm>
                <a:off x="3492394" y="2479551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53" name="Freeform 152"/>
              <p:cNvSpPr/>
              <p:nvPr/>
            </p:nvSpPr>
            <p:spPr>
              <a:xfrm rot="10800000">
                <a:off x="3157496" y="2725143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54" name="Freeform 153"/>
              <p:cNvSpPr/>
              <p:nvPr/>
            </p:nvSpPr>
            <p:spPr>
              <a:xfrm flipH="1">
                <a:off x="3158892" y="248395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55" name="Freeform 154"/>
              <p:cNvSpPr/>
              <p:nvPr/>
            </p:nvSpPr>
            <p:spPr>
              <a:xfrm rot="10800000" flipH="1">
                <a:off x="3488208" y="272514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56" name="Freeform 155"/>
              <p:cNvSpPr/>
              <p:nvPr/>
            </p:nvSpPr>
            <p:spPr>
              <a:xfrm>
                <a:off x="3334455" y="2286000"/>
                <a:ext cx="136991" cy="126788"/>
              </a:xfrm>
              <a:custGeom>
                <a:avLst/>
                <a:gdLst>
                  <a:gd name="connsiteX0" fmla="*/ 0 w 185980"/>
                  <a:gd name="connsiteY0" fmla="*/ 0 h 6711"/>
                  <a:gd name="connsiteX1" fmla="*/ 185980 w 185980"/>
                  <a:gd name="connsiteY1" fmla="*/ 0 h 6711"/>
                  <a:gd name="connsiteX0" fmla="*/ 2160 w 12160"/>
                  <a:gd name="connsiteY0" fmla="*/ 223289 h 223707"/>
                  <a:gd name="connsiteX1" fmla="*/ 12160 w 12160"/>
                  <a:gd name="connsiteY1" fmla="*/ 223289 h 223707"/>
                  <a:gd name="connsiteX0" fmla="*/ 1366 w 13800"/>
                  <a:gd name="connsiteY0" fmla="*/ 342290 h 342290"/>
                  <a:gd name="connsiteX1" fmla="*/ 11366 w 13800"/>
                  <a:gd name="connsiteY1" fmla="*/ 342290 h 342290"/>
                  <a:gd name="connsiteX0" fmla="*/ 1989 w 14293"/>
                  <a:gd name="connsiteY0" fmla="*/ 324153 h 324153"/>
                  <a:gd name="connsiteX1" fmla="*/ 11989 w 14293"/>
                  <a:gd name="connsiteY1" fmla="*/ 324153 h 324153"/>
                  <a:gd name="connsiteX0" fmla="*/ 2255 w 14511"/>
                  <a:gd name="connsiteY0" fmla="*/ 370090 h 370090"/>
                  <a:gd name="connsiteX1" fmla="*/ 12255 w 14511"/>
                  <a:gd name="connsiteY1" fmla="*/ 370090 h 370090"/>
                  <a:gd name="connsiteX0" fmla="*/ 2329 w 14189"/>
                  <a:gd name="connsiteY0" fmla="*/ 440603 h 440603"/>
                  <a:gd name="connsiteX1" fmla="*/ 12329 w 14189"/>
                  <a:gd name="connsiteY1" fmla="*/ 440603 h 440603"/>
                  <a:gd name="connsiteX0" fmla="*/ 2751 w 14550"/>
                  <a:gd name="connsiteY0" fmla="*/ 444918 h 444918"/>
                  <a:gd name="connsiteX1" fmla="*/ 12751 w 14550"/>
                  <a:gd name="connsiteY1" fmla="*/ 444918 h 444918"/>
                  <a:gd name="connsiteX0" fmla="*/ 2670 w 14857"/>
                  <a:gd name="connsiteY0" fmla="*/ 449265 h 449265"/>
                  <a:gd name="connsiteX1" fmla="*/ 12670 w 14857"/>
                  <a:gd name="connsiteY1" fmla="*/ 449265 h 449265"/>
                  <a:gd name="connsiteX0" fmla="*/ 2810 w 14974"/>
                  <a:gd name="connsiteY0" fmla="*/ 403354 h 403354"/>
                  <a:gd name="connsiteX1" fmla="*/ 12810 w 14974"/>
                  <a:gd name="connsiteY1" fmla="*/ 403354 h 403354"/>
                  <a:gd name="connsiteX0" fmla="*/ 2954 w 14489"/>
                  <a:gd name="connsiteY0" fmla="*/ 354005 h 354005"/>
                  <a:gd name="connsiteX1" fmla="*/ 12954 w 14489"/>
                  <a:gd name="connsiteY1" fmla="*/ 354005 h 354005"/>
                  <a:gd name="connsiteX0" fmla="*/ 1970 w 13635"/>
                  <a:gd name="connsiteY0" fmla="*/ 349722 h 349722"/>
                  <a:gd name="connsiteX1" fmla="*/ 11970 w 13635"/>
                  <a:gd name="connsiteY1" fmla="*/ 349722 h 349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635" h="349722">
                    <a:moveTo>
                      <a:pt x="1970" y="349722"/>
                    </a:moveTo>
                    <a:cubicBezTo>
                      <a:pt x="-7474" y="-103494"/>
                      <a:pt x="20582" y="-129473"/>
                      <a:pt x="11970" y="349722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cxnSp>
            <p:nvCxnSpPr>
              <p:cNvPr id="157" name="Straight Connector 156"/>
              <p:cNvCxnSpPr/>
              <p:nvPr/>
            </p:nvCxnSpPr>
            <p:spPr>
              <a:xfrm flipV="1">
                <a:off x="3412555" y="2566283"/>
                <a:ext cx="0" cy="164658"/>
              </a:xfrm>
              <a:prstGeom prst="line">
                <a:avLst/>
              </a:pr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  <p:grpSp>
          <p:nvGrpSpPr>
            <p:cNvPr id="91" name="Group 90"/>
            <p:cNvGrpSpPr/>
            <p:nvPr/>
          </p:nvGrpSpPr>
          <p:grpSpPr>
            <a:xfrm>
              <a:off x="706242" y="5105400"/>
              <a:ext cx="531549" cy="533400"/>
              <a:chOff x="2057400" y="2438400"/>
              <a:chExt cx="379678" cy="381000"/>
            </a:xfrm>
          </p:grpSpPr>
          <p:sp>
            <p:nvSpPr>
              <p:cNvPr id="145" name="AutoShape 568"/>
              <p:cNvSpPr>
                <a:spLocks noChangeArrowheads="1"/>
              </p:cNvSpPr>
              <p:nvPr/>
            </p:nvSpPr>
            <p:spPr bwMode="auto">
              <a:xfrm>
                <a:off x="2057400" y="2438400"/>
                <a:ext cx="379678" cy="379204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46" name="AutoShape 569"/>
              <p:cNvSpPr>
                <a:spLocks noChangeArrowheads="1"/>
              </p:cNvSpPr>
              <p:nvPr/>
            </p:nvSpPr>
            <p:spPr bwMode="auto">
              <a:xfrm rot="7281778">
                <a:off x="2057637" y="2439959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47" name="AutoShape 570"/>
              <p:cNvSpPr>
                <a:spLocks noChangeArrowheads="1"/>
              </p:cNvSpPr>
              <p:nvPr/>
            </p:nvSpPr>
            <p:spPr bwMode="auto">
              <a:xfrm rot="14395787">
                <a:off x="2057637" y="2438163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</p:grpSp>
        <p:sp>
          <p:nvSpPr>
            <p:cNvPr id="92" name="Rounded Rectangle 91"/>
            <p:cNvSpPr/>
            <p:nvPr/>
          </p:nvSpPr>
          <p:spPr>
            <a:xfrm>
              <a:off x="2776314" y="4572000"/>
              <a:ext cx="2286000" cy="1905000"/>
            </a:xfrm>
            <a:prstGeom prst="roundRect">
              <a:avLst>
                <a:gd name="adj" fmla="val 11074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latin typeface="Helvetica Neue Medium" charset="0"/>
                  <a:ea typeface="Helvetica Neue Medium" charset="0"/>
                  <a:cs typeface="Helvetica Neue Medium" charset="0"/>
                </a:rPr>
                <a:t>P</a:t>
              </a:r>
            </a:p>
          </p:txBody>
        </p:sp>
        <p:grpSp>
          <p:nvGrpSpPr>
            <p:cNvPr id="93" name="Group 92"/>
            <p:cNvGrpSpPr/>
            <p:nvPr/>
          </p:nvGrpSpPr>
          <p:grpSpPr>
            <a:xfrm>
              <a:off x="3081114" y="6096000"/>
              <a:ext cx="1524000" cy="228600"/>
              <a:chOff x="1828800" y="3733800"/>
              <a:chExt cx="1524000" cy="228600"/>
            </a:xfrm>
          </p:grpSpPr>
          <p:sp>
            <p:nvSpPr>
              <p:cNvPr id="141" name="Rectangle 140"/>
              <p:cNvSpPr/>
              <p:nvPr/>
            </p:nvSpPr>
            <p:spPr>
              <a:xfrm>
                <a:off x="1828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2209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43" name="Rectangle 142"/>
              <p:cNvSpPr/>
              <p:nvPr/>
            </p:nvSpPr>
            <p:spPr>
              <a:xfrm>
                <a:off x="2590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44" name="Rectangle 143"/>
              <p:cNvSpPr/>
              <p:nvPr/>
            </p:nvSpPr>
            <p:spPr>
              <a:xfrm>
                <a:off x="2971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</p:grpSp>
        <p:grpSp>
          <p:nvGrpSpPr>
            <p:cNvPr id="94" name="Group 93"/>
            <p:cNvGrpSpPr/>
            <p:nvPr/>
          </p:nvGrpSpPr>
          <p:grpSpPr>
            <a:xfrm>
              <a:off x="4175081" y="5105400"/>
              <a:ext cx="658633" cy="609600"/>
              <a:chOff x="3075167" y="2286000"/>
              <a:chExt cx="658633" cy="609600"/>
            </a:xfrm>
          </p:grpSpPr>
          <p:sp>
            <p:nvSpPr>
              <p:cNvPr id="131" name="Oval 130"/>
              <p:cNvSpPr/>
              <p:nvPr/>
            </p:nvSpPr>
            <p:spPr>
              <a:xfrm>
                <a:off x="3322154" y="2401625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32" name="Oval 131"/>
              <p:cNvSpPr/>
              <p:nvPr/>
            </p:nvSpPr>
            <p:spPr>
              <a:xfrm>
                <a:off x="3569142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33" name="Oval 132"/>
              <p:cNvSpPr/>
              <p:nvPr/>
            </p:nvSpPr>
            <p:spPr>
              <a:xfrm>
                <a:off x="3322154" y="2730942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34" name="Oval 133"/>
              <p:cNvSpPr/>
              <p:nvPr/>
            </p:nvSpPr>
            <p:spPr>
              <a:xfrm>
                <a:off x="3075167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35" name="Freeform 134"/>
              <p:cNvSpPr/>
              <p:nvPr/>
            </p:nvSpPr>
            <p:spPr>
              <a:xfrm>
                <a:off x="3492394" y="2479551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36" name="Freeform 135"/>
              <p:cNvSpPr/>
              <p:nvPr/>
            </p:nvSpPr>
            <p:spPr>
              <a:xfrm rot="10800000">
                <a:off x="3157496" y="2725143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37" name="Freeform 136"/>
              <p:cNvSpPr/>
              <p:nvPr/>
            </p:nvSpPr>
            <p:spPr>
              <a:xfrm flipH="1">
                <a:off x="3158892" y="248395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38" name="Freeform 137"/>
              <p:cNvSpPr/>
              <p:nvPr/>
            </p:nvSpPr>
            <p:spPr>
              <a:xfrm rot="10800000" flipH="1">
                <a:off x="3488208" y="272514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39" name="Freeform 138"/>
              <p:cNvSpPr/>
              <p:nvPr/>
            </p:nvSpPr>
            <p:spPr>
              <a:xfrm>
                <a:off x="3334455" y="2286000"/>
                <a:ext cx="136991" cy="126788"/>
              </a:xfrm>
              <a:custGeom>
                <a:avLst/>
                <a:gdLst>
                  <a:gd name="connsiteX0" fmla="*/ 0 w 185980"/>
                  <a:gd name="connsiteY0" fmla="*/ 0 h 6711"/>
                  <a:gd name="connsiteX1" fmla="*/ 185980 w 185980"/>
                  <a:gd name="connsiteY1" fmla="*/ 0 h 6711"/>
                  <a:gd name="connsiteX0" fmla="*/ 2160 w 12160"/>
                  <a:gd name="connsiteY0" fmla="*/ 223289 h 223707"/>
                  <a:gd name="connsiteX1" fmla="*/ 12160 w 12160"/>
                  <a:gd name="connsiteY1" fmla="*/ 223289 h 223707"/>
                  <a:gd name="connsiteX0" fmla="*/ 1366 w 13800"/>
                  <a:gd name="connsiteY0" fmla="*/ 342290 h 342290"/>
                  <a:gd name="connsiteX1" fmla="*/ 11366 w 13800"/>
                  <a:gd name="connsiteY1" fmla="*/ 342290 h 342290"/>
                  <a:gd name="connsiteX0" fmla="*/ 1989 w 14293"/>
                  <a:gd name="connsiteY0" fmla="*/ 324153 h 324153"/>
                  <a:gd name="connsiteX1" fmla="*/ 11989 w 14293"/>
                  <a:gd name="connsiteY1" fmla="*/ 324153 h 324153"/>
                  <a:gd name="connsiteX0" fmla="*/ 2255 w 14511"/>
                  <a:gd name="connsiteY0" fmla="*/ 370090 h 370090"/>
                  <a:gd name="connsiteX1" fmla="*/ 12255 w 14511"/>
                  <a:gd name="connsiteY1" fmla="*/ 370090 h 370090"/>
                  <a:gd name="connsiteX0" fmla="*/ 2329 w 14189"/>
                  <a:gd name="connsiteY0" fmla="*/ 440603 h 440603"/>
                  <a:gd name="connsiteX1" fmla="*/ 12329 w 14189"/>
                  <a:gd name="connsiteY1" fmla="*/ 440603 h 440603"/>
                  <a:gd name="connsiteX0" fmla="*/ 2751 w 14550"/>
                  <a:gd name="connsiteY0" fmla="*/ 444918 h 444918"/>
                  <a:gd name="connsiteX1" fmla="*/ 12751 w 14550"/>
                  <a:gd name="connsiteY1" fmla="*/ 444918 h 444918"/>
                  <a:gd name="connsiteX0" fmla="*/ 2670 w 14857"/>
                  <a:gd name="connsiteY0" fmla="*/ 449265 h 449265"/>
                  <a:gd name="connsiteX1" fmla="*/ 12670 w 14857"/>
                  <a:gd name="connsiteY1" fmla="*/ 449265 h 449265"/>
                  <a:gd name="connsiteX0" fmla="*/ 2810 w 14974"/>
                  <a:gd name="connsiteY0" fmla="*/ 403354 h 403354"/>
                  <a:gd name="connsiteX1" fmla="*/ 12810 w 14974"/>
                  <a:gd name="connsiteY1" fmla="*/ 403354 h 403354"/>
                  <a:gd name="connsiteX0" fmla="*/ 2954 w 14489"/>
                  <a:gd name="connsiteY0" fmla="*/ 354005 h 354005"/>
                  <a:gd name="connsiteX1" fmla="*/ 12954 w 14489"/>
                  <a:gd name="connsiteY1" fmla="*/ 354005 h 354005"/>
                  <a:gd name="connsiteX0" fmla="*/ 1970 w 13635"/>
                  <a:gd name="connsiteY0" fmla="*/ 349722 h 349722"/>
                  <a:gd name="connsiteX1" fmla="*/ 11970 w 13635"/>
                  <a:gd name="connsiteY1" fmla="*/ 349722 h 349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635" h="349722">
                    <a:moveTo>
                      <a:pt x="1970" y="349722"/>
                    </a:moveTo>
                    <a:cubicBezTo>
                      <a:pt x="-7474" y="-103494"/>
                      <a:pt x="20582" y="-129473"/>
                      <a:pt x="11970" y="349722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cxnSp>
            <p:nvCxnSpPr>
              <p:cNvPr id="140" name="Straight Connector 139"/>
              <p:cNvCxnSpPr/>
              <p:nvPr/>
            </p:nvCxnSpPr>
            <p:spPr>
              <a:xfrm flipV="1">
                <a:off x="3404484" y="2566284"/>
                <a:ext cx="0" cy="164658"/>
              </a:xfrm>
              <a:prstGeom prst="line">
                <a:avLst/>
              </a:pr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  <p:grpSp>
          <p:nvGrpSpPr>
            <p:cNvPr id="95" name="Group 94"/>
            <p:cNvGrpSpPr/>
            <p:nvPr/>
          </p:nvGrpSpPr>
          <p:grpSpPr>
            <a:xfrm>
              <a:off x="3144642" y="5105400"/>
              <a:ext cx="531549" cy="533400"/>
              <a:chOff x="2057400" y="2438400"/>
              <a:chExt cx="379678" cy="381000"/>
            </a:xfrm>
          </p:grpSpPr>
          <p:sp>
            <p:nvSpPr>
              <p:cNvPr id="128" name="AutoShape 568"/>
              <p:cNvSpPr>
                <a:spLocks noChangeArrowheads="1"/>
              </p:cNvSpPr>
              <p:nvPr/>
            </p:nvSpPr>
            <p:spPr bwMode="auto">
              <a:xfrm>
                <a:off x="2057400" y="2438400"/>
                <a:ext cx="379678" cy="379204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29" name="AutoShape 569"/>
              <p:cNvSpPr>
                <a:spLocks noChangeArrowheads="1"/>
              </p:cNvSpPr>
              <p:nvPr/>
            </p:nvSpPr>
            <p:spPr bwMode="auto">
              <a:xfrm rot="7281778">
                <a:off x="2057637" y="2439959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30" name="AutoShape 570"/>
              <p:cNvSpPr>
                <a:spLocks noChangeArrowheads="1"/>
              </p:cNvSpPr>
              <p:nvPr/>
            </p:nvSpPr>
            <p:spPr bwMode="auto">
              <a:xfrm rot="14395787">
                <a:off x="2057637" y="2438163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</p:grpSp>
        <p:sp>
          <p:nvSpPr>
            <p:cNvPr id="96" name="Rounded Rectangle 95"/>
            <p:cNvSpPr/>
            <p:nvPr/>
          </p:nvSpPr>
          <p:spPr>
            <a:xfrm>
              <a:off x="5214714" y="4572000"/>
              <a:ext cx="2286000" cy="1905000"/>
            </a:xfrm>
            <a:prstGeom prst="roundRect">
              <a:avLst>
                <a:gd name="adj" fmla="val 11074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rgbClr val="0070C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600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grpSp>
          <p:nvGrpSpPr>
            <p:cNvPr id="97" name="Group 96"/>
            <p:cNvGrpSpPr/>
            <p:nvPr/>
          </p:nvGrpSpPr>
          <p:grpSpPr>
            <a:xfrm>
              <a:off x="5519514" y="6096000"/>
              <a:ext cx="1524000" cy="228600"/>
              <a:chOff x="1828800" y="3733800"/>
              <a:chExt cx="1524000" cy="228600"/>
            </a:xfrm>
          </p:grpSpPr>
          <p:sp>
            <p:nvSpPr>
              <p:cNvPr id="124" name="Rectangle 123"/>
              <p:cNvSpPr/>
              <p:nvPr/>
            </p:nvSpPr>
            <p:spPr>
              <a:xfrm>
                <a:off x="1828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25" name="Rectangle 124"/>
              <p:cNvSpPr/>
              <p:nvPr/>
            </p:nvSpPr>
            <p:spPr>
              <a:xfrm>
                <a:off x="2209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26" name="Rectangle 125"/>
              <p:cNvSpPr/>
              <p:nvPr/>
            </p:nvSpPr>
            <p:spPr>
              <a:xfrm>
                <a:off x="2590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27" name="Rectangle 126"/>
              <p:cNvSpPr/>
              <p:nvPr/>
            </p:nvSpPr>
            <p:spPr>
              <a:xfrm>
                <a:off x="2971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</p:grpSp>
        <p:grpSp>
          <p:nvGrpSpPr>
            <p:cNvPr id="98" name="Group 97"/>
            <p:cNvGrpSpPr/>
            <p:nvPr/>
          </p:nvGrpSpPr>
          <p:grpSpPr>
            <a:xfrm>
              <a:off x="6613481" y="5105400"/>
              <a:ext cx="658633" cy="609600"/>
              <a:chOff x="3075167" y="2286000"/>
              <a:chExt cx="658633" cy="609600"/>
            </a:xfrm>
          </p:grpSpPr>
          <p:sp>
            <p:nvSpPr>
              <p:cNvPr id="114" name="Oval 113"/>
              <p:cNvSpPr/>
              <p:nvPr/>
            </p:nvSpPr>
            <p:spPr>
              <a:xfrm>
                <a:off x="3322154" y="2401625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15" name="Oval 114"/>
              <p:cNvSpPr/>
              <p:nvPr/>
            </p:nvSpPr>
            <p:spPr>
              <a:xfrm>
                <a:off x="3569142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16" name="Oval 115"/>
              <p:cNvSpPr/>
              <p:nvPr/>
            </p:nvSpPr>
            <p:spPr>
              <a:xfrm>
                <a:off x="3322154" y="2730942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17" name="Oval 116"/>
              <p:cNvSpPr/>
              <p:nvPr/>
            </p:nvSpPr>
            <p:spPr>
              <a:xfrm>
                <a:off x="3075167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18" name="Freeform 117"/>
              <p:cNvSpPr/>
              <p:nvPr/>
            </p:nvSpPr>
            <p:spPr>
              <a:xfrm>
                <a:off x="3492394" y="2479551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19" name="Freeform 118"/>
              <p:cNvSpPr/>
              <p:nvPr/>
            </p:nvSpPr>
            <p:spPr>
              <a:xfrm rot="10800000">
                <a:off x="3157496" y="2725143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20" name="Freeform 119"/>
              <p:cNvSpPr/>
              <p:nvPr/>
            </p:nvSpPr>
            <p:spPr>
              <a:xfrm flipH="1">
                <a:off x="3158892" y="248395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21" name="Freeform 120"/>
              <p:cNvSpPr/>
              <p:nvPr/>
            </p:nvSpPr>
            <p:spPr>
              <a:xfrm rot="10800000" flipH="1">
                <a:off x="3488208" y="272514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22" name="Freeform 121"/>
              <p:cNvSpPr/>
              <p:nvPr/>
            </p:nvSpPr>
            <p:spPr>
              <a:xfrm>
                <a:off x="3334455" y="2286000"/>
                <a:ext cx="136991" cy="126788"/>
              </a:xfrm>
              <a:custGeom>
                <a:avLst/>
                <a:gdLst>
                  <a:gd name="connsiteX0" fmla="*/ 0 w 185980"/>
                  <a:gd name="connsiteY0" fmla="*/ 0 h 6711"/>
                  <a:gd name="connsiteX1" fmla="*/ 185980 w 185980"/>
                  <a:gd name="connsiteY1" fmla="*/ 0 h 6711"/>
                  <a:gd name="connsiteX0" fmla="*/ 2160 w 12160"/>
                  <a:gd name="connsiteY0" fmla="*/ 223289 h 223707"/>
                  <a:gd name="connsiteX1" fmla="*/ 12160 w 12160"/>
                  <a:gd name="connsiteY1" fmla="*/ 223289 h 223707"/>
                  <a:gd name="connsiteX0" fmla="*/ 1366 w 13800"/>
                  <a:gd name="connsiteY0" fmla="*/ 342290 h 342290"/>
                  <a:gd name="connsiteX1" fmla="*/ 11366 w 13800"/>
                  <a:gd name="connsiteY1" fmla="*/ 342290 h 342290"/>
                  <a:gd name="connsiteX0" fmla="*/ 1989 w 14293"/>
                  <a:gd name="connsiteY0" fmla="*/ 324153 h 324153"/>
                  <a:gd name="connsiteX1" fmla="*/ 11989 w 14293"/>
                  <a:gd name="connsiteY1" fmla="*/ 324153 h 324153"/>
                  <a:gd name="connsiteX0" fmla="*/ 2255 w 14511"/>
                  <a:gd name="connsiteY0" fmla="*/ 370090 h 370090"/>
                  <a:gd name="connsiteX1" fmla="*/ 12255 w 14511"/>
                  <a:gd name="connsiteY1" fmla="*/ 370090 h 370090"/>
                  <a:gd name="connsiteX0" fmla="*/ 2329 w 14189"/>
                  <a:gd name="connsiteY0" fmla="*/ 440603 h 440603"/>
                  <a:gd name="connsiteX1" fmla="*/ 12329 w 14189"/>
                  <a:gd name="connsiteY1" fmla="*/ 440603 h 440603"/>
                  <a:gd name="connsiteX0" fmla="*/ 2751 w 14550"/>
                  <a:gd name="connsiteY0" fmla="*/ 444918 h 444918"/>
                  <a:gd name="connsiteX1" fmla="*/ 12751 w 14550"/>
                  <a:gd name="connsiteY1" fmla="*/ 444918 h 444918"/>
                  <a:gd name="connsiteX0" fmla="*/ 2670 w 14857"/>
                  <a:gd name="connsiteY0" fmla="*/ 449265 h 449265"/>
                  <a:gd name="connsiteX1" fmla="*/ 12670 w 14857"/>
                  <a:gd name="connsiteY1" fmla="*/ 449265 h 449265"/>
                  <a:gd name="connsiteX0" fmla="*/ 2810 w 14974"/>
                  <a:gd name="connsiteY0" fmla="*/ 403354 h 403354"/>
                  <a:gd name="connsiteX1" fmla="*/ 12810 w 14974"/>
                  <a:gd name="connsiteY1" fmla="*/ 403354 h 403354"/>
                  <a:gd name="connsiteX0" fmla="*/ 2954 w 14489"/>
                  <a:gd name="connsiteY0" fmla="*/ 354005 h 354005"/>
                  <a:gd name="connsiteX1" fmla="*/ 12954 w 14489"/>
                  <a:gd name="connsiteY1" fmla="*/ 354005 h 354005"/>
                  <a:gd name="connsiteX0" fmla="*/ 1970 w 13635"/>
                  <a:gd name="connsiteY0" fmla="*/ 349722 h 349722"/>
                  <a:gd name="connsiteX1" fmla="*/ 11970 w 13635"/>
                  <a:gd name="connsiteY1" fmla="*/ 349722 h 349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635" h="349722">
                    <a:moveTo>
                      <a:pt x="1970" y="349722"/>
                    </a:moveTo>
                    <a:cubicBezTo>
                      <a:pt x="-7474" y="-103494"/>
                      <a:pt x="20582" y="-129473"/>
                      <a:pt x="11970" y="349722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cxnSp>
            <p:nvCxnSpPr>
              <p:cNvPr id="123" name="Straight Connector 122"/>
              <p:cNvCxnSpPr/>
              <p:nvPr/>
            </p:nvCxnSpPr>
            <p:spPr>
              <a:xfrm flipV="1">
                <a:off x="3404484" y="2566284"/>
                <a:ext cx="0" cy="164658"/>
              </a:xfrm>
              <a:prstGeom prst="line">
                <a:avLst/>
              </a:pr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  <p:grpSp>
          <p:nvGrpSpPr>
            <p:cNvPr id="99" name="Group 98"/>
            <p:cNvGrpSpPr/>
            <p:nvPr/>
          </p:nvGrpSpPr>
          <p:grpSpPr>
            <a:xfrm>
              <a:off x="5583042" y="5105400"/>
              <a:ext cx="531549" cy="533400"/>
              <a:chOff x="2057400" y="2438400"/>
              <a:chExt cx="379678" cy="381000"/>
            </a:xfrm>
          </p:grpSpPr>
          <p:sp>
            <p:nvSpPr>
              <p:cNvPr id="111" name="AutoShape 568"/>
              <p:cNvSpPr>
                <a:spLocks noChangeArrowheads="1"/>
              </p:cNvSpPr>
              <p:nvPr/>
            </p:nvSpPr>
            <p:spPr bwMode="auto">
              <a:xfrm>
                <a:off x="2057400" y="2438400"/>
                <a:ext cx="379678" cy="379204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12" name="AutoShape 569"/>
              <p:cNvSpPr>
                <a:spLocks noChangeArrowheads="1"/>
              </p:cNvSpPr>
              <p:nvPr/>
            </p:nvSpPr>
            <p:spPr bwMode="auto">
              <a:xfrm rot="7281778">
                <a:off x="2057637" y="2439959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13" name="AutoShape 570"/>
              <p:cNvSpPr>
                <a:spLocks noChangeArrowheads="1"/>
              </p:cNvSpPr>
              <p:nvPr/>
            </p:nvSpPr>
            <p:spPr bwMode="auto">
              <a:xfrm rot="14395787">
                <a:off x="2057637" y="2438163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</p:grpSp>
        <p:pic>
          <p:nvPicPr>
            <p:cNvPr id="100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3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1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8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3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3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8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3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8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07" name="Straight Connector 106"/>
            <p:cNvCxnSpPr/>
            <p:nvPr/>
          </p:nvCxnSpPr>
          <p:spPr>
            <a:xfrm flipH="1">
              <a:off x="3538315" y="4267200"/>
              <a:ext cx="2285999" cy="674514"/>
            </a:xfrm>
            <a:prstGeom prst="line">
              <a:avLst/>
            </a:pr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08" name="Freeform 107"/>
            <p:cNvSpPr/>
            <p:nvPr/>
          </p:nvSpPr>
          <p:spPr>
            <a:xfrm flipH="1" flipV="1">
              <a:off x="4376518" y="5823500"/>
              <a:ext cx="1926149" cy="291234"/>
            </a:xfrm>
            <a:custGeom>
              <a:avLst/>
              <a:gdLst>
                <a:gd name="connsiteX0" fmla="*/ 1983783 w 1983783"/>
                <a:gd name="connsiteY0" fmla="*/ 25352 h 25352"/>
                <a:gd name="connsiteX1" fmla="*/ 0 w 1983783"/>
                <a:gd name="connsiteY1" fmla="*/ 25352 h 25352"/>
                <a:gd name="connsiteX0" fmla="*/ 1983783 w 1983783"/>
                <a:gd name="connsiteY0" fmla="*/ 203577 h 203577"/>
                <a:gd name="connsiteX1" fmla="*/ 0 w 1983783"/>
                <a:gd name="connsiteY1" fmla="*/ 203577 h 203577"/>
                <a:gd name="connsiteX0" fmla="*/ 1983783 w 1983783"/>
                <a:gd name="connsiteY0" fmla="*/ 283044 h 283044"/>
                <a:gd name="connsiteX1" fmla="*/ 0 w 1983783"/>
                <a:gd name="connsiteY1" fmla="*/ 283044 h 283044"/>
                <a:gd name="connsiteX0" fmla="*/ 2007031 w 2007031"/>
                <a:gd name="connsiteY0" fmla="*/ 265800 h 296797"/>
                <a:gd name="connsiteX1" fmla="*/ 0 w 2007031"/>
                <a:gd name="connsiteY1" fmla="*/ 296797 h 296797"/>
                <a:gd name="connsiteX0" fmla="*/ 2007031 w 2007031"/>
                <a:gd name="connsiteY0" fmla="*/ 306367 h 337364"/>
                <a:gd name="connsiteX1" fmla="*/ 0 w 2007031"/>
                <a:gd name="connsiteY1" fmla="*/ 337364 h 337364"/>
                <a:gd name="connsiteX0" fmla="*/ 2007031 w 2007031"/>
                <a:gd name="connsiteY0" fmla="*/ 324786 h 355783"/>
                <a:gd name="connsiteX1" fmla="*/ 0 w 2007031"/>
                <a:gd name="connsiteY1" fmla="*/ 355783 h 355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07031" h="355783">
                  <a:moveTo>
                    <a:pt x="2007031" y="324786"/>
                  </a:moveTo>
                  <a:cubicBezTo>
                    <a:pt x="1444571" y="-30384"/>
                    <a:pt x="796872" y="-191824"/>
                    <a:pt x="0" y="355783"/>
                  </a:cubicBezTo>
                </a:path>
              </a:pathLst>
            </a:cu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09" name="Freeform 108"/>
            <p:cNvSpPr/>
            <p:nvPr/>
          </p:nvSpPr>
          <p:spPr>
            <a:xfrm>
              <a:off x="1176115" y="4724397"/>
              <a:ext cx="1833986" cy="395206"/>
            </a:xfrm>
            <a:custGeom>
              <a:avLst/>
              <a:gdLst>
                <a:gd name="connsiteX0" fmla="*/ 1983783 w 1983783"/>
                <a:gd name="connsiteY0" fmla="*/ 25352 h 25352"/>
                <a:gd name="connsiteX1" fmla="*/ 0 w 1983783"/>
                <a:gd name="connsiteY1" fmla="*/ 25352 h 25352"/>
                <a:gd name="connsiteX0" fmla="*/ 1983783 w 1983783"/>
                <a:gd name="connsiteY0" fmla="*/ 203577 h 203577"/>
                <a:gd name="connsiteX1" fmla="*/ 0 w 1983783"/>
                <a:gd name="connsiteY1" fmla="*/ 203577 h 203577"/>
                <a:gd name="connsiteX0" fmla="*/ 1983783 w 1983783"/>
                <a:gd name="connsiteY0" fmla="*/ 283044 h 283044"/>
                <a:gd name="connsiteX1" fmla="*/ 0 w 1983783"/>
                <a:gd name="connsiteY1" fmla="*/ 283044 h 283044"/>
                <a:gd name="connsiteX0" fmla="*/ 2007031 w 2007031"/>
                <a:gd name="connsiteY0" fmla="*/ 265800 h 296797"/>
                <a:gd name="connsiteX1" fmla="*/ 0 w 2007031"/>
                <a:gd name="connsiteY1" fmla="*/ 296797 h 296797"/>
                <a:gd name="connsiteX0" fmla="*/ 2007031 w 2007031"/>
                <a:gd name="connsiteY0" fmla="*/ 306367 h 337364"/>
                <a:gd name="connsiteX1" fmla="*/ 0 w 2007031"/>
                <a:gd name="connsiteY1" fmla="*/ 337364 h 337364"/>
                <a:gd name="connsiteX0" fmla="*/ 2007031 w 2007031"/>
                <a:gd name="connsiteY0" fmla="*/ 324786 h 355783"/>
                <a:gd name="connsiteX1" fmla="*/ 0 w 2007031"/>
                <a:gd name="connsiteY1" fmla="*/ 355783 h 355783"/>
                <a:gd name="connsiteX0" fmla="*/ 2007031 w 2007031"/>
                <a:gd name="connsiteY0" fmla="*/ 375253 h 406250"/>
                <a:gd name="connsiteX1" fmla="*/ 0 w 2007031"/>
                <a:gd name="connsiteY1" fmla="*/ 406250 h 406250"/>
                <a:gd name="connsiteX0" fmla="*/ 2007031 w 2007031"/>
                <a:gd name="connsiteY0" fmla="*/ 568435 h 599432"/>
                <a:gd name="connsiteX1" fmla="*/ 0 w 2007031"/>
                <a:gd name="connsiteY1" fmla="*/ 599432 h 599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07031" h="599432">
                  <a:moveTo>
                    <a:pt x="2007031" y="568435"/>
                  </a:moveTo>
                  <a:cubicBezTo>
                    <a:pt x="1570010" y="-305928"/>
                    <a:pt x="605228" y="-72162"/>
                    <a:pt x="0" y="599432"/>
                  </a:cubicBezTo>
                </a:path>
              </a:pathLst>
            </a:cu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10" name="Freeform 109"/>
            <p:cNvSpPr/>
            <p:nvPr/>
          </p:nvSpPr>
          <p:spPr>
            <a:xfrm rot="4899202">
              <a:off x="4692563" y="3881655"/>
              <a:ext cx="601896" cy="2072592"/>
            </a:xfrm>
            <a:custGeom>
              <a:avLst/>
              <a:gdLst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22149 w 922149"/>
                <a:gd name="connsiteY0" fmla="*/ 1022888 h 1022888"/>
                <a:gd name="connsiteX1" fmla="*/ 0 w 922149"/>
                <a:gd name="connsiteY1" fmla="*/ 0 h 1022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22149" h="1022888">
                  <a:moveTo>
                    <a:pt x="922149" y="1022888"/>
                  </a:moveTo>
                  <a:cubicBezTo>
                    <a:pt x="876945" y="548898"/>
                    <a:pt x="669011" y="198894"/>
                    <a:pt x="0" y="0"/>
                  </a:cubicBezTo>
                </a:path>
              </a:pathLst>
            </a:cu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grpSp>
        <p:nvGrpSpPr>
          <p:cNvPr id="164" name="Group 163"/>
          <p:cNvGrpSpPr/>
          <p:nvPr/>
        </p:nvGrpSpPr>
        <p:grpSpPr>
          <a:xfrm>
            <a:off x="7116141" y="4108330"/>
            <a:ext cx="2379321" cy="963372"/>
            <a:chOff x="337914" y="3576828"/>
            <a:chExt cx="7162800" cy="2900172"/>
          </a:xfrm>
        </p:grpSpPr>
        <p:sp>
          <p:nvSpPr>
            <p:cNvPr id="165" name="Rounded Rectangle 164"/>
            <p:cNvSpPr/>
            <p:nvPr/>
          </p:nvSpPr>
          <p:spPr>
            <a:xfrm>
              <a:off x="337914" y="4572000"/>
              <a:ext cx="2285999" cy="1905000"/>
            </a:xfrm>
            <a:prstGeom prst="roundRect">
              <a:avLst>
                <a:gd name="adj" fmla="val 11074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latin typeface="Helvetica Neue Medium" charset="0"/>
                  <a:ea typeface="Helvetica Neue Medium" charset="0"/>
                  <a:cs typeface="Helvetica Neue Medium" charset="0"/>
                </a:rPr>
                <a:t>P</a:t>
              </a:r>
            </a:p>
          </p:txBody>
        </p:sp>
        <p:grpSp>
          <p:nvGrpSpPr>
            <p:cNvPr id="166" name="Group 165"/>
            <p:cNvGrpSpPr/>
            <p:nvPr/>
          </p:nvGrpSpPr>
          <p:grpSpPr>
            <a:xfrm>
              <a:off x="642714" y="6096000"/>
              <a:ext cx="1524000" cy="228600"/>
              <a:chOff x="1828800" y="3733800"/>
              <a:chExt cx="1524000" cy="228600"/>
            </a:xfrm>
          </p:grpSpPr>
          <p:sp>
            <p:nvSpPr>
              <p:cNvPr id="235" name="Rectangle 234"/>
              <p:cNvSpPr/>
              <p:nvPr/>
            </p:nvSpPr>
            <p:spPr>
              <a:xfrm>
                <a:off x="1828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36" name="Rectangle 235"/>
              <p:cNvSpPr/>
              <p:nvPr/>
            </p:nvSpPr>
            <p:spPr>
              <a:xfrm>
                <a:off x="2209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37" name="Rectangle 236"/>
              <p:cNvSpPr/>
              <p:nvPr/>
            </p:nvSpPr>
            <p:spPr>
              <a:xfrm>
                <a:off x="2590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38" name="Rectangle 237"/>
              <p:cNvSpPr/>
              <p:nvPr/>
            </p:nvSpPr>
            <p:spPr>
              <a:xfrm>
                <a:off x="2971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</p:grpSp>
        <p:grpSp>
          <p:nvGrpSpPr>
            <p:cNvPr id="167" name="Group 166"/>
            <p:cNvGrpSpPr/>
            <p:nvPr/>
          </p:nvGrpSpPr>
          <p:grpSpPr>
            <a:xfrm>
              <a:off x="1736681" y="5105400"/>
              <a:ext cx="658633" cy="609600"/>
              <a:chOff x="3075167" y="2286000"/>
              <a:chExt cx="658633" cy="609600"/>
            </a:xfrm>
          </p:grpSpPr>
          <p:sp>
            <p:nvSpPr>
              <p:cNvPr id="225" name="Oval 224"/>
              <p:cNvSpPr/>
              <p:nvPr/>
            </p:nvSpPr>
            <p:spPr>
              <a:xfrm>
                <a:off x="3322154" y="2401625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26" name="Oval 225"/>
              <p:cNvSpPr/>
              <p:nvPr/>
            </p:nvSpPr>
            <p:spPr>
              <a:xfrm>
                <a:off x="3569142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27" name="Oval 226"/>
              <p:cNvSpPr/>
              <p:nvPr/>
            </p:nvSpPr>
            <p:spPr>
              <a:xfrm>
                <a:off x="3322154" y="2730942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28" name="Oval 227"/>
              <p:cNvSpPr/>
              <p:nvPr/>
            </p:nvSpPr>
            <p:spPr>
              <a:xfrm>
                <a:off x="3075167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29" name="Freeform 228"/>
              <p:cNvSpPr/>
              <p:nvPr/>
            </p:nvSpPr>
            <p:spPr>
              <a:xfrm>
                <a:off x="3492394" y="2479551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30" name="Freeform 229"/>
              <p:cNvSpPr/>
              <p:nvPr/>
            </p:nvSpPr>
            <p:spPr>
              <a:xfrm rot="10800000">
                <a:off x="3157496" y="2725143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31" name="Freeform 230"/>
              <p:cNvSpPr/>
              <p:nvPr/>
            </p:nvSpPr>
            <p:spPr>
              <a:xfrm flipH="1">
                <a:off x="3158892" y="248395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32" name="Freeform 231"/>
              <p:cNvSpPr/>
              <p:nvPr/>
            </p:nvSpPr>
            <p:spPr>
              <a:xfrm rot="10800000" flipH="1">
                <a:off x="3488208" y="272514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33" name="Freeform 232"/>
              <p:cNvSpPr/>
              <p:nvPr/>
            </p:nvSpPr>
            <p:spPr>
              <a:xfrm>
                <a:off x="3334455" y="2286000"/>
                <a:ext cx="136991" cy="126788"/>
              </a:xfrm>
              <a:custGeom>
                <a:avLst/>
                <a:gdLst>
                  <a:gd name="connsiteX0" fmla="*/ 0 w 185980"/>
                  <a:gd name="connsiteY0" fmla="*/ 0 h 6711"/>
                  <a:gd name="connsiteX1" fmla="*/ 185980 w 185980"/>
                  <a:gd name="connsiteY1" fmla="*/ 0 h 6711"/>
                  <a:gd name="connsiteX0" fmla="*/ 2160 w 12160"/>
                  <a:gd name="connsiteY0" fmla="*/ 223289 h 223707"/>
                  <a:gd name="connsiteX1" fmla="*/ 12160 w 12160"/>
                  <a:gd name="connsiteY1" fmla="*/ 223289 h 223707"/>
                  <a:gd name="connsiteX0" fmla="*/ 1366 w 13800"/>
                  <a:gd name="connsiteY0" fmla="*/ 342290 h 342290"/>
                  <a:gd name="connsiteX1" fmla="*/ 11366 w 13800"/>
                  <a:gd name="connsiteY1" fmla="*/ 342290 h 342290"/>
                  <a:gd name="connsiteX0" fmla="*/ 1989 w 14293"/>
                  <a:gd name="connsiteY0" fmla="*/ 324153 h 324153"/>
                  <a:gd name="connsiteX1" fmla="*/ 11989 w 14293"/>
                  <a:gd name="connsiteY1" fmla="*/ 324153 h 324153"/>
                  <a:gd name="connsiteX0" fmla="*/ 2255 w 14511"/>
                  <a:gd name="connsiteY0" fmla="*/ 370090 h 370090"/>
                  <a:gd name="connsiteX1" fmla="*/ 12255 w 14511"/>
                  <a:gd name="connsiteY1" fmla="*/ 370090 h 370090"/>
                  <a:gd name="connsiteX0" fmla="*/ 2329 w 14189"/>
                  <a:gd name="connsiteY0" fmla="*/ 440603 h 440603"/>
                  <a:gd name="connsiteX1" fmla="*/ 12329 w 14189"/>
                  <a:gd name="connsiteY1" fmla="*/ 440603 h 440603"/>
                  <a:gd name="connsiteX0" fmla="*/ 2751 w 14550"/>
                  <a:gd name="connsiteY0" fmla="*/ 444918 h 444918"/>
                  <a:gd name="connsiteX1" fmla="*/ 12751 w 14550"/>
                  <a:gd name="connsiteY1" fmla="*/ 444918 h 444918"/>
                  <a:gd name="connsiteX0" fmla="*/ 2670 w 14857"/>
                  <a:gd name="connsiteY0" fmla="*/ 449265 h 449265"/>
                  <a:gd name="connsiteX1" fmla="*/ 12670 w 14857"/>
                  <a:gd name="connsiteY1" fmla="*/ 449265 h 449265"/>
                  <a:gd name="connsiteX0" fmla="*/ 2810 w 14974"/>
                  <a:gd name="connsiteY0" fmla="*/ 403354 h 403354"/>
                  <a:gd name="connsiteX1" fmla="*/ 12810 w 14974"/>
                  <a:gd name="connsiteY1" fmla="*/ 403354 h 403354"/>
                  <a:gd name="connsiteX0" fmla="*/ 2954 w 14489"/>
                  <a:gd name="connsiteY0" fmla="*/ 354005 h 354005"/>
                  <a:gd name="connsiteX1" fmla="*/ 12954 w 14489"/>
                  <a:gd name="connsiteY1" fmla="*/ 354005 h 354005"/>
                  <a:gd name="connsiteX0" fmla="*/ 1970 w 13635"/>
                  <a:gd name="connsiteY0" fmla="*/ 349722 h 349722"/>
                  <a:gd name="connsiteX1" fmla="*/ 11970 w 13635"/>
                  <a:gd name="connsiteY1" fmla="*/ 349722 h 349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635" h="349722">
                    <a:moveTo>
                      <a:pt x="1970" y="349722"/>
                    </a:moveTo>
                    <a:cubicBezTo>
                      <a:pt x="-7474" y="-103494"/>
                      <a:pt x="20582" y="-129473"/>
                      <a:pt x="11970" y="349722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cxnSp>
            <p:nvCxnSpPr>
              <p:cNvPr id="234" name="Straight Connector 233"/>
              <p:cNvCxnSpPr/>
              <p:nvPr/>
            </p:nvCxnSpPr>
            <p:spPr>
              <a:xfrm flipV="1">
                <a:off x="3412555" y="2566283"/>
                <a:ext cx="0" cy="164658"/>
              </a:xfrm>
              <a:prstGeom prst="line">
                <a:avLst/>
              </a:pr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  <p:grpSp>
          <p:nvGrpSpPr>
            <p:cNvPr id="168" name="Group 167"/>
            <p:cNvGrpSpPr/>
            <p:nvPr/>
          </p:nvGrpSpPr>
          <p:grpSpPr>
            <a:xfrm>
              <a:off x="706242" y="5105400"/>
              <a:ext cx="531549" cy="533400"/>
              <a:chOff x="2057400" y="2438400"/>
              <a:chExt cx="379678" cy="381000"/>
            </a:xfrm>
          </p:grpSpPr>
          <p:sp>
            <p:nvSpPr>
              <p:cNvPr id="222" name="AutoShape 568"/>
              <p:cNvSpPr>
                <a:spLocks noChangeArrowheads="1"/>
              </p:cNvSpPr>
              <p:nvPr/>
            </p:nvSpPr>
            <p:spPr bwMode="auto">
              <a:xfrm>
                <a:off x="2057400" y="2438400"/>
                <a:ext cx="379678" cy="379204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23" name="AutoShape 569"/>
              <p:cNvSpPr>
                <a:spLocks noChangeArrowheads="1"/>
              </p:cNvSpPr>
              <p:nvPr/>
            </p:nvSpPr>
            <p:spPr bwMode="auto">
              <a:xfrm rot="7281778">
                <a:off x="2057637" y="2439959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24" name="AutoShape 570"/>
              <p:cNvSpPr>
                <a:spLocks noChangeArrowheads="1"/>
              </p:cNvSpPr>
              <p:nvPr/>
            </p:nvSpPr>
            <p:spPr bwMode="auto">
              <a:xfrm rot="14395787">
                <a:off x="2057637" y="2438163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</p:grpSp>
        <p:sp>
          <p:nvSpPr>
            <p:cNvPr id="169" name="Rounded Rectangle 168"/>
            <p:cNvSpPr/>
            <p:nvPr/>
          </p:nvSpPr>
          <p:spPr>
            <a:xfrm>
              <a:off x="2776315" y="4572001"/>
              <a:ext cx="2286001" cy="1904999"/>
            </a:xfrm>
            <a:prstGeom prst="roundRect">
              <a:avLst>
                <a:gd name="adj" fmla="val 11074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rgbClr val="0070C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4400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grpSp>
          <p:nvGrpSpPr>
            <p:cNvPr id="170" name="Group 169"/>
            <p:cNvGrpSpPr/>
            <p:nvPr/>
          </p:nvGrpSpPr>
          <p:grpSpPr>
            <a:xfrm>
              <a:off x="3081114" y="6096000"/>
              <a:ext cx="1524000" cy="228600"/>
              <a:chOff x="1828800" y="3733800"/>
              <a:chExt cx="1524000" cy="228600"/>
            </a:xfrm>
          </p:grpSpPr>
          <p:sp>
            <p:nvSpPr>
              <p:cNvPr id="218" name="Rectangle 217"/>
              <p:cNvSpPr/>
              <p:nvPr/>
            </p:nvSpPr>
            <p:spPr>
              <a:xfrm>
                <a:off x="1828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19" name="Rectangle 218"/>
              <p:cNvSpPr/>
              <p:nvPr/>
            </p:nvSpPr>
            <p:spPr>
              <a:xfrm>
                <a:off x="2209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20" name="Rectangle 219"/>
              <p:cNvSpPr/>
              <p:nvPr/>
            </p:nvSpPr>
            <p:spPr>
              <a:xfrm>
                <a:off x="2590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21" name="Rectangle 220"/>
              <p:cNvSpPr/>
              <p:nvPr/>
            </p:nvSpPr>
            <p:spPr>
              <a:xfrm>
                <a:off x="2971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</p:grpSp>
        <p:grpSp>
          <p:nvGrpSpPr>
            <p:cNvPr id="171" name="Group 170"/>
            <p:cNvGrpSpPr/>
            <p:nvPr/>
          </p:nvGrpSpPr>
          <p:grpSpPr>
            <a:xfrm>
              <a:off x="4175081" y="5105400"/>
              <a:ext cx="658633" cy="609600"/>
              <a:chOff x="3075167" y="2286000"/>
              <a:chExt cx="658633" cy="609600"/>
            </a:xfrm>
          </p:grpSpPr>
          <p:sp>
            <p:nvSpPr>
              <p:cNvPr id="208" name="Oval 207"/>
              <p:cNvSpPr/>
              <p:nvPr/>
            </p:nvSpPr>
            <p:spPr>
              <a:xfrm>
                <a:off x="3322154" y="2401625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09" name="Oval 208"/>
              <p:cNvSpPr/>
              <p:nvPr/>
            </p:nvSpPr>
            <p:spPr>
              <a:xfrm>
                <a:off x="3569142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10" name="Oval 209"/>
              <p:cNvSpPr/>
              <p:nvPr/>
            </p:nvSpPr>
            <p:spPr>
              <a:xfrm>
                <a:off x="3322154" y="2730942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11" name="Oval 210"/>
              <p:cNvSpPr/>
              <p:nvPr/>
            </p:nvSpPr>
            <p:spPr>
              <a:xfrm>
                <a:off x="3075167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12" name="Freeform 211"/>
              <p:cNvSpPr/>
              <p:nvPr/>
            </p:nvSpPr>
            <p:spPr>
              <a:xfrm>
                <a:off x="3492394" y="2479551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13" name="Freeform 212"/>
              <p:cNvSpPr/>
              <p:nvPr/>
            </p:nvSpPr>
            <p:spPr>
              <a:xfrm rot="10800000">
                <a:off x="3157496" y="2725143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14" name="Freeform 213"/>
              <p:cNvSpPr/>
              <p:nvPr/>
            </p:nvSpPr>
            <p:spPr>
              <a:xfrm flipH="1">
                <a:off x="3158892" y="248395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15" name="Freeform 214"/>
              <p:cNvSpPr/>
              <p:nvPr/>
            </p:nvSpPr>
            <p:spPr>
              <a:xfrm rot="10800000" flipH="1">
                <a:off x="3488208" y="272514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16" name="Freeform 215"/>
              <p:cNvSpPr/>
              <p:nvPr/>
            </p:nvSpPr>
            <p:spPr>
              <a:xfrm>
                <a:off x="3334455" y="2286000"/>
                <a:ext cx="136991" cy="126788"/>
              </a:xfrm>
              <a:custGeom>
                <a:avLst/>
                <a:gdLst>
                  <a:gd name="connsiteX0" fmla="*/ 0 w 185980"/>
                  <a:gd name="connsiteY0" fmla="*/ 0 h 6711"/>
                  <a:gd name="connsiteX1" fmla="*/ 185980 w 185980"/>
                  <a:gd name="connsiteY1" fmla="*/ 0 h 6711"/>
                  <a:gd name="connsiteX0" fmla="*/ 2160 w 12160"/>
                  <a:gd name="connsiteY0" fmla="*/ 223289 h 223707"/>
                  <a:gd name="connsiteX1" fmla="*/ 12160 w 12160"/>
                  <a:gd name="connsiteY1" fmla="*/ 223289 h 223707"/>
                  <a:gd name="connsiteX0" fmla="*/ 1366 w 13800"/>
                  <a:gd name="connsiteY0" fmla="*/ 342290 h 342290"/>
                  <a:gd name="connsiteX1" fmla="*/ 11366 w 13800"/>
                  <a:gd name="connsiteY1" fmla="*/ 342290 h 342290"/>
                  <a:gd name="connsiteX0" fmla="*/ 1989 w 14293"/>
                  <a:gd name="connsiteY0" fmla="*/ 324153 h 324153"/>
                  <a:gd name="connsiteX1" fmla="*/ 11989 w 14293"/>
                  <a:gd name="connsiteY1" fmla="*/ 324153 h 324153"/>
                  <a:gd name="connsiteX0" fmla="*/ 2255 w 14511"/>
                  <a:gd name="connsiteY0" fmla="*/ 370090 h 370090"/>
                  <a:gd name="connsiteX1" fmla="*/ 12255 w 14511"/>
                  <a:gd name="connsiteY1" fmla="*/ 370090 h 370090"/>
                  <a:gd name="connsiteX0" fmla="*/ 2329 w 14189"/>
                  <a:gd name="connsiteY0" fmla="*/ 440603 h 440603"/>
                  <a:gd name="connsiteX1" fmla="*/ 12329 w 14189"/>
                  <a:gd name="connsiteY1" fmla="*/ 440603 h 440603"/>
                  <a:gd name="connsiteX0" fmla="*/ 2751 w 14550"/>
                  <a:gd name="connsiteY0" fmla="*/ 444918 h 444918"/>
                  <a:gd name="connsiteX1" fmla="*/ 12751 w 14550"/>
                  <a:gd name="connsiteY1" fmla="*/ 444918 h 444918"/>
                  <a:gd name="connsiteX0" fmla="*/ 2670 w 14857"/>
                  <a:gd name="connsiteY0" fmla="*/ 449265 h 449265"/>
                  <a:gd name="connsiteX1" fmla="*/ 12670 w 14857"/>
                  <a:gd name="connsiteY1" fmla="*/ 449265 h 449265"/>
                  <a:gd name="connsiteX0" fmla="*/ 2810 w 14974"/>
                  <a:gd name="connsiteY0" fmla="*/ 403354 h 403354"/>
                  <a:gd name="connsiteX1" fmla="*/ 12810 w 14974"/>
                  <a:gd name="connsiteY1" fmla="*/ 403354 h 403354"/>
                  <a:gd name="connsiteX0" fmla="*/ 2954 w 14489"/>
                  <a:gd name="connsiteY0" fmla="*/ 354005 h 354005"/>
                  <a:gd name="connsiteX1" fmla="*/ 12954 w 14489"/>
                  <a:gd name="connsiteY1" fmla="*/ 354005 h 354005"/>
                  <a:gd name="connsiteX0" fmla="*/ 1970 w 13635"/>
                  <a:gd name="connsiteY0" fmla="*/ 349722 h 349722"/>
                  <a:gd name="connsiteX1" fmla="*/ 11970 w 13635"/>
                  <a:gd name="connsiteY1" fmla="*/ 349722 h 349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635" h="349722">
                    <a:moveTo>
                      <a:pt x="1970" y="349722"/>
                    </a:moveTo>
                    <a:cubicBezTo>
                      <a:pt x="-7474" y="-103494"/>
                      <a:pt x="20582" y="-129473"/>
                      <a:pt x="11970" y="349722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cxnSp>
            <p:nvCxnSpPr>
              <p:cNvPr id="217" name="Straight Connector 216"/>
              <p:cNvCxnSpPr/>
              <p:nvPr/>
            </p:nvCxnSpPr>
            <p:spPr>
              <a:xfrm flipV="1">
                <a:off x="3404484" y="2566284"/>
                <a:ext cx="0" cy="164658"/>
              </a:xfrm>
              <a:prstGeom prst="line">
                <a:avLst/>
              </a:pr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  <p:grpSp>
          <p:nvGrpSpPr>
            <p:cNvPr id="172" name="Group 171"/>
            <p:cNvGrpSpPr/>
            <p:nvPr/>
          </p:nvGrpSpPr>
          <p:grpSpPr>
            <a:xfrm>
              <a:off x="3144642" y="5105400"/>
              <a:ext cx="531549" cy="533400"/>
              <a:chOff x="2057400" y="2438400"/>
              <a:chExt cx="379678" cy="381000"/>
            </a:xfrm>
          </p:grpSpPr>
          <p:sp>
            <p:nvSpPr>
              <p:cNvPr id="205" name="AutoShape 568"/>
              <p:cNvSpPr>
                <a:spLocks noChangeArrowheads="1"/>
              </p:cNvSpPr>
              <p:nvPr/>
            </p:nvSpPr>
            <p:spPr bwMode="auto">
              <a:xfrm>
                <a:off x="2057400" y="2438400"/>
                <a:ext cx="379678" cy="379204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06" name="AutoShape 569"/>
              <p:cNvSpPr>
                <a:spLocks noChangeArrowheads="1"/>
              </p:cNvSpPr>
              <p:nvPr/>
            </p:nvSpPr>
            <p:spPr bwMode="auto">
              <a:xfrm rot="7281778">
                <a:off x="2057637" y="2439959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07" name="AutoShape 570"/>
              <p:cNvSpPr>
                <a:spLocks noChangeArrowheads="1"/>
              </p:cNvSpPr>
              <p:nvPr/>
            </p:nvSpPr>
            <p:spPr bwMode="auto">
              <a:xfrm rot="14395787">
                <a:off x="2057637" y="2438163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</p:grpSp>
        <p:sp>
          <p:nvSpPr>
            <p:cNvPr id="173" name="Rounded Rectangle 172"/>
            <p:cNvSpPr/>
            <p:nvPr/>
          </p:nvSpPr>
          <p:spPr>
            <a:xfrm>
              <a:off x="5214714" y="4572000"/>
              <a:ext cx="2286000" cy="1905000"/>
            </a:xfrm>
            <a:prstGeom prst="roundRect">
              <a:avLst>
                <a:gd name="adj" fmla="val 11074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rgbClr val="0070C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600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grpSp>
          <p:nvGrpSpPr>
            <p:cNvPr id="174" name="Group 173"/>
            <p:cNvGrpSpPr/>
            <p:nvPr/>
          </p:nvGrpSpPr>
          <p:grpSpPr>
            <a:xfrm>
              <a:off x="5519514" y="6096000"/>
              <a:ext cx="1524000" cy="228600"/>
              <a:chOff x="1828800" y="3733800"/>
              <a:chExt cx="1524000" cy="228600"/>
            </a:xfrm>
          </p:grpSpPr>
          <p:sp>
            <p:nvSpPr>
              <p:cNvPr id="201" name="Rectangle 200"/>
              <p:cNvSpPr/>
              <p:nvPr/>
            </p:nvSpPr>
            <p:spPr>
              <a:xfrm>
                <a:off x="1828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02" name="Rectangle 201"/>
              <p:cNvSpPr/>
              <p:nvPr/>
            </p:nvSpPr>
            <p:spPr>
              <a:xfrm>
                <a:off x="2209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03" name="Rectangle 202"/>
              <p:cNvSpPr/>
              <p:nvPr/>
            </p:nvSpPr>
            <p:spPr>
              <a:xfrm>
                <a:off x="2590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04" name="Rectangle 203"/>
              <p:cNvSpPr/>
              <p:nvPr/>
            </p:nvSpPr>
            <p:spPr>
              <a:xfrm>
                <a:off x="2971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</p:grpSp>
        <p:grpSp>
          <p:nvGrpSpPr>
            <p:cNvPr id="175" name="Group 174"/>
            <p:cNvGrpSpPr/>
            <p:nvPr/>
          </p:nvGrpSpPr>
          <p:grpSpPr>
            <a:xfrm>
              <a:off x="6613481" y="5105400"/>
              <a:ext cx="658633" cy="609600"/>
              <a:chOff x="3075167" y="2286000"/>
              <a:chExt cx="658633" cy="609600"/>
            </a:xfrm>
          </p:grpSpPr>
          <p:sp>
            <p:nvSpPr>
              <p:cNvPr id="191" name="Oval 190"/>
              <p:cNvSpPr/>
              <p:nvPr/>
            </p:nvSpPr>
            <p:spPr>
              <a:xfrm>
                <a:off x="3322154" y="2401625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92" name="Oval 191"/>
              <p:cNvSpPr/>
              <p:nvPr/>
            </p:nvSpPr>
            <p:spPr>
              <a:xfrm>
                <a:off x="3569142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93" name="Oval 192"/>
              <p:cNvSpPr/>
              <p:nvPr/>
            </p:nvSpPr>
            <p:spPr>
              <a:xfrm>
                <a:off x="3322154" y="2730942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94" name="Oval 193"/>
              <p:cNvSpPr/>
              <p:nvPr/>
            </p:nvSpPr>
            <p:spPr>
              <a:xfrm>
                <a:off x="3075167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95" name="Freeform 194"/>
              <p:cNvSpPr/>
              <p:nvPr/>
            </p:nvSpPr>
            <p:spPr>
              <a:xfrm>
                <a:off x="3492394" y="2479551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96" name="Freeform 195"/>
              <p:cNvSpPr/>
              <p:nvPr/>
            </p:nvSpPr>
            <p:spPr>
              <a:xfrm rot="10800000">
                <a:off x="3157496" y="2725143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97" name="Freeform 196"/>
              <p:cNvSpPr/>
              <p:nvPr/>
            </p:nvSpPr>
            <p:spPr>
              <a:xfrm flipH="1">
                <a:off x="3158892" y="248395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98" name="Freeform 197"/>
              <p:cNvSpPr/>
              <p:nvPr/>
            </p:nvSpPr>
            <p:spPr>
              <a:xfrm rot="10800000" flipH="1">
                <a:off x="3488208" y="272514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99" name="Freeform 198"/>
              <p:cNvSpPr/>
              <p:nvPr/>
            </p:nvSpPr>
            <p:spPr>
              <a:xfrm>
                <a:off x="3334455" y="2286000"/>
                <a:ext cx="136991" cy="126788"/>
              </a:xfrm>
              <a:custGeom>
                <a:avLst/>
                <a:gdLst>
                  <a:gd name="connsiteX0" fmla="*/ 0 w 185980"/>
                  <a:gd name="connsiteY0" fmla="*/ 0 h 6711"/>
                  <a:gd name="connsiteX1" fmla="*/ 185980 w 185980"/>
                  <a:gd name="connsiteY1" fmla="*/ 0 h 6711"/>
                  <a:gd name="connsiteX0" fmla="*/ 2160 w 12160"/>
                  <a:gd name="connsiteY0" fmla="*/ 223289 h 223707"/>
                  <a:gd name="connsiteX1" fmla="*/ 12160 w 12160"/>
                  <a:gd name="connsiteY1" fmla="*/ 223289 h 223707"/>
                  <a:gd name="connsiteX0" fmla="*/ 1366 w 13800"/>
                  <a:gd name="connsiteY0" fmla="*/ 342290 h 342290"/>
                  <a:gd name="connsiteX1" fmla="*/ 11366 w 13800"/>
                  <a:gd name="connsiteY1" fmla="*/ 342290 h 342290"/>
                  <a:gd name="connsiteX0" fmla="*/ 1989 w 14293"/>
                  <a:gd name="connsiteY0" fmla="*/ 324153 h 324153"/>
                  <a:gd name="connsiteX1" fmla="*/ 11989 w 14293"/>
                  <a:gd name="connsiteY1" fmla="*/ 324153 h 324153"/>
                  <a:gd name="connsiteX0" fmla="*/ 2255 w 14511"/>
                  <a:gd name="connsiteY0" fmla="*/ 370090 h 370090"/>
                  <a:gd name="connsiteX1" fmla="*/ 12255 w 14511"/>
                  <a:gd name="connsiteY1" fmla="*/ 370090 h 370090"/>
                  <a:gd name="connsiteX0" fmla="*/ 2329 w 14189"/>
                  <a:gd name="connsiteY0" fmla="*/ 440603 h 440603"/>
                  <a:gd name="connsiteX1" fmla="*/ 12329 w 14189"/>
                  <a:gd name="connsiteY1" fmla="*/ 440603 h 440603"/>
                  <a:gd name="connsiteX0" fmla="*/ 2751 w 14550"/>
                  <a:gd name="connsiteY0" fmla="*/ 444918 h 444918"/>
                  <a:gd name="connsiteX1" fmla="*/ 12751 w 14550"/>
                  <a:gd name="connsiteY1" fmla="*/ 444918 h 444918"/>
                  <a:gd name="connsiteX0" fmla="*/ 2670 w 14857"/>
                  <a:gd name="connsiteY0" fmla="*/ 449265 h 449265"/>
                  <a:gd name="connsiteX1" fmla="*/ 12670 w 14857"/>
                  <a:gd name="connsiteY1" fmla="*/ 449265 h 449265"/>
                  <a:gd name="connsiteX0" fmla="*/ 2810 w 14974"/>
                  <a:gd name="connsiteY0" fmla="*/ 403354 h 403354"/>
                  <a:gd name="connsiteX1" fmla="*/ 12810 w 14974"/>
                  <a:gd name="connsiteY1" fmla="*/ 403354 h 403354"/>
                  <a:gd name="connsiteX0" fmla="*/ 2954 w 14489"/>
                  <a:gd name="connsiteY0" fmla="*/ 354005 h 354005"/>
                  <a:gd name="connsiteX1" fmla="*/ 12954 w 14489"/>
                  <a:gd name="connsiteY1" fmla="*/ 354005 h 354005"/>
                  <a:gd name="connsiteX0" fmla="*/ 1970 w 13635"/>
                  <a:gd name="connsiteY0" fmla="*/ 349722 h 349722"/>
                  <a:gd name="connsiteX1" fmla="*/ 11970 w 13635"/>
                  <a:gd name="connsiteY1" fmla="*/ 349722 h 349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635" h="349722">
                    <a:moveTo>
                      <a:pt x="1970" y="349722"/>
                    </a:moveTo>
                    <a:cubicBezTo>
                      <a:pt x="-7474" y="-103494"/>
                      <a:pt x="20582" y="-129473"/>
                      <a:pt x="11970" y="349722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cxnSp>
            <p:nvCxnSpPr>
              <p:cNvPr id="200" name="Straight Connector 199"/>
              <p:cNvCxnSpPr/>
              <p:nvPr/>
            </p:nvCxnSpPr>
            <p:spPr>
              <a:xfrm flipV="1">
                <a:off x="3404484" y="2566284"/>
                <a:ext cx="0" cy="164658"/>
              </a:xfrm>
              <a:prstGeom prst="line">
                <a:avLst/>
              </a:pr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  <p:grpSp>
          <p:nvGrpSpPr>
            <p:cNvPr id="176" name="Group 175"/>
            <p:cNvGrpSpPr/>
            <p:nvPr/>
          </p:nvGrpSpPr>
          <p:grpSpPr>
            <a:xfrm>
              <a:off x="5583042" y="5105400"/>
              <a:ext cx="531549" cy="533400"/>
              <a:chOff x="2057400" y="2438400"/>
              <a:chExt cx="379678" cy="381000"/>
            </a:xfrm>
          </p:grpSpPr>
          <p:sp>
            <p:nvSpPr>
              <p:cNvPr id="188" name="AutoShape 568"/>
              <p:cNvSpPr>
                <a:spLocks noChangeArrowheads="1"/>
              </p:cNvSpPr>
              <p:nvPr/>
            </p:nvSpPr>
            <p:spPr bwMode="auto">
              <a:xfrm>
                <a:off x="2057400" y="2438400"/>
                <a:ext cx="379678" cy="379204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89" name="AutoShape 569"/>
              <p:cNvSpPr>
                <a:spLocks noChangeArrowheads="1"/>
              </p:cNvSpPr>
              <p:nvPr/>
            </p:nvSpPr>
            <p:spPr bwMode="auto">
              <a:xfrm rot="7281778">
                <a:off x="2057637" y="2439959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90" name="AutoShape 570"/>
              <p:cNvSpPr>
                <a:spLocks noChangeArrowheads="1"/>
              </p:cNvSpPr>
              <p:nvPr/>
            </p:nvSpPr>
            <p:spPr bwMode="auto">
              <a:xfrm rot="14395787">
                <a:off x="2057637" y="2438163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</p:grpSp>
        <p:pic>
          <p:nvPicPr>
            <p:cNvPr id="177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3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8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8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9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3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0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3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1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8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2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3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3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8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84" name="Straight Connector 183"/>
            <p:cNvCxnSpPr/>
            <p:nvPr/>
          </p:nvCxnSpPr>
          <p:spPr>
            <a:xfrm flipH="1">
              <a:off x="1581237" y="4267200"/>
              <a:ext cx="4243078" cy="691594"/>
            </a:xfrm>
            <a:prstGeom prst="line">
              <a:avLst/>
            </a:pr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85" name="Freeform 184"/>
            <p:cNvSpPr/>
            <p:nvPr/>
          </p:nvSpPr>
          <p:spPr>
            <a:xfrm flipH="1" flipV="1">
              <a:off x="1982270" y="5823497"/>
              <a:ext cx="4320392" cy="291233"/>
            </a:xfrm>
            <a:custGeom>
              <a:avLst/>
              <a:gdLst>
                <a:gd name="connsiteX0" fmla="*/ 1983783 w 1983783"/>
                <a:gd name="connsiteY0" fmla="*/ 25352 h 25352"/>
                <a:gd name="connsiteX1" fmla="*/ 0 w 1983783"/>
                <a:gd name="connsiteY1" fmla="*/ 25352 h 25352"/>
                <a:gd name="connsiteX0" fmla="*/ 1983783 w 1983783"/>
                <a:gd name="connsiteY0" fmla="*/ 203577 h 203577"/>
                <a:gd name="connsiteX1" fmla="*/ 0 w 1983783"/>
                <a:gd name="connsiteY1" fmla="*/ 203577 h 203577"/>
                <a:gd name="connsiteX0" fmla="*/ 1983783 w 1983783"/>
                <a:gd name="connsiteY0" fmla="*/ 283044 h 283044"/>
                <a:gd name="connsiteX1" fmla="*/ 0 w 1983783"/>
                <a:gd name="connsiteY1" fmla="*/ 283044 h 283044"/>
                <a:gd name="connsiteX0" fmla="*/ 2007031 w 2007031"/>
                <a:gd name="connsiteY0" fmla="*/ 265800 h 296797"/>
                <a:gd name="connsiteX1" fmla="*/ 0 w 2007031"/>
                <a:gd name="connsiteY1" fmla="*/ 296797 h 296797"/>
                <a:gd name="connsiteX0" fmla="*/ 2007031 w 2007031"/>
                <a:gd name="connsiteY0" fmla="*/ 306367 h 337364"/>
                <a:gd name="connsiteX1" fmla="*/ 0 w 2007031"/>
                <a:gd name="connsiteY1" fmla="*/ 337364 h 337364"/>
                <a:gd name="connsiteX0" fmla="*/ 2007031 w 2007031"/>
                <a:gd name="connsiteY0" fmla="*/ 324786 h 355783"/>
                <a:gd name="connsiteX1" fmla="*/ 0 w 2007031"/>
                <a:gd name="connsiteY1" fmla="*/ 355783 h 355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07031" h="355783">
                  <a:moveTo>
                    <a:pt x="2007031" y="324786"/>
                  </a:moveTo>
                  <a:cubicBezTo>
                    <a:pt x="1444571" y="-30384"/>
                    <a:pt x="796872" y="-191824"/>
                    <a:pt x="0" y="355783"/>
                  </a:cubicBezTo>
                </a:path>
              </a:pathLst>
            </a:cu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86" name="Freeform 185"/>
            <p:cNvSpPr/>
            <p:nvPr/>
          </p:nvSpPr>
          <p:spPr>
            <a:xfrm rot="358164" flipH="1" flipV="1">
              <a:off x="1903399" y="6254258"/>
              <a:ext cx="1990330" cy="206570"/>
            </a:xfrm>
            <a:custGeom>
              <a:avLst/>
              <a:gdLst>
                <a:gd name="connsiteX0" fmla="*/ 1983783 w 1983783"/>
                <a:gd name="connsiteY0" fmla="*/ 25352 h 25352"/>
                <a:gd name="connsiteX1" fmla="*/ 0 w 1983783"/>
                <a:gd name="connsiteY1" fmla="*/ 25352 h 25352"/>
                <a:gd name="connsiteX0" fmla="*/ 1983783 w 1983783"/>
                <a:gd name="connsiteY0" fmla="*/ 203577 h 203577"/>
                <a:gd name="connsiteX1" fmla="*/ 0 w 1983783"/>
                <a:gd name="connsiteY1" fmla="*/ 203577 h 203577"/>
                <a:gd name="connsiteX0" fmla="*/ 1983783 w 1983783"/>
                <a:gd name="connsiteY0" fmla="*/ 283044 h 283044"/>
                <a:gd name="connsiteX1" fmla="*/ 0 w 1983783"/>
                <a:gd name="connsiteY1" fmla="*/ 283044 h 283044"/>
                <a:gd name="connsiteX0" fmla="*/ 2007031 w 2007031"/>
                <a:gd name="connsiteY0" fmla="*/ 265800 h 296797"/>
                <a:gd name="connsiteX1" fmla="*/ 0 w 2007031"/>
                <a:gd name="connsiteY1" fmla="*/ 296797 h 296797"/>
                <a:gd name="connsiteX0" fmla="*/ 2007031 w 2007031"/>
                <a:gd name="connsiteY0" fmla="*/ 306367 h 337364"/>
                <a:gd name="connsiteX1" fmla="*/ 0 w 2007031"/>
                <a:gd name="connsiteY1" fmla="*/ 337364 h 337364"/>
                <a:gd name="connsiteX0" fmla="*/ 2007031 w 2007031"/>
                <a:gd name="connsiteY0" fmla="*/ 324786 h 355783"/>
                <a:gd name="connsiteX1" fmla="*/ 0 w 2007031"/>
                <a:gd name="connsiteY1" fmla="*/ 355783 h 355783"/>
                <a:gd name="connsiteX0" fmla="*/ 2007031 w 2007031"/>
                <a:gd name="connsiteY0" fmla="*/ 375253 h 406250"/>
                <a:gd name="connsiteX1" fmla="*/ 0 w 2007031"/>
                <a:gd name="connsiteY1" fmla="*/ 406250 h 406250"/>
                <a:gd name="connsiteX0" fmla="*/ 2007031 w 2007031"/>
                <a:gd name="connsiteY0" fmla="*/ 568435 h 599432"/>
                <a:gd name="connsiteX1" fmla="*/ 0 w 2007031"/>
                <a:gd name="connsiteY1" fmla="*/ 599432 h 599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07031" h="599432">
                  <a:moveTo>
                    <a:pt x="2007031" y="568435"/>
                  </a:moveTo>
                  <a:cubicBezTo>
                    <a:pt x="1570010" y="-305928"/>
                    <a:pt x="605228" y="-72162"/>
                    <a:pt x="0" y="599432"/>
                  </a:cubicBezTo>
                </a:path>
              </a:pathLst>
            </a:cu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87" name="Freeform 186"/>
            <p:cNvSpPr/>
            <p:nvPr/>
          </p:nvSpPr>
          <p:spPr>
            <a:xfrm rot="5105497">
              <a:off x="3743060" y="3053933"/>
              <a:ext cx="601895" cy="3717214"/>
            </a:xfrm>
            <a:custGeom>
              <a:avLst/>
              <a:gdLst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22149 w 922149"/>
                <a:gd name="connsiteY0" fmla="*/ 1022888 h 1022888"/>
                <a:gd name="connsiteX1" fmla="*/ 0 w 922149"/>
                <a:gd name="connsiteY1" fmla="*/ 0 h 1022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22149" h="1022888">
                  <a:moveTo>
                    <a:pt x="922149" y="1022888"/>
                  </a:moveTo>
                  <a:cubicBezTo>
                    <a:pt x="876945" y="548898"/>
                    <a:pt x="669011" y="198894"/>
                    <a:pt x="0" y="0"/>
                  </a:cubicBezTo>
                </a:path>
              </a:pathLst>
            </a:cu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240" name="Curved Down Arrow 239"/>
          <p:cNvSpPr/>
          <p:nvPr/>
        </p:nvSpPr>
        <p:spPr>
          <a:xfrm rot="15179218">
            <a:off x="2727837" y="4542473"/>
            <a:ext cx="1026964" cy="497522"/>
          </a:xfrm>
          <a:prstGeom prst="curvedDownArrow">
            <a:avLst>
              <a:gd name="adj1" fmla="val 25000"/>
              <a:gd name="adj2" fmla="val 91620"/>
              <a:gd name="adj3" fmla="val 60124"/>
            </a:avLst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41" name="Curved Down Arrow 240"/>
          <p:cNvSpPr/>
          <p:nvPr/>
        </p:nvSpPr>
        <p:spPr>
          <a:xfrm rot="1613446">
            <a:off x="6370332" y="3550382"/>
            <a:ext cx="1026964" cy="497522"/>
          </a:xfrm>
          <a:prstGeom prst="curvedDownArrow">
            <a:avLst>
              <a:gd name="adj1" fmla="val 25000"/>
              <a:gd name="adj2" fmla="val 91620"/>
              <a:gd name="adj3" fmla="val 60124"/>
            </a:avLst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42" name="Curved Down Arrow 241"/>
          <p:cNvSpPr/>
          <p:nvPr/>
        </p:nvSpPr>
        <p:spPr>
          <a:xfrm rot="9371077">
            <a:off x="6576656" y="5468467"/>
            <a:ext cx="1026964" cy="497522"/>
          </a:xfrm>
          <a:prstGeom prst="curvedDownArrow">
            <a:avLst>
              <a:gd name="adj1" fmla="val 25000"/>
              <a:gd name="adj2" fmla="val 91620"/>
              <a:gd name="adj3" fmla="val 60124"/>
            </a:avLst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05800" y="5053862"/>
            <a:ext cx="1307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Helvetica Neue Medium" charset="0"/>
                <a:ea typeface="Helvetica Neue Medium" charset="0"/>
                <a:cs typeface="Helvetica Neue Medium" charset="0"/>
              </a:rPr>
              <a:t>View #1</a:t>
            </a:r>
          </a:p>
        </p:txBody>
      </p:sp>
      <p:sp>
        <p:nvSpPr>
          <p:cNvPr id="239" name="TextBox 238"/>
          <p:cNvSpPr txBox="1"/>
          <p:nvPr/>
        </p:nvSpPr>
        <p:spPr>
          <a:xfrm>
            <a:off x="5115609" y="5976420"/>
            <a:ext cx="13076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Helvetica Neue Medium" charset="0"/>
                <a:ea typeface="Helvetica Neue Medium" charset="0"/>
                <a:cs typeface="Helvetica Neue Medium" charset="0"/>
              </a:rPr>
              <a:t>View #2</a:t>
            </a:r>
          </a:p>
        </p:txBody>
      </p:sp>
      <p:sp>
        <p:nvSpPr>
          <p:cNvPr id="243" name="TextBox 242"/>
          <p:cNvSpPr txBox="1"/>
          <p:nvPr/>
        </p:nvSpPr>
        <p:spPr>
          <a:xfrm>
            <a:off x="4948139" y="4380565"/>
            <a:ext cx="13076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View #3</a:t>
            </a:r>
          </a:p>
        </p:txBody>
      </p:sp>
    </p:spTree>
    <p:extLst>
      <p:ext uri="{BB962C8B-B14F-4D97-AF65-F5344CB8AC3E}">
        <p14:creationId xmlns:p14="http://schemas.microsoft.com/office/powerpoint/2010/main" val="16315614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Correctly Changing Views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2400"/>
              </a:spcBef>
            </a:pPr>
            <a:r>
              <a:rPr lang="en-US" dirty="0"/>
              <a:t>View changes happen locally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at each replica</a:t>
            </a:r>
          </a:p>
          <a:p>
            <a:pPr>
              <a:spcBef>
                <a:spcPts val="2400"/>
              </a:spcBef>
            </a:pPr>
            <a:r>
              <a:rPr lang="en-US" dirty="0"/>
              <a:t>Old primary executes requests in the old view, new primary executes requests in the new view</a:t>
            </a:r>
          </a:p>
          <a:p>
            <a:pPr>
              <a:spcBef>
                <a:spcPts val="2400"/>
              </a:spcBef>
            </a:pPr>
            <a:r>
              <a:rPr lang="en-US" dirty="0"/>
              <a:t>Want to ensure state machine replication</a:t>
            </a:r>
          </a:p>
          <a:p>
            <a:pPr>
              <a:spcBef>
                <a:spcPts val="2400"/>
              </a:spcBef>
            </a:pPr>
            <a:r>
              <a:rPr lang="en-US" dirty="0"/>
              <a:t>So correctness condition: </a:t>
            </a:r>
            <a:r>
              <a:rPr lang="en-US" dirty="0">
                <a:solidFill>
                  <a:srgbClr val="009900"/>
                </a:solidFill>
              </a:rPr>
              <a:t>Executed requests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dirty="0"/>
              <a:t>Survive in the new view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dirty="0"/>
              <a:t>Retain the same order in the new view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025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B9147-CEC7-7C4A-BF98-BBBA1E52F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084" y="1199006"/>
            <a:ext cx="10363200" cy="1362075"/>
          </a:xfrm>
        </p:spPr>
        <p:txBody>
          <a:bodyPr>
            <a:noAutofit/>
          </a:bodyPr>
          <a:lstStyle/>
          <a:p>
            <a:r>
              <a:rPr lang="en-US" sz="3600" cap="none" dirty="0"/>
              <a:t>How do replicas agree to move to a new view?</a:t>
            </a:r>
            <a:br>
              <a:rPr lang="en-US" sz="3600" cap="none" dirty="0"/>
            </a:br>
            <a:br>
              <a:rPr lang="en-US" sz="3600" cap="none" dirty="0"/>
            </a:br>
            <a:r>
              <a:rPr lang="en-US" sz="3600" cap="none" dirty="0"/>
              <a:t>How do replicas agree on what was executed (and in what order) in the old view?</a:t>
            </a:r>
          </a:p>
        </p:txBody>
      </p:sp>
    </p:spTree>
    <p:extLst>
      <p:ext uri="{BB962C8B-B14F-4D97-AF65-F5344CB8AC3E}">
        <p14:creationId xmlns:p14="http://schemas.microsoft.com/office/powerpoint/2010/main" val="17846063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Consensus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70000"/>
              </a:lnSpc>
            </a:pPr>
            <a:r>
              <a:rPr lang="en-US" dirty="0"/>
              <a:t>Definition:</a:t>
            </a:r>
          </a:p>
          <a:p>
            <a:pPr marL="1295076" lvl="1" indent="-685629">
              <a:lnSpc>
                <a:spcPct val="170000"/>
              </a:lnSpc>
              <a:buFont typeface="+mj-lt"/>
              <a:buAutoNum type="arabicPeriod"/>
            </a:pPr>
            <a:r>
              <a:rPr lang="en-US" sz="3732" dirty="0"/>
              <a:t>A general agreement about something </a:t>
            </a:r>
          </a:p>
          <a:p>
            <a:pPr marL="1295076" lvl="1" indent="-685629">
              <a:lnSpc>
                <a:spcPct val="100000"/>
              </a:lnSpc>
              <a:buFont typeface="+mj-lt"/>
              <a:buAutoNum type="arabicPeriod"/>
            </a:pPr>
            <a:r>
              <a:rPr lang="en-US" sz="3732" dirty="0"/>
              <a:t>An idea or opinion that is shared by all the people in a group</a:t>
            </a:r>
          </a:p>
        </p:txBody>
      </p:sp>
    </p:spTree>
    <p:extLst>
      <p:ext uri="{BB962C8B-B14F-4D97-AF65-F5344CB8AC3E}">
        <p14:creationId xmlns:p14="http://schemas.microsoft.com/office/powerpoint/2010/main" val="18994507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Consensus Used in Systems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6777" y="1690690"/>
            <a:ext cx="10665654" cy="5167311"/>
          </a:xfrm>
        </p:spPr>
        <p:txBody>
          <a:bodyPr>
            <a:noAutofit/>
          </a:bodyPr>
          <a:lstStyle/>
          <a:p>
            <a:pPr marL="0" indent="0">
              <a:spcBef>
                <a:spcPts val="1600"/>
              </a:spcBef>
              <a:spcAft>
                <a:spcPts val="1600"/>
              </a:spcAft>
              <a:buNone/>
              <a:defRPr/>
            </a:pPr>
            <a:r>
              <a:rPr lang="en-US" dirty="0">
                <a:ea typeface="Helvetica Neue Medium" charset="0"/>
                <a:cs typeface="Helvetica Neue Medium" charset="0"/>
              </a:rPr>
              <a:t>Group of servers want to:</a:t>
            </a:r>
          </a:p>
          <a:p>
            <a:pPr>
              <a:lnSpc>
                <a:spcPct val="100000"/>
              </a:lnSpc>
              <a:spcBef>
                <a:spcPts val="1600"/>
              </a:spcBef>
              <a:defRPr/>
            </a:pPr>
            <a:r>
              <a:rPr lang="en-US" sz="2800" dirty="0">
                <a:ea typeface="Helvetica Neue Medium" charset="0"/>
                <a:cs typeface="Helvetica Neue Medium" charset="0"/>
              </a:rPr>
              <a:t>Make sure all servers in group receive the same updates in the same order as each other </a:t>
            </a:r>
            <a:endParaRPr lang="en-US" sz="2800" dirty="0">
              <a:solidFill>
                <a:srgbClr val="FF0000"/>
              </a:solidFill>
              <a:ea typeface="Helvetica Neue Medium" charset="0"/>
              <a:cs typeface="Helvetica Neue Medium" charset="0"/>
            </a:endParaRPr>
          </a:p>
          <a:p>
            <a:pPr>
              <a:lnSpc>
                <a:spcPct val="100000"/>
              </a:lnSpc>
              <a:spcBef>
                <a:spcPts val="1600"/>
              </a:spcBef>
              <a:defRPr/>
            </a:pPr>
            <a:r>
              <a:rPr lang="en-US" sz="2800" dirty="0">
                <a:ea typeface="Helvetica Neue Medium" charset="0"/>
                <a:cs typeface="Helvetica Neue Medium" charset="0"/>
              </a:rPr>
              <a:t>Maintain own lists (views) on who is a current member of the group, and update lists when somebody leaves/fails </a:t>
            </a:r>
          </a:p>
          <a:p>
            <a:pPr>
              <a:lnSpc>
                <a:spcPct val="100000"/>
              </a:lnSpc>
              <a:spcBef>
                <a:spcPts val="1600"/>
              </a:spcBef>
              <a:defRPr/>
            </a:pPr>
            <a:r>
              <a:rPr lang="en-US" sz="2800" dirty="0">
                <a:ea typeface="Helvetica Neue Medium" charset="0"/>
                <a:cs typeface="Helvetica Neue Medium" charset="0"/>
              </a:rPr>
              <a:t>Elect a leader in group, and inform everybody</a:t>
            </a:r>
            <a:endParaRPr lang="en-US" sz="2800" dirty="0">
              <a:solidFill>
                <a:srgbClr val="FF0000"/>
              </a:solidFill>
              <a:ea typeface="Helvetica Neue Medium" charset="0"/>
              <a:cs typeface="Helvetica Neue Medium" charset="0"/>
            </a:endParaRPr>
          </a:p>
          <a:p>
            <a:pPr>
              <a:lnSpc>
                <a:spcPct val="100000"/>
              </a:lnSpc>
              <a:spcBef>
                <a:spcPts val="1600"/>
              </a:spcBef>
              <a:defRPr/>
            </a:pPr>
            <a:r>
              <a:rPr lang="en-US" sz="2800" dirty="0">
                <a:ea typeface="Helvetica Neue Medium" charset="0"/>
                <a:cs typeface="Helvetica Neue Medium" charset="0"/>
              </a:rPr>
              <a:t>Ensure mutually exclusive (one process at a time only) access to a critical resource like a file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740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Consensus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102" y="1943100"/>
            <a:ext cx="11117798" cy="4098927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-US" sz="3199" dirty="0"/>
              <a:t>Given a set of processors, each with an initial value:</a:t>
            </a:r>
          </a:p>
          <a:p>
            <a:pPr marL="609448" indent="-609448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Font typeface="Arial" charset="0"/>
              <a:buChar char="•"/>
            </a:pPr>
            <a:r>
              <a:rPr lang="en-US" sz="2800" b="1" dirty="0"/>
              <a:t>Termination:  </a:t>
            </a:r>
            <a:r>
              <a:rPr lang="en-US" sz="2800" dirty="0"/>
              <a:t>All non-faulty processes eventually decide on a value</a:t>
            </a:r>
          </a:p>
          <a:p>
            <a:pPr marL="609448" indent="-609448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Font typeface="Arial" charset="0"/>
              <a:buChar char="•"/>
            </a:pPr>
            <a:r>
              <a:rPr lang="en-US" sz="2800" b="1" dirty="0"/>
              <a:t>Agreement:  </a:t>
            </a:r>
            <a:r>
              <a:rPr lang="en-US" sz="2800" dirty="0"/>
              <a:t>All processes that decide do so on the same value </a:t>
            </a:r>
          </a:p>
          <a:p>
            <a:pPr marL="609448" indent="-609448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Font typeface="Arial" charset="0"/>
              <a:buChar char="•"/>
            </a:pPr>
            <a:r>
              <a:rPr lang="en-US" sz="2800" b="1" dirty="0"/>
              <a:t>Validity:  </a:t>
            </a:r>
            <a:r>
              <a:rPr lang="en-US" sz="2800" dirty="0"/>
              <a:t>Value decided must have proposed by some process</a:t>
            </a:r>
          </a:p>
        </p:txBody>
      </p:sp>
    </p:spTree>
    <p:extLst>
      <p:ext uri="{BB962C8B-B14F-4D97-AF65-F5344CB8AC3E}">
        <p14:creationId xmlns:p14="http://schemas.microsoft.com/office/powerpoint/2010/main" val="5883966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 vs. Liveness Properties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DD7C17E-73B2-B840-93E0-017BB2BE9F25}"/>
              </a:ext>
            </a:extLst>
          </p:cNvPr>
          <p:cNvSpPr txBox="1">
            <a:spLocks/>
          </p:cNvSpPr>
          <p:nvPr/>
        </p:nvSpPr>
        <p:spPr>
          <a:xfrm>
            <a:off x="839570" y="1688465"/>
            <a:ext cx="10512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31" indent="-228531" algn="l" defTabSz="9141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59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657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720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783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846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08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1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448" indent="-609448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Arial" charset="0"/>
              <a:buChar char="•"/>
            </a:pPr>
            <a:r>
              <a:rPr lang="en-US" sz="3200" b="0" dirty="0">
                <a:latin typeface="Helvetica Neue Medium" charset="0"/>
              </a:rPr>
              <a:t>Safety (bad things never happen)</a:t>
            </a:r>
          </a:p>
          <a:p>
            <a:pPr marL="1218895" lvl="1" indent="-609448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Arial" charset="0"/>
              <a:buChar char="•"/>
            </a:pPr>
            <a:endParaRPr lang="en-US" sz="2933" b="0" dirty="0">
              <a:latin typeface="Helvetica Neue Medium" charset="0"/>
            </a:endParaRPr>
          </a:p>
          <a:p>
            <a:pPr marL="1218895" lvl="1" indent="-609448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Arial" charset="0"/>
              <a:buChar char="•"/>
            </a:pPr>
            <a:endParaRPr lang="en-US" sz="2933" b="0" dirty="0">
              <a:latin typeface="Helvetica Neue Medium" charset="0"/>
            </a:endParaRPr>
          </a:p>
          <a:p>
            <a:pPr marL="1218895" lvl="1" indent="-609448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Arial" charset="0"/>
              <a:buChar char="•"/>
            </a:pPr>
            <a:endParaRPr lang="en-US" sz="1200" b="0" dirty="0">
              <a:latin typeface="Helvetica Neue Medium" charset="0"/>
            </a:endParaRPr>
          </a:p>
          <a:p>
            <a:pPr marL="609448" indent="-609448">
              <a:lnSpc>
                <a:spcPct val="200000"/>
              </a:lnSpc>
              <a:spcBef>
                <a:spcPts val="800"/>
              </a:spcBef>
              <a:spcAft>
                <a:spcPts val="800"/>
              </a:spcAft>
              <a:buFont typeface="Arial" charset="0"/>
              <a:buChar char="•"/>
            </a:pPr>
            <a:r>
              <a:rPr lang="en-US" sz="3200" b="0" dirty="0">
                <a:latin typeface="Helvetica Neue Medium" charset="0"/>
              </a:rPr>
              <a:t>Liveness (good things eventually happen)</a:t>
            </a:r>
          </a:p>
        </p:txBody>
      </p:sp>
    </p:spTree>
    <p:extLst>
      <p:ext uri="{BB962C8B-B14F-4D97-AF65-F5344CB8AC3E}">
        <p14:creationId xmlns:p14="http://schemas.microsoft.com/office/powerpoint/2010/main" val="5427095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Paxos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852" y="1734185"/>
            <a:ext cx="11127580" cy="5165252"/>
          </a:xfrm>
        </p:spPr>
        <p:txBody>
          <a:bodyPr>
            <a:normAutofit fontScale="92500" lnSpcReduction="10000"/>
          </a:bodyPr>
          <a:lstStyle/>
          <a:p>
            <a:pPr marL="609448" indent="-609448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Arial" charset="0"/>
              <a:buChar char="•"/>
            </a:pPr>
            <a:r>
              <a:rPr lang="en-US" sz="3500" dirty="0"/>
              <a:t>Safety (bad things never happen)</a:t>
            </a:r>
          </a:p>
          <a:p>
            <a:pPr marL="1218895" lvl="1" indent="-609448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.HelveticaNeueDeskInterface-Regular" charset="-120"/>
              <a:buChar char="–"/>
            </a:pPr>
            <a:r>
              <a:rPr lang="en-US" sz="2933" dirty="0"/>
              <a:t>Only a single value is chosen</a:t>
            </a:r>
          </a:p>
          <a:p>
            <a:pPr marL="1218895" lvl="1" indent="-609448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.HelveticaNeueDeskInterface-Regular" charset="-120"/>
              <a:buChar char="–"/>
            </a:pPr>
            <a:r>
              <a:rPr lang="en-US" sz="2933" dirty="0"/>
              <a:t>Only chosen values are learned by processes </a:t>
            </a:r>
          </a:p>
          <a:p>
            <a:pPr marL="1218895" lvl="1" indent="-609448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.HelveticaNeueDeskInterface-Regular" charset="-120"/>
              <a:buChar char="–"/>
            </a:pPr>
            <a:r>
              <a:rPr lang="en-US" sz="2933" dirty="0"/>
              <a:t>Only a proposed value can be chosen</a:t>
            </a:r>
          </a:p>
          <a:p>
            <a:pPr marL="609448" indent="-609448">
              <a:lnSpc>
                <a:spcPct val="200000"/>
              </a:lnSpc>
              <a:spcBef>
                <a:spcPts val="800"/>
              </a:spcBef>
              <a:spcAft>
                <a:spcPts val="800"/>
              </a:spcAft>
              <a:buFont typeface="Arial" charset="0"/>
              <a:buChar char="•"/>
            </a:pPr>
            <a:r>
              <a:rPr lang="en-US" sz="3500" dirty="0"/>
              <a:t>Liveness (good things eventually happen)</a:t>
            </a:r>
          </a:p>
          <a:p>
            <a:pPr marL="1218895" lvl="1" indent="-609448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.HelveticaNeueDeskInterface-Regular" charset="-120"/>
              <a:buChar char="–"/>
            </a:pPr>
            <a:r>
              <a:rPr lang="en-US" sz="2933" dirty="0"/>
              <a:t>Some proposed value eventually chosen if fewer than half of processes fail</a:t>
            </a:r>
          </a:p>
          <a:p>
            <a:pPr marL="1218895" lvl="1" indent="-609448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.HelveticaNeueDeskInterface-Regular" charset="-120"/>
              <a:buChar char="–"/>
            </a:pPr>
            <a:r>
              <a:rPr lang="en-US" sz="2933" dirty="0"/>
              <a:t>If value is chosen, a process eventually learns it</a:t>
            </a:r>
            <a:endParaRPr lang="en-US" sz="2933" dirty="0">
              <a:ea typeface="ＭＳ Ｐゴシック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7152858" y="2163597"/>
            <a:ext cx="3802408" cy="883139"/>
            <a:chOff x="6118340" y="2355323"/>
            <a:chExt cx="2852548" cy="662526"/>
          </a:xfrm>
        </p:grpSpPr>
        <p:sp>
          <p:nvSpPr>
            <p:cNvPr id="4" name="Rectangle 3"/>
            <p:cNvSpPr/>
            <p:nvPr/>
          </p:nvSpPr>
          <p:spPr>
            <a:xfrm>
              <a:off x="7316639" y="2355323"/>
              <a:ext cx="1654249" cy="4386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199" dirty="0">
                  <a:latin typeface="Helvetica Neue Medium" charset="0"/>
                  <a:ea typeface="Helvetica Neue Medium" charset="0"/>
                  <a:cs typeface="Helvetica Neue Medium" charset="0"/>
                </a:rPr>
                <a:t>agreement</a:t>
              </a:r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H="1">
              <a:off x="6118340" y="2629120"/>
              <a:ext cx="111664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>
              <a:cxnSpLocks/>
            </p:cNvCxnSpPr>
            <p:nvPr/>
          </p:nvCxnSpPr>
          <p:spPr>
            <a:xfrm flipH="1">
              <a:off x="7100578" y="2616642"/>
              <a:ext cx="164611" cy="401207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8019873" y="3384610"/>
            <a:ext cx="2351974" cy="584647"/>
            <a:chOff x="6666265" y="3352540"/>
            <a:chExt cx="1764440" cy="438600"/>
          </a:xfrm>
        </p:grpSpPr>
        <p:sp>
          <p:nvSpPr>
            <p:cNvPr id="5" name="Rectangle 4"/>
            <p:cNvSpPr/>
            <p:nvPr/>
          </p:nvSpPr>
          <p:spPr>
            <a:xfrm>
              <a:off x="7288027" y="3352540"/>
              <a:ext cx="1142678" cy="4386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199" dirty="0">
                  <a:latin typeface="Helvetica Neue Medium" charset="0"/>
                  <a:ea typeface="Helvetica Neue Medium" charset="0"/>
                  <a:cs typeface="Helvetica Neue Medium" charset="0"/>
                </a:rPr>
                <a:t>validity</a:t>
              </a: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H="1">
              <a:off x="6666265" y="3601581"/>
              <a:ext cx="534417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8507722" y="5840630"/>
            <a:ext cx="3545863" cy="726127"/>
            <a:chOff x="6218620" y="5919110"/>
            <a:chExt cx="2660091" cy="544737"/>
          </a:xfrm>
        </p:grpSpPr>
        <p:sp>
          <p:nvSpPr>
            <p:cNvPr id="14" name="Rectangle 13"/>
            <p:cNvSpPr/>
            <p:nvPr/>
          </p:nvSpPr>
          <p:spPr>
            <a:xfrm>
              <a:off x="7132345" y="6025247"/>
              <a:ext cx="1746366" cy="4386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199" dirty="0">
                  <a:latin typeface="Helvetica Neue Medium" charset="0"/>
                  <a:ea typeface="Helvetica Neue Medium" charset="0"/>
                  <a:cs typeface="Helvetica Neue Medium" charset="0"/>
                </a:rPr>
                <a:t>termination</a:t>
              </a:r>
            </a:p>
          </p:txBody>
        </p:sp>
        <p:cxnSp>
          <p:nvCxnSpPr>
            <p:cNvPr id="15" name="Straight Arrow Connector 14"/>
            <p:cNvCxnSpPr>
              <a:cxnSpLocks/>
            </p:cNvCxnSpPr>
            <p:nvPr/>
          </p:nvCxnSpPr>
          <p:spPr>
            <a:xfrm flipH="1" flipV="1">
              <a:off x="6542800" y="6272553"/>
              <a:ext cx="535504" cy="1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cxnSpLocks/>
            </p:cNvCxnSpPr>
            <p:nvPr/>
          </p:nvCxnSpPr>
          <p:spPr>
            <a:xfrm flipH="1" flipV="1">
              <a:off x="6218620" y="5919110"/>
              <a:ext cx="859684" cy="325437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56436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Today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4000" dirty="0"/>
              <a:t>From primary-backup to </a:t>
            </a:r>
            <a:r>
              <a:rPr lang="en-US" sz="4000" dirty="0" err="1"/>
              <a:t>viewstamped</a:t>
            </a:r>
            <a:r>
              <a:rPr lang="en-US" sz="4000" dirty="0"/>
              <a:t> replication</a:t>
            </a:r>
          </a:p>
          <a:p>
            <a:pPr marL="514350" indent="-514350">
              <a:buFont typeface="+mj-lt"/>
              <a:buAutoNum type="arabicPeriod"/>
            </a:pPr>
            <a:endParaRPr lang="en-US" sz="4000" dirty="0"/>
          </a:p>
          <a:p>
            <a:pPr marL="514350" indent="-514350">
              <a:buFont typeface="+mj-lt"/>
              <a:buAutoNum type="arabicPeriod"/>
            </a:pPr>
            <a:r>
              <a:rPr lang="en-US" sz="4000" dirty="0"/>
              <a:t>Consensus </a:t>
            </a:r>
          </a:p>
          <a:p>
            <a:pPr marL="0" indent="0">
              <a:buNone/>
            </a:pPr>
            <a:endParaRPr lang="en-US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382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Paxos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852" y="1734185"/>
            <a:ext cx="11127580" cy="5165252"/>
          </a:xfrm>
        </p:spPr>
        <p:txBody>
          <a:bodyPr>
            <a:normAutofit/>
          </a:bodyPr>
          <a:lstStyle/>
          <a:p>
            <a:pPr marL="609448" indent="-609448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Arial" charset="0"/>
              <a:buChar char="•"/>
            </a:pPr>
            <a:r>
              <a:rPr lang="en-US" sz="3500" dirty="0"/>
              <a:t>Safety (bad things never happen)</a:t>
            </a:r>
          </a:p>
          <a:p>
            <a:pPr marL="1009498" lvl="1" indent="-609448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Font typeface="Arial" charset="0"/>
              <a:buChar char="•"/>
            </a:pPr>
            <a:r>
              <a:rPr lang="en-US" sz="2400" b="1" dirty="0"/>
              <a:t>Agreement:  </a:t>
            </a:r>
            <a:r>
              <a:rPr lang="en-US" sz="2400" dirty="0"/>
              <a:t>All processes that decide do so on the same value </a:t>
            </a:r>
          </a:p>
          <a:p>
            <a:pPr marL="1009498" lvl="1" indent="-609448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Font typeface="Arial" charset="0"/>
              <a:buChar char="•"/>
            </a:pPr>
            <a:r>
              <a:rPr lang="en-US" sz="2400" b="1" dirty="0"/>
              <a:t>Validity:  </a:t>
            </a:r>
            <a:r>
              <a:rPr lang="en-US" sz="2400" dirty="0"/>
              <a:t>Value decided must have proposed by some process</a:t>
            </a:r>
          </a:p>
          <a:p>
            <a:pPr marL="609448" indent="-609448">
              <a:lnSpc>
                <a:spcPct val="200000"/>
              </a:lnSpc>
              <a:spcBef>
                <a:spcPts val="800"/>
              </a:spcBef>
              <a:spcAft>
                <a:spcPts val="800"/>
              </a:spcAft>
              <a:buFont typeface="Arial" charset="0"/>
              <a:buChar char="•"/>
            </a:pPr>
            <a:r>
              <a:rPr lang="en-US" sz="3500" dirty="0"/>
              <a:t>Liveness (good things eventually happen)</a:t>
            </a:r>
          </a:p>
          <a:p>
            <a:pPr marL="1009498" lvl="1" indent="-609448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Font typeface="Arial" charset="0"/>
              <a:buChar char="•"/>
            </a:pPr>
            <a:r>
              <a:rPr lang="en-US" sz="2400" b="1" dirty="0"/>
              <a:t>Termination:  </a:t>
            </a:r>
            <a:r>
              <a:rPr lang="en-US" sz="2400" dirty="0"/>
              <a:t>All non-faulty processes eventually decide on a value</a:t>
            </a:r>
          </a:p>
        </p:txBody>
      </p:sp>
    </p:spTree>
    <p:extLst>
      <p:ext uri="{BB962C8B-B14F-4D97-AF65-F5344CB8AC3E}">
        <p14:creationId xmlns:p14="http://schemas.microsoft.com/office/powerpoint/2010/main" val="13621781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Paxos’s</a:t>
            </a:r>
            <a:r>
              <a:rPr lang="en-US" dirty="0"/>
              <a:t> Safety and Liveness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Paxos</a:t>
            </a:r>
            <a:r>
              <a:rPr lang="en-US" dirty="0"/>
              <a:t> is always safe</a:t>
            </a:r>
          </a:p>
          <a:p>
            <a:endParaRPr lang="en-US" dirty="0"/>
          </a:p>
          <a:p>
            <a:r>
              <a:rPr lang="en-US" dirty="0" err="1"/>
              <a:t>Paxos</a:t>
            </a:r>
            <a:r>
              <a:rPr lang="en-US" dirty="0"/>
              <a:t> is very often live  (but not always, more later)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Also true for </a:t>
            </a:r>
            <a:r>
              <a:rPr lang="en-US" dirty="0" err="1"/>
              <a:t>Viewstamped</a:t>
            </a:r>
            <a:r>
              <a:rPr lang="en-US" dirty="0"/>
              <a:t> Replication, RAFT, and other similar protocols</a:t>
            </a:r>
          </a:p>
        </p:txBody>
      </p:sp>
    </p:spTree>
    <p:extLst>
      <p:ext uri="{BB962C8B-B14F-4D97-AF65-F5344CB8AC3E}">
        <p14:creationId xmlns:p14="http://schemas.microsoft.com/office/powerpoint/2010/main" val="20162364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Roles of a Process in </a:t>
            </a:r>
            <a:r>
              <a:rPr lang="en-US" dirty="0" err="1"/>
              <a:t>Paxos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94" y="1988820"/>
            <a:ext cx="11417298" cy="5477188"/>
          </a:xfrm>
        </p:spPr>
        <p:txBody>
          <a:bodyPr>
            <a:normAutofit/>
          </a:bodyPr>
          <a:lstStyle/>
          <a:p>
            <a:r>
              <a:rPr lang="en-US" dirty="0"/>
              <a:t>Three conceptual roles</a:t>
            </a:r>
          </a:p>
          <a:p>
            <a:pPr lvl="1"/>
            <a:r>
              <a:rPr lang="en-US" sz="2900" dirty="0">
                <a:solidFill>
                  <a:srgbClr val="FF8F00"/>
                </a:solidFill>
              </a:rPr>
              <a:t>Proposers</a:t>
            </a:r>
            <a:r>
              <a:rPr lang="en-US" sz="2900" dirty="0"/>
              <a:t> propose values</a:t>
            </a:r>
          </a:p>
          <a:p>
            <a:pPr lvl="1"/>
            <a:r>
              <a:rPr lang="en-US" sz="2900" dirty="0">
                <a:solidFill>
                  <a:srgbClr val="FF8F00"/>
                </a:solidFill>
              </a:rPr>
              <a:t>Acceptors </a:t>
            </a:r>
            <a:r>
              <a:rPr lang="en-US" sz="2900" dirty="0"/>
              <a:t>accept values, where value is chosen if majority accept</a:t>
            </a:r>
          </a:p>
          <a:p>
            <a:pPr lvl="1"/>
            <a:r>
              <a:rPr lang="en-US" sz="2900" dirty="0">
                <a:solidFill>
                  <a:srgbClr val="FF8F00"/>
                </a:solidFill>
                <a:sym typeface="Wingdings"/>
              </a:rPr>
              <a:t>Learners </a:t>
            </a:r>
            <a:r>
              <a:rPr lang="en-US" sz="2900" dirty="0">
                <a:sym typeface="Wingdings"/>
              </a:rPr>
              <a:t>learn the outcome (chosen value)</a:t>
            </a:r>
          </a:p>
          <a:p>
            <a:endParaRPr lang="en-US" dirty="0">
              <a:sym typeface="Wingdings"/>
            </a:endParaRPr>
          </a:p>
          <a:p>
            <a:r>
              <a:rPr lang="en-US" dirty="0">
                <a:sym typeface="Wingdings"/>
              </a:rPr>
              <a:t>In reality, a process can play any/all roles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22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4326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Strawmen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666" y="1873251"/>
            <a:ext cx="10542152" cy="4665662"/>
          </a:xfrm>
        </p:spPr>
        <p:txBody>
          <a:bodyPr>
            <a:normAutofit/>
          </a:bodyPr>
          <a:lstStyle/>
          <a:p>
            <a:r>
              <a:rPr lang="en-US" dirty="0"/>
              <a:t>3 proposers, 1 acceptor</a:t>
            </a:r>
          </a:p>
          <a:p>
            <a:pPr lvl="1"/>
            <a:r>
              <a:rPr lang="en-US" dirty="0">
                <a:sym typeface="Wingdings"/>
              </a:rPr>
              <a:t>Acceptor accepts first value received</a:t>
            </a:r>
          </a:p>
          <a:p>
            <a:pPr lvl="1"/>
            <a:r>
              <a:rPr lang="en-US" dirty="0">
                <a:sym typeface="Wingdings"/>
              </a:rPr>
              <a:t>No liveness with single failure</a:t>
            </a:r>
          </a:p>
          <a:p>
            <a:pPr>
              <a:lnSpc>
                <a:spcPct val="200000"/>
              </a:lnSpc>
            </a:pPr>
            <a:r>
              <a:rPr lang="en-US" dirty="0">
                <a:sym typeface="Wingdings"/>
              </a:rPr>
              <a:t>3 proposers, 3 acceptors</a:t>
            </a:r>
          </a:p>
          <a:p>
            <a:pPr lvl="1"/>
            <a:r>
              <a:rPr lang="en-US" dirty="0">
                <a:sym typeface="Wingdings"/>
              </a:rPr>
              <a:t>Accept first value received, learners choose common value known by majority</a:t>
            </a:r>
          </a:p>
          <a:p>
            <a:pPr lvl="1"/>
            <a:r>
              <a:rPr lang="en-US" dirty="0">
                <a:sym typeface="Wingdings"/>
              </a:rPr>
              <a:t>But no such majority is guaranteed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23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460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Paxos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95" y="1690689"/>
            <a:ext cx="11722019" cy="5775320"/>
          </a:xfrm>
        </p:spPr>
        <p:txBody>
          <a:bodyPr>
            <a:normAutofit/>
          </a:bodyPr>
          <a:lstStyle/>
          <a:p>
            <a:r>
              <a:rPr lang="en-US" dirty="0"/>
              <a:t>Each acceptor accepts </a:t>
            </a:r>
            <a:r>
              <a:rPr lang="en-US" dirty="0">
                <a:solidFill>
                  <a:srgbClr val="FF8F00"/>
                </a:solidFill>
              </a:rPr>
              <a:t>multiple proposals</a:t>
            </a:r>
          </a:p>
          <a:p>
            <a:pPr lvl="1"/>
            <a:r>
              <a:rPr lang="en-US" dirty="0"/>
              <a:t>Hopefully one of multiple accepted proposals will have a majority vote (and we determine that)</a:t>
            </a:r>
          </a:p>
          <a:p>
            <a:pPr lvl="1"/>
            <a:r>
              <a:rPr lang="en-US" dirty="0"/>
              <a:t>If not, rinse and repeat (more on this)</a:t>
            </a:r>
          </a:p>
          <a:p>
            <a:endParaRPr lang="en-US" dirty="0"/>
          </a:p>
          <a:p>
            <a:r>
              <a:rPr lang="en-US" dirty="0"/>
              <a:t>How do we select among multiple proposals?</a:t>
            </a:r>
          </a:p>
          <a:p>
            <a:pPr lvl="1"/>
            <a:r>
              <a:rPr lang="en-US" dirty="0"/>
              <a:t>Ordering: proposal is tuple </a:t>
            </a:r>
            <a:r>
              <a:rPr lang="en-US" dirty="0">
                <a:solidFill>
                  <a:srgbClr val="FF8F00"/>
                </a:solidFill>
              </a:rPr>
              <a:t>(proposal #, value) = (n, v)</a:t>
            </a:r>
          </a:p>
          <a:p>
            <a:pPr lvl="1"/>
            <a:r>
              <a:rPr lang="en-US" dirty="0"/>
              <a:t>Proposal # strictly increasing, globally unique</a:t>
            </a:r>
          </a:p>
          <a:p>
            <a:pPr lvl="1"/>
            <a:r>
              <a:rPr lang="en-US" dirty="0"/>
              <a:t>Globally unique?</a:t>
            </a:r>
          </a:p>
          <a:p>
            <a:pPr lvl="2"/>
            <a:r>
              <a:rPr lang="en-US" sz="2800" dirty="0"/>
              <a:t>Trick: set low-order bits to proposer’s ID</a:t>
            </a:r>
          </a:p>
          <a:p>
            <a:pPr lvl="1"/>
            <a:endParaRPr lang="en-US" dirty="0"/>
          </a:p>
          <a:p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24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66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Paxos</a:t>
            </a:r>
            <a:r>
              <a:rPr lang="en-US" dirty="0"/>
              <a:t> Protocol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415" y="1690690"/>
            <a:ext cx="11003952" cy="4665662"/>
          </a:xfrm>
        </p:spPr>
        <p:txBody>
          <a:bodyPr>
            <a:normAutofit/>
          </a:bodyPr>
          <a:lstStyle/>
          <a:p>
            <a:r>
              <a:rPr lang="en-US" sz="3199" dirty="0">
                <a:solidFill>
                  <a:srgbClr val="FF8F00"/>
                </a:solidFill>
              </a:rPr>
              <a:t>Proposers:</a:t>
            </a:r>
          </a:p>
          <a:p>
            <a:pPr marL="1295076" lvl="1" indent="-685629">
              <a:buFont typeface="+mj-lt"/>
              <a:buAutoNum type="arabicPeriod"/>
            </a:pPr>
            <a:r>
              <a:rPr lang="en-US" dirty="0"/>
              <a:t>Choose a proposal number n</a:t>
            </a:r>
          </a:p>
          <a:p>
            <a:pPr marL="1295076" lvl="1" indent="-685629">
              <a:buFont typeface="+mj-lt"/>
              <a:buAutoNum type="arabicPeriod"/>
            </a:pPr>
            <a:r>
              <a:rPr lang="en-US" dirty="0"/>
              <a:t>Ask acceptors if any accepted proposals with </a:t>
            </a:r>
            <a:r>
              <a:rPr lang="en-US" dirty="0" err="1"/>
              <a:t>n</a:t>
            </a:r>
            <a:r>
              <a:rPr lang="en-US" baseline="-25000" dirty="0" err="1"/>
              <a:t>a</a:t>
            </a:r>
            <a:r>
              <a:rPr lang="en-US" dirty="0"/>
              <a:t> &lt; n</a:t>
            </a:r>
          </a:p>
          <a:p>
            <a:pPr marL="1295076" lvl="1" indent="-685629">
              <a:buFont typeface="+mj-lt"/>
              <a:buAutoNum type="arabicPeriod"/>
            </a:pPr>
            <a:r>
              <a:rPr lang="en-US" dirty="0"/>
              <a:t>If existing proposal </a:t>
            </a:r>
            <a:r>
              <a:rPr lang="en-US" dirty="0" err="1"/>
              <a:t>v</a:t>
            </a:r>
            <a:r>
              <a:rPr lang="en-US" baseline="-25000" dirty="0" err="1"/>
              <a:t>a</a:t>
            </a:r>
            <a:r>
              <a:rPr lang="en-US" dirty="0"/>
              <a:t> returned, propose same value (n, </a:t>
            </a:r>
            <a:r>
              <a:rPr lang="en-US" dirty="0" err="1"/>
              <a:t>v</a:t>
            </a:r>
            <a:r>
              <a:rPr lang="en-US" baseline="-25000" dirty="0" err="1"/>
              <a:t>a</a:t>
            </a:r>
            <a:r>
              <a:rPr lang="en-US" dirty="0"/>
              <a:t>)</a:t>
            </a:r>
          </a:p>
          <a:p>
            <a:pPr marL="1295076" lvl="1" indent="-685629">
              <a:buFont typeface="+mj-lt"/>
              <a:buAutoNum type="arabicPeriod"/>
            </a:pPr>
            <a:r>
              <a:rPr lang="en-US" dirty="0"/>
              <a:t>Otherwise, propose own value (n, v)</a:t>
            </a:r>
          </a:p>
          <a:p>
            <a:pPr marL="609448" lvl="1" indent="0">
              <a:buNone/>
            </a:pPr>
            <a:r>
              <a:rPr lang="en-US" dirty="0"/>
              <a:t>Note </a:t>
            </a:r>
            <a:r>
              <a:rPr lang="en-US" dirty="0">
                <a:solidFill>
                  <a:srgbClr val="FF8F00"/>
                </a:solidFill>
              </a:rPr>
              <a:t>altruism</a:t>
            </a:r>
            <a:r>
              <a:rPr lang="en-US" dirty="0"/>
              <a:t>: goal is to reach consensus, not “win”</a:t>
            </a:r>
          </a:p>
          <a:p>
            <a:endParaRPr lang="en-US" sz="3199" dirty="0">
              <a:solidFill>
                <a:srgbClr val="FF8F00"/>
              </a:solidFill>
            </a:endParaRPr>
          </a:p>
          <a:p>
            <a:r>
              <a:rPr lang="en-US" sz="3199" dirty="0">
                <a:solidFill>
                  <a:srgbClr val="FF8F00"/>
                </a:solidFill>
              </a:rPr>
              <a:t>Accepters</a:t>
            </a:r>
            <a:r>
              <a:rPr lang="en-US" sz="3199" dirty="0">
                <a:solidFill>
                  <a:srgbClr val="0000FF"/>
                </a:solidFill>
              </a:rPr>
              <a:t> </a:t>
            </a:r>
            <a:r>
              <a:rPr lang="en-US" sz="3199" dirty="0"/>
              <a:t>try to accept value with highest proposal n</a:t>
            </a:r>
            <a:endParaRPr lang="en-US" sz="3199" dirty="0">
              <a:solidFill>
                <a:srgbClr val="FF8F00"/>
              </a:solidFill>
            </a:endParaRPr>
          </a:p>
          <a:p>
            <a:r>
              <a:rPr lang="en-US" sz="3199" dirty="0">
                <a:solidFill>
                  <a:srgbClr val="FF8F00"/>
                </a:solidFill>
              </a:rPr>
              <a:t>Learners </a:t>
            </a:r>
            <a:r>
              <a:rPr lang="en-US" sz="3199" dirty="0"/>
              <a:t>are passive and wait for the outcome</a:t>
            </a:r>
          </a:p>
          <a:p>
            <a:endParaRPr lang="en-US" sz="3199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25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942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2390" y="1643223"/>
            <a:ext cx="4305518" cy="4486274"/>
          </a:xfrm>
        </p:spPr>
        <p:txBody>
          <a:bodyPr>
            <a:noAutofit/>
          </a:bodyPr>
          <a:lstStyle/>
          <a:p>
            <a:pPr>
              <a:spcBef>
                <a:spcPts val="533"/>
              </a:spcBef>
              <a:spcAft>
                <a:spcPts val="533"/>
              </a:spcAft>
            </a:pPr>
            <a:r>
              <a:rPr lang="en-US" sz="3000" dirty="0">
                <a:solidFill>
                  <a:srgbClr val="FF8F00"/>
                </a:solidFill>
              </a:rPr>
              <a:t>Proposer:</a:t>
            </a:r>
          </a:p>
          <a:p>
            <a:pPr lvl="1">
              <a:lnSpc>
                <a:spcPct val="100000"/>
              </a:lnSpc>
              <a:spcBef>
                <a:spcPts val="533"/>
              </a:spcBef>
              <a:spcAft>
                <a:spcPts val="533"/>
              </a:spcAft>
            </a:pPr>
            <a:r>
              <a:rPr lang="en-US" sz="2600" dirty="0"/>
              <a:t>Choose proposal n,    send &lt;prepare, n&gt; to acceptors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26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508E279-86C7-104F-8D0F-1B6EC109C661}"/>
              </a:ext>
            </a:extLst>
          </p:cNvPr>
          <p:cNvSpPr txBox="1">
            <a:spLocks/>
          </p:cNvSpPr>
          <p:nvPr/>
        </p:nvSpPr>
        <p:spPr>
          <a:xfrm>
            <a:off x="4965910" y="1665132"/>
            <a:ext cx="7226090" cy="44862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31" indent="-228531" algn="l" defTabSz="9141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59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657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720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783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846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08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1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133"/>
              </a:spcBef>
              <a:spcAft>
                <a:spcPts val="533"/>
              </a:spcAft>
            </a:pPr>
            <a:r>
              <a:rPr lang="en-US" sz="3000" b="0" dirty="0">
                <a:solidFill>
                  <a:srgbClr val="FF8F00"/>
                </a:solidFill>
                <a:latin typeface="Helvetica Neue Medium" charset="0"/>
              </a:rPr>
              <a:t>Acceptors:</a:t>
            </a:r>
          </a:p>
          <a:p>
            <a:pPr lvl="1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</a:pPr>
            <a:r>
              <a:rPr lang="en-US" sz="2600" b="0" dirty="0">
                <a:latin typeface="Helvetica Neue Medium" charset="0"/>
              </a:rPr>
              <a:t>If n &gt; </a:t>
            </a:r>
            <a:r>
              <a:rPr lang="en-US" sz="2600" b="0" dirty="0" err="1">
                <a:latin typeface="Helvetica Neue Medium" charset="0"/>
              </a:rPr>
              <a:t>n</a:t>
            </a:r>
            <a:r>
              <a:rPr lang="en-US" sz="2600" b="0" baseline="-25000" dirty="0" err="1">
                <a:latin typeface="Helvetica Neue Medium" charset="0"/>
              </a:rPr>
              <a:t>h</a:t>
            </a:r>
            <a:endParaRPr lang="en-US" sz="2600" b="0" baseline="-25000" dirty="0">
              <a:latin typeface="Helvetica Neue Medium" charset="0"/>
            </a:endParaRPr>
          </a:p>
          <a:p>
            <a:pPr lvl="2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</a:pPr>
            <a:r>
              <a:rPr lang="en-US" sz="2600" b="0" dirty="0" err="1">
                <a:latin typeface="Helvetica Neue Medium" charset="0"/>
              </a:rPr>
              <a:t>n</a:t>
            </a:r>
            <a:r>
              <a:rPr lang="en-US" sz="2600" b="0" baseline="-25000" dirty="0" err="1">
                <a:latin typeface="Helvetica Neue Medium" charset="0"/>
              </a:rPr>
              <a:t>h</a:t>
            </a:r>
            <a:r>
              <a:rPr lang="en-US" sz="2600" b="0" dirty="0">
                <a:latin typeface="Helvetica Neue Medium" charset="0"/>
              </a:rPr>
              <a:t> = n     </a:t>
            </a:r>
            <a:r>
              <a:rPr lang="en-US" sz="2600" b="0" dirty="0">
                <a:solidFill>
                  <a:srgbClr val="FF0000"/>
                </a:solidFill>
                <a:latin typeface="Helvetica Neue Medium" charset="0"/>
              </a:rPr>
              <a:t>← promise not to accept</a:t>
            </a:r>
          </a:p>
          <a:p>
            <a:pPr marL="914126" lvl="2" indent="0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buNone/>
            </a:pPr>
            <a:r>
              <a:rPr lang="en-US" sz="2600" b="0" dirty="0">
                <a:solidFill>
                  <a:srgbClr val="FF0000"/>
                </a:solidFill>
                <a:latin typeface="Helvetica Neue Medium" charset="0"/>
              </a:rPr>
              <a:t>		any new proposals n’ &lt; n</a:t>
            </a:r>
          </a:p>
          <a:p>
            <a:pPr lvl="2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</a:pPr>
            <a:r>
              <a:rPr lang="en-US" sz="2600" b="0" dirty="0">
                <a:latin typeface="Helvetica Neue Medium" charset="0"/>
              </a:rPr>
              <a:t>If no prior proposal accepted</a:t>
            </a:r>
            <a:endParaRPr lang="en-US" sz="2600" b="0" baseline="-25000" dirty="0">
              <a:latin typeface="Helvetica Neue Medium" charset="0"/>
            </a:endParaRPr>
          </a:p>
          <a:p>
            <a:pPr lvl="3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</a:pPr>
            <a:r>
              <a:rPr lang="en-US" sz="2600" b="0" dirty="0">
                <a:latin typeface="Helvetica Neue Medium" charset="0"/>
              </a:rPr>
              <a:t>Reply &lt; promise, n, </a:t>
            </a:r>
            <a:r>
              <a:rPr lang="en-US" sz="2600" b="0" dirty="0" err="1">
                <a:latin typeface="Helvetica Neue Medium" charset="0"/>
              </a:rPr>
              <a:t>Ø</a:t>
            </a:r>
            <a:r>
              <a:rPr lang="en-US" sz="2600" b="0" dirty="0">
                <a:latin typeface="Helvetica Neue Medium" charset="0"/>
              </a:rPr>
              <a:t> &gt;</a:t>
            </a:r>
          </a:p>
          <a:p>
            <a:pPr lvl="2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</a:pPr>
            <a:r>
              <a:rPr lang="en-US" sz="2600" b="0" dirty="0">
                <a:latin typeface="Helvetica Neue Medium" charset="0"/>
              </a:rPr>
              <a:t>Else </a:t>
            </a:r>
          </a:p>
          <a:p>
            <a:pPr lvl="3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</a:pPr>
            <a:r>
              <a:rPr lang="en-US" sz="2600" b="0" dirty="0">
                <a:latin typeface="Helvetica Neue Medium" charset="0"/>
              </a:rPr>
              <a:t>Reply &lt; promise, n, (</a:t>
            </a:r>
            <a:r>
              <a:rPr lang="en-US" sz="2600" b="0" dirty="0" err="1">
                <a:latin typeface="Helvetica Neue Medium" charset="0"/>
              </a:rPr>
              <a:t>n</a:t>
            </a:r>
            <a:r>
              <a:rPr lang="en-US" sz="2600" b="0" baseline="-25000" dirty="0" err="1">
                <a:latin typeface="Helvetica Neue Medium" charset="0"/>
              </a:rPr>
              <a:t>a</a:t>
            </a:r>
            <a:r>
              <a:rPr lang="en-US" sz="2600" b="0" baseline="-25000" dirty="0">
                <a:latin typeface="Helvetica Neue Medium" charset="0"/>
              </a:rPr>
              <a:t> , </a:t>
            </a:r>
            <a:r>
              <a:rPr lang="en-US" sz="2600" b="0" dirty="0" err="1">
                <a:latin typeface="Helvetica Neue Medium" charset="0"/>
              </a:rPr>
              <a:t>v</a:t>
            </a:r>
            <a:r>
              <a:rPr lang="en-US" sz="2600" b="0" baseline="-25000" dirty="0" err="1">
                <a:latin typeface="Helvetica Neue Medium" charset="0"/>
              </a:rPr>
              <a:t>a</a:t>
            </a:r>
            <a:r>
              <a:rPr lang="en-US" sz="2600" b="0" dirty="0">
                <a:latin typeface="Helvetica Neue Medium" charset="0"/>
              </a:rPr>
              <a:t>)  &gt;</a:t>
            </a:r>
          </a:p>
          <a:p>
            <a:pPr lvl="1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</a:pPr>
            <a:r>
              <a:rPr lang="en-US" sz="2600" b="0" dirty="0">
                <a:latin typeface="Helvetica Neue Medium" charset="0"/>
              </a:rPr>
              <a:t>Else</a:t>
            </a:r>
          </a:p>
          <a:p>
            <a:pPr lvl="2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</a:pPr>
            <a:r>
              <a:rPr lang="en-US" sz="2600" b="0" dirty="0">
                <a:latin typeface="Helvetica Neue Medium" charset="0"/>
              </a:rPr>
              <a:t>Reply &lt; prepare-failed &gt;</a:t>
            </a:r>
          </a:p>
          <a:p>
            <a:pPr lvl="2">
              <a:lnSpc>
                <a:spcPct val="100000"/>
              </a:lnSpc>
              <a:spcBef>
                <a:spcPts val="533"/>
              </a:spcBef>
              <a:spcAft>
                <a:spcPts val="533"/>
              </a:spcAft>
            </a:pPr>
            <a:endParaRPr lang="en-US" sz="2600" b="0" dirty="0">
              <a:latin typeface="Helvetica Neue Medium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Paxos</a:t>
            </a:r>
            <a:r>
              <a:rPr lang="en-US" dirty="0"/>
              <a:t> Phase 1</a:t>
            </a:r>
          </a:p>
        </p:txBody>
      </p:sp>
    </p:spTree>
    <p:extLst>
      <p:ext uri="{BB962C8B-B14F-4D97-AF65-F5344CB8AC3E}">
        <p14:creationId xmlns:p14="http://schemas.microsoft.com/office/powerpoint/2010/main" val="313265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Paxos</a:t>
            </a:r>
            <a:r>
              <a:rPr lang="en-US" dirty="0"/>
              <a:t> Phase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9570" y="1709740"/>
            <a:ext cx="10512862" cy="4351338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FF8F00"/>
                </a:solidFill>
              </a:rPr>
              <a:t>Proposer:</a:t>
            </a:r>
          </a:p>
          <a:p>
            <a:pPr lvl="1"/>
            <a:r>
              <a:rPr lang="en-US" dirty="0"/>
              <a:t>If receive promise from </a:t>
            </a:r>
            <a:r>
              <a:rPr lang="en-US" dirty="0">
                <a:solidFill>
                  <a:srgbClr val="FF8F00"/>
                </a:solidFill>
              </a:rPr>
              <a:t>majority</a:t>
            </a:r>
            <a:r>
              <a:rPr lang="en-US" dirty="0"/>
              <a:t> of acceptors, </a:t>
            </a:r>
          </a:p>
          <a:p>
            <a:pPr lvl="2">
              <a:spcAft>
                <a:spcPts val="533"/>
              </a:spcAft>
            </a:pPr>
            <a:r>
              <a:rPr lang="en-US" sz="2600" dirty="0"/>
              <a:t>Determine </a:t>
            </a:r>
            <a:r>
              <a:rPr lang="en-US" sz="2600" dirty="0" err="1"/>
              <a:t>v</a:t>
            </a:r>
            <a:r>
              <a:rPr lang="en-US" sz="2600" baseline="-25000" dirty="0" err="1"/>
              <a:t>a</a:t>
            </a:r>
            <a:r>
              <a:rPr lang="en-US" sz="2600" dirty="0"/>
              <a:t> returned with highest </a:t>
            </a:r>
            <a:r>
              <a:rPr lang="en-US" sz="2600" dirty="0" err="1"/>
              <a:t>n</a:t>
            </a:r>
            <a:r>
              <a:rPr lang="en-US" sz="2600" baseline="-25000" dirty="0" err="1"/>
              <a:t>a</a:t>
            </a:r>
            <a:r>
              <a:rPr lang="en-US" sz="2600" dirty="0"/>
              <a:t>, if exists</a:t>
            </a:r>
          </a:p>
          <a:p>
            <a:pPr lvl="2">
              <a:spcAft>
                <a:spcPts val="533"/>
              </a:spcAft>
            </a:pPr>
            <a:r>
              <a:rPr lang="en-US" sz="2600" dirty="0"/>
              <a:t>Send  &lt;accept, (n, </a:t>
            </a:r>
            <a:r>
              <a:rPr lang="en-US" sz="2600" dirty="0" err="1"/>
              <a:t>v</a:t>
            </a:r>
            <a:r>
              <a:rPr lang="en-US" sz="2600" baseline="-25000" dirty="0" err="1"/>
              <a:t>a</a:t>
            </a:r>
            <a:r>
              <a:rPr lang="en-US" sz="2600" dirty="0"/>
              <a:t> || v)&gt;  to acceptors</a:t>
            </a:r>
          </a:p>
          <a:p>
            <a:pPr lvl="2">
              <a:spcAft>
                <a:spcPts val="533"/>
              </a:spcAft>
            </a:pPr>
            <a:endParaRPr lang="en-US" sz="2600" dirty="0"/>
          </a:p>
          <a:p>
            <a:r>
              <a:rPr lang="en-US" dirty="0">
                <a:solidFill>
                  <a:srgbClr val="FF8F00"/>
                </a:solidFill>
              </a:rPr>
              <a:t>Acceptors:</a:t>
            </a:r>
          </a:p>
          <a:p>
            <a:pPr lvl="1"/>
            <a:r>
              <a:rPr lang="en-US" dirty="0"/>
              <a:t>Upon receiving (n, v),  if n ≥ </a:t>
            </a:r>
            <a:r>
              <a:rPr lang="en-US" dirty="0" err="1"/>
              <a:t>n</a:t>
            </a:r>
            <a:r>
              <a:rPr lang="en-US" baseline="-25000" dirty="0" err="1"/>
              <a:t>h</a:t>
            </a:r>
            <a:r>
              <a:rPr lang="en-US" dirty="0"/>
              <a:t>,</a:t>
            </a:r>
          </a:p>
          <a:p>
            <a:pPr lvl="2"/>
            <a:r>
              <a:rPr lang="en-US" sz="2600" dirty="0"/>
              <a:t>Accept proposal and notify learner(s)</a:t>
            </a:r>
          </a:p>
          <a:p>
            <a:pPr marL="1828343" lvl="3" indent="0">
              <a:buNone/>
            </a:pPr>
            <a:r>
              <a:rPr lang="en-US" sz="3000" dirty="0" err="1"/>
              <a:t>n</a:t>
            </a:r>
            <a:r>
              <a:rPr lang="en-US" sz="3000" baseline="-25000" dirty="0" err="1"/>
              <a:t>a</a:t>
            </a:r>
            <a:r>
              <a:rPr lang="en-US" sz="3000" dirty="0"/>
              <a:t> = </a:t>
            </a:r>
            <a:r>
              <a:rPr lang="en-US" sz="3000" dirty="0" err="1"/>
              <a:t>n</a:t>
            </a:r>
            <a:r>
              <a:rPr lang="en-US" sz="3000" baseline="-25000" dirty="0" err="1"/>
              <a:t>h</a:t>
            </a:r>
            <a:r>
              <a:rPr lang="en-US" sz="3000" dirty="0"/>
              <a:t> = n</a:t>
            </a:r>
          </a:p>
          <a:p>
            <a:pPr marL="1828343" lvl="3" indent="0">
              <a:buNone/>
            </a:pPr>
            <a:r>
              <a:rPr lang="en-US" sz="3000" dirty="0" err="1"/>
              <a:t>v</a:t>
            </a:r>
            <a:r>
              <a:rPr lang="en-US" sz="3000" baseline="-25000" dirty="0" err="1"/>
              <a:t>a</a:t>
            </a:r>
            <a:r>
              <a:rPr lang="en-US" sz="3000" dirty="0"/>
              <a:t> = 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27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567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Paxos</a:t>
            </a:r>
            <a:r>
              <a:rPr lang="en-US" dirty="0"/>
              <a:t> Phase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9570" y="1825625"/>
            <a:ext cx="10512862" cy="4530726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FF8F00"/>
                </a:solidFill>
              </a:rPr>
              <a:t>Learners</a:t>
            </a:r>
            <a:r>
              <a:rPr lang="en-US" dirty="0"/>
              <a:t> need to know which value chosen</a:t>
            </a:r>
          </a:p>
          <a:p>
            <a:pPr>
              <a:spcBef>
                <a:spcPts val="2400"/>
              </a:spcBef>
            </a:pPr>
            <a:r>
              <a:rPr lang="en-US" dirty="0"/>
              <a:t>Approach #1</a:t>
            </a:r>
          </a:p>
          <a:p>
            <a:pPr lvl="1"/>
            <a:r>
              <a:rPr lang="en-US" dirty="0"/>
              <a:t>Each acceptor notifies all learners</a:t>
            </a:r>
          </a:p>
          <a:p>
            <a:pPr lvl="1"/>
            <a:r>
              <a:rPr lang="en-US" dirty="0"/>
              <a:t>More expensive</a:t>
            </a:r>
          </a:p>
          <a:p>
            <a:pPr>
              <a:spcBef>
                <a:spcPts val="2400"/>
              </a:spcBef>
            </a:pPr>
            <a:r>
              <a:rPr lang="en-US" dirty="0"/>
              <a:t>Approach #2</a:t>
            </a:r>
          </a:p>
          <a:p>
            <a:pPr lvl="1"/>
            <a:r>
              <a:rPr lang="en-US" dirty="0"/>
              <a:t>Elect a “distinguished learner”</a:t>
            </a:r>
          </a:p>
          <a:p>
            <a:pPr lvl="1"/>
            <a:r>
              <a:rPr lang="en-US" dirty="0"/>
              <a:t>Acceptors notify elected learner, which informs others</a:t>
            </a:r>
          </a:p>
          <a:p>
            <a:pPr lvl="1"/>
            <a:r>
              <a:rPr lang="en-US" dirty="0"/>
              <a:t>Failure-prone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28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232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ea typeface="Helvetica Neue Medium" charset="0"/>
                <a:cs typeface="Helvetica Neue Medium" charset="0"/>
              </a:rPr>
              <a:t>Paxos</a:t>
            </a:r>
            <a:r>
              <a:rPr lang="en-US" dirty="0">
                <a:ea typeface="Helvetica Neue Medium" charset="0"/>
                <a:cs typeface="Helvetica Neue Medium" charset="0"/>
              </a:rPr>
              <a:t>:  Well-behaved Run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>
                <a:ea typeface="Helvetica Neue Medium" charset="0"/>
                <a:cs typeface="Helvetica Neue Medium" charset="0"/>
              </a:rPr>
              <a:pPr>
                <a:defRPr/>
              </a:pPr>
              <a:t>29</a:t>
            </a:fld>
            <a:endParaRPr lang="en-US">
              <a:ea typeface="Helvetica Neue Medium" charset="0"/>
              <a:cs typeface="Helvetica Neue Medium" charset="0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7303559" y="1781628"/>
            <a:ext cx="2934774" cy="4241499"/>
            <a:chOff x="5477905" y="2055952"/>
            <a:chExt cx="2201654" cy="3181953"/>
          </a:xfrm>
        </p:grpSpPr>
        <p:sp>
          <p:nvSpPr>
            <p:cNvPr id="13" name="Text Box 11"/>
            <p:cNvSpPr txBox="1">
              <a:spLocks noChangeArrowheads="1"/>
            </p:cNvSpPr>
            <p:nvPr/>
          </p:nvSpPr>
          <p:spPr bwMode="auto">
            <a:xfrm>
              <a:off x="5477905" y="4891662"/>
              <a:ext cx="2133592" cy="346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2399" dirty="0">
                  <a:solidFill>
                    <a:srgbClr val="00206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&lt;accepted, (1 ,v</a:t>
              </a:r>
              <a:r>
                <a:rPr lang="en-US" altLang="en-US" sz="2399" baseline="-25000" dirty="0">
                  <a:solidFill>
                    <a:srgbClr val="00206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1</a:t>
              </a:r>
              <a:r>
                <a:rPr lang="en-US" altLang="en-US" sz="2399" dirty="0">
                  <a:solidFill>
                    <a:srgbClr val="00206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)&gt;</a:t>
              </a:r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auto">
            <a:xfrm>
              <a:off x="6023211" y="2436952"/>
              <a:ext cx="990600" cy="1752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sz="2399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5" name="Line 13"/>
            <p:cNvSpPr>
              <a:spLocks noChangeShapeType="1"/>
            </p:cNvSpPr>
            <p:nvPr/>
          </p:nvSpPr>
          <p:spPr bwMode="auto">
            <a:xfrm>
              <a:off x="6099410" y="2360751"/>
              <a:ext cx="934867" cy="60960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sz="2399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6" name="Line 14"/>
            <p:cNvSpPr>
              <a:spLocks noChangeShapeType="1"/>
            </p:cNvSpPr>
            <p:nvPr/>
          </p:nvSpPr>
          <p:spPr bwMode="auto">
            <a:xfrm flipV="1">
              <a:off x="6175611" y="2284552"/>
              <a:ext cx="8229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sz="2399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7" name="Line 15"/>
            <p:cNvSpPr>
              <a:spLocks noChangeShapeType="1"/>
            </p:cNvSpPr>
            <p:nvPr/>
          </p:nvSpPr>
          <p:spPr bwMode="auto">
            <a:xfrm>
              <a:off x="6099411" y="4646752"/>
              <a:ext cx="10668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sz="2399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8" name="Line 16"/>
            <p:cNvSpPr>
              <a:spLocks noChangeShapeType="1"/>
            </p:cNvSpPr>
            <p:nvPr/>
          </p:nvSpPr>
          <p:spPr bwMode="auto">
            <a:xfrm flipV="1">
              <a:off x="6023211" y="2384506"/>
              <a:ext cx="1011067" cy="203364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sz="2399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9" name="Oval 17"/>
            <p:cNvSpPr>
              <a:spLocks noChangeArrowheads="1"/>
            </p:cNvSpPr>
            <p:nvPr/>
          </p:nvSpPr>
          <p:spPr bwMode="auto">
            <a:xfrm>
              <a:off x="7222359" y="2055952"/>
              <a:ext cx="457200" cy="4572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altLang="en-US" sz="2399" dirty="0">
                  <a:solidFill>
                    <a:srgbClr val="00206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1</a:t>
              </a:r>
            </a:p>
          </p:txBody>
        </p:sp>
        <p:sp>
          <p:nvSpPr>
            <p:cNvPr id="20" name="Oval 18"/>
            <p:cNvSpPr>
              <a:spLocks noChangeArrowheads="1"/>
            </p:cNvSpPr>
            <p:nvPr/>
          </p:nvSpPr>
          <p:spPr bwMode="auto">
            <a:xfrm>
              <a:off x="7222359" y="2817952"/>
              <a:ext cx="457200" cy="4572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altLang="en-US" sz="2399">
                  <a:solidFill>
                    <a:srgbClr val="00206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2</a:t>
              </a:r>
            </a:p>
          </p:txBody>
        </p:sp>
        <p:sp>
          <p:nvSpPr>
            <p:cNvPr id="21" name="Oval 19"/>
            <p:cNvSpPr>
              <a:spLocks noChangeArrowheads="1"/>
            </p:cNvSpPr>
            <p:nvPr/>
          </p:nvSpPr>
          <p:spPr bwMode="auto">
            <a:xfrm>
              <a:off x="7222359" y="4341952"/>
              <a:ext cx="457200" cy="4572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altLang="en-US" sz="2399">
                  <a:solidFill>
                    <a:srgbClr val="00206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n</a:t>
              </a:r>
            </a:p>
          </p:txBody>
        </p:sp>
        <p:sp>
          <p:nvSpPr>
            <p:cNvPr id="22" name="Text Box 20"/>
            <p:cNvSpPr txBox="1">
              <a:spLocks noChangeArrowheads="1"/>
            </p:cNvSpPr>
            <p:nvPr/>
          </p:nvSpPr>
          <p:spPr bwMode="auto">
            <a:xfrm>
              <a:off x="7298559" y="3198952"/>
              <a:ext cx="304800" cy="9925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en-US" sz="2666">
                  <a:solidFill>
                    <a:schemeClr val="folHlink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.</a:t>
              </a:r>
            </a:p>
            <a:p>
              <a:pPr algn="ctr"/>
              <a:r>
                <a:rPr lang="en-US" altLang="en-US" sz="2666">
                  <a:solidFill>
                    <a:schemeClr val="folHlink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.</a:t>
              </a:r>
            </a:p>
            <a:p>
              <a:pPr algn="ctr"/>
              <a:r>
                <a:rPr lang="en-US" altLang="en-US" sz="2666">
                  <a:solidFill>
                    <a:schemeClr val="folHlink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.</a:t>
              </a:r>
            </a:p>
          </p:txBody>
        </p:sp>
        <p:sp>
          <p:nvSpPr>
            <p:cNvPr id="23" name="Line 21"/>
            <p:cNvSpPr>
              <a:spLocks noChangeShapeType="1"/>
            </p:cNvSpPr>
            <p:nvPr/>
          </p:nvSpPr>
          <p:spPr bwMode="auto">
            <a:xfrm flipV="1">
              <a:off x="6023211" y="3154842"/>
              <a:ext cx="1139825" cy="14157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sz="2399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25" name="Text Box 23"/>
          <p:cNvSpPr txBox="1">
            <a:spLocks noChangeArrowheads="1"/>
          </p:cNvSpPr>
          <p:nvPr/>
        </p:nvSpPr>
        <p:spPr bwMode="auto">
          <a:xfrm>
            <a:off x="7690440" y="6025476"/>
            <a:ext cx="184730" cy="46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endParaRPr lang="en-US" altLang="en-US" sz="2399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641108" y="1781626"/>
            <a:ext cx="2918986" cy="3656648"/>
            <a:chOff x="479765" y="2055952"/>
            <a:chExt cx="2189810" cy="2743200"/>
          </a:xfrm>
        </p:grpSpPr>
        <p:sp>
          <p:nvSpPr>
            <p:cNvPr id="27" name="Oval 25"/>
            <p:cNvSpPr>
              <a:spLocks noChangeArrowheads="1"/>
            </p:cNvSpPr>
            <p:nvPr/>
          </p:nvSpPr>
          <p:spPr bwMode="auto">
            <a:xfrm>
              <a:off x="840775" y="2055952"/>
              <a:ext cx="457200" cy="4572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altLang="en-US" sz="2399" dirty="0">
                  <a:solidFill>
                    <a:srgbClr val="00206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1</a:t>
              </a:r>
            </a:p>
          </p:txBody>
        </p:sp>
        <p:sp>
          <p:nvSpPr>
            <p:cNvPr id="28" name="Line 26"/>
            <p:cNvSpPr>
              <a:spLocks noChangeShapeType="1"/>
            </p:cNvSpPr>
            <p:nvPr/>
          </p:nvSpPr>
          <p:spPr bwMode="auto">
            <a:xfrm flipV="1">
              <a:off x="1374175" y="2284552"/>
              <a:ext cx="6858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sz="2399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9" name="Line 27"/>
            <p:cNvSpPr>
              <a:spLocks noChangeShapeType="1"/>
            </p:cNvSpPr>
            <p:nvPr/>
          </p:nvSpPr>
          <p:spPr bwMode="auto">
            <a:xfrm>
              <a:off x="1297975" y="2436952"/>
              <a:ext cx="762000" cy="457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sz="2399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30" name="Oval 28"/>
            <p:cNvSpPr>
              <a:spLocks noChangeArrowheads="1"/>
            </p:cNvSpPr>
            <p:nvPr/>
          </p:nvSpPr>
          <p:spPr bwMode="auto">
            <a:xfrm>
              <a:off x="2212375" y="2055952"/>
              <a:ext cx="457200" cy="457200"/>
            </a:xfrm>
            <a:prstGeom prst="ellipse">
              <a:avLst/>
            </a:prstGeom>
            <a:ln>
              <a:solidFill>
                <a:srgbClr val="002060"/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altLang="en-US" sz="2399">
                  <a:solidFill>
                    <a:srgbClr val="00206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1</a:t>
              </a:r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auto">
            <a:xfrm>
              <a:off x="2212375" y="2817952"/>
              <a:ext cx="457200" cy="457200"/>
            </a:xfrm>
            <a:prstGeom prst="ellipse">
              <a:avLst/>
            </a:prstGeom>
            <a:ln>
              <a:solidFill>
                <a:srgbClr val="002060"/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altLang="en-US" sz="2399" dirty="0">
                  <a:solidFill>
                    <a:srgbClr val="00206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2</a:t>
              </a:r>
            </a:p>
          </p:txBody>
        </p:sp>
        <p:sp>
          <p:nvSpPr>
            <p:cNvPr id="32" name="Oval 30"/>
            <p:cNvSpPr>
              <a:spLocks noChangeArrowheads="1"/>
            </p:cNvSpPr>
            <p:nvPr/>
          </p:nvSpPr>
          <p:spPr bwMode="auto">
            <a:xfrm>
              <a:off x="2212375" y="4341952"/>
              <a:ext cx="457200" cy="457200"/>
            </a:xfrm>
            <a:prstGeom prst="ellipse">
              <a:avLst/>
            </a:prstGeom>
            <a:ln>
              <a:solidFill>
                <a:srgbClr val="002060"/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altLang="en-US" sz="2399" dirty="0">
                  <a:solidFill>
                    <a:srgbClr val="00206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n</a:t>
              </a:r>
            </a:p>
          </p:txBody>
        </p:sp>
        <p:sp>
          <p:nvSpPr>
            <p:cNvPr id="33" name="Line 31"/>
            <p:cNvSpPr>
              <a:spLocks noChangeShapeType="1"/>
            </p:cNvSpPr>
            <p:nvPr/>
          </p:nvSpPr>
          <p:spPr bwMode="auto">
            <a:xfrm>
              <a:off x="1221775" y="2513152"/>
              <a:ext cx="990600" cy="1752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sz="2399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34" name="Text Box 32"/>
            <p:cNvSpPr txBox="1">
              <a:spLocks noChangeArrowheads="1"/>
            </p:cNvSpPr>
            <p:nvPr/>
          </p:nvSpPr>
          <p:spPr bwMode="auto">
            <a:xfrm>
              <a:off x="2288575" y="3198952"/>
              <a:ext cx="304800" cy="9925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en-US" sz="2666">
                  <a:solidFill>
                    <a:schemeClr val="folHlink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.</a:t>
              </a:r>
            </a:p>
            <a:p>
              <a:pPr algn="ctr"/>
              <a:r>
                <a:rPr lang="en-US" altLang="en-US" sz="2666">
                  <a:solidFill>
                    <a:schemeClr val="folHlink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.</a:t>
              </a:r>
            </a:p>
            <a:p>
              <a:pPr algn="ctr"/>
              <a:r>
                <a:rPr lang="en-US" altLang="en-US" sz="2666">
                  <a:solidFill>
                    <a:schemeClr val="folHlink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.</a:t>
              </a:r>
            </a:p>
          </p:txBody>
        </p:sp>
        <p:sp>
          <p:nvSpPr>
            <p:cNvPr id="35" name="Text Box 33"/>
            <p:cNvSpPr txBox="1">
              <a:spLocks noChangeArrowheads="1"/>
            </p:cNvSpPr>
            <p:nvPr/>
          </p:nvSpPr>
          <p:spPr bwMode="auto">
            <a:xfrm>
              <a:off x="479765" y="4054989"/>
              <a:ext cx="1493971" cy="346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2399" dirty="0">
                  <a:solidFill>
                    <a:srgbClr val="00206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&lt;prepare, 1&gt;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3661669" y="1781628"/>
            <a:ext cx="2371913" cy="3133993"/>
            <a:chOff x="2745775" y="2055952"/>
            <a:chExt cx="1779398" cy="2351107"/>
          </a:xfrm>
        </p:grpSpPr>
        <p:sp>
          <p:nvSpPr>
            <p:cNvPr id="5" name="Oval 3"/>
            <p:cNvSpPr>
              <a:spLocks noChangeArrowheads="1"/>
            </p:cNvSpPr>
            <p:nvPr/>
          </p:nvSpPr>
          <p:spPr bwMode="auto">
            <a:xfrm>
              <a:off x="3864712" y="2055952"/>
              <a:ext cx="457200" cy="4572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altLang="en-US" sz="2399" dirty="0">
                  <a:solidFill>
                    <a:srgbClr val="00206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1</a:t>
              </a:r>
            </a:p>
          </p:txBody>
        </p:sp>
        <p:sp>
          <p:nvSpPr>
            <p:cNvPr id="36" name="Line 34"/>
            <p:cNvSpPr>
              <a:spLocks noChangeShapeType="1"/>
            </p:cNvSpPr>
            <p:nvPr/>
          </p:nvSpPr>
          <p:spPr bwMode="auto">
            <a:xfrm flipV="1">
              <a:off x="2745775" y="2669561"/>
              <a:ext cx="1188866" cy="167640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sz="2399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37" name="Line 35"/>
            <p:cNvSpPr>
              <a:spLocks noChangeShapeType="1"/>
            </p:cNvSpPr>
            <p:nvPr/>
          </p:nvSpPr>
          <p:spPr bwMode="auto">
            <a:xfrm flipV="1">
              <a:off x="2773849" y="2513152"/>
              <a:ext cx="990600" cy="533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sz="2399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38" name="Line 36"/>
            <p:cNvSpPr>
              <a:spLocks noChangeShapeType="1"/>
            </p:cNvSpPr>
            <p:nvPr/>
          </p:nvSpPr>
          <p:spPr bwMode="auto">
            <a:xfrm flipV="1">
              <a:off x="2745775" y="2284552"/>
              <a:ext cx="10668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sz="2399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39" name="Text Box 37"/>
            <p:cNvSpPr txBox="1">
              <a:spLocks noChangeArrowheads="1"/>
            </p:cNvSpPr>
            <p:nvPr/>
          </p:nvSpPr>
          <p:spPr bwMode="auto">
            <a:xfrm>
              <a:off x="2993393" y="4060816"/>
              <a:ext cx="1531780" cy="346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2399" dirty="0">
                  <a:solidFill>
                    <a:srgbClr val="00206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&lt;promise, 1&gt;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5161960" y="1781626"/>
            <a:ext cx="2766911" cy="3656648"/>
            <a:chOff x="3871287" y="2055952"/>
            <a:chExt cx="2075724" cy="2743200"/>
          </a:xfrm>
        </p:grpSpPr>
        <p:sp>
          <p:nvSpPr>
            <p:cNvPr id="6" name="Line 4"/>
            <p:cNvSpPr>
              <a:spLocks noChangeShapeType="1"/>
            </p:cNvSpPr>
            <p:nvPr/>
          </p:nvSpPr>
          <p:spPr bwMode="auto">
            <a:xfrm flipV="1">
              <a:off x="4454260" y="2284552"/>
              <a:ext cx="83502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sz="2399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auto">
            <a:xfrm>
              <a:off x="4374049" y="2360752"/>
              <a:ext cx="987425" cy="533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sz="2399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auto">
            <a:xfrm>
              <a:off x="5489811" y="2055952"/>
              <a:ext cx="457200" cy="457200"/>
            </a:xfrm>
            <a:prstGeom prst="ellipse">
              <a:avLst/>
            </a:prstGeom>
            <a:ln>
              <a:solidFill>
                <a:srgbClr val="002060"/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altLang="en-US" sz="2399">
                  <a:solidFill>
                    <a:srgbClr val="00206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1</a:t>
              </a: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auto">
            <a:xfrm>
              <a:off x="5489811" y="2817952"/>
              <a:ext cx="457200" cy="457200"/>
            </a:xfrm>
            <a:prstGeom prst="ellipse">
              <a:avLst/>
            </a:prstGeom>
            <a:ln>
              <a:solidFill>
                <a:srgbClr val="002060"/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altLang="en-US" sz="2399">
                  <a:solidFill>
                    <a:srgbClr val="00206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2</a:t>
              </a: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auto">
            <a:xfrm>
              <a:off x="5489811" y="4341952"/>
              <a:ext cx="457200" cy="457200"/>
            </a:xfrm>
            <a:prstGeom prst="ellipse">
              <a:avLst/>
            </a:prstGeom>
            <a:ln>
              <a:solidFill>
                <a:srgbClr val="002060"/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altLang="en-US" sz="2399">
                  <a:solidFill>
                    <a:srgbClr val="00206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n</a:t>
              </a:r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>
              <a:off x="4374049" y="2513152"/>
              <a:ext cx="1139825" cy="1752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sz="2399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auto">
            <a:xfrm>
              <a:off x="5566011" y="3198952"/>
              <a:ext cx="304800" cy="9925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en-US" sz="2666">
                  <a:solidFill>
                    <a:schemeClr val="folHlink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.</a:t>
              </a:r>
            </a:p>
            <a:p>
              <a:pPr algn="ctr"/>
              <a:r>
                <a:rPr lang="en-US" altLang="en-US" sz="2666">
                  <a:solidFill>
                    <a:schemeClr val="folHlink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.</a:t>
              </a:r>
            </a:p>
            <a:p>
              <a:pPr algn="ctr"/>
              <a:r>
                <a:rPr lang="en-US" altLang="en-US" sz="2666">
                  <a:solidFill>
                    <a:schemeClr val="folHlink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.</a:t>
              </a:r>
            </a:p>
          </p:txBody>
        </p:sp>
        <p:sp>
          <p:nvSpPr>
            <p:cNvPr id="41" name="Text Box 39"/>
            <p:cNvSpPr txBox="1">
              <a:spLocks noChangeArrowheads="1"/>
            </p:cNvSpPr>
            <p:nvPr/>
          </p:nvSpPr>
          <p:spPr bwMode="auto">
            <a:xfrm>
              <a:off x="3871287" y="3132146"/>
              <a:ext cx="1136664" cy="6232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2399" dirty="0">
                  <a:solidFill>
                    <a:srgbClr val="00206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&lt;accept</a:t>
              </a:r>
              <a:r>
                <a:rPr lang="en-US" altLang="en-US" sz="2399">
                  <a:solidFill>
                    <a:srgbClr val="00206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, </a:t>
              </a:r>
            </a:p>
            <a:p>
              <a:pPr algn="ctr"/>
              <a:r>
                <a:rPr lang="en-US" altLang="en-US" sz="2399" dirty="0">
                  <a:solidFill>
                    <a:srgbClr val="00206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(1,v</a:t>
              </a:r>
              <a:r>
                <a:rPr lang="en-US" altLang="en-US" sz="2399" baseline="-25000" dirty="0">
                  <a:solidFill>
                    <a:srgbClr val="00206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1</a:t>
              </a:r>
              <a:r>
                <a:rPr lang="en-US" altLang="en-US" sz="2399" dirty="0">
                  <a:solidFill>
                    <a:srgbClr val="00206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)&gt;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10376216" y="2016849"/>
            <a:ext cx="1952351" cy="3148780"/>
            <a:chOff x="7782997" y="2232415"/>
            <a:chExt cx="1464645" cy="2362200"/>
          </a:xfrm>
        </p:grpSpPr>
        <p:sp>
          <p:nvSpPr>
            <p:cNvPr id="26" name="AutoShape 24"/>
            <p:cNvSpPr>
              <a:spLocks/>
            </p:cNvSpPr>
            <p:nvPr/>
          </p:nvSpPr>
          <p:spPr bwMode="auto">
            <a:xfrm>
              <a:off x="7782997" y="2232415"/>
              <a:ext cx="304800" cy="2362200"/>
            </a:xfrm>
            <a:prstGeom prst="rightBrace">
              <a:avLst>
                <a:gd name="adj1" fmla="val 64583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99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43" name="Text Box 11"/>
            <p:cNvSpPr txBox="1">
              <a:spLocks noChangeArrowheads="1"/>
            </p:cNvSpPr>
            <p:nvPr/>
          </p:nvSpPr>
          <p:spPr bwMode="auto">
            <a:xfrm>
              <a:off x="7815082" y="3106977"/>
              <a:ext cx="1432560" cy="6232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2399" dirty="0">
                  <a:solidFill>
                    <a:srgbClr val="00206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decide </a:t>
              </a:r>
            </a:p>
            <a:p>
              <a:pPr algn="ctr"/>
              <a:r>
                <a:rPr lang="en-US" altLang="en-US" sz="2399" dirty="0">
                  <a:solidFill>
                    <a:srgbClr val="00206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v</a:t>
              </a:r>
              <a:r>
                <a:rPr lang="en-US" altLang="en-US" sz="2399" baseline="-25000" dirty="0">
                  <a:solidFill>
                    <a:srgbClr val="00206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12665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Primary-Backup Replication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676400" y="4918746"/>
            <a:ext cx="8763000" cy="150379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Nominate one replica </a:t>
            </a:r>
            <a:r>
              <a:rPr lang="en-US" dirty="0">
                <a:solidFill>
                  <a:srgbClr val="FF8F00"/>
                </a:solidFill>
              </a:rPr>
              <a:t>primary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Clients send all requests to primary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Primary orders clients’ requests</a:t>
            </a:r>
          </a:p>
          <a:p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4513674" y="2666394"/>
            <a:ext cx="2286000" cy="1905000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4818474" y="4190394"/>
            <a:ext cx="1524000" cy="228600"/>
            <a:chOff x="1828800" y="3733800"/>
            <a:chExt cx="1524000" cy="228600"/>
          </a:xfrm>
        </p:grpSpPr>
        <p:sp>
          <p:nvSpPr>
            <p:cNvPr id="31" name="Rectangle 30"/>
            <p:cNvSpPr/>
            <p:nvPr/>
          </p:nvSpPr>
          <p:spPr>
            <a:xfrm>
              <a:off x="1828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100" dirty="0">
                  <a:latin typeface="Helvetica Neue Medium" charset="0"/>
                  <a:ea typeface="Helvetica Neue Medium" charset="0"/>
                  <a:cs typeface="Helvetica Neue Medium" charset="0"/>
                </a:rPr>
                <a:t>add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209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100" dirty="0" err="1">
                  <a:latin typeface="Helvetica Neue Medium" charset="0"/>
                  <a:ea typeface="Helvetica Neue Medium" charset="0"/>
                  <a:cs typeface="Helvetica Neue Medium" charset="0"/>
                </a:rPr>
                <a:t>jmp</a:t>
              </a:r>
              <a:endParaRPr lang="en-US" sz="1100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590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100" dirty="0" err="1">
                  <a:latin typeface="Helvetica Neue Medium" charset="0"/>
                  <a:ea typeface="Helvetica Neue Medium" charset="0"/>
                  <a:cs typeface="Helvetica Neue Medium" charset="0"/>
                </a:rPr>
                <a:t>mov</a:t>
              </a:r>
              <a:endParaRPr lang="en-US" sz="1100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971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100" dirty="0" err="1">
                  <a:latin typeface="Helvetica Neue Medium" charset="0"/>
                  <a:ea typeface="Helvetica Neue Medium" charset="0"/>
                  <a:cs typeface="Helvetica Neue Medium" charset="0"/>
                </a:rPr>
                <a:t>shl</a:t>
              </a:r>
              <a:endParaRPr lang="en-US" sz="1100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5416970" y="3961794"/>
            <a:ext cx="314189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Log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5912443" y="3199794"/>
            <a:ext cx="658633" cy="609600"/>
            <a:chOff x="3075167" y="2286000"/>
            <a:chExt cx="658633" cy="609600"/>
          </a:xfrm>
        </p:grpSpPr>
        <p:sp>
          <p:nvSpPr>
            <p:cNvPr id="37" name="Oval 36"/>
            <p:cNvSpPr/>
            <p:nvPr/>
          </p:nvSpPr>
          <p:spPr>
            <a:xfrm>
              <a:off x="3322154" y="2401625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3569142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3322154" y="2730942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3075167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41" name="Freeform 40"/>
            <p:cNvSpPr/>
            <p:nvPr/>
          </p:nvSpPr>
          <p:spPr>
            <a:xfrm>
              <a:off x="3492394" y="2479551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42" name="Freeform 41"/>
            <p:cNvSpPr/>
            <p:nvPr/>
          </p:nvSpPr>
          <p:spPr>
            <a:xfrm rot="10800000">
              <a:off x="3157496" y="2725143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43" name="Freeform 42"/>
            <p:cNvSpPr/>
            <p:nvPr/>
          </p:nvSpPr>
          <p:spPr>
            <a:xfrm flipH="1">
              <a:off x="3158892" y="248395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44" name="Freeform 43"/>
            <p:cNvSpPr/>
            <p:nvPr/>
          </p:nvSpPr>
          <p:spPr>
            <a:xfrm rot="10800000" flipH="1">
              <a:off x="3488208" y="272514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3334455" y="2286000"/>
              <a:ext cx="136991" cy="126788"/>
            </a:xfrm>
            <a:custGeom>
              <a:avLst/>
              <a:gdLst>
                <a:gd name="connsiteX0" fmla="*/ 0 w 185980"/>
                <a:gd name="connsiteY0" fmla="*/ 0 h 6711"/>
                <a:gd name="connsiteX1" fmla="*/ 185980 w 185980"/>
                <a:gd name="connsiteY1" fmla="*/ 0 h 6711"/>
                <a:gd name="connsiteX0" fmla="*/ 2160 w 12160"/>
                <a:gd name="connsiteY0" fmla="*/ 223289 h 223707"/>
                <a:gd name="connsiteX1" fmla="*/ 12160 w 12160"/>
                <a:gd name="connsiteY1" fmla="*/ 223289 h 223707"/>
                <a:gd name="connsiteX0" fmla="*/ 1366 w 13800"/>
                <a:gd name="connsiteY0" fmla="*/ 342290 h 342290"/>
                <a:gd name="connsiteX1" fmla="*/ 11366 w 13800"/>
                <a:gd name="connsiteY1" fmla="*/ 342290 h 342290"/>
                <a:gd name="connsiteX0" fmla="*/ 1989 w 14293"/>
                <a:gd name="connsiteY0" fmla="*/ 324153 h 324153"/>
                <a:gd name="connsiteX1" fmla="*/ 11989 w 14293"/>
                <a:gd name="connsiteY1" fmla="*/ 324153 h 324153"/>
                <a:gd name="connsiteX0" fmla="*/ 2255 w 14511"/>
                <a:gd name="connsiteY0" fmla="*/ 370090 h 370090"/>
                <a:gd name="connsiteX1" fmla="*/ 12255 w 14511"/>
                <a:gd name="connsiteY1" fmla="*/ 370090 h 370090"/>
                <a:gd name="connsiteX0" fmla="*/ 2329 w 14189"/>
                <a:gd name="connsiteY0" fmla="*/ 440603 h 440603"/>
                <a:gd name="connsiteX1" fmla="*/ 12329 w 14189"/>
                <a:gd name="connsiteY1" fmla="*/ 440603 h 440603"/>
                <a:gd name="connsiteX0" fmla="*/ 2751 w 14550"/>
                <a:gd name="connsiteY0" fmla="*/ 444918 h 444918"/>
                <a:gd name="connsiteX1" fmla="*/ 12751 w 14550"/>
                <a:gd name="connsiteY1" fmla="*/ 444918 h 444918"/>
                <a:gd name="connsiteX0" fmla="*/ 2670 w 14857"/>
                <a:gd name="connsiteY0" fmla="*/ 449265 h 449265"/>
                <a:gd name="connsiteX1" fmla="*/ 12670 w 14857"/>
                <a:gd name="connsiteY1" fmla="*/ 449265 h 449265"/>
                <a:gd name="connsiteX0" fmla="*/ 2810 w 14974"/>
                <a:gd name="connsiteY0" fmla="*/ 403354 h 403354"/>
                <a:gd name="connsiteX1" fmla="*/ 12810 w 14974"/>
                <a:gd name="connsiteY1" fmla="*/ 403354 h 403354"/>
                <a:gd name="connsiteX0" fmla="*/ 2954 w 14489"/>
                <a:gd name="connsiteY0" fmla="*/ 354005 h 354005"/>
                <a:gd name="connsiteX1" fmla="*/ 12954 w 14489"/>
                <a:gd name="connsiteY1" fmla="*/ 354005 h 354005"/>
                <a:gd name="connsiteX0" fmla="*/ 1970 w 13635"/>
                <a:gd name="connsiteY0" fmla="*/ 349722 h 349722"/>
                <a:gd name="connsiteX1" fmla="*/ 11970 w 13635"/>
                <a:gd name="connsiteY1" fmla="*/ 349722 h 34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35" h="349722">
                  <a:moveTo>
                    <a:pt x="1970" y="349722"/>
                  </a:moveTo>
                  <a:cubicBezTo>
                    <a:pt x="-7474" y="-103494"/>
                    <a:pt x="20582" y="-129473"/>
                    <a:pt x="11970" y="349722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cxnSp>
          <p:nvCxnSpPr>
            <p:cNvPr id="46" name="Straight Connector 45"/>
            <p:cNvCxnSpPr/>
            <p:nvPr/>
          </p:nvCxnSpPr>
          <p:spPr>
            <a:xfrm flipV="1">
              <a:off x="3404484" y="2566284"/>
              <a:ext cx="0" cy="164658"/>
            </a:xfrm>
            <a:prstGeom prst="line">
              <a:avLst/>
            </a:pr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4882004" y="3199794"/>
            <a:ext cx="531549" cy="533400"/>
            <a:chOff x="2057400" y="2438400"/>
            <a:chExt cx="379678" cy="381000"/>
          </a:xfrm>
        </p:grpSpPr>
        <p:sp>
          <p:nvSpPr>
            <p:cNvPr id="48" name="AutoShape 568"/>
            <p:cNvSpPr>
              <a:spLocks noChangeArrowheads="1"/>
            </p:cNvSpPr>
            <p:nvPr/>
          </p:nvSpPr>
          <p:spPr bwMode="auto">
            <a:xfrm>
              <a:off x="2057400" y="2438400"/>
              <a:ext cx="379678" cy="379204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49" name="AutoShape 569"/>
            <p:cNvSpPr>
              <a:spLocks noChangeArrowheads="1"/>
            </p:cNvSpPr>
            <p:nvPr/>
          </p:nvSpPr>
          <p:spPr bwMode="auto">
            <a:xfrm rot="7281778">
              <a:off x="2057637" y="2439959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50" name="AutoShape 570"/>
            <p:cNvSpPr>
              <a:spLocks noChangeArrowheads="1"/>
            </p:cNvSpPr>
            <p:nvPr/>
          </p:nvSpPr>
          <p:spPr bwMode="auto">
            <a:xfrm rot="14395787">
              <a:off x="2057637" y="2438163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4795919" y="2742596"/>
            <a:ext cx="67165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Logging</a:t>
            </a:r>
            <a:b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Module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885276" y="2742596"/>
            <a:ext cx="71493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State</a:t>
            </a:r>
            <a:b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Machine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6952074" y="2666394"/>
            <a:ext cx="2286000" cy="1905000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7256874" y="4190394"/>
            <a:ext cx="1524000" cy="228600"/>
            <a:chOff x="1828800" y="3733800"/>
            <a:chExt cx="1524000" cy="228600"/>
          </a:xfrm>
        </p:grpSpPr>
        <p:sp>
          <p:nvSpPr>
            <p:cNvPr id="55" name="Rectangle 54"/>
            <p:cNvSpPr/>
            <p:nvPr/>
          </p:nvSpPr>
          <p:spPr>
            <a:xfrm>
              <a:off x="1828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100" dirty="0">
                  <a:latin typeface="Helvetica Neue Medium" charset="0"/>
                  <a:ea typeface="Helvetica Neue Medium" charset="0"/>
                  <a:cs typeface="Helvetica Neue Medium" charset="0"/>
                </a:rPr>
                <a:t>add</a:t>
              </a: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2209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100" dirty="0" err="1">
                  <a:latin typeface="Helvetica Neue Medium" charset="0"/>
                  <a:ea typeface="Helvetica Neue Medium" charset="0"/>
                  <a:cs typeface="Helvetica Neue Medium" charset="0"/>
                </a:rPr>
                <a:t>jmp</a:t>
              </a:r>
              <a:endParaRPr lang="en-US" sz="1100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2590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100" dirty="0" err="1">
                  <a:latin typeface="Helvetica Neue Medium" charset="0"/>
                  <a:ea typeface="Helvetica Neue Medium" charset="0"/>
                  <a:cs typeface="Helvetica Neue Medium" charset="0"/>
                </a:rPr>
                <a:t>mov</a:t>
              </a:r>
              <a:endParaRPr lang="en-US" sz="1100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2971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100" dirty="0" err="1">
                  <a:latin typeface="Helvetica Neue Medium" charset="0"/>
                  <a:ea typeface="Helvetica Neue Medium" charset="0"/>
                  <a:cs typeface="Helvetica Neue Medium" charset="0"/>
                </a:rPr>
                <a:t>shl</a:t>
              </a:r>
              <a:endParaRPr lang="en-US" sz="1100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7855370" y="3961794"/>
            <a:ext cx="314189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Log</a:t>
            </a:r>
          </a:p>
        </p:txBody>
      </p:sp>
      <p:grpSp>
        <p:nvGrpSpPr>
          <p:cNvPr id="60" name="Group 59"/>
          <p:cNvGrpSpPr/>
          <p:nvPr/>
        </p:nvGrpSpPr>
        <p:grpSpPr>
          <a:xfrm>
            <a:off x="8350843" y="3199794"/>
            <a:ext cx="658633" cy="609600"/>
            <a:chOff x="3075167" y="2286000"/>
            <a:chExt cx="658633" cy="609600"/>
          </a:xfrm>
        </p:grpSpPr>
        <p:sp>
          <p:nvSpPr>
            <p:cNvPr id="61" name="Oval 60"/>
            <p:cNvSpPr/>
            <p:nvPr/>
          </p:nvSpPr>
          <p:spPr>
            <a:xfrm>
              <a:off x="3322154" y="2401625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3569142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63" name="Oval 62"/>
            <p:cNvSpPr/>
            <p:nvPr/>
          </p:nvSpPr>
          <p:spPr>
            <a:xfrm>
              <a:off x="3322154" y="2730942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64" name="Oval 63"/>
            <p:cNvSpPr/>
            <p:nvPr/>
          </p:nvSpPr>
          <p:spPr>
            <a:xfrm>
              <a:off x="3075167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65" name="Freeform 64"/>
            <p:cNvSpPr/>
            <p:nvPr/>
          </p:nvSpPr>
          <p:spPr>
            <a:xfrm>
              <a:off x="3492394" y="2479551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66" name="Freeform 65"/>
            <p:cNvSpPr/>
            <p:nvPr/>
          </p:nvSpPr>
          <p:spPr>
            <a:xfrm rot="10800000">
              <a:off x="3157496" y="2725143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67" name="Freeform 66"/>
            <p:cNvSpPr/>
            <p:nvPr/>
          </p:nvSpPr>
          <p:spPr>
            <a:xfrm flipH="1">
              <a:off x="3158892" y="248395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68" name="Freeform 67"/>
            <p:cNvSpPr/>
            <p:nvPr/>
          </p:nvSpPr>
          <p:spPr>
            <a:xfrm rot="10800000" flipH="1">
              <a:off x="3488208" y="272514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69" name="Freeform 68"/>
            <p:cNvSpPr/>
            <p:nvPr/>
          </p:nvSpPr>
          <p:spPr>
            <a:xfrm>
              <a:off x="3334455" y="2286000"/>
              <a:ext cx="136991" cy="126788"/>
            </a:xfrm>
            <a:custGeom>
              <a:avLst/>
              <a:gdLst>
                <a:gd name="connsiteX0" fmla="*/ 0 w 185980"/>
                <a:gd name="connsiteY0" fmla="*/ 0 h 6711"/>
                <a:gd name="connsiteX1" fmla="*/ 185980 w 185980"/>
                <a:gd name="connsiteY1" fmla="*/ 0 h 6711"/>
                <a:gd name="connsiteX0" fmla="*/ 2160 w 12160"/>
                <a:gd name="connsiteY0" fmla="*/ 223289 h 223707"/>
                <a:gd name="connsiteX1" fmla="*/ 12160 w 12160"/>
                <a:gd name="connsiteY1" fmla="*/ 223289 h 223707"/>
                <a:gd name="connsiteX0" fmla="*/ 1366 w 13800"/>
                <a:gd name="connsiteY0" fmla="*/ 342290 h 342290"/>
                <a:gd name="connsiteX1" fmla="*/ 11366 w 13800"/>
                <a:gd name="connsiteY1" fmla="*/ 342290 h 342290"/>
                <a:gd name="connsiteX0" fmla="*/ 1989 w 14293"/>
                <a:gd name="connsiteY0" fmla="*/ 324153 h 324153"/>
                <a:gd name="connsiteX1" fmla="*/ 11989 w 14293"/>
                <a:gd name="connsiteY1" fmla="*/ 324153 h 324153"/>
                <a:gd name="connsiteX0" fmla="*/ 2255 w 14511"/>
                <a:gd name="connsiteY0" fmla="*/ 370090 h 370090"/>
                <a:gd name="connsiteX1" fmla="*/ 12255 w 14511"/>
                <a:gd name="connsiteY1" fmla="*/ 370090 h 370090"/>
                <a:gd name="connsiteX0" fmla="*/ 2329 w 14189"/>
                <a:gd name="connsiteY0" fmla="*/ 440603 h 440603"/>
                <a:gd name="connsiteX1" fmla="*/ 12329 w 14189"/>
                <a:gd name="connsiteY1" fmla="*/ 440603 h 440603"/>
                <a:gd name="connsiteX0" fmla="*/ 2751 w 14550"/>
                <a:gd name="connsiteY0" fmla="*/ 444918 h 444918"/>
                <a:gd name="connsiteX1" fmla="*/ 12751 w 14550"/>
                <a:gd name="connsiteY1" fmla="*/ 444918 h 444918"/>
                <a:gd name="connsiteX0" fmla="*/ 2670 w 14857"/>
                <a:gd name="connsiteY0" fmla="*/ 449265 h 449265"/>
                <a:gd name="connsiteX1" fmla="*/ 12670 w 14857"/>
                <a:gd name="connsiteY1" fmla="*/ 449265 h 449265"/>
                <a:gd name="connsiteX0" fmla="*/ 2810 w 14974"/>
                <a:gd name="connsiteY0" fmla="*/ 403354 h 403354"/>
                <a:gd name="connsiteX1" fmla="*/ 12810 w 14974"/>
                <a:gd name="connsiteY1" fmla="*/ 403354 h 403354"/>
                <a:gd name="connsiteX0" fmla="*/ 2954 w 14489"/>
                <a:gd name="connsiteY0" fmla="*/ 354005 h 354005"/>
                <a:gd name="connsiteX1" fmla="*/ 12954 w 14489"/>
                <a:gd name="connsiteY1" fmla="*/ 354005 h 354005"/>
                <a:gd name="connsiteX0" fmla="*/ 1970 w 13635"/>
                <a:gd name="connsiteY0" fmla="*/ 349722 h 349722"/>
                <a:gd name="connsiteX1" fmla="*/ 11970 w 13635"/>
                <a:gd name="connsiteY1" fmla="*/ 349722 h 34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35" h="349722">
                  <a:moveTo>
                    <a:pt x="1970" y="349722"/>
                  </a:moveTo>
                  <a:cubicBezTo>
                    <a:pt x="-7474" y="-103494"/>
                    <a:pt x="20582" y="-129473"/>
                    <a:pt x="11970" y="349722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cxnSp>
          <p:nvCxnSpPr>
            <p:cNvPr id="70" name="Straight Connector 69"/>
            <p:cNvCxnSpPr/>
            <p:nvPr/>
          </p:nvCxnSpPr>
          <p:spPr>
            <a:xfrm flipV="1">
              <a:off x="3404484" y="2566284"/>
              <a:ext cx="0" cy="164658"/>
            </a:xfrm>
            <a:prstGeom prst="line">
              <a:avLst/>
            </a:pr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71" name="Group 70"/>
          <p:cNvGrpSpPr/>
          <p:nvPr/>
        </p:nvGrpSpPr>
        <p:grpSpPr>
          <a:xfrm>
            <a:off x="7320404" y="3199794"/>
            <a:ext cx="531549" cy="533400"/>
            <a:chOff x="2057400" y="2438400"/>
            <a:chExt cx="379678" cy="381000"/>
          </a:xfrm>
        </p:grpSpPr>
        <p:sp>
          <p:nvSpPr>
            <p:cNvPr id="72" name="AutoShape 568"/>
            <p:cNvSpPr>
              <a:spLocks noChangeArrowheads="1"/>
            </p:cNvSpPr>
            <p:nvPr/>
          </p:nvSpPr>
          <p:spPr bwMode="auto">
            <a:xfrm>
              <a:off x="2057400" y="2438400"/>
              <a:ext cx="379678" cy="379204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73" name="AutoShape 569"/>
            <p:cNvSpPr>
              <a:spLocks noChangeArrowheads="1"/>
            </p:cNvSpPr>
            <p:nvPr/>
          </p:nvSpPr>
          <p:spPr bwMode="auto">
            <a:xfrm rot="7281778">
              <a:off x="2057637" y="2439959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74" name="AutoShape 570"/>
            <p:cNvSpPr>
              <a:spLocks noChangeArrowheads="1"/>
            </p:cNvSpPr>
            <p:nvPr/>
          </p:nvSpPr>
          <p:spPr bwMode="auto">
            <a:xfrm rot="14395787">
              <a:off x="2057637" y="2438163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75" name="TextBox 74"/>
          <p:cNvSpPr txBox="1"/>
          <p:nvPr/>
        </p:nvSpPr>
        <p:spPr>
          <a:xfrm>
            <a:off x="7234321" y="2742596"/>
            <a:ext cx="67165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Logging</a:t>
            </a:r>
          </a:p>
          <a:p>
            <a:pPr>
              <a:lnSpc>
                <a:spcPts val="1500"/>
              </a:lnSpc>
            </a:pPr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Module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8323676" y="2742596"/>
            <a:ext cx="71493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State</a:t>
            </a:r>
            <a:b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Machine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9324993" y="1810527"/>
            <a:ext cx="10038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Clients</a:t>
            </a:r>
          </a:p>
        </p:txBody>
      </p:sp>
      <p:pic>
        <p:nvPicPr>
          <p:cNvPr id="78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5" name="Straight Connector 84"/>
          <p:cNvCxnSpPr/>
          <p:nvPr/>
        </p:nvCxnSpPr>
        <p:spPr>
          <a:xfrm>
            <a:off x="7561674" y="2361594"/>
            <a:ext cx="0" cy="7620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6" name="Freeform 85"/>
          <p:cNvSpPr/>
          <p:nvPr/>
        </p:nvSpPr>
        <p:spPr>
          <a:xfrm>
            <a:off x="5369957" y="2858218"/>
            <a:ext cx="2007031" cy="355783"/>
          </a:xfrm>
          <a:custGeom>
            <a:avLst/>
            <a:gdLst>
              <a:gd name="connsiteX0" fmla="*/ 1983783 w 1983783"/>
              <a:gd name="connsiteY0" fmla="*/ 25352 h 25352"/>
              <a:gd name="connsiteX1" fmla="*/ 0 w 1983783"/>
              <a:gd name="connsiteY1" fmla="*/ 25352 h 25352"/>
              <a:gd name="connsiteX0" fmla="*/ 1983783 w 1983783"/>
              <a:gd name="connsiteY0" fmla="*/ 203577 h 203577"/>
              <a:gd name="connsiteX1" fmla="*/ 0 w 1983783"/>
              <a:gd name="connsiteY1" fmla="*/ 203577 h 203577"/>
              <a:gd name="connsiteX0" fmla="*/ 1983783 w 1983783"/>
              <a:gd name="connsiteY0" fmla="*/ 283044 h 283044"/>
              <a:gd name="connsiteX1" fmla="*/ 0 w 1983783"/>
              <a:gd name="connsiteY1" fmla="*/ 283044 h 283044"/>
              <a:gd name="connsiteX0" fmla="*/ 2007031 w 2007031"/>
              <a:gd name="connsiteY0" fmla="*/ 265800 h 296797"/>
              <a:gd name="connsiteX1" fmla="*/ 0 w 2007031"/>
              <a:gd name="connsiteY1" fmla="*/ 296797 h 296797"/>
              <a:gd name="connsiteX0" fmla="*/ 2007031 w 2007031"/>
              <a:gd name="connsiteY0" fmla="*/ 306367 h 337364"/>
              <a:gd name="connsiteX1" fmla="*/ 0 w 2007031"/>
              <a:gd name="connsiteY1" fmla="*/ 337364 h 337364"/>
              <a:gd name="connsiteX0" fmla="*/ 2007031 w 2007031"/>
              <a:gd name="connsiteY0" fmla="*/ 324786 h 355783"/>
              <a:gd name="connsiteX1" fmla="*/ 0 w 2007031"/>
              <a:gd name="connsiteY1" fmla="*/ 355783 h 355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07031" h="355783">
                <a:moveTo>
                  <a:pt x="2007031" y="324786"/>
                </a:moveTo>
                <a:cubicBezTo>
                  <a:pt x="1444571" y="-30384"/>
                  <a:pt x="796872" y="-191824"/>
                  <a:pt x="0" y="355783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88" name="Freeform 87"/>
          <p:cNvSpPr/>
          <p:nvPr/>
        </p:nvSpPr>
        <p:spPr>
          <a:xfrm>
            <a:off x="5152981" y="3771942"/>
            <a:ext cx="867905" cy="371959"/>
          </a:xfrm>
          <a:custGeom>
            <a:avLst/>
            <a:gdLst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7905" h="371959">
                <a:moveTo>
                  <a:pt x="0" y="0"/>
                </a:moveTo>
                <a:cubicBezTo>
                  <a:pt x="12916" y="335796"/>
                  <a:pt x="552773" y="-41330"/>
                  <a:pt x="867905" y="371959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89" name="Straight Connector 88"/>
          <p:cNvCxnSpPr/>
          <p:nvPr/>
        </p:nvCxnSpPr>
        <p:spPr>
          <a:xfrm flipV="1">
            <a:off x="6236568" y="3843043"/>
            <a:ext cx="0" cy="4572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0" name="Freeform 89"/>
          <p:cNvSpPr/>
          <p:nvPr/>
        </p:nvSpPr>
        <p:spPr>
          <a:xfrm>
            <a:off x="7584924" y="3771942"/>
            <a:ext cx="867905" cy="371959"/>
          </a:xfrm>
          <a:custGeom>
            <a:avLst/>
            <a:gdLst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7905" h="371959">
                <a:moveTo>
                  <a:pt x="0" y="0"/>
                </a:moveTo>
                <a:cubicBezTo>
                  <a:pt x="12916" y="335796"/>
                  <a:pt x="552773" y="-41330"/>
                  <a:pt x="867905" y="371959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92" name="Straight Connector 91"/>
          <p:cNvCxnSpPr/>
          <p:nvPr/>
        </p:nvCxnSpPr>
        <p:spPr>
          <a:xfrm flipV="1">
            <a:off x="8673678" y="3843043"/>
            <a:ext cx="0" cy="4572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4" name="Freeform 93"/>
          <p:cNvSpPr/>
          <p:nvPr/>
        </p:nvSpPr>
        <p:spPr>
          <a:xfrm>
            <a:off x="7748947" y="2090374"/>
            <a:ext cx="922149" cy="1022888"/>
          </a:xfrm>
          <a:custGeom>
            <a:avLst/>
            <a:gdLst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22149 w 922149"/>
              <a:gd name="connsiteY0" fmla="*/ 1022888 h 1022888"/>
              <a:gd name="connsiteX1" fmla="*/ 0 w 922149"/>
              <a:gd name="connsiteY1" fmla="*/ 0 h 1022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22149" h="1022888">
                <a:moveTo>
                  <a:pt x="922149" y="1022888"/>
                </a:moveTo>
                <a:cubicBezTo>
                  <a:pt x="876945" y="548898"/>
                  <a:pt x="669011" y="198894"/>
                  <a:pt x="0" y="0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7124986" y="2333519"/>
            <a:ext cx="3738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>
                <a:latin typeface="Helvetica Neue Medium" charset="0"/>
                <a:ea typeface="Helvetica Neue Medium" charset="0"/>
                <a:cs typeface="Helvetica Neue Medium" charset="0"/>
              </a:rPr>
              <a:t>shl</a:t>
            </a:r>
            <a:endParaRPr lang="en-US" sz="11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9278505" y="3907793"/>
            <a:ext cx="1082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Servers</a:t>
            </a:r>
          </a:p>
        </p:txBody>
      </p:sp>
    </p:spTree>
    <p:extLst>
      <p:ext uri="{BB962C8B-B14F-4D97-AF65-F5344CB8AC3E}">
        <p14:creationId xmlns:p14="http://schemas.microsoft.com/office/powerpoint/2010/main" val="2697582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Paxos</a:t>
            </a:r>
            <a:r>
              <a:rPr lang="en-US" dirty="0"/>
              <a:t> is Safe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Intuition:  if proposal with value v chosen, then every higher-numbered proposal issued by any proposer has value v.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1038995" y="3046338"/>
            <a:ext cx="5084022" cy="341568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399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095734" y="3571072"/>
            <a:ext cx="3453500" cy="2492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466" dirty="0">
                <a:latin typeface="Helvetica Neue Medium" charset="0"/>
                <a:ea typeface="Helvetica Neue Medium" charset="0"/>
                <a:cs typeface="Helvetica Neue Medium" charset="0"/>
              </a:rPr>
              <a:t>Majority of acceptors accept (n, v):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466" dirty="0">
                <a:latin typeface="Helvetica Neue Medium" charset="0"/>
                <a:ea typeface="Helvetica Neue Medium" charset="0"/>
                <a:cs typeface="Helvetica Neue Medium" charset="0"/>
              </a:rPr>
              <a:t>v is chosen</a:t>
            </a:r>
          </a:p>
        </p:txBody>
      </p:sp>
      <p:sp>
        <p:nvSpPr>
          <p:cNvPr id="8" name="Oval 6"/>
          <p:cNvSpPr>
            <a:spLocks noChangeArrowheads="1"/>
          </p:cNvSpPr>
          <p:nvPr/>
        </p:nvSpPr>
        <p:spPr bwMode="auto">
          <a:xfrm>
            <a:off x="5276590" y="3308935"/>
            <a:ext cx="5704157" cy="3047416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399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6154184" y="4237763"/>
            <a:ext cx="4672383" cy="1159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466" dirty="0">
                <a:latin typeface="Helvetica Neue Medium" charset="0"/>
                <a:ea typeface="Helvetica Neue Medium" charset="0"/>
                <a:cs typeface="Helvetica Neue Medium" charset="0"/>
              </a:rPr>
              <a:t>Next prepare request with proposal n+1</a:t>
            </a:r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5549235" y="4693545"/>
            <a:ext cx="304721" cy="304721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399"/>
          </a:p>
        </p:txBody>
      </p:sp>
    </p:spTree>
    <p:extLst>
      <p:ext uri="{BB962C8B-B14F-4D97-AF65-F5344CB8AC3E}">
        <p14:creationId xmlns:p14="http://schemas.microsoft.com/office/powerpoint/2010/main" val="1891961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062" y="-41322"/>
            <a:ext cx="11722019" cy="1422030"/>
          </a:xfrm>
        </p:spPr>
        <p:txBody>
          <a:bodyPr>
            <a:normAutofit/>
          </a:bodyPr>
          <a:lstStyle/>
          <a:p>
            <a:r>
              <a:rPr lang="en-US" sz="4799" dirty="0"/>
              <a:t>Often, but not always, live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1503" y="2102460"/>
            <a:ext cx="3457649" cy="1609074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sz="2800" dirty="0">
                <a:cs typeface="Helvetica Neue Medium" charset="0"/>
              </a:rPr>
              <a:t>Completes phase 1 with proposal n0</a:t>
            </a:r>
            <a:endParaRPr lang="en-US" sz="2800" baseline="-25000" dirty="0">
              <a:cs typeface="Helvetica Neue Medium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31</a:t>
            </a:fld>
            <a:endParaRPr lang="en-US" b="0">
              <a:solidFill>
                <a:srgbClr val="FBBA03"/>
              </a:solidFill>
            </a:endParaRPr>
          </a:p>
        </p:txBody>
      </p:sp>
      <p:cxnSp>
        <p:nvCxnSpPr>
          <p:cNvPr id="7" name="Straight Arrow Connector 6"/>
          <p:cNvCxnSpPr>
            <a:cxnSpLocks/>
          </p:cNvCxnSpPr>
          <p:nvPr/>
        </p:nvCxnSpPr>
        <p:spPr>
          <a:xfrm>
            <a:off x="5778321" y="1673894"/>
            <a:ext cx="55222" cy="4424330"/>
          </a:xfrm>
          <a:prstGeom prst="straightConnector1">
            <a:avLst/>
          </a:prstGeom>
          <a:ln w="50800">
            <a:prstDash val="solid"/>
            <a:headEnd type="none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cxnSpLocks/>
          </p:cNvCxnSpPr>
          <p:nvPr/>
        </p:nvCxnSpPr>
        <p:spPr>
          <a:xfrm>
            <a:off x="6520246" y="1673894"/>
            <a:ext cx="39317" cy="4424330"/>
          </a:xfrm>
          <a:prstGeom prst="straightConnector1">
            <a:avLst/>
          </a:prstGeom>
          <a:ln w="50800">
            <a:prstDash val="solid"/>
            <a:headEnd type="none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6862990" y="2731956"/>
            <a:ext cx="4829162" cy="157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7988" tIns="47988" rIns="47988" bIns="47988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100000"/>
              </a:lnSpc>
              <a:spcBef>
                <a:spcPts val="3000"/>
              </a:spcBef>
              <a:spcAft>
                <a:spcPts val="800"/>
              </a:spcAft>
              <a:buFont typeface="Arial" pitchFamily="-1" charset="0"/>
              <a:buChar char="•"/>
              <a:defRPr sz="3000" kern="1200" spc="-50" baseline="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marR="0" indent="-285750" algn="l" defTabSz="457200" rtl="0" eaLnBrk="0" fontAlgn="base" latinLnBrk="0" hangingPunct="0">
              <a:lnSpc>
                <a:spcPct val="95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 typeface="Arial" pitchFamily="-1" charset="0"/>
              <a:buChar char="–"/>
              <a:tabLst/>
              <a:defRPr sz="2800" kern="1200" spc="-50" baseline="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•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–"/>
              <a:defRPr sz="22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»"/>
              <a:defRPr sz="22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0" dirty="0">
                <a:latin typeface="Helvetica Neue Medium" charset="0"/>
                <a:ea typeface="Helvetica Neue Medium" charset="0"/>
                <a:cs typeface="Helvetica Neue Medium" charset="0"/>
              </a:rPr>
              <a:t>Starts and completes phase 1 with proposal n1 &gt; n0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1875975" y="3590354"/>
            <a:ext cx="3623176" cy="1138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7988" tIns="47988" rIns="47988" bIns="47988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100000"/>
              </a:lnSpc>
              <a:spcBef>
                <a:spcPts val="3000"/>
              </a:spcBef>
              <a:spcAft>
                <a:spcPts val="800"/>
              </a:spcAft>
              <a:buFont typeface="Arial" pitchFamily="-1" charset="0"/>
              <a:buChar char="•"/>
              <a:defRPr sz="3000" kern="1200" spc="-50" baseline="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marR="0" indent="-285750" algn="l" defTabSz="457200" rtl="0" eaLnBrk="0" fontAlgn="base" latinLnBrk="0" hangingPunct="0">
              <a:lnSpc>
                <a:spcPct val="95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 typeface="Arial" pitchFamily="-1" charset="0"/>
              <a:buChar char="–"/>
              <a:tabLst/>
              <a:defRPr sz="2800" kern="1200" spc="-50" baseline="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•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–"/>
              <a:defRPr sz="22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»"/>
              <a:defRPr sz="22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2800" b="0" dirty="0">
                <a:latin typeface="Helvetica Neue Medium" charset="0"/>
                <a:ea typeface="Helvetica Neue Medium" charset="0"/>
                <a:cs typeface="Helvetica Neue Medium" charset="0"/>
              </a:rPr>
              <a:t>Performs phase 2, acceptors reject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682523" y="4600077"/>
            <a:ext cx="4816628" cy="1249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7988" tIns="47988" rIns="47988" bIns="47988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342900" indent="-342900" algn="l" defTabSz="457200" rtl="0" eaLnBrk="0" fontAlgn="base" hangingPunct="0">
              <a:lnSpc>
                <a:spcPct val="100000"/>
              </a:lnSpc>
              <a:spcBef>
                <a:spcPts val="3000"/>
              </a:spcBef>
              <a:spcAft>
                <a:spcPts val="800"/>
              </a:spcAft>
              <a:buFont typeface="Arial" pitchFamily="-1" charset="0"/>
              <a:buChar char="•"/>
              <a:defRPr sz="3000" kern="1200" spc="-50" baseline="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marR="0" indent="-285750" algn="l" defTabSz="457200" rtl="0" eaLnBrk="0" fontAlgn="base" latinLnBrk="0" hangingPunct="0">
              <a:lnSpc>
                <a:spcPct val="95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 typeface="Arial" pitchFamily="-1" charset="0"/>
              <a:buChar char="–"/>
              <a:tabLst/>
              <a:defRPr sz="2800" kern="1200" spc="-50" baseline="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•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–"/>
              <a:defRPr sz="22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»"/>
              <a:defRPr sz="22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2800" b="0" dirty="0">
                <a:latin typeface="Helvetica Neue Medium" charset="0"/>
                <a:ea typeface="Helvetica Neue Medium" charset="0"/>
                <a:cs typeface="Helvetica Neue Medium" charset="0"/>
              </a:rPr>
              <a:t>Restarts and completes phase 1 with proposal n2 &gt; n1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1958739" y="1238306"/>
            <a:ext cx="3457649" cy="783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7988" tIns="47988" rIns="47988" bIns="47988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100000"/>
              </a:lnSpc>
              <a:spcBef>
                <a:spcPts val="3000"/>
              </a:spcBef>
              <a:spcAft>
                <a:spcPts val="800"/>
              </a:spcAft>
              <a:buFont typeface="Arial" pitchFamily="-1" charset="0"/>
              <a:buChar char="•"/>
              <a:defRPr sz="3000" kern="1200" spc="-50" baseline="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marR="0" indent="-285750" algn="l" defTabSz="457200" rtl="0" eaLnBrk="0" fontAlgn="base" latinLnBrk="0" hangingPunct="0">
              <a:lnSpc>
                <a:spcPct val="95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 typeface="Arial" pitchFamily="-1" charset="0"/>
              <a:buChar char="–"/>
              <a:tabLst/>
              <a:defRPr sz="2800" kern="1200" spc="-50" baseline="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•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–"/>
              <a:defRPr sz="22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»"/>
              <a:defRPr sz="22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>
                <a:solidFill>
                  <a:srgbClr val="0000FF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Process 0</a:t>
            </a:r>
            <a:endParaRPr lang="en-US" sz="3600" baseline="-25000" dirty="0">
              <a:solidFill>
                <a:srgbClr val="0000FF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6862991" y="1217169"/>
            <a:ext cx="3457649" cy="783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7988" tIns="47988" rIns="47988" bIns="47988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100000"/>
              </a:lnSpc>
              <a:spcBef>
                <a:spcPts val="3000"/>
              </a:spcBef>
              <a:spcAft>
                <a:spcPts val="800"/>
              </a:spcAft>
              <a:buFont typeface="Arial" pitchFamily="-1" charset="0"/>
              <a:buChar char="•"/>
              <a:defRPr sz="3000" kern="1200" spc="-50" baseline="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marR="0" indent="-285750" algn="l" defTabSz="457200" rtl="0" eaLnBrk="0" fontAlgn="base" latinLnBrk="0" hangingPunct="0">
              <a:lnSpc>
                <a:spcPct val="95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 typeface="Arial" pitchFamily="-1" charset="0"/>
              <a:buChar char="–"/>
              <a:tabLst/>
              <a:defRPr sz="2800" kern="1200" spc="-50" baseline="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•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–"/>
              <a:defRPr sz="22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»"/>
              <a:defRPr sz="22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>
                <a:solidFill>
                  <a:srgbClr val="0000FF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Process 1</a:t>
            </a:r>
            <a:endParaRPr lang="en-US" sz="3600" baseline="-25000" dirty="0">
              <a:solidFill>
                <a:srgbClr val="0000FF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6862990" y="5375901"/>
            <a:ext cx="5148090" cy="1149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7988" tIns="47988" rIns="47988" bIns="47988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100000"/>
              </a:lnSpc>
              <a:spcBef>
                <a:spcPts val="3000"/>
              </a:spcBef>
              <a:spcAft>
                <a:spcPts val="800"/>
              </a:spcAft>
              <a:buFont typeface="Arial" pitchFamily="-1" charset="0"/>
              <a:buChar char="•"/>
              <a:defRPr sz="3000" kern="1200" spc="-50" baseline="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marR="0" indent="-285750" algn="l" defTabSz="457200" rtl="0" eaLnBrk="0" fontAlgn="base" latinLnBrk="0" hangingPunct="0">
              <a:lnSpc>
                <a:spcPct val="95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 typeface="Arial" pitchFamily="-1" charset="0"/>
              <a:buChar char="–"/>
              <a:tabLst/>
              <a:defRPr sz="2800" kern="1200" spc="-50" baseline="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•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–"/>
              <a:defRPr sz="22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»"/>
              <a:defRPr sz="22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0" dirty="0">
                <a:latin typeface="Helvetica Neue Medium" charset="0"/>
                <a:ea typeface="Helvetica Neue Medium" charset="0"/>
                <a:cs typeface="Helvetica Neue Medium" charset="0"/>
              </a:rPr>
              <a:t>Performs phase 2, acceptors reject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3535217" y="6191590"/>
            <a:ext cx="5229706" cy="5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7988" tIns="47988" rIns="47988" bIns="47988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100000"/>
              </a:lnSpc>
              <a:spcBef>
                <a:spcPts val="3000"/>
              </a:spcBef>
              <a:spcAft>
                <a:spcPts val="800"/>
              </a:spcAft>
              <a:buFont typeface="Arial" pitchFamily="-1" charset="0"/>
              <a:buChar char="•"/>
              <a:defRPr sz="3000" kern="1200" spc="-50" baseline="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marR="0" indent="-285750" algn="l" defTabSz="457200" rtl="0" eaLnBrk="0" fontAlgn="base" latinLnBrk="0" hangingPunct="0">
              <a:lnSpc>
                <a:spcPct val="95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 typeface="Arial" pitchFamily="-1" charset="0"/>
              <a:buChar char="–"/>
              <a:tabLst/>
              <a:defRPr sz="2800" kern="1200" spc="-50" baseline="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•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–"/>
              <a:defRPr sz="22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»"/>
              <a:defRPr sz="22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b="0" dirty="0">
                <a:latin typeface="Helvetica Neue Medium" charset="0"/>
                <a:ea typeface="Helvetica Neue Medium" charset="0"/>
                <a:cs typeface="Helvetica Neue Medium" charset="0"/>
              </a:rPr>
              <a:t>… can go on indefinitely …</a:t>
            </a:r>
          </a:p>
        </p:txBody>
      </p:sp>
    </p:spTree>
    <p:extLst>
      <p:ext uri="{BB962C8B-B14F-4D97-AF65-F5344CB8AC3E}">
        <p14:creationId xmlns:p14="http://schemas.microsoft.com/office/powerpoint/2010/main" val="2040130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  <p:bldP spid="10" grpId="0"/>
      <p:bldP spid="11" grpId="0"/>
      <p:bldP spid="14" grpId="0"/>
      <p:bldP spid="1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Paxos</a:t>
            </a:r>
            <a:r>
              <a:rPr lang="en-US" dirty="0"/>
              <a:t>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9570" y="1825625"/>
            <a:ext cx="10512862" cy="5032375"/>
          </a:xfrm>
        </p:spPr>
        <p:txBody>
          <a:bodyPr>
            <a:normAutofit/>
          </a:bodyPr>
          <a:lstStyle/>
          <a:p>
            <a:r>
              <a:rPr lang="en-US" dirty="0"/>
              <a:t>Described for a single round of consensus</a:t>
            </a:r>
          </a:p>
          <a:p>
            <a:r>
              <a:rPr lang="en-US" dirty="0"/>
              <a:t>Proposer, Acceptors, Learners</a:t>
            </a:r>
          </a:p>
          <a:p>
            <a:pPr lvl="1"/>
            <a:r>
              <a:rPr lang="en-US" dirty="0"/>
              <a:t>Often implemented with nodes playing all roles</a:t>
            </a:r>
          </a:p>
          <a:p>
            <a:pPr>
              <a:spcBef>
                <a:spcPts val="2400"/>
              </a:spcBef>
            </a:pPr>
            <a:r>
              <a:rPr lang="en-US" dirty="0"/>
              <a:t>Always safe:  Quorum intersection</a:t>
            </a:r>
          </a:p>
          <a:p>
            <a:r>
              <a:rPr lang="en-US" dirty="0"/>
              <a:t>Very often live</a:t>
            </a:r>
          </a:p>
          <a:p>
            <a:pPr>
              <a:spcBef>
                <a:spcPts val="2400"/>
              </a:spcBef>
            </a:pPr>
            <a:r>
              <a:rPr lang="en-US" dirty="0"/>
              <a:t>Acceptors accept multiple values</a:t>
            </a:r>
          </a:p>
          <a:p>
            <a:pPr lvl="1"/>
            <a:r>
              <a:rPr lang="en-US" dirty="0"/>
              <a:t>But only one value is ultimately chosen</a:t>
            </a:r>
          </a:p>
          <a:p>
            <a:r>
              <a:rPr lang="en-US" dirty="0"/>
              <a:t>Once a value is accepted by a majority it is chosen</a:t>
            </a:r>
          </a:p>
        </p:txBody>
      </p:sp>
    </p:spTree>
    <p:extLst>
      <p:ext uri="{BB962C8B-B14F-4D97-AF65-F5344CB8AC3E}">
        <p14:creationId xmlns:p14="http://schemas.microsoft.com/office/powerpoint/2010/main" val="765328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Flavors of </a:t>
            </a:r>
            <a:r>
              <a:rPr lang="en-US" sz="4800" dirty="0" err="1"/>
              <a:t>Paxos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ea typeface="Helvetica Neue Medium" charset="0"/>
                <a:cs typeface="Helvetica Neue Medium" charset="0"/>
              </a:rPr>
              <a:t>Terminology is a mess</a:t>
            </a:r>
          </a:p>
          <a:p>
            <a:r>
              <a:rPr lang="en-US" dirty="0" err="1">
                <a:ea typeface="Helvetica Neue Medium" charset="0"/>
                <a:cs typeface="Helvetica Neue Medium" charset="0"/>
              </a:rPr>
              <a:t>Paxos</a:t>
            </a:r>
            <a:r>
              <a:rPr lang="en-US" dirty="0">
                <a:ea typeface="Helvetica Neue Medium" charset="0"/>
                <a:cs typeface="Helvetica Neue Medium" charset="0"/>
              </a:rPr>
              <a:t> loosely and confusingly defined</a:t>
            </a:r>
            <a:r>
              <a:rPr lang="mr-IN" dirty="0">
                <a:ea typeface="Helvetica Neue Medium" charset="0"/>
                <a:cs typeface="Helvetica Neue Medium" charset="0"/>
              </a:rPr>
              <a:t>…</a:t>
            </a:r>
            <a:endParaRPr lang="en-US" dirty="0">
              <a:ea typeface="Helvetica Neue Medium" charset="0"/>
              <a:cs typeface="Helvetica Neue Medium" charset="0"/>
            </a:endParaRPr>
          </a:p>
          <a:p>
            <a:endParaRPr lang="en-US" dirty="0">
              <a:ea typeface="Helvetica Neue Medium" charset="0"/>
              <a:cs typeface="Helvetica Neue Medium" charset="0"/>
            </a:endParaRPr>
          </a:p>
          <a:p>
            <a:r>
              <a:rPr lang="en-US" dirty="0">
                <a:ea typeface="Helvetica Neue Medium" charset="0"/>
                <a:cs typeface="Helvetica Neue Medium" charset="0"/>
              </a:rPr>
              <a:t>We’ll stick with</a:t>
            </a:r>
          </a:p>
          <a:p>
            <a:pPr lvl="1"/>
            <a:r>
              <a:rPr lang="en-US" sz="3200" dirty="0">
                <a:ea typeface="Helvetica Neue Medium" charset="0"/>
                <a:cs typeface="Helvetica Neue Medium" charset="0"/>
              </a:rPr>
              <a:t>Basic </a:t>
            </a:r>
            <a:r>
              <a:rPr lang="en-US" sz="3200" dirty="0" err="1">
                <a:ea typeface="Helvetica Neue Medium" charset="0"/>
                <a:cs typeface="Helvetica Neue Medium" charset="0"/>
              </a:rPr>
              <a:t>Paxos</a:t>
            </a:r>
            <a:endParaRPr lang="en-US" sz="3200" dirty="0">
              <a:ea typeface="Helvetica Neue Medium" charset="0"/>
              <a:cs typeface="Helvetica Neue Medium" charset="0"/>
            </a:endParaRPr>
          </a:p>
          <a:p>
            <a:pPr lvl="1"/>
            <a:r>
              <a:rPr lang="en-US" sz="3200" dirty="0">
                <a:ea typeface="Helvetica Neue Medium" charset="0"/>
                <a:cs typeface="Helvetica Neue Medium" charset="0"/>
              </a:rPr>
              <a:t>Multi-</a:t>
            </a:r>
            <a:r>
              <a:rPr lang="en-US" sz="3200" dirty="0" err="1">
                <a:ea typeface="Helvetica Neue Medium" charset="0"/>
                <a:cs typeface="Helvetica Neue Medium" charset="0"/>
              </a:rPr>
              <a:t>Paxos</a:t>
            </a:r>
            <a:endParaRPr lang="en-US" sz="3200" dirty="0">
              <a:ea typeface="Helvetica Neue Medium" charset="0"/>
              <a:cs typeface="Helvetica Neue Medium" charset="0"/>
            </a:endParaRPr>
          </a:p>
          <a:p>
            <a:pPr lvl="1"/>
            <a:endParaRPr lang="en-US" dirty="0">
              <a:ea typeface="Helvetica Neue Medium" charset="0"/>
              <a:cs typeface="Helvetica Neue Medium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881AEF-1F5C-2B44-8862-056FAFF53F64}"/>
              </a:ext>
            </a:extLst>
          </p:cNvPr>
          <p:cNvSpPr txBox="1"/>
          <p:nvPr/>
        </p:nvSpPr>
        <p:spPr>
          <a:xfrm>
            <a:off x="1588342" y="591671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707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Flavors of </a:t>
            </a:r>
            <a:r>
              <a:rPr lang="en-US" dirty="0" err="1"/>
              <a:t>Paxos</a:t>
            </a:r>
            <a:r>
              <a:rPr lang="en-US" dirty="0"/>
              <a:t>: Basic </a:t>
            </a:r>
            <a:r>
              <a:rPr lang="en-US" dirty="0" err="1"/>
              <a:t>Paxos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Run the full protocol each time</a:t>
            </a:r>
          </a:p>
          <a:p>
            <a:pPr lvl="1"/>
            <a:r>
              <a:rPr lang="en-US" sz="3200" dirty="0"/>
              <a:t>e.g., for each slot in the command log</a:t>
            </a:r>
          </a:p>
          <a:p>
            <a:pPr lvl="1"/>
            <a:endParaRPr lang="en-US" sz="3200" dirty="0"/>
          </a:p>
          <a:p>
            <a:r>
              <a:rPr lang="en-US" sz="3600" dirty="0"/>
              <a:t>Takes 2 rounds until a value is chosen</a:t>
            </a:r>
          </a:p>
        </p:txBody>
      </p:sp>
    </p:spTree>
    <p:extLst>
      <p:ext uri="{BB962C8B-B14F-4D97-AF65-F5344CB8AC3E}">
        <p14:creationId xmlns:p14="http://schemas.microsoft.com/office/powerpoint/2010/main" val="19143244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Flavors of </a:t>
            </a:r>
            <a:r>
              <a:rPr lang="en-US" dirty="0" err="1"/>
              <a:t>Paxos</a:t>
            </a:r>
            <a:r>
              <a:rPr lang="en-US" dirty="0"/>
              <a:t>: Multi-</a:t>
            </a:r>
            <a:r>
              <a:rPr lang="en-US" dirty="0" err="1"/>
              <a:t>Paxos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9570" y="1690689"/>
            <a:ext cx="10999450" cy="4925264"/>
          </a:xfrm>
        </p:spPr>
        <p:txBody>
          <a:bodyPr>
            <a:normAutofit/>
          </a:bodyPr>
          <a:lstStyle/>
          <a:p>
            <a:r>
              <a:rPr lang="en-US" sz="3600" dirty="0"/>
              <a:t>Elect a leader and have them run 2</a:t>
            </a:r>
            <a:r>
              <a:rPr lang="en-US" sz="3600" baseline="30000" dirty="0"/>
              <a:t>nd</a:t>
            </a:r>
            <a:r>
              <a:rPr lang="en-US" sz="3600" dirty="0"/>
              <a:t> phase directly</a:t>
            </a:r>
          </a:p>
          <a:p>
            <a:pPr lvl="1"/>
            <a:r>
              <a:rPr lang="en-US" sz="3200" dirty="0"/>
              <a:t>e.g., for each slot in the command log</a:t>
            </a:r>
          </a:p>
          <a:p>
            <a:pPr lvl="1"/>
            <a:r>
              <a:rPr lang="en-US" sz="3200" dirty="0"/>
              <a:t>Leader election uses Basic </a:t>
            </a:r>
            <a:r>
              <a:rPr lang="en-US" sz="3200" dirty="0" err="1"/>
              <a:t>Paxos</a:t>
            </a:r>
            <a:endParaRPr lang="en-US" sz="3200" dirty="0"/>
          </a:p>
          <a:p>
            <a:pPr lvl="1"/>
            <a:endParaRPr lang="en-US" sz="3200" dirty="0"/>
          </a:p>
          <a:p>
            <a:r>
              <a:rPr lang="en-US" sz="3600" dirty="0"/>
              <a:t>Takes 1 round until a value is chosen</a:t>
            </a:r>
          </a:p>
          <a:p>
            <a:pPr lvl="1"/>
            <a:r>
              <a:rPr lang="en-US" sz="3200" dirty="0"/>
              <a:t>Faster than Basic </a:t>
            </a:r>
            <a:r>
              <a:rPr lang="en-US" sz="3200" dirty="0" err="1"/>
              <a:t>Paxos</a:t>
            </a:r>
            <a:endParaRPr lang="en-US" sz="3200" dirty="0"/>
          </a:p>
          <a:p>
            <a:pPr lvl="1"/>
            <a:endParaRPr lang="en-US" sz="3200" dirty="0"/>
          </a:p>
          <a:p>
            <a:r>
              <a:rPr lang="en-US" sz="3600" dirty="0"/>
              <a:t>Used extensively in practice!</a:t>
            </a:r>
          </a:p>
          <a:p>
            <a:pPr lvl="1"/>
            <a:r>
              <a:rPr lang="en-US" sz="3200" dirty="0"/>
              <a:t>RAFT is similar to Multi </a:t>
            </a:r>
            <a:r>
              <a:rPr lang="en-US" sz="3200" dirty="0" err="1"/>
              <a:t>Paxos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090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054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Two to Many Replicas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44380" y="4918746"/>
            <a:ext cx="10942819" cy="1503790"/>
          </a:xfrm>
        </p:spPr>
        <p:txBody>
          <a:bodyPr>
            <a:normAutofit/>
          </a:bodyPr>
          <a:lstStyle/>
          <a:p>
            <a:r>
              <a:rPr lang="en-US" dirty="0"/>
              <a:t>Primary-backup with many replicas</a:t>
            </a:r>
          </a:p>
          <a:p>
            <a:pPr lvl="1"/>
            <a:r>
              <a:rPr lang="en-US" dirty="0"/>
              <a:t>Primary waits for acknowledgement from </a:t>
            </a:r>
            <a:r>
              <a:rPr lang="en-US" b="1" dirty="0"/>
              <a:t>all</a:t>
            </a:r>
            <a:r>
              <a:rPr lang="en-US" dirty="0"/>
              <a:t> backups</a:t>
            </a:r>
          </a:p>
          <a:p>
            <a:pPr lvl="1"/>
            <a:r>
              <a:rPr lang="en-US" dirty="0"/>
              <a:t>All updates to set of replicas needs to update shared disk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075274" y="2666394"/>
            <a:ext cx="2286000" cy="1905000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380074" y="4190394"/>
            <a:ext cx="1524000" cy="228600"/>
            <a:chOff x="1828800" y="3733800"/>
            <a:chExt cx="1524000" cy="228600"/>
          </a:xfrm>
        </p:grpSpPr>
        <p:sp>
          <p:nvSpPr>
            <p:cNvPr id="7" name="Rectangle 6"/>
            <p:cNvSpPr/>
            <p:nvPr/>
          </p:nvSpPr>
          <p:spPr>
            <a:xfrm>
              <a:off x="1828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100" dirty="0">
                  <a:latin typeface="Helvetica Neue Medium" charset="0"/>
                  <a:ea typeface="Helvetica Neue Medium" charset="0"/>
                  <a:cs typeface="Helvetica Neue Medium" charset="0"/>
                </a:rPr>
                <a:t>add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209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100" dirty="0" err="1">
                  <a:latin typeface="Helvetica Neue Medium" charset="0"/>
                  <a:ea typeface="Helvetica Neue Medium" charset="0"/>
                  <a:cs typeface="Helvetica Neue Medium" charset="0"/>
                </a:rPr>
                <a:t>jmp</a:t>
              </a:r>
              <a:endParaRPr lang="en-US" sz="1100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590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100" dirty="0" err="1">
                  <a:latin typeface="Helvetica Neue Medium" charset="0"/>
                  <a:ea typeface="Helvetica Neue Medium" charset="0"/>
                  <a:cs typeface="Helvetica Neue Medium" charset="0"/>
                </a:rPr>
                <a:t>mov</a:t>
              </a:r>
              <a:endParaRPr lang="en-US" sz="1100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971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100" dirty="0" err="1">
                  <a:latin typeface="Helvetica Neue Medium" charset="0"/>
                  <a:ea typeface="Helvetica Neue Medium" charset="0"/>
                  <a:cs typeface="Helvetica Neue Medium" charset="0"/>
                </a:rPr>
                <a:t>shl</a:t>
              </a:r>
              <a:endParaRPr lang="en-US" sz="1100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978570" y="3961794"/>
            <a:ext cx="314189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Log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3474043" y="3199794"/>
            <a:ext cx="658633" cy="609600"/>
            <a:chOff x="3075167" y="2286000"/>
            <a:chExt cx="658633" cy="609600"/>
          </a:xfrm>
        </p:grpSpPr>
        <p:sp>
          <p:nvSpPr>
            <p:cNvPr id="13" name="Oval 12"/>
            <p:cNvSpPr/>
            <p:nvPr/>
          </p:nvSpPr>
          <p:spPr>
            <a:xfrm>
              <a:off x="3322154" y="2401625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3569142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3322154" y="2730942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3075167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>
              <a:off x="3492394" y="2479551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 rot="10800000">
              <a:off x="3157496" y="2725143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 flipH="1">
              <a:off x="3158892" y="248395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 rot="10800000" flipH="1">
              <a:off x="3488208" y="272514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1" name="Freeform 20"/>
            <p:cNvSpPr/>
            <p:nvPr/>
          </p:nvSpPr>
          <p:spPr>
            <a:xfrm>
              <a:off x="3334455" y="2286000"/>
              <a:ext cx="136991" cy="126788"/>
            </a:xfrm>
            <a:custGeom>
              <a:avLst/>
              <a:gdLst>
                <a:gd name="connsiteX0" fmla="*/ 0 w 185980"/>
                <a:gd name="connsiteY0" fmla="*/ 0 h 6711"/>
                <a:gd name="connsiteX1" fmla="*/ 185980 w 185980"/>
                <a:gd name="connsiteY1" fmla="*/ 0 h 6711"/>
                <a:gd name="connsiteX0" fmla="*/ 2160 w 12160"/>
                <a:gd name="connsiteY0" fmla="*/ 223289 h 223707"/>
                <a:gd name="connsiteX1" fmla="*/ 12160 w 12160"/>
                <a:gd name="connsiteY1" fmla="*/ 223289 h 223707"/>
                <a:gd name="connsiteX0" fmla="*/ 1366 w 13800"/>
                <a:gd name="connsiteY0" fmla="*/ 342290 h 342290"/>
                <a:gd name="connsiteX1" fmla="*/ 11366 w 13800"/>
                <a:gd name="connsiteY1" fmla="*/ 342290 h 342290"/>
                <a:gd name="connsiteX0" fmla="*/ 1989 w 14293"/>
                <a:gd name="connsiteY0" fmla="*/ 324153 h 324153"/>
                <a:gd name="connsiteX1" fmla="*/ 11989 w 14293"/>
                <a:gd name="connsiteY1" fmla="*/ 324153 h 324153"/>
                <a:gd name="connsiteX0" fmla="*/ 2255 w 14511"/>
                <a:gd name="connsiteY0" fmla="*/ 370090 h 370090"/>
                <a:gd name="connsiteX1" fmla="*/ 12255 w 14511"/>
                <a:gd name="connsiteY1" fmla="*/ 370090 h 370090"/>
                <a:gd name="connsiteX0" fmla="*/ 2329 w 14189"/>
                <a:gd name="connsiteY0" fmla="*/ 440603 h 440603"/>
                <a:gd name="connsiteX1" fmla="*/ 12329 w 14189"/>
                <a:gd name="connsiteY1" fmla="*/ 440603 h 440603"/>
                <a:gd name="connsiteX0" fmla="*/ 2751 w 14550"/>
                <a:gd name="connsiteY0" fmla="*/ 444918 h 444918"/>
                <a:gd name="connsiteX1" fmla="*/ 12751 w 14550"/>
                <a:gd name="connsiteY1" fmla="*/ 444918 h 444918"/>
                <a:gd name="connsiteX0" fmla="*/ 2670 w 14857"/>
                <a:gd name="connsiteY0" fmla="*/ 449265 h 449265"/>
                <a:gd name="connsiteX1" fmla="*/ 12670 w 14857"/>
                <a:gd name="connsiteY1" fmla="*/ 449265 h 449265"/>
                <a:gd name="connsiteX0" fmla="*/ 2810 w 14974"/>
                <a:gd name="connsiteY0" fmla="*/ 403354 h 403354"/>
                <a:gd name="connsiteX1" fmla="*/ 12810 w 14974"/>
                <a:gd name="connsiteY1" fmla="*/ 403354 h 403354"/>
                <a:gd name="connsiteX0" fmla="*/ 2954 w 14489"/>
                <a:gd name="connsiteY0" fmla="*/ 354005 h 354005"/>
                <a:gd name="connsiteX1" fmla="*/ 12954 w 14489"/>
                <a:gd name="connsiteY1" fmla="*/ 354005 h 354005"/>
                <a:gd name="connsiteX0" fmla="*/ 1970 w 13635"/>
                <a:gd name="connsiteY0" fmla="*/ 349722 h 349722"/>
                <a:gd name="connsiteX1" fmla="*/ 11970 w 13635"/>
                <a:gd name="connsiteY1" fmla="*/ 349722 h 34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35" h="349722">
                  <a:moveTo>
                    <a:pt x="1970" y="349722"/>
                  </a:moveTo>
                  <a:cubicBezTo>
                    <a:pt x="-7474" y="-103494"/>
                    <a:pt x="20582" y="-129473"/>
                    <a:pt x="11970" y="349722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cxnSp>
          <p:nvCxnSpPr>
            <p:cNvPr id="22" name="Straight Connector 21"/>
            <p:cNvCxnSpPr>
              <a:endCxn id="78" idx="4"/>
            </p:cNvCxnSpPr>
            <p:nvPr/>
          </p:nvCxnSpPr>
          <p:spPr>
            <a:xfrm flipV="1">
              <a:off x="3404484" y="2566284"/>
              <a:ext cx="0" cy="164658"/>
            </a:xfrm>
            <a:prstGeom prst="line">
              <a:avLst/>
            </a:pr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2443604" y="3199794"/>
            <a:ext cx="531549" cy="533400"/>
            <a:chOff x="2057400" y="2438400"/>
            <a:chExt cx="379678" cy="381000"/>
          </a:xfrm>
        </p:grpSpPr>
        <p:sp>
          <p:nvSpPr>
            <p:cNvPr id="24" name="AutoShape 568"/>
            <p:cNvSpPr>
              <a:spLocks noChangeArrowheads="1"/>
            </p:cNvSpPr>
            <p:nvPr/>
          </p:nvSpPr>
          <p:spPr bwMode="auto">
            <a:xfrm>
              <a:off x="2057400" y="2438400"/>
              <a:ext cx="379678" cy="379204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5" name="AutoShape 569"/>
            <p:cNvSpPr>
              <a:spLocks noChangeArrowheads="1"/>
            </p:cNvSpPr>
            <p:nvPr/>
          </p:nvSpPr>
          <p:spPr bwMode="auto">
            <a:xfrm rot="7281778">
              <a:off x="2057637" y="2439959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6" name="AutoShape 570"/>
            <p:cNvSpPr>
              <a:spLocks noChangeArrowheads="1"/>
            </p:cNvSpPr>
            <p:nvPr/>
          </p:nvSpPr>
          <p:spPr bwMode="auto">
            <a:xfrm rot="14395787">
              <a:off x="2057637" y="2438163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2357521" y="2742596"/>
            <a:ext cx="67165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Logging</a:t>
            </a:r>
          </a:p>
          <a:p>
            <a:pPr>
              <a:lnSpc>
                <a:spcPts val="1500"/>
              </a:lnSpc>
            </a:pPr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Module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446876" y="2742596"/>
            <a:ext cx="71493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State</a:t>
            </a:r>
            <a:b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Machine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4513674" y="2666394"/>
            <a:ext cx="2286000" cy="1905000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4818474" y="4190394"/>
            <a:ext cx="1524000" cy="228600"/>
            <a:chOff x="1828800" y="3733800"/>
            <a:chExt cx="1524000" cy="228600"/>
          </a:xfrm>
        </p:grpSpPr>
        <p:sp>
          <p:nvSpPr>
            <p:cNvPr id="31" name="Rectangle 30"/>
            <p:cNvSpPr/>
            <p:nvPr/>
          </p:nvSpPr>
          <p:spPr>
            <a:xfrm>
              <a:off x="1828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100" dirty="0">
                  <a:latin typeface="Helvetica Neue Medium" charset="0"/>
                  <a:ea typeface="Helvetica Neue Medium" charset="0"/>
                  <a:cs typeface="Helvetica Neue Medium" charset="0"/>
                </a:rPr>
                <a:t>add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209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100" dirty="0" err="1">
                  <a:latin typeface="Helvetica Neue Medium" charset="0"/>
                  <a:ea typeface="Helvetica Neue Medium" charset="0"/>
                  <a:cs typeface="Helvetica Neue Medium" charset="0"/>
                </a:rPr>
                <a:t>jmp</a:t>
              </a:r>
              <a:endParaRPr lang="en-US" sz="1100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590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100" dirty="0" err="1">
                  <a:latin typeface="Helvetica Neue Medium" charset="0"/>
                  <a:ea typeface="Helvetica Neue Medium" charset="0"/>
                  <a:cs typeface="Helvetica Neue Medium" charset="0"/>
                </a:rPr>
                <a:t>mov</a:t>
              </a:r>
              <a:endParaRPr lang="en-US" sz="1100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971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100" dirty="0" err="1">
                  <a:latin typeface="Helvetica Neue Medium" charset="0"/>
                  <a:ea typeface="Helvetica Neue Medium" charset="0"/>
                  <a:cs typeface="Helvetica Neue Medium" charset="0"/>
                </a:rPr>
                <a:t>shl</a:t>
              </a:r>
              <a:endParaRPr lang="en-US" sz="1100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5416970" y="3961794"/>
            <a:ext cx="314189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Log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5912443" y="3199794"/>
            <a:ext cx="658633" cy="609600"/>
            <a:chOff x="3075167" y="2286000"/>
            <a:chExt cx="658633" cy="609600"/>
          </a:xfrm>
        </p:grpSpPr>
        <p:sp>
          <p:nvSpPr>
            <p:cNvPr id="37" name="Oval 36"/>
            <p:cNvSpPr/>
            <p:nvPr/>
          </p:nvSpPr>
          <p:spPr>
            <a:xfrm>
              <a:off x="3322154" y="2401625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3569142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3322154" y="2730942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3075167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41" name="Freeform 40"/>
            <p:cNvSpPr/>
            <p:nvPr/>
          </p:nvSpPr>
          <p:spPr>
            <a:xfrm>
              <a:off x="3492394" y="2479551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42" name="Freeform 41"/>
            <p:cNvSpPr/>
            <p:nvPr/>
          </p:nvSpPr>
          <p:spPr>
            <a:xfrm rot="10800000">
              <a:off x="3157496" y="2725143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43" name="Freeform 42"/>
            <p:cNvSpPr/>
            <p:nvPr/>
          </p:nvSpPr>
          <p:spPr>
            <a:xfrm flipH="1">
              <a:off x="3158892" y="248395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44" name="Freeform 43"/>
            <p:cNvSpPr/>
            <p:nvPr/>
          </p:nvSpPr>
          <p:spPr>
            <a:xfrm rot="10800000" flipH="1">
              <a:off x="3488208" y="272514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3334455" y="2286000"/>
              <a:ext cx="136991" cy="126788"/>
            </a:xfrm>
            <a:custGeom>
              <a:avLst/>
              <a:gdLst>
                <a:gd name="connsiteX0" fmla="*/ 0 w 185980"/>
                <a:gd name="connsiteY0" fmla="*/ 0 h 6711"/>
                <a:gd name="connsiteX1" fmla="*/ 185980 w 185980"/>
                <a:gd name="connsiteY1" fmla="*/ 0 h 6711"/>
                <a:gd name="connsiteX0" fmla="*/ 2160 w 12160"/>
                <a:gd name="connsiteY0" fmla="*/ 223289 h 223707"/>
                <a:gd name="connsiteX1" fmla="*/ 12160 w 12160"/>
                <a:gd name="connsiteY1" fmla="*/ 223289 h 223707"/>
                <a:gd name="connsiteX0" fmla="*/ 1366 w 13800"/>
                <a:gd name="connsiteY0" fmla="*/ 342290 h 342290"/>
                <a:gd name="connsiteX1" fmla="*/ 11366 w 13800"/>
                <a:gd name="connsiteY1" fmla="*/ 342290 h 342290"/>
                <a:gd name="connsiteX0" fmla="*/ 1989 w 14293"/>
                <a:gd name="connsiteY0" fmla="*/ 324153 h 324153"/>
                <a:gd name="connsiteX1" fmla="*/ 11989 w 14293"/>
                <a:gd name="connsiteY1" fmla="*/ 324153 h 324153"/>
                <a:gd name="connsiteX0" fmla="*/ 2255 w 14511"/>
                <a:gd name="connsiteY0" fmla="*/ 370090 h 370090"/>
                <a:gd name="connsiteX1" fmla="*/ 12255 w 14511"/>
                <a:gd name="connsiteY1" fmla="*/ 370090 h 370090"/>
                <a:gd name="connsiteX0" fmla="*/ 2329 w 14189"/>
                <a:gd name="connsiteY0" fmla="*/ 440603 h 440603"/>
                <a:gd name="connsiteX1" fmla="*/ 12329 w 14189"/>
                <a:gd name="connsiteY1" fmla="*/ 440603 h 440603"/>
                <a:gd name="connsiteX0" fmla="*/ 2751 w 14550"/>
                <a:gd name="connsiteY0" fmla="*/ 444918 h 444918"/>
                <a:gd name="connsiteX1" fmla="*/ 12751 w 14550"/>
                <a:gd name="connsiteY1" fmla="*/ 444918 h 444918"/>
                <a:gd name="connsiteX0" fmla="*/ 2670 w 14857"/>
                <a:gd name="connsiteY0" fmla="*/ 449265 h 449265"/>
                <a:gd name="connsiteX1" fmla="*/ 12670 w 14857"/>
                <a:gd name="connsiteY1" fmla="*/ 449265 h 449265"/>
                <a:gd name="connsiteX0" fmla="*/ 2810 w 14974"/>
                <a:gd name="connsiteY0" fmla="*/ 403354 h 403354"/>
                <a:gd name="connsiteX1" fmla="*/ 12810 w 14974"/>
                <a:gd name="connsiteY1" fmla="*/ 403354 h 403354"/>
                <a:gd name="connsiteX0" fmla="*/ 2954 w 14489"/>
                <a:gd name="connsiteY0" fmla="*/ 354005 h 354005"/>
                <a:gd name="connsiteX1" fmla="*/ 12954 w 14489"/>
                <a:gd name="connsiteY1" fmla="*/ 354005 h 354005"/>
                <a:gd name="connsiteX0" fmla="*/ 1970 w 13635"/>
                <a:gd name="connsiteY0" fmla="*/ 349722 h 349722"/>
                <a:gd name="connsiteX1" fmla="*/ 11970 w 13635"/>
                <a:gd name="connsiteY1" fmla="*/ 349722 h 34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35" h="349722">
                  <a:moveTo>
                    <a:pt x="1970" y="349722"/>
                  </a:moveTo>
                  <a:cubicBezTo>
                    <a:pt x="-7474" y="-103494"/>
                    <a:pt x="20582" y="-129473"/>
                    <a:pt x="11970" y="349722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cxnSp>
          <p:nvCxnSpPr>
            <p:cNvPr id="46" name="Straight Connector 45"/>
            <p:cNvCxnSpPr/>
            <p:nvPr/>
          </p:nvCxnSpPr>
          <p:spPr>
            <a:xfrm flipV="1">
              <a:off x="3404484" y="2566284"/>
              <a:ext cx="0" cy="164658"/>
            </a:xfrm>
            <a:prstGeom prst="line">
              <a:avLst/>
            </a:pr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4882004" y="3199794"/>
            <a:ext cx="531549" cy="533400"/>
            <a:chOff x="2057400" y="2438400"/>
            <a:chExt cx="379678" cy="381000"/>
          </a:xfrm>
        </p:grpSpPr>
        <p:sp>
          <p:nvSpPr>
            <p:cNvPr id="48" name="AutoShape 568"/>
            <p:cNvSpPr>
              <a:spLocks noChangeArrowheads="1"/>
            </p:cNvSpPr>
            <p:nvPr/>
          </p:nvSpPr>
          <p:spPr bwMode="auto">
            <a:xfrm>
              <a:off x="2057400" y="2438400"/>
              <a:ext cx="379678" cy="379204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49" name="AutoShape 569"/>
            <p:cNvSpPr>
              <a:spLocks noChangeArrowheads="1"/>
            </p:cNvSpPr>
            <p:nvPr/>
          </p:nvSpPr>
          <p:spPr bwMode="auto">
            <a:xfrm rot="7281778">
              <a:off x="2057637" y="2439959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50" name="AutoShape 570"/>
            <p:cNvSpPr>
              <a:spLocks noChangeArrowheads="1"/>
            </p:cNvSpPr>
            <p:nvPr/>
          </p:nvSpPr>
          <p:spPr bwMode="auto">
            <a:xfrm rot="14395787">
              <a:off x="2057637" y="2438163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4795919" y="2742596"/>
            <a:ext cx="67165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Logging</a:t>
            </a:r>
            <a:b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Module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885276" y="2742596"/>
            <a:ext cx="71493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State</a:t>
            </a:r>
            <a:b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Machine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6952074" y="2666394"/>
            <a:ext cx="2286000" cy="1905000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7256874" y="4190394"/>
            <a:ext cx="1524000" cy="228600"/>
            <a:chOff x="1828800" y="3733800"/>
            <a:chExt cx="1524000" cy="228600"/>
          </a:xfrm>
        </p:grpSpPr>
        <p:sp>
          <p:nvSpPr>
            <p:cNvPr id="55" name="Rectangle 54"/>
            <p:cNvSpPr/>
            <p:nvPr/>
          </p:nvSpPr>
          <p:spPr>
            <a:xfrm>
              <a:off x="1828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100" dirty="0">
                  <a:latin typeface="Helvetica Neue Medium" charset="0"/>
                  <a:ea typeface="Helvetica Neue Medium" charset="0"/>
                  <a:cs typeface="Helvetica Neue Medium" charset="0"/>
                </a:rPr>
                <a:t>add</a:t>
              </a: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2209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100" dirty="0" err="1">
                  <a:latin typeface="Helvetica Neue Medium" charset="0"/>
                  <a:ea typeface="Helvetica Neue Medium" charset="0"/>
                  <a:cs typeface="Helvetica Neue Medium" charset="0"/>
                </a:rPr>
                <a:t>jmp</a:t>
              </a:r>
              <a:endParaRPr lang="en-US" sz="1100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2590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100" dirty="0" err="1">
                  <a:latin typeface="Helvetica Neue Medium" charset="0"/>
                  <a:ea typeface="Helvetica Neue Medium" charset="0"/>
                  <a:cs typeface="Helvetica Neue Medium" charset="0"/>
                </a:rPr>
                <a:t>mov</a:t>
              </a:r>
              <a:endParaRPr lang="en-US" sz="1100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2971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100" dirty="0" err="1">
                  <a:latin typeface="Helvetica Neue Medium" charset="0"/>
                  <a:ea typeface="Helvetica Neue Medium" charset="0"/>
                  <a:cs typeface="Helvetica Neue Medium" charset="0"/>
                </a:rPr>
                <a:t>shl</a:t>
              </a:r>
              <a:endParaRPr lang="en-US" sz="1100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7855370" y="3961794"/>
            <a:ext cx="314189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Log</a:t>
            </a:r>
          </a:p>
        </p:txBody>
      </p:sp>
      <p:grpSp>
        <p:nvGrpSpPr>
          <p:cNvPr id="60" name="Group 59"/>
          <p:cNvGrpSpPr/>
          <p:nvPr/>
        </p:nvGrpSpPr>
        <p:grpSpPr>
          <a:xfrm>
            <a:off x="8350843" y="3199794"/>
            <a:ext cx="658633" cy="609600"/>
            <a:chOff x="3075167" y="2286000"/>
            <a:chExt cx="658633" cy="609600"/>
          </a:xfrm>
        </p:grpSpPr>
        <p:sp>
          <p:nvSpPr>
            <p:cNvPr id="61" name="Oval 60"/>
            <p:cNvSpPr/>
            <p:nvPr/>
          </p:nvSpPr>
          <p:spPr>
            <a:xfrm>
              <a:off x="3322154" y="2401625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3569142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63" name="Oval 62"/>
            <p:cNvSpPr/>
            <p:nvPr/>
          </p:nvSpPr>
          <p:spPr>
            <a:xfrm>
              <a:off x="3322154" y="2730942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64" name="Oval 63"/>
            <p:cNvSpPr/>
            <p:nvPr/>
          </p:nvSpPr>
          <p:spPr>
            <a:xfrm>
              <a:off x="3075167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65" name="Freeform 64"/>
            <p:cNvSpPr/>
            <p:nvPr/>
          </p:nvSpPr>
          <p:spPr>
            <a:xfrm>
              <a:off x="3492394" y="2479551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66" name="Freeform 65"/>
            <p:cNvSpPr/>
            <p:nvPr/>
          </p:nvSpPr>
          <p:spPr>
            <a:xfrm rot="10800000">
              <a:off x="3157496" y="2725143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67" name="Freeform 66"/>
            <p:cNvSpPr/>
            <p:nvPr/>
          </p:nvSpPr>
          <p:spPr>
            <a:xfrm flipH="1">
              <a:off x="3158892" y="248395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68" name="Freeform 67"/>
            <p:cNvSpPr/>
            <p:nvPr/>
          </p:nvSpPr>
          <p:spPr>
            <a:xfrm rot="10800000" flipH="1">
              <a:off x="3488208" y="272514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69" name="Freeform 68"/>
            <p:cNvSpPr/>
            <p:nvPr/>
          </p:nvSpPr>
          <p:spPr>
            <a:xfrm>
              <a:off x="3334455" y="2286000"/>
              <a:ext cx="136991" cy="126788"/>
            </a:xfrm>
            <a:custGeom>
              <a:avLst/>
              <a:gdLst>
                <a:gd name="connsiteX0" fmla="*/ 0 w 185980"/>
                <a:gd name="connsiteY0" fmla="*/ 0 h 6711"/>
                <a:gd name="connsiteX1" fmla="*/ 185980 w 185980"/>
                <a:gd name="connsiteY1" fmla="*/ 0 h 6711"/>
                <a:gd name="connsiteX0" fmla="*/ 2160 w 12160"/>
                <a:gd name="connsiteY0" fmla="*/ 223289 h 223707"/>
                <a:gd name="connsiteX1" fmla="*/ 12160 w 12160"/>
                <a:gd name="connsiteY1" fmla="*/ 223289 h 223707"/>
                <a:gd name="connsiteX0" fmla="*/ 1366 w 13800"/>
                <a:gd name="connsiteY0" fmla="*/ 342290 h 342290"/>
                <a:gd name="connsiteX1" fmla="*/ 11366 w 13800"/>
                <a:gd name="connsiteY1" fmla="*/ 342290 h 342290"/>
                <a:gd name="connsiteX0" fmla="*/ 1989 w 14293"/>
                <a:gd name="connsiteY0" fmla="*/ 324153 h 324153"/>
                <a:gd name="connsiteX1" fmla="*/ 11989 w 14293"/>
                <a:gd name="connsiteY1" fmla="*/ 324153 h 324153"/>
                <a:gd name="connsiteX0" fmla="*/ 2255 w 14511"/>
                <a:gd name="connsiteY0" fmla="*/ 370090 h 370090"/>
                <a:gd name="connsiteX1" fmla="*/ 12255 w 14511"/>
                <a:gd name="connsiteY1" fmla="*/ 370090 h 370090"/>
                <a:gd name="connsiteX0" fmla="*/ 2329 w 14189"/>
                <a:gd name="connsiteY0" fmla="*/ 440603 h 440603"/>
                <a:gd name="connsiteX1" fmla="*/ 12329 w 14189"/>
                <a:gd name="connsiteY1" fmla="*/ 440603 h 440603"/>
                <a:gd name="connsiteX0" fmla="*/ 2751 w 14550"/>
                <a:gd name="connsiteY0" fmla="*/ 444918 h 444918"/>
                <a:gd name="connsiteX1" fmla="*/ 12751 w 14550"/>
                <a:gd name="connsiteY1" fmla="*/ 444918 h 444918"/>
                <a:gd name="connsiteX0" fmla="*/ 2670 w 14857"/>
                <a:gd name="connsiteY0" fmla="*/ 449265 h 449265"/>
                <a:gd name="connsiteX1" fmla="*/ 12670 w 14857"/>
                <a:gd name="connsiteY1" fmla="*/ 449265 h 449265"/>
                <a:gd name="connsiteX0" fmla="*/ 2810 w 14974"/>
                <a:gd name="connsiteY0" fmla="*/ 403354 h 403354"/>
                <a:gd name="connsiteX1" fmla="*/ 12810 w 14974"/>
                <a:gd name="connsiteY1" fmla="*/ 403354 h 403354"/>
                <a:gd name="connsiteX0" fmla="*/ 2954 w 14489"/>
                <a:gd name="connsiteY0" fmla="*/ 354005 h 354005"/>
                <a:gd name="connsiteX1" fmla="*/ 12954 w 14489"/>
                <a:gd name="connsiteY1" fmla="*/ 354005 h 354005"/>
                <a:gd name="connsiteX0" fmla="*/ 1970 w 13635"/>
                <a:gd name="connsiteY0" fmla="*/ 349722 h 349722"/>
                <a:gd name="connsiteX1" fmla="*/ 11970 w 13635"/>
                <a:gd name="connsiteY1" fmla="*/ 349722 h 34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35" h="349722">
                  <a:moveTo>
                    <a:pt x="1970" y="349722"/>
                  </a:moveTo>
                  <a:cubicBezTo>
                    <a:pt x="-7474" y="-103494"/>
                    <a:pt x="20582" y="-129473"/>
                    <a:pt x="11970" y="349722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cxnSp>
          <p:nvCxnSpPr>
            <p:cNvPr id="70" name="Straight Connector 69"/>
            <p:cNvCxnSpPr/>
            <p:nvPr/>
          </p:nvCxnSpPr>
          <p:spPr>
            <a:xfrm flipV="1">
              <a:off x="3404484" y="2566284"/>
              <a:ext cx="0" cy="164658"/>
            </a:xfrm>
            <a:prstGeom prst="line">
              <a:avLst/>
            </a:pr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71" name="Group 70"/>
          <p:cNvGrpSpPr/>
          <p:nvPr/>
        </p:nvGrpSpPr>
        <p:grpSpPr>
          <a:xfrm>
            <a:off x="7320404" y="3199794"/>
            <a:ext cx="531549" cy="533400"/>
            <a:chOff x="2057400" y="2438400"/>
            <a:chExt cx="379678" cy="381000"/>
          </a:xfrm>
        </p:grpSpPr>
        <p:sp>
          <p:nvSpPr>
            <p:cNvPr id="72" name="AutoShape 568"/>
            <p:cNvSpPr>
              <a:spLocks noChangeArrowheads="1"/>
            </p:cNvSpPr>
            <p:nvPr/>
          </p:nvSpPr>
          <p:spPr bwMode="auto">
            <a:xfrm>
              <a:off x="2057400" y="2438400"/>
              <a:ext cx="379678" cy="379204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73" name="AutoShape 569"/>
            <p:cNvSpPr>
              <a:spLocks noChangeArrowheads="1"/>
            </p:cNvSpPr>
            <p:nvPr/>
          </p:nvSpPr>
          <p:spPr bwMode="auto">
            <a:xfrm rot="7281778">
              <a:off x="2057637" y="2439959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74" name="AutoShape 570"/>
            <p:cNvSpPr>
              <a:spLocks noChangeArrowheads="1"/>
            </p:cNvSpPr>
            <p:nvPr/>
          </p:nvSpPr>
          <p:spPr bwMode="auto">
            <a:xfrm rot="14395787">
              <a:off x="2057637" y="2438163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75" name="TextBox 74"/>
          <p:cNvSpPr txBox="1"/>
          <p:nvPr/>
        </p:nvSpPr>
        <p:spPr>
          <a:xfrm>
            <a:off x="7234321" y="2742596"/>
            <a:ext cx="67165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Logging</a:t>
            </a:r>
          </a:p>
          <a:p>
            <a:pPr>
              <a:lnSpc>
                <a:spcPts val="1500"/>
              </a:lnSpc>
            </a:pPr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Module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8323676" y="2742596"/>
            <a:ext cx="71493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State</a:t>
            </a:r>
            <a:b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Machine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9324993" y="1810527"/>
            <a:ext cx="10038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Clients</a:t>
            </a:r>
          </a:p>
        </p:txBody>
      </p:sp>
      <p:pic>
        <p:nvPicPr>
          <p:cNvPr id="78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5" name="Straight Connector 84"/>
          <p:cNvCxnSpPr/>
          <p:nvPr/>
        </p:nvCxnSpPr>
        <p:spPr>
          <a:xfrm>
            <a:off x="7561674" y="2361594"/>
            <a:ext cx="0" cy="7620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6" name="Freeform 85"/>
          <p:cNvSpPr/>
          <p:nvPr/>
        </p:nvSpPr>
        <p:spPr>
          <a:xfrm>
            <a:off x="5369957" y="2858218"/>
            <a:ext cx="2007031" cy="355783"/>
          </a:xfrm>
          <a:custGeom>
            <a:avLst/>
            <a:gdLst>
              <a:gd name="connsiteX0" fmla="*/ 1983783 w 1983783"/>
              <a:gd name="connsiteY0" fmla="*/ 25352 h 25352"/>
              <a:gd name="connsiteX1" fmla="*/ 0 w 1983783"/>
              <a:gd name="connsiteY1" fmla="*/ 25352 h 25352"/>
              <a:gd name="connsiteX0" fmla="*/ 1983783 w 1983783"/>
              <a:gd name="connsiteY0" fmla="*/ 203577 h 203577"/>
              <a:gd name="connsiteX1" fmla="*/ 0 w 1983783"/>
              <a:gd name="connsiteY1" fmla="*/ 203577 h 203577"/>
              <a:gd name="connsiteX0" fmla="*/ 1983783 w 1983783"/>
              <a:gd name="connsiteY0" fmla="*/ 283044 h 283044"/>
              <a:gd name="connsiteX1" fmla="*/ 0 w 1983783"/>
              <a:gd name="connsiteY1" fmla="*/ 283044 h 283044"/>
              <a:gd name="connsiteX0" fmla="*/ 2007031 w 2007031"/>
              <a:gd name="connsiteY0" fmla="*/ 265800 h 296797"/>
              <a:gd name="connsiteX1" fmla="*/ 0 w 2007031"/>
              <a:gd name="connsiteY1" fmla="*/ 296797 h 296797"/>
              <a:gd name="connsiteX0" fmla="*/ 2007031 w 2007031"/>
              <a:gd name="connsiteY0" fmla="*/ 306367 h 337364"/>
              <a:gd name="connsiteX1" fmla="*/ 0 w 2007031"/>
              <a:gd name="connsiteY1" fmla="*/ 337364 h 337364"/>
              <a:gd name="connsiteX0" fmla="*/ 2007031 w 2007031"/>
              <a:gd name="connsiteY0" fmla="*/ 324786 h 355783"/>
              <a:gd name="connsiteX1" fmla="*/ 0 w 2007031"/>
              <a:gd name="connsiteY1" fmla="*/ 355783 h 355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07031" h="355783">
                <a:moveTo>
                  <a:pt x="2007031" y="324786"/>
                </a:moveTo>
                <a:cubicBezTo>
                  <a:pt x="1444571" y="-30384"/>
                  <a:pt x="796872" y="-191824"/>
                  <a:pt x="0" y="355783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87" name="Freeform 86"/>
          <p:cNvSpPr/>
          <p:nvPr/>
        </p:nvSpPr>
        <p:spPr>
          <a:xfrm>
            <a:off x="2913475" y="2614567"/>
            <a:ext cx="4463512" cy="599432"/>
          </a:xfrm>
          <a:custGeom>
            <a:avLst/>
            <a:gdLst>
              <a:gd name="connsiteX0" fmla="*/ 1983783 w 1983783"/>
              <a:gd name="connsiteY0" fmla="*/ 25352 h 25352"/>
              <a:gd name="connsiteX1" fmla="*/ 0 w 1983783"/>
              <a:gd name="connsiteY1" fmla="*/ 25352 h 25352"/>
              <a:gd name="connsiteX0" fmla="*/ 1983783 w 1983783"/>
              <a:gd name="connsiteY0" fmla="*/ 203577 h 203577"/>
              <a:gd name="connsiteX1" fmla="*/ 0 w 1983783"/>
              <a:gd name="connsiteY1" fmla="*/ 203577 h 203577"/>
              <a:gd name="connsiteX0" fmla="*/ 1983783 w 1983783"/>
              <a:gd name="connsiteY0" fmla="*/ 283044 h 283044"/>
              <a:gd name="connsiteX1" fmla="*/ 0 w 1983783"/>
              <a:gd name="connsiteY1" fmla="*/ 283044 h 283044"/>
              <a:gd name="connsiteX0" fmla="*/ 2007031 w 2007031"/>
              <a:gd name="connsiteY0" fmla="*/ 265800 h 296797"/>
              <a:gd name="connsiteX1" fmla="*/ 0 w 2007031"/>
              <a:gd name="connsiteY1" fmla="*/ 296797 h 296797"/>
              <a:gd name="connsiteX0" fmla="*/ 2007031 w 2007031"/>
              <a:gd name="connsiteY0" fmla="*/ 306367 h 337364"/>
              <a:gd name="connsiteX1" fmla="*/ 0 w 2007031"/>
              <a:gd name="connsiteY1" fmla="*/ 337364 h 337364"/>
              <a:gd name="connsiteX0" fmla="*/ 2007031 w 2007031"/>
              <a:gd name="connsiteY0" fmla="*/ 324786 h 355783"/>
              <a:gd name="connsiteX1" fmla="*/ 0 w 2007031"/>
              <a:gd name="connsiteY1" fmla="*/ 355783 h 355783"/>
              <a:gd name="connsiteX0" fmla="*/ 2007031 w 2007031"/>
              <a:gd name="connsiteY0" fmla="*/ 375253 h 406250"/>
              <a:gd name="connsiteX1" fmla="*/ 0 w 2007031"/>
              <a:gd name="connsiteY1" fmla="*/ 406250 h 406250"/>
              <a:gd name="connsiteX0" fmla="*/ 2007031 w 2007031"/>
              <a:gd name="connsiteY0" fmla="*/ 568435 h 599432"/>
              <a:gd name="connsiteX1" fmla="*/ 0 w 2007031"/>
              <a:gd name="connsiteY1" fmla="*/ 599432 h 599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07031" h="599432">
                <a:moveTo>
                  <a:pt x="2007031" y="568435"/>
                </a:moveTo>
                <a:cubicBezTo>
                  <a:pt x="1570010" y="-305928"/>
                  <a:pt x="605228" y="-72162"/>
                  <a:pt x="0" y="599432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88" name="Freeform 87"/>
          <p:cNvSpPr/>
          <p:nvPr/>
        </p:nvSpPr>
        <p:spPr>
          <a:xfrm>
            <a:off x="5152981" y="3771942"/>
            <a:ext cx="867905" cy="371959"/>
          </a:xfrm>
          <a:custGeom>
            <a:avLst/>
            <a:gdLst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7905" h="371959">
                <a:moveTo>
                  <a:pt x="0" y="0"/>
                </a:moveTo>
                <a:cubicBezTo>
                  <a:pt x="12916" y="335796"/>
                  <a:pt x="552773" y="-41330"/>
                  <a:pt x="867905" y="371959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89" name="Straight Connector 88"/>
          <p:cNvCxnSpPr/>
          <p:nvPr/>
        </p:nvCxnSpPr>
        <p:spPr>
          <a:xfrm flipV="1">
            <a:off x="6236568" y="3843043"/>
            <a:ext cx="0" cy="4572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0" name="Freeform 89"/>
          <p:cNvSpPr/>
          <p:nvPr/>
        </p:nvSpPr>
        <p:spPr>
          <a:xfrm>
            <a:off x="7584924" y="3771942"/>
            <a:ext cx="867905" cy="371959"/>
          </a:xfrm>
          <a:custGeom>
            <a:avLst/>
            <a:gdLst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7905" h="371959">
                <a:moveTo>
                  <a:pt x="0" y="0"/>
                </a:moveTo>
                <a:cubicBezTo>
                  <a:pt x="12916" y="335796"/>
                  <a:pt x="552773" y="-41330"/>
                  <a:pt x="867905" y="371959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91" name="Freeform 90"/>
          <p:cNvSpPr/>
          <p:nvPr/>
        </p:nvSpPr>
        <p:spPr>
          <a:xfrm>
            <a:off x="2708124" y="3771942"/>
            <a:ext cx="867905" cy="371959"/>
          </a:xfrm>
          <a:custGeom>
            <a:avLst/>
            <a:gdLst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7905" h="371959">
                <a:moveTo>
                  <a:pt x="0" y="0"/>
                </a:moveTo>
                <a:cubicBezTo>
                  <a:pt x="12916" y="335796"/>
                  <a:pt x="552773" y="-41330"/>
                  <a:pt x="867905" y="371959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92" name="Straight Connector 91"/>
          <p:cNvCxnSpPr/>
          <p:nvPr/>
        </p:nvCxnSpPr>
        <p:spPr>
          <a:xfrm flipV="1">
            <a:off x="8673678" y="3843043"/>
            <a:ext cx="0" cy="4572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V="1">
            <a:off x="3796878" y="3843043"/>
            <a:ext cx="0" cy="4572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4" name="Freeform 93"/>
          <p:cNvSpPr/>
          <p:nvPr/>
        </p:nvSpPr>
        <p:spPr>
          <a:xfrm>
            <a:off x="7748947" y="2090374"/>
            <a:ext cx="922149" cy="1022888"/>
          </a:xfrm>
          <a:custGeom>
            <a:avLst/>
            <a:gdLst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22149 w 922149"/>
              <a:gd name="connsiteY0" fmla="*/ 1022888 h 1022888"/>
              <a:gd name="connsiteX1" fmla="*/ 0 w 922149"/>
              <a:gd name="connsiteY1" fmla="*/ 0 h 1022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22149" h="1022888">
                <a:moveTo>
                  <a:pt x="922149" y="1022888"/>
                </a:moveTo>
                <a:cubicBezTo>
                  <a:pt x="876945" y="548898"/>
                  <a:pt x="669011" y="198894"/>
                  <a:pt x="0" y="0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7124986" y="2333519"/>
            <a:ext cx="3738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>
                <a:latin typeface="Helvetica Neue Medium" charset="0"/>
                <a:ea typeface="Helvetica Neue Medium" charset="0"/>
                <a:cs typeface="Helvetica Neue Medium" charset="0"/>
              </a:rPr>
              <a:t>shl</a:t>
            </a:r>
            <a:endParaRPr lang="en-US" sz="11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9278505" y="3907793"/>
            <a:ext cx="1082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Servers</a:t>
            </a:r>
          </a:p>
        </p:txBody>
      </p:sp>
    </p:spTree>
    <p:extLst>
      <p:ext uri="{BB962C8B-B14F-4D97-AF65-F5344CB8AC3E}">
        <p14:creationId xmlns:p14="http://schemas.microsoft.com/office/powerpoint/2010/main" val="1679016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What else can we do with more replicas?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9665" y="1825625"/>
            <a:ext cx="11107711" cy="4351338"/>
          </a:xfrm>
        </p:spPr>
        <p:txBody>
          <a:bodyPr>
            <a:noAutofit/>
          </a:bodyPr>
          <a:lstStyle/>
          <a:p>
            <a:r>
              <a:rPr lang="en-US" sz="2800" dirty="0" err="1"/>
              <a:t>Viewstamped</a:t>
            </a:r>
            <a:r>
              <a:rPr lang="en-US" sz="2800" dirty="0"/>
              <a:t> Replication:</a:t>
            </a:r>
          </a:p>
          <a:p>
            <a:pPr lvl="1"/>
            <a:r>
              <a:rPr lang="en-US" dirty="0"/>
              <a:t>State Machine Replication for any number of replicas</a:t>
            </a:r>
          </a:p>
          <a:p>
            <a:pPr lvl="1"/>
            <a:r>
              <a:rPr lang="en-US" dirty="0">
                <a:solidFill>
                  <a:srgbClr val="FF8F00"/>
                </a:solidFill>
              </a:rPr>
              <a:t>Replica group: </a:t>
            </a:r>
            <a:r>
              <a:rPr lang="en-US" dirty="0"/>
              <a:t>Group of 2</a:t>
            </a:r>
            <a:r>
              <a:rPr lang="en-US" i="1" dirty="0"/>
              <a:t>f </a:t>
            </a:r>
            <a:r>
              <a:rPr lang="en-US" dirty="0"/>
              <a:t>+ 1 replicas</a:t>
            </a:r>
          </a:p>
          <a:p>
            <a:pPr lvl="2"/>
            <a:r>
              <a:rPr lang="en-US" sz="2800" dirty="0"/>
              <a:t>Protocol can tolerate </a:t>
            </a:r>
            <a:r>
              <a:rPr lang="en-US" sz="2800" i="1" dirty="0"/>
              <a:t>f</a:t>
            </a:r>
            <a:r>
              <a:rPr lang="en-US" sz="2800" dirty="0"/>
              <a:t> replica crashes</a:t>
            </a:r>
          </a:p>
          <a:p>
            <a:pPr lvl="1"/>
            <a:endParaRPr lang="en-US" sz="2400" dirty="0"/>
          </a:p>
          <a:p>
            <a:r>
              <a:rPr lang="en-US" sz="2800" dirty="0"/>
              <a:t>Differences with primary-backup</a:t>
            </a:r>
          </a:p>
          <a:p>
            <a:pPr lvl="1"/>
            <a:r>
              <a:rPr lang="en-US" sz="2400" dirty="0"/>
              <a:t>No shared disk (no reliable failure detection)</a:t>
            </a:r>
          </a:p>
          <a:p>
            <a:pPr lvl="1"/>
            <a:r>
              <a:rPr lang="en-US" sz="2400" dirty="0"/>
              <a:t>Don’t need to wait for </a:t>
            </a:r>
            <a:r>
              <a:rPr lang="en-US" sz="2400" b="1" dirty="0"/>
              <a:t>all</a:t>
            </a:r>
            <a:r>
              <a:rPr lang="en-US" sz="2400" dirty="0"/>
              <a:t> replicas to reply</a:t>
            </a:r>
          </a:p>
          <a:p>
            <a:pPr lvl="1"/>
            <a:r>
              <a:rPr lang="en-US" sz="2400" dirty="0"/>
              <a:t>Need more replicas to handle </a:t>
            </a:r>
            <a:r>
              <a:rPr lang="en-US" sz="2400" i="1" dirty="0"/>
              <a:t>f </a:t>
            </a:r>
            <a:r>
              <a:rPr lang="en-US" sz="2400" dirty="0"/>
              <a:t> failures (2</a:t>
            </a:r>
            <a:r>
              <a:rPr lang="en-US" sz="2400" i="1" dirty="0"/>
              <a:t>f+</a:t>
            </a:r>
            <a:r>
              <a:rPr lang="en-US" sz="2400" dirty="0"/>
              <a:t>1 vs </a:t>
            </a:r>
            <a:r>
              <a:rPr lang="en-US" sz="2400" i="1" dirty="0"/>
              <a:t>f+</a:t>
            </a:r>
            <a:r>
              <a:rPr lang="en-US" sz="2400" dirty="0"/>
              <a:t>1)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620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With multiple replicas, don’t need to wait for all…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9665" y="1825625"/>
            <a:ext cx="11107711" cy="4351338"/>
          </a:xfrm>
        </p:spPr>
        <p:txBody>
          <a:bodyPr>
            <a:noAutofit/>
          </a:bodyPr>
          <a:lstStyle/>
          <a:p>
            <a:r>
              <a:rPr lang="en-US" sz="2800" dirty="0" err="1"/>
              <a:t>Viewstamped</a:t>
            </a:r>
            <a:r>
              <a:rPr lang="en-US" sz="2800" dirty="0"/>
              <a:t> Replication:</a:t>
            </a:r>
          </a:p>
          <a:p>
            <a:pPr lvl="1"/>
            <a:r>
              <a:rPr lang="en-US" dirty="0"/>
              <a:t>State Machine Replication for any number of replicas</a:t>
            </a:r>
          </a:p>
          <a:p>
            <a:pPr lvl="1"/>
            <a:r>
              <a:rPr lang="en-US" dirty="0">
                <a:solidFill>
                  <a:srgbClr val="FF8F00"/>
                </a:solidFill>
              </a:rPr>
              <a:t>Replica group: </a:t>
            </a:r>
            <a:r>
              <a:rPr lang="en-US" dirty="0"/>
              <a:t>Group of 2</a:t>
            </a:r>
            <a:r>
              <a:rPr lang="en-US" i="1" dirty="0"/>
              <a:t>f </a:t>
            </a:r>
            <a:r>
              <a:rPr lang="en-US" dirty="0"/>
              <a:t>+ 1 replicas</a:t>
            </a:r>
          </a:p>
          <a:p>
            <a:pPr lvl="2"/>
            <a:r>
              <a:rPr lang="en-US" sz="2800" dirty="0"/>
              <a:t>Protocol can tolerate </a:t>
            </a:r>
            <a:r>
              <a:rPr lang="en-US" sz="2800" i="1" dirty="0"/>
              <a:t>f</a:t>
            </a:r>
            <a:r>
              <a:rPr lang="en-US" sz="2800" dirty="0"/>
              <a:t> replica crashes</a:t>
            </a:r>
          </a:p>
          <a:p>
            <a:pPr lvl="1"/>
            <a:endParaRPr lang="en-US" sz="2400" dirty="0"/>
          </a:p>
          <a:p>
            <a:r>
              <a:rPr lang="en-US" sz="2800" dirty="0"/>
              <a:t>Assumptions</a:t>
            </a:r>
          </a:p>
          <a:p>
            <a:pPr marL="1028563" lvl="1" indent="-514350">
              <a:buFont typeface="+mj-lt"/>
              <a:buAutoNum type="arabicPeriod"/>
            </a:pPr>
            <a:r>
              <a:rPr lang="en-US" sz="2400" dirty="0"/>
              <a:t>Handles </a:t>
            </a:r>
            <a:r>
              <a:rPr lang="en-US" sz="2400" dirty="0">
                <a:solidFill>
                  <a:srgbClr val="FF0000"/>
                </a:solidFill>
              </a:rPr>
              <a:t>crash failures </a:t>
            </a:r>
            <a:r>
              <a:rPr lang="en-US" sz="2400" dirty="0"/>
              <a:t>only:  Replicas fail only by </a:t>
            </a:r>
            <a:r>
              <a:rPr lang="en-US" sz="2400" dirty="0">
                <a:solidFill>
                  <a:srgbClr val="FF0000"/>
                </a:solidFill>
              </a:rPr>
              <a:t>completely stopping</a:t>
            </a:r>
            <a:endParaRPr lang="en-US" sz="2400" dirty="0"/>
          </a:p>
          <a:p>
            <a:pPr marL="1028563" lvl="1" indent="-514350">
              <a:buFont typeface="+mj-lt"/>
              <a:buAutoNum type="arabicPeriod"/>
            </a:pPr>
            <a:r>
              <a:rPr lang="en-US" sz="2400" dirty="0">
                <a:solidFill>
                  <a:srgbClr val="FF0000"/>
                </a:solidFill>
              </a:rPr>
              <a:t>Unreliable network: </a:t>
            </a:r>
            <a:r>
              <a:rPr lang="en-US" sz="2400" dirty="0"/>
              <a:t>Messages might be lost, duplicated, delayed, or delivered out-of-order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984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Replica State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46840" y="1690690"/>
            <a:ext cx="10353705" cy="1966521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rgbClr val="FF8F00"/>
                </a:solidFill>
              </a:rPr>
              <a:t>configuration: </a:t>
            </a:r>
            <a:r>
              <a:rPr lang="en-US" sz="2800" dirty="0"/>
              <a:t>identities of all 2f + 1 replicas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In-memory </a:t>
            </a:r>
            <a:r>
              <a:rPr lang="en-US" sz="2800" dirty="0">
                <a:solidFill>
                  <a:srgbClr val="FF8F00"/>
                </a:solidFill>
              </a:rPr>
              <a:t>log </a:t>
            </a:r>
            <a:r>
              <a:rPr lang="en-US" sz="2800" dirty="0"/>
              <a:t>with clients’ requests in assigned order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2656571" y="4235790"/>
            <a:ext cx="5911909" cy="434598"/>
            <a:chOff x="929079" y="3733800"/>
            <a:chExt cx="3109684" cy="228600"/>
          </a:xfrm>
        </p:grpSpPr>
        <p:sp>
          <p:nvSpPr>
            <p:cNvPr id="12" name="Rectangle 11"/>
            <p:cNvSpPr/>
            <p:nvPr/>
          </p:nvSpPr>
          <p:spPr>
            <a:xfrm>
              <a:off x="929079" y="3733800"/>
              <a:ext cx="802970" cy="228600"/>
            </a:xfrm>
            <a:prstGeom prst="rect">
              <a:avLst/>
            </a:prstGeom>
            <a:solidFill>
              <a:srgbClr val="EDFFED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>
                  <a:latin typeface="Helvetica Neue Medium" charset="0"/>
                  <a:ea typeface="Helvetica Neue Medium" charset="0"/>
                  <a:cs typeface="Helvetica Neue Medium" charset="0"/>
                </a:rPr>
                <a:t>⟨op1</a:t>
              </a:r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, args1⟩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732049" y="3733800"/>
              <a:ext cx="751872" cy="228600"/>
            </a:xfrm>
            <a:prstGeom prst="rect">
              <a:avLst/>
            </a:prstGeom>
            <a:solidFill>
              <a:srgbClr val="EDFFED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⟨op2, args2⟩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483921" y="3733800"/>
              <a:ext cx="802970" cy="228600"/>
            </a:xfrm>
            <a:prstGeom prst="rect">
              <a:avLst/>
            </a:prstGeom>
            <a:solidFill>
              <a:srgbClr val="EDFFED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⟨op3, args3⟩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286891" y="3733800"/>
              <a:ext cx="751872" cy="228600"/>
            </a:xfrm>
            <a:prstGeom prst="rect">
              <a:avLst/>
            </a:prstGeom>
            <a:solidFill>
              <a:srgbClr val="EDFFED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⟨op4, args4⟩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953885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 Operation</a:t>
            </a:r>
          </a:p>
        </p:txBody>
      </p:sp>
      <p:sp>
        <p:nvSpPr>
          <p:cNvPr id="43" name="Content Placeholder 42"/>
          <p:cNvSpPr>
            <a:spLocks noGrp="1"/>
          </p:cNvSpPr>
          <p:nvPr>
            <p:ph idx="1"/>
          </p:nvPr>
        </p:nvSpPr>
        <p:spPr>
          <a:xfrm>
            <a:off x="922754" y="4633755"/>
            <a:ext cx="9676031" cy="1802617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Primary adds request to end of its log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Replicas add requests to their logs in primary’s log order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Primary </a:t>
            </a:r>
            <a:r>
              <a:rPr lang="en-US" sz="2800" dirty="0">
                <a:solidFill>
                  <a:srgbClr val="FF8F00"/>
                </a:solidFill>
              </a:rPr>
              <a:t>waits for f </a:t>
            </a:r>
            <a:r>
              <a:rPr lang="en-US" sz="2800" dirty="0"/>
              <a:t>PrepareOKs </a:t>
            </a:r>
            <a:r>
              <a:rPr lang="en-US" sz="2800" dirty="0">
                <a:sym typeface="Wingdings"/>
              </a:rPr>
              <a:t> request is </a:t>
            </a:r>
            <a:r>
              <a:rPr lang="en-US" sz="2800" dirty="0">
                <a:solidFill>
                  <a:srgbClr val="FF8F00"/>
                </a:solidFill>
                <a:sym typeface="Wingdings"/>
              </a:rPr>
              <a:t>committed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85403" y="1813934"/>
            <a:ext cx="1039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>
                <a:latin typeface="Helvetica Neue Medium" charset="0"/>
                <a:ea typeface="Helvetica Neue Medium" charset="0"/>
                <a:cs typeface="Helvetica Neue Medium" charset="0"/>
              </a:rPr>
              <a:t>Client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85401" y="2408666"/>
            <a:ext cx="1741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A (Primary)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85401" y="3003398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85401" y="3598130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C</a:t>
            </a:r>
          </a:p>
        </p:txBody>
      </p:sp>
      <p:cxnSp>
        <p:nvCxnSpPr>
          <p:cNvPr id="11" name="Straight Connector 10"/>
          <p:cNvCxnSpPr>
            <a:stCxn id="6" idx="3"/>
          </p:cNvCxnSpPr>
          <p:nvPr/>
        </p:nvCxnSpPr>
        <p:spPr>
          <a:xfrm flipV="1">
            <a:off x="2724468" y="2044766"/>
            <a:ext cx="7714932" cy="1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7" idx="3"/>
          </p:cNvCxnSpPr>
          <p:nvPr/>
        </p:nvCxnSpPr>
        <p:spPr>
          <a:xfrm>
            <a:off x="3426585" y="2639497"/>
            <a:ext cx="7012817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8" idx="3"/>
          </p:cNvCxnSpPr>
          <p:nvPr/>
        </p:nvCxnSpPr>
        <p:spPr>
          <a:xfrm>
            <a:off x="2092887" y="3234231"/>
            <a:ext cx="8346515" cy="1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9" idx="3"/>
          </p:cNvCxnSpPr>
          <p:nvPr/>
        </p:nvCxnSpPr>
        <p:spPr>
          <a:xfrm>
            <a:off x="2092887" y="3828961"/>
            <a:ext cx="8346515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9288735" y="3859738"/>
            <a:ext cx="10871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Helvetica Neue Medium" charset="0"/>
                <a:ea typeface="Helvetica Neue Medium" charset="0"/>
                <a:cs typeface="Helvetica Neue Medium" charset="0"/>
              </a:rPr>
              <a:t>Time </a:t>
            </a:r>
            <a:r>
              <a:rPr lang="en-US">
                <a:latin typeface="Helvetica Neue Medium" charset="0"/>
                <a:ea typeface="Helvetica Neue Medium" charset="0"/>
                <a:cs typeface="Helvetica Neue Medium" charset="0"/>
                <a:sym typeface="Wingdings"/>
              </a:rPr>
              <a:t></a:t>
            </a:r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3813437" y="2039559"/>
            <a:ext cx="401444" cy="594733"/>
          </a:xfrm>
          <a:prstGeom prst="straightConnector1">
            <a:avLst/>
          </a:prstGeom>
          <a:ln w="57150"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365585" y="1554809"/>
            <a:ext cx="11737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Helvetica Neue Medium" charset="0"/>
                <a:ea typeface="Helvetica Neue Medium" charset="0"/>
                <a:cs typeface="Helvetica Neue Medium" charset="0"/>
              </a:rPr>
              <a:t>Request</a:t>
            </a:r>
          </a:p>
        </p:txBody>
      </p:sp>
      <p:grpSp>
        <p:nvGrpSpPr>
          <p:cNvPr id="49" name="Group 48"/>
          <p:cNvGrpSpPr/>
          <p:nvPr/>
        </p:nvGrpSpPr>
        <p:grpSpPr>
          <a:xfrm>
            <a:off x="4943981" y="1554811"/>
            <a:ext cx="1111586" cy="2275713"/>
            <a:chOff x="3419981" y="1554809"/>
            <a:chExt cx="1111586" cy="2275713"/>
          </a:xfrm>
        </p:grpSpPr>
        <p:cxnSp>
          <p:nvCxnSpPr>
            <p:cNvPr id="23" name="Straight Arrow Connector 22"/>
            <p:cNvCxnSpPr/>
            <p:nvPr/>
          </p:nvCxnSpPr>
          <p:spPr>
            <a:xfrm>
              <a:off x="3835326" y="2641059"/>
              <a:ext cx="401444" cy="594733"/>
            </a:xfrm>
            <a:prstGeom prst="straightConnector1">
              <a:avLst/>
            </a:prstGeom>
            <a:ln w="57150"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3835326" y="2634290"/>
              <a:ext cx="401444" cy="1196232"/>
            </a:xfrm>
            <a:prstGeom prst="straightConnector1">
              <a:avLst/>
            </a:prstGeom>
            <a:ln w="57150"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3419981" y="1554809"/>
              <a:ext cx="11115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latin typeface="Helvetica Neue Medium" charset="0"/>
                  <a:ea typeface="Helvetica Neue Medium" charset="0"/>
                  <a:cs typeface="Helvetica Neue Medium" charset="0"/>
                </a:rPr>
                <a:t>Prepare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6358202" y="1554811"/>
            <a:ext cx="1483484" cy="2265531"/>
            <a:chOff x="4834202" y="1554809"/>
            <a:chExt cx="1483484" cy="2265531"/>
          </a:xfrm>
        </p:grpSpPr>
        <p:cxnSp>
          <p:nvCxnSpPr>
            <p:cNvPr id="27" name="Straight Arrow Connector 26"/>
            <p:cNvCxnSpPr/>
            <p:nvPr/>
          </p:nvCxnSpPr>
          <p:spPr>
            <a:xfrm flipV="1">
              <a:off x="5723898" y="2630877"/>
              <a:ext cx="337954" cy="1189463"/>
            </a:xfrm>
            <a:prstGeom prst="straightConnector1">
              <a:avLst/>
            </a:prstGeom>
            <a:ln w="57150"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flipV="1">
              <a:off x="5636304" y="2630878"/>
              <a:ext cx="339142" cy="594731"/>
            </a:xfrm>
            <a:prstGeom prst="straightConnector1">
              <a:avLst/>
            </a:prstGeom>
            <a:ln w="57150"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4834202" y="1554809"/>
              <a:ext cx="148348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PrepareOK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8952474" y="1546535"/>
            <a:ext cx="861134" cy="1084342"/>
            <a:chOff x="6917936" y="1532996"/>
            <a:chExt cx="861134" cy="1084342"/>
          </a:xfrm>
        </p:grpSpPr>
        <p:sp>
          <p:nvSpPr>
            <p:cNvPr id="36" name="TextBox 35"/>
            <p:cNvSpPr txBox="1"/>
            <p:nvPr/>
          </p:nvSpPr>
          <p:spPr>
            <a:xfrm>
              <a:off x="6917936" y="1532996"/>
              <a:ext cx="8611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latin typeface="Helvetica Neue Medium" charset="0"/>
                  <a:ea typeface="Helvetica Neue Medium" charset="0"/>
                  <a:cs typeface="Helvetica Neue Medium" charset="0"/>
                </a:rPr>
                <a:t>Reply</a:t>
              </a:r>
            </a:p>
          </p:txBody>
        </p:sp>
        <p:cxnSp>
          <p:nvCxnSpPr>
            <p:cNvPr id="39" name="Straight Arrow Connector 38"/>
            <p:cNvCxnSpPr/>
            <p:nvPr/>
          </p:nvCxnSpPr>
          <p:spPr>
            <a:xfrm flipV="1">
              <a:off x="7186032" y="2044764"/>
              <a:ext cx="416312" cy="572574"/>
            </a:xfrm>
            <a:prstGeom prst="straightConnector1">
              <a:avLst/>
            </a:prstGeom>
            <a:ln w="57150"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45" name="Straight Connector 44"/>
          <p:cNvCxnSpPr/>
          <p:nvPr/>
        </p:nvCxnSpPr>
        <p:spPr>
          <a:xfrm>
            <a:off x="4817327" y="1544630"/>
            <a:ext cx="0" cy="2592955"/>
          </a:xfrm>
          <a:prstGeom prst="line">
            <a:avLst/>
          </a:prstGeom>
          <a:ln w="57150">
            <a:prstDash val="sysDash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6315308" y="1573853"/>
            <a:ext cx="0" cy="2592955"/>
          </a:xfrm>
          <a:prstGeom prst="line">
            <a:avLst/>
          </a:prstGeom>
          <a:ln w="57150">
            <a:prstDash val="sysDash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8066960" y="1585260"/>
            <a:ext cx="0" cy="2592955"/>
          </a:xfrm>
          <a:prstGeom prst="line">
            <a:avLst/>
          </a:prstGeom>
          <a:ln w="57150">
            <a:solidFill>
              <a:srgbClr val="FF8F00"/>
            </a:solidFill>
            <a:prstDash val="sysDash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8057233" y="2120965"/>
            <a:ext cx="1144865" cy="617096"/>
            <a:chOff x="6533232" y="2120965"/>
            <a:chExt cx="1144865" cy="617096"/>
          </a:xfrm>
        </p:grpSpPr>
        <p:sp>
          <p:nvSpPr>
            <p:cNvPr id="53" name="TextBox 52"/>
            <p:cNvSpPr txBox="1"/>
            <p:nvPr/>
          </p:nvSpPr>
          <p:spPr>
            <a:xfrm>
              <a:off x="6533232" y="2120965"/>
              <a:ext cx="11448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latin typeface="Helvetica Neue Medium" charset="0"/>
                  <a:ea typeface="Helvetica Neue Medium" charset="0"/>
                  <a:cs typeface="Helvetica Neue Medium" charset="0"/>
                </a:rPr>
                <a:t>Execute</a:t>
              </a:r>
            </a:p>
          </p:txBody>
        </p:sp>
        <p:sp>
          <p:nvSpPr>
            <p:cNvPr id="2" name="5-Point Star 1"/>
            <p:cNvSpPr/>
            <p:nvPr/>
          </p:nvSpPr>
          <p:spPr>
            <a:xfrm>
              <a:off x="6662708" y="2492734"/>
              <a:ext cx="245327" cy="245327"/>
            </a:xfrm>
            <a:prstGeom prst="star5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8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9461250" y="773040"/>
            <a:ext cx="9140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 (</a:t>
            </a:r>
            <a:r>
              <a:rPr lang="en-US" i="1" dirty="0">
                <a:latin typeface="Helvetica Neue Medium" charset="0"/>
                <a:ea typeface="Helvetica Neue Medium" charset="0"/>
                <a:cs typeface="Helvetica Neue Medium" charset="0"/>
              </a:rPr>
              <a:t>f</a:t>
            </a:r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 = 1)</a:t>
            </a:r>
          </a:p>
        </p:txBody>
      </p:sp>
    </p:spTree>
    <p:extLst>
      <p:ext uri="{BB962C8B-B14F-4D97-AF65-F5344CB8AC3E}">
        <p14:creationId xmlns:p14="http://schemas.microsoft.com/office/powerpoint/2010/main" val="991934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 Operation: Key Points</a:t>
            </a:r>
          </a:p>
        </p:txBody>
      </p:sp>
      <p:sp>
        <p:nvSpPr>
          <p:cNvPr id="43" name="Content Placeholder 42"/>
          <p:cNvSpPr>
            <a:spLocks noGrp="1"/>
          </p:cNvSpPr>
          <p:nvPr>
            <p:ph idx="1"/>
          </p:nvPr>
        </p:nvSpPr>
        <p:spPr>
          <a:xfrm>
            <a:off x="1109272" y="4605721"/>
            <a:ext cx="9994887" cy="2070546"/>
          </a:xfrm>
        </p:spPr>
        <p:txBody>
          <a:bodyPr>
            <a:normAutofit/>
          </a:bodyPr>
          <a:lstStyle/>
          <a:p>
            <a:r>
              <a:rPr lang="en-US" sz="2800" dirty="0">
                <a:sym typeface="Wingdings"/>
              </a:rPr>
              <a:t>Protocol provides state machine replication</a:t>
            </a:r>
          </a:p>
          <a:p>
            <a:r>
              <a:rPr lang="en-US" sz="2800" dirty="0">
                <a:sym typeface="Wingdings"/>
              </a:rPr>
              <a:t>On execute, primary knows request in </a:t>
            </a:r>
            <a:r>
              <a:rPr lang="en-US" sz="2800" i="1" dirty="0">
                <a:sym typeface="Wingdings"/>
              </a:rPr>
              <a:t>f </a:t>
            </a:r>
            <a:r>
              <a:rPr lang="en-US" sz="2800" dirty="0">
                <a:sym typeface="Wingdings"/>
              </a:rPr>
              <a:t>+ 1 = 2 nodes’ logs</a:t>
            </a:r>
          </a:p>
          <a:p>
            <a:pPr lvl="1"/>
            <a:r>
              <a:rPr lang="en-US" sz="2400" dirty="0">
                <a:sym typeface="Wingdings"/>
              </a:rPr>
              <a:t>Even if </a:t>
            </a:r>
            <a:r>
              <a:rPr lang="en-US" sz="2400" i="1" dirty="0">
                <a:sym typeface="Wingdings"/>
              </a:rPr>
              <a:t>f</a:t>
            </a:r>
            <a:r>
              <a:rPr lang="en-US" sz="2400" dirty="0">
                <a:sym typeface="Wingdings"/>
              </a:rPr>
              <a:t> = 1 then </a:t>
            </a:r>
            <a:r>
              <a:rPr lang="en-US" sz="2400" dirty="0">
                <a:solidFill>
                  <a:srgbClr val="FF0000"/>
                </a:solidFill>
                <a:sym typeface="Wingdings"/>
              </a:rPr>
              <a:t>crash,</a:t>
            </a:r>
            <a:r>
              <a:rPr lang="en-US" sz="2400" dirty="0">
                <a:sym typeface="Wingdings"/>
              </a:rPr>
              <a:t> ≥ 1 </a:t>
            </a:r>
            <a:r>
              <a:rPr lang="en-US" sz="2400" dirty="0">
                <a:solidFill>
                  <a:srgbClr val="009900"/>
                </a:solidFill>
                <a:sym typeface="Wingdings"/>
              </a:rPr>
              <a:t>retains request in log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85403" y="1813934"/>
            <a:ext cx="1039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>
                <a:latin typeface="Helvetica Neue Medium" charset="0"/>
                <a:ea typeface="Helvetica Neue Medium" charset="0"/>
                <a:cs typeface="Helvetica Neue Medium" charset="0"/>
              </a:rPr>
              <a:t>Client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85401" y="2408666"/>
            <a:ext cx="1741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A (Primary)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85401" y="3003398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85401" y="3598130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C</a:t>
            </a:r>
          </a:p>
        </p:txBody>
      </p:sp>
      <p:cxnSp>
        <p:nvCxnSpPr>
          <p:cNvPr id="11" name="Straight Connector 10"/>
          <p:cNvCxnSpPr>
            <a:stCxn id="6" idx="3"/>
          </p:cNvCxnSpPr>
          <p:nvPr/>
        </p:nvCxnSpPr>
        <p:spPr>
          <a:xfrm flipV="1">
            <a:off x="2724468" y="2044766"/>
            <a:ext cx="7714932" cy="1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7" idx="3"/>
          </p:cNvCxnSpPr>
          <p:nvPr/>
        </p:nvCxnSpPr>
        <p:spPr>
          <a:xfrm>
            <a:off x="3426585" y="2639497"/>
            <a:ext cx="7012817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8" idx="3"/>
          </p:cNvCxnSpPr>
          <p:nvPr/>
        </p:nvCxnSpPr>
        <p:spPr>
          <a:xfrm>
            <a:off x="2092887" y="3234231"/>
            <a:ext cx="8346515" cy="1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9" idx="3"/>
          </p:cNvCxnSpPr>
          <p:nvPr/>
        </p:nvCxnSpPr>
        <p:spPr>
          <a:xfrm>
            <a:off x="2092887" y="3828961"/>
            <a:ext cx="8346515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9288735" y="3859738"/>
            <a:ext cx="10871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Helvetica Neue Medium" charset="0"/>
                <a:ea typeface="Helvetica Neue Medium" charset="0"/>
                <a:cs typeface="Helvetica Neue Medium" charset="0"/>
              </a:rPr>
              <a:t>Time </a:t>
            </a:r>
            <a:r>
              <a:rPr lang="en-US">
                <a:latin typeface="Helvetica Neue Medium" charset="0"/>
                <a:ea typeface="Helvetica Neue Medium" charset="0"/>
                <a:cs typeface="Helvetica Neue Medium" charset="0"/>
                <a:sym typeface="Wingdings"/>
              </a:rPr>
              <a:t></a:t>
            </a:r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3813437" y="2039559"/>
            <a:ext cx="401444" cy="594733"/>
          </a:xfrm>
          <a:prstGeom prst="straightConnector1">
            <a:avLst/>
          </a:prstGeom>
          <a:ln w="57150"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365585" y="1554809"/>
            <a:ext cx="11737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Helvetica Neue Medium" charset="0"/>
                <a:ea typeface="Helvetica Neue Medium" charset="0"/>
                <a:cs typeface="Helvetica Neue Medium" charset="0"/>
              </a:rPr>
              <a:t>Request</a:t>
            </a:r>
          </a:p>
        </p:txBody>
      </p:sp>
      <p:grpSp>
        <p:nvGrpSpPr>
          <p:cNvPr id="49" name="Group 48"/>
          <p:cNvGrpSpPr/>
          <p:nvPr/>
        </p:nvGrpSpPr>
        <p:grpSpPr>
          <a:xfrm>
            <a:off x="4943981" y="1554811"/>
            <a:ext cx="1111586" cy="2275713"/>
            <a:chOff x="3419981" y="1554809"/>
            <a:chExt cx="1111586" cy="2275713"/>
          </a:xfrm>
        </p:grpSpPr>
        <p:cxnSp>
          <p:nvCxnSpPr>
            <p:cNvPr id="23" name="Straight Arrow Connector 22"/>
            <p:cNvCxnSpPr/>
            <p:nvPr/>
          </p:nvCxnSpPr>
          <p:spPr>
            <a:xfrm>
              <a:off x="3835326" y="2641059"/>
              <a:ext cx="401444" cy="594733"/>
            </a:xfrm>
            <a:prstGeom prst="straightConnector1">
              <a:avLst/>
            </a:prstGeom>
            <a:ln w="57150"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3835326" y="2634290"/>
              <a:ext cx="401444" cy="1196232"/>
            </a:xfrm>
            <a:prstGeom prst="straightConnector1">
              <a:avLst/>
            </a:prstGeom>
            <a:ln w="57150"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3419981" y="1554809"/>
              <a:ext cx="11115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latin typeface="Helvetica Neue Medium" charset="0"/>
                  <a:ea typeface="Helvetica Neue Medium" charset="0"/>
                  <a:cs typeface="Helvetica Neue Medium" charset="0"/>
                </a:rPr>
                <a:t>Prepare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6358202" y="1554811"/>
            <a:ext cx="1483484" cy="2265531"/>
            <a:chOff x="4834202" y="1554809"/>
            <a:chExt cx="1483484" cy="2265531"/>
          </a:xfrm>
        </p:grpSpPr>
        <p:cxnSp>
          <p:nvCxnSpPr>
            <p:cNvPr id="27" name="Straight Arrow Connector 26"/>
            <p:cNvCxnSpPr/>
            <p:nvPr/>
          </p:nvCxnSpPr>
          <p:spPr>
            <a:xfrm flipV="1">
              <a:off x="5723898" y="2630877"/>
              <a:ext cx="337954" cy="1189463"/>
            </a:xfrm>
            <a:prstGeom prst="straightConnector1">
              <a:avLst/>
            </a:prstGeom>
            <a:ln w="57150"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flipV="1">
              <a:off x="5636304" y="2630878"/>
              <a:ext cx="339142" cy="594731"/>
            </a:xfrm>
            <a:prstGeom prst="straightConnector1">
              <a:avLst/>
            </a:prstGeom>
            <a:ln w="57150"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4834202" y="1554809"/>
              <a:ext cx="148348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PrepareOK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8952474" y="1546535"/>
            <a:ext cx="861134" cy="1084342"/>
            <a:chOff x="6917936" y="1532996"/>
            <a:chExt cx="861134" cy="1084342"/>
          </a:xfrm>
        </p:grpSpPr>
        <p:sp>
          <p:nvSpPr>
            <p:cNvPr id="36" name="TextBox 35"/>
            <p:cNvSpPr txBox="1"/>
            <p:nvPr/>
          </p:nvSpPr>
          <p:spPr>
            <a:xfrm>
              <a:off x="6917936" y="1532996"/>
              <a:ext cx="8611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latin typeface="Helvetica Neue Medium" charset="0"/>
                  <a:ea typeface="Helvetica Neue Medium" charset="0"/>
                  <a:cs typeface="Helvetica Neue Medium" charset="0"/>
                </a:rPr>
                <a:t>Reply</a:t>
              </a:r>
            </a:p>
          </p:txBody>
        </p:sp>
        <p:cxnSp>
          <p:nvCxnSpPr>
            <p:cNvPr id="39" name="Straight Arrow Connector 38"/>
            <p:cNvCxnSpPr/>
            <p:nvPr/>
          </p:nvCxnSpPr>
          <p:spPr>
            <a:xfrm flipV="1">
              <a:off x="7186032" y="2044764"/>
              <a:ext cx="416312" cy="572574"/>
            </a:xfrm>
            <a:prstGeom prst="straightConnector1">
              <a:avLst/>
            </a:prstGeom>
            <a:ln w="57150"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8057233" y="2120965"/>
            <a:ext cx="1144865" cy="617096"/>
            <a:chOff x="6533232" y="2120965"/>
            <a:chExt cx="1144865" cy="617096"/>
          </a:xfrm>
        </p:grpSpPr>
        <p:sp>
          <p:nvSpPr>
            <p:cNvPr id="37" name="TextBox 36"/>
            <p:cNvSpPr txBox="1"/>
            <p:nvPr/>
          </p:nvSpPr>
          <p:spPr>
            <a:xfrm>
              <a:off x="6533232" y="2120965"/>
              <a:ext cx="11448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latin typeface="Helvetica Neue Medium" charset="0"/>
                  <a:ea typeface="Helvetica Neue Medium" charset="0"/>
                  <a:cs typeface="Helvetica Neue Medium" charset="0"/>
                </a:rPr>
                <a:t>Execute</a:t>
              </a:r>
            </a:p>
          </p:txBody>
        </p:sp>
        <p:sp>
          <p:nvSpPr>
            <p:cNvPr id="38" name="5-Point Star 37"/>
            <p:cNvSpPr/>
            <p:nvPr/>
          </p:nvSpPr>
          <p:spPr>
            <a:xfrm>
              <a:off x="6662708" y="2492734"/>
              <a:ext cx="245327" cy="245327"/>
            </a:xfrm>
            <a:prstGeom prst="star5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8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30" name="Rectangle 29"/>
          <p:cNvSpPr/>
          <p:nvPr/>
        </p:nvSpPr>
        <p:spPr>
          <a:xfrm>
            <a:off x="9461250" y="773040"/>
            <a:ext cx="9140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 (</a:t>
            </a:r>
            <a:r>
              <a:rPr lang="en-US" i="1" dirty="0">
                <a:latin typeface="Helvetica Neue Medium" charset="0"/>
                <a:ea typeface="Helvetica Neue Medium" charset="0"/>
                <a:cs typeface="Helvetica Neue Medium" charset="0"/>
              </a:rPr>
              <a:t>f</a:t>
            </a:r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 = 1)</a:t>
            </a:r>
          </a:p>
        </p:txBody>
      </p:sp>
    </p:spTree>
    <p:extLst>
      <p:ext uri="{BB962C8B-B14F-4D97-AF65-F5344CB8AC3E}">
        <p14:creationId xmlns:p14="http://schemas.microsoft.com/office/powerpoint/2010/main" val="20550421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57150">
          <a:solidFill>
            <a:srgbClr val="00B050"/>
          </a:solidFill>
          <a:prstDash val="solid"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prstDash val="solid"/>
          <a:headEnd type="none" w="med" len="med"/>
          <a:tailEnd type="arrow" w="med" len="med"/>
        </a:ln>
        <a:effectLst/>
      </a:spPr>
      <a:bodyPr/>
      <a:lstStyle/>
      <a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40843</TotalTime>
  <Words>1756</Words>
  <Application>Microsoft Macintosh PowerPoint</Application>
  <PresentationFormat>Widescreen</PresentationFormat>
  <Paragraphs>384</Paragraphs>
  <Slides>36</Slides>
  <Notes>20</Notes>
  <HiddenSlides>2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.HelveticaNeueDeskInterface-Regular</vt:lpstr>
      <vt:lpstr>Arial</vt:lpstr>
      <vt:lpstr>Calibri</vt:lpstr>
      <vt:lpstr>Courier New</vt:lpstr>
      <vt:lpstr>Helvetica Neue Medium</vt:lpstr>
      <vt:lpstr>Times New Roman</vt:lpstr>
      <vt:lpstr>1_Office Theme</vt:lpstr>
      <vt:lpstr>View Change Protocols  and Consensus</vt:lpstr>
      <vt:lpstr>Today</vt:lpstr>
      <vt:lpstr>Review: Primary-Backup Replication</vt:lpstr>
      <vt:lpstr>From Two to Many Replicas</vt:lpstr>
      <vt:lpstr>What else can we do with more replicas?</vt:lpstr>
      <vt:lpstr>With multiple replicas, don’t need to wait for all…</vt:lpstr>
      <vt:lpstr>Replica State</vt:lpstr>
      <vt:lpstr>Normal Operation</vt:lpstr>
      <vt:lpstr>Normal Operation: Key Points</vt:lpstr>
      <vt:lpstr>Piggybacked Commits</vt:lpstr>
      <vt:lpstr>The Need For a View Change</vt:lpstr>
      <vt:lpstr>Views</vt:lpstr>
      <vt:lpstr>Correctly Changing Views</vt:lpstr>
      <vt:lpstr>How do replicas agree to move to a new view?  How do replicas agree on what was executed (and in what order) in the old view?</vt:lpstr>
      <vt:lpstr>Consensus</vt:lpstr>
      <vt:lpstr>Consensus Used in Systems</vt:lpstr>
      <vt:lpstr>Consensus</vt:lpstr>
      <vt:lpstr>Safety vs. Liveness Properties</vt:lpstr>
      <vt:lpstr>Paxos</vt:lpstr>
      <vt:lpstr>Paxos</vt:lpstr>
      <vt:lpstr>Paxos’s Safety and Liveness</vt:lpstr>
      <vt:lpstr>Roles of a Process in Paxos</vt:lpstr>
      <vt:lpstr>Strawmen</vt:lpstr>
      <vt:lpstr>Paxos</vt:lpstr>
      <vt:lpstr>Paxos Protocol Overview</vt:lpstr>
      <vt:lpstr>Paxos Phase 1</vt:lpstr>
      <vt:lpstr>Paxos Phase 2</vt:lpstr>
      <vt:lpstr>Paxos Phase 3</vt:lpstr>
      <vt:lpstr>Paxos:  Well-behaved Run</vt:lpstr>
      <vt:lpstr>Paxos is Safe</vt:lpstr>
      <vt:lpstr>Often, but not always, live</vt:lpstr>
      <vt:lpstr>Paxos Summary</vt:lpstr>
      <vt:lpstr>Flavors of Paxos</vt:lpstr>
      <vt:lpstr>Flavors of Paxos: Basic Paxos</vt:lpstr>
      <vt:lpstr>Flavors of Paxos: Multi-Paxos</vt:lpstr>
      <vt:lpstr>PowerPoint Presentation</vt:lpstr>
    </vt:vector>
  </TitlesOfParts>
  <Company>Princeton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Communication</dc:title>
  <dc:creator>Kai Li</dc:creator>
  <cp:lastModifiedBy>Wyatt A. Lloyd</cp:lastModifiedBy>
  <cp:revision>1828</cp:revision>
  <cp:lastPrinted>2022-10-26T13:30:13Z</cp:lastPrinted>
  <dcterms:created xsi:type="dcterms:W3CDTF">2013-10-08T01:49:25Z</dcterms:created>
  <dcterms:modified xsi:type="dcterms:W3CDTF">2024-03-06T13:37:57Z</dcterms:modified>
</cp:coreProperties>
</file>