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9"/>
  </p:notesMasterIdLst>
  <p:handoutMasterIdLst>
    <p:handoutMasterId r:id="rId50"/>
  </p:handoutMasterIdLst>
  <p:sldIdLst>
    <p:sldId id="388" r:id="rId2"/>
    <p:sldId id="572" r:id="rId3"/>
    <p:sldId id="573" r:id="rId4"/>
    <p:sldId id="545" r:id="rId5"/>
    <p:sldId id="547" r:id="rId6"/>
    <p:sldId id="574" r:id="rId7"/>
    <p:sldId id="575" r:id="rId8"/>
    <p:sldId id="576" r:id="rId9"/>
    <p:sldId id="550" r:id="rId10"/>
    <p:sldId id="565" r:id="rId11"/>
    <p:sldId id="567" r:id="rId12"/>
    <p:sldId id="552" r:id="rId13"/>
    <p:sldId id="553" r:id="rId14"/>
    <p:sldId id="554" r:id="rId15"/>
    <p:sldId id="468" r:id="rId16"/>
    <p:sldId id="469" r:id="rId17"/>
    <p:sldId id="577" r:id="rId18"/>
    <p:sldId id="560" r:id="rId19"/>
    <p:sldId id="570" r:id="rId20"/>
    <p:sldId id="579" r:id="rId21"/>
    <p:sldId id="578" r:id="rId22"/>
    <p:sldId id="556" r:id="rId23"/>
    <p:sldId id="571" r:id="rId24"/>
    <p:sldId id="581" r:id="rId25"/>
    <p:sldId id="583" r:id="rId26"/>
    <p:sldId id="582" r:id="rId27"/>
    <p:sldId id="584" r:id="rId28"/>
    <p:sldId id="585" r:id="rId29"/>
    <p:sldId id="488" r:id="rId30"/>
    <p:sldId id="564" r:id="rId31"/>
    <p:sldId id="489" r:id="rId32"/>
    <p:sldId id="586" r:id="rId33"/>
    <p:sldId id="587" r:id="rId34"/>
    <p:sldId id="600" r:id="rId35"/>
    <p:sldId id="507" r:id="rId36"/>
    <p:sldId id="509" r:id="rId37"/>
    <p:sldId id="599" r:id="rId38"/>
    <p:sldId id="516" r:id="rId39"/>
    <p:sldId id="595" r:id="rId40"/>
    <p:sldId id="536" r:id="rId41"/>
    <p:sldId id="534" r:id="rId42"/>
    <p:sldId id="592" r:id="rId43"/>
    <p:sldId id="591" r:id="rId44"/>
    <p:sldId id="597" r:id="rId45"/>
    <p:sldId id="598" r:id="rId46"/>
    <p:sldId id="601" r:id="rId47"/>
    <p:sldId id="594" r:id="rId48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3300"/>
    <a:srgbClr val="92D050"/>
    <a:srgbClr val="FFCC99"/>
    <a:srgbClr val="FFFF99"/>
    <a:srgbClr val="CCFF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39" autoAdjust="0"/>
    <p:restoredTop sz="84254" autoAdjust="0"/>
  </p:normalViewPr>
  <p:slideViewPr>
    <p:cSldViewPr snapToGrid="0">
      <p:cViewPr varScale="1">
        <p:scale>
          <a:sx n="137" d="100"/>
          <a:sy n="137" d="100"/>
        </p:scale>
        <p:origin x="20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96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91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56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10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85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52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5907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81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6462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45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9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30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07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83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78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81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05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3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45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925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397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85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440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553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000" kern="1200" dirty="0">
              <a:solidFill>
                <a:schemeClr val="tx1"/>
              </a:solidFill>
              <a:latin typeface="Times New Roman" charset="0"/>
              <a:ea typeface="ＭＳ Ｐゴシック" pitchFamily="-107" charset="-128"/>
              <a:cs typeface="ＭＳ Ｐゴシック" pitchFamily="-107" charset="-128"/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60206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674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915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228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871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559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546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kern="1200" dirty="0">
              <a:solidFill>
                <a:schemeClr val="tx1"/>
              </a:solidFill>
              <a:effectLst/>
              <a:latin typeface="Times New Roman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59380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5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187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584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kern="1200" dirty="0">
              <a:solidFill>
                <a:schemeClr val="tx1"/>
              </a:solidFill>
              <a:effectLst/>
              <a:latin typeface="Times New Roman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94663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Times New Roman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44839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973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774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827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5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99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69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76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81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34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9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113C-C0BF-5449-93A5-7F3F64ADB5E5}" type="datetime1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D6988-116D-234B-A76D-9136F0888D35}" type="datetime1">
              <a:rPr lang="en-US" smtClean="0"/>
              <a:t>2/20/18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6132B-CB77-5E4D-AC7D-8C945C0269B4}" type="datetime1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6979-CDED-5C4A-9AC2-59601FC96336}" type="datetime1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4ADB2-0CB4-9D4B-85A7-8502AEDB916C}" type="datetime1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BA1D0-1B82-AC45-A659-1CD175B7BC7A}" type="datetime1">
              <a:rPr lang="en-US" smtClean="0"/>
              <a:t>2/20/18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A44F-CDED-4242-946A-66263A28DCB4}" type="datetime1">
              <a:rPr lang="en-US" smtClean="0"/>
              <a:t>2/20/18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25157-74A7-0A47-B133-A4BB6EC3A75C}" type="datetime1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0659-624E-EE45-ADB2-DC742E746762}" type="datetime1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3181-7C82-DC4E-8756-50D776CD3DDF}" type="datetime1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A663CA5-4AFD-9C40-B994-ADAC0452F093}" type="datetime1">
              <a:rPr lang="en-US" smtClean="0"/>
              <a:t>2/20/18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Link Layer II: MACA and MACAW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</a:p>
          <a:p>
            <a:r>
              <a:rPr lang="en-US" altLang="zh-CN" dirty="0"/>
              <a:t>Lecture</a:t>
            </a:r>
            <a:r>
              <a:rPr lang="zh-CN" altLang="en-US" dirty="0"/>
              <a:t> </a:t>
            </a:r>
            <a:r>
              <a:rPr lang="en-US" altLang="zh-CN" dirty="0"/>
              <a:t>5</a:t>
            </a:r>
            <a:endParaRPr lang="en-US" sz="2800" dirty="0"/>
          </a:p>
          <a:p>
            <a:endParaRPr lang="en-US" b="1" dirty="0"/>
          </a:p>
          <a:p>
            <a:r>
              <a:rPr lang="en-US" b="1" dirty="0"/>
              <a:t>Kyle Jamieson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1847" y="6468533"/>
            <a:ext cx="3520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[Parts adapted from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J.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Kurose,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K. Ross,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D.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Holmar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6666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CS Work Well?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Two transmission pairs are </a:t>
            </a:r>
            <a:r>
              <a:rPr lang="en-US" b="1" dirty="0">
                <a:solidFill>
                  <a:srgbClr val="009900"/>
                </a:solidFill>
              </a:rPr>
              <a:t>far away </a:t>
            </a:r>
            <a:r>
              <a:rPr lang="en-US" b="1" dirty="0"/>
              <a:t>from each other</a:t>
            </a:r>
          </a:p>
          <a:p>
            <a:pPr lvl="1"/>
            <a:r>
              <a:rPr lang="en-US" b="1" dirty="0">
                <a:solidFill>
                  <a:srgbClr val="009900"/>
                </a:solidFill>
              </a:rPr>
              <a:t>Neither sender </a:t>
            </a:r>
            <a:r>
              <a:rPr lang="en-US" b="1" dirty="0"/>
              <a:t>carrier-senses the other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BAB9-C239-B741-B02A-558E17EEEA5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046514" y="3876222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 dirty="0">
                <a:solidFill>
                  <a:srgbClr val="008000"/>
                </a:solidFill>
                <a:latin typeface="+mj-lt"/>
              </a:rPr>
              <a:t>A</a:t>
            </a:r>
            <a:endParaRPr lang="en-US" i="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89414" y="3555093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sz="3600" i="0" dirty="0">
                <a:solidFill>
                  <a:srgbClr val="0000FF"/>
                </a:solidFill>
                <a:latin typeface="+mj-lt"/>
              </a:rPr>
              <a:t>B</a:t>
            </a:r>
            <a:endParaRPr lang="en-US" i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84386" y="3081110"/>
            <a:ext cx="1591056" cy="1588407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979414" y="3876222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sz="3600" i="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C</a:t>
            </a:r>
            <a:endParaRPr lang="en-US" i="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322314" y="3555093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sz="3600" i="0" dirty="0">
                <a:solidFill>
                  <a:srgbClr val="FF3300"/>
                </a:solidFill>
                <a:latin typeface="+mj-lt"/>
              </a:rPr>
              <a:t>D</a:t>
            </a:r>
            <a:endParaRPr lang="en-US" i="0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17286" y="3081110"/>
            <a:ext cx="1591056" cy="1588407"/>
          </a:xfrm>
          <a:prstGeom prst="ellipse">
            <a:avLst/>
          </a:prstGeom>
          <a:noFill/>
          <a:ln w="28575"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8200" y="5730270"/>
            <a:ext cx="65314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600" dirty="0">
                <a:latin typeface="+mj-lt"/>
              </a:rPr>
              <a:t>B transmits to A, </a:t>
            </a:r>
            <a:r>
              <a:rPr lang="en-US" sz="2600" dirty="0">
                <a:solidFill>
                  <a:srgbClr val="009900"/>
                </a:solidFill>
                <a:latin typeface="+mj-lt"/>
              </a:rPr>
              <a:t>while</a:t>
            </a:r>
            <a:r>
              <a:rPr lang="en-US" sz="2600" dirty="0">
                <a:latin typeface="+mj-lt"/>
              </a:rPr>
              <a:t> D transmits to C.</a:t>
            </a:r>
          </a:p>
        </p:txBody>
      </p:sp>
    </p:spTree>
    <p:extLst>
      <p:ext uri="{BB962C8B-B14F-4D97-AF65-F5344CB8AC3E}">
        <p14:creationId xmlns:p14="http://schemas.microsoft.com/office/powerpoint/2010/main" val="103695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CS Work Well?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Both transmitters </a:t>
            </a:r>
            <a:r>
              <a:rPr lang="en-US" b="1" dirty="0">
                <a:solidFill>
                  <a:srgbClr val="009900"/>
                </a:solidFill>
              </a:rPr>
              <a:t>can carrier sense</a:t>
            </a:r>
            <a:r>
              <a:rPr lang="en-US" b="1" dirty="0"/>
              <a:t> each other</a:t>
            </a:r>
          </a:p>
          <a:p>
            <a:pPr lvl="1"/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Carrier sense uses </a:t>
            </a:r>
            <a:r>
              <a:rPr lang="en-US" b="1" kern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thresholded correlation value 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to determine if medium occupied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BAB9-C239-B741-B02A-558E17EEEA5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617213" y="4294157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 dirty="0">
                <a:solidFill>
                  <a:srgbClr val="008000"/>
                </a:solidFill>
                <a:latin typeface="+mj-lt"/>
              </a:rPr>
              <a:t>A</a:t>
            </a:r>
            <a:endParaRPr lang="en-US" i="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960113" y="3973028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sz="3600" i="0" dirty="0">
                <a:solidFill>
                  <a:srgbClr val="0000FF"/>
                </a:solidFill>
                <a:latin typeface="+mj-lt"/>
              </a:rPr>
              <a:t>B</a:t>
            </a:r>
            <a:endParaRPr lang="en-US" i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55085" y="3499045"/>
            <a:ext cx="1591056" cy="1588407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150613" y="4391676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sz="3600" i="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C</a:t>
            </a:r>
            <a:endParaRPr lang="en-US" i="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493513" y="4070547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sz="3600" i="0" dirty="0">
                <a:solidFill>
                  <a:srgbClr val="FF3300"/>
                </a:solidFill>
                <a:latin typeface="+mj-lt"/>
              </a:rPr>
              <a:t>D</a:t>
            </a:r>
            <a:endParaRPr lang="en-US" i="0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88485" y="3596564"/>
            <a:ext cx="1591056" cy="1588407"/>
          </a:xfrm>
          <a:prstGeom prst="ellipse">
            <a:avLst/>
          </a:prstGeom>
          <a:noFill/>
          <a:ln w="28575"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431" y="5819734"/>
            <a:ext cx="8279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dirty="0">
                <a:latin typeface="+mj-lt"/>
              </a:rPr>
              <a:t>B transmits to A, D transmits to C, </a:t>
            </a:r>
            <a:r>
              <a:rPr lang="en-US" sz="2800" dirty="0">
                <a:solidFill>
                  <a:srgbClr val="009900"/>
                </a:solidFill>
                <a:latin typeface="+mj-lt"/>
              </a:rPr>
              <a:t>taking turns.</a:t>
            </a: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DA25EB4D-0416-144A-9E7E-CD7413AFC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055" y="3388624"/>
            <a:ext cx="5528115" cy="86491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But what about cases in between these extremes?</a:t>
            </a:r>
          </a:p>
        </p:txBody>
      </p:sp>
    </p:spTree>
    <p:extLst>
      <p:ext uri="{BB962C8B-B14F-4D97-AF65-F5344CB8AC3E}">
        <p14:creationId xmlns:p14="http://schemas.microsoft.com/office/powerpoint/2010/main" val="201433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7B72-70D2-9042-8FB6-407BD01F5EA5}" type="slidenum">
              <a:rPr lang="en-US"/>
              <a:pPr/>
              <a:t>12</a:t>
            </a:fld>
            <a:endParaRPr 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Hidden Terminal Problem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743200"/>
            <a:ext cx="8763000" cy="357595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</a:rPr>
              <a:t>C can’t hear A, so will transmit while A transmits</a:t>
            </a:r>
          </a:p>
          <a:p>
            <a:pPr lvl="1"/>
            <a:r>
              <a:rPr lang="en-US" sz="2800" b="1" dirty="0">
                <a:solidFill>
                  <a:srgbClr val="000000"/>
                </a:solidFill>
              </a:rPr>
              <a:t>Result: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Collision at B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Carrier Sense insufficient to detect all transmissions on wireless networks!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Key insight: </a:t>
            </a:r>
            <a:r>
              <a:rPr lang="en-US" sz="2800" dirty="0"/>
              <a:t>Collisions are </a:t>
            </a:r>
            <a:r>
              <a:rPr lang="en-US" sz="2800" b="1" dirty="0"/>
              <a:t>spatially located </a:t>
            </a:r>
            <a:r>
              <a:rPr lang="en-US" sz="2800" dirty="0"/>
              <a:t>at the receiver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2514600" y="1600200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008000"/>
                </a:solidFill>
                <a:latin typeface="+mj-lt"/>
              </a:rPr>
              <a:t>A</a:t>
            </a:r>
            <a:endParaRPr lang="en-US" i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4343400" y="1600200"/>
            <a:ext cx="4572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latin typeface="+mj-lt"/>
              </a:rPr>
              <a:t>B</a:t>
            </a:r>
            <a:endParaRPr lang="en-US" i="0">
              <a:latin typeface="+mj-lt"/>
            </a:endParaRP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6172200" y="1600200"/>
            <a:ext cx="4572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0000FF"/>
                </a:solidFill>
                <a:latin typeface="+mj-lt"/>
              </a:rPr>
              <a:t>C</a:t>
            </a:r>
            <a:endParaRPr lang="en-US" i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58730" name="Line 10"/>
          <p:cNvSpPr>
            <a:spLocks noChangeShapeType="1"/>
          </p:cNvSpPr>
          <p:nvPr/>
        </p:nvSpPr>
        <p:spPr bwMode="auto">
          <a:xfrm>
            <a:off x="2971800" y="1905000"/>
            <a:ext cx="12954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58731" name="Line 11"/>
          <p:cNvSpPr>
            <a:spLocks noChangeShapeType="1"/>
          </p:cNvSpPr>
          <p:nvPr/>
        </p:nvSpPr>
        <p:spPr bwMode="auto">
          <a:xfrm flipH="1">
            <a:off x="4876800" y="1905000"/>
            <a:ext cx="1295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58732" name="Line 12"/>
          <p:cNvSpPr>
            <a:spLocks noChangeShapeType="1"/>
          </p:cNvSpPr>
          <p:nvPr/>
        </p:nvSpPr>
        <p:spPr bwMode="auto">
          <a:xfrm>
            <a:off x="4343400" y="1600200"/>
            <a:ext cx="4572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58733" name="Line 13"/>
          <p:cNvSpPr>
            <a:spLocks noChangeShapeType="1"/>
          </p:cNvSpPr>
          <p:nvPr/>
        </p:nvSpPr>
        <p:spPr bwMode="auto">
          <a:xfrm flipH="1">
            <a:off x="4343400" y="1600200"/>
            <a:ext cx="4572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233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D292-1A08-9941-A40E-B4553C78E057}" type="slidenum">
              <a:rPr lang="en-US"/>
              <a:pPr/>
              <a:t>13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Exposed Terminal Problem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438400"/>
            <a:ext cx="8763000" cy="375012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If C transmits, does it cause a collision at A?</a:t>
            </a:r>
          </a:p>
          <a:p>
            <a:pPr lvl="1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Yet C cannot transmit while B transmits to A!</a:t>
            </a:r>
          </a:p>
          <a:p>
            <a:pPr lvl="1">
              <a:lnSpc>
                <a:spcPct val="90000"/>
              </a:lnSpc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spc="-150" dirty="0">
                <a:solidFill>
                  <a:srgbClr val="000000"/>
                </a:solidFill>
              </a:rPr>
              <a:t>Same insight: </a:t>
            </a:r>
            <a:r>
              <a:rPr lang="en-US" sz="2800" b="1" spc="-150" dirty="0">
                <a:solidFill>
                  <a:srgbClr val="008000"/>
                </a:solidFill>
              </a:rPr>
              <a:t>Collisions spatially located at receiver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One possibility: </a:t>
            </a:r>
            <a:r>
              <a:rPr lang="en-US" sz="2800" b="1" dirty="0">
                <a:solidFill>
                  <a:srgbClr val="0070C0"/>
                </a:solidFill>
              </a:rPr>
              <a:t>directional antennas </a:t>
            </a:r>
            <a:r>
              <a:rPr lang="en-US" sz="2800" dirty="0">
                <a:solidFill>
                  <a:srgbClr val="000000"/>
                </a:solidFill>
              </a:rPr>
              <a:t>rather than omnidirectional. </a:t>
            </a:r>
            <a:r>
              <a:rPr lang="en-US" sz="2800" b="1" spc="-150" dirty="0">
                <a:solidFill>
                  <a:srgbClr val="FF0000"/>
                </a:solidFill>
              </a:rPr>
              <a:t>Why does this help? Why is it hard?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2514600" y="1600200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latin typeface="+mj-lt"/>
              </a:rPr>
              <a:t>A</a:t>
            </a:r>
            <a:endParaRPr lang="en-US" i="0">
              <a:latin typeface="+mj-lt"/>
            </a:endParaRP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3733800" y="1600200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008000"/>
                </a:solidFill>
                <a:latin typeface="+mj-lt"/>
              </a:rPr>
              <a:t>B</a:t>
            </a:r>
            <a:endParaRPr lang="en-US" i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0" y="1600200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0000FF"/>
                </a:solidFill>
                <a:latin typeface="+mj-lt"/>
              </a:rPr>
              <a:t>C</a:t>
            </a:r>
            <a:endParaRPr lang="en-US" i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60775" name="Line 7"/>
          <p:cNvSpPr>
            <a:spLocks noChangeShapeType="1"/>
          </p:cNvSpPr>
          <p:nvPr/>
        </p:nvSpPr>
        <p:spPr bwMode="auto">
          <a:xfrm flipH="1">
            <a:off x="2895600" y="1905000"/>
            <a:ext cx="838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60776" name="Line 8"/>
          <p:cNvSpPr>
            <a:spLocks noChangeShapeType="1"/>
          </p:cNvSpPr>
          <p:nvPr/>
        </p:nvSpPr>
        <p:spPr bwMode="auto">
          <a:xfrm>
            <a:off x="5791200" y="1905000"/>
            <a:ext cx="838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0777" name="Line 9"/>
          <p:cNvSpPr>
            <a:spLocks noChangeShapeType="1"/>
          </p:cNvSpPr>
          <p:nvPr/>
        </p:nvSpPr>
        <p:spPr bwMode="auto">
          <a:xfrm flipV="1">
            <a:off x="5791200" y="1447800"/>
            <a:ext cx="8382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0778" name="Line 10"/>
          <p:cNvSpPr>
            <a:spLocks noChangeShapeType="1"/>
          </p:cNvSpPr>
          <p:nvPr/>
        </p:nvSpPr>
        <p:spPr bwMode="auto">
          <a:xfrm>
            <a:off x="5791200" y="2057400"/>
            <a:ext cx="8382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9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MACA: Multiple Access</a:t>
            </a:r>
            <a:br>
              <a:rPr lang="en-US" altLang="zh-CN" dirty="0"/>
            </a:br>
            <a:r>
              <a:rPr lang="en-US" altLang="zh-CN" dirty="0"/>
              <a:t>with Collision Avoidance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2" name="Rectangle 3"/>
          <p:cNvSpPr>
            <a:spLocks noGrp="1" noChangeArrowheads="1"/>
          </p:cNvSpPr>
          <p:nvPr>
            <p:ph idx="1"/>
          </p:nvPr>
        </p:nvSpPr>
        <p:spPr>
          <a:xfrm>
            <a:off x="175402" y="1533468"/>
            <a:ext cx="8739998" cy="4395845"/>
          </a:xfrm>
        </p:spPr>
        <p:txBody>
          <a:bodyPr wrap="square">
            <a:no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0070C0"/>
                </a:solidFill>
                <a:latin typeface="+mj-lt"/>
              </a:rPr>
              <a:t>Carrier sense </a:t>
            </a:r>
            <a:r>
              <a:rPr lang="en-US" altLang="en-US" sz="2800" dirty="0">
                <a:latin typeface="+mj-lt"/>
              </a:rPr>
              <a:t>bec</a:t>
            </a:r>
            <a:r>
              <a:rPr lang="en-US" altLang="zh-CN" sz="2800" dirty="0">
                <a:latin typeface="+mj-lt"/>
              </a:rPr>
              <a:t>a</a:t>
            </a:r>
            <a:r>
              <a:rPr lang="en-US" altLang="en-US" sz="2800" dirty="0">
                <a:latin typeface="+mj-lt"/>
              </a:rPr>
              <a:t>me adopted in packet radio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2800" dirty="0"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latin typeface="+mj-lt"/>
              </a:rPr>
              <a:t>But </a:t>
            </a:r>
            <a:r>
              <a:rPr lang="en-US" altLang="en-US" sz="2800" b="1" dirty="0">
                <a:latin typeface="+mj-lt"/>
              </a:rPr>
              <a:t>distances</a:t>
            </a:r>
            <a:r>
              <a:rPr lang="en-US" altLang="en-US" sz="2800" dirty="0">
                <a:latin typeface="+mj-lt"/>
              </a:rPr>
              <a:t> (cell size) remained large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2800" dirty="0"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Hidden and Exposed terminals abounded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2800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Simple solution: </a:t>
            </a:r>
            <a:r>
              <a:rPr lang="en-US" sz="2800" dirty="0"/>
              <a:t>use </a:t>
            </a:r>
            <a:r>
              <a:rPr lang="en-US" sz="2800" b="1" i="1" dirty="0">
                <a:solidFill>
                  <a:srgbClr val="0070C0"/>
                </a:solidFill>
              </a:rPr>
              <a:t>receiver’s</a:t>
            </a:r>
            <a:r>
              <a:rPr lang="en-US" sz="2800" i="1" dirty="0"/>
              <a:t> </a:t>
            </a:r>
            <a:r>
              <a:rPr lang="en-US" sz="2800" b="1" dirty="0"/>
              <a:t>medium state </a:t>
            </a:r>
            <a:r>
              <a:rPr lang="en-US" sz="2800" dirty="0"/>
              <a:t>to determine </a:t>
            </a:r>
            <a:r>
              <a:rPr lang="en-US" sz="2800" b="1" dirty="0">
                <a:solidFill>
                  <a:srgbClr val="0070C0"/>
                </a:solidFill>
              </a:rPr>
              <a:t>transmitter</a:t>
            </a:r>
            <a:r>
              <a:rPr lang="en-US" sz="2800" dirty="0"/>
              <a:t> </a:t>
            </a:r>
            <a:r>
              <a:rPr lang="en-US" sz="2800" b="1" dirty="0"/>
              <a:t>behavior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22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RTS/CTS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2" name="Rectangle 3"/>
          <p:cNvSpPr>
            <a:spLocks noGrp="1" noChangeArrowheads="1"/>
          </p:cNvSpPr>
          <p:nvPr>
            <p:ph idx="1"/>
          </p:nvPr>
        </p:nvSpPr>
        <p:spPr>
          <a:xfrm>
            <a:off x="175402" y="1533468"/>
            <a:ext cx="8739998" cy="4395845"/>
          </a:xfrm>
        </p:spPr>
        <p:txBody>
          <a:bodyPr wrap="square">
            <a:no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j-lt"/>
              </a:rPr>
              <a:t>Exchange of two short messages: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Request to Send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(RTS) </a:t>
            </a:r>
            <a:r>
              <a:rPr lang="en-US" altLang="en-US" dirty="0">
                <a:latin typeface="+mj-lt"/>
              </a:rPr>
              <a:t>and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Clear to Send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(CTS)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latin typeface="+mj-lt"/>
              </a:rPr>
              <a:t>Algorithm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altLang="en-US" dirty="0">
                <a:latin typeface="+mj-lt"/>
              </a:rPr>
              <a:t>A sends an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RTS </a:t>
            </a:r>
            <a:r>
              <a:rPr lang="en-US" altLang="en-US" dirty="0">
                <a:latin typeface="+mj-lt"/>
              </a:rPr>
              <a:t>(tells B to prepare)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altLang="en-US" dirty="0">
                <a:latin typeface="+mj-lt"/>
              </a:rPr>
              <a:t>B replies an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CTS </a:t>
            </a:r>
            <a:r>
              <a:rPr lang="en-US" altLang="en-US" dirty="0">
                <a:latin typeface="+mj-lt"/>
              </a:rPr>
              <a:t>(echoes message length)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altLang="en-US" dirty="0">
                <a:latin typeface="+mj-lt"/>
              </a:rPr>
              <a:t>A sends its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Data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945532" y="5146030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008000"/>
                </a:solidFill>
                <a:latin typeface="+mj-lt"/>
              </a:rPr>
              <a:t>A</a:t>
            </a:r>
            <a:endParaRPr lang="en-US" i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4002932" y="5146030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0000FF"/>
                </a:solidFill>
                <a:latin typeface="+mj-lt"/>
              </a:rPr>
              <a:t>B</a:t>
            </a:r>
            <a:endParaRPr lang="en-US" i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6136532" y="5146030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FF3300"/>
                </a:solidFill>
                <a:latin typeface="+mj-lt"/>
              </a:rPr>
              <a:t>C</a:t>
            </a:r>
            <a:endParaRPr lang="en-US" i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1766972" y="4612630"/>
            <a:ext cx="2422459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0">
                <a:solidFill>
                  <a:srgbClr val="008000"/>
                </a:solidFill>
                <a:latin typeface="+mj-lt"/>
              </a:rPr>
              <a:t>1. “RTS, k bits”</a:t>
            </a:r>
            <a:endParaRPr lang="en-US" sz="1200" i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>
            <a:off x="2326532" y="5069830"/>
            <a:ext cx="1752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3048084" y="5698480"/>
            <a:ext cx="2422459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0">
                <a:solidFill>
                  <a:srgbClr val="0000FF"/>
                </a:solidFill>
                <a:latin typeface="+mj-lt"/>
              </a:rPr>
              <a:t>2. “CTS, k bits”</a:t>
            </a:r>
            <a:endParaRPr lang="en-US" sz="1200" i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4" name="Line 10"/>
          <p:cNvSpPr>
            <a:spLocks noChangeShapeType="1"/>
          </p:cNvSpPr>
          <p:nvPr/>
        </p:nvSpPr>
        <p:spPr bwMode="auto">
          <a:xfrm flipH="1">
            <a:off x="2326532" y="5755630"/>
            <a:ext cx="1752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>
            <a:off x="4383932" y="5755630"/>
            <a:ext cx="1905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6445333" y="4917430"/>
            <a:ext cx="1109599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+mj-lt"/>
              </a:rPr>
              <a:t>defers</a:t>
            </a:r>
            <a:endParaRPr lang="en-US" sz="1200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2509609" y="5146030"/>
            <a:ext cx="1502334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0">
                <a:solidFill>
                  <a:srgbClr val="008000"/>
                </a:solidFill>
                <a:latin typeface="+mj-lt"/>
              </a:rPr>
              <a:t>3. “Data”</a:t>
            </a:r>
            <a:endParaRPr lang="en-US" sz="1200" i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48" name="Line 14"/>
          <p:cNvSpPr>
            <a:spLocks noChangeShapeType="1"/>
          </p:cNvSpPr>
          <p:nvPr/>
        </p:nvSpPr>
        <p:spPr bwMode="auto">
          <a:xfrm>
            <a:off x="2326532" y="5222230"/>
            <a:ext cx="1752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985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4" grpId="0" animBg="1"/>
      <p:bldP spid="45" grpId="0" animBg="1"/>
      <p:bldP spid="46" grpId="0"/>
      <p:bldP spid="47" grpId="0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Deference to 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2" name="Rectangle 3"/>
          <p:cNvSpPr>
            <a:spLocks noGrp="1" noChangeArrowheads="1"/>
          </p:cNvSpPr>
          <p:nvPr>
            <p:ph idx="1"/>
          </p:nvPr>
        </p:nvSpPr>
        <p:spPr>
          <a:xfrm>
            <a:off x="175402" y="1533469"/>
            <a:ext cx="8739998" cy="2700394"/>
          </a:xfrm>
        </p:spPr>
        <p:txBody>
          <a:bodyPr wrap="square">
            <a:normAutofit/>
          </a:bodyPr>
          <a:lstStyle/>
          <a:p>
            <a:r>
              <a:rPr lang="en-US" altLang="en-US" sz="2800" b="1" dirty="0"/>
              <a:t>Hear CTS </a:t>
            </a:r>
            <a:r>
              <a:rPr lang="en-US" altLang="en-US" sz="2800" b="1" dirty="0">
                <a:sym typeface="Wingdings" pitchFamily="2" charset="2"/>
              </a:rPr>
              <a:t></a:t>
            </a:r>
            <a:r>
              <a:rPr lang="en-US" altLang="en-US" sz="2800" b="1" dirty="0"/>
              <a:t> </a:t>
            </a:r>
            <a:r>
              <a:rPr lang="en-US" altLang="en-US" sz="2800" dirty="0"/>
              <a:t>Defer for </a:t>
            </a:r>
            <a:r>
              <a:rPr lang="en-US" altLang="en-US" sz="2800" b="1" dirty="0">
                <a:solidFill>
                  <a:srgbClr val="0070C0"/>
                </a:solidFill>
              </a:rPr>
              <a:t>length of expected data </a:t>
            </a:r>
            <a:r>
              <a:rPr lang="en-US" altLang="en-US" sz="2800" dirty="0"/>
              <a:t>transmission time</a:t>
            </a:r>
          </a:p>
          <a:p>
            <a:pPr lvl="1"/>
            <a:endParaRPr lang="en-US" altLang="en-US" sz="2800" b="1" dirty="0"/>
          </a:p>
          <a:p>
            <a:pPr lvl="1"/>
            <a:r>
              <a:rPr lang="en-US" altLang="en-US" sz="2800" b="1" dirty="0">
                <a:solidFill>
                  <a:srgbClr val="009900"/>
                </a:solidFill>
              </a:rPr>
              <a:t>Solves hidden terminal </a:t>
            </a:r>
            <a:r>
              <a:rPr lang="en-US" altLang="en-US" sz="2800" b="1" dirty="0"/>
              <a:t>problem</a:t>
            </a:r>
            <a:endParaRPr lang="en-US" altLang="en-US" sz="2800" dirty="0"/>
          </a:p>
          <a:p>
            <a:endParaRPr lang="en-US" altLang="en-US" sz="2800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dirty="0">
              <a:latin typeface="+mj-lt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869569" y="4262055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008000"/>
                </a:solidFill>
                <a:latin typeface="+mj-lt"/>
              </a:rPr>
              <a:t>A</a:t>
            </a:r>
            <a:endParaRPr lang="en-US" i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926969" y="4262055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0000FF"/>
                </a:solidFill>
                <a:latin typeface="+mj-lt"/>
              </a:rPr>
              <a:t>B</a:t>
            </a:r>
            <a:endParaRPr lang="en-US" i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060569" y="4262055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FF3300"/>
                </a:solidFill>
                <a:latin typeface="+mj-lt"/>
              </a:rPr>
              <a:t>C</a:t>
            </a:r>
            <a:endParaRPr lang="en-US" i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691009" y="3728655"/>
            <a:ext cx="2422459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0">
                <a:solidFill>
                  <a:srgbClr val="008000"/>
                </a:solidFill>
                <a:latin typeface="+mj-lt"/>
              </a:rPr>
              <a:t>1. “RTS, k bits”</a:t>
            </a:r>
            <a:endParaRPr lang="en-US" sz="1200" i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2250569" y="4185855"/>
            <a:ext cx="1752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2972121" y="4814505"/>
            <a:ext cx="2422459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0">
                <a:solidFill>
                  <a:srgbClr val="0000FF"/>
                </a:solidFill>
                <a:latin typeface="+mj-lt"/>
              </a:rPr>
              <a:t>2. “CTS, k bits”</a:t>
            </a:r>
            <a:endParaRPr lang="en-US" sz="1200" i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 flipH="1">
            <a:off x="2250569" y="4871655"/>
            <a:ext cx="1752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4307969" y="4871655"/>
            <a:ext cx="1905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6369370" y="4033455"/>
            <a:ext cx="1109599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3300"/>
                </a:solidFill>
                <a:latin typeface="+mj-lt"/>
              </a:rPr>
              <a:t>defers</a:t>
            </a:r>
            <a:endParaRPr lang="en-US" sz="120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2433646" y="4262055"/>
            <a:ext cx="1502334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0">
                <a:solidFill>
                  <a:srgbClr val="008000"/>
                </a:solidFill>
                <a:latin typeface="+mj-lt"/>
              </a:rPr>
              <a:t>3. “Data”</a:t>
            </a:r>
            <a:endParaRPr lang="en-US" sz="1200" i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2250569" y="4338255"/>
            <a:ext cx="1752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0685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Deference to 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2" name="Rectangle 3"/>
          <p:cNvSpPr>
            <a:spLocks noGrp="1" noChangeArrowheads="1"/>
          </p:cNvSpPr>
          <p:nvPr>
            <p:ph idx="1"/>
          </p:nvPr>
        </p:nvSpPr>
        <p:spPr>
          <a:xfrm>
            <a:off x="175402" y="1533469"/>
            <a:ext cx="8739998" cy="2700394"/>
          </a:xfrm>
        </p:spPr>
        <p:txBody>
          <a:bodyPr wrap="square">
            <a:normAutofit/>
          </a:bodyPr>
          <a:lstStyle/>
          <a:p>
            <a:r>
              <a:rPr lang="en-US" altLang="en-US" sz="2800" b="1" spc="0" dirty="0"/>
              <a:t>Hear RTS </a:t>
            </a:r>
            <a:r>
              <a:rPr lang="en-US" altLang="en-US" sz="2800" b="1" spc="0" dirty="0">
                <a:sym typeface="Wingdings" pitchFamily="2" charset="2"/>
              </a:rPr>
              <a:t></a:t>
            </a:r>
            <a:r>
              <a:rPr lang="en-US" altLang="en-US" sz="2800" b="1" spc="0" dirty="0"/>
              <a:t> </a:t>
            </a:r>
            <a:r>
              <a:rPr lang="en-US" altLang="en-US" sz="2800" spc="0" dirty="0"/>
              <a:t>Defer </a:t>
            </a:r>
            <a:r>
              <a:rPr lang="en-US" altLang="en-US" sz="2800" b="1" spc="0" dirty="0">
                <a:solidFill>
                  <a:srgbClr val="0070C0"/>
                </a:solidFill>
              </a:rPr>
              <a:t>one CTS-time</a:t>
            </a:r>
            <a:r>
              <a:rPr lang="en-US" altLang="en-US" sz="2800" spc="0" dirty="0"/>
              <a:t> (</a:t>
            </a:r>
            <a:r>
              <a:rPr lang="en-US" altLang="en-US" sz="2800" i="1" spc="0" dirty="0"/>
              <a:t>why?</a:t>
            </a:r>
            <a:r>
              <a:rPr lang="en-US" altLang="en-US" sz="2800" spc="0" dirty="0"/>
              <a:t>)</a:t>
            </a:r>
          </a:p>
          <a:p>
            <a:pPr marL="0" indent="0">
              <a:buNone/>
            </a:pPr>
            <a:endParaRPr lang="en-US" altLang="en-US" sz="2800" dirty="0"/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MACA: No carrier sense before sending!</a:t>
            </a:r>
          </a:p>
          <a:p>
            <a:pPr lvl="1"/>
            <a:r>
              <a:rPr lang="en-US" sz="2800" spc="-150" dirty="0">
                <a:solidFill>
                  <a:srgbClr val="000000"/>
                </a:solidFill>
              </a:rPr>
              <a:t>Karn concluded useless because of </a:t>
            </a:r>
            <a:r>
              <a:rPr lang="en-US" sz="2800" b="1" spc="-150" dirty="0">
                <a:solidFill>
                  <a:srgbClr val="000000"/>
                </a:solidFill>
              </a:rPr>
              <a:t>hidden</a:t>
            </a:r>
            <a:r>
              <a:rPr lang="en-US" sz="2800" spc="-150" dirty="0">
                <a:solidFill>
                  <a:srgbClr val="000000"/>
                </a:solidFill>
              </a:rPr>
              <a:t> terminals</a:t>
            </a:r>
          </a:p>
          <a:p>
            <a:endParaRPr lang="en-US" altLang="en-US" sz="2800" dirty="0">
              <a:solidFill>
                <a:srgbClr val="000000"/>
              </a:solidFill>
            </a:endParaRPr>
          </a:p>
          <a:p>
            <a:r>
              <a:rPr lang="en-US" altLang="en-US" sz="2800" dirty="0"/>
              <a:t>So </a:t>
            </a:r>
            <a:r>
              <a:rPr lang="en-US" altLang="en-US" sz="2800" b="1" dirty="0"/>
              <a:t>exposed</a:t>
            </a:r>
            <a:r>
              <a:rPr lang="en-US" altLang="en-US" sz="2800" dirty="0"/>
              <a:t> terminals </a:t>
            </a:r>
            <a:r>
              <a:rPr lang="en-US" altLang="en-US" sz="2800" b="1" dirty="0">
                <a:solidFill>
                  <a:srgbClr val="009900"/>
                </a:solidFill>
              </a:rPr>
              <a:t>can transmit concurrently: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710C4B-A59A-2B4E-9AC3-268FB69C7103}"/>
              </a:ext>
            </a:extLst>
          </p:cNvPr>
          <p:cNvGrpSpPr/>
          <p:nvPr/>
        </p:nvGrpSpPr>
        <p:grpSpPr>
          <a:xfrm>
            <a:off x="1282320" y="4371006"/>
            <a:ext cx="6503160" cy="2045051"/>
            <a:chOff x="841922" y="4371006"/>
            <a:chExt cx="6503160" cy="2045051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1020482" y="4904406"/>
              <a:ext cx="381000" cy="6413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3600" i="0">
                  <a:solidFill>
                    <a:srgbClr val="0000FF"/>
                  </a:solidFill>
                  <a:latin typeface="+mj-lt"/>
                </a:rPr>
                <a:t>A</a:t>
              </a:r>
              <a:endParaRPr lang="en-US" i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3077882" y="4904406"/>
              <a:ext cx="381000" cy="6413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3600" i="0">
                  <a:solidFill>
                    <a:srgbClr val="009900"/>
                  </a:solidFill>
                  <a:latin typeface="+mj-lt"/>
                </a:rPr>
                <a:t>B</a:t>
              </a:r>
              <a:endParaRPr lang="en-US" i="0">
                <a:solidFill>
                  <a:srgbClr val="009900"/>
                </a:solidFill>
                <a:latin typeface="+mj-lt"/>
              </a:endParaRP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5211482" y="4904406"/>
              <a:ext cx="381000" cy="6413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3600" i="0" dirty="0">
                  <a:solidFill>
                    <a:srgbClr val="009900"/>
                  </a:solidFill>
                  <a:latin typeface="+mj-lt"/>
                </a:rPr>
                <a:t>C</a:t>
              </a:r>
              <a:endParaRPr lang="en-US" i="0" dirty="0">
                <a:solidFill>
                  <a:srgbClr val="009900"/>
                </a:solidFill>
                <a:latin typeface="+mj-lt"/>
              </a:endParaRP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841922" y="4371006"/>
              <a:ext cx="2422459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i="0" dirty="0">
                  <a:solidFill>
                    <a:srgbClr val="008000"/>
                  </a:solidFill>
                  <a:latin typeface="+mj-lt"/>
                </a:rPr>
                <a:t>1. “RTS, k bits”</a:t>
              </a:r>
              <a:endParaRPr lang="en-US" sz="1200" i="0" dirty="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1401482" y="4828206"/>
              <a:ext cx="175260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1571758" y="5585060"/>
              <a:ext cx="1412047" cy="83099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i="0">
                  <a:solidFill>
                    <a:srgbClr val="0000FF"/>
                  </a:solidFill>
                  <a:latin typeface="+mj-lt"/>
                </a:rPr>
                <a:t>2. “CTS, k bits”</a:t>
              </a:r>
              <a:endParaRPr lang="en-US" sz="1200" i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 flipH="1">
              <a:off x="1401482" y="5514006"/>
              <a:ext cx="17526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" name="Text Box 13"/>
            <p:cNvSpPr txBox="1">
              <a:spLocks noChangeArrowheads="1"/>
            </p:cNvSpPr>
            <p:nvPr/>
          </p:nvSpPr>
          <p:spPr bwMode="auto">
            <a:xfrm>
              <a:off x="1584559" y="4904406"/>
              <a:ext cx="1502334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i="0">
                  <a:solidFill>
                    <a:srgbClr val="008000"/>
                  </a:solidFill>
                  <a:latin typeface="+mj-lt"/>
                </a:rPr>
                <a:t>3. “Data”</a:t>
              </a:r>
              <a:endParaRPr lang="en-US" sz="1200" i="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>
              <a:off x="1401482" y="4980606"/>
              <a:ext cx="175260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Text Box 6">
              <a:extLst>
                <a:ext uri="{FF2B5EF4-FFF2-40B4-BE49-F238E27FC236}">
                  <a16:creationId xmlns:a16="http://schemas.microsoft.com/office/drawing/2014/main" id="{78DF701B-ADE6-1443-9649-3751C35AB4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4082" y="4904406"/>
              <a:ext cx="381000" cy="6463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3600" dirty="0">
                  <a:solidFill>
                    <a:srgbClr val="0000FF"/>
                  </a:solidFill>
                  <a:latin typeface="+mj-lt"/>
                </a:rPr>
                <a:t>D</a:t>
              </a:r>
              <a:endParaRPr lang="en-US" i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9" name="Text Box 7">
              <a:extLst>
                <a:ext uri="{FF2B5EF4-FFF2-40B4-BE49-F238E27FC236}">
                  <a16:creationId xmlns:a16="http://schemas.microsoft.com/office/drawing/2014/main" id="{28C82344-7A92-DA4D-85C5-500B0C6AF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6784" y="5445565"/>
              <a:ext cx="2390395" cy="83099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i="0" dirty="0">
                  <a:solidFill>
                    <a:srgbClr val="008000"/>
                  </a:solidFill>
                  <a:latin typeface="+mj-lt"/>
                </a:rPr>
                <a:t>(No deference after Step 2)</a:t>
              </a:r>
              <a:endParaRPr lang="en-US" sz="1200" i="0" dirty="0">
                <a:solidFill>
                  <a:srgbClr val="008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843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Collision!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2" name="Rectangle 3"/>
          <p:cNvSpPr>
            <a:spLocks noGrp="1" noChangeArrowheads="1"/>
          </p:cNvSpPr>
          <p:nvPr>
            <p:ph idx="1"/>
          </p:nvPr>
        </p:nvSpPr>
        <p:spPr>
          <a:xfrm>
            <a:off x="175402" y="1533468"/>
            <a:ext cx="8739998" cy="4802017"/>
          </a:xfrm>
        </p:spPr>
        <p:txBody>
          <a:bodyPr wrap="square">
            <a:no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latin typeface="+mj-lt"/>
              </a:rPr>
              <a:t>A’s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b="1" dirty="0">
                <a:latin typeface="+mj-lt"/>
              </a:rPr>
              <a:t>RTS</a:t>
            </a:r>
            <a:r>
              <a:rPr lang="en-US" altLang="en-US" sz="2800" dirty="0">
                <a:latin typeface="+mj-lt"/>
              </a:rPr>
              <a:t> collides with </a:t>
            </a:r>
            <a:r>
              <a:rPr lang="en-US" altLang="en-US" sz="2800" b="1" dirty="0">
                <a:latin typeface="+mj-lt"/>
              </a:rPr>
              <a:t>C’s RTS, both are lost at B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B will not reply with a CTS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endParaRPr lang="en-US" altLang="en-US" sz="2800" b="1" dirty="0">
              <a:solidFill>
                <a:srgbClr val="FF0000"/>
              </a:solidFill>
              <a:latin typeface="+mj-lt"/>
            </a:endParaRPr>
          </a:p>
          <a:p>
            <a:pPr marL="457200" lvl="1" indent="0">
              <a:spcBef>
                <a:spcPct val="50000"/>
              </a:spcBef>
              <a:buNone/>
            </a:pPr>
            <a:endParaRPr lang="en-US" altLang="en-US" sz="2800" b="1" dirty="0">
              <a:solidFill>
                <a:srgbClr val="FF0000"/>
              </a:solidFill>
              <a:latin typeface="+mj-lt"/>
            </a:endParaRPr>
          </a:p>
          <a:p>
            <a:pPr marL="457200" lvl="1" indent="0">
              <a:spcBef>
                <a:spcPct val="50000"/>
              </a:spcBef>
              <a:buNone/>
            </a:pPr>
            <a:endParaRPr lang="en-US" altLang="en-US" sz="2800" b="1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+mj-lt"/>
              </a:rPr>
              <a:t>Might collisions involving data packets occur?</a:t>
            </a:r>
          </a:p>
          <a:p>
            <a:pPr lvl="1"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Not according to our 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(unrealistic) </a:t>
            </a:r>
            <a:r>
              <a:rPr lang="en-US" altLang="en-US" sz="2800" dirty="0">
                <a:latin typeface="+mj-lt"/>
              </a:rPr>
              <a:t>assumptions</a:t>
            </a:r>
          </a:p>
          <a:p>
            <a:pPr lvl="1"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But Karn </a:t>
            </a:r>
            <a:r>
              <a:rPr lang="en-US" altLang="en-US" sz="2800" b="1" dirty="0">
                <a:solidFill>
                  <a:srgbClr val="009900"/>
                </a:solidFill>
                <a:latin typeface="+mj-lt"/>
              </a:rPr>
              <a:t>acknowledges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+mj-lt"/>
              </a:rPr>
              <a:t>interference range &gt; communication range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2209800" y="3267100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 dirty="0">
                <a:solidFill>
                  <a:srgbClr val="008000"/>
                </a:solidFill>
                <a:latin typeface="+mj-lt"/>
              </a:rPr>
              <a:t>A</a:t>
            </a:r>
            <a:endParaRPr lang="en-US" i="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4267200" y="3267100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0000FF"/>
                </a:solidFill>
                <a:latin typeface="+mj-lt"/>
              </a:rPr>
              <a:t>B</a:t>
            </a:r>
            <a:endParaRPr lang="en-US" i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6400800" y="3267100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 dirty="0">
                <a:solidFill>
                  <a:srgbClr val="FF3300"/>
                </a:solidFill>
                <a:latin typeface="+mj-lt"/>
              </a:rPr>
              <a:t>C</a:t>
            </a:r>
            <a:endParaRPr lang="en-US" i="0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2227937" y="2786631"/>
            <a:ext cx="800220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0" dirty="0">
                <a:solidFill>
                  <a:srgbClr val="008000"/>
                </a:solidFill>
                <a:latin typeface="+mj-lt"/>
              </a:rPr>
              <a:t>RTS</a:t>
            </a:r>
            <a:endParaRPr lang="en-US" sz="1200" i="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49" name="Line 14"/>
          <p:cNvSpPr>
            <a:spLocks noChangeShapeType="1"/>
          </p:cNvSpPr>
          <p:nvPr/>
        </p:nvSpPr>
        <p:spPr bwMode="auto">
          <a:xfrm>
            <a:off x="2590800" y="3343300"/>
            <a:ext cx="1752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50" name="Line 11"/>
          <p:cNvSpPr>
            <a:spLocks noChangeShapeType="1"/>
          </p:cNvSpPr>
          <p:nvPr/>
        </p:nvSpPr>
        <p:spPr bwMode="auto">
          <a:xfrm flipH="1" flipV="1">
            <a:off x="4685447" y="3333775"/>
            <a:ext cx="1715353" cy="95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3300"/>
              </a:solidFill>
              <a:latin typeface="+mj-lt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5981580" y="2755595"/>
            <a:ext cx="800220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+mj-lt"/>
              </a:rPr>
              <a:t>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7715" y="2676352"/>
            <a:ext cx="191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Collision</a:t>
            </a:r>
          </a:p>
        </p:txBody>
      </p:sp>
    </p:spTree>
    <p:extLst>
      <p:ext uri="{BB962C8B-B14F-4D97-AF65-F5344CB8AC3E}">
        <p14:creationId xmlns:p14="http://schemas.microsoft.com/office/powerpoint/2010/main" val="12666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19166 -4.81481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20417 3.33333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 animBg="1"/>
      <p:bldP spid="51" grpId="1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5004-A1F3-814D-90E5-D575656EBB34}" type="slidenum">
              <a:rPr lang="en-US"/>
              <a:pPr/>
              <a:t>19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BEB in MACA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02229"/>
            <a:ext cx="8763000" cy="49747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When collisions arise, MACA senders </a:t>
            </a:r>
            <a:r>
              <a:rPr lang="en-US" sz="2800" b="1" dirty="0">
                <a:solidFill>
                  <a:srgbClr val="000000"/>
                </a:solidFill>
              </a:rPr>
              <a:t>randomly backoff</a:t>
            </a:r>
            <a:r>
              <a:rPr lang="en-US" sz="2800" dirty="0">
                <a:solidFill>
                  <a:srgbClr val="000000"/>
                </a:solidFill>
              </a:rPr>
              <a:t> like Ethernet senders then </a:t>
            </a:r>
            <a:r>
              <a:rPr lang="en-US" sz="2800" b="1" dirty="0">
                <a:solidFill>
                  <a:srgbClr val="0070C0"/>
                </a:solidFill>
              </a:rPr>
              <a:t>retry the RTS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How long do collisions take to </a:t>
            </a:r>
            <a:r>
              <a:rPr lang="en-US" sz="2800" b="1" dirty="0">
                <a:solidFill>
                  <a:srgbClr val="000000"/>
                </a:solidFill>
              </a:rPr>
              <a:t>detect</a:t>
            </a:r>
            <a:r>
              <a:rPr lang="en-US" sz="2800" dirty="0">
                <a:solidFill>
                  <a:srgbClr val="000000"/>
                </a:solidFill>
              </a:rPr>
              <a:t> in the Experimental Ethernet?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/>
              <a:t>What size </a:t>
            </a:r>
            <a:r>
              <a:rPr lang="en-US" sz="2800" dirty="0">
                <a:solidFill>
                  <a:srgbClr val="000000"/>
                </a:solidFill>
              </a:rPr>
              <a:t>should we make MACA backoff slots?</a:t>
            </a:r>
          </a:p>
        </p:txBody>
      </p:sp>
    </p:spTree>
    <p:extLst>
      <p:ext uri="{BB962C8B-B14F-4D97-AF65-F5344CB8AC3E}">
        <p14:creationId xmlns:p14="http://schemas.microsoft.com/office/powerpoint/2010/main" val="75166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r>
              <a:rPr lang="en-US" b="1" dirty="0"/>
              <a:t>Packet radio	Wireless LAN	Wired LAN</a:t>
            </a:r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endParaRPr lang="en-US" dirty="0"/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r>
              <a:rPr lang="en-US" dirty="0"/>
              <a:t>ALOHAnet			</a:t>
            </a:r>
            <a:r>
              <a:rPr lang="en-US" i="1" dirty="0"/>
              <a:t>1960s</a:t>
            </a:r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endParaRPr lang="en-US" dirty="0"/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r>
              <a:rPr lang="en-US" dirty="0"/>
              <a:t>Amateur packet radio	Ethernet	</a:t>
            </a:r>
            <a:r>
              <a:rPr lang="en-US" i="1" dirty="0"/>
              <a:t>1970s</a:t>
            </a:r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endParaRPr lang="en-US" dirty="0"/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endParaRPr lang="en-US" dirty="0"/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access: Timeline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1837678" y="2512381"/>
            <a:ext cx="3818539" cy="622705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3422469" y="3241428"/>
            <a:ext cx="1636662" cy="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36319" y="2607624"/>
            <a:ext cx="0" cy="417251"/>
          </a:xfrm>
          <a:prstGeom prst="straightConnector1">
            <a:avLst/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734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5004-A1F3-814D-90E5-D575656EBB34}" type="slidenum">
              <a:rPr lang="en-US"/>
              <a:pPr/>
              <a:t>20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BEB in MACA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02229"/>
            <a:ext cx="8763000" cy="49747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Current backoff constant: </a:t>
            </a:r>
            <a:r>
              <a:rPr lang="en-US" i="1" dirty="0">
                <a:solidFill>
                  <a:srgbClr val="000000"/>
                </a:solidFill>
              </a:rPr>
              <a:t>CW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MACA sender: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</a:rPr>
              <a:t>CW</a:t>
            </a:r>
            <a:r>
              <a:rPr lang="en-US" i="1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= 2 and </a:t>
            </a:r>
            <a:r>
              <a:rPr lang="en-US" i="1" dirty="0">
                <a:solidFill>
                  <a:srgbClr val="000000"/>
                </a:solidFill>
              </a:rPr>
              <a:t>CW</a:t>
            </a:r>
            <a:r>
              <a:rPr lang="en-US" i="1" baseline="-25000" dirty="0">
                <a:solidFill>
                  <a:srgbClr val="000000"/>
                </a:solidFill>
              </a:rPr>
              <a:t>M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64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Upon </a:t>
            </a:r>
            <a:r>
              <a:rPr lang="en-US" b="1" dirty="0">
                <a:solidFill>
                  <a:srgbClr val="0070C0"/>
                </a:solidFill>
              </a:rPr>
              <a:t>successful</a:t>
            </a:r>
            <a:r>
              <a:rPr lang="en-US" dirty="0">
                <a:solidFill>
                  <a:srgbClr val="000000"/>
                </a:solidFill>
              </a:rPr>
              <a:t> RTS/CTS, </a:t>
            </a:r>
            <a:r>
              <a:rPr lang="en-US" i="1" dirty="0">
                <a:solidFill>
                  <a:srgbClr val="000000"/>
                </a:solidFill>
              </a:rPr>
              <a:t>CW </a:t>
            </a:r>
            <a:r>
              <a:rPr lang="en-US" dirty="0">
                <a:solidFill>
                  <a:srgbClr val="000000"/>
                </a:solidFill>
                <a:sym typeface="Wingdings" pitchFamily="-106" charset="2"/>
              </a:rPr>
              <a:t></a:t>
            </a:r>
            <a:r>
              <a:rPr lang="en-US" i="1" dirty="0">
                <a:solidFill>
                  <a:srgbClr val="000000"/>
                </a:solidFill>
                <a:sym typeface="Wingdings" pitchFamily="-106" charset="2"/>
              </a:rPr>
              <a:t> CW</a:t>
            </a:r>
            <a:r>
              <a:rPr lang="en-US" i="1" baseline="-25000" dirty="0">
                <a:solidFill>
                  <a:srgbClr val="000000"/>
                </a:solidFill>
              </a:rPr>
              <a:t>0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Upon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failed</a:t>
            </a:r>
            <a:r>
              <a:rPr lang="en-US" dirty="0">
                <a:solidFill>
                  <a:srgbClr val="000000"/>
                </a:solidFill>
              </a:rPr>
              <a:t> RTS/CTS, </a:t>
            </a:r>
            <a:r>
              <a:rPr lang="en-US" i="1" dirty="0">
                <a:solidFill>
                  <a:srgbClr val="000000"/>
                </a:solidFill>
              </a:rPr>
              <a:t>CW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itchFamily="-106" charset="2"/>
              </a:rPr>
              <a:t> </a:t>
            </a:r>
            <a:r>
              <a:rPr lang="en-US" dirty="0">
                <a:solidFill>
                  <a:srgbClr val="000000"/>
                </a:solidFill>
              </a:rPr>
              <a:t>min[2</a:t>
            </a:r>
            <a:r>
              <a:rPr lang="en-US" i="1" dirty="0">
                <a:solidFill>
                  <a:srgbClr val="000000"/>
                </a:solidFill>
              </a:rPr>
              <a:t>CW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CW</a:t>
            </a:r>
            <a:r>
              <a:rPr lang="en-US" i="1" baseline="-25000" dirty="0">
                <a:solidFill>
                  <a:srgbClr val="00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Before retransmission, wait a uniform random </a:t>
            </a:r>
            <a:r>
              <a:rPr lang="en-US" b="1" dirty="0">
                <a:solidFill>
                  <a:srgbClr val="000000"/>
                </a:solidFill>
              </a:rPr>
              <a:t>number of RTS lengths</a:t>
            </a:r>
            <a:r>
              <a:rPr lang="en-US" dirty="0">
                <a:solidFill>
                  <a:srgbClr val="000000"/>
                </a:solidFill>
              </a:rPr>
              <a:t> (30 bytes) in </a:t>
            </a:r>
            <a:r>
              <a:rPr lang="en-US" b="1" dirty="0">
                <a:solidFill>
                  <a:srgbClr val="000000"/>
                </a:solidFill>
              </a:rPr>
              <a:t>[0, </a:t>
            </a:r>
            <a:r>
              <a:rPr lang="en-US" b="1" i="1" dirty="0">
                <a:solidFill>
                  <a:srgbClr val="000000"/>
                </a:solidFill>
              </a:rPr>
              <a:t>CW</a:t>
            </a:r>
            <a:r>
              <a:rPr lang="en-US" b="1" dirty="0">
                <a:solidFill>
                  <a:srgbClr val="000000"/>
                </a:solidFill>
              </a:rPr>
              <a:t>]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30 bytes = 240 </a:t>
            </a:r>
            <a:r>
              <a:rPr lang="en-US" sz="2400" dirty="0"/>
              <a:t>μs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09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MACA</a:t>
            </a:r>
          </a:p>
          <a:p>
            <a:endParaRPr lang="en-US" altLang="zh-CN" sz="2800" dirty="0"/>
          </a:p>
          <a:p>
            <a:endParaRPr lang="en-US" altLang="zh-CN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zh-CN" sz="2800" b="1" dirty="0"/>
              <a:t>MACAW</a:t>
            </a:r>
          </a:p>
          <a:p>
            <a:pPr marL="971550" lvl="1" indent="-514350">
              <a:buFont typeface="+mj-lt"/>
              <a:buAutoNum type="arabicPeriod"/>
            </a:pPr>
            <a:endParaRPr lang="en-US" altLang="zh-CN" sz="2800" b="1" dirty="0"/>
          </a:p>
          <a:p>
            <a:pPr marL="571500" indent="-514350">
              <a:buFont typeface="+mj-lt"/>
              <a:buAutoNum type="arabicPeriod" startAt="2"/>
            </a:pPr>
            <a:endParaRPr lang="en-US" altLang="zh-CN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zh-CN" sz="2800" dirty="0"/>
              <a:t>802.11 MAC layer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Wi-Fi Above the PHY</a:t>
            </a:r>
          </a:p>
        </p:txBody>
      </p:sp>
    </p:spTree>
    <p:extLst>
      <p:ext uri="{BB962C8B-B14F-4D97-AF65-F5344CB8AC3E}">
        <p14:creationId xmlns:p14="http://schemas.microsoft.com/office/powerpoint/2010/main" val="1348052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1499-B2E8-AC40-A560-983932EBB49A}" type="slidenum">
              <a:rPr lang="en-US"/>
              <a:pPr/>
              <a:t>22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MACAW: Context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Published in SIGCOMM 1994, work ’93/’94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Wi-Fi standards proceeded in parallel (IEEE standard ‘97)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802.11 draws on MACAW, which draws on MACA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</a:rPr>
              <a:t>Assumptions and goals: </a:t>
            </a:r>
            <a:r>
              <a:rPr lang="en-US" dirty="0">
                <a:solidFill>
                  <a:srgbClr val="000000"/>
                </a:solidFill>
              </a:rPr>
              <a:t>Same as MACA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</a:rPr>
              <a:t>Setting: </a:t>
            </a:r>
            <a:r>
              <a:rPr lang="en-US" b="1" dirty="0">
                <a:solidFill>
                  <a:srgbClr val="0070C0"/>
                </a:solidFill>
              </a:rPr>
              <a:t>Wireless LAN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</a:rPr>
              <a:t>Packet radio </a:t>
            </a:r>
            <a:r>
              <a:rPr lang="en-US" dirty="0">
                <a:solidFill>
                  <a:srgbClr val="000000"/>
                </a:solidFill>
              </a:rPr>
              <a:t>cell size: circa 100 mi. (</a:t>
            </a:r>
            <a:r>
              <a:rPr lang="en-US" b="1" dirty="0">
                <a:solidFill>
                  <a:srgbClr val="000000"/>
                </a:solidFill>
              </a:rPr>
              <a:t>528 μs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</a:rPr>
              <a:t>Wireless LAN </a:t>
            </a:r>
            <a:r>
              <a:rPr lang="en-US" dirty="0">
                <a:solidFill>
                  <a:srgbClr val="000000"/>
                </a:solidFill>
              </a:rPr>
              <a:t>cell size: circa 100 ft. (</a:t>
            </a:r>
            <a:r>
              <a:rPr lang="en-US" b="1" dirty="0">
                <a:solidFill>
                  <a:srgbClr val="000000"/>
                </a:solidFill>
              </a:rPr>
              <a:t>100 ns</a:t>
            </a:r>
            <a:r>
              <a:rPr lang="en-US" dirty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91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5A8A-6AAF-8C4B-BAD2-AC0190F15976}" type="slidenum">
              <a:rPr lang="en-US"/>
              <a:pPr/>
              <a:t>23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 in BEB/MACA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8354"/>
            <a:ext cx="8763000" cy="48463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MACA’s BEB can lead to </a:t>
            </a:r>
            <a:r>
              <a:rPr lang="en-US" sz="2400" b="1" dirty="0">
                <a:solidFill>
                  <a:srgbClr val="FF0000"/>
                </a:solidFill>
              </a:rPr>
              <a:t>unfairness:</a:t>
            </a:r>
            <a:r>
              <a:rPr lang="en-US" sz="2400" dirty="0">
                <a:solidFill>
                  <a:srgbClr val="000000"/>
                </a:solidFill>
              </a:rPr>
              <a:t> backed-off sender has decreasing chance to acquire medium (“the poor get poorer”)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Simple example: </a:t>
            </a:r>
            <a:r>
              <a:rPr lang="en-US" sz="2400" b="1" dirty="0">
                <a:solidFill>
                  <a:srgbClr val="009900"/>
                </a:solidFill>
              </a:rPr>
              <a:t>A,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dirty="0">
                <a:solidFill>
                  <a:srgbClr val="000000"/>
                </a:solidFill>
              </a:rPr>
              <a:t> each sending at a rate that can alone saturate the network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dirty="0">
                <a:solidFill>
                  <a:srgbClr val="000000"/>
                </a:solidFill>
              </a:rPr>
              <a:t> more likely to win the backoff and set </a:t>
            </a:r>
            <a:r>
              <a:rPr lang="en-US" sz="2400" b="1" dirty="0">
                <a:solidFill>
                  <a:srgbClr val="0070C0"/>
                </a:solidFill>
              </a:rPr>
              <a:t>minimum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/>
              <a:t>CW=2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9900"/>
                </a:solidFill>
              </a:rPr>
              <a:t>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more likely to defer (maintain CW)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5EC4017-6AD7-CF43-B0C0-8C8F08973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329" y="3580606"/>
            <a:ext cx="1637211" cy="1015663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i="0" dirty="0">
                <a:solidFill>
                  <a:srgbClr val="008000"/>
                </a:solidFill>
                <a:latin typeface="+mj-lt"/>
              </a:rPr>
              <a:t>A</a:t>
            </a:r>
          </a:p>
          <a:p>
            <a:r>
              <a:rPr lang="en-US" sz="2400" dirty="0">
                <a:solidFill>
                  <a:srgbClr val="008000"/>
                </a:solidFill>
                <a:latin typeface="+mj-lt"/>
              </a:rPr>
              <a:t>CW=32</a:t>
            </a:r>
            <a:endParaRPr lang="en-US" sz="1400" i="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D35E767-52E2-C546-B10E-A7223773D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263" y="3580608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0000FF"/>
                </a:solidFill>
                <a:latin typeface="+mj-lt"/>
              </a:rPr>
              <a:t>B</a:t>
            </a:r>
            <a:endParaRPr lang="en-US" i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BBFCD5FA-6D34-7A4B-98EE-0C9338A41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858" y="3580606"/>
            <a:ext cx="1175657" cy="1015663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i="0" dirty="0">
                <a:solidFill>
                  <a:srgbClr val="FF3300"/>
                </a:solidFill>
                <a:latin typeface="+mj-lt"/>
              </a:rPr>
              <a:t>C</a:t>
            </a:r>
          </a:p>
          <a:p>
            <a:r>
              <a:rPr lang="en-US" sz="2400" i="0" dirty="0">
                <a:solidFill>
                  <a:srgbClr val="FF3300"/>
                </a:solidFill>
                <a:latin typeface="+mj-lt"/>
              </a:rPr>
              <a:t>CW=4</a:t>
            </a:r>
            <a:endParaRPr lang="en-US" sz="1400" i="0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42541E06-0296-D64B-9211-B48EE4391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9253" y="3656808"/>
            <a:ext cx="1752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DD56F0EF-4DF6-1248-B75A-46F59E07835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33900" y="3647283"/>
            <a:ext cx="1715353" cy="95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0169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5A8A-6AAF-8C4B-BAD2-AC0190F15976}" type="slidenum">
              <a:rPr lang="en-US"/>
              <a:pPr/>
              <a:t>24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BEB in MACAW: Copy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8354"/>
            <a:ext cx="8763000" cy="48463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</a:rPr>
              <a:t>MACAW proposal: </a:t>
            </a:r>
            <a:r>
              <a:rPr lang="en-US" dirty="0">
                <a:solidFill>
                  <a:srgbClr val="000000"/>
                </a:solidFill>
              </a:rPr>
              <a:t>senders </a:t>
            </a:r>
            <a:r>
              <a:rPr lang="en-US" b="1" dirty="0">
                <a:solidFill>
                  <a:srgbClr val="000000"/>
                </a:solidFill>
              </a:rPr>
              <a:t>write their </a:t>
            </a:r>
            <a:r>
              <a:rPr lang="en-US" b="1" i="1" dirty="0">
                <a:solidFill>
                  <a:srgbClr val="000000"/>
                </a:solidFill>
              </a:rPr>
              <a:t>CW </a:t>
            </a:r>
            <a:r>
              <a:rPr lang="en-US" dirty="0">
                <a:solidFill>
                  <a:srgbClr val="000000"/>
                </a:solidFill>
              </a:rPr>
              <a:t>into packets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Upon hearing a packet, </a:t>
            </a:r>
            <a:r>
              <a:rPr lang="en-US" b="1" dirty="0">
                <a:solidFill>
                  <a:srgbClr val="0070C0"/>
                </a:solidFill>
              </a:rPr>
              <a:t>copy and adopt </a:t>
            </a:r>
            <a:r>
              <a:rPr lang="en-US" dirty="0">
                <a:solidFill>
                  <a:srgbClr val="000000"/>
                </a:solidFill>
              </a:rPr>
              <a:t>its </a:t>
            </a:r>
            <a:r>
              <a:rPr lang="en-US" i="1" dirty="0">
                <a:solidFill>
                  <a:srgbClr val="000000"/>
                </a:solidFill>
              </a:rPr>
              <a:t>CW</a:t>
            </a:r>
          </a:p>
          <a:p>
            <a:pPr>
              <a:lnSpc>
                <a:spcPct val="90000"/>
              </a:lnSpc>
            </a:pPr>
            <a:endParaRPr lang="en-US" i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</a:rPr>
              <a:t>Result: </a:t>
            </a:r>
            <a:r>
              <a:rPr lang="en-US" dirty="0">
                <a:solidFill>
                  <a:srgbClr val="000000"/>
                </a:solidFill>
              </a:rPr>
              <a:t>Dissemination of congestion level of “winning” transmitter to its competitors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Is this a good idea?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RTS failure rate at one node propagates far and wide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Ambient noise? Regions with different loads?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8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Integrates with MACAW’s ACK mechanism</a:t>
            </a:r>
          </a:p>
          <a:p>
            <a:endParaRPr lang="en-US" dirty="0"/>
          </a:p>
          <a:p>
            <a:r>
              <a:rPr lang="en-US" dirty="0"/>
              <a:t>Multiplicative increase, linear decrease (</a:t>
            </a:r>
            <a:r>
              <a:rPr lang="en-US" b="1" dirty="0"/>
              <a:t>MILD</a:t>
            </a:r>
            <a:r>
              <a:rPr lang="en-US" dirty="0"/>
              <a:t>)</a:t>
            </a:r>
          </a:p>
          <a:p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MACAW sender: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</a:rPr>
              <a:t>CW</a:t>
            </a:r>
            <a:r>
              <a:rPr lang="en-US" i="1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= 2 and </a:t>
            </a:r>
            <a:r>
              <a:rPr lang="en-US" i="1" dirty="0">
                <a:solidFill>
                  <a:srgbClr val="000000"/>
                </a:solidFill>
              </a:rPr>
              <a:t>CW</a:t>
            </a:r>
            <a:r>
              <a:rPr lang="en-US" i="1" baseline="-25000" dirty="0">
                <a:solidFill>
                  <a:srgbClr val="000000"/>
                </a:solidFill>
              </a:rPr>
              <a:t>M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64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Upon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failed</a:t>
            </a:r>
            <a:r>
              <a:rPr lang="en-US" dirty="0">
                <a:solidFill>
                  <a:srgbClr val="000000"/>
                </a:solidFill>
              </a:rPr>
              <a:t> RTS/CTS</a:t>
            </a:r>
          </a:p>
          <a:p>
            <a:pPr lvl="2"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</a:rPr>
              <a:t>CW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itchFamily="-106" charset="2"/>
              </a:rPr>
              <a:t> </a:t>
            </a:r>
            <a:r>
              <a:rPr lang="en-US" dirty="0">
                <a:solidFill>
                  <a:srgbClr val="000000"/>
                </a:solidFill>
              </a:rPr>
              <a:t>min[1.5</a:t>
            </a:r>
            <a:r>
              <a:rPr lang="en-US" i="1" dirty="0">
                <a:solidFill>
                  <a:srgbClr val="000000"/>
                </a:solidFill>
              </a:rPr>
              <a:t>CW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CW</a:t>
            </a:r>
            <a:r>
              <a:rPr lang="en-US" i="1" baseline="-25000" dirty="0">
                <a:solidFill>
                  <a:srgbClr val="00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Upon </a:t>
            </a:r>
            <a:r>
              <a:rPr lang="en-US" b="1" dirty="0">
                <a:solidFill>
                  <a:srgbClr val="0070C0"/>
                </a:solidFill>
              </a:rPr>
              <a:t>successful</a:t>
            </a:r>
            <a:r>
              <a:rPr lang="en-US" dirty="0">
                <a:solidFill>
                  <a:srgbClr val="000000"/>
                </a:solidFill>
              </a:rPr>
              <a:t> RTS/CTS but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failed</a:t>
            </a:r>
            <a:r>
              <a:rPr lang="en-US" dirty="0">
                <a:solidFill>
                  <a:srgbClr val="000000"/>
                </a:solidFill>
              </a:rPr>
              <a:t> ACK, </a:t>
            </a:r>
            <a:r>
              <a:rPr lang="en-US" b="1" dirty="0">
                <a:solidFill>
                  <a:srgbClr val="000000"/>
                </a:solidFill>
              </a:rPr>
              <a:t>no change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Upon </a:t>
            </a:r>
            <a:r>
              <a:rPr lang="en-US" b="1" dirty="0">
                <a:solidFill>
                  <a:srgbClr val="0070C0"/>
                </a:solidFill>
              </a:rPr>
              <a:t>successful</a:t>
            </a:r>
            <a:r>
              <a:rPr lang="en-US" dirty="0">
                <a:solidFill>
                  <a:srgbClr val="000000"/>
                </a:solidFill>
              </a:rPr>
              <a:t> RTS/CTS/DATA/ACK</a:t>
            </a:r>
          </a:p>
          <a:p>
            <a:pPr lvl="2"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</a:rPr>
              <a:t>CW </a:t>
            </a:r>
            <a:r>
              <a:rPr lang="en-US" dirty="0">
                <a:solidFill>
                  <a:srgbClr val="000000"/>
                </a:solidFill>
                <a:sym typeface="Wingdings" pitchFamily="-106" charset="2"/>
              </a:rPr>
              <a:t></a:t>
            </a:r>
            <a:r>
              <a:rPr lang="en-US" i="1" dirty="0">
                <a:solidFill>
                  <a:srgbClr val="000000"/>
                </a:solidFill>
                <a:sym typeface="Wingdings" pitchFamily="-106" charset="2"/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CW−1</a:t>
            </a:r>
            <a:endParaRPr lang="en-US" i="1" baseline="-25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7405-F186-B34F-9AB5-0C212BC3E7D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BEB in MACAW</a:t>
            </a:r>
          </a:p>
        </p:txBody>
      </p:sp>
    </p:spTree>
    <p:extLst>
      <p:ext uri="{BB962C8B-B14F-4D97-AF65-F5344CB8AC3E}">
        <p14:creationId xmlns:p14="http://schemas.microsoft.com/office/powerpoint/2010/main" val="2284645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MACAW introduces an </a:t>
            </a:r>
            <a:r>
              <a:rPr lang="en-US" b="1" dirty="0"/>
              <a:t>ACK</a:t>
            </a:r>
            <a:r>
              <a:rPr lang="en-US" dirty="0"/>
              <a:t> after DATA packets; not in MACA</a:t>
            </a:r>
          </a:p>
          <a:p>
            <a:r>
              <a:rPr lang="en-US" dirty="0"/>
              <a:t>Sender resends if RTS/CTS succeeds but no ACK returns</a:t>
            </a:r>
          </a:p>
          <a:p>
            <a:endParaRPr lang="en-US" dirty="0"/>
          </a:p>
          <a:p>
            <a:r>
              <a:rPr lang="en-US" dirty="0"/>
              <a:t>Sender resends RTS.  Two cases: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 was lost</a:t>
            </a:r>
          </a:p>
          <a:p>
            <a:pPr marL="914400" lvl="1" indent="-514350"/>
            <a:r>
              <a:rPr lang="en-US" dirty="0"/>
              <a:t>Receiver sends CTS, sender DATA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Receiver already has the DATA (reverse-link </a:t>
            </a:r>
            <a:r>
              <a:rPr lang="en-US" b="1" dirty="0"/>
              <a:t>ACK loss</a:t>
            </a:r>
            <a:r>
              <a:rPr lang="en-US" dirty="0"/>
              <a:t>)</a:t>
            </a:r>
          </a:p>
          <a:p>
            <a:pPr marL="914400" lvl="1" indent="-514350"/>
            <a:r>
              <a:rPr lang="en-US" dirty="0"/>
              <a:t>Receiver sends </a:t>
            </a:r>
            <a:r>
              <a:rPr lang="en-US" b="1" dirty="0">
                <a:solidFill>
                  <a:srgbClr val="0070C0"/>
                </a:solidFill>
              </a:rPr>
              <a:t>ACK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7405-F186-B34F-9AB5-0C212BC3E7D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Reliability: ACK</a:t>
            </a:r>
          </a:p>
        </p:txBody>
      </p:sp>
    </p:spTree>
    <p:extLst>
      <p:ext uri="{BB962C8B-B14F-4D97-AF65-F5344CB8AC3E}">
        <p14:creationId xmlns:p14="http://schemas.microsoft.com/office/powerpoint/2010/main" val="4034057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Avoid TCP window reductions </a:t>
            </a:r>
            <a:r>
              <a:rPr lang="en-US" dirty="0"/>
              <a:t>when interference</a:t>
            </a:r>
          </a:p>
          <a:p>
            <a:endParaRPr lang="en-US" dirty="0"/>
          </a:p>
          <a:p>
            <a:r>
              <a:rPr lang="en-US" dirty="0"/>
              <a:t>Useful when there’s </a:t>
            </a:r>
            <a:r>
              <a:rPr lang="en-US" b="1" dirty="0"/>
              <a:t>ambient noise </a:t>
            </a:r>
            <a:r>
              <a:rPr lang="en-US" dirty="0"/>
              <a:t>(microwave ovens…)</a:t>
            </a:r>
          </a:p>
          <a:p>
            <a:endParaRPr lang="en-US" dirty="0"/>
          </a:p>
          <a:p>
            <a:r>
              <a:rPr lang="en-US" dirty="0"/>
              <a:t>Why are sequence numbers in DATA packets now important (not mentioned directly in paper!)</a:t>
            </a:r>
          </a:p>
          <a:p>
            <a:endParaRPr lang="en-US" dirty="0"/>
          </a:p>
          <a:p>
            <a:r>
              <a:rPr lang="en-US" dirty="0"/>
              <a:t>Are ACKs useful for multicast packets? Consequences for, e.g., ARP?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7405-F186-B34F-9AB5-0C212BC3E7D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ACK: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27050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C1A30E-D699-754F-9B6E-1BF8EA23C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366665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C</a:t>
            </a:r>
            <a:r>
              <a:rPr lang="en-US" dirty="0"/>
              <a:t> can proceed only if it can hear a </a:t>
            </a:r>
            <a:r>
              <a:rPr lang="en-US" b="1" dirty="0"/>
              <a:t>CTS</a:t>
            </a:r>
            <a:r>
              <a:rPr lang="en-US" dirty="0"/>
              <a:t> from </a:t>
            </a:r>
            <a:r>
              <a:rPr lang="en-US" b="1" dirty="0">
                <a:solidFill>
                  <a:srgbClr val="0000FF"/>
                </a:solidFill>
              </a:rPr>
              <a:t>D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But B’s DATA will likely clobber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So </a:t>
            </a:r>
            <a:r>
              <a:rPr lang="en-US" b="1" dirty="0">
                <a:solidFill>
                  <a:srgbClr val="009900"/>
                </a:solidFill>
              </a:rPr>
              <a:t>B</a:t>
            </a:r>
            <a:r>
              <a:rPr lang="en-US" dirty="0"/>
              <a:t> sends a </a:t>
            </a:r>
            <a:r>
              <a:rPr lang="en-US" b="1" dirty="0"/>
              <a:t>Data Sending (DS) </a:t>
            </a:r>
            <a:r>
              <a:rPr lang="en-US" dirty="0"/>
              <a:t>packet after CTS</a:t>
            </a:r>
          </a:p>
          <a:p>
            <a:pPr lvl="1"/>
            <a:r>
              <a:rPr lang="en-US" dirty="0"/>
              <a:t>So </a:t>
            </a:r>
            <a:r>
              <a:rPr lang="en-US" b="1" dirty="0">
                <a:solidFill>
                  <a:srgbClr val="009900"/>
                </a:solidFill>
              </a:rPr>
              <a:t>C</a:t>
            </a:r>
            <a:r>
              <a:rPr lang="en-US" dirty="0"/>
              <a:t> </a:t>
            </a:r>
            <a:r>
              <a:rPr lang="en-US" i="1" dirty="0"/>
              <a:t>knows</a:t>
            </a:r>
            <a:r>
              <a:rPr lang="en-US" dirty="0"/>
              <a:t> that </a:t>
            </a:r>
            <a:r>
              <a:rPr lang="en-US" b="1" dirty="0">
                <a:solidFill>
                  <a:srgbClr val="009900"/>
                </a:solidFill>
              </a:rPr>
              <a:t>B</a:t>
            </a:r>
            <a:r>
              <a:rPr lang="en-US" dirty="0"/>
              <a:t> received a CTS</a:t>
            </a:r>
          </a:p>
          <a:p>
            <a:pPr lvl="2"/>
            <a:r>
              <a:rPr lang="en-US" dirty="0"/>
              <a:t>C </a:t>
            </a:r>
            <a:r>
              <a:rPr lang="en-US" b="1" dirty="0">
                <a:solidFill>
                  <a:srgbClr val="0070C0"/>
                </a:solidFill>
              </a:rPr>
              <a:t>defers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until after 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098CB3-B340-1545-B78A-CB056C6E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72814F-FD3D-C141-B5ED-613A6D4EA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MACAW and Exposed Terminals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BCF4076-1A15-F04C-88D8-668E52B2F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754" y="4194421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0000FF"/>
                </a:solidFill>
                <a:latin typeface="+mj-lt"/>
              </a:rPr>
              <a:t>A</a:t>
            </a:r>
            <a:endParaRPr lang="en-US" i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1CF359E-7B42-C940-B6EE-B40296542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154" y="4194421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>
                <a:solidFill>
                  <a:srgbClr val="009900"/>
                </a:solidFill>
                <a:latin typeface="+mj-lt"/>
              </a:rPr>
              <a:t>B</a:t>
            </a:r>
            <a:endParaRPr lang="en-US" i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41921A7-8A3B-E348-8252-51BC1651F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754" y="4194421"/>
            <a:ext cx="381000" cy="6413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0" dirty="0">
                <a:solidFill>
                  <a:srgbClr val="009900"/>
                </a:solidFill>
                <a:latin typeface="+mj-lt"/>
              </a:rPr>
              <a:t>C</a:t>
            </a:r>
            <a:endParaRPr lang="en-US" i="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1332C6E-AFB8-544F-900B-99B790044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194" y="3661021"/>
            <a:ext cx="2422459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0" dirty="0">
                <a:solidFill>
                  <a:srgbClr val="008000"/>
                </a:solidFill>
                <a:latin typeface="+mj-lt"/>
              </a:rPr>
              <a:t>1. “RTS, k bits”</a:t>
            </a:r>
            <a:endParaRPr lang="en-US" sz="1200" i="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7A56D034-C9DC-354F-B335-75500112E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5754" y="4118221"/>
            <a:ext cx="1752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5D28E2BC-3A96-1A4C-8162-454494AB6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564" y="4309846"/>
            <a:ext cx="1412047" cy="83099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i="0" dirty="0">
                <a:solidFill>
                  <a:srgbClr val="0000FF"/>
                </a:solidFill>
                <a:latin typeface="+mj-lt"/>
              </a:rPr>
              <a:t>2. “CTS, k bits”</a:t>
            </a:r>
            <a:endParaRPr lang="en-US" sz="1200" i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B4452C3D-78A0-B940-A5F3-F45EB18B50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15753" y="4333758"/>
            <a:ext cx="1752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6D6E51FA-8340-B643-B507-BF2F13E38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354" y="4194421"/>
            <a:ext cx="381000" cy="646331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+mj-lt"/>
              </a:rPr>
              <a:t>D</a:t>
            </a:r>
            <a:endParaRPr lang="en-US" i="0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4D8D56-B632-B142-A2A7-824605016AE7}"/>
              </a:ext>
            </a:extLst>
          </p:cNvPr>
          <p:cNvGrpSpPr/>
          <p:nvPr/>
        </p:nvGrpSpPr>
        <p:grpSpPr>
          <a:xfrm>
            <a:off x="1828758" y="4735580"/>
            <a:ext cx="5182693" cy="1971064"/>
            <a:chOff x="1828758" y="4735580"/>
            <a:chExt cx="5182693" cy="1971064"/>
          </a:xfrm>
        </p:grpSpPr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62E58E36-5D85-AB42-B8B0-0F242E9E8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7726" y="5158918"/>
              <a:ext cx="1261885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i="0" dirty="0">
                  <a:solidFill>
                    <a:srgbClr val="008000"/>
                  </a:solidFill>
                  <a:latin typeface="+mj-lt"/>
                </a:rPr>
                <a:t>3. “DS”</a:t>
              </a:r>
              <a:endParaRPr lang="en-US" sz="1200" i="0" dirty="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56B7DE3A-8ABE-0C4B-B58C-B6D9A07BB0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758" y="5242771"/>
              <a:ext cx="175260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C4232836-ADDA-A04F-BEB0-63A0AF327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1056" y="4735580"/>
              <a:ext cx="2390395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  <a:latin typeface="+mj-lt"/>
                </a:rPr>
                <a:t>Defer</a:t>
              </a:r>
              <a:endParaRPr lang="en-US" sz="1200" i="0" dirty="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id="{F78B58F4-5EAF-B243-85FF-5D0A1764A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1835" y="5668583"/>
              <a:ext cx="1502335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  <a:latin typeface="+mj-lt"/>
                </a:rPr>
                <a:t>4</a:t>
              </a:r>
              <a:r>
                <a:rPr lang="en-US" sz="2400" i="0" dirty="0">
                  <a:solidFill>
                    <a:srgbClr val="008000"/>
                  </a:solidFill>
                  <a:latin typeface="+mj-lt"/>
                </a:rPr>
                <a:t>. “Data”</a:t>
              </a:r>
              <a:endParaRPr lang="en-US" sz="1200" i="0" dirty="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2992F9C2-A59E-A545-9BC2-0D0A40F02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758" y="5744783"/>
              <a:ext cx="175260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Text Box 9">
              <a:extLst>
                <a:ext uri="{FF2B5EF4-FFF2-40B4-BE49-F238E27FC236}">
                  <a16:creationId xmlns:a16="http://schemas.microsoft.com/office/drawing/2014/main" id="{EED223BB-AAA2-4B46-B81D-90AB836C9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1847" y="6244979"/>
              <a:ext cx="1582323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i="0" dirty="0">
                  <a:solidFill>
                    <a:srgbClr val="0000FF"/>
                  </a:solidFill>
                  <a:latin typeface="+mj-lt"/>
                </a:rPr>
                <a:t>5. “ACK”</a:t>
              </a:r>
              <a:endParaRPr lang="en-US" sz="1200" i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20" name="Line 10">
              <a:extLst>
                <a:ext uri="{FF2B5EF4-FFF2-40B4-BE49-F238E27FC236}">
                  <a16:creationId xmlns:a16="http://schemas.microsoft.com/office/drawing/2014/main" id="{053F4A47-3B3E-9348-9579-04C7B3A709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46708" y="6160841"/>
              <a:ext cx="17526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517C1D1-FF42-8648-A109-CB65501EDEAC}"/>
              </a:ext>
            </a:extLst>
          </p:cNvPr>
          <p:cNvSpPr txBox="1"/>
          <p:nvPr/>
        </p:nvSpPr>
        <p:spPr>
          <a:xfrm>
            <a:off x="961208" y="3584448"/>
            <a:ext cx="7145384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" charset="0"/>
                <a:ea typeface="Arial" charset="0"/>
                <a:cs typeface="Arial" charset="0"/>
              </a:rPr>
              <a:t>Conservative: Doesn’t leverage exposed terminal opportunities for concurrency</a:t>
            </a:r>
          </a:p>
        </p:txBody>
      </p:sp>
    </p:spTree>
    <p:extLst>
      <p:ext uri="{BB962C8B-B14F-4D97-AF65-F5344CB8AC3E}">
        <p14:creationId xmlns:p14="http://schemas.microsoft.com/office/powerpoint/2010/main" val="112376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Need for Synchronization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2" name="Rectangle 3"/>
          <p:cNvSpPr>
            <a:spLocks noGrp="1" noChangeArrowheads="1"/>
          </p:cNvSpPr>
          <p:nvPr>
            <p:ph idx="1"/>
          </p:nvPr>
        </p:nvSpPr>
        <p:spPr>
          <a:xfrm>
            <a:off x="175402" y="1533468"/>
            <a:ext cx="8739998" cy="4395845"/>
          </a:xfrm>
        </p:spPr>
        <p:txBody>
          <a:bodyPr wrap="square">
            <a:no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j-lt"/>
                <a:sym typeface="Wingdings" charset="2"/>
              </a:rPr>
              <a:t>Suppose </a:t>
            </a:r>
            <a:r>
              <a:rPr lang="en-US" altLang="en-US" b="1" dirty="0">
                <a:latin typeface="+mj-lt"/>
                <a:sym typeface="Wingdings" charset="2"/>
              </a:rPr>
              <a:t>D</a:t>
            </a:r>
            <a:r>
              <a:rPr lang="en-US" altLang="en-US" dirty="0">
                <a:latin typeface="+mj-lt"/>
                <a:sym typeface="Wingdings" charset="2"/>
              </a:rPr>
              <a:t> has a </a:t>
            </a:r>
            <a:r>
              <a:rPr lang="en-US" altLang="en-US" b="1" dirty="0">
                <a:latin typeface="+mj-lt"/>
                <a:sym typeface="Wingdings" charset="2"/>
              </a:rPr>
              <a:t>smaller CW, ongoing transmission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j-lt"/>
                <a:sym typeface="Wingdings" charset="2"/>
              </a:rPr>
              <a:t>B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charset="2"/>
              </a:rPr>
              <a:t>can not reply </a:t>
            </a:r>
            <a:r>
              <a:rPr lang="en-US" altLang="en-US" dirty="0">
                <a:latin typeface="+mj-lt"/>
                <a:sym typeface="Wingdings" charset="2"/>
              </a:rPr>
              <a:t>to A’s RTS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+mj-lt"/>
                <a:sym typeface="Wingdings" charset="2"/>
              </a:rPr>
              <a:t>A doesn’t know </a:t>
            </a:r>
            <a:r>
              <a:rPr lang="en-US" altLang="en-US" b="1" dirty="0">
                <a:latin typeface="+mj-lt"/>
                <a:sym typeface="Wingdings" charset="2"/>
              </a:rPr>
              <a:t>when</a:t>
            </a:r>
            <a:r>
              <a:rPr lang="en-US" altLang="en-US" dirty="0">
                <a:latin typeface="+mj-lt"/>
                <a:sym typeface="Wingdings" charset="2"/>
              </a:rPr>
              <a:t> the contention periods are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j-lt"/>
                <a:sym typeface="Wingdings" charset="2"/>
              </a:rPr>
              <a:t>So, A’s backoff will increase: </a:t>
            </a:r>
            <a:r>
              <a:rPr lang="en-US" altLang="en-US" b="1" dirty="0">
                <a:solidFill>
                  <a:srgbClr val="FF0000"/>
                </a:solidFill>
                <a:latin typeface="+mj-lt"/>
                <a:sym typeface="Wingdings" charset="2"/>
              </a:rPr>
              <a:t>unfair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dirty="0">
              <a:latin typeface="+mj-lt"/>
              <a:sym typeface="Wingdings" charset="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latin typeface="+mj-lt"/>
                <a:sym typeface="Wingdings" charset="2"/>
              </a:rPr>
              <a:t>MACAW’s approach: </a:t>
            </a:r>
            <a:r>
              <a:rPr lang="en-US" altLang="en-US" dirty="0">
                <a:latin typeface="+mj-lt"/>
                <a:sym typeface="Wingdings" charset="2"/>
              </a:rPr>
              <a:t>let B contend </a:t>
            </a:r>
            <a:r>
              <a:rPr lang="en-US" altLang="en-US" b="1" dirty="0">
                <a:solidFill>
                  <a:srgbClr val="0070C0"/>
                </a:solidFill>
                <a:latin typeface="+mj-lt"/>
                <a:sym typeface="Wingdings" charset="2"/>
              </a:rPr>
              <a:t>“on behalf of” </a:t>
            </a:r>
            <a:r>
              <a:rPr lang="en-US" altLang="en-US" dirty="0">
                <a:latin typeface="+mj-lt"/>
                <a:sym typeface="Wingdings" charset="2"/>
              </a:rPr>
              <a:t>A</a:t>
            </a:r>
            <a:endParaRPr lang="en-US" altLang="en-US" dirty="0"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02059" y="4800500"/>
            <a:ext cx="865414" cy="6041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A</a:t>
            </a:r>
          </a:p>
        </p:txBody>
      </p:sp>
      <p:sp>
        <p:nvSpPr>
          <p:cNvPr id="53" name="Oval 52"/>
          <p:cNvSpPr/>
          <p:nvPr/>
        </p:nvSpPr>
        <p:spPr>
          <a:xfrm>
            <a:off x="3036302" y="4800499"/>
            <a:ext cx="865414" cy="60415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B</a:t>
            </a:r>
          </a:p>
        </p:txBody>
      </p:sp>
      <p:sp>
        <p:nvSpPr>
          <p:cNvPr id="54" name="Oval 53"/>
          <p:cNvSpPr/>
          <p:nvPr/>
        </p:nvSpPr>
        <p:spPr>
          <a:xfrm>
            <a:off x="4540637" y="4800499"/>
            <a:ext cx="865414" cy="6041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C</a:t>
            </a:r>
          </a:p>
        </p:txBody>
      </p:sp>
      <p:sp>
        <p:nvSpPr>
          <p:cNvPr id="55" name="Oval 54"/>
          <p:cNvSpPr/>
          <p:nvPr/>
        </p:nvSpPr>
        <p:spPr>
          <a:xfrm>
            <a:off x="6489180" y="4800498"/>
            <a:ext cx="865414" cy="6041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D</a:t>
            </a:r>
          </a:p>
        </p:txBody>
      </p:sp>
      <p:cxnSp>
        <p:nvCxnSpPr>
          <p:cNvPr id="5" name="Straight Arrow Connector 4"/>
          <p:cNvCxnSpPr>
            <a:stCxn id="2" idx="6"/>
            <a:endCxn id="53" idx="2"/>
          </p:cNvCxnSpPr>
          <p:nvPr/>
        </p:nvCxnSpPr>
        <p:spPr>
          <a:xfrm flipV="1">
            <a:off x="2067473" y="5102578"/>
            <a:ext cx="968829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5" idx="2"/>
            <a:endCxn id="54" idx="6"/>
          </p:cNvCxnSpPr>
          <p:nvPr/>
        </p:nvCxnSpPr>
        <p:spPr>
          <a:xfrm flipH="1">
            <a:off x="5406051" y="5102577"/>
            <a:ext cx="1083129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36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r>
              <a:rPr lang="en-US" b="1" dirty="0"/>
              <a:t>Packet radio	Wireless LAN	Wired LAN</a:t>
            </a:r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endParaRPr lang="en-US" dirty="0"/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r>
              <a:rPr lang="en-US" dirty="0"/>
              <a:t>ALOHAnet			</a:t>
            </a:r>
            <a:r>
              <a:rPr lang="en-US" i="1" dirty="0"/>
              <a:t>1960s</a:t>
            </a:r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endParaRPr lang="en-US" dirty="0"/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r>
              <a:rPr lang="en-US" dirty="0"/>
              <a:t>Amateur packet radio	Ethernet	</a:t>
            </a:r>
            <a:r>
              <a:rPr lang="en-US" i="1" dirty="0"/>
              <a:t>1970s</a:t>
            </a:r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r>
              <a:rPr lang="en-US" dirty="0"/>
              <a:t>			</a:t>
            </a:r>
            <a:r>
              <a:rPr lang="en-US" i="1" dirty="0"/>
              <a:t>1980s</a:t>
            </a:r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r>
              <a:rPr lang="en-US" b="1" dirty="0"/>
              <a:t>MACA</a:t>
            </a:r>
            <a:r>
              <a:rPr lang="en-US" dirty="0"/>
              <a:t>			</a:t>
            </a:r>
            <a:r>
              <a:rPr lang="en-US" i="1" dirty="0"/>
              <a:t>1990s</a:t>
            </a:r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endParaRPr lang="en-US" dirty="0"/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r>
              <a:rPr lang="en-US" b="1" dirty="0"/>
              <a:t>	MACAW</a:t>
            </a:r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endParaRPr lang="en-US" dirty="0"/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r>
              <a:rPr lang="en-US" dirty="0"/>
              <a:t>	</a:t>
            </a:r>
            <a:r>
              <a:rPr lang="en-US" b="1" spc="-150" dirty="0"/>
              <a:t>IEEE 802.11		</a:t>
            </a:r>
            <a:r>
              <a:rPr lang="en-US" i="1" spc="-150" dirty="0"/>
              <a:t>2000s</a:t>
            </a:r>
          </a:p>
          <a:p>
            <a:pPr marL="0" indent="0">
              <a:buNone/>
              <a:tabLst>
                <a:tab pos="2513013" algn="l"/>
                <a:tab pos="5599113" algn="l"/>
                <a:tab pos="7424738" algn="l"/>
              </a:tabLst>
            </a:pPr>
            <a:r>
              <a:rPr lang="en-US" i="1" spc="-150" dirty="0"/>
              <a:t>			2010s</a:t>
            </a:r>
            <a:endParaRPr lang="en-US" spc="-1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access: Timeline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293223" y="4193177"/>
            <a:ext cx="1267097" cy="509452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3566160" y="3470029"/>
            <a:ext cx="2786872" cy="1937994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8534" y="3411245"/>
            <a:ext cx="0" cy="417251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3422469" y="4983480"/>
            <a:ext cx="0" cy="424543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1293223" y="3411245"/>
            <a:ext cx="4415119" cy="559864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74CCC6A-6E29-4A43-9214-A8BC04AFC470}"/>
              </a:ext>
            </a:extLst>
          </p:cNvPr>
          <p:cNvCxnSpPr>
            <a:cxnSpLocks/>
          </p:cNvCxnSpPr>
          <p:nvPr/>
        </p:nvCxnSpPr>
        <p:spPr>
          <a:xfrm>
            <a:off x="1837678" y="2512381"/>
            <a:ext cx="3818539" cy="622705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EC330D-2254-394F-BB46-467FA8BDBCFE}"/>
              </a:ext>
            </a:extLst>
          </p:cNvPr>
          <p:cNvCxnSpPr>
            <a:cxnSpLocks/>
          </p:cNvCxnSpPr>
          <p:nvPr/>
        </p:nvCxnSpPr>
        <p:spPr>
          <a:xfrm>
            <a:off x="3422469" y="3241428"/>
            <a:ext cx="1636662" cy="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F3B145-1C60-EF4E-83EF-B5012C15BF63}"/>
              </a:ext>
            </a:extLst>
          </p:cNvPr>
          <p:cNvCxnSpPr/>
          <p:nvPr/>
        </p:nvCxnSpPr>
        <p:spPr>
          <a:xfrm>
            <a:off x="836319" y="2607624"/>
            <a:ext cx="0" cy="417251"/>
          </a:xfrm>
          <a:prstGeom prst="straightConnector1">
            <a:avLst/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16BC68F-DBE3-AC49-BF21-76B908BCF312}"/>
              </a:ext>
            </a:extLst>
          </p:cNvPr>
          <p:cNvCxnSpPr>
            <a:cxnSpLocks/>
          </p:cNvCxnSpPr>
          <p:nvPr/>
        </p:nvCxnSpPr>
        <p:spPr>
          <a:xfrm flipH="1">
            <a:off x="3317966" y="3470029"/>
            <a:ext cx="2717074" cy="107584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994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MACAW: RRTS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2" name="Rectangle 3"/>
          <p:cNvSpPr>
            <a:spLocks noGrp="1" noChangeArrowheads="1"/>
          </p:cNvSpPr>
          <p:nvPr>
            <p:ph idx="1"/>
          </p:nvPr>
        </p:nvSpPr>
        <p:spPr>
          <a:xfrm>
            <a:off x="175402" y="1533469"/>
            <a:ext cx="8739998" cy="2429784"/>
          </a:xfrm>
        </p:spPr>
        <p:txBody>
          <a:bodyPr wrap="square">
            <a:no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j-lt"/>
              </a:rPr>
              <a:t>But </a:t>
            </a:r>
            <a:r>
              <a:rPr lang="en-US" altLang="en-US" b="1" dirty="0">
                <a:solidFill>
                  <a:srgbClr val="009900"/>
                </a:solidFill>
                <a:latin typeface="+mj-lt"/>
              </a:rPr>
              <a:t>B knows </a:t>
            </a:r>
            <a:r>
              <a:rPr lang="en-US" altLang="en-US" dirty="0">
                <a:latin typeface="+mj-lt"/>
              </a:rPr>
              <a:t>when the gaps for contention are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j-lt"/>
              </a:rPr>
              <a:t>B sends a </a:t>
            </a:r>
            <a:r>
              <a:rPr lang="en-US" altLang="en-US" b="1" dirty="0">
                <a:latin typeface="+mj-lt"/>
              </a:rPr>
              <a:t>Request for RTS (RRTS) </a:t>
            </a:r>
            <a:r>
              <a:rPr lang="en-US" altLang="en-US" dirty="0">
                <a:latin typeface="+mj-lt"/>
              </a:rPr>
              <a:t>packet to A when DATA completes (hears an ACK from C)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j-lt"/>
                <a:sym typeface="Wingdings" charset="2"/>
              </a:rPr>
              <a:t>C defers transmissions for two slot periods (why?)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+mj-lt"/>
                <a:sym typeface="Wingdings" charset="2"/>
              </a:rPr>
              <a:t>A sends a RTS immediately without backoff</a:t>
            </a:r>
            <a:endParaRPr lang="en-US" altLang="en-US" dirty="0">
              <a:solidFill>
                <a:schemeClr val="accent6"/>
              </a:solidFill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dirty="0"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1187069" y="5055561"/>
            <a:ext cx="865414" cy="6041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A</a:t>
            </a:r>
          </a:p>
        </p:txBody>
      </p:sp>
      <p:sp>
        <p:nvSpPr>
          <p:cNvPr id="53" name="Oval 52"/>
          <p:cNvSpPr/>
          <p:nvPr/>
        </p:nvSpPr>
        <p:spPr>
          <a:xfrm>
            <a:off x="3021312" y="5055560"/>
            <a:ext cx="865414" cy="60415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B</a:t>
            </a:r>
          </a:p>
        </p:txBody>
      </p:sp>
      <p:sp>
        <p:nvSpPr>
          <p:cNvPr id="54" name="Oval 53"/>
          <p:cNvSpPr/>
          <p:nvPr/>
        </p:nvSpPr>
        <p:spPr>
          <a:xfrm>
            <a:off x="4525647" y="5055560"/>
            <a:ext cx="865414" cy="6041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C</a:t>
            </a:r>
          </a:p>
        </p:txBody>
      </p:sp>
      <p:sp>
        <p:nvSpPr>
          <p:cNvPr id="55" name="Oval 54"/>
          <p:cNvSpPr/>
          <p:nvPr/>
        </p:nvSpPr>
        <p:spPr>
          <a:xfrm>
            <a:off x="6474190" y="5055559"/>
            <a:ext cx="865414" cy="6041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D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2068222" y="5355496"/>
            <a:ext cx="968829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5" idx="2"/>
            <a:endCxn id="54" idx="6"/>
          </p:cNvCxnSpPr>
          <p:nvPr/>
        </p:nvCxnSpPr>
        <p:spPr>
          <a:xfrm flipH="1">
            <a:off x="5391061" y="5357638"/>
            <a:ext cx="1083129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2321">
            <a:off x="4731432" y="4351651"/>
            <a:ext cx="850900" cy="6580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31150">
            <a:off x="6296389" y="4348986"/>
            <a:ext cx="850900" cy="658029"/>
          </a:xfrm>
          <a:prstGeom prst="rect">
            <a:avLst/>
          </a:prstGeom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948648" y="4212720"/>
            <a:ext cx="1023037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+mj-lt"/>
              </a:rPr>
              <a:t>RRTS</a:t>
            </a:r>
            <a:endParaRPr lang="en-US" sz="1200" i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252264" y="5781916"/>
            <a:ext cx="800219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+mj-lt"/>
              </a:rPr>
              <a:t>RTS</a:t>
            </a:r>
            <a:endParaRPr lang="en-US" sz="1200" i="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086507" y="4212720"/>
            <a:ext cx="800219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+mj-lt"/>
              </a:rPr>
              <a:t>CTS</a:t>
            </a:r>
            <a:endParaRPr lang="en-US" sz="1200" i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187069" y="5781916"/>
            <a:ext cx="995145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+mj-lt"/>
              </a:rPr>
              <a:t>DATA</a:t>
            </a:r>
            <a:endParaRPr lang="en-US" sz="1200" i="0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2321">
            <a:off x="1265601" y="4334407"/>
            <a:ext cx="850900" cy="6580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31150">
            <a:off x="2830558" y="4331742"/>
            <a:ext cx="850900" cy="65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4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3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25799 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19653 -0.003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26" y="-2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23 L -0.25799 0.000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0.20035 0.000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7" y="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 Problem not Solved by RRTS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2" name="Rectangle 3"/>
          <p:cNvSpPr>
            <a:spLocks noGrp="1" noChangeArrowheads="1"/>
          </p:cNvSpPr>
          <p:nvPr>
            <p:ph idx="1"/>
          </p:nvPr>
        </p:nvSpPr>
        <p:spPr>
          <a:xfrm>
            <a:off x="175402" y="1533468"/>
            <a:ext cx="8739998" cy="1869299"/>
          </a:xfrm>
        </p:spPr>
        <p:txBody>
          <a:bodyPr wrap="square">
            <a:noAutofit/>
          </a:bodyPr>
          <a:lstStyle/>
          <a:p>
            <a:r>
              <a:rPr lang="en-US" altLang="en-US" b="1" dirty="0"/>
              <a:t>What happens in this scenario?</a:t>
            </a:r>
          </a:p>
          <a:p>
            <a:pPr lvl="1"/>
            <a:r>
              <a:rPr lang="en-US" altLang="en-US" dirty="0"/>
              <a:t>Assume C is successful, ongoing transmission</a:t>
            </a:r>
          </a:p>
          <a:p>
            <a:pPr lvl="1"/>
            <a:r>
              <a:rPr lang="en-US" altLang="en-US" dirty="0"/>
              <a:t>When A sends RTS to B, B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just can’t hear it</a:t>
            </a:r>
          </a:p>
          <a:p>
            <a:pPr lvl="1"/>
            <a:r>
              <a:rPr lang="en-US" altLang="en-US" dirty="0"/>
              <a:t>So this problem is not solved by RRTS</a:t>
            </a:r>
            <a:endParaRPr lang="en-US" altLang="en-US" b="1" dirty="0"/>
          </a:p>
        </p:txBody>
      </p:sp>
      <p:sp>
        <p:nvSpPr>
          <p:cNvPr id="11" name="Oval 10"/>
          <p:cNvSpPr/>
          <p:nvPr/>
        </p:nvSpPr>
        <p:spPr>
          <a:xfrm>
            <a:off x="1230702" y="4329113"/>
            <a:ext cx="865414" cy="6041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3064945" y="4329112"/>
            <a:ext cx="865414" cy="60415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4569280" y="4329112"/>
            <a:ext cx="865414" cy="6041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C</a:t>
            </a:r>
          </a:p>
        </p:txBody>
      </p:sp>
      <p:sp>
        <p:nvSpPr>
          <p:cNvPr id="14" name="Oval 13"/>
          <p:cNvSpPr/>
          <p:nvPr/>
        </p:nvSpPr>
        <p:spPr>
          <a:xfrm>
            <a:off x="6517823" y="4329111"/>
            <a:ext cx="865414" cy="6041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D</a:t>
            </a:r>
          </a:p>
        </p:txBody>
      </p:sp>
      <p:cxnSp>
        <p:nvCxnSpPr>
          <p:cNvPr id="15" name="Straight Arrow Connector 14"/>
          <p:cNvCxnSpPr>
            <a:stCxn id="11" idx="6"/>
          </p:cNvCxnSpPr>
          <p:nvPr/>
        </p:nvCxnSpPr>
        <p:spPr>
          <a:xfrm flipV="1">
            <a:off x="2096116" y="4631191"/>
            <a:ext cx="968829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2"/>
          </p:cNvCxnSpPr>
          <p:nvPr/>
        </p:nvCxnSpPr>
        <p:spPr>
          <a:xfrm>
            <a:off x="5434694" y="4620248"/>
            <a:ext cx="1083129" cy="10942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03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MACA</a:t>
            </a:r>
          </a:p>
          <a:p>
            <a:endParaRPr lang="en-US" altLang="zh-CN" sz="2800" dirty="0"/>
          </a:p>
          <a:p>
            <a:endParaRPr lang="en-US" altLang="zh-CN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MACAW</a:t>
            </a:r>
          </a:p>
          <a:p>
            <a:pPr marL="971550" lvl="1" indent="-514350">
              <a:buFont typeface="+mj-lt"/>
              <a:buAutoNum type="arabicPeriod"/>
            </a:pP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14350">
              <a:buFont typeface="+mj-lt"/>
              <a:buAutoNum type="arabicPeriod" startAt="2"/>
            </a:pPr>
            <a:endParaRPr lang="en-US" altLang="zh-CN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zh-CN" sz="2800" b="1" dirty="0"/>
              <a:t>802.11 MAC layer</a:t>
            </a:r>
          </a:p>
          <a:p>
            <a:pPr marL="914400" lvl="1" indent="-514350"/>
            <a:r>
              <a:rPr lang="en-US" altLang="zh-CN" sz="2800" b="1" dirty="0"/>
              <a:t>Contention and backoff</a:t>
            </a:r>
          </a:p>
          <a:p>
            <a:pPr marL="914400" lvl="1" indent="-514350"/>
            <a:r>
              <a:rPr lang="en-US" altLang="zh-CN" sz="2800" dirty="0"/>
              <a:t>Frame aggregation</a:t>
            </a:r>
          </a:p>
          <a:p>
            <a:pPr marL="914400" lvl="1" indent="-514350"/>
            <a:r>
              <a:rPr lang="en-US" altLang="zh-CN" sz="2800" dirty="0"/>
              <a:t>Selective retransmission and Acknowledgement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Wi-Fi Above the PHY</a:t>
            </a:r>
          </a:p>
        </p:txBody>
      </p:sp>
    </p:spTree>
    <p:extLst>
      <p:ext uri="{BB962C8B-B14F-4D97-AF65-F5344CB8AC3E}">
        <p14:creationId xmlns:p14="http://schemas.microsoft.com/office/powerpoint/2010/main" val="753302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A54295-790E-7A44-A8CC-5D53D21D0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Adopts </a:t>
            </a:r>
            <a:r>
              <a:rPr lang="en-US" b="1" dirty="0">
                <a:solidFill>
                  <a:srgbClr val="0070C0"/>
                </a:solidFill>
              </a:rPr>
              <a:t>MACAW’s MAC </a:t>
            </a:r>
            <a:r>
              <a:rPr lang="en-US" dirty="0"/>
              <a:t>from a high level: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Same</a:t>
            </a:r>
            <a:r>
              <a:rPr lang="en-US" dirty="0"/>
              <a:t> RTS/CTS/DATA/ACK</a:t>
            </a:r>
          </a:p>
          <a:p>
            <a:pPr lvl="2"/>
            <a:r>
              <a:rPr lang="en-US" dirty="0"/>
              <a:t>RTS/CTS optional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Different</a:t>
            </a:r>
            <a:r>
              <a:rPr lang="en-US" dirty="0"/>
              <a:t> </a:t>
            </a:r>
            <a:r>
              <a:rPr lang="en-US" b="1" dirty="0"/>
              <a:t>contention window </a:t>
            </a:r>
            <a:r>
              <a:rPr lang="en-US" dirty="0"/>
              <a:t>control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Adopts </a:t>
            </a:r>
            <a:r>
              <a:rPr lang="en-US" b="1" dirty="0">
                <a:solidFill>
                  <a:srgbClr val="0070C0"/>
                </a:solidFill>
              </a:rPr>
              <a:t>CS and Deference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from Ethernet:</a:t>
            </a:r>
          </a:p>
          <a:p>
            <a:pPr lvl="1"/>
            <a:r>
              <a:rPr lang="en-US" dirty="0"/>
              <a:t>But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not</a:t>
            </a:r>
            <a:r>
              <a:rPr lang="en-US" b="1" dirty="0"/>
              <a:t> collision detection</a:t>
            </a:r>
          </a:p>
          <a:p>
            <a:pPr lvl="2"/>
            <a:r>
              <a:rPr lang="en-US" dirty="0"/>
              <a:t>Transmit signal power ≫ receive signal power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Adds design elements </a:t>
            </a:r>
            <a:r>
              <a:rPr lang="en-US" dirty="0"/>
              <a:t>for high data rates, TCP above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78F586-A160-9245-91B4-95C796F75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CD9DA3-9860-D447-B6CA-9A1A68764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802.11’s MAC</a:t>
            </a:r>
          </a:p>
        </p:txBody>
      </p:sp>
    </p:spTree>
    <p:extLst>
      <p:ext uri="{BB962C8B-B14F-4D97-AF65-F5344CB8AC3E}">
        <p14:creationId xmlns:p14="http://schemas.microsoft.com/office/powerpoint/2010/main" val="1866719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9DA8FA-375B-2C4E-9FFF-A71900496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85041"/>
            <a:ext cx="8763000" cy="4991959"/>
          </a:xfrm>
        </p:spPr>
        <p:txBody>
          <a:bodyPr>
            <a:normAutofit/>
          </a:bodyPr>
          <a:lstStyle/>
          <a:p>
            <a:r>
              <a:rPr lang="en-US" dirty="0"/>
              <a:t>Fixed-time deference + CS </a:t>
            </a:r>
            <a:r>
              <a:rPr lang="en-US" dirty="0">
                <a:sym typeface="Wingdings" pitchFamily="2" charset="2"/>
              </a:rPr>
              <a:t>= 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prioritization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/>
              <a:t>DIFS &gt; SIFS)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So, overhead of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fixed time duration </a:t>
            </a:r>
            <a:r>
              <a:rPr lang="en-US" dirty="0"/>
              <a:t>per Wi-Fi Frame:</a:t>
            </a:r>
          </a:p>
          <a:p>
            <a:pPr lvl="1"/>
            <a:r>
              <a:rPr lang="en-US" dirty="0"/>
              <a:t>RTS/CTS (if present), DIFS, CW, preamble, SIFS, ACK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2849EF1-D6B0-7140-B9DC-A59A746FB007}"/>
              </a:ext>
            </a:extLst>
          </p:cNvPr>
          <p:cNvGrpSpPr/>
          <p:nvPr/>
        </p:nvGrpSpPr>
        <p:grpSpPr>
          <a:xfrm>
            <a:off x="3148181" y="2818054"/>
            <a:ext cx="4277739" cy="1972025"/>
            <a:chOff x="3148181" y="2818054"/>
            <a:chExt cx="4277739" cy="197202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3E3A8CD-B132-7145-81A8-F382934BAB2B}"/>
                </a:ext>
              </a:extLst>
            </p:cNvPr>
            <p:cNvSpPr/>
            <p:nvPr/>
          </p:nvSpPr>
          <p:spPr>
            <a:xfrm>
              <a:off x="6158472" y="2823891"/>
              <a:ext cx="1267448" cy="160044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6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89EA65-5B08-374C-80EB-B7C6CC64D293}"/>
                </a:ext>
              </a:extLst>
            </p:cNvPr>
            <p:cNvSpPr/>
            <p:nvPr/>
          </p:nvSpPr>
          <p:spPr>
            <a:xfrm>
              <a:off x="3148181" y="2818054"/>
              <a:ext cx="1612710" cy="160044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600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6749FF8-5C3F-164C-9A75-C5FA98878B5C}"/>
                </a:ext>
              </a:extLst>
            </p:cNvPr>
            <p:cNvCxnSpPr/>
            <p:nvPr/>
          </p:nvCxnSpPr>
          <p:spPr>
            <a:xfrm>
              <a:off x="3148181" y="4520471"/>
              <a:ext cx="1612710" cy="0"/>
            </a:xfrm>
            <a:prstGeom prst="straightConnector1">
              <a:avLst/>
            </a:prstGeom>
            <a:ln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100FD0-DA43-264D-ACCD-DEBF2E5DD47F}"/>
                </a:ext>
              </a:extLst>
            </p:cNvPr>
            <p:cNvSpPr txBox="1"/>
            <p:nvPr/>
          </p:nvSpPr>
          <p:spPr>
            <a:xfrm>
              <a:off x="3407145" y="4420747"/>
              <a:ext cx="10951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spc="-150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Overhead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3E1227B-8B32-1C41-86B3-C5FA00CF44B2}"/>
                </a:ext>
              </a:extLst>
            </p:cNvPr>
            <p:cNvCxnSpPr>
              <a:cxnSpLocks/>
            </p:cNvCxnSpPr>
            <p:nvPr/>
          </p:nvCxnSpPr>
          <p:spPr>
            <a:xfrm>
              <a:off x="6158862" y="4520471"/>
              <a:ext cx="1267058" cy="0"/>
            </a:xfrm>
            <a:prstGeom prst="straightConnector1">
              <a:avLst/>
            </a:prstGeom>
            <a:ln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E949BA0-5626-A945-BE25-56F490CFA804}"/>
                </a:ext>
              </a:extLst>
            </p:cNvPr>
            <p:cNvSpPr txBox="1"/>
            <p:nvPr/>
          </p:nvSpPr>
          <p:spPr>
            <a:xfrm>
              <a:off x="6362542" y="4432911"/>
              <a:ext cx="85632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spc="-150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Overhead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AFF532-167A-3E4B-B3BF-929D9F1D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76ADDC-2E9F-7D4F-8D5C-92702799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Deference times for Prioritization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BB4C1C-6740-6E44-AFEF-1716FEC73349}"/>
              </a:ext>
            </a:extLst>
          </p:cNvPr>
          <p:cNvCxnSpPr>
            <a:cxnSpLocks/>
          </p:cNvCxnSpPr>
          <p:nvPr/>
        </p:nvCxnSpPr>
        <p:spPr>
          <a:xfrm flipV="1">
            <a:off x="3148572" y="2835034"/>
            <a:ext cx="0" cy="178248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87D4E7-8CA9-424A-B049-8ACBE0CA3324}"/>
              </a:ext>
            </a:extLst>
          </p:cNvPr>
          <p:cNvCxnSpPr/>
          <p:nvPr/>
        </p:nvCxnSpPr>
        <p:spPr>
          <a:xfrm flipV="1">
            <a:off x="3569067" y="2835033"/>
            <a:ext cx="0" cy="78072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DDD60C2-A9AE-9E42-92EE-D67EC7A8437B}"/>
              </a:ext>
            </a:extLst>
          </p:cNvPr>
          <p:cNvSpPr txBox="1"/>
          <p:nvPr/>
        </p:nvSpPr>
        <p:spPr>
          <a:xfrm>
            <a:off x="1490013" y="2096061"/>
            <a:ext cx="3737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>
                <a:latin typeface="Arial" charset="0"/>
                <a:ea typeface="Arial" charset="0"/>
                <a:cs typeface="Arial" charset="0"/>
              </a:rPr>
              <a:t>Distributed Coordination Function (DCF) Interframe Space (DIFS)</a:t>
            </a:r>
            <a:endParaRPr lang="en-US" sz="18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8702B9-28B1-2C42-9C1C-F6FFA4128C3B}"/>
              </a:ext>
            </a:extLst>
          </p:cNvPr>
          <p:cNvCxnSpPr/>
          <p:nvPr/>
        </p:nvCxnSpPr>
        <p:spPr>
          <a:xfrm flipV="1">
            <a:off x="3560987" y="3615761"/>
            <a:ext cx="107522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ight Brace 9">
            <a:extLst>
              <a:ext uri="{FF2B5EF4-FFF2-40B4-BE49-F238E27FC236}">
                <a16:creationId xmlns:a16="http://schemas.microsoft.com/office/drawing/2014/main" id="{6C9BE94F-2791-F942-8C15-818C73CBBACA}"/>
              </a:ext>
            </a:extLst>
          </p:cNvPr>
          <p:cNvSpPr/>
          <p:nvPr/>
        </p:nvSpPr>
        <p:spPr>
          <a:xfrm rot="16200000">
            <a:off x="3292154" y="2541141"/>
            <a:ext cx="132941" cy="420885"/>
          </a:xfrm>
          <a:prstGeom prst="rightBrace">
            <a:avLst>
              <a:gd name="adj1" fmla="val 26742"/>
              <a:gd name="adj2" fmla="val 50000"/>
            </a:avLst>
          </a:prstGeom>
          <a:ln w="381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13A0F8-5A79-2349-94AB-78DFF46E6E6A}"/>
              </a:ext>
            </a:extLst>
          </p:cNvPr>
          <p:cNvCxnSpPr/>
          <p:nvPr/>
        </p:nvCxnSpPr>
        <p:spPr>
          <a:xfrm>
            <a:off x="3668657" y="3517709"/>
            <a:ext cx="0" cy="9805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DAAB7E-BDD8-474D-9107-925480521672}"/>
              </a:ext>
            </a:extLst>
          </p:cNvPr>
          <p:cNvCxnSpPr/>
          <p:nvPr/>
        </p:nvCxnSpPr>
        <p:spPr>
          <a:xfrm>
            <a:off x="3784304" y="3517709"/>
            <a:ext cx="0" cy="9805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60309F-0195-BD4E-B036-084C3C324086}"/>
              </a:ext>
            </a:extLst>
          </p:cNvPr>
          <p:cNvCxnSpPr/>
          <p:nvPr/>
        </p:nvCxnSpPr>
        <p:spPr>
          <a:xfrm>
            <a:off x="3901353" y="3517709"/>
            <a:ext cx="0" cy="9805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DCD5B0-3652-A14B-BA66-C9CEB1F48607}"/>
              </a:ext>
            </a:extLst>
          </p:cNvPr>
          <p:cNvCxnSpPr/>
          <p:nvPr/>
        </p:nvCxnSpPr>
        <p:spPr>
          <a:xfrm>
            <a:off x="4016999" y="3517709"/>
            <a:ext cx="0" cy="9805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39CBA2-BE4D-AC4E-844F-6C9A679F2684}"/>
              </a:ext>
            </a:extLst>
          </p:cNvPr>
          <p:cNvCxnSpPr/>
          <p:nvPr/>
        </p:nvCxnSpPr>
        <p:spPr>
          <a:xfrm>
            <a:off x="4139459" y="3517709"/>
            <a:ext cx="0" cy="9805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098DE5-E3BD-404D-8F0C-3CB0BF5D6147}"/>
              </a:ext>
            </a:extLst>
          </p:cNvPr>
          <p:cNvCxnSpPr/>
          <p:nvPr/>
        </p:nvCxnSpPr>
        <p:spPr>
          <a:xfrm>
            <a:off x="4255105" y="3517709"/>
            <a:ext cx="0" cy="9805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847BAD-A7AA-6448-8ACC-2D3922E5C4A5}"/>
              </a:ext>
            </a:extLst>
          </p:cNvPr>
          <p:cNvCxnSpPr/>
          <p:nvPr/>
        </p:nvCxnSpPr>
        <p:spPr>
          <a:xfrm>
            <a:off x="4377566" y="3517709"/>
            <a:ext cx="0" cy="9805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102B16-D6BF-0A44-8ED6-3FC59790801D}"/>
              </a:ext>
            </a:extLst>
          </p:cNvPr>
          <p:cNvCxnSpPr/>
          <p:nvPr/>
        </p:nvCxnSpPr>
        <p:spPr>
          <a:xfrm>
            <a:off x="4493211" y="3517709"/>
            <a:ext cx="0" cy="9805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5875B5-F8C6-464A-B5B1-9FC7B39371DB}"/>
              </a:ext>
            </a:extLst>
          </p:cNvPr>
          <p:cNvCxnSpPr/>
          <p:nvPr/>
        </p:nvCxnSpPr>
        <p:spPr>
          <a:xfrm>
            <a:off x="4606853" y="3517709"/>
            <a:ext cx="0" cy="9805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BF8D7A8-20A8-7540-8A32-676E4915367B}"/>
              </a:ext>
            </a:extLst>
          </p:cNvPr>
          <p:cNvSpPr txBox="1"/>
          <p:nvPr/>
        </p:nvSpPr>
        <p:spPr>
          <a:xfrm>
            <a:off x="3786044" y="3760955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dirty="0">
                <a:latin typeface="Arial" charset="0"/>
                <a:ea typeface="Arial" charset="0"/>
                <a:cs typeface="Arial" charset="0"/>
              </a:rPr>
              <a:t>CW</a:t>
            </a:r>
            <a:endParaRPr lang="en-US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3FD8A4F5-E051-DC4D-8E4B-7468E22A05D8}"/>
              </a:ext>
            </a:extLst>
          </p:cNvPr>
          <p:cNvSpPr/>
          <p:nvPr/>
        </p:nvSpPr>
        <p:spPr>
          <a:xfrm rot="5400000">
            <a:off x="4036863" y="3190964"/>
            <a:ext cx="102194" cy="1037786"/>
          </a:xfrm>
          <a:prstGeom prst="rightBrace">
            <a:avLst>
              <a:gd name="adj1" fmla="val 37802"/>
              <a:gd name="adj2" fmla="val 50000"/>
            </a:avLst>
          </a:prstGeom>
          <a:ln w="381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FF7E47-DEEA-6148-9D85-585AD1F3019C}"/>
              </a:ext>
            </a:extLst>
          </p:cNvPr>
          <p:cNvSpPr/>
          <p:nvPr/>
        </p:nvSpPr>
        <p:spPr>
          <a:xfrm>
            <a:off x="4760892" y="3221058"/>
            <a:ext cx="1397971" cy="394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n-lt"/>
              </a:rPr>
              <a:t>Data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E267BD-65A8-C745-8A99-5A43F5E05AA7}"/>
              </a:ext>
            </a:extLst>
          </p:cNvPr>
          <p:cNvSpPr/>
          <p:nvPr/>
        </p:nvSpPr>
        <p:spPr>
          <a:xfrm>
            <a:off x="4635086" y="3221058"/>
            <a:ext cx="125806" cy="394702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9A1C48-1509-E94C-9B23-48819A0B3DC1}"/>
              </a:ext>
            </a:extLst>
          </p:cNvPr>
          <p:cNvCxnSpPr>
            <a:cxnSpLocks/>
          </p:cNvCxnSpPr>
          <p:nvPr/>
        </p:nvCxnSpPr>
        <p:spPr>
          <a:xfrm flipV="1">
            <a:off x="6158863" y="2806136"/>
            <a:ext cx="0" cy="1874102"/>
          </a:xfrm>
          <a:prstGeom prst="line">
            <a:avLst/>
          </a:prstGeom>
          <a:ln w="381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37CBF7-E289-524E-BDA7-7090E5B1F219}"/>
              </a:ext>
            </a:extLst>
          </p:cNvPr>
          <p:cNvCxnSpPr>
            <a:cxnSpLocks/>
          </p:cNvCxnSpPr>
          <p:nvPr/>
        </p:nvCxnSpPr>
        <p:spPr>
          <a:xfrm flipV="1">
            <a:off x="4760892" y="2835033"/>
            <a:ext cx="0" cy="178248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777CA67-A564-F748-931E-B1C8E6EDE4A2}"/>
              </a:ext>
            </a:extLst>
          </p:cNvPr>
          <p:cNvCxnSpPr>
            <a:cxnSpLocks/>
          </p:cNvCxnSpPr>
          <p:nvPr/>
        </p:nvCxnSpPr>
        <p:spPr>
          <a:xfrm flipV="1">
            <a:off x="6431495" y="2806137"/>
            <a:ext cx="0" cy="1016422"/>
          </a:xfrm>
          <a:prstGeom prst="line">
            <a:avLst/>
          </a:prstGeom>
          <a:ln w="381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D8B247C-C4B8-1248-B23A-F46AF4AC9A03}"/>
              </a:ext>
            </a:extLst>
          </p:cNvPr>
          <p:cNvSpPr txBox="1"/>
          <p:nvPr/>
        </p:nvSpPr>
        <p:spPr>
          <a:xfrm>
            <a:off x="5618808" y="2096061"/>
            <a:ext cx="195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>
                <a:latin typeface="Arial" charset="0"/>
                <a:ea typeface="Arial" charset="0"/>
                <a:cs typeface="Arial" charset="0"/>
              </a:rPr>
              <a:t>Short Interframe Space (SIFS)</a:t>
            </a:r>
            <a:endParaRPr lang="en-US" sz="18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321D578-8C5B-F745-93A1-C8A3B0D58716}"/>
              </a:ext>
            </a:extLst>
          </p:cNvPr>
          <p:cNvSpPr/>
          <p:nvPr/>
        </p:nvSpPr>
        <p:spPr>
          <a:xfrm>
            <a:off x="6576000" y="3841576"/>
            <a:ext cx="849922" cy="3940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+mn-lt"/>
              </a:rPr>
              <a:t>ACK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47F61C7-03D3-C241-A7CB-5C2036A2274D}"/>
              </a:ext>
            </a:extLst>
          </p:cNvPr>
          <p:cNvSpPr/>
          <p:nvPr/>
        </p:nvSpPr>
        <p:spPr>
          <a:xfrm>
            <a:off x="6450412" y="3841576"/>
            <a:ext cx="125587" cy="394013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AA42BAF8-9345-3247-8727-8C86EF4F6086}"/>
              </a:ext>
            </a:extLst>
          </p:cNvPr>
          <p:cNvSpPr/>
          <p:nvPr/>
        </p:nvSpPr>
        <p:spPr>
          <a:xfrm rot="16200000">
            <a:off x="6228708" y="2615266"/>
            <a:ext cx="132941" cy="272634"/>
          </a:xfrm>
          <a:prstGeom prst="rightBrace">
            <a:avLst>
              <a:gd name="adj1" fmla="val 26742"/>
              <a:gd name="adj2" fmla="val 50000"/>
            </a:avLst>
          </a:prstGeom>
          <a:ln w="381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278763-CA10-E442-98AF-34A9A2DA91B6}"/>
              </a:ext>
            </a:extLst>
          </p:cNvPr>
          <p:cNvSpPr txBox="1"/>
          <p:nvPr/>
        </p:nvSpPr>
        <p:spPr>
          <a:xfrm>
            <a:off x="1827345" y="3244043"/>
            <a:ext cx="1140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charset="0"/>
                <a:ea typeface="Arial" charset="0"/>
                <a:cs typeface="Arial" charset="0"/>
              </a:rPr>
              <a:t>Sender: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FF2346-5CE1-FE44-9672-617BDA3979FA}"/>
              </a:ext>
            </a:extLst>
          </p:cNvPr>
          <p:cNvSpPr txBox="1"/>
          <p:nvPr/>
        </p:nvSpPr>
        <p:spPr>
          <a:xfrm>
            <a:off x="1628573" y="3864216"/>
            <a:ext cx="133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latin typeface="Arial" charset="0"/>
                <a:ea typeface="Arial" charset="0"/>
                <a:cs typeface="Arial" charset="0"/>
              </a:rPr>
              <a:t>Receiver: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98AAE1B-F616-5847-A917-5F1C5285D398}"/>
              </a:ext>
            </a:extLst>
          </p:cNvPr>
          <p:cNvCxnSpPr>
            <a:cxnSpLocks/>
          </p:cNvCxnSpPr>
          <p:nvPr/>
        </p:nvCxnSpPr>
        <p:spPr>
          <a:xfrm flipH="1" flipV="1">
            <a:off x="7425920" y="2806136"/>
            <a:ext cx="2" cy="1874102"/>
          </a:xfrm>
          <a:prstGeom prst="line">
            <a:avLst/>
          </a:prstGeom>
          <a:ln w="381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275E504-6A87-3042-A4D8-34053C5728A1}"/>
              </a:ext>
            </a:extLst>
          </p:cNvPr>
          <p:cNvSpPr txBox="1"/>
          <p:nvPr/>
        </p:nvSpPr>
        <p:spPr>
          <a:xfrm>
            <a:off x="2206852" y="5986867"/>
            <a:ext cx="465409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802.11 ac: SIFS = 16 μs, DIFS = 34 μs</a:t>
            </a:r>
          </a:p>
        </p:txBody>
      </p:sp>
    </p:spTree>
    <p:extLst>
      <p:ext uri="{BB962C8B-B14F-4D97-AF65-F5344CB8AC3E}">
        <p14:creationId xmlns:p14="http://schemas.microsoft.com/office/powerpoint/2010/main" val="2399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Backoff:</a:t>
            </a:r>
            <a:r>
              <a:rPr lang="zh-CN" altLang="en-US" dirty="0"/>
              <a:t> </a:t>
            </a:r>
            <a:r>
              <a:rPr lang="en-US" altLang="zh-CN" dirty="0"/>
              <a:t>Pausing and Resuming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186735" y="3891236"/>
            <a:ext cx="2133600" cy="1295400"/>
            <a:chOff x="1824" y="1680"/>
            <a:chExt cx="1344" cy="816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824" y="2256"/>
              <a:ext cx="1344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>
                  <a:latin typeface="Times New Roman" charset="0"/>
                </a:rPr>
                <a:t>data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064" y="1680"/>
              <a:ext cx="1104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>
                  <a:latin typeface="Times New Roman" charset="0"/>
                </a:rPr>
                <a:t>wait</a:t>
              </a: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5229848" y="3434036"/>
            <a:ext cx="1233487" cy="2251075"/>
            <a:chOff x="3110" y="1392"/>
            <a:chExt cx="778" cy="1418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120" y="1392"/>
              <a:ext cx="640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latin typeface="Times New Roman" charset="0"/>
                </a:rPr>
                <a:t>B1 = 5</a:t>
              </a:r>
            </a:p>
          </p:txBody>
        </p: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3408" y="2256"/>
              <a:ext cx="240" cy="240"/>
              <a:chOff x="864" y="1680"/>
              <a:chExt cx="240" cy="240"/>
            </a:xfrm>
          </p:grpSpPr>
          <p:sp>
            <p:nvSpPr>
              <p:cNvPr id="33" name="Rectangle 9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48" cy="2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10"/>
              <p:cNvSpPr>
                <a:spLocks noChangeArrowheads="1"/>
              </p:cNvSpPr>
              <p:nvPr/>
            </p:nvSpPr>
            <p:spPr bwMode="auto">
              <a:xfrm>
                <a:off x="864" y="1680"/>
                <a:ext cx="48" cy="2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11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2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12"/>
              <p:cNvSpPr>
                <a:spLocks noChangeArrowheads="1"/>
              </p:cNvSpPr>
              <p:nvPr/>
            </p:nvSpPr>
            <p:spPr bwMode="auto">
              <a:xfrm>
                <a:off x="1008" y="1680"/>
                <a:ext cx="48" cy="2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13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2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3168" y="1680"/>
              <a:ext cx="720" cy="816"/>
              <a:chOff x="3168" y="1680"/>
              <a:chExt cx="720" cy="816"/>
            </a:xfrm>
          </p:grpSpPr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3168" y="1680"/>
                <a:ext cx="240" cy="240"/>
                <a:chOff x="864" y="1680"/>
                <a:chExt cx="240" cy="240"/>
              </a:xfrm>
            </p:grpSpPr>
            <p:sp>
              <p:nvSpPr>
                <p:cNvPr id="28" name="Rectangle 16"/>
                <p:cNvSpPr>
                  <a:spLocks noChangeArrowheads="1"/>
                </p:cNvSpPr>
                <p:nvPr/>
              </p:nvSpPr>
              <p:spPr bwMode="auto">
                <a:xfrm>
                  <a:off x="912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Rectangle 17"/>
                <p:cNvSpPr>
                  <a:spLocks noChangeArrowheads="1"/>
                </p:cNvSpPr>
                <p:nvPr/>
              </p:nvSpPr>
              <p:spPr bwMode="auto">
                <a:xfrm>
                  <a:off x="864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960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1008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1056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1"/>
              <p:cNvGrpSpPr>
                <a:grpSpLocks/>
              </p:cNvGrpSpPr>
              <p:nvPr/>
            </p:nvGrpSpPr>
            <p:grpSpPr bwMode="auto">
              <a:xfrm>
                <a:off x="3168" y="2256"/>
                <a:ext cx="240" cy="240"/>
                <a:chOff x="864" y="1680"/>
                <a:chExt cx="240" cy="240"/>
              </a:xfrm>
            </p:grpSpPr>
            <p:sp>
              <p:nvSpPr>
                <p:cNvPr id="23" name="Rectangle 22"/>
                <p:cNvSpPr>
                  <a:spLocks noChangeArrowheads="1"/>
                </p:cNvSpPr>
                <p:nvPr/>
              </p:nvSpPr>
              <p:spPr bwMode="auto">
                <a:xfrm>
                  <a:off x="912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Rectangle 23"/>
                <p:cNvSpPr>
                  <a:spLocks noChangeArrowheads="1"/>
                </p:cNvSpPr>
                <p:nvPr/>
              </p:nvSpPr>
              <p:spPr bwMode="auto">
                <a:xfrm>
                  <a:off x="864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Rectangle 24"/>
                <p:cNvSpPr>
                  <a:spLocks noChangeArrowheads="1"/>
                </p:cNvSpPr>
                <p:nvPr/>
              </p:nvSpPr>
              <p:spPr bwMode="auto">
                <a:xfrm>
                  <a:off x="960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1008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1056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7"/>
              <p:cNvGrpSpPr>
                <a:grpSpLocks/>
              </p:cNvGrpSpPr>
              <p:nvPr/>
            </p:nvGrpSpPr>
            <p:grpSpPr bwMode="auto">
              <a:xfrm>
                <a:off x="3648" y="2256"/>
                <a:ext cx="240" cy="240"/>
                <a:chOff x="864" y="1680"/>
                <a:chExt cx="240" cy="240"/>
              </a:xfrm>
            </p:grpSpPr>
            <p:sp>
              <p:nvSpPr>
                <p:cNvPr id="18" name="Rectangle 28"/>
                <p:cNvSpPr>
                  <a:spLocks noChangeArrowheads="1"/>
                </p:cNvSpPr>
                <p:nvPr/>
              </p:nvSpPr>
              <p:spPr bwMode="auto">
                <a:xfrm>
                  <a:off x="912" y="1680"/>
                  <a:ext cx="48" cy="24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Rectangle 29"/>
                <p:cNvSpPr>
                  <a:spLocks noChangeArrowheads="1"/>
                </p:cNvSpPr>
                <p:nvPr/>
              </p:nvSpPr>
              <p:spPr bwMode="auto">
                <a:xfrm>
                  <a:off x="864" y="1680"/>
                  <a:ext cx="48" cy="24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Rectangle 30"/>
                <p:cNvSpPr>
                  <a:spLocks noChangeArrowheads="1"/>
                </p:cNvSpPr>
                <p:nvPr/>
              </p:nvSpPr>
              <p:spPr bwMode="auto">
                <a:xfrm>
                  <a:off x="960" y="1680"/>
                  <a:ext cx="48" cy="24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Rectangle 31"/>
                <p:cNvSpPr>
                  <a:spLocks noChangeArrowheads="1"/>
                </p:cNvSpPr>
                <p:nvPr/>
              </p:nvSpPr>
              <p:spPr bwMode="auto">
                <a:xfrm>
                  <a:off x="1008" y="1680"/>
                  <a:ext cx="48" cy="24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Rectangle 32"/>
                <p:cNvSpPr>
                  <a:spLocks noChangeArrowheads="1"/>
                </p:cNvSpPr>
                <p:nvPr/>
              </p:nvSpPr>
              <p:spPr bwMode="auto">
                <a:xfrm>
                  <a:off x="1056" y="1680"/>
                  <a:ext cx="48" cy="24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3110" y="2522"/>
              <a:ext cx="736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latin typeface="Times New Roman" charset="0"/>
                </a:rPr>
                <a:t>B2 = 15</a:t>
              </a:r>
            </a:p>
          </p:txBody>
        </p:sp>
        <p:sp>
          <p:nvSpPr>
            <p:cNvPr id="14" name="Line 34"/>
            <p:cNvSpPr>
              <a:spLocks noChangeShapeType="1"/>
            </p:cNvSpPr>
            <p:nvPr/>
          </p:nvSpPr>
          <p:spPr bwMode="auto">
            <a:xfrm>
              <a:off x="3408" y="201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" name="Group 96"/>
          <p:cNvGrpSpPr>
            <a:grpSpLocks/>
          </p:cNvGrpSpPr>
          <p:nvPr/>
        </p:nvGrpSpPr>
        <p:grpSpPr bwMode="auto">
          <a:xfrm>
            <a:off x="5701335" y="3891236"/>
            <a:ext cx="2133600" cy="1295400"/>
            <a:chOff x="3408" y="1680"/>
            <a:chExt cx="1344" cy="816"/>
          </a:xfrm>
        </p:grpSpPr>
        <p:sp>
          <p:nvSpPr>
            <p:cNvPr id="101" name="Rectangle 97"/>
            <p:cNvSpPr>
              <a:spLocks noChangeArrowheads="1"/>
            </p:cNvSpPr>
            <p:nvPr/>
          </p:nvSpPr>
          <p:spPr bwMode="auto">
            <a:xfrm>
              <a:off x="3408" y="1680"/>
              <a:ext cx="1344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>
                  <a:latin typeface="Times New Roman" charset="0"/>
                </a:rPr>
                <a:t>data</a:t>
              </a:r>
            </a:p>
          </p:txBody>
        </p:sp>
        <p:sp>
          <p:nvSpPr>
            <p:cNvPr id="102" name="Rectangle 98"/>
            <p:cNvSpPr>
              <a:spLocks noChangeArrowheads="1"/>
            </p:cNvSpPr>
            <p:nvPr/>
          </p:nvSpPr>
          <p:spPr bwMode="auto">
            <a:xfrm>
              <a:off x="3888" y="2256"/>
              <a:ext cx="864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>
                  <a:latin typeface="Times New Roman" charset="0"/>
                </a:rPr>
                <a:t>wait</a:t>
              </a:r>
            </a:p>
          </p:txBody>
        </p:sp>
      </p:grpSp>
      <p:sp>
        <p:nvSpPr>
          <p:cNvPr id="103" name="Text Box 99"/>
          <p:cNvSpPr txBox="1">
            <a:spLocks noChangeArrowheads="1"/>
          </p:cNvSpPr>
          <p:nvPr/>
        </p:nvSpPr>
        <p:spPr bwMode="auto">
          <a:xfrm>
            <a:off x="2299760" y="6106071"/>
            <a:ext cx="540548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en-US" sz="2000" b="1" dirty="0">
                <a:latin typeface="Arial" charset="0"/>
              </a:rPr>
              <a:t>B1 and B2 are backoff intervals</a:t>
            </a:r>
          </a:p>
          <a:p>
            <a:pPr eaLnBrk="0" hangingPunct="0"/>
            <a:r>
              <a:rPr lang="en-US" altLang="en-US" sz="2000" b="1" dirty="0">
                <a:latin typeface="Arial" charset="0"/>
              </a:rPr>
              <a:t>at nodes 1 and 2</a:t>
            </a:r>
          </a:p>
        </p:txBody>
      </p:sp>
      <p:sp>
        <p:nvSpPr>
          <p:cNvPr id="104" name="Text Box 100"/>
          <p:cNvSpPr txBox="1">
            <a:spLocks noChangeArrowheads="1"/>
          </p:cNvSpPr>
          <p:nvPr/>
        </p:nvSpPr>
        <p:spPr bwMode="auto">
          <a:xfrm>
            <a:off x="384101" y="6256854"/>
            <a:ext cx="1188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2000" b="1" dirty="0">
                <a:latin typeface="Arial" charset="0"/>
              </a:rPr>
              <a:t>CW = 31</a:t>
            </a:r>
          </a:p>
        </p:txBody>
      </p:sp>
      <p:grpSp>
        <p:nvGrpSpPr>
          <p:cNvPr id="105" name="Group 101"/>
          <p:cNvGrpSpPr>
            <a:grpSpLocks/>
          </p:cNvGrpSpPr>
          <p:nvPr/>
        </p:nvGrpSpPr>
        <p:grpSpPr bwMode="auto">
          <a:xfrm>
            <a:off x="7682535" y="4805636"/>
            <a:ext cx="1168400" cy="838200"/>
            <a:chOff x="4656" y="2256"/>
            <a:chExt cx="736" cy="528"/>
          </a:xfrm>
        </p:grpSpPr>
        <p:grpSp>
          <p:nvGrpSpPr>
            <p:cNvPr id="106" name="Group 102"/>
            <p:cNvGrpSpPr>
              <a:grpSpLocks/>
            </p:cNvGrpSpPr>
            <p:nvPr/>
          </p:nvGrpSpPr>
          <p:grpSpPr bwMode="auto">
            <a:xfrm>
              <a:off x="4752" y="2256"/>
              <a:ext cx="480" cy="240"/>
              <a:chOff x="4752" y="2256"/>
              <a:chExt cx="480" cy="240"/>
            </a:xfrm>
          </p:grpSpPr>
          <p:grpSp>
            <p:nvGrpSpPr>
              <p:cNvPr id="108" name="Group 103"/>
              <p:cNvGrpSpPr>
                <a:grpSpLocks/>
              </p:cNvGrpSpPr>
              <p:nvPr/>
            </p:nvGrpSpPr>
            <p:grpSpPr bwMode="auto">
              <a:xfrm>
                <a:off x="4752" y="2256"/>
                <a:ext cx="240" cy="240"/>
                <a:chOff x="864" y="1680"/>
                <a:chExt cx="240" cy="240"/>
              </a:xfrm>
            </p:grpSpPr>
            <p:sp>
              <p:nvSpPr>
                <p:cNvPr id="115" name="Rectangle 104"/>
                <p:cNvSpPr>
                  <a:spLocks noChangeArrowheads="1"/>
                </p:cNvSpPr>
                <p:nvPr/>
              </p:nvSpPr>
              <p:spPr bwMode="auto">
                <a:xfrm>
                  <a:off x="912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" name="Rectangle 105"/>
                <p:cNvSpPr>
                  <a:spLocks noChangeArrowheads="1"/>
                </p:cNvSpPr>
                <p:nvPr/>
              </p:nvSpPr>
              <p:spPr bwMode="auto">
                <a:xfrm>
                  <a:off x="864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Rectangle 106"/>
                <p:cNvSpPr>
                  <a:spLocks noChangeArrowheads="1"/>
                </p:cNvSpPr>
                <p:nvPr/>
              </p:nvSpPr>
              <p:spPr bwMode="auto">
                <a:xfrm>
                  <a:off x="960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Rectangle 107"/>
                <p:cNvSpPr>
                  <a:spLocks noChangeArrowheads="1"/>
                </p:cNvSpPr>
                <p:nvPr/>
              </p:nvSpPr>
              <p:spPr bwMode="auto">
                <a:xfrm>
                  <a:off x="1008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Rectangle 108"/>
                <p:cNvSpPr>
                  <a:spLocks noChangeArrowheads="1"/>
                </p:cNvSpPr>
                <p:nvPr/>
              </p:nvSpPr>
              <p:spPr bwMode="auto">
                <a:xfrm>
                  <a:off x="1056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9" name="Group 109"/>
              <p:cNvGrpSpPr>
                <a:grpSpLocks/>
              </p:cNvGrpSpPr>
              <p:nvPr/>
            </p:nvGrpSpPr>
            <p:grpSpPr bwMode="auto">
              <a:xfrm>
                <a:off x="4992" y="2256"/>
                <a:ext cx="240" cy="240"/>
                <a:chOff x="864" y="1680"/>
                <a:chExt cx="240" cy="240"/>
              </a:xfrm>
            </p:grpSpPr>
            <p:sp>
              <p:nvSpPr>
                <p:cNvPr id="110" name="Rectangle 110"/>
                <p:cNvSpPr>
                  <a:spLocks noChangeArrowheads="1"/>
                </p:cNvSpPr>
                <p:nvPr/>
              </p:nvSpPr>
              <p:spPr bwMode="auto">
                <a:xfrm>
                  <a:off x="912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" name="Rectangle 111"/>
                <p:cNvSpPr>
                  <a:spLocks noChangeArrowheads="1"/>
                </p:cNvSpPr>
                <p:nvPr/>
              </p:nvSpPr>
              <p:spPr bwMode="auto">
                <a:xfrm>
                  <a:off x="864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" name="Rectangle 112"/>
                <p:cNvSpPr>
                  <a:spLocks noChangeArrowheads="1"/>
                </p:cNvSpPr>
                <p:nvPr/>
              </p:nvSpPr>
              <p:spPr bwMode="auto">
                <a:xfrm>
                  <a:off x="960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" name="Rectangle 113"/>
                <p:cNvSpPr>
                  <a:spLocks noChangeArrowheads="1"/>
                </p:cNvSpPr>
                <p:nvPr/>
              </p:nvSpPr>
              <p:spPr bwMode="auto">
                <a:xfrm>
                  <a:off x="1008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Rectangle 114"/>
                <p:cNvSpPr>
                  <a:spLocks noChangeArrowheads="1"/>
                </p:cNvSpPr>
                <p:nvPr/>
              </p:nvSpPr>
              <p:spPr bwMode="auto">
                <a:xfrm>
                  <a:off x="1056" y="1680"/>
                  <a:ext cx="48" cy="240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7" name="Text Box 115"/>
            <p:cNvSpPr txBox="1">
              <a:spLocks noChangeArrowheads="1"/>
            </p:cNvSpPr>
            <p:nvPr/>
          </p:nvSpPr>
          <p:spPr bwMode="auto">
            <a:xfrm>
              <a:off x="4656" y="2496"/>
              <a:ext cx="736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latin typeface="Times New Roman" charset="0"/>
                </a:rPr>
                <a:t>B2 = 10</a:t>
              </a:r>
            </a:p>
          </p:txBody>
        </p:sp>
      </p:grpSp>
      <p:sp>
        <p:nvSpPr>
          <p:cNvPr id="120" name="Rectangle 3"/>
          <p:cNvSpPr>
            <a:spLocks noGrp="1" noChangeArrowheads="1"/>
          </p:cNvSpPr>
          <p:nvPr>
            <p:ph idx="1"/>
          </p:nvPr>
        </p:nvSpPr>
        <p:spPr>
          <a:xfrm>
            <a:off x="175402" y="1533469"/>
            <a:ext cx="7229175" cy="1608492"/>
          </a:xfrm>
        </p:spPr>
        <p:txBody>
          <a:bodyPr wrap="square">
            <a:normAutofit fontScale="92500" lnSpcReduction="10000"/>
          </a:bodyPr>
          <a:lstStyle/>
          <a:p>
            <a:pPr eaLnBrk="1" hangingPunct="1">
              <a:buFontTx/>
              <a:buChar char="•"/>
            </a:pPr>
            <a:r>
              <a:rPr lang="en-US" altLang="en-US" b="1" dirty="0">
                <a:solidFill>
                  <a:srgbClr val="0070C0"/>
                </a:solidFill>
                <a:latin typeface="+mj-lt"/>
              </a:rPr>
              <a:t>802.11 backoff slot time</a:t>
            </a:r>
            <a:r>
              <a:rPr lang="en-US" altLang="en-US" dirty="0">
                <a:latin typeface="+mj-lt"/>
              </a:rPr>
              <a:t> = Physical </a:t>
            </a:r>
            <a:r>
              <a:rPr lang="en-US" altLang="en-US" b="1" dirty="0">
                <a:latin typeface="+mj-lt"/>
              </a:rPr>
              <a:t>CS</a:t>
            </a:r>
            <a:r>
              <a:rPr lang="en-US" altLang="en-US" dirty="0">
                <a:latin typeface="+mj-lt"/>
              </a:rPr>
              <a:t> time + </a:t>
            </a:r>
            <a:r>
              <a:rPr lang="en-US" altLang="en-US" b="1" dirty="0">
                <a:latin typeface="+mj-lt"/>
              </a:rPr>
              <a:t>propagation</a:t>
            </a:r>
            <a:r>
              <a:rPr lang="en-US" altLang="en-US" dirty="0">
                <a:latin typeface="+mj-lt"/>
              </a:rPr>
              <a:t> time + time to </a:t>
            </a:r>
            <a:r>
              <a:rPr lang="en-US" altLang="en-US" b="1" dirty="0">
                <a:latin typeface="+mj-lt"/>
              </a:rPr>
              <a:t>switch radio </a:t>
            </a:r>
            <a:r>
              <a:rPr lang="en-US" altLang="en-US" dirty="0">
                <a:latin typeface="+mj-lt"/>
              </a:rPr>
              <a:t>from receive to transmit</a:t>
            </a:r>
          </a:p>
          <a:p>
            <a:pPr eaLnBrk="1" hangingPunct="1">
              <a:buFontTx/>
              <a:buChar char="•"/>
            </a:pPr>
            <a:endParaRPr lang="en-US" altLang="en-US" dirty="0">
              <a:latin typeface="+mj-lt"/>
            </a:endParaRPr>
          </a:p>
          <a:p>
            <a:pPr eaLnBrk="1" hangingPunct="1">
              <a:buFontTx/>
              <a:buChar char="•"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No MACAW: </a:t>
            </a:r>
            <a:r>
              <a:rPr lang="en-US" altLang="en-US" dirty="0">
                <a:latin typeface="+mj-lt"/>
              </a:rPr>
              <a:t>No “copy,” no MILD, no DS, no RRTS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C79B55-FC89-1848-A932-F553AAE3B8AF}"/>
              </a:ext>
            </a:extLst>
          </p:cNvPr>
          <p:cNvGrpSpPr/>
          <p:nvPr/>
        </p:nvGrpSpPr>
        <p:grpSpPr>
          <a:xfrm>
            <a:off x="250370" y="3399111"/>
            <a:ext cx="3317365" cy="2286000"/>
            <a:chOff x="250370" y="3399111"/>
            <a:chExt cx="3317365" cy="2286000"/>
          </a:xfrm>
        </p:grpSpPr>
        <p:grpSp>
          <p:nvGrpSpPr>
            <p:cNvPr id="38" name="Group 35"/>
            <p:cNvGrpSpPr>
              <a:grpSpLocks/>
            </p:cNvGrpSpPr>
            <p:nvPr/>
          </p:nvGrpSpPr>
          <p:grpSpPr bwMode="auto">
            <a:xfrm>
              <a:off x="1572248" y="3399111"/>
              <a:ext cx="1995487" cy="2286000"/>
              <a:chOff x="806" y="1370"/>
              <a:chExt cx="1258" cy="1440"/>
            </a:xfrm>
          </p:grpSpPr>
          <p:grpSp>
            <p:nvGrpSpPr>
              <p:cNvPr id="39" name="Group 36"/>
              <p:cNvGrpSpPr>
                <a:grpSpLocks/>
              </p:cNvGrpSpPr>
              <p:nvPr/>
            </p:nvGrpSpPr>
            <p:grpSpPr bwMode="auto">
              <a:xfrm>
                <a:off x="806" y="1370"/>
                <a:ext cx="1258" cy="1440"/>
                <a:chOff x="806" y="1370"/>
                <a:chExt cx="1258" cy="1440"/>
              </a:xfrm>
            </p:grpSpPr>
            <p:grpSp>
              <p:nvGrpSpPr>
                <p:cNvPr id="41" name="Group 37"/>
                <p:cNvGrpSpPr>
                  <a:grpSpLocks/>
                </p:cNvGrpSpPr>
                <p:nvPr/>
              </p:nvGrpSpPr>
              <p:grpSpPr bwMode="auto">
                <a:xfrm>
                  <a:off x="864" y="1680"/>
                  <a:ext cx="960" cy="240"/>
                  <a:chOff x="864" y="1680"/>
                  <a:chExt cx="960" cy="240"/>
                </a:xfrm>
              </p:grpSpPr>
              <p:grpSp>
                <p:nvGrpSpPr>
                  <p:cNvPr id="75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864" y="1680"/>
                    <a:ext cx="240" cy="240"/>
                    <a:chOff x="864" y="1680"/>
                    <a:chExt cx="240" cy="240"/>
                  </a:xfrm>
                </p:grpSpPr>
                <p:sp>
                  <p:nvSpPr>
                    <p:cNvPr id="95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6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104" y="1680"/>
                    <a:ext cx="240" cy="240"/>
                    <a:chOff x="864" y="1680"/>
                    <a:chExt cx="240" cy="240"/>
                  </a:xfrm>
                </p:grpSpPr>
                <p:sp>
                  <p:nvSpPr>
                    <p:cNvPr id="90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" name="Rectangl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Rectangl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7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1344" y="1680"/>
                    <a:ext cx="240" cy="240"/>
                    <a:chOff x="864" y="1680"/>
                    <a:chExt cx="240" cy="240"/>
                  </a:xfrm>
                </p:grpSpPr>
                <p:sp>
                  <p:nvSpPr>
                    <p:cNvPr id="85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8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1584" y="1680"/>
                    <a:ext cx="240" cy="240"/>
                    <a:chOff x="864" y="1680"/>
                    <a:chExt cx="240" cy="240"/>
                  </a:xfrm>
                </p:grpSpPr>
                <p:sp>
                  <p:nvSpPr>
                    <p:cNvPr id="79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2" name="Group 62"/>
                <p:cNvGrpSpPr>
                  <a:grpSpLocks/>
                </p:cNvGrpSpPr>
                <p:nvPr/>
              </p:nvGrpSpPr>
              <p:grpSpPr bwMode="auto">
                <a:xfrm>
                  <a:off x="1824" y="1680"/>
                  <a:ext cx="240" cy="240"/>
                  <a:chOff x="864" y="1680"/>
                  <a:chExt cx="240" cy="240"/>
                </a:xfrm>
              </p:grpSpPr>
              <p:sp>
                <p:nvSpPr>
                  <p:cNvPr id="70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1680"/>
                    <a:ext cx="48" cy="24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680"/>
                    <a:ext cx="48" cy="24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680"/>
                    <a:ext cx="48" cy="24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1680"/>
                    <a:ext cx="48" cy="24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1680"/>
                    <a:ext cx="48" cy="24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" name="Group 68"/>
                <p:cNvGrpSpPr>
                  <a:grpSpLocks/>
                </p:cNvGrpSpPr>
                <p:nvPr/>
              </p:nvGrpSpPr>
              <p:grpSpPr bwMode="auto">
                <a:xfrm>
                  <a:off x="864" y="2256"/>
                  <a:ext cx="960" cy="240"/>
                  <a:chOff x="864" y="1680"/>
                  <a:chExt cx="960" cy="240"/>
                </a:xfrm>
              </p:grpSpPr>
              <p:grpSp>
                <p:nvGrpSpPr>
                  <p:cNvPr id="46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864" y="1680"/>
                    <a:ext cx="240" cy="240"/>
                    <a:chOff x="864" y="1680"/>
                    <a:chExt cx="240" cy="240"/>
                  </a:xfrm>
                </p:grpSpPr>
                <p:sp>
                  <p:nvSpPr>
                    <p:cNvPr id="65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7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1104" y="1680"/>
                    <a:ext cx="240" cy="240"/>
                    <a:chOff x="864" y="1680"/>
                    <a:chExt cx="240" cy="240"/>
                  </a:xfrm>
                </p:grpSpPr>
                <p:sp>
                  <p:nvSpPr>
                    <p:cNvPr id="60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1344" y="1680"/>
                    <a:ext cx="240" cy="240"/>
                    <a:chOff x="864" y="1680"/>
                    <a:chExt cx="240" cy="240"/>
                  </a:xfrm>
                </p:grpSpPr>
                <p:sp>
                  <p:nvSpPr>
                    <p:cNvPr id="55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9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584" y="1680"/>
                    <a:ext cx="240" cy="240"/>
                    <a:chOff x="864" y="1680"/>
                    <a:chExt cx="240" cy="240"/>
                  </a:xfrm>
                </p:grpSpPr>
                <p:sp>
                  <p:nvSpPr>
                    <p:cNvPr id="50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2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Rect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1680"/>
                      <a:ext cx="48" cy="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4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806" y="1370"/>
                  <a:ext cx="736" cy="28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altLang="en-US" sz="2400">
                      <a:latin typeface="Times New Roman" charset="0"/>
                    </a:rPr>
                    <a:t>B1 = 25</a:t>
                  </a:r>
                </a:p>
              </p:txBody>
            </p:sp>
            <p:sp>
              <p:nvSpPr>
                <p:cNvPr id="45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806" y="2522"/>
                  <a:ext cx="736" cy="28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altLang="en-US" sz="2400">
                      <a:latin typeface="Times New Roman" charset="0"/>
                    </a:rPr>
                    <a:t>B2 = 20</a:t>
                  </a:r>
                </a:p>
              </p:txBody>
            </p:sp>
          </p:grpSp>
          <p:sp>
            <p:nvSpPr>
              <p:cNvPr id="40" name="Line 95"/>
              <p:cNvSpPr>
                <a:spLocks noChangeShapeType="1"/>
              </p:cNvSpPr>
              <p:nvPr/>
            </p:nvSpPr>
            <p:spPr bwMode="auto">
              <a:xfrm flipV="1">
                <a:off x="1824" y="201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2651594-C6D0-6341-B9A0-EACF6E029BB0}"/>
                </a:ext>
              </a:extLst>
            </p:cNvPr>
            <p:cNvSpPr txBox="1"/>
            <p:nvPr/>
          </p:nvSpPr>
          <p:spPr>
            <a:xfrm>
              <a:off x="250370" y="3881681"/>
              <a:ext cx="1125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Node 1: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170E9B2D-21AC-0F4C-AA72-1880BD7DCCC4}"/>
                </a:ext>
              </a:extLst>
            </p:cNvPr>
            <p:cNvSpPr txBox="1"/>
            <p:nvPr/>
          </p:nvSpPr>
          <p:spPr>
            <a:xfrm>
              <a:off x="255615" y="4796081"/>
              <a:ext cx="1125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Node 2: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2C5807B4-AAD2-5E4D-A1F1-0F4370EF181E}"/>
              </a:ext>
            </a:extLst>
          </p:cNvPr>
          <p:cNvSpPr txBox="1"/>
          <p:nvPr/>
        </p:nvSpPr>
        <p:spPr>
          <a:xfrm>
            <a:off x="6924947" y="1534305"/>
            <a:ext cx="199045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802.11 ac: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slot time = 9 μs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D6311-069D-0340-B267-10A4AC987F0E}"/>
              </a:ext>
            </a:extLst>
          </p:cNvPr>
          <p:cNvSpPr txBox="1"/>
          <p:nvPr/>
        </p:nvSpPr>
        <p:spPr>
          <a:xfrm>
            <a:off x="3263177" y="4376981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pause @ 5</a:t>
            </a:r>
          </a:p>
        </p:txBody>
      </p:sp>
    </p:spTree>
    <p:extLst>
      <p:ext uri="{BB962C8B-B14F-4D97-AF65-F5344CB8AC3E}">
        <p14:creationId xmlns:p14="http://schemas.microsoft.com/office/powerpoint/2010/main" val="5891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Adaptively sets CW with </a:t>
            </a:r>
            <a:r>
              <a:rPr lang="en-US" altLang="en-US" b="1" dirty="0"/>
              <a:t>BEB</a:t>
            </a:r>
          </a:p>
          <a:p>
            <a:pPr lvl="1"/>
            <a:r>
              <a:rPr lang="en-US" altLang="en-US" dirty="0"/>
              <a:t>Start with CW = 31, </a:t>
            </a:r>
            <a:r>
              <a:rPr lang="en-US" altLang="en-US" b="1" dirty="0"/>
              <a:t>double</a:t>
            </a:r>
            <a:r>
              <a:rPr lang="en-US" altLang="en-US" dirty="0"/>
              <a:t> if no CTS or ACK received</a:t>
            </a:r>
          </a:p>
          <a:p>
            <a:pPr lvl="1"/>
            <a:r>
              <a:rPr lang="en-US" altLang="en-US" b="1" dirty="0">
                <a:solidFill>
                  <a:srgbClr val="0070C0"/>
                </a:solidFill>
              </a:rPr>
              <a:t>Reset to 31 </a:t>
            </a:r>
            <a:r>
              <a:rPr lang="en-US" altLang="en-US" dirty="0"/>
              <a:t>on </a:t>
            </a:r>
            <a:r>
              <a:rPr lang="en-US" altLang="en-US" b="1" dirty="0"/>
              <a:t>successful transmission</a:t>
            </a:r>
          </a:p>
          <a:p>
            <a:endParaRPr lang="en-US" altLang="en-US" dirty="0"/>
          </a:p>
          <a:p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Not fair </a:t>
            </a:r>
            <a:r>
              <a:rPr lang="en-US" altLang="en-US" dirty="0"/>
              <a:t>in the short term</a:t>
            </a:r>
          </a:p>
          <a:p>
            <a:pPr lvl="1"/>
            <a:r>
              <a:rPr lang="en-US" altLang="en-US" dirty="0"/>
              <a:t>Under contention, losers will use larger CW than winners (winners reset)</a:t>
            </a:r>
          </a:p>
          <a:p>
            <a:pPr lvl="1"/>
            <a:r>
              <a:rPr lang="en-US" altLang="en-US" dirty="0"/>
              <a:t>Winners may be able to </a:t>
            </a:r>
            <a:r>
              <a:rPr lang="en-US" altLang="en-US" b="1" dirty="0">
                <a:solidFill>
                  <a:srgbClr val="FF0000"/>
                </a:solidFill>
              </a:rPr>
              <a:t>transmit several packets </a:t>
            </a:r>
            <a:r>
              <a:rPr lang="en-US" altLang="en-US" dirty="0"/>
              <a:t>while unlucky nodes are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still counting down</a:t>
            </a:r>
          </a:p>
          <a:p>
            <a:endParaRPr lang="en-US" altLang="en-US" dirty="0"/>
          </a:p>
          <a:p>
            <a:r>
              <a:rPr lang="en-US" altLang="en-US" dirty="0"/>
              <a:t>Could adopt MACAW’s copy &amp; MILD, but has drawbacks</a:t>
            </a:r>
          </a:p>
          <a:p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802.11’s Pause</a:t>
            </a:r>
          </a:p>
        </p:txBody>
      </p:sp>
    </p:spTree>
    <p:extLst>
      <p:ext uri="{BB962C8B-B14F-4D97-AF65-F5344CB8AC3E}">
        <p14:creationId xmlns:p14="http://schemas.microsoft.com/office/powerpoint/2010/main" val="29741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MACA</a:t>
            </a:r>
          </a:p>
          <a:p>
            <a:endParaRPr lang="en-US" altLang="zh-CN" sz="2800" dirty="0"/>
          </a:p>
          <a:p>
            <a:endParaRPr lang="en-US" altLang="zh-CN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MACAW</a:t>
            </a:r>
          </a:p>
          <a:p>
            <a:pPr marL="971550" lvl="1" indent="-514350">
              <a:buFont typeface="+mj-lt"/>
              <a:buAutoNum type="arabicPeriod"/>
            </a:pP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14350">
              <a:buFont typeface="+mj-lt"/>
              <a:buAutoNum type="arabicPeriod" startAt="2"/>
            </a:pPr>
            <a:endParaRPr lang="en-US" altLang="zh-CN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zh-CN" sz="2800" b="1" dirty="0"/>
              <a:t>802.11 MAC layer</a:t>
            </a:r>
          </a:p>
          <a:p>
            <a:pPr marL="914400" lvl="1" indent="-514350"/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Contention and backoff</a:t>
            </a:r>
          </a:p>
          <a:p>
            <a:pPr marL="914400" lvl="1" indent="-514350"/>
            <a:r>
              <a:rPr lang="en-US" altLang="zh-CN" sz="2800" b="1" dirty="0"/>
              <a:t>Frame aggregation</a:t>
            </a:r>
          </a:p>
          <a:p>
            <a:pPr marL="914400" lvl="1" indent="-514350"/>
            <a:r>
              <a:rPr lang="en-US" altLang="zh-CN" sz="2800" b="1" spc="-150" dirty="0"/>
              <a:t>Selective retransmission and Acknowledgement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Wi-Fi Above the PHY</a:t>
            </a:r>
          </a:p>
        </p:txBody>
      </p:sp>
    </p:spTree>
    <p:extLst>
      <p:ext uri="{BB962C8B-B14F-4D97-AF65-F5344CB8AC3E}">
        <p14:creationId xmlns:p14="http://schemas.microsoft.com/office/powerpoint/2010/main" val="38384274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Motivation: MAC Scaling</a:t>
            </a:r>
            <a:br>
              <a:rPr lang="en-US" altLang="zh-CN" sz="3600" dirty="0"/>
            </a:br>
            <a:r>
              <a:rPr lang="en-US" altLang="zh-CN" sz="3600" dirty="0"/>
              <a:t>Incommensurate with PHY Bitrate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91299" y="2586180"/>
            <a:ext cx="6329363" cy="3857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180" y="2586180"/>
            <a:ext cx="551119" cy="385763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1%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8487" y="3186251"/>
            <a:ext cx="5972175" cy="3857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0180" y="3186251"/>
            <a:ext cx="908307" cy="385763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8%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9962" y="3814898"/>
            <a:ext cx="5600700" cy="3857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180" y="3814898"/>
            <a:ext cx="1279782" cy="385763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29%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3074" y="4443601"/>
            <a:ext cx="3557587" cy="3857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180" y="4443601"/>
            <a:ext cx="3322894" cy="385763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45%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77512" y="5046054"/>
            <a:ext cx="2343149" cy="3857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0180" y="5046054"/>
            <a:ext cx="4537332" cy="385763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73%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50195" y="1769949"/>
            <a:ext cx="18321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altLang="zh-CN" dirty="0">
                <a:latin typeface="Arial" charset="0"/>
                <a:cs typeface="Arial" charset="0"/>
              </a:rPr>
              <a:t>Preamble</a:t>
            </a:r>
            <a:r>
              <a:rPr lang="zh-CN" altLang="en-US" dirty="0">
                <a:latin typeface="Arial" charset="0"/>
                <a:cs typeface="Arial" charset="0"/>
              </a:rPr>
              <a:t> </a:t>
            </a:r>
            <a:endParaRPr lang="en-US" altLang="zh-CN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altLang="zh-CN" dirty="0">
                <a:latin typeface="Arial" charset="0"/>
                <a:cs typeface="Arial" charset="0"/>
              </a:rPr>
              <a:t>(%</a:t>
            </a:r>
            <a:r>
              <a:rPr lang="zh-CN" altLang="en-US" dirty="0">
                <a:latin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cs typeface="Arial" charset="0"/>
              </a:rPr>
              <a:t>overhead)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892992" y="1920437"/>
            <a:ext cx="34276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altLang="zh-CN" dirty="0">
                <a:latin typeface="Arial" charset="0"/>
                <a:cs typeface="Arial" charset="0"/>
              </a:rPr>
              <a:t>Payload (1,500 byte packet)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226142" y="2411244"/>
            <a:ext cx="18321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1600" b="0" dirty="0">
                <a:latin typeface="+mj-lt"/>
                <a:cs typeface="Arial" charset="0"/>
              </a:rPr>
              <a:t>6 Mbps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endParaRPr lang="en-US" altLang="zh-CN" sz="1600" b="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altLang="zh-CN" sz="1600" b="0" dirty="0">
                <a:latin typeface="+mj-lt"/>
                <a:cs typeface="Arial" charset="0"/>
              </a:rPr>
              <a:t>(20 MHz,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1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x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1)</a:t>
            </a:r>
            <a:endParaRPr lang="en-US" sz="1600" b="0" dirty="0">
              <a:latin typeface="+mj-lt"/>
              <a:cs typeface="Arial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226142" y="3035131"/>
            <a:ext cx="18321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1600" b="0" dirty="0">
                <a:latin typeface="+mj-lt"/>
                <a:cs typeface="Arial" charset="0"/>
              </a:rPr>
              <a:t>54 Mbps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endParaRPr lang="en-US" altLang="zh-CN" sz="1600" b="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altLang="zh-CN" sz="1600" b="0" dirty="0">
                <a:latin typeface="+mj-lt"/>
                <a:cs typeface="Arial" charset="0"/>
              </a:rPr>
              <a:t>(20 MHz,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1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x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1)</a:t>
            </a:r>
            <a:endParaRPr lang="en-US" sz="1600" b="0" dirty="0">
              <a:latin typeface="+mj-lt"/>
              <a:cs typeface="Arial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226141" y="3666211"/>
            <a:ext cx="18321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1600" b="0" dirty="0">
                <a:latin typeface="+mj-lt"/>
                <a:cs typeface="Arial" charset="0"/>
              </a:rPr>
              <a:t>130 Mbps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endParaRPr lang="en-US" altLang="zh-CN" sz="1600" b="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altLang="zh-CN" sz="1600" b="0" dirty="0">
                <a:latin typeface="+mj-lt"/>
                <a:cs typeface="Arial" charset="0"/>
              </a:rPr>
              <a:t>(20 MHz,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2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x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2)</a:t>
            </a:r>
            <a:endParaRPr lang="en-US" sz="1600" b="0" dirty="0">
              <a:latin typeface="+mj-lt"/>
              <a:cs typeface="Arial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226140" y="4262207"/>
            <a:ext cx="18321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1600" b="0" dirty="0">
                <a:latin typeface="+mj-lt"/>
                <a:cs typeface="Arial" charset="0"/>
              </a:rPr>
              <a:t>270 Mbps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endParaRPr lang="en-US" altLang="zh-CN" sz="1600" b="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altLang="zh-CN" sz="1600" b="0" dirty="0">
                <a:latin typeface="+mj-lt"/>
                <a:cs typeface="Arial" charset="0"/>
              </a:rPr>
              <a:t>(40MHz,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2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x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2)</a:t>
            </a:r>
            <a:endParaRPr lang="en-US" sz="1600" b="0" dirty="0">
              <a:latin typeface="+mj-lt"/>
              <a:cs typeface="Arial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7207455" y="4776044"/>
            <a:ext cx="18321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1600" b="0" dirty="0">
                <a:latin typeface="+mj-lt"/>
                <a:cs typeface="Arial" charset="0"/>
              </a:rPr>
              <a:t>540 Mbps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endParaRPr lang="en-US" altLang="zh-CN" sz="1600" b="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altLang="zh-CN" sz="1600" b="0" dirty="0">
                <a:latin typeface="+mj-lt"/>
                <a:cs typeface="Arial" charset="0"/>
              </a:rPr>
              <a:t>(40 MHz,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4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x</a:t>
            </a:r>
            <a:r>
              <a:rPr lang="zh-CN" altLang="en-US" sz="1600" b="0" dirty="0">
                <a:latin typeface="+mj-lt"/>
                <a:cs typeface="Arial" charset="0"/>
              </a:rPr>
              <a:t> </a:t>
            </a:r>
            <a:r>
              <a:rPr lang="en-US" altLang="zh-CN" sz="1600" b="0" dirty="0">
                <a:latin typeface="+mj-lt"/>
                <a:cs typeface="Arial" charset="0"/>
              </a:rPr>
              <a:t>4)</a:t>
            </a:r>
            <a:endParaRPr lang="en-US" sz="1600" b="0" dirty="0">
              <a:latin typeface="+mj-lt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82CF6F-0A57-6545-B695-2FCF3912757C}"/>
              </a:ext>
            </a:extLst>
          </p:cNvPr>
          <p:cNvSpPr txBox="1"/>
          <p:nvPr/>
        </p:nvSpPr>
        <p:spPr>
          <a:xfrm>
            <a:off x="699369" y="5372369"/>
            <a:ext cx="727040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Problem: Drop in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efficiency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with increasing data rate from fixed overheads in the preamble and inter-frame spaces</a:t>
            </a:r>
            <a:endParaRPr lang="en-US" altLang="ja-JP" i="1" dirty="0">
              <a:solidFill>
                <a:srgbClr val="0099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1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/>
          <p:cNvSpPr/>
          <p:nvPr/>
        </p:nvSpPr>
        <p:spPr>
          <a:xfrm>
            <a:off x="8128891" y="5170700"/>
            <a:ext cx="826530" cy="938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3882441" y="5170701"/>
            <a:ext cx="1788451" cy="938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470024" y="5212884"/>
            <a:ext cx="954418" cy="938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7452375" y="2254992"/>
            <a:ext cx="836255" cy="938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4871250" y="2259908"/>
            <a:ext cx="1756543" cy="938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2249664" y="2254992"/>
            <a:ext cx="1787188" cy="938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8379" y="2249947"/>
            <a:ext cx="942132" cy="938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Aggregation Amortizes Fixed Overheads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39</a:t>
            </a:fld>
            <a:endParaRPr lang="en-US" dirty="0"/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488608" y="2259909"/>
            <a:ext cx="0" cy="45806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735318" y="2259909"/>
            <a:ext cx="0" cy="45806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12763" y="1874848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>
                <a:latin typeface="Arial" charset="0"/>
                <a:ea typeface="Arial" charset="0"/>
                <a:cs typeface="Arial" charset="0"/>
              </a:rPr>
              <a:t>DIFS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 flipV="1">
            <a:off x="730577" y="2717972"/>
            <a:ext cx="630845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9" name="Right Brace 108"/>
          <p:cNvSpPr/>
          <p:nvPr/>
        </p:nvSpPr>
        <p:spPr>
          <a:xfrm rot="16200000">
            <a:off x="553491" y="2072860"/>
            <a:ext cx="111976" cy="2422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93749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861600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930274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998125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069974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1137825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209674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277525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344200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800136" y="2803159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>
                <a:latin typeface="Arial" charset="0"/>
                <a:ea typeface="Arial" charset="0"/>
                <a:cs typeface="Arial" charset="0"/>
              </a:rPr>
              <a:t>CW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Right Brace 118"/>
          <p:cNvSpPr/>
          <p:nvPr/>
        </p:nvSpPr>
        <p:spPr>
          <a:xfrm rot="5400000">
            <a:off x="986362" y="2497337"/>
            <a:ext cx="111976" cy="6037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1432070" y="2492510"/>
            <a:ext cx="820207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Data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358258" y="2492510"/>
            <a:ext cx="73812" cy="23157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 flipV="1">
            <a:off x="2267652" y="2727375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2514362" y="2727375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2096412" y="3246659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>
                <a:latin typeface="Arial" charset="0"/>
                <a:ea typeface="Arial" charset="0"/>
                <a:cs typeface="Arial" charset="0"/>
              </a:rPr>
              <a:t>SIFS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5" name="Right Brace 124"/>
          <p:cNvSpPr/>
          <p:nvPr/>
        </p:nvSpPr>
        <p:spPr>
          <a:xfrm rot="5400000">
            <a:off x="2337140" y="3120266"/>
            <a:ext cx="111976" cy="2422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589000" y="2953801"/>
            <a:ext cx="499532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b="0" dirty="0">
                <a:solidFill>
                  <a:schemeClr val="tx1"/>
                </a:solidFill>
                <a:latin typeface="+mn-lt"/>
              </a:rPr>
              <a:t>ACK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515187" y="2953801"/>
            <a:ext cx="73812" cy="23157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 flipV="1">
            <a:off x="3093524" y="2263478"/>
            <a:ext cx="0" cy="45806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3340234" y="2263478"/>
            <a:ext cx="0" cy="45806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2917679" y="1878417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>
                <a:latin typeface="Arial" charset="0"/>
                <a:ea typeface="Arial" charset="0"/>
                <a:cs typeface="Arial" charset="0"/>
              </a:rPr>
              <a:t>DIFS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 flipV="1">
            <a:off x="3335493" y="2721541"/>
            <a:ext cx="630845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2" name="Right Brace 131"/>
          <p:cNvSpPr/>
          <p:nvPr/>
        </p:nvSpPr>
        <p:spPr>
          <a:xfrm rot="16200000">
            <a:off x="3158407" y="2076429"/>
            <a:ext cx="111976" cy="2422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/>
          <p:cNvCxnSpPr/>
          <p:nvPr/>
        </p:nvCxnSpPr>
        <p:spPr>
          <a:xfrm>
            <a:off x="3398665" y="2664013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466516" y="2664013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535190" y="2664013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3603041" y="2664013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3674890" y="2664013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3742741" y="2664013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3814590" y="2664013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882441" y="2664013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949116" y="2664013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3405052" y="2806728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>
                <a:latin typeface="Arial" charset="0"/>
                <a:ea typeface="Arial" charset="0"/>
                <a:cs typeface="Arial" charset="0"/>
              </a:rPr>
              <a:t>CW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3" name="Right Brace 142"/>
          <p:cNvSpPr/>
          <p:nvPr/>
        </p:nvSpPr>
        <p:spPr>
          <a:xfrm rot="5400000">
            <a:off x="3591278" y="2500906"/>
            <a:ext cx="111976" cy="6037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4036986" y="2496079"/>
            <a:ext cx="820207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Data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3963174" y="2496079"/>
            <a:ext cx="73812" cy="23157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46" name="Straight Connector 145"/>
          <p:cNvCxnSpPr/>
          <p:nvPr/>
        </p:nvCxnSpPr>
        <p:spPr>
          <a:xfrm flipV="1">
            <a:off x="4872568" y="2730944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5119278" y="2730944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4701328" y="3250228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>
                <a:latin typeface="Arial" charset="0"/>
                <a:ea typeface="Arial" charset="0"/>
                <a:cs typeface="Arial" charset="0"/>
              </a:rPr>
              <a:t>SIFS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9" name="Right Brace 148"/>
          <p:cNvSpPr/>
          <p:nvPr/>
        </p:nvSpPr>
        <p:spPr>
          <a:xfrm rot="5400000">
            <a:off x="4942056" y="3123835"/>
            <a:ext cx="111976" cy="2422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5193916" y="2957370"/>
            <a:ext cx="499532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b="0" dirty="0">
                <a:solidFill>
                  <a:schemeClr val="tx1"/>
                </a:solidFill>
                <a:latin typeface="+mn-lt"/>
              </a:rPr>
              <a:t>ACK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5120103" y="2957370"/>
            <a:ext cx="73812" cy="23157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52" name="Straight Connector 151"/>
          <p:cNvCxnSpPr/>
          <p:nvPr/>
        </p:nvCxnSpPr>
        <p:spPr>
          <a:xfrm flipV="1">
            <a:off x="5688706" y="2259909"/>
            <a:ext cx="0" cy="45806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5935416" y="2259909"/>
            <a:ext cx="0" cy="45806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5512861" y="1874848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>
                <a:latin typeface="Arial" charset="0"/>
                <a:ea typeface="Arial" charset="0"/>
                <a:cs typeface="Arial" charset="0"/>
              </a:rPr>
              <a:t>DIFS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 flipV="1">
            <a:off x="5930675" y="2717972"/>
            <a:ext cx="630845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6" name="Right Brace 155"/>
          <p:cNvSpPr/>
          <p:nvPr/>
        </p:nvSpPr>
        <p:spPr>
          <a:xfrm rot="16200000">
            <a:off x="5753589" y="2072860"/>
            <a:ext cx="111976" cy="2422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Connector 156"/>
          <p:cNvCxnSpPr/>
          <p:nvPr/>
        </p:nvCxnSpPr>
        <p:spPr>
          <a:xfrm>
            <a:off x="5993847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061698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6130372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6198223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6270072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6337923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6409772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6477623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6544298" y="2660444"/>
            <a:ext cx="0" cy="575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6000234" y="2803159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>
                <a:latin typeface="Arial" charset="0"/>
                <a:ea typeface="Arial" charset="0"/>
                <a:cs typeface="Arial" charset="0"/>
              </a:rPr>
              <a:t>CW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7" name="Right Brace 166"/>
          <p:cNvSpPr/>
          <p:nvPr/>
        </p:nvSpPr>
        <p:spPr>
          <a:xfrm rot="5400000">
            <a:off x="6186460" y="2497337"/>
            <a:ext cx="111976" cy="6037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6632168" y="2492510"/>
            <a:ext cx="820207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Data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6558356" y="2492510"/>
            <a:ext cx="73812" cy="23157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70" name="Straight Connector 169"/>
          <p:cNvCxnSpPr/>
          <p:nvPr/>
        </p:nvCxnSpPr>
        <p:spPr>
          <a:xfrm flipV="1">
            <a:off x="7467750" y="2727375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V="1">
            <a:off x="7714460" y="2727375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7296510" y="3246659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>
                <a:latin typeface="Arial" charset="0"/>
                <a:ea typeface="Arial" charset="0"/>
                <a:cs typeface="Arial" charset="0"/>
              </a:rPr>
              <a:t>SIFS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3" name="Right Brace 172"/>
          <p:cNvSpPr/>
          <p:nvPr/>
        </p:nvSpPr>
        <p:spPr>
          <a:xfrm rot="5400000">
            <a:off x="7537238" y="3120266"/>
            <a:ext cx="111976" cy="2422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7789098" y="2953801"/>
            <a:ext cx="499532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b="0" dirty="0">
                <a:solidFill>
                  <a:schemeClr val="tx1"/>
                </a:solidFill>
                <a:latin typeface="+mn-lt"/>
              </a:rPr>
              <a:t>ACK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7715285" y="2953801"/>
            <a:ext cx="73812" cy="23157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62657" y="2455065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>
                <a:latin typeface="Arial" charset="0"/>
                <a:ea typeface="Arial" charset="0"/>
                <a:cs typeface="Arial" charset="0"/>
              </a:rPr>
              <a:t>…...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6" name="Straight Connector 175"/>
          <p:cNvCxnSpPr/>
          <p:nvPr/>
        </p:nvCxnSpPr>
        <p:spPr>
          <a:xfrm flipV="1">
            <a:off x="479364" y="5199941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V="1">
            <a:off x="726074" y="5199941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303519" y="4814880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>
                <a:latin typeface="Arial" charset="0"/>
                <a:ea typeface="Arial" charset="0"/>
                <a:cs typeface="Arial" charset="0"/>
              </a:rPr>
              <a:t>DIFS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 flipV="1">
            <a:off x="721333" y="5658004"/>
            <a:ext cx="630845" cy="0"/>
          </a:xfrm>
          <a:prstGeom prst="lin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0" name="Right Brace 179"/>
          <p:cNvSpPr/>
          <p:nvPr/>
        </p:nvSpPr>
        <p:spPr>
          <a:xfrm rot="16200000">
            <a:off x="544247" y="5012892"/>
            <a:ext cx="111976" cy="2422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784505" y="5600476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852356" y="5600476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921030" y="5600476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988881" y="5600476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1060730" y="5600476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1128581" y="5600476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200430" y="5600476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1268281" y="5600476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1334956" y="5600476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790892" y="5743191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>
                <a:latin typeface="Arial" charset="0"/>
                <a:ea typeface="Arial" charset="0"/>
                <a:cs typeface="Arial" charset="0"/>
              </a:rPr>
              <a:t>CW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1" name="Right Brace 190"/>
          <p:cNvSpPr/>
          <p:nvPr/>
        </p:nvSpPr>
        <p:spPr>
          <a:xfrm rot="5400000">
            <a:off x="977118" y="5437369"/>
            <a:ext cx="111976" cy="6037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1420812" y="5420313"/>
            <a:ext cx="820207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Data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1347000" y="5420313"/>
            <a:ext cx="73812" cy="23157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2246277" y="5420313"/>
            <a:ext cx="820207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Data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3067464" y="5420313"/>
            <a:ext cx="820207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Data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0" name="Straight Connector 219"/>
          <p:cNvCxnSpPr/>
          <p:nvPr/>
        </p:nvCxnSpPr>
        <p:spPr>
          <a:xfrm flipV="1">
            <a:off x="3885379" y="5646581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V="1">
            <a:off x="4132089" y="5646581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3714139" y="6165865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>
                <a:latin typeface="Arial" charset="0"/>
                <a:ea typeface="Arial" charset="0"/>
                <a:cs typeface="Arial" charset="0"/>
              </a:rPr>
              <a:t>SIFS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3" name="Right Brace 222"/>
          <p:cNvSpPr/>
          <p:nvPr/>
        </p:nvSpPr>
        <p:spPr>
          <a:xfrm rot="5400000">
            <a:off x="3954867" y="6039472"/>
            <a:ext cx="111976" cy="2422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4206727" y="5873007"/>
            <a:ext cx="499532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b="0" dirty="0">
                <a:solidFill>
                  <a:schemeClr val="tx1"/>
                </a:solidFill>
                <a:latin typeface="+mn-lt"/>
              </a:rPr>
              <a:t>BA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4132914" y="5873007"/>
            <a:ext cx="73812" cy="23157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6" name="Straight Connector 225"/>
          <p:cNvCxnSpPr/>
          <p:nvPr/>
        </p:nvCxnSpPr>
        <p:spPr>
          <a:xfrm flipV="1">
            <a:off x="4728526" y="5203510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flipV="1">
            <a:off x="4975236" y="5203510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8" name="TextBox 227"/>
          <p:cNvSpPr txBox="1"/>
          <p:nvPr/>
        </p:nvSpPr>
        <p:spPr>
          <a:xfrm>
            <a:off x="4552681" y="4818449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>
                <a:latin typeface="Arial" charset="0"/>
                <a:ea typeface="Arial" charset="0"/>
                <a:cs typeface="Arial" charset="0"/>
              </a:rPr>
              <a:t>DIFS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29" name="Straight Connector 228"/>
          <p:cNvCxnSpPr/>
          <p:nvPr/>
        </p:nvCxnSpPr>
        <p:spPr>
          <a:xfrm flipV="1">
            <a:off x="4970495" y="5661573"/>
            <a:ext cx="630845" cy="0"/>
          </a:xfrm>
          <a:prstGeom prst="lin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0" name="Right Brace 229"/>
          <p:cNvSpPr/>
          <p:nvPr/>
        </p:nvSpPr>
        <p:spPr>
          <a:xfrm rot="16200000">
            <a:off x="4793409" y="5016461"/>
            <a:ext cx="111976" cy="2422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Straight Connector 230"/>
          <p:cNvCxnSpPr/>
          <p:nvPr/>
        </p:nvCxnSpPr>
        <p:spPr>
          <a:xfrm>
            <a:off x="5033667" y="5604045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5101518" y="5604045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5170192" y="5604045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5238043" y="5604045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5309892" y="5604045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5377743" y="5604045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5449592" y="5604045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5517443" y="5604045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5584118" y="5604045"/>
            <a:ext cx="0" cy="57528"/>
          </a:xfrm>
          <a:prstGeom prst="line">
            <a:avLst/>
          </a:prstGeom>
          <a:ln w="2540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0" name="TextBox 239"/>
          <p:cNvSpPr txBox="1"/>
          <p:nvPr/>
        </p:nvSpPr>
        <p:spPr>
          <a:xfrm>
            <a:off x="5040054" y="574676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>
                <a:latin typeface="Arial" charset="0"/>
                <a:ea typeface="Arial" charset="0"/>
                <a:cs typeface="Arial" charset="0"/>
              </a:rPr>
              <a:t>CW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1" name="Right Brace 240"/>
          <p:cNvSpPr/>
          <p:nvPr/>
        </p:nvSpPr>
        <p:spPr>
          <a:xfrm rot="5400000">
            <a:off x="5226280" y="5440938"/>
            <a:ext cx="111976" cy="6037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5669974" y="5423882"/>
            <a:ext cx="820207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Data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5596162" y="5423882"/>
            <a:ext cx="73812" cy="23157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6495439" y="5423882"/>
            <a:ext cx="820207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Data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7316626" y="5423882"/>
            <a:ext cx="820207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Data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46" name="Straight Connector 245"/>
          <p:cNvCxnSpPr/>
          <p:nvPr/>
        </p:nvCxnSpPr>
        <p:spPr>
          <a:xfrm flipV="1">
            <a:off x="8134541" y="5650150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V="1">
            <a:off x="8381251" y="5650150"/>
            <a:ext cx="0" cy="458063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7963301" y="6169434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>
                <a:latin typeface="Arial" charset="0"/>
                <a:ea typeface="Arial" charset="0"/>
                <a:cs typeface="Arial" charset="0"/>
              </a:rPr>
              <a:t>SIFS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9" name="Right Brace 248"/>
          <p:cNvSpPr/>
          <p:nvPr/>
        </p:nvSpPr>
        <p:spPr>
          <a:xfrm rot="5400000">
            <a:off x="8194698" y="6043041"/>
            <a:ext cx="111976" cy="242200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8455889" y="5876576"/>
            <a:ext cx="499532" cy="231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b="0" dirty="0">
                <a:solidFill>
                  <a:schemeClr val="tx1"/>
                </a:solidFill>
                <a:latin typeface="+mn-lt"/>
              </a:rPr>
              <a:t>BA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8382076" y="5876576"/>
            <a:ext cx="73812" cy="23157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2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33468"/>
            <a:ext cx="8739999" cy="861389"/>
          </a:xfrm>
        </p:spPr>
        <p:txBody>
          <a:bodyPr wrap="square">
            <a:noAutofit/>
          </a:bodyPr>
          <a:lstStyle/>
          <a:p>
            <a:r>
              <a:rPr lang="en-US" altLang="zh-CN" sz="2400" b="1" dirty="0">
                <a:latin typeface="+mj-lt"/>
                <a:ea typeface="ＭＳ Ｐゴシック" charset="-128"/>
              </a:rPr>
              <a:t>Without aggregation:</a:t>
            </a:r>
            <a:endParaRPr lang="en-US" altLang="ja-JP" sz="2400" i="1" dirty="0">
              <a:latin typeface="+mj-lt"/>
              <a:ea typeface="ＭＳ Ｐゴシック" charset="-128"/>
            </a:endParaRPr>
          </a:p>
          <a:p>
            <a:endParaRPr lang="en-US" altLang="ja-JP" sz="2400" i="1" dirty="0">
              <a:latin typeface="+mj-lt"/>
              <a:ea typeface="ＭＳ Ｐゴシック" charset="-128"/>
            </a:endParaRPr>
          </a:p>
          <a:p>
            <a:pPr lvl="1"/>
            <a:endParaRPr lang="en-US" altLang="ja-JP" sz="2400" dirty="0">
              <a:latin typeface="+mj-lt"/>
              <a:ea typeface="ＭＳ Ｐゴシック" charset="-128"/>
            </a:endParaRPr>
          </a:p>
        </p:txBody>
      </p:sp>
      <p:sp>
        <p:nvSpPr>
          <p:cNvPr id="253" name="Rectangle 3"/>
          <p:cNvSpPr txBox="1">
            <a:spLocks noChangeArrowheads="1"/>
          </p:cNvSpPr>
          <p:nvPr/>
        </p:nvSpPr>
        <p:spPr bwMode="auto">
          <a:xfrm>
            <a:off x="154333" y="3949772"/>
            <a:ext cx="8739999" cy="82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latin typeface="+mj-lt"/>
                <a:ea typeface="ＭＳ Ｐゴシック" charset="-128"/>
              </a:rPr>
              <a:t>With aggregation: </a:t>
            </a:r>
            <a:r>
              <a:rPr lang="en-US" altLang="zh-CN" sz="2400" b="0" dirty="0">
                <a:latin typeface="+mj-lt"/>
                <a:ea typeface="ＭＳ Ｐゴシック" charset="-128"/>
              </a:rPr>
              <a:t>Multiple frames/channel acquisition</a:t>
            </a:r>
          </a:p>
          <a:p>
            <a:pPr lvl="1"/>
            <a:r>
              <a:rPr lang="en-US" altLang="zh-CN" sz="2400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-128"/>
              </a:rPr>
              <a:t>Block ack (BA) </a:t>
            </a:r>
            <a:r>
              <a:rPr lang="en-US" altLang="zh-CN" sz="2400" b="0" dirty="0">
                <a:latin typeface="+mj-lt"/>
                <a:ea typeface="ＭＳ Ｐゴシック" charset="-128"/>
              </a:rPr>
              <a:t>tells sender which arrived</a:t>
            </a:r>
            <a:endParaRPr lang="en-US" altLang="ja-JP" sz="2400" b="0" dirty="0">
              <a:latin typeface="+mj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839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197" grpId="0" animBg="1"/>
      <p:bldP spid="196" grpId="0" animBg="1"/>
      <p:bldP spid="201" grpId="0" animBg="1"/>
      <p:bldP spid="200" grpId="0" animBg="1"/>
      <p:bldP spid="198" grpId="0" animBg="1"/>
      <p:bldP spid="2" grpId="0" animBg="1"/>
      <p:bldP spid="178" grpId="0"/>
      <p:bldP spid="180" grpId="0" animBg="1"/>
      <p:bldP spid="190" grpId="0"/>
      <p:bldP spid="191" grpId="0" animBg="1"/>
      <p:bldP spid="192" grpId="0" animBg="1"/>
      <p:bldP spid="193" grpId="0" animBg="1"/>
      <p:bldP spid="194" grpId="0" animBg="1"/>
      <p:bldP spid="195" grpId="0" animBg="1"/>
      <p:bldP spid="222" grpId="0"/>
      <p:bldP spid="223" grpId="0" animBg="1"/>
      <p:bldP spid="224" grpId="0" animBg="1"/>
      <p:bldP spid="225" grpId="0" animBg="1"/>
      <p:bldP spid="228" grpId="0"/>
      <p:bldP spid="230" grpId="0" animBg="1"/>
      <p:bldP spid="240" grpId="0"/>
      <p:bldP spid="241" grpId="0" animBg="1"/>
      <p:bldP spid="242" grpId="0" animBg="1"/>
      <p:bldP spid="243" grpId="0" animBg="1"/>
      <p:bldP spid="244" grpId="0" animBg="1"/>
      <p:bldP spid="245" grpId="0" animBg="1"/>
      <p:bldP spid="248" grpId="0"/>
      <p:bldP spid="249" grpId="0" animBg="1"/>
      <p:bldP spid="250" grpId="0" animBg="1"/>
      <p:bldP spid="251" grpId="0" animBg="1"/>
      <p:bldP spid="2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800" b="1" dirty="0"/>
              <a:t>MACA</a:t>
            </a:r>
          </a:p>
          <a:p>
            <a:pPr lvl="1"/>
            <a:r>
              <a:rPr lang="en-US" altLang="zh-CN" sz="2800" dirty="0"/>
              <a:t>Carrier sense in the wireless medium</a:t>
            </a:r>
          </a:p>
          <a:p>
            <a:pPr lvl="1"/>
            <a:r>
              <a:rPr lang="en-US" altLang="zh-CN" sz="2800" dirty="0"/>
              <a:t>Hidden and exposed terminal problems</a:t>
            </a:r>
          </a:p>
          <a:p>
            <a:endParaRPr lang="en-US" altLang="zh-CN" sz="2800" dirty="0"/>
          </a:p>
          <a:p>
            <a:endParaRPr lang="en-US" altLang="zh-CN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zh-CN" sz="2800" dirty="0"/>
              <a:t>MACAW</a:t>
            </a:r>
          </a:p>
          <a:p>
            <a:pPr marL="971550" lvl="1" indent="-514350">
              <a:buFont typeface="+mj-lt"/>
              <a:buAutoNum type="arabicPeriod"/>
            </a:pPr>
            <a:endParaRPr lang="en-US" altLang="zh-CN" sz="2800" dirty="0"/>
          </a:p>
          <a:p>
            <a:pPr marL="571500" indent="-514350">
              <a:buFont typeface="+mj-lt"/>
              <a:buAutoNum type="arabicPeriod" startAt="2"/>
            </a:pPr>
            <a:endParaRPr lang="en-US" altLang="zh-CN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zh-CN" sz="2800" dirty="0"/>
              <a:t>802.11 MAC layer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Wi-Fi Above the PHY</a:t>
            </a:r>
          </a:p>
        </p:txBody>
      </p:sp>
    </p:spTree>
    <p:extLst>
      <p:ext uri="{BB962C8B-B14F-4D97-AF65-F5344CB8AC3E}">
        <p14:creationId xmlns:p14="http://schemas.microsoft.com/office/powerpoint/2010/main" val="1101278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066800"/>
          </a:xfrm>
        </p:spPr>
        <p:txBody>
          <a:bodyPr>
            <a:normAutofit/>
          </a:bodyPr>
          <a:lstStyle/>
          <a:p>
            <a:r>
              <a:rPr lang="en-US" sz="4000" dirty="0"/>
              <a:t>802.11: Selective Retransmission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2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dirty="0"/>
              <a:t>802.11 adopts TCP’s selective retransmission, but: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Primary consideration is </a:t>
            </a:r>
            <a:r>
              <a:rPr lang="en-US" b="1" dirty="0">
                <a:solidFill>
                  <a:srgbClr val="009900"/>
                </a:solidFill>
              </a:rPr>
              <a:t>performance</a:t>
            </a:r>
            <a:r>
              <a:rPr lang="en-US" dirty="0"/>
              <a:t> at the link layer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Protocol is only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semi-reliable: </a:t>
            </a:r>
            <a:r>
              <a:rPr lang="en-US" dirty="0"/>
              <a:t>may drop packets</a:t>
            </a:r>
          </a:p>
          <a:p>
            <a:pPr marL="0" indent="0">
              <a:lnSpc>
                <a:spcPct val="70000"/>
              </a:lnSpc>
              <a:buNone/>
            </a:pPr>
            <a:endParaRPr lang="en-US" dirty="0"/>
          </a:p>
          <a:p>
            <a:pPr>
              <a:lnSpc>
                <a:spcPct val="70000"/>
              </a:lnSpc>
            </a:pPr>
            <a:r>
              <a:rPr lang="en-US" dirty="0"/>
              <a:t>Receiver-side </a:t>
            </a:r>
            <a:r>
              <a:rPr lang="en-US" b="1" dirty="0">
                <a:solidFill>
                  <a:srgbClr val="0070C0"/>
                </a:solidFill>
              </a:rPr>
              <a:t>reorder buffer </a:t>
            </a:r>
            <a:r>
              <a:rPr lang="en-US" dirty="0"/>
              <a:t>for in-order delivery</a:t>
            </a:r>
          </a:p>
          <a:p>
            <a:pPr>
              <a:lnSpc>
                <a:spcPct val="70000"/>
              </a:lnSpc>
            </a:pPr>
            <a:endParaRPr lang="en-US" dirty="0"/>
          </a:p>
          <a:p>
            <a:pPr>
              <a:lnSpc>
                <a:spcPct val="70000"/>
              </a:lnSpc>
            </a:pPr>
            <a:r>
              <a:rPr lang="en-US" dirty="0"/>
              <a:t>Receiver-side </a:t>
            </a:r>
            <a:r>
              <a:rPr lang="en-US" b="1" dirty="0">
                <a:solidFill>
                  <a:srgbClr val="0070C0"/>
                </a:solidFill>
              </a:rPr>
              <a:t>scoreboard</a:t>
            </a:r>
            <a:r>
              <a:rPr lang="en-US" dirty="0"/>
              <a:t> for feedback to sender</a:t>
            </a:r>
          </a:p>
          <a:p>
            <a:pPr marL="0" indent="0">
              <a:lnSpc>
                <a:spcPct val="70000"/>
              </a:lnSpc>
              <a:buNone/>
            </a:pPr>
            <a:endParaRPr lang="en-US" dirty="0"/>
          </a:p>
          <a:p>
            <a:pPr>
              <a:lnSpc>
                <a:spcPct val="70000"/>
              </a:lnSpc>
            </a:pPr>
            <a:r>
              <a:rPr lang="en-US" dirty="0"/>
              <a:t>Sender transmits </a:t>
            </a:r>
            <a:r>
              <a:rPr lang="en-US" b="1" i="1" dirty="0"/>
              <a:t>Block ACK request (BAR)</a:t>
            </a:r>
            <a:r>
              <a:rPr lang="en-US" b="1" dirty="0"/>
              <a:t> </a:t>
            </a:r>
            <a:r>
              <a:rPr lang="en-US" dirty="0"/>
              <a:t>frames:</a:t>
            </a:r>
          </a:p>
          <a:p>
            <a:pPr marL="971550" lvl="1" indent="-514350">
              <a:lnSpc>
                <a:spcPct val="70000"/>
              </a:lnSpc>
              <a:buFont typeface="+mj-lt"/>
              <a:buAutoNum type="arabicPeriod"/>
            </a:pPr>
            <a:r>
              <a:rPr lang="en-US" dirty="0"/>
              <a:t>If needed, sender can solicit a </a:t>
            </a:r>
            <a:r>
              <a:rPr lang="en-US" b="1" i="1" dirty="0"/>
              <a:t>Block ACK response </a:t>
            </a:r>
            <a:r>
              <a:rPr lang="en-US" dirty="0"/>
              <a:t>(</a:t>
            </a:r>
            <a:r>
              <a:rPr lang="en-US" b="1" i="1" dirty="0"/>
              <a:t>BA response</a:t>
            </a:r>
            <a:r>
              <a:rPr lang="en-US" dirty="0"/>
              <a:t>) from receiver</a:t>
            </a:r>
          </a:p>
          <a:p>
            <a:pPr marL="971550" lvl="1" indent="-514350">
              <a:lnSpc>
                <a:spcPct val="70000"/>
              </a:lnSpc>
              <a:buFont typeface="+mj-lt"/>
              <a:buAutoNum type="arabicPeriod"/>
            </a:pPr>
            <a:endParaRPr lang="en-US" dirty="0"/>
          </a:p>
          <a:p>
            <a:pPr marL="971550" lvl="1" indent="-514350">
              <a:lnSpc>
                <a:spcPct val="70000"/>
              </a:lnSpc>
              <a:buFont typeface="+mj-lt"/>
              <a:buAutoNum type="arabicPeriod"/>
            </a:pPr>
            <a:r>
              <a:rPr lang="en-US" dirty="0"/>
              <a:t>Sender may direct receiver to </a:t>
            </a:r>
            <a:r>
              <a:rPr lang="en-US" b="1" dirty="0">
                <a:solidFill>
                  <a:srgbClr val="0070C0"/>
                </a:solidFill>
              </a:rPr>
              <a:t>drop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(</a:t>
            </a:r>
            <a:r>
              <a:rPr lang="en-US" b="1" i="1" dirty="0">
                <a:solidFill>
                  <a:srgbClr val="0070C0"/>
                </a:solidFill>
              </a:rPr>
              <a:t>i.e.,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fail to deliver </a:t>
            </a:r>
            <a:r>
              <a:rPr lang="en-US" b="1" dirty="0">
                <a:solidFill>
                  <a:srgbClr val="0070C0"/>
                </a:solidFill>
              </a:rPr>
              <a:t>to the network layer)</a:t>
            </a:r>
            <a:r>
              <a:rPr lang="en-US" dirty="0"/>
              <a:t> frames </a:t>
            </a:r>
            <a:r>
              <a:rPr lang="en-US" b="1" dirty="0"/>
              <a:t>it deems old</a:t>
            </a:r>
          </a:p>
          <a:p>
            <a:pPr>
              <a:lnSpc>
                <a:spcPct val="70000"/>
              </a:lnSpc>
            </a:pPr>
            <a:endParaRPr lang="en-US" dirty="0"/>
          </a:p>
          <a:p>
            <a:pPr>
              <a:lnSpc>
                <a:spcPct val="7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0F18E10-86A6-DD40-A629-E5D46A41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009326"/>
            <a:ext cx="8763000" cy="14676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Like TCP, 802.11’s reorder buffer guarantees in-order delivery to the layer above</a:t>
            </a:r>
          </a:p>
          <a:p>
            <a:endParaRPr lang="en-US" dirty="0"/>
          </a:p>
          <a:p>
            <a:r>
              <a:rPr lang="en-US" dirty="0"/>
              <a:t>But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at most once </a:t>
            </a:r>
            <a:r>
              <a:rPr lang="en-US" dirty="0"/>
              <a:t>instead of exactly-once semantics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Reorder Buffer Operation</a:t>
            </a:r>
            <a:endParaRPr lang="en-US" dirty="0"/>
          </a:p>
        </p:txBody>
      </p:sp>
      <p:cxnSp>
        <p:nvCxnSpPr>
          <p:cNvPr id="97" name="Straight Connector 96"/>
          <p:cNvCxnSpPr>
            <a:cxnSpLocks/>
          </p:cNvCxnSpPr>
          <p:nvPr/>
        </p:nvCxnSpPr>
        <p:spPr>
          <a:xfrm>
            <a:off x="1110998" y="2036558"/>
            <a:ext cx="0" cy="254192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cxnSpLocks/>
          </p:cNvCxnSpPr>
          <p:nvPr/>
        </p:nvCxnSpPr>
        <p:spPr>
          <a:xfrm>
            <a:off x="4926287" y="2065810"/>
            <a:ext cx="6256" cy="2512676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5192756" y="1834410"/>
            <a:ext cx="1430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Deliver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110998" y="2383342"/>
            <a:ext cx="3815289" cy="248704"/>
          </a:xfrm>
          <a:prstGeom prst="straightConnector1">
            <a:avLst/>
          </a:prstGeom>
          <a:ln w="381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9A2C3C-61B3-F042-908D-DAF7D86B0CE8}"/>
              </a:ext>
            </a:extLst>
          </p:cNvPr>
          <p:cNvGrpSpPr/>
          <p:nvPr/>
        </p:nvGrpSpPr>
        <p:grpSpPr>
          <a:xfrm rot="222053">
            <a:off x="1691403" y="2132250"/>
            <a:ext cx="2348991" cy="242596"/>
            <a:chOff x="2570281" y="2986411"/>
            <a:chExt cx="2348991" cy="242596"/>
          </a:xfrm>
        </p:grpSpPr>
        <p:sp>
          <p:nvSpPr>
            <p:cNvPr id="4" name="Rectangle 3"/>
            <p:cNvSpPr/>
            <p:nvPr/>
          </p:nvSpPr>
          <p:spPr>
            <a:xfrm>
              <a:off x="2570281" y="2986411"/>
              <a:ext cx="391886" cy="24236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6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963685" y="2986411"/>
              <a:ext cx="391886" cy="2421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5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357089" y="2986411"/>
              <a:ext cx="391886" cy="2421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4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750493" y="2986411"/>
              <a:ext cx="391886" cy="2421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3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139343" y="2986411"/>
              <a:ext cx="391886" cy="2425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2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27386" y="2986411"/>
              <a:ext cx="391886" cy="2425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400" b="0" dirty="0">
                  <a:solidFill>
                    <a:schemeClr val="tx1"/>
                  </a:solidFill>
                  <a:latin typeface="+mn-lt"/>
                </a:rPr>
                <a:t>1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88" name="Straight Arrow Connector 87"/>
          <p:cNvCxnSpPr/>
          <p:nvPr/>
        </p:nvCxnSpPr>
        <p:spPr>
          <a:xfrm>
            <a:off x="1097381" y="3732026"/>
            <a:ext cx="3815289" cy="248704"/>
          </a:xfrm>
          <a:prstGeom prst="straightConnector1">
            <a:avLst/>
          </a:prstGeom>
          <a:ln w="381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>
            <a:off x="1123144" y="2904947"/>
            <a:ext cx="3811977" cy="428246"/>
          </a:xfrm>
          <a:prstGeom prst="straightConnector1">
            <a:avLst/>
          </a:prstGeom>
          <a:ln w="381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 rot="21189859">
            <a:off x="2728998" y="2764562"/>
            <a:ext cx="532035" cy="2425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BA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5321797" y="2218754"/>
            <a:ext cx="0" cy="256689"/>
          </a:xfrm>
          <a:prstGeom prst="straightConnector1">
            <a:avLst/>
          </a:prstGeom>
          <a:ln w="38100">
            <a:prstDash val="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 rot="18900000">
            <a:off x="6260011" y="1990213"/>
            <a:ext cx="728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hole</a:t>
            </a: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153195" y="2802019"/>
            <a:ext cx="2398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" charset="0"/>
                <a:ea typeface="Arial" charset="0"/>
                <a:cs typeface="Arial" charset="0"/>
              </a:rPr>
              <a:t>Reorder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buffer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8BEF465A-5C5B-8544-820B-6C226BF51441}"/>
              </a:ext>
            </a:extLst>
          </p:cNvPr>
          <p:cNvSpPr/>
          <p:nvPr/>
        </p:nvSpPr>
        <p:spPr>
          <a:xfrm>
            <a:off x="2446614" y="1838570"/>
            <a:ext cx="460375" cy="808649"/>
          </a:xfrm>
          <a:prstGeom prst="mathMultiply">
            <a:avLst>
              <a:gd name="adj1" fmla="val 15244"/>
            </a:avLst>
          </a:prstGeom>
          <a:solidFill>
            <a:srgbClr val="FF0000">
              <a:alpha val="49000"/>
            </a:srgb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FDDFD19-31D2-E444-AB5F-CEE3869AF84A}"/>
              </a:ext>
            </a:extLst>
          </p:cNvPr>
          <p:cNvSpPr/>
          <p:nvPr/>
        </p:nvSpPr>
        <p:spPr>
          <a:xfrm>
            <a:off x="7080509" y="2510986"/>
            <a:ext cx="391886" cy="24236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6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3B4BADC-3ED4-594F-AC3A-28D4E8029051}"/>
              </a:ext>
            </a:extLst>
          </p:cNvPr>
          <p:cNvSpPr/>
          <p:nvPr/>
        </p:nvSpPr>
        <p:spPr>
          <a:xfrm>
            <a:off x="6694163" y="2512023"/>
            <a:ext cx="391886" cy="24218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5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993EE88-4875-FE4C-9874-EFA296B0D03E}"/>
              </a:ext>
            </a:extLst>
          </p:cNvPr>
          <p:cNvSpPr/>
          <p:nvPr/>
        </p:nvSpPr>
        <p:spPr>
          <a:xfrm>
            <a:off x="5522400" y="2507694"/>
            <a:ext cx="391886" cy="2425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2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261FD4F-A484-A649-826A-B9A7A6B67FA7}"/>
              </a:ext>
            </a:extLst>
          </p:cNvPr>
          <p:cNvSpPr/>
          <p:nvPr/>
        </p:nvSpPr>
        <p:spPr>
          <a:xfrm>
            <a:off x="5129735" y="2507694"/>
            <a:ext cx="391886" cy="2425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1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B447000-26C5-8C4B-8293-1D5C1BFD3868}"/>
              </a:ext>
            </a:extLst>
          </p:cNvPr>
          <p:cNvSpPr/>
          <p:nvPr/>
        </p:nvSpPr>
        <p:spPr>
          <a:xfrm>
            <a:off x="5914286" y="2507694"/>
            <a:ext cx="391886" cy="2425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3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A39AEEF-6170-7D49-9413-4BA5181907A8}"/>
              </a:ext>
            </a:extLst>
          </p:cNvPr>
          <p:cNvCxnSpPr>
            <a:cxnSpLocks/>
          </p:cNvCxnSpPr>
          <p:nvPr/>
        </p:nvCxnSpPr>
        <p:spPr>
          <a:xfrm flipV="1">
            <a:off x="5730918" y="2215573"/>
            <a:ext cx="0" cy="256689"/>
          </a:xfrm>
          <a:prstGeom prst="straightConnector1">
            <a:avLst/>
          </a:prstGeom>
          <a:ln w="38100">
            <a:prstDash val="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D072028-A481-A344-9372-3B004D699D5F}"/>
              </a:ext>
            </a:extLst>
          </p:cNvPr>
          <p:cNvCxnSpPr>
            <a:cxnSpLocks/>
          </p:cNvCxnSpPr>
          <p:nvPr/>
        </p:nvCxnSpPr>
        <p:spPr>
          <a:xfrm flipV="1">
            <a:off x="6140039" y="2212392"/>
            <a:ext cx="0" cy="256689"/>
          </a:xfrm>
          <a:prstGeom prst="straightConnector1">
            <a:avLst/>
          </a:prstGeom>
          <a:ln w="38100">
            <a:prstDash val="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87982101-8F56-254A-9A8F-D9157C69AD68}"/>
              </a:ext>
            </a:extLst>
          </p:cNvPr>
          <p:cNvSpPr/>
          <p:nvPr/>
        </p:nvSpPr>
        <p:spPr>
          <a:xfrm>
            <a:off x="6306164" y="2507694"/>
            <a:ext cx="391886" cy="2425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16D16D4-A3AF-D04A-B8D8-0188209CD78B}"/>
              </a:ext>
            </a:extLst>
          </p:cNvPr>
          <p:cNvGrpSpPr/>
          <p:nvPr/>
        </p:nvGrpSpPr>
        <p:grpSpPr>
          <a:xfrm rot="222053">
            <a:off x="2860487" y="3523830"/>
            <a:ext cx="1178694" cy="242362"/>
            <a:chOff x="2570281" y="2986411"/>
            <a:chExt cx="1178694" cy="24236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BD2993E-0E25-8E43-80F2-DEBC15435E50}"/>
                </a:ext>
              </a:extLst>
            </p:cNvPr>
            <p:cNvSpPr/>
            <p:nvPr/>
          </p:nvSpPr>
          <p:spPr>
            <a:xfrm>
              <a:off x="2570281" y="2986411"/>
              <a:ext cx="391886" cy="24236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8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01D9246-8AA6-8043-9FED-400F5F979A25}"/>
                </a:ext>
              </a:extLst>
            </p:cNvPr>
            <p:cNvSpPr/>
            <p:nvPr/>
          </p:nvSpPr>
          <p:spPr>
            <a:xfrm>
              <a:off x="2963685" y="2986411"/>
              <a:ext cx="391886" cy="2421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7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6A22381-1123-9848-A8E4-6F3D079222A8}"/>
                </a:ext>
              </a:extLst>
            </p:cNvPr>
            <p:cNvSpPr/>
            <p:nvPr/>
          </p:nvSpPr>
          <p:spPr>
            <a:xfrm>
              <a:off x="3357089" y="2986411"/>
              <a:ext cx="391886" cy="2421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4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651CE177-EE40-7844-9992-DDA7B7B185FF}"/>
              </a:ext>
            </a:extLst>
          </p:cNvPr>
          <p:cNvSpPr/>
          <p:nvPr/>
        </p:nvSpPr>
        <p:spPr>
          <a:xfrm>
            <a:off x="7077535" y="3854128"/>
            <a:ext cx="391886" cy="240048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6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402D8F0-C5AC-574A-A0EE-C7A33A3986E0}"/>
              </a:ext>
            </a:extLst>
          </p:cNvPr>
          <p:cNvSpPr/>
          <p:nvPr/>
        </p:nvSpPr>
        <p:spPr>
          <a:xfrm>
            <a:off x="6691189" y="3851990"/>
            <a:ext cx="391886" cy="24218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5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FC526A8-090F-7B41-BAC0-0467B388E87B}"/>
              </a:ext>
            </a:extLst>
          </p:cNvPr>
          <p:cNvSpPr/>
          <p:nvPr/>
        </p:nvSpPr>
        <p:spPr>
          <a:xfrm>
            <a:off x="6299303" y="3854747"/>
            <a:ext cx="391886" cy="23942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  <a:latin typeface="+mn-lt"/>
              </a:rPr>
              <a:t>4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58FF2AD-2E77-EC4A-947E-59BF1328224E}"/>
              </a:ext>
            </a:extLst>
          </p:cNvPr>
          <p:cNvSpPr/>
          <p:nvPr/>
        </p:nvSpPr>
        <p:spPr>
          <a:xfrm>
            <a:off x="7469421" y="3854128"/>
            <a:ext cx="391886" cy="240048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7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396F362-F2D1-DE48-85C1-6CCB66A5452A}"/>
              </a:ext>
            </a:extLst>
          </p:cNvPr>
          <p:cNvSpPr/>
          <p:nvPr/>
        </p:nvSpPr>
        <p:spPr>
          <a:xfrm>
            <a:off x="7861307" y="3854128"/>
            <a:ext cx="391886" cy="240048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8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8B74D46-E425-9B4A-B182-328A4BEA2AEA}"/>
              </a:ext>
            </a:extLst>
          </p:cNvPr>
          <p:cNvCxnSpPr>
            <a:cxnSpLocks/>
          </p:cNvCxnSpPr>
          <p:nvPr/>
        </p:nvCxnSpPr>
        <p:spPr>
          <a:xfrm flipV="1">
            <a:off x="6481648" y="3543190"/>
            <a:ext cx="0" cy="256689"/>
          </a:xfrm>
          <a:prstGeom prst="straightConnector1">
            <a:avLst/>
          </a:prstGeom>
          <a:ln w="38100">
            <a:prstDash val="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5848A2A-CF1D-514C-8CED-882683618E8C}"/>
              </a:ext>
            </a:extLst>
          </p:cNvPr>
          <p:cNvCxnSpPr>
            <a:cxnSpLocks/>
          </p:cNvCxnSpPr>
          <p:nvPr/>
        </p:nvCxnSpPr>
        <p:spPr>
          <a:xfrm flipV="1">
            <a:off x="6890769" y="3540009"/>
            <a:ext cx="0" cy="256689"/>
          </a:xfrm>
          <a:prstGeom prst="straightConnector1">
            <a:avLst/>
          </a:prstGeom>
          <a:ln w="38100">
            <a:prstDash val="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60CE5042-E506-7448-98CD-0A4D7C7166E1}"/>
              </a:ext>
            </a:extLst>
          </p:cNvPr>
          <p:cNvCxnSpPr>
            <a:cxnSpLocks/>
          </p:cNvCxnSpPr>
          <p:nvPr/>
        </p:nvCxnSpPr>
        <p:spPr>
          <a:xfrm flipV="1">
            <a:off x="7299890" y="3536828"/>
            <a:ext cx="0" cy="256689"/>
          </a:xfrm>
          <a:prstGeom prst="straightConnector1">
            <a:avLst/>
          </a:prstGeom>
          <a:ln w="38100">
            <a:prstDash val="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FB4707D-B584-B940-8AD9-576462F547D8}"/>
              </a:ext>
            </a:extLst>
          </p:cNvPr>
          <p:cNvCxnSpPr>
            <a:cxnSpLocks/>
          </p:cNvCxnSpPr>
          <p:nvPr/>
        </p:nvCxnSpPr>
        <p:spPr>
          <a:xfrm flipV="1">
            <a:off x="7677278" y="3536035"/>
            <a:ext cx="0" cy="256689"/>
          </a:xfrm>
          <a:prstGeom prst="straightConnector1">
            <a:avLst/>
          </a:prstGeom>
          <a:ln w="38100">
            <a:prstDash val="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86D015F-2FC5-6A49-B662-5621B899300D}"/>
              </a:ext>
            </a:extLst>
          </p:cNvPr>
          <p:cNvCxnSpPr>
            <a:cxnSpLocks/>
          </p:cNvCxnSpPr>
          <p:nvPr/>
        </p:nvCxnSpPr>
        <p:spPr>
          <a:xfrm flipV="1">
            <a:off x="8054666" y="3535242"/>
            <a:ext cx="0" cy="256689"/>
          </a:xfrm>
          <a:prstGeom prst="straightConnector1">
            <a:avLst/>
          </a:prstGeom>
          <a:ln w="38100">
            <a:prstDash val="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8CA3F04-71AD-384C-BAA1-A25AF014E8B2}"/>
              </a:ext>
            </a:extLst>
          </p:cNvPr>
          <p:cNvSpPr txBox="1"/>
          <p:nvPr/>
        </p:nvSpPr>
        <p:spPr>
          <a:xfrm>
            <a:off x="597876" y="1507584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sender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0BABFF6-5F70-374D-AF9E-19A31A70627F}"/>
              </a:ext>
            </a:extLst>
          </p:cNvPr>
          <p:cNvSpPr txBox="1"/>
          <p:nvPr/>
        </p:nvSpPr>
        <p:spPr>
          <a:xfrm>
            <a:off x="4351467" y="1506934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receiver</a:t>
            </a:r>
          </a:p>
        </p:txBody>
      </p:sp>
    </p:spTree>
    <p:extLst>
      <p:ext uri="{BB962C8B-B14F-4D97-AF65-F5344CB8AC3E}">
        <p14:creationId xmlns:p14="http://schemas.microsoft.com/office/powerpoint/2010/main" val="863526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5142688"/>
            <a:ext cx="8763000" cy="1334311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On receiving a BAR</a:t>
            </a:r>
            <a:r>
              <a:rPr lang="zh-CN" altLang="en-US" sz="2400" dirty="0"/>
              <a:t> </a:t>
            </a:r>
            <a:r>
              <a:rPr lang="en-US" altLang="zh-CN" sz="2400" dirty="0"/>
              <a:t>containing </a:t>
            </a:r>
            <a:r>
              <a:rPr lang="en-US" altLang="zh-CN" sz="2400" b="1" i="1" spc="-150" dirty="0"/>
              <a:t>starting sequence number </a:t>
            </a:r>
            <a:r>
              <a:rPr lang="en-US" altLang="zh-CN" sz="2400" b="1" dirty="0"/>
              <a:t>SSN:</a:t>
            </a:r>
          </a:p>
          <a:p>
            <a:pPr lvl="1"/>
            <a:r>
              <a:rPr lang="en-US" altLang="zh-CN" sz="2400" b="1" dirty="0">
                <a:solidFill>
                  <a:srgbClr val="0070C0"/>
                </a:solidFill>
              </a:rPr>
              <a:t>Deliver</a:t>
            </a:r>
            <a:r>
              <a:rPr lang="zh-CN" altLang="en-US" sz="2400" dirty="0"/>
              <a:t> </a:t>
            </a:r>
            <a:r>
              <a:rPr lang="en-US" altLang="zh-CN" sz="2400" dirty="0"/>
              <a:t>all</a:t>
            </a:r>
            <a:r>
              <a:rPr lang="zh-CN" altLang="en-US" sz="2400" dirty="0"/>
              <a:t> </a:t>
            </a:r>
            <a:r>
              <a:rPr lang="en-US" altLang="zh-CN" sz="2400" dirty="0"/>
              <a:t>frames with</a:t>
            </a:r>
            <a:r>
              <a:rPr lang="zh-CN" altLang="en-US" sz="2400" dirty="0"/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sequence number &lt; SSN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Flushing the Reorder Buffer</a:t>
            </a:r>
            <a:endParaRPr lang="en-US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17624E0-37B8-4043-93A5-60D1176C17D2}"/>
              </a:ext>
            </a:extLst>
          </p:cNvPr>
          <p:cNvCxnSpPr>
            <a:cxnSpLocks/>
          </p:cNvCxnSpPr>
          <p:nvPr/>
        </p:nvCxnSpPr>
        <p:spPr>
          <a:xfrm>
            <a:off x="1110998" y="1848493"/>
            <a:ext cx="0" cy="3002367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7828E41-4CFE-B847-A79D-AF2E405D2344}"/>
              </a:ext>
            </a:extLst>
          </p:cNvPr>
          <p:cNvCxnSpPr>
            <a:cxnSpLocks/>
          </p:cNvCxnSpPr>
          <p:nvPr/>
        </p:nvCxnSpPr>
        <p:spPr>
          <a:xfrm>
            <a:off x="4926287" y="1877745"/>
            <a:ext cx="0" cy="2973115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AFB6D561-802D-8C42-9EAF-80EE6B5907E8}"/>
              </a:ext>
            </a:extLst>
          </p:cNvPr>
          <p:cNvSpPr txBox="1"/>
          <p:nvPr/>
        </p:nvSpPr>
        <p:spPr>
          <a:xfrm>
            <a:off x="5269342" y="1631996"/>
            <a:ext cx="1430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Deliver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E14D0CF-EA1A-A249-B763-81370D385A12}"/>
              </a:ext>
            </a:extLst>
          </p:cNvPr>
          <p:cNvCxnSpPr/>
          <p:nvPr/>
        </p:nvCxnSpPr>
        <p:spPr>
          <a:xfrm>
            <a:off x="1110998" y="2195277"/>
            <a:ext cx="3815289" cy="248704"/>
          </a:xfrm>
          <a:prstGeom prst="straightConnector1">
            <a:avLst/>
          </a:prstGeom>
          <a:ln w="381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0DCB5F7-B782-B945-994F-956553706B90}"/>
              </a:ext>
            </a:extLst>
          </p:cNvPr>
          <p:cNvGrpSpPr/>
          <p:nvPr/>
        </p:nvGrpSpPr>
        <p:grpSpPr>
          <a:xfrm rot="222053">
            <a:off x="1691403" y="1944185"/>
            <a:ext cx="2348991" cy="242596"/>
            <a:chOff x="2570281" y="2986411"/>
            <a:chExt cx="2348991" cy="242596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0D38F8D-CBB0-EC41-BC9C-47F5EFC8F62F}"/>
                </a:ext>
              </a:extLst>
            </p:cNvPr>
            <p:cNvSpPr/>
            <p:nvPr/>
          </p:nvSpPr>
          <p:spPr>
            <a:xfrm>
              <a:off x="2570281" y="2986411"/>
              <a:ext cx="391886" cy="24236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6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3C194D0-BEA3-3D45-84EF-93AEE6ED566B}"/>
                </a:ext>
              </a:extLst>
            </p:cNvPr>
            <p:cNvSpPr/>
            <p:nvPr/>
          </p:nvSpPr>
          <p:spPr>
            <a:xfrm>
              <a:off x="2963685" y="2986411"/>
              <a:ext cx="391886" cy="2421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5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A172E2C-7375-4240-812A-DFF79B0959C1}"/>
                </a:ext>
              </a:extLst>
            </p:cNvPr>
            <p:cNvSpPr/>
            <p:nvPr/>
          </p:nvSpPr>
          <p:spPr>
            <a:xfrm>
              <a:off x="3357089" y="2986411"/>
              <a:ext cx="391886" cy="2421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4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4248E18-9A00-764F-BF18-1A973C6A0A40}"/>
                </a:ext>
              </a:extLst>
            </p:cNvPr>
            <p:cNvSpPr/>
            <p:nvPr/>
          </p:nvSpPr>
          <p:spPr>
            <a:xfrm>
              <a:off x="3750493" y="2986411"/>
              <a:ext cx="391886" cy="2421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3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86144C7-053B-8042-8B9B-D5868BADB887}"/>
                </a:ext>
              </a:extLst>
            </p:cNvPr>
            <p:cNvSpPr/>
            <p:nvPr/>
          </p:nvSpPr>
          <p:spPr>
            <a:xfrm>
              <a:off x="4139343" y="2986411"/>
              <a:ext cx="391886" cy="2425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2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1E99262-A29F-054B-A41E-410B8EB3B519}"/>
                </a:ext>
              </a:extLst>
            </p:cNvPr>
            <p:cNvSpPr/>
            <p:nvPr/>
          </p:nvSpPr>
          <p:spPr>
            <a:xfrm>
              <a:off x="4527386" y="2986411"/>
              <a:ext cx="391886" cy="2425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400" b="0" dirty="0">
                  <a:solidFill>
                    <a:schemeClr val="tx1"/>
                  </a:solidFill>
                  <a:latin typeface="+mn-lt"/>
                </a:rPr>
                <a:t>1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3D5A751-6B61-9A42-8D6C-BB8529EE1E08}"/>
              </a:ext>
            </a:extLst>
          </p:cNvPr>
          <p:cNvCxnSpPr/>
          <p:nvPr/>
        </p:nvCxnSpPr>
        <p:spPr>
          <a:xfrm>
            <a:off x="1102217" y="3392950"/>
            <a:ext cx="3815289" cy="248704"/>
          </a:xfrm>
          <a:prstGeom prst="straightConnector1">
            <a:avLst/>
          </a:prstGeom>
          <a:ln w="381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716E905-B745-F744-929D-43B708C53F53}"/>
              </a:ext>
            </a:extLst>
          </p:cNvPr>
          <p:cNvCxnSpPr/>
          <p:nvPr/>
        </p:nvCxnSpPr>
        <p:spPr>
          <a:xfrm flipH="1">
            <a:off x="1114310" y="2627114"/>
            <a:ext cx="3811977" cy="428246"/>
          </a:xfrm>
          <a:prstGeom prst="straightConnector1">
            <a:avLst/>
          </a:prstGeom>
          <a:ln w="381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5040A74B-E7BE-444E-A5E9-4942F617BA53}"/>
              </a:ext>
            </a:extLst>
          </p:cNvPr>
          <p:cNvSpPr/>
          <p:nvPr/>
        </p:nvSpPr>
        <p:spPr>
          <a:xfrm rot="21189859">
            <a:off x="2699360" y="2517881"/>
            <a:ext cx="532035" cy="2425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BA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48898DA-1F14-C44F-A7BF-EE913E45A9FB}"/>
              </a:ext>
            </a:extLst>
          </p:cNvPr>
          <p:cNvCxnSpPr>
            <a:cxnSpLocks/>
          </p:cNvCxnSpPr>
          <p:nvPr/>
        </p:nvCxnSpPr>
        <p:spPr>
          <a:xfrm flipV="1">
            <a:off x="5321797" y="2030689"/>
            <a:ext cx="0" cy="256689"/>
          </a:xfrm>
          <a:prstGeom prst="straightConnector1">
            <a:avLst/>
          </a:prstGeom>
          <a:ln w="38100">
            <a:prstDash val="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0A739C28-DC42-DD48-8123-1DFF19700AB4}"/>
              </a:ext>
            </a:extLst>
          </p:cNvPr>
          <p:cNvSpPr txBox="1"/>
          <p:nvPr/>
        </p:nvSpPr>
        <p:spPr>
          <a:xfrm rot="18900000">
            <a:off x="6258353" y="1813348"/>
            <a:ext cx="728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hole</a:t>
            </a: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9B14EA5-D9ED-A14D-A778-7D30B5842949}"/>
              </a:ext>
            </a:extLst>
          </p:cNvPr>
          <p:cNvSpPr txBox="1"/>
          <p:nvPr/>
        </p:nvSpPr>
        <p:spPr>
          <a:xfrm>
            <a:off x="5153195" y="2613954"/>
            <a:ext cx="2398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" charset="0"/>
                <a:ea typeface="Arial" charset="0"/>
                <a:cs typeface="Arial" charset="0"/>
              </a:rPr>
              <a:t>Reorder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buffer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" name="Multiply 101">
            <a:extLst>
              <a:ext uri="{FF2B5EF4-FFF2-40B4-BE49-F238E27FC236}">
                <a16:creationId xmlns:a16="http://schemas.microsoft.com/office/drawing/2014/main" id="{1E0DEA17-B2B7-2142-9B4D-7692E50E7BD2}"/>
              </a:ext>
            </a:extLst>
          </p:cNvPr>
          <p:cNvSpPr/>
          <p:nvPr/>
        </p:nvSpPr>
        <p:spPr>
          <a:xfrm>
            <a:off x="2446614" y="1650505"/>
            <a:ext cx="460375" cy="808649"/>
          </a:xfrm>
          <a:prstGeom prst="mathMultiply">
            <a:avLst>
              <a:gd name="adj1" fmla="val 15244"/>
            </a:avLst>
          </a:prstGeom>
          <a:solidFill>
            <a:srgbClr val="FF0000">
              <a:alpha val="49000"/>
            </a:srgb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25F8F7D-90B0-0349-95C4-58C19AAAE6BC}"/>
              </a:ext>
            </a:extLst>
          </p:cNvPr>
          <p:cNvSpPr/>
          <p:nvPr/>
        </p:nvSpPr>
        <p:spPr>
          <a:xfrm>
            <a:off x="7080509" y="2322921"/>
            <a:ext cx="391886" cy="24236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6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DED7AD4-1B9D-5541-8DF1-7C43F288D0F9}"/>
              </a:ext>
            </a:extLst>
          </p:cNvPr>
          <p:cNvSpPr/>
          <p:nvPr/>
        </p:nvSpPr>
        <p:spPr>
          <a:xfrm>
            <a:off x="6694163" y="2323958"/>
            <a:ext cx="391886" cy="24218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5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141F304-E594-AF49-852C-7C782BCF3058}"/>
              </a:ext>
            </a:extLst>
          </p:cNvPr>
          <p:cNvSpPr/>
          <p:nvPr/>
        </p:nvSpPr>
        <p:spPr>
          <a:xfrm>
            <a:off x="5522400" y="2319629"/>
            <a:ext cx="391886" cy="2425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2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0761977-4620-254C-9EB0-EF0649715E84}"/>
              </a:ext>
            </a:extLst>
          </p:cNvPr>
          <p:cNvSpPr/>
          <p:nvPr/>
        </p:nvSpPr>
        <p:spPr>
          <a:xfrm>
            <a:off x="5129735" y="2319629"/>
            <a:ext cx="391886" cy="2425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1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5DE7625-324D-5F46-A3AE-D99D05586826}"/>
              </a:ext>
            </a:extLst>
          </p:cNvPr>
          <p:cNvSpPr/>
          <p:nvPr/>
        </p:nvSpPr>
        <p:spPr>
          <a:xfrm>
            <a:off x="5914286" y="2319629"/>
            <a:ext cx="391886" cy="2425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3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754B337F-2641-5844-AD33-C1C32006E5F0}"/>
              </a:ext>
            </a:extLst>
          </p:cNvPr>
          <p:cNvCxnSpPr>
            <a:cxnSpLocks/>
          </p:cNvCxnSpPr>
          <p:nvPr/>
        </p:nvCxnSpPr>
        <p:spPr>
          <a:xfrm flipV="1">
            <a:off x="5730918" y="2027508"/>
            <a:ext cx="0" cy="256689"/>
          </a:xfrm>
          <a:prstGeom prst="straightConnector1">
            <a:avLst/>
          </a:prstGeom>
          <a:ln w="38100">
            <a:prstDash val="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E75F9B02-77C4-5843-8039-A9090B16F7A3}"/>
              </a:ext>
            </a:extLst>
          </p:cNvPr>
          <p:cNvCxnSpPr>
            <a:cxnSpLocks/>
          </p:cNvCxnSpPr>
          <p:nvPr/>
        </p:nvCxnSpPr>
        <p:spPr>
          <a:xfrm flipV="1">
            <a:off x="6140039" y="2024327"/>
            <a:ext cx="0" cy="256689"/>
          </a:xfrm>
          <a:prstGeom prst="straightConnector1">
            <a:avLst/>
          </a:prstGeom>
          <a:ln w="38100">
            <a:prstDash val="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AFD20CF-36A4-2640-8E87-90444F8DC882}"/>
              </a:ext>
            </a:extLst>
          </p:cNvPr>
          <p:cNvSpPr/>
          <p:nvPr/>
        </p:nvSpPr>
        <p:spPr>
          <a:xfrm>
            <a:off x="6306164" y="2319629"/>
            <a:ext cx="391886" cy="2425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8D7829E-A7EE-9046-9C4B-54ECF3FCB44D}"/>
              </a:ext>
            </a:extLst>
          </p:cNvPr>
          <p:cNvGrpSpPr/>
          <p:nvPr/>
        </p:nvGrpSpPr>
        <p:grpSpPr>
          <a:xfrm rot="222053">
            <a:off x="2794432" y="3146557"/>
            <a:ext cx="1178694" cy="242362"/>
            <a:chOff x="2570281" y="2986411"/>
            <a:chExt cx="1178694" cy="242362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2E13622-9F90-074F-B808-5DCF5E80EFB1}"/>
                </a:ext>
              </a:extLst>
            </p:cNvPr>
            <p:cNvSpPr/>
            <p:nvPr/>
          </p:nvSpPr>
          <p:spPr>
            <a:xfrm>
              <a:off x="2570281" y="2986411"/>
              <a:ext cx="391886" cy="24236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8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EE650AE-729C-E146-9B4B-957D99817C1E}"/>
                </a:ext>
              </a:extLst>
            </p:cNvPr>
            <p:cNvSpPr/>
            <p:nvPr/>
          </p:nvSpPr>
          <p:spPr>
            <a:xfrm>
              <a:off x="2963685" y="2986411"/>
              <a:ext cx="391886" cy="2421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7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6A84556-4DF3-E044-8774-8DC61757D4BC}"/>
                </a:ext>
              </a:extLst>
            </p:cNvPr>
            <p:cNvSpPr/>
            <p:nvPr/>
          </p:nvSpPr>
          <p:spPr>
            <a:xfrm>
              <a:off x="3357089" y="2986411"/>
              <a:ext cx="391886" cy="2421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</a:rPr>
                <a:t>4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18B1A84-4FD7-564A-A8B4-C101A16591CE}"/>
              </a:ext>
            </a:extLst>
          </p:cNvPr>
          <p:cNvSpPr/>
          <p:nvPr/>
        </p:nvSpPr>
        <p:spPr>
          <a:xfrm>
            <a:off x="7077535" y="3666063"/>
            <a:ext cx="391886" cy="240048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6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257EA91-DA38-C247-99C2-7B4B3A39D88D}"/>
              </a:ext>
            </a:extLst>
          </p:cNvPr>
          <p:cNvSpPr/>
          <p:nvPr/>
        </p:nvSpPr>
        <p:spPr>
          <a:xfrm>
            <a:off x="6691189" y="3663925"/>
            <a:ext cx="391886" cy="24218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5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91634BF-0C77-E147-9DB2-99CCBAA8722F}"/>
              </a:ext>
            </a:extLst>
          </p:cNvPr>
          <p:cNvSpPr/>
          <p:nvPr/>
        </p:nvSpPr>
        <p:spPr>
          <a:xfrm>
            <a:off x="7469421" y="3666063"/>
            <a:ext cx="391886" cy="240048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7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39C15AE-5FE2-C248-AC13-67B0D9C0C58B}"/>
              </a:ext>
            </a:extLst>
          </p:cNvPr>
          <p:cNvSpPr/>
          <p:nvPr/>
        </p:nvSpPr>
        <p:spPr>
          <a:xfrm>
            <a:off x="7861307" y="3666063"/>
            <a:ext cx="391886" cy="240048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8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5" name="Multiply 124">
            <a:extLst>
              <a:ext uri="{FF2B5EF4-FFF2-40B4-BE49-F238E27FC236}">
                <a16:creationId xmlns:a16="http://schemas.microsoft.com/office/drawing/2014/main" id="{EEFA57C0-FEC7-924D-936E-9588C6760FFF}"/>
              </a:ext>
            </a:extLst>
          </p:cNvPr>
          <p:cNvSpPr/>
          <p:nvPr/>
        </p:nvSpPr>
        <p:spPr>
          <a:xfrm>
            <a:off x="3546167" y="2881988"/>
            <a:ext cx="460375" cy="808649"/>
          </a:xfrm>
          <a:prstGeom prst="mathMultiply">
            <a:avLst>
              <a:gd name="adj1" fmla="val 15244"/>
            </a:avLst>
          </a:prstGeom>
          <a:solidFill>
            <a:srgbClr val="FF0000">
              <a:alpha val="49000"/>
            </a:srgb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A132DF2F-FB7E-0143-96C2-D07FB3913A40}"/>
              </a:ext>
            </a:extLst>
          </p:cNvPr>
          <p:cNvSpPr/>
          <p:nvPr/>
        </p:nvSpPr>
        <p:spPr>
          <a:xfrm>
            <a:off x="6293763" y="3661128"/>
            <a:ext cx="391886" cy="2425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9339269A-6477-1C43-B88F-D36470C00387}"/>
              </a:ext>
            </a:extLst>
          </p:cNvPr>
          <p:cNvCxnSpPr/>
          <p:nvPr/>
        </p:nvCxnSpPr>
        <p:spPr>
          <a:xfrm flipH="1">
            <a:off x="1102174" y="3747043"/>
            <a:ext cx="3811977" cy="428246"/>
          </a:xfrm>
          <a:prstGeom prst="straightConnector1">
            <a:avLst/>
          </a:prstGeom>
          <a:ln w="381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FD5FAEF-C3FD-6A48-B4F8-C02E95263EC7}"/>
              </a:ext>
            </a:extLst>
          </p:cNvPr>
          <p:cNvSpPr/>
          <p:nvPr/>
        </p:nvSpPr>
        <p:spPr>
          <a:xfrm rot="21189859">
            <a:off x="2687224" y="3637810"/>
            <a:ext cx="532035" cy="2425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b="0" dirty="0">
                <a:solidFill>
                  <a:schemeClr val="tx1"/>
                </a:solidFill>
                <a:latin typeface="+mn-lt"/>
              </a:rPr>
              <a:t>BA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5809B0-1EF1-5C4D-B935-9F630B76468A}"/>
              </a:ext>
            </a:extLst>
          </p:cNvPr>
          <p:cNvGrpSpPr/>
          <p:nvPr/>
        </p:nvGrpSpPr>
        <p:grpSpPr>
          <a:xfrm>
            <a:off x="1119780" y="4289908"/>
            <a:ext cx="7133413" cy="600563"/>
            <a:chOff x="1119780" y="4289908"/>
            <a:chExt cx="7133413" cy="600563"/>
          </a:xfrm>
        </p:grpSpPr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AF80BF28-AD99-044A-BF70-2C0E79FFA579}"/>
                </a:ext>
              </a:extLst>
            </p:cNvPr>
            <p:cNvCxnSpPr/>
            <p:nvPr/>
          </p:nvCxnSpPr>
          <p:spPr>
            <a:xfrm>
              <a:off x="1119780" y="4529902"/>
              <a:ext cx="3815289" cy="248704"/>
            </a:xfrm>
            <a:prstGeom prst="straightConnector1">
              <a:avLst/>
            </a:prstGeom>
            <a:ln w="3810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8E438D5-81A7-F542-A95F-4892EA37271E}"/>
                </a:ext>
              </a:extLst>
            </p:cNvPr>
            <p:cNvSpPr/>
            <p:nvPr/>
          </p:nvSpPr>
          <p:spPr>
            <a:xfrm rot="186952">
              <a:off x="2622105" y="4289908"/>
              <a:ext cx="1416328" cy="24259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400" b="0" dirty="0">
                  <a:solidFill>
                    <a:schemeClr val="tx1"/>
                  </a:solidFill>
                  <a:latin typeface="+mn-lt"/>
                </a:rPr>
                <a:t>BAR: SSN=8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B058CDD-DA14-1540-9175-0F44A06552BD}"/>
                </a:ext>
              </a:extLst>
            </p:cNvPr>
            <p:cNvGrpSpPr/>
            <p:nvPr/>
          </p:nvGrpSpPr>
          <p:grpSpPr>
            <a:xfrm>
              <a:off x="6293763" y="4314129"/>
              <a:ext cx="1959430" cy="576342"/>
              <a:chOff x="6293763" y="4314129"/>
              <a:chExt cx="1959430" cy="576342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AF1D234C-21F3-DF4D-8C99-A68D02553DC3}"/>
                  </a:ext>
                </a:extLst>
              </p:cNvPr>
              <p:cNvSpPr/>
              <p:nvPr/>
            </p:nvSpPr>
            <p:spPr>
              <a:xfrm>
                <a:off x="7077535" y="4650423"/>
                <a:ext cx="391886" cy="24004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tx1"/>
                    </a:solidFill>
                  </a:rPr>
                  <a:t>6</a:t>
                </a:r>
                <a:endParaRPr lang="en-US" sz="14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36EDFDF2-28AF-534B-B183-0E1BC86BF378}"/>
                  </a:ext>
                </a:extLst>
              </p:cNvPr>
              <p:cNvSpPr/>
              <p:nvPr/>
            </p:nvSpPr>
            <p:spPr>
              <a:xfrm>
                <a:off x="6691189" y="4648285"/>
                <a:ext cx="391886" cy="24218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tx1"/>
                    </a:solidFill>
                  </a:rPr>
                  <a:t>5</a:t>
                </a:r>
                <a:endParaRPr lang="en-US" sz="14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A3F752DD-EF5E-C048-960F-D1D50886B962}"/>
                  </a:ext>
                </a:extLst>
              </p:cNvPr>
              <p:cNvSpPr/>
              <p:nvPr/>
            </p:nvSpPr>
            <p:spPr>
              <a:xfrm>
                <a:off x="7469421" y="4650423"/>
                <a:ext cx="391886" cy="24004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tx1"/>
                    </a:solidFill>
                  </a:rPr>
                  <a:t>7</a:t>
                </a:r>
                <a:endParaRPr lang="en-US" sz="14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00917D0F-AA16-8341-84AE-77CF56DE1D7A}"/>
                  </a:ext>
                </a:extLst>
              </p:cNvPr>
              <p:cNvSpPr/>
              <p:nvPr/>
            </p:nvSpPr>
            <p:spPr>
              <a:xfrm>
                <a:off x="7861307" y="4650423"/>
                <a:ext cx="391886" cy="24004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tx1"/>
                    </a:solidFill>
                  </a:rPr>
                  <a:t>8</a:t>
                </a:r>
                <a:endParaRPr lang="en-US" sz="14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3A32EC2B-4DB6-1B41-9C12-A76E8FF501E6}"/>
                  </a:ext>
                </a:extLst>
              </p:cNvPr>
              <p:cNvSpPr/>
              <p:nvPr/>
            </p:nvSpPr>
            <p:spPr>
              <a:xfrm>
                <a:off x="6293763" y="4645488"/>
                <a:ext cx="391886" cy="24259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222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0C224279-EB6F-9043-A582-CC2F019BE4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94435" y="4320491"/>
                <a:ext cx="0" cy="256689"/>
              </a:xfrm>
              <a:prstGeom prst="straightConnector1">
                <a:avLst/>
              </a:prstGeom>
              <a:ln w="38100">
                <a:prstDash val="dash"/>
                <a:tailEnd type="triangl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0A267FCF-F592-3546-9408-55C379B350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7616" y="4317310"/>
                <a:ext cx="0" cy="256689"/>
              </a:xfrm>
              <a:prstGeom prst="straightConnector1">
                <a:avLst/>
              </a:prstGeom>
              <a:ln w="38100">
                <a:prstDash val="dash"/>
                <a:tailEnd type="triangl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CC1830FF-6218-224F-B0B3-0A20B00575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73767" y="4314129"/>
                <a:ext cx="0" cy="256689"/>
              </a:xfrm>
              <a:prstGeom prst="straightConnector1">
                <a:avLst/>
              </a:prstGeom>
              <a:ln w="38100">
                <a:prstDash val="dash"/>
                <a:tailEnd type="triangl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414F413F-4F6D-F84F-9F25-7F8AB18D7DE9}"/>
              </a:ext>
            </a:extLst>
          </p:cNvPr>
          <p:cNvSpPr txBox="1"/>
          <p:nvPr/>
        </p:nvSpPr>
        <p:spPr>
          <a:xfrm>
            <a:off x="597876" y="1397584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sender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24FB89-6287-F843-83FD-B7191C7EEDA8}"/>
              </a:ext>
            </a:extLst>
          </p:cNvPr>
          <p:cNvSpPr txBox="1"/>
          <p:nvPr/>
        </p:nvSpPr>
        <p:spPr>
          <a:xfrm>
            <a:off x="4351467" y="1396934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86BC28A-BBC6-2747-AF18-BA5D7C433FFD}"/>
              </a:ext>
            </a:extLst>
          </p:cNvPr>
          <p:cNvSpPr txBox="1"/>
          <p:nvPr/>
        </p:nvSpPr>
        <p:spPr>
          <a:xfrm>
            <a:off x="73425" y="4378157"/>
            <a:ext cx="98175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4 stale!</a:t>
            </a:r>
          </a:p>
        </p:txBody>
      </p:sp>
    </p:spTree>
    <p:extLst>
      <p:ext uri="{BB962C8B-B14F-4D97-AF65-F5344CB8AC3E}">
        <p14:creationId xmlns:p14="http://schemas.microsoft.com/office/powerpoint/2010/main" val="325166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3FA77BBD-FA75-3947-A755-B6F09D56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050412"/>
            <a:ext cx="8763000" cy="1426588"/>
          </a:xfrm>
        </p:spPr>
        <p:txBody>
          <a:bodyPr>
            <a:normAutofit/>
          </a:bodyPr>
          <a:lstStyle/>
          <a:p>
            <a:r>
              <a:rPr lang="en-US" sz="2400" dirty="0"/>
              <a:t>Each bit in </a:t>
            </a:r>
            <a:r>
              <a:rPr lang="en-US" sz="2400" b="1" dirty="0"/>
              <a:t>BA frame </a:t>
            </a:r>
            <a:r>
              <a:rPr lang="en-US" sz="2400" b="1" i="1" dirty="0">
                <a:solidFill>
                  <a:srgbClr val="0070C0"/>
                </a:solidFill>
              </a:rPr>
              <a:t>scoreboard</a:t>
            </a:r>
            <a:r>
              <a:rPr lang="en-US" sz="2400" dirty="0"/>
              <a:t> bitmap corresponds to receipt of frames in </a:t>
            </a:r>
            <a:r>
              <a:rPr lang="en-US" sz="2400" b="1" dirty="0"/>
              <a:t>[WinStart, WinEnd) </a:t>
            </a:r>
            <a:r>
              <a:rPr lang="en-US" sz="2400" dirty="0"/>
              <a:t>interval</a:t>
            </a:r>
          </a:p>
          <a:p>
            <a:endParaRPr lang="en-US" sz="2400" dirty="0"/>
          </a:p>
          <a:p>
            <a:r>
              <a:rPr lang="en-US" sz="2400" dirty="0"/>
              <a:t>Data and BAR frames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move the scoreboard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1F39AB-1C89-BF46-B514-B73893B8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000CBFD6-EAE4-8B4E-A937-210484CD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Scoreboard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6FD625-A085-6741-8630-60C240ADE914}"/>
              </a:ext>
            </a:extLst>
          </p:cNvPr>
          <p:cNvSpPr/>
          <p:nvPr/>
        </p:nvSpPr>
        <p:spPr>
          <a:xfrm>
            <a:off x="3629353" y="2075538"/>
            <a:ext cx="1985744" cy="1985744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4C130-6024-6F40-BFDE-9D1D06B92561}"/>
              </a:ext>
            </a:extLst>
          </p:cNvPr>
          <p:cNvSpPr txBox="1"/>
          <p:nvPr/>
        </p:nvSpPr>
        <p:spPr>
          <a:xfrm>
            <a:off x="4469460" y="16946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E5CCA-E5A6-9F44-8BC4-09B0A3516D82}"/>
              </a:ext>
            </a:extLst>
          </p:cNvPr>
          <p:cNvSpPr txBox="1"/>
          <p:nvPr/>
        </p:nvSpPr>
        <p:spPr>
          <a:xfrm>
            <a:off x="3988559" y="1343961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baseline="30000" dirty="0">
                <a:latin typeface="Arial" charset="0"/>
                <a:ea typeface="Arial" charset="0"/>
                <a:cs typeface="Arial" charset="0"/>
              </a:rPr>
              <a:t>12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−1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943C0A-2884-324A-A20B-CF7AD6DDF4FE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392677" y="1744071"/>
            <a:ext cx="76783" cy="28561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6494C0-EF2D-894F-BE3E-718A51688B64}"/>
              </a:ext>
            </a:extLst>
          </p:cNvPr>
          <p:cNvCxnSpPr>
            <a:cxnSpLocks/>
            <a:stCxn id="13" idx="1"/>
            <a:endCxn id="25" idx="0"/>
          </p:cNvCxnSpPr>
          <p:nvPr/>
        </p:nvCxnSpPr>
        <p:spPr>
          <a:xfrm flipH="1" flipV="1">
            <a:off x="5692597" y="3118768"/>
            <a:ext cx="242232" cy="3753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CA2937F-1694-D04F-92D1-FCC2DFC74217}"/>
              </a:ext>
            </a:extLst>
          </p:cNvPr>
          <p:cNvSpPr txBox="1"/>
          <p:nvPr/>
        </p:nvSpPr>
        <p:spPr>
          <a:xfrm>
            <a:off x="5934829" y="2922466"/>
            <a:ext cx="1235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WinStart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DF6244-53F5-674D-935E-8AFC544CBD98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224357" y="3134806"/>
            <a:ext cx="325491" cy="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6E52001-670F-6149-920D-7EA02D37CA38}"/>
              </a:ext>
            </a:extLst>
          </p:cNvPr>
          <p:cNvSpPr txBox="1"/>
          <p:nvPr/>
        </p:nvSpPr>
        <p:spPr>
          <a:xfrm>
            <a:off x="1822369" y="2780863"/>
            <a:ext cx="140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WinStart + 2</a:t>
            </a:r>
            <a:r>
              <a:rPr lang="en-US" baseline="30000" dirty="0">
                <a:latin typeface="Arial" charset="0"/>
                <a:ea typeface="Arial" charset="0"/>
                <a:cs typeface="Arial" charset="0"/>
              </a:rPr>
              <a:t>11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3972C4-09A7-1340-B525-1E20A141BA22}"/>
              </a:ext>
            </a:extLst>
          </p:cNvPr>
          <p:cNvSpPr txBox="1"/>
          <p:nvPr/>
        </p:nvSpPr>
        <p:spPr>
          <a:xfrm>
            <a:off x="4053319" y="4353169"/>
            <a:ext cx="1137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WinEnd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2D0DFD5-2C7F-0148-8069-DDAF1D204AAF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4622225" y="4142119"/>
            <a:ext cx="0" cy="21105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Arc 24">
            <a:extLst>
              <a:ext uri="{FF2B5EF4-FFF2-40B4-BE49-F238E27FC236}">
                <a16:creationId xmlns:a16="http://schemas.microsoft.com/office/drawing/2014/main" id="{F6019164-9EDA-D746-98C3-1EE239789068}"/>
              </a:ext>
            </a:extLst>
          </p:cNvPr>
          <p:cNvSpPr/>
          <p:nvPr/>
        </p:nvSpPr>
        <p:spPr>
          <a:xfrm>
            <a:off x="3565466" y="2000258"/>
            <a:ext cx="2128182" cy="2141860"/>
          </a:xfrm>
          <a:prstGeom prst="arc">
            <a:avLst>
              <a:gd name="adj1" fmla="val 153766"/>
              <a:gd name="adj2" fmla="val 5270792"/>
            </a:avLst>
          </a:prstGeom>
          <a:ln>
            <a:solidFill>
              <a:srgbClr val="0070C0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808095-881D-414A-A7EB-E1DE61C17DA9}"/>
              </a:ext>
            </a:extLst>
          </p:cNvPr>
          <p:cNvSpPr txBox="1"/>
          <p:nvPr/>
        </p:nvSpPr>
        <p:spPr>
          <a:xfrm rot="18900000">
            <a:off x="4857428" y="3635704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scoreboard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0527D7-3118-444A-90EC-B3116896894E}"/>
              </a:ext>
            </a:extLst>
          </p:cNvPr>
          <p:cNvSpPr/>
          <p:nvPr/>
        </p:nvSpPr>
        <p:spPr>
          <a:xfrm>
            <a:off x="7016132" y="548299"/>
            <a:ext cx="189926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350"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(All arithmetic modulo 2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4C7000-41F4-FE49-BD69-FED400495B8E}"/>
              </a:ext>
            </a:extLst>
          </p:cNvPr>
          <p:cNvSpPr txBox="1"/>
          <p:nvPr/>
        </p:nvSpPr>
        <p:spPr>
          <a:xfrm>
            <a:off x="149047" y="1532933"/>
            <a:ext cx="3480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Receiver’s view of the sequence number space:</a:t>
            </a:r>
          </a:p>
        </p:txBody>
      </p:sp>
    </p:spTree>
    <p:extLst>
      <p:ext uri="{BB962C8B-B14F-4D97-AF65-F5344CB8AC3E}">
        <p14:creationId xmlns:p14="http://schemas.microsoft.com/office/powerpoint/2010/main" val="34764819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3FA77BBD-FA75-3947-A755-B6F09D56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464177"/>
            <a:ext cx="8763000" cy="1862860"/>
          </a:xfrm>
        </p:spPr>
        <p:txBody>
          <a:bodyPr>
            <a:normAutofit lnSpcReduction="10000"/>
          </a:bodyPr>
          <a:lstStyle/>
          <a:p>
            <a:r>
              <a:rPr lang="en-US" spc="0" dirty="0"/>
              <a:t>Receive frame (seq. # SN) </a:t>
            </a:r>
            <a:r>
              <a:rPr lang="en-US" b="1" spc="0" dirty="0"/>
              <a:t>from new sender:</a:t>
            </a:r>
          </a:p>
          <a:p>
            <a:pPr lvl="1"/>
            <a:r>
              <a:rPr lang="en-US" b="1" spc="0" dirty="0">
                <a:solidFill>
                  <a:srgbClr val="0070C0"/>
                </a:solidFill>
              </a:rPr>
              <a:t>Set WinEnd </a:t>
            </a:r>
            <a:r>
              <a:rPr lang="en-US" b="1" spc="0" dirty="0">
                <a:solidFill>
                  <a:srgbClr val="0070C0"/>
                </a:solidFill>
                <a:sym typeface="Wingdings" pitchFamily="2" charset="2"/>
              </a:rPr>
              <a:t> </a:t>
            </a:r>
            <a:r>
              <a:rPr lang="en-US" b="1" spc="0" dirty="0">
                <a:solidFill>
                  <a:srgbClr val="0070C0"/>
                </a:solidFill>
              </a:rPr>
              <a:t>SN</a:t>
            </a:r>
          </a:p>
          <a:p>
            <a:endParaRPr lang="en-US" spc="0" dirty="0"/>
          </a:p>
          <a:p>
            <a:r>
              <a:rPr lang="en-US" spc="0" dirty="0"/>
              <a:t>Receive frame </a:t>
            </a:r>
            <a:r>
              <a:rPr lang="en-US" b="1" spc="0" dirty="0"/>
              <a:t>WinEnd &lt; SN ≤ WinStart + 2</a:t>
            </a:r>
            <a:r>
              <a:rPr lang="en-US" b="1" spc="0" baseline="30000" dirty="0"/>
              <a:t>11</a:t>
            </a:r>
            <a:r>
              <a:rPr lang="en-US" b="1" spc="0" dirty="0"/>
              <a:t>:</a:t>
            </a:r>
            <a:endParaRPr lang="en-US" b="1" spc="0" baseline="30000" dirty="0"/>
          </a:p>
          <a:p>
            <a:pPr lvl="1"/>
            <a:r>
              <a:rPr lang="en-US" b="1" spc="0" dirty="0">
                <a:solidFill>
                  <a:srgbClr val="0070C0"/>
                </a:solidFill>
              </a:rPr>
              <a:t>Shift scoreboard </a:t>
            </a:r>
            <a:r>
              <a:rPr lang="en-US" spc="0" dirty="0"/>
              <a:t>to accommodate SN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1F39AB-1C89-BF46-B514-B73893B8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000CBFD6-EAE4-8B4E-A937-210484CD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Scoreboard Dynamics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E8B74A3-7812-674C-A5FD-E86E89333D1C}"/>
              </a:ext>
            </a:extLst>
          </p:cNvPr>
          <p:cNvCxnSpPr>
            <a:cxnSpLocks/>
          </p:cNvCxnSpPr>
          <p:nvPr/>
        </p:nvCxnSpPr>
        <p:spPr>
          <a:xfrm>
            <a:off x="1007592" y="2744201"/>
            <a:ext cx="1232421" cy="110768"/>
          </a:xfrm>
          <a:prstGeom prst="straightConnector1">
            <a:avLst/>
          </a:prstGeom>
          <a:ln w="381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FAE439ED-459A-3446-AC9C-92CAFBB89B8F}"/>
              </a:ext>
            </a:extLst>
          </p:cNvPr>
          <p:cNvSpPr/>
          <p:nvPr/>
        </p:nvSpPr>
        <p:spPr>
          <a:xfrm rot="313260">
            <a:off x="1344383" y="2427916"/>
            <a:ext cx="558839" cy="24218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102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3B36053-35D5-1A4C-BEF2-A358CACA2990}"/>
              </a:ext>
            </a:extLst>
          </p:cNvPr>
          <p:cNvCxnSpPr/>
          <p:nvPr/>
        </p:nvCxnSpPr>
        <p:spPr>
          <a:xfrm>
            <a:off x="2278923" y="2220887"/>
            <a:ext cx="0" cy="1958349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BB665AB-23A4-7A42-ADE8-B28398CE3B81}"/>
              </a:ext>
            </a:extLst>
          </p:cNvPr>
          <p:cNvSpPr txBox="1"/>
          <p:nvPr/>
        </p:nvSpPr>
        <p:spPr>
          <a:xfrm>
            <a:off x="1651988" y="1820777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8A6C1C-42BF-5C45-9B6F-F0F0D3EF803A}"/>
              </a:ext>
            </a:extLst>
          </p:cNvPr>
          <p:cNvCxnSpPr/>
          <p:nvPr/>
        </p:nvCxnSpPr>
        <p:spPr>
          <a:xfrm>
            <a:off x="3588151" y="1820777"/>
            <a:ext cx="4606724" cy="0"/>
          </a:xfrm>
          <a:prstGeom prst="straightConnector1">
            <a:avLst/>
          </a:prstGeom>
          <a:ln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DA47A00-3DF3-8C41-A7DE-4CC03DA46B44}"/>
              </a:ext>
            </a:extLst>
          </p:cNvPr>
          <p:cNvSpPr txBox="1"/>
          <p:nvPr/>
        </p:nvSpPr>
        <p:spPr>
          <a:xfrm>
            <a:off x="4287548" y="1620722"/>
            <a:ext cx="32079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Sequence number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2779DA-7F88-8E44-8AE1-12C0B53450FA}"/>
              </a:ext>
            </a:extLst>
          </p:cNvPr>
          <p:cNvSpPr/>
          <p:nvPr/>
        </p:nvSpPr>
        <p:spPr>
          <a:xfrm>
            <a:off x="3164355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5F18D-8754-544F-AE58-2B2DEB37F1ED}"/>
              </a:ext>
            </a:extLst>
          </p:cNvPr>
          <p:cNvSpPr/>
          <p:nvPr/>
        </p:nvSpPr>
        <p:spPr>
          <a:xfrm>
            <a:off x="3410707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6E8DC6-0797-7C42-8878-84B7650D8964}"/>
              </a:ext>
            </a:extLst>
          </p:cNvPr>
          <p:cNvSpPr/>
          <p:nvPr/>
        </p:nvSpPr>
        <p:spPr>
          <a:xfrm>
            <a:off x="3657059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4DEAEE-BD04-2E43-A1BE-2D62965CDE1A}"/>
              </a:ext>
            </a:extLst>
          </p:cNvPr>
          <p:cNvSpPr/>
          <p:nvPr/>
        </p:nvSpPr>
        <p:spPr>
          <a:xfrm>
            <a:off x="3903411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6232BB-BBFD-564E-8AF5-81E53FD93F89}"/>
              </a:ext>
            </a:extLst>
          </p:cNvPr>
          <p:cNvSpPr/>
          <p:nvPr/>
        </p:nvSpPr>
        <p:spPr>
          <a:xfrm>
            <a:off x="4149763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471115-0681-A641-8BC6-81FC3F8D19E5}"/>
              </a:ext>
            </a:extLst>
          </p:cNvPr>
          <p:cNvSpPr/>
          <p:nvPr/>
        </p:nvSpPr>
        <p:spPr>
          <a:xfrm>
            <a:off x="4396115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F593780-41B5-0648-819D-0DF7203CEFF0}"/>
              </a:ext>
            </a:extLst>
          </p:cNvPr>
          <p:cNvSpPr/>
          <p:nvPr/>
        </p:nvSpPr>
        <p:spPr>
          <a:xfrm>
            <a:off x="4642467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FEC9EE7-690C-6841-BD71-247254DB1861}"/>
              </a:ext>
            </a:extLst>
          </p:cNvPr>
          <p:cNvSpPr/>
          <p:nvPr/>
        </p:nvSpPr>
        <p:spPr>
          <a:xfrm>
            <a:off x="4888819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7E8D5-6426-6448-BF8D-A663925B0F5B}"/>
              </a:ext>
            </a:extLst>
          </p:cNvPr>
          <p:cNvSpPr/>
          <p:nvPr/>
        </p:nvSpPr>
        <p:spPr>
          <a:xfrm>
            <a:off x="5135171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19DBF50-1463-1B44-8A91-B6A7191403DC}"/>
              </a:ext>
            </a:extLst>
          </p:cNvPr>
          <p:cNvSpPr/>
          <p:nvPr/>
        </p:nvSpPr>
        <p:spPr>
          <a:xfrm>
            <a:off x="5381523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EF90FD4-693E-2245-957C-C79803952D29}"/>
              </a:ext>
            </a:extLst>
          </p:cNvPr>
          <p:cNvSpPr/>
          <p:nvPr/>
        </p:nvSpPr>
        <p:spPr>
          <a:xfrm>
            <a:off x="6120579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F1F6912-26EE-9946-B491-C52A6AEC1F37}"/>
              </a:ext>
            </a:extLst>
          </p:cNvPr>
          <p:cNvSpPr/>
          <p:nvPr/>
        </p:nvSpPr>
        <p:spPr>
          <a:xfrm>
            <a:off x="6366931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5154899-E6C7-2640-B28E-5C194E23AE45}"/>
              </a:ext>
            </a:extLst>
          </p:cNvPr>
          <p:cNvSpPr/>
          <p:nvPr/>
        </p:nvSpPr>
        <p:spPr>
          <a:xfrm>
            <a:off x="6613283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400AF37-33A8-8E4F-A50B-A40ED4787C69}"/>
              </a:ext>
            </a:extLst>
          </p:cNvPr>
          <p:cNvSpPr/>
          <p:nvPr/>
        </p:nvSpPr>
        <p:spPr>
          <a:xfrm>
            <a:off x="6859635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EF57192-6666-AA49-8898-2C2DAF320C43}"/>
              </a:ext>
            </a:extLst>
          </p:cNvPr>
          <p:cNvSpPr/>
          <p:nvPr/>
        </p:nvSpPr>
        <p:spPr>
          <a:xfrm>
            <a:off x="7105987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8C24D22-F42C-9D42-B2C1-DF94829267F3}"/>
              </a:ext>
            </a:extLst>
          </p:cNvPr>
          <p:cNvSpPr/>
          <p:nvPr/>
        </p:nvSpPr>
        <p:spPr>
          <a:xfrm>
            <a:off x="7352339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CAC0E0A-B691-C44F-AF2E-122B54BB87FC}"/>
              </a:ext>
            </a:extLst>
          </p:cNvPr>
          <p:cNvSpPr/>
          <p:nvPr/>
        </p:nvSpPr>
        <p:spPr>
          <a:xfrm>
            <a:off x="7598691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0437121-E38A-C644-A855-5E93B6D3D058}"/>
              </a:ext>
            </a:extLst>
          </p:cNvPr>
          <p:cNvSpPr/>
          <p:nvPr/>
        </p:nvSpPr>
        <p:spPr>
          <a:xfrm>
            <a:off x="5627875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F8D8847-F5A9-D14B-B9AC-D84BB75E5AD4}"/>
              </a:ext>
            </a:extLst>
          </p:cNvPr>
          <p:cNvSpPr/>
          <p:nvPr/>
        </p:nvSpPr>
        <p:spPr>
          <a:xfrm>
            <a:off x="5874227" y="2628533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D84435-B4EF-FB42-B90C-1F30BC227855}"/>
              </a:ext>
            </a:extLst>
          </p:cNvPr>
          <p:cNvSpPr txBox="1"/>
          <p:nvPr/>
        </p:nvSpPr>
        <p:spPr>
          <a:xfrm rot="18900000">
            <a:off x="5774586" y="217213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102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CA07F9-E32C-5148-980F-C40A14468339}"/>
              </a:ext>
            </a:extLst>
          </p:cNvPr>
          <p:cNvGrpSpPr/>
          <p:nvPr/>
        </p:nvGrpSpPr>
        <p:grpSpPr>
          <a:xfrm>
            <a:off x="663461" y="2946219"/>
            <a:ext cx="1576552" cy="808649"/>
            <a:chOff x="663461" y="2946219"/>
            <a:chExt cx="1576552" cy="808649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FC4F210-1B11-564A-A8A2-6298E7D191F0}"/>
                </a:ext>
              </a:extLst>
            </p:cNvPr>
            <p:cNvCxnSpPr>
              <a:cxnSpLocks/>
            </p:cNvCxnSpPr>
            <p:nvPr/>
          </p:nvCxnSpPr>
          <p:spPr>
            <a:xfrm>
              <a:off x="1007592" y="3612453"/>
              <a:ext cx="1232421" cy="110768"/>
            </a:xfrm>
            <a:prstGeom prst="straightConnector1">
              <a:avLst/>
            </a:prstGeom>
            <a:ln w="3810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511E949-80DC-4248-8C37-4C57DD17DD5A}"/>
                </a:ext>
              </a:extLst>
            </p:cNvPr>
            <p:cNvGrpSpPr/>
            <p:nvPr/>
          </p:nvGrpSpPr>
          <p:grpSpPr>
            <a:xfrm>
              <a:off x="663461" y="3218341"/>
              <a:ext cx="1449696" cy="315521"/>
              <a:chOff x="537575" y="3207747"/>
              <a:chExt cx="1449696" cy="31552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508D861-3D1E-5C4B-9492-7C8FD9A04740}"/>
                  </a:ext>
                </a:extLst>
              </p:cNvPr>
              <p:cNvSpPr/>
              <p:nvPr/>
            </p:nvSpPr>
            <p:spPr>
              <a:xfrm rot="313260">
                <a:off x="1016674" y="3253878"/>
                <a:ext cx="485618" cy="22173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tx1"/>
                    </a:solidFill>
                  </a:rPr>
                  <a:t>104</a:t>
                </a:r>
                <a:endParaRPr lang="en-US" sz="14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1DDEE17-F2EA-0244-8949-501DC37458CD}"/>
                  </a:ext>
                </a:extLst>
              </p:cNvPr>
              <p:cNvSpPr/>
              <p:nvPr/>
            </p:nvSpPr>
            <p:spPr>
              <a:xfrm rot="313260">
                <a:off x="1501653" y="3301529"/>
                <a:ext cx="485618" cy="22173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tx1"/>
                    </a:solidFill>
                  </a:rPr>
                  <a:t>105</a:t>
                </a:r>
                <a:endParaRPr lang="en-US" sz="14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AB2AF89-9BA7-CD47-9C35-5640847EB61B}"/>
                  </a:ext>
                </a:extLst>
              </p:cNvPr>
              <p:cNvSpPr/>
              <p:nvPr/>
            </p:nvSpPr>
            <p:spPr>
              <a:xfrm rot="313260">
                <a:off x="537575" y="3207747"/>
                <a:ext cx="485618" cy="22173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tx1"/>
                    </a:solidFill>
                  </a:rPr>
                  <a:t>103</a:t>
                </a:r>
                <a:endParaRPr lang="en-US" sz="14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sp>
          <p:nvSpPr>
            <p:cNvPr id="53" name="Multiply 52">
              <a:extLst>
                <a:ext uri="{FF2B5EF4-FFF2-40B4-BE49-F238E27FC236}">
                  <a16:creationId xmlns:a16="http://schemas.microsoft.com/office/drawing/2014/main" id="{D5B6FE42-7EA3-464D-A7F5-EDBE4BBEA0D6}"/>
                </a:ext>
              </a:extLst>
            </p:cNvPr>
            <p:cNvSpPr/>
            <p:nvPr/>
          </p:nvSpPr>
          <p:spPr>
            <a:xfrm>
              <a:off x="1171346" y="2946219"/>
              <a:ext cx="460375" cy="808649"/>
            </a:xfrm>
            <a:prstGeom prst="mathMultiply">
              <a:avLst>
                <a:gd name="adj1" fmla="val 15244"/>
              </a:avLst>
            </a:prstGeom>
            <a:solidFill>
              <a:srgbClr val="FF0000">
                <a:alpha val="49000"/>
              </a:srgbClr>
            </a:solidFill>
            <a:ln w="28575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11BFEBC-79E4-E44A-B36C-080F2E0A7853}"/>
              </a:ext>
            </a:extLst>
          </p:cNvPr>
          <p:cNvGrpSpPr/>
          <p:nvPr/>
        </p:nvGrpSpPr>
        <p:grpSpPr>
          <a:xfrm>
            <a:off x="3164355" y="3136387"/>
            <a:ext cx="4680688" cy="793400"/>
            <a:chOff x="3164355" y="3136387"/>
            <a:chExt cx="4680688" cy="7934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2E6DA89-B8F6-074D-8FAA-0D2404DB70A2}"/>
                </a:ext>
              </a:extLst>
            </p:cNvPr>
            <p:cNvSpPr/>
            <p:nvPr/>
          </p:nvSpPr>
          <p:spPr>
            <a:xfrm>
              <a:off x="3164355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43E4DA1-A2A4-0E41-8721-192494BDB84D}"/>
                </a:ext>
              </a:extLst>
            </p:cNvPr>
            <p:cNvSpPr/>
            <p:nvPr/>
          </p:nvSpPr>
          <p:spPr>
            <a:xfrm>
              <a:off x="3410707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6B830D7-FB9A-9345-A825-52A852D35CD8}"/>
                </a:ext>
              </a:extLst>
            </p:cNvPr>
            <p:cNvSpPr/>
            <p:nvPr/>
          </p:nvSpPr>
          <p:spPr>
            <a:xfrm>
              <a:off x="3657059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85221EB-8C55-5744-A986-376B7C2AE872}"/>
                </a:ext>
              </a:extLst>
            </p:cNvPr>
            <p:cNvSpPr/>
            <p:nvPr/>
          </p:nvSpPr>
          <p:spPr>
            <a:xfrm>
              <a:off x="3903411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A33DD1B-255B-8C41-A1AE-32116EFA89A7}"/>
                </a:ext>
              </a:extLst>
            </p:cNvPr>
            <p:cNvSpPr/>
            <p:nvPr/>
          </p:nvSpPr>
          <p:spPr>
            <a:xfrm>
              <a:off x="4149763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68A7778-72F8-C842-ACF6-FB6446D393C5}"/>
                </a:ext>
              </a:extLst>
            </p:cNvPr>
            <p:cNvSpPr/>
            <p:nvPr/>
          </p:nvSpPr>
          <p:spPr>
            <a:xfrm>
              <a:off x="4396115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4B444ED-D7DF-2D4C-B513-D310ECBBC4C7}"/>
                </a:ext>
              </a:extLst>
            </p:cNvPr>
            <p:cNvSpPr/>
            <p:nvPr/>
          </p:nvSpPr>
          <p:spPr>
            <a:xfrm>
              <a:off x="4642467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932583F-3BFB-1B45-9769-40475F6EDF9C}"/>
                </a:ext>
              </a:extLst>
            </p:cNvPr>
            <p:cNvSpPr/>
            <p:nvPr/>
          </p:nvSpPr>
          <p:spPr>
            <a:xfrm>
              <a:off x="4888819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20C7D95-B3A0-B04B-A087-B3E78688F06B}"/>
                </a:ext>
              </a:extLst>
            </p:cNvPr>
            <p:cNvSpPr/>
            <p:nvPr/>
          </p:nvSpPr>
          <p:spPr>
            <a:xfrm>
              <a:off x="5135171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3E72656-DD50-2245-ADD7-3006AFABC1CC}"/>
                </a:ext>
              </a:extLst>
            </p:cNvPr>
            <p:cNvSpPr/>
            <p:nvPr/>
          </p:nvSpPr>
          <p:spPr>
            <a:xfrm>
              <a:off x="5381523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37C0028-605A-FA4E-80FB-BC50E1319501}"/>
                </a:ext>
              </a:extLst>
            </p:cNvPr>
            <p:cNvSpPr/>
            <p:nvPr/>
          </p:nvSpPr>
          <p:spPr>
            <a:xfrm>
              <a:off x="6859635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0778E49-528D-AD42-8D94-E5C460A11FF9}"/>
                </a:ext>
              </a:extLst>
            </p:cNvPr>
            <p:cNvSpPr/>
            <p:nvPr/>
          </p:nvSpPr>
          <p:spPr>
            <a:xfrm>
              <a:off x="7105987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520E3A0-9E45-004A-A0C2-0D9905F956DD}"/>
                </a:ext>
              </a:extLst>
            </p:cNvPr>
            <p:cNvSpPr/>
            <p:nvPr/>
          </p:nvSpPr>
          <p:spPr>
            <a:xfrm>
              <a:off x="7352339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9C1D6A0-0EF4-A646-972F-F8D875F763ED}"/>
                </a:ext>
              </a:extLst>
            </p:cNvPr>
            <p:cNvSpPr/>
            <p:nvPr/>
          </p:nvSpPr>
          <p:spPr>
            <a:xfrm>
              <a:off x="7598691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FCC69FD-5E7E-D84B-848B-326AC5FA3C1C}"/>
                </a:ext>
              </a:extLst>
            </p:cNvPr>
            <p:cNvSpPr/>
            <p:nvPr/>
          </p:nvSpPr>
          <p:spPr>
            <a:xfrm>
              <a:off x="5627875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4481697-72B5-1D42-ABC4-FB1F9187DF9C}"/>
                </a:ext>
              </a:extLst>
            </p:cNvPr>
            <p:cNvSpPr/>
            <p:nvPr/>
          </p:nvSpPr>
          <p:spPr>
            <a:xfrm>
              <a:off x="5874227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tx1"/>
                  </a:solidFill>
                </a:rPr>
                <a:t>1</a:t>
              </a:r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CF24518-E5A5-8F49-A464-9A1A6786AEE8}"/>
                </a:ext>
              </a:extLst>
            </p:cNvPr>
            <p:cNvSpPr txBox="1"/>
            <p:nvPr/>
          </p:nvSpPr>
          <p:spPr>
            <a:xfrm rot="18900000">
              <a:off x="6490729" y="3136387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105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CDF6A92-EFB9-1242-A353-62A8FF756EE6}"/>
                </a:ext>
              </a:extLst>
            </p:cNvPr>
            <p:cNvSpPr/>
            <p:nvPr/>
          </p:nvSpPr>
          <p:spPr>
            <a:xfrm>
              <a:off x="6120579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+mn-lt"/>
                </a:rPr>
                <a:t>1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8CD0325-8175-3541-A1E0-117B2185D8F8}"/>
                </a:ext>
              </a:extLst>
            </p:cNvPr>
            <p:cNvSpPr/>
            <p:nvPr/>
          </p:nvSpPr>
          <p:spPr>
            <a:xfrm>
              <a:off x="6366931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3859F58-E59E-5F4B-B80D-D84E2F687F81}"/>
                </a:ext>
              </a:extLst>
            </p:cNvPr>
            <p:cNvSpPr/>
            <p:nvPr/>
          </p:nvSpPr>
          <p:spPr>
            <a:xfrm>
              <a:off x="6613283" y="3579949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+mn-lt"/>
                </a:rPr>
                <a:t>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7DEE2CD-44D6-9343-9820-0BCC96A3120E}"/>
                </a:ext>
              </a:extLst>
            </p:cNvPr>
            <p:cNvSpPr txBox="1"/>
            <p:nvPr/>
          </p:nvSpPr>
          <p:spPr>
            <a:xfrm rot="18900000">
              <a:off x="6020938" y="314381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BF503A-4DA1-0941-9306-F4EE71386CAA}"/>
              </a:ext>
            </a:extLst>
          </p:cNvPr>
          <p:cNvGrpSpPr/>
          <p:nvPr/>
        </p:nvGrpSpPr>
        <p:grpSpPr>
          <a:xfrm>
            <a:off x="4152272" y="3026289"/>
            <a:ext cx="1968308" cy="437271"/>
            <a:chOff x="4152272" y="3026289"/>
            <a:chExt cx="1968308" cy="437271"/>
          </a:xfrm>
        </p:grpSpPr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FCD2CABB-7C4A-4146-826E-9EE4A2ED56E5}"/>
                </a:ext>
              </a:extLst>
            </p:cNvPr>
            <p:cNvSpPr/>
            <p:nvPr/>
          </p:nvSpPr>
          <p:spPr>
            <a:xfrm rot="16200000">
              <a:off x="5067490" y="2111071"/>
              <a:ext cx="137871" cy="1968308"/>
            </a:xfrm>
            <a:prstGeom prst="leftBrace">
              <a:avLst>
                <a:gd name="adj1" fmla="val 35324"/>
                <a:gd name="adj2" fmla="val 50000"/>
              </a:avLst>
            </a:prstGeom>
            <a:ln>
              <a:solidFill>
                <a:schemeClr val="accent1"/>
              </a:solidFill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CDF5D9-E361-6C4B-8B91-948DEADE0727}"/>
                </a:ext>
              </a:extLst>
            </p:cNvPr>
            <p:cNvSpPr txBox="1"/>
            <p:nvPr/>
          </p:nvSpPr>
          <p:spPr>
            <a:xfrm>
              <a:off x="4401637" y="3094228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Scoreboard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CE1D88E5-1EC5-0443-8AE4-457582382B44}"/>
              </a:ext>
            </a:extLst>
          </p:cNvPr>
          <p:cNvSpPr txBox="1"/>
          <p:nvPr/>
        </p:nvSpPr>
        <p:spPr>
          <a:xfrm rot="18900000">
            <a:off x="4034922" y="2120615"/>
            <a:ext cx="873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-150" dirty="0">
                <a:latin typeface="Arial" charset="0"/>
                <a:ea typeface="Arial" charset="0"/>
                <a:cs typeface="Arial" charset="0"/>
              </a:rPr>
              <a:t>WinStart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D7CA0DF-9E57-EC4C-8857-83C8CA7FEE87}"/>
              </a:ext>
            </a:extLst>
          </p:cNvPr>
          <p:cNvSpPr/>
          <p:nvPr/>
        </p:nvSpPr>
        <p:spPr>
          <a:xfrm>
            <a:off x="7016132" y="548299"/>
            <a:ext cx="189926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350"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(All arithmetic modulo 2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97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3FA77BBD-FA75-3947-A755-B6F09D56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510378"/>
            <a:ext cx="8763000" cy="1862860"/>
          </a:xfrm>
        </p:spPr>
        <p:txBody>
          <a:bodyPr>
            <a:normAutofit/>
          </a:bodyPr>
          <a:lstStyle/>
          <a:p>
            <a:r>
              <a:rPr lang="en-US" sz="2400" spc="0" dirty="0"/>
              <a:t>Receive frame, </a:t>
            </a:r>
            <a:r>
              <a:rPr lang="en-US" sz="2400" b="1" spc="0" dirty="0"/>
              <a:t>WinStart &lt; SN ≤ WinEnd: </a:t>
            </a:r>
            <a:r>
              <a:rPr lang="en-US" sz="2400" b="1" spc="0" dirty="0">
                <a:solidFill>
                  <a:srgbClr val="0070C0"/>
                </a:solidFill>
              </a:rPr>
              <a:t>Set SN’s bit</a:t>
            </a:r>
            <a:endParaRPr lang="en-US" sz="2400" spc="0" dirty="0"/>
          </a:p>
          <a:p>
            <a:endParaRPr lang="en-US" sz="2400" spc="0" dirty="0"/>
          </a:p>
          <a:p>
            <a:r>
              <a:rPr lang="en-US" sz="2400" spc="-150" dirty="0"/>
              <a:t>Receive BAR (seq. # SN): </a:t>
            </a:r>
            <a:r>
              <a:rPr lang="en-US" sz="2400" b="1" spc="-150" dirty="0">
                <a:solidFill>
                  <a:srgbClr val="0070C0"/>
                </a:solidFill>
              </a:rPr>
              <a:t>Shift scoreboard right </a:t>
            </a:r>
            <a:r>
              <a:rPr lang="en-US" sz="2400" spc="-150" dirty="0"/>
              <a:t>(WinStart </a:t>
            </a:r>
            <a:r>
              <a:rPr lang="en-US" sz="2400" spc="-150" dirty="0">
                <a:sym typeface="Wingdings" pitchFamily="2" charset="2"/>
              </a:rPr>
              <a:t> </a:t>
            </a:r>
            <a:r>
              <a:rPr lang="en-US" sz="2400" spc="-150" dirty="0"/>
              <a:t>SN)</a:t>
            </a:r>
          </a:p>
          <a:p>
            <a:endParaRPr lang="en-US" sz="2400" spc="0" dirty="0"/>
          </a:p>
          <a:p>
            <a:r>
              <a:rPr lang="en-US" sz="2400" spc="0" dirty="0"/>
              <a:t>Receive frame, </a:t>
            </a:r>
            <a:r>
              <a:rPr lang="en-US" sz="2400" b="1" spc="0" dirty="0"/>
              <a:t>WinStart + 2</a:t>
            </a:r>
            <a:r>
              <a:rPr lang="en-US" sz="2400" b="1" spc="0" baseline="30000" dirty="0"/>
              <a:t>11</a:t>
            </a:r>
            <a:r>
              <a:rPr lang="en-US" sz="2400" b="1" spc="0" dirty="0"/>
              <a:t> &lt; SN &lt; WinStart: </a:t>
            </a:r>
            <a:r>
              <a:rPr lang="en-US" sz="2400" b="1" spc="0" dirty="0">
                <a:solidFill>
                  <a:srgbClr val="0070C0"/>
                </a:solidFill>
              </a:rPr>
              <a:t>no-op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1F39AB-1C89-BF46-B514-B73893B8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000CBFD6-EAE4-8B4E-A937-210484CD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Scoreboard Dynamics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E8B74A3-7812-674C-A5FD-E86E89333D1C}"/>
              </a:ext>
            </a:extLst>
          </p:cNvPr>
          <p:cNvCxnSpPr>
            <a:cxnSpLocks/>
          </p:cNvCxnSpPr>
          <p:nvPr/>
        </p:nvCxnSpPr>
        <p:spPr>
          <a:xfrm>
            <a:off x="1007592" y="2744201"/>
            <a:ext cx="1232421" cy="110768"/>
          </a:xfrm>
          <a:prstGeom prst="straightConnector1">
            <a:avLst/>
          </a:prstGeom>
          <a:ln w="381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FAE439ED-459A-3446-AC9C-92CAFBB89B8F}"/>
              </a:ext>
            </a:extLst>
          </p:cNvPr>
          <p:cNvSpPr/>
          <p:nvPr/>
        </p:nvSpPr>
        <p:spPr>
          <a:xfrm rot="313260">
            <a:off x="1344383" y="2427916"/>
            <a:ext cx="558839" cy="24218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100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3B36053-35D5-1A4C-BEF2-A358CACA2990}"/>
              </a:ext>
            </a:extLst>
          </p:cNvPr>
          <p:cNvCxnSpPr/>
          <p:nvPr/>
        </p:nvCxnSpPr>
        <p:spPr>
          <a:xfrm>
            <a:off x="2278923" y="2220887"/>
            <a:ext cx="0" cy="1958349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BB665AB-23A4-7A42-ADE8-B28398CE3B81}"/>
              </a:ext>
            </a:extLst>
          </p:cNvPr>
          <p:cNvSpPr txBox="1"/>
          <p:nvPr/>
        </p:nvSpPr>
        <p:spPr>
          <a:xfrm>
            <a:off x="1651988" y="1820777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8A6C1C-42BF-5C45-9B6F-F0F0D3EF803A}"/>
              </a:ext>
            </a:extLst>
          </p:cNvPr>
          <p:cNvCxnSpPr/>
          <p:nvPr/>
        </p:nvCxnSpPr>
        <p:spPr>
          <a:xfrm>
            <a:off x="3588151" y="1820777"/>
            <a:ext cx="4606724" cy="0"/>
          </a:xfrm>
          <a:prstGeom prst="straightConnector1">
            <a:avLst/>
          </a:prstGeom>
          <a:ln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DA47A00-3DF3-8C41-A7DE-4CC03DA46B44}"/>
              </a:ext>
            </a:extLst>
          </p:cNvPr>
          <p:cNvSpPr txBox="1"/>
          <p:nvPr/>
        </p:nvSpPr>
        <p:spPr>
          <a:xfrm>
            <a:off x="4287548" y="1620722"/>
            <a:ext cx="32079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Sequence number space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2E6DA89-B8F6-074D-8FAA-0D2404DB70A2}"/>
              </a:ext>
            </a:extLst>
          </p:cNvPr>
          <p:cNvSpPr/>
          <p:nvPr/>
        </p:nvSpPr>
        <p:spPr>
          <a:xfrm>
            <a:off x="3164355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43E4DA1-A2A4-0E41-8721-192494BDB84D}"/>
              </a:ext>
            </a:extLst>
          </p:cNvPr>
          <p:cNvSpPr/>
          <p:nvPr/>
        </p:nvSpPr>
        <p:spPr>
          <a:xfrm>
            <a:off x="3410707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6B830D7-FB9A-9345-A825-52A852D35CD8}"/>
              </a:ext>
            </a:extLst>
          </p:cNvPr>
          <p:cNvSpPr/>
          <p:nvPr/>
        </p:nvSpPr>
        <p:spPr>
          <a:xfrm>
            <a:off x="3657059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85221EB-8C55-5744-A986-376B7C2AE872}"/>
              </a:ext>
            </a:extLst>
          </p:cNvPr>
          <p:cNvSpPr/>
          <p:nvPr/>
        </p:nvSpPr>
        <p:spPr>
          <a:xfrm>
            <a:off x="3903411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A33DD1B-255B-8C41-A1AE-32116EFA89A7}"/>
              </a:ext>
            </a:extLst>
          </p:cNvPr>
          <p:cNvSpPr/>
          <p:nvPr/>
        </p:nvSpPr>
        <p:spPr>
          <a:xfrm>
            <a:off x="4149763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68A7778-72F8-C842-ACF6-FB6446D393C5}"/>
              </a:ext>
            </a:extLst>
          </p:cNvPr>
          <p:cNvSpPr/>
          <p:nvPr/>
        </p:nvSpPr>
        <p:spPr>
          <a:xfrm>
            <a:off x="4396115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4B444ED-D7DF-2D4C-B513-D310ECBBC4C7}"/>
              </a:ext>
            </a:extLst>
          </p:cNvPr>
          <p:cNvSpPr/>
          <p:nvPr/>
        </p:nvSpPr>
        <p:spPr>
          <a:xfrm>
            <a:off x="4642467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932583F-3BFB-1B45-9769-40475F6EDF9C}"/>
              </a:ext>
            </a:extLst>
          </p:cNvPr>
          <p:cNvSpPr/>
          <p:nvPr/>
        </p:nvSpPr>
        <p:spPr>
          <a:xfrm>
            <a:off x="4888819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20C7D95-B3A0-B04B-A087-B3E78688F06B}"/>
              </a:ext>
            </a:extLst>
          </p:cNvPr>
          <p:cNvSpPr/>
          <p:nvPr/>
        </p:nvSpPr>
        <p:spPr>
          <a:xfrm>
            <a:off x="5135171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3E72656-DD50-2245-ADD7-3006AFABC1CC}"/>
              </a:ext>
            </a:extLst>
          </p:cNvPr>
          <p:cNvSpPr/>
          <p:nvPr/>
        </p:nvSpPr>
        <p:spPr>
          <a:xfrm>
            <a:off x="5381523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37C0028-605A-FA4E-80FB-BC50E1319501}"/>
              </a:ext>
            </a:extLst>
          </p:cNvPr>
          <p:cNvSpPr/>
          <p:nvPr/>
        </p:nvSpPr>
        <p:spPr>
          <a:xfrm>
            <a:off x="6859635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0778E49-528D-AD42-8D94-E5C460A11FF9}"/>
              </a:ext>
            </a:extLst>
          </p:cNvPr>
          <p:cNvSpPr/>
          <p:nvPr/>
        </p:nvSpPr>
        <p:spPr>
          <a:xfrm>
            <a:off x="7105987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520E3A0-9E45-004A-A0C2-0D9905F956DD}"/>
              </a:ext>
            </a:extLst>
          </p:cNvPr>
          <p:cNvSpPr/>
          <p:nvPr/>
        </p:nvSpPr>
        <p:spPr>
          <a:xfrm>
            <a:off x="7352339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9C1D6A0-0EF4-A646-972F-F8D875F763ED}"/>
              </a:ext>
            </a:extLst>
          </p:cNvPr>
          <p:cNvSpPr/>
          <p:nvPr/>
        </p:nvSpPr>
        <p:spPr>
          <a:xfrm>
            <a:off x="7598691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FCC69FD-5E7E-D84B-848B-326AC5FA3C1C}"/>
              </a:ext>
            </a:extLst>
          </p:cNvPr>
          <p:cNvSpPr/>
          <p:nvPr/>
        </p:nvSpPr>
        <p:spPr>
          <a:xfrm>
            <a:off x="5627875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4481697-72B5-1D42-ABC4-FB1F9187DF9C}"/>
              </a:ext>
            </a:extLst>
          </p:cNvPr>
          <p:cNvSpPr/>
          <p:nvPr/>
        </p:nvSpPr>
        <p:spPr>
          <a:xfrm>
            <a:off x="5874227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CF24518-E5A5-8F49-A464-9A1A6786AEE8}"/>
              </a:ext>
            </a:extLst>
          </p:cNvPr>
          <p:cNvSpPr txBox="1"/>
          <p:nvPr/>
        </p:nvSpPr>
        <p:spPr>
          <a:xfrm rot="18900000">
            <a:off x="6490729" y="2185383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105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CDF6A92-EFB9-1242-A353-62A8FF756EE6}"/>
              </a:ext>
            </a:extLst>
          </p:cNvPr>
          <p:cNvSpPr/>
          <p:nvPr/>
        </p:nvSpPr>
        <p:spPr>
          <a:xfrm>
            <a:off x="6120579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8CD0325-8175-3541-A1E0-117B2185D8F8}"/>
              </a:ext>
            </a:extLst>
          </p:cNvPr>
          <p:cNvSpPr/>
          <p:nvPr/>
        </p:nvSpPr>
        <p:spPr>
          <a:xfrm>
            <a:off x="6366931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3859F58-E59E-5F4B-B80D-D84E2F687F81}"/>
              </a:ext>
            </a:extLst>
          </p:cNvPr>
          <p:cNvSpPr/>
          <p:nvPr/>
        </p:nvSpPr>
        <p:spPr>
          <a:xfrm>
            <a:off x="6613283" y="2628945"/>
            <a:ext cx="246352" cy="349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7DEE2CD-44D6-9343-9820-0BCC96A3120E}"/>
              </a:ext>
            </a:extLst>
          </p:cNvPr>
          <p:cNvSpPr txBox="1"/>
          <p:nvPr/>
        </p:nvSpPr>
        <p:spPr>
          <a:xfrm rot="18900000">
            <a:off x="6020938" y="219280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103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F082B58-D9DC-5A45-970F-D6240B9AB5DD}"/>
              </a:ext>
            </a:extLst>
          </p:cNvPr>
          <p:cNvSpPr txBox="1"/>
          <p:nvPr/>
        </p:nvSpPr>
        <p:spPr>
          <a:xfrm rot="18900000">
            <a:off x="5281881" y="2185382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100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2E27D3-5AD7-A34A-B250-98539BE51A97}"/>
              </a:ext>
            </a:extLst>
          </p:cNvPr>
          <p:cNvGrpSpPr/>
          <p:nvPr/>
        </p:nvGrpSpPr>
        <p:grpSpPr>
          <a:xfrm>
            <a:off x="671298" y="3253579"/>
            <a:ext cx="1568715" cy="1011480"/>
            <a:chOff x="671298" y="3253579"/>
            <a:chExt cx="1568715" cy="101148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FC4F210-1B11-564A-A8A2-6298E7D191F0}"/>
                </a:ext>
              </a:extLst>
            </p:cNvPr>
            <p:cNvCxnSpPr>
              <a:cxnSpLocks/>
            </p:cNvCxnSpPr>
            <p:nvPr/>
          </p:nvCxnSpPr>
          <p:spPr>
            <a:xfrm>
              <a:off x="1007592" y="3612453"/>
              <a:ext cx="1232421" cy="110768"/>
            </a:xfrm>
            <a:prstGeom prst="straightConnector1">
              <a:avLst/>
            </a:prstGeom>
            <a:ln w="3810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34CCA57-A370-BA41-99B0-B3338DF2BA56}"/>
                </a:ext>
              </a:extLst>
            </p:cNvPr>
            <p:cNvSpPr/>
            <p:nvPr/>
          </p:nvSpPr>
          <p:spPr>
            <a:xfrm rot="330752">
              <a:off x="671298" y="3253579"/>
              <a:ext cx="1416328" cy="24259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400" b="0" dirty="0">
                  <a:solidFill>
                    <a:schemeClr val="tx1"/>
                  </a:solidFill>
                  <a:latin typeface="+mn-lt"/>
                </a:rPr>
                <a:t>BAR: SN=100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5B79676-737E-F94C-9B51-CB3A92DF8A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7472" y="4121112"/>
              <a:ext cx="1159992" cy="143947"/>
            </a:xfrm>
            <a:prstGeom prst="straightConnector1">
              <a:avLst/>
            </a:prstGeom>
            <a:ln w="3810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3D7DF49-814D-FC41-8CCD-DE270C674F4F}"/>
                </a:ext>
              </a:extLst>
            </p:cNvPr>
            <p:cNvSpPr/>
            <p:nvPr/>
          </p:nvSpPr>
          <p:spPr>
            <a:xfrm rot="21189859">
              <a:off x="1127474" y="3847716"/>
              <a:ext cx="532035" cy="24259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400" b="0" dirty="0">
                  <a:solidFill>
                    <a:schemeClr val="tx1"/>
                  </a:solidFill>
                  <a:latin typeface="+mn-lt"/>
                </a:rPr>
                <a:t>BA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379DB47-1A37-D74D-BE11-18E986795D5E}"/>
              </a:ext>
            </a:extLst>
          </p:cNvPr>
          <p:cNvGrpSpPr/>
          <p:nvPr/>
        </p:nvGrpSpPr>
        <p:grpSpPr>
          <a:xfrm>
            <a:off x="3164355" y="3087103"/>
            <a:ext cx="4680688" cy="793401"/>
            <a:chOff x="3164355" y="3087103"/>
            <a:chExt cx="4680688" cy="793401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B9274FC-D939-864F-A819-C54C2956882A}"/>
                </a:ext>
              </a:extLst>
            </p:cNvPr>
            <p:cNvSpPr/>
            <p:nvPr/>
          </p:nvSpPr>
          <p:spPr>
            <a:xfrm>
              <a:off x="3164355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E605839-E47D-DD43-9493-106CA2A1AEF8}"/>
                </a:ext>
              </a:extLst>
            </p:cNvPr>
            <p:cNvSpPr/>
            <p:nvPr/>
          </p:nvSpPr>
          <p:spPr>
            <a:xfrm>
              <a:off x="3410707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B1F7417-1938-7743-AAA5-D75BB7BA942A}"/>
                </a:ext>
              </a:extLst>
            </p:cNvPr>
            <p:cNvSpPr/>
            <p:nvPr/>
          </p:nvSpPr>
          <p:spPr>
            <a:xfrm>
              <a:off x="3657059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AB8289B-38C6-5E48-97B2-528A2CE4D2E3}"/>
                </a:ext>
              </a:extLst>
            </p:cNvPr>
            <p:cNvSpPr/>
            <p:nvPr/>
          </p:nvSpPr>
          <p:spPr>
            <a:xfrm>
              <a:off x="3903411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1BB611D-93DD-774C-84A6-05E1391B6C59}"/>
                </a:ext>
              </a:extLst>
            </p:cNvPr>
            <p:cNvSpPr/>
            <p:nvPr/>
          </p:nvSpPr>
          <p:spPr>
            <a:xfrm>
              <a:off x="4149763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1A87C63-06EA-E649-AA52-C845F0DE7C0F}"/>
                </a:ext>
              </a:extLst>
            </p:cNvPr>
            <p:cNvSpPr/>
            <p:nvPr/>
          </p:nvSpPr>
          <p:spPr>
            <a:xfrm>
              <a:off x="4396115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6495B55-D7CC-524F-A006-6A959C96B039}"/>
                </a:ext>
              </a:extLst>
            </p:cNvPr>
            <p:cNvSpPr/>
            <p:nvPr/>
          </p:nvSpPr>
          <p:spPr>
            <a:xfrm>
              <a:off x="4642467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DA9CC3D-49ED-6445-A4F4-31FFBA7C92E1}"/>
                </a:ext>
              </a:extLst>
            </p:cNvPr>
            <p:cNvSpPr/>
            <p:nvPr/>
          </p:nvSpPr>
          <p:spPr>
            <a:xfrm>
              <a:off x="4888819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BC5BEB7-977E-3940-B61F-0C451391DC63}"/>
                </a:ext>
              </a:extLst>
            </p:cNvPr>
            <p:cNvSpPr/>
            <p:nvPr/>
          </p:nvSpPr>
          <p:spPr>
            <a:xfrm>
              <a:off x="5135171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25215E3-8281-A349-876B-55DC535E2F42}"/>
                </a:ext>
              </a:extLst>
            </p:cNvPr>
            <p:cNvSpPr/>
            <p:nvPr/>
          </p:nvSpPr>
          <p:spPr>
            <a:xfrm>
              <a:off x="5381523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+mn-lt"/>
                </a:rPr>
                <a:t>1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242A147-0B6D-BD42-8ED2-2CF29C49F6DA}"/>
                </a:ext>
              </a:extLst>
            </p:cNvPr>
            <p:cNvSpPr/>
            <p:nvPr/>
          </p:nvSpPr>
          <p:spPr>
            <a:xfrm>
              <a:off x="6859635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D6278D8-4D94-7A48-8EC4-76F31D202C4F}"/>
                </a:ext>
              </a:extLst>
            </p:cNvPr>
            <p:cNvSpPr/>
            <p:nvPr/>
          </p:nvSpPr>
          <p:spPr>
            <a:xfrm>
              <a:off x="7105987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7C81B48-CCB2-B841-909E-F23A7B7F8DE9}"/>
                </a:ext>
              </a:extLst>
            </p:cNvPr>
            <p:cNvSpPr/>
            <p:nvPr/>
          </p:nvSpPr>
          <p:spPr>
            <a:xfrm>
              <a:off x="7352339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E8250FD-CC5A-7B44-ADB1-CF1C7BC895BA}"/>
                </a:ext>
              </a:extLst>
            </p:cNvPr>
            <p:cNvSpPr/>
            <p:nvPr/>
          </p:nvSpPr>
          <p:spPr>
            <a:xfrm>
              <a:off x="7598691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37632C5-2E25-4046-AAE3-6562EF451F9C}"/>
                </a:ext>
              </a:extLst>
            </p:cNvPr>
            <p:cNvSpPr/>
            <p:nvPr/>
          </p:nvSpPr>
          <p:spPr>
            <a:xfrm>
              <a:off x="5627875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0697670-071A-4643-A57F-F88AD19C13AC}"/>
                </a:ext>
              </a:extLst>
            </p:cNvPr>
            <p:cNvSpPr/>
            <p:nvPr/>
          </p:nvSpPr>
          <p:spPr>
            <a:xfrm>
              <a:off x="5874227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tx1"/>
                  </a:solidFill>
                </a:rPr>
                <a:t>1</a:t>
              </a:r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40FAB95-6BA3-2841-901A-0F5AFC3ED1FB}"/>
                </a:ext>
              </a:extLst>
            </p:cNvPr>
            <p:cNvSpPr txBox="1"/>
            <p:nvPr/>
          </p:nvSpPr>
          <p:spPr>
            <a:xfrm rot="18900000">
              <a:off x="6490729" y="3087104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105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91D6F20-70FA-9349-9720-5BE2180F6FD3}"/>
                </a:ext>
              </a:extLst>
            </p:cNvPr>
            <p:cNvSpPr/>
            <p:nvPr/>
          </p:nvSpPr>
          <p:spPr>
            <a:xfrm>
              <a:off x="6120579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+mn-lt"/>
                </a:rPr>
                <a:t>1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1874038-81E3-334C-8F06-E3192558B6FE}"/>
                </a:ext>
              </a:extLst>
            </p:cNvPr>
            <p:cNvSpPr/>
            <p:nvPr/>
          </p:nvSpPr>
          <p:spPr>
            <a:xfrm>
              <a:off x="6366931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75D4280-A3C5-FA41-92A7-8CEFCCA0CF7F}"/>
                </a:ext>
              </a:extLst>
            </p:cNvPr>
            <p:cNvSpPr/>
            <p:nvPr/>
          </p:nvSpPr>
          <p:spPr>
            <a:xfrm>
              <a:off x="6613283" y="3530666"/>
              <a:ext cx="246352" cy="3498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+mn-lt"/>
                </a:rPr>
                <a:t>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0A0BA7E-744F-AD4F-B519-8167A7C666BF}"/>
                </a:ext>
              </a:extLst>
            </p:cNvPr>
            <p:cNvSpPr txBox="1"/>
            <p:nvPr/>
          </p:nvSpPr>
          <p:spPr>
            <a:xfrm rot="18900000">
              <a:off x="6020938" y="3094529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103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6965DA0-334A-2847-9991-ED5E63966B2F}"/>
                </a:ext>
              </a:extLst>
            </p:cNvPr>
            <p:cNvSpPr txBox="1"/>
            <p:nvPr/>
          </p:nvSpPr>
          <p:spPr>
            <a:xfrm rot="18900000">
              <a:off x="5281881" y="3087103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100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6F4BB17E-2608-4140-B4DF-CB06BB911084}"/>
              </a:ext>
            </a:extLst>
          </p:cNvPr>
          <p:cNvSpPr txBox="1"/>
          <p:nvPr/>
        </p:nvSpPr>
        <p:spPr>
          <a:xfrm rot="18900000">
            <a:off x="4762373" y="2118359"/>
            <a:ext cx="873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-150" dirty="0">
                <a:latin typeface="Arial" charset="0"/>
                <a:ea typeface="Arial" charset="0"/>
                <a:cs typeface="Arial" charset="0"/>
              </a:rPr>
              <a:t>WinStart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28133A8-D41D-8E48-A746-B1852DBBC8EE}"/>
              </a:ext>
            </a:extLst>
          </p:cNvPr>
          <p:cNvSpPr/>
          <p:nvPr/>
        </p:nvSpPr>
        <p:spPr>
          <a:xfrm>
            <a:off x="7016132" y="548299"/>
            <a:ext cx="189926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350"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(All arithmetic modulo 2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25B48F-CB76-F840-81B2-41FCF101C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 to understate the </a:t>
            </a:r>
            <a:r>
              <a:rPr lang="en-US" b="1" dirty="0"/>
              <a:t>influence</a:t>
            </a:r>
            <a:r>
              <a:rPr lang="en-US" dirty="0"/>
              <a:t> </a:t>
            </a:r>
            <a:r>
              <a:rPr lang="en-US" b="1" dirty="0"/>
              <a:t>of</a:t>
            </a:r>
            <a:r>
              <a:rPr lang="en-US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ALOHAnet</a:t>
            </a:r>
            <a:r>
              <a:rPr lang="en-US" b="1" dirty="0">
                <a:solidFill>
                  <a:srgbClr val="0070C0"/>
                </a:solidFill>
              </a:rPr>
              <a:t>, Ethernet, MACA, and MACAW </a:t>
            </a:r>
            <a:r>
              <a:rPr lang="en-US" dirty="0"/>
              <a:t>on </a:t>
            </a:r>
            <a:r>
              <a:rPr lang="en-US" b="1" dirty="0"/>
              <a:t>Wi-Fi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CS, deference, RTS/CTS, BEB...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Wi-Fi’s </a:t>
            </a:r>
            <a:r>
              <a:rPr lang="en-US" b="1" dirty="0">
                <a:solidFill>
                  <a:srgbClr val="0070C0"/>
                </a:solidFill>
              </a:rPr>
              <a:t>scoreboarding &amp; selective retransmission </a:t>
            </a:r>
            <a:r>
              <a:rPr lang="en-US" dirty="0"/>
              <a:t>serve as an example of the corollary to the </a:t>
            </a:r>
            <a:r>
              <a:rPr lang="en-US" b="1" dirty="0"/>
              <a:t>E2E Principle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Implement </a:t>
            </a:r>
            <a:r>
              <a:rPr lang="en-US" i="1" dirty="0"/>
              <a:t>just enough</a:t>
            </a:r>
            <a:r>
              <a:rPr lang="en-US" dirty="0"/>
              <a:t> of a function at the lower layer to get a </a:t>
            </a:r>
            <a:r>
              <a:rPr lang="en-US" b="1" dirty="0">
                <a:solidFill>
                  <a:srgbClr val="009900"/>
                </a:solidFill>
              </a:rPr>
              <a:t>performance advantage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FC4072-858F-F04A-AB47-8509B298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B1346D-405F-764E-8090-2BE3D8F5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Wi-Fi Above the PHY:</a:t>
            </a:r>
            <a:br>
              <a:rPr lang="en-US" sz="3600" dirty="0"/>
            </a:br>
            <a:r>
              <a:rPr lang="en-US" sz="3600" dirty="0"/>
              <a:t>Concluding Thoughts</a:t>
            </a:r>
          </a:p>
        </p:txBody>
      </p:sp>
    </p:spTree>
    <p:extLst>
      <p:ext uri="{BB962C8B-B14F-4D97-AF65-F5344CB8AC3E}">
        <p14:creationId xmlns:p14="http://schemas.microsoft.com/office/powerpoint/2010/main" val="16945576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Thursday Topic: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Bit Rate Adaptation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Mesh Networks: Roofnet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Friday Precept: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Introduction to Lab 2: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HackRF MAC Protocols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0A58-BFF4-E241-9BB0-07BDA3AE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7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D68E-AA27-884A-8B1B-2E8E6EB5E2F6}" type="slidenum">
              <a:rPr lang="en-US"/>
              <a:pPr/>
              <a:t>5</a:t>
            </a:fld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Fundamentals: Spectrum and Capacity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02230"/>
            <a:ext cx="8763000" cy="493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A particular radio transmits over some range of frequencies; its </a:t>
            </a:r>
            <a:r>
              <a:rPr lang="en-US" sz="2400" b="1" dirty="0"/>
              <a:t>bandwidth</a:t>
            </a:r>
            <a:r>
              <a:rPr lang="en-US" sz="2400" dirty="0">
                <a:solidFill>
                  <a:srgbClr val="000000"/>
                </a:solidFill>
              </a:rPr>
              <a:t>, in the physical sense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When we’ve many senders near one another, how do we allocate spectrum among senders? Goals: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Support for arbitrary communication patterns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Simplicity of hardware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Robustness to interference</a:t>
            </a:r>
          </a:p>
          <a:p>
            <a:pPr lvl="1"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Shannon’s Theorem: </a:t>
            </a:r>
            <a:r>
              <a:rPr lang="en-US" sz="2400" dirty="0">
                <a:solidFill>
                  <a:srgbClr val="000000"/>
                </a:solidFill>
              </a:rPr>
              <a:t>there’s a fundamental limit to channel capacity over a given spectrum range</a:t>
            </a:r>
          </a:p>
        </p:txBody>
      </p:sp>
    </p:spTree>
    <p:extLst>
      <p:ext uri="{BB962C8B-B14F-4D97-AF65-F5344CB8AC3E}">
        <p14:creationId xmlns:p14="http://schemas.microsoft.com/office/powerpoint/2010/main" val="188521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 we have 100 MHz of spectrum to use for a wireless LAN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Strawman: </a:t>
            </a:r>
            <a:r>
              <a:rPr lang="en-US" dirty="0"/>
              <a:t>Subdivide into </a:t>
            </a:r>
            <a:r>
              <a:rPr lang="en-US" b="1" dirty="0"/>
              <a:t>50</a:t>
            </a:r>
            <a:r>
              <a:rPr lang="en-US" dirty="0"/>
              <a:t> channels of </a:t>
            </a:r>
            <a:r>
              <a:rPr lang="en-US" b="1" dirty="0"/>
              <a:t>2 MHz </a:t>
            </a:r>
            <a:r>
              <a:rPr lang="en-US" dirty="0"/>
              <a:t>each: FDMA, narrow-band transmission</a:t>
            </a:r>
          </a:p>
          <a:p>
            <a:pPr lvl="1"/>
            <a:r>
              <a:rPr lang="en-US" dirty="0"/>
              <a:t>Radio hardware simple, channels don’t mutually interfere, </a:t>
            </a:r>
            <a:r>
              <a:rPr lang="en-US" b="1" dirty="0"/>
              <a:t>but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Multi-path fading </a:t>
            </a:r>
            <a:r>
              <a:rPr lang="en-US" dirty="0"/>
              <a:t>(mutual cancellation of out-of-phase reflections)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Base station can allocate channels to users.  How do you support </a:t>
            </a:r>
            <a:r>
              <a:rPr lang="en-US" b="1" dirty="0">
                <a:solidFill>
                  <a:srgbClr val="FF0000"/>
                </a:solidFill>
              </a:rPr>
              <a:t>arbitrary communication patterns?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CBC0-0D0F-4243-916D-0A7700C7F8B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Multi-channel</a:t>
            </a:r>
          </a:p>
        </p:txBody>
      </p:sp>
    </p:spTree>
    <p:extLst>
      <p:ext uri="{BB962C8B-B14F-4D97-AF65-F5344CB8AC3E}">
        <p14:creationId xmlns:p14="http://schemas.microsoft.com/office/powerpoint/2010/main" val="288281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408E-A0AE-4D49-8EBC-66792EF39FC4}" type="slidenum">
              <a:rPr lang="en-US"/>
              <a:pPr/>
              <a:t>7</a:t>
            </a:fld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Use a single, shared channel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Spread transmission across whole 100 MHz of spectrum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b="1" dirty="0">
                <a:solidFill>
                  <a:srgbClr val="009900"/>
                </a:solidFill>
              </a:rPr>
              <a:t>Remove constraints </a:t>
            </a:r>
            <a:r>
              <a:rPr lang="en-US" dirty="0"/>
              <a:t>assoc. w/one channel per user</a:t>
            </a:r>
          </a:p>
          <a:p>
            <a:pPr lvl="1"/>
            <a:endParaRPr lang="en-US" dirty="0">
              <a:solidFill>
                <a:srgbClr val="009900"/>
              </a:solidFill>
            </a:endParaRPr>
          </a:p>
          <a:p>
            <a:pPr lvl="1"/>
            <a:r>
              <a:rPr lang="en-US" b="1" dirty="0">
                <a:solidFill>
                  <a:srgbClr val="009900"/>
                </a:solidFill>
              </a:rPr>
              <a:t>Robust to multi-path fading</a:t>
            </a:r>
          </a:p>
          <a:p>
            <a:pPr lvl="2"/>
            <a:r>
              <a:rPr lang="en-US" dirty="0"/>
              <a:t>Some frequencies likely to arrive intact</a:t>
            </a:r>
          </a:p>
          <a:p>
            <a:endParaRPr lang="en-US" dirty="0">
              <a:solidFill>
                <a:srgbClr val="009900"/>
              </a:solidFill>
            </a:endParaRPr>
          </a:p>
          <a:p>
            <a:pPr lvl="1"/>
            <a:r>
              <a:rPr lang="en-US" b="1" dirty="0">
                <a:solidFill>
                  <a:srgbClr val="009900"/>
                </a:solidFill>
              </a:rPr>
              <a:t>Supports peer-to-peer communication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spc="-150" dirty="0">
                <a:solidFill>
                  <a:srgbClr val="FF0000"/>
                </a:solidFill>
              </a:rPr>
              <a:t>Collisions:</a:t>
            </a:r>
            <a:r>
              <a:rPr lang="en-US" spc="-150" dirty="0">
                <a:solidFill>
                  <a:srgbClr val="FF0000"/>
                </a:solidFill>
              </a:rPr>
              <a:t> Receiver must hear ≤1 strong transmission at a time</a:t>
            </a:r>
            <a:endParaRPr lang="en-US" spc="-150" dirty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dirty="0"/>
              <a:t>So adopt </a:t>
            </a:r>
            <a:r>
              <a:rPr lang="en-US" b="1" dirty="0"/>
              <a:t>carrier sense </a:t>
            </a:r>
            <a:r>
              <a:rPr lang="en-US" dirty="0"/>
              <a:t>and </a:t>
            </a:r>
            <a:r>
              <a:rPr lang="en-US" b="1" dirty="0"/>
              <a:t>deference</a:t>
            </a:r>
            <a:r>
              <a:rPr lang="en-US" dirty="0"/>
              <a:t> from Ethernet</a:t>
            </a:r>
          </a:p>
          <a:p>
            <a:pPr lvl="1"/>
            <a:r>
              <a:rPr lang="en-US" b="1" dirty="0"/>
              <a:t>Listen</a:t>
            </a:r>
            <a:r>
              <a:rPr lang="en-US" dirty="0"/>
              <a:t> before sending, </a:t>
            </a:r>
            <a:r>
              <a:rPr lang="en-US" b="1" dirty="0">
                <a:solidFill>
                  <a:srgbClr val="0070C0"/>
                </a:solidFill>
              </a:rPr>
              <a:t>defer</a:t>
            </a:r>
            <a:r>
              <a:rPr lang="en-US" dirty="0"/>
              <a:t> to ongoing</a:t>
            </a:r>
          </a:p>
        </p:txBody>
      </p:sp>
    </p:spTree>
    <p:extLst>
      <p:ext uri="{BB962C8B-B14F-4D97-AF65-F5344CB8AC3E}">
        <p14:creationId xmlns:p14="http://schemas.microsoft.com/office/powerpoint/2010/main" val="255017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Uniform, circular </a:t>
            </a:r>
            <a:r>
              <a:rPr lang="en-US" dirty="0"/>
              <a:t>radio propagation</a:t>
            </a:r>
          </a:p>
          <a:p>
            <a:pPr lvl="2"/>
            <a:r>
              <a:rPr lang="en-US" dirty="0"/>
              <a:t>Fixed transmit power, all same ranges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Equal</a:t>
            </a:r>
            <a:r>
              <a:rPr lang="en-US" b="1" dirty="0"/>
              <a:t> interference </a:t>
            </a:r>
            <a:r>
              <a:rPr lang="en-US" dirty="0"/>
              <a:t>and</a:t>
            </a:r>
            <a:r>
              <a:rPr lang="en-US" b="1" dirty="0"/>
              <a:t> transmit </a:t>
            </a:r>
            <a:r>
              <a:rPr lang="en-US" dirty="0"/>
              <a:t>ranges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Fairness in sharing of medium</a:t>
            </a:r>
          </a:p>
          <a:p>
            <a:pPr lvl="1"/>
            <a:r>
              <a:rPr lang="en-US" dirty="0"/>
              <a:t>Efficiency (total bandwidth achieved)</a:t>
            </a:r>
          </a:p>
          <a:p>
            <a:pPr lvl="1"/>
            <a:r>
              <a:rPr lang="en-US" dirty="0"/>
              <a:t>Reliability of data transfer at MAC layer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and goals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22E591-1DAD-354C-84A8-24E154374273}"/>
              </a:ext>
            </a:extLst>
          </p:cNvPr>
          <p:cNvSpPr txBox="1"/>
          <p:nvPr/>
        </p:nvSpPr>
        <p:spPr>
          <a:xfrm>
            <a:off x="810985" y="3373598"/>
            <a:ext cx="7445829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" charset="0"/>
                <a:ea typeface="Arial" charset="0"/>
                <a:cs typeface="Arial" charset="0"/>
              </a:rPr>
              <a:t>Radios modeled as “conditionally connected” wires based on circular radio ranges</a:t>
            </a:r>
          </a:p>
        </p:txBody>
      </p:sp>
    </p:spTree>
    <p:extLst>
      <p:ext uri="{BB962C8B-B14F-4D97-AF65-F5344CB8AC3E}">
        <p14:creationId xmlns:p14="http://schemas.microsoft.com/office/powerpoint/2010/main" val="333698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353" y="4834425"/>
            <a:ext cx="898581" cy="7687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785" y="5314016"/>
            <a:ext cx="931300" cy="9313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2321">
            <a:off x="3682190" y="4433541"/>
            <a:ext cx="850900" cy="6580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31150">
            <a:off x="4597342" y="4864987"/>
            <a:ext cx="850900" cy="658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versus Taking Turns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Far-apart</a:t>
            </a:r>
            <a:r>
              <a:rPr lang="en-US" dirty="0"/>
              <a:t> links should </a:t>
            </a:r>
            <a:r>
              <a:rPr lang="en-US" b="1" dirty="0">
                <a:solidFill>
                  <a:srgbClr val="009900"/>
                </a:solidFill>
              </a:rPr>
              <a:t>send concurrently: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Nearby links should </a:t>
            </a:r>
            <a:r>
              <a:rPr lang="en-US" b="1" dirty="0">
                <a:solidFill>
                  <a:srgbClr val="009900"/>
                </a:solidFill>
              </a:rPr>
              <a:t>take turns: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BAB9-C239-B741-B02A-558E17EEEA5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414059"/>
            <a:ext cx="898581" cy="7687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432" y="2893650"/>
            <a:ext cx="931300" cy="931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219" y="2414059"/>
            <a:ext cx="898581" cy="7687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300" y="2893650"/>
            <a:ext cx="931300" cy="931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2321">
            <a:off x="960837" y="2013175"/>
            <a:ext cx="850900" cy="6580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31150">
            <a:off x="1875989" y="2444621"/>
            <a:ext cx="850900" cy="6580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2321">
            <a:off x="6293119" y="1957864"/>
            <a:ext cx="850900" cy="6580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31150">
            <a:off x="7024131" y="2433125"/>
            <a:ext cx="850900" cy="6580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092" y="5355034"/>
            <a:ext cx="898581" cy="7687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524" y="5834625"/>
            <a:ext cx="931300" cy="9313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2321">
            <a:off x="2761929" y="4954150"/>
            <a:ext cx="850900" cy="6580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31150">
            <a:off x="3677081" y="5385596"/>
            <a:ext cx="850900" cy="65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2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spDef>
    <a:lnDef>
      <a:spPr>
        <a:ln>
          <a:prstDash val="sysDash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39201</TotalTime>
  <Words>2504</Words>
  <Application>Microsoft Macintosh PowerPoint</Application>
  <PresentationFormat>On-screen Show (4:3)</PresentationFormat>
  <Paragraphs>679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Batang</vt:lpstr>
      <vt:lpstr>ＭＳ Ｐゴシック</vt:lpstr>
      <vt:lpstr>华文新魏</vt:lpstr>
      <vt:lpstr>Arial</vt:lpstr>
      <vt:lpstr>Calibri</vt:lpstr>
      <vt:lpstr>Corbel</vt:lpstr>
      <vt:lpstr>Courier New</vt:lpstr>
      <vt:lpstr>Times New Roman</vt:lpstr>
      <vt:lpstr>Wingdings</vt:lpstr>
      <vt:lpstr>1_Office Theme</vt:lpstr>
      <vt:lpstr>Link Layer II: MACA and MACAW</vt:lpstr>
      <vt:lpstr>Medium access: Timeline</vt:lpstr>
      <vt:lpstr>Medium access: Timeline</vt:lpstr>
      <vt:lpstr>Today: Wi-Fi Above the PHY</vt:lpstr>
      <vt:lpstr>Fundamentals: Spectrum and Capacity</vt:lpstr>
      <vt:lpstr>Multi-channel</vt:lpstr>
      <vt:lpstr>Idea: Use a single, shared channel</vt:lpstr>
      <vt:lpstr>Assumptions and goals</vt:lpstr>
      <vt:lpstr>Concurrency versus Taking Turns</vt:lpstr>
      <vt:lpstr>When Does CS Work Well?</vt:lpstr>
      <vt:lpstr>When Does CS Work Well?</vt:lpstr>
      <vt:lpstr>Hidden Terminal Problem</vt:lpstr>
      <vt:lpstr>Exposed Terminal Problem</vt:lpstr>
      <vt:lpstr>MACA: Multiple Access with Collision Avoidance</vt:lpstr>
      <vt:lpstr>RTS/CTS</vt:lpstr>
      <vt:lpstr>Deference to CTS</vt:lpstr>
      <vt:lpstr>Deference to RTS</vt:lpstr>
      <vt:lpstr>Collision!</vt:lpstr>
      <vt:lpstr>BEB in MACA</vt:lpstr>
      <vt:lpstr>BEB in MACA</vt:lpstr>
      <vt:lpstr>Today: Wi-Fi Above the PHY</vt:lpstr>
      <vt:lpstr>MACAW: Context</vt:lpstr>
      <vt:lpstr>Fairness in BEB/MACA</vt:lpstr>
      <vt:lpstr>BEB in MACAW: Copy</vt:lpstr>
      <vt:lpstr>BEB in MACAW</vt:lpstr>
      <vt:lpstr>Reliability: ACK</vt:lpstr>
      <vt:lpstr>ACK: Considerations</vt:lpstr>
      <vt:lpstr>MACAW and Exposed Terminals</vt:lpstr>
      <vt:lpstr>Need for Synchronization</vt:lpstr>
      <vt:lpstr>MACAW: RRTS</vt:lpstr>
      <vt:lpstr>A Problem not Solved by RRTS</vt:lpstr>
      <vt:lpstr>Today: Wi-Fi Above the PHY</vt:lpstr>
      <vt:lpstr>802.11’s MAC</vt:lpstr>
      <vt:lpstr>Deference times for Prioritization</vt:lpstr>
      <vt:lpstr>Backoff: Pausing and Resuming</vt:lpstr>
      <vt:lpstr>802.11’s Pause</vt:lpstr>
      <vt:lpstr>Today: Wi-Fi Above the PHY</vt:lpstr>
      <vt:lpstr>Motivation: MAC Scaling Incommensurate with PHY Bitrate</vt:lpstr>
      <vt:lpstr>Aggregation Amortizes Fixed Overheads</vt:lpstr>
      <vt:lpstr>802.11: Selective Retransmission</vt:lpstr>
      <vt:lpstr>Reorder Buffer Operation</vt:lpstr>
      <vt:lpstr>Flushing the Reorder Buffer</vt:lpstr>
      <vt:lpstr>The Scoreboard</vt:lpstr>
      <vt:lpstr>Scoreboard Dynamics</vt:lpstr>
      <vt:lpstr>Scoreboard Dynamics</vt:lpstr>
      <vt:lpstr>Wi-Fi Above the PHY: Concluding Thoughts</vt:lpstr>
      <vt:lpstr>PowerPoint Presentation</vt:lpstr>
    </vt:vector>
  </TitlesOfParts>
  <Company>Princeton University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Kyle Jamieson</cp:lastModifiedBy>
  <cp:revision>2639</cp:revision>
  <cp:lastPrinted>2018-02-20T14:18:51Z</cp:lastPrinted>
  <dcterms:created xsi:type="dcterms:W3CDTF">2013-10-08T01:49:25Z</dcterms:created>
  <dcterms:modified xsi:type="dcterms:W3CDTF">2018-02-20T14:19:38Z</dcterms:modified>
</cp:coreProperties>
</file>