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55"/>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9"/>
  </p:normalViewPr>
  <p:slideViewPr>
    <p:cSldViewPr snapToGrid="0" snapToObjects="1">
      <p:cViewPr varScale="1">
        <p:scale>
          <a:sx n="144" d="100"/>
          <a:sy n="144" d="100"/>
        </p:scale>
        <p:origin x="7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heme" Target="theme/theme1.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viewProps" Target="view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r>
              <a:rPr lang="en-US" sz="1400" b="0" strike="noStrike" spc="-1">
                <a:solidFill>
                  <a:srgbClr val="000000"/>
                </a:solidFill>
                <a:latin typeface="Arial"/>
              </a:rPr>
              <a:t>Click to move the slide</a:t>
            </a:r>
          </a:p>
        </p:txBody>
      </p:sp>
      <p:sp>
        <p:nvSpPr>
          <p:cNvPr id="119" name="PlaceHolder 2"/>
          <p:cNvSpPr>
            <a:spLocks noGrp="1"/>
          </p:cNvSpPr>
          <p:nvPr>
            <p:ph type="body"/>
          </p:nvPr>
        </p:nvSpPr>
        <p:spPr>
          <a:xfrm>
            <a:off x="777240" y="4777560"/>
            <a:ext cx="6217560" cy="4525920"/>
          </a:xfrm>
          <a:prstGeom prst="rect">
            <a:avLst/>
          </a:prstGeom>
        </p:spPr>
        <p:txBody>
          <a:bodyPr lIns="0" tIns="0" rIns="0" bIns="0">
            <a:noAutofit/>
          </a:bodyPr>
          <a:lstStyle/>
          <a:p>
            <a:r>
              <a:rPr lang="en-US" sz="2000" b="0" strike="noStrike" spc="-1">
                <a:latin typeface="Arial"/>
              </a:rPr>
              <a:t>Click to edit the notes format</a:t>
            </a:r>
          </a:p>
        </p:txBody>
      </p:sp>
      <p:sp>
        <p:nvSpPr>
          <p:cNvPr id="120"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121"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122"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123"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88A2A224-63C6-42A6-AAAA-3DF5939CA855}"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PlaceHolder 1"/>
          <p:cNvSpPr>
            <a:spLocks noGrp="1" noRot="1" noChangeAspect="1"/>
          </p:cNvSpPr>
          <p:nvPr>
            <p:ph type="sldImg"/>
          </p:nvPr>
        </p:nvSpPr>
        <p:spPr>
          <a:xfrm>
            <a:off x="381000" y="685800"/>
            <a:ext cx="6096000" cy="3429000"/>
          </a:xfrm>
          <a:prstGeom prst="rect">
            <a:avLst/>
          </a:prstGeom>
        </p:spPr>
      </p:sp>
      <p:sp>
        <p:nvSpPr>
          <p:cNvPr id="51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Emphasize that go uses channels a lot more</a:t>
            </a:r>
            <a:endParaRPr lang="en-US" sz="11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 name="PlaceHolder 1"/>
          <p:cNvSpPr>
            <a:spLocks noGrp="1" noRot="1" noChangeAspect="1"/>
          </p:cNvSpPr>
          <p:nvPr>
            <p:ph type="sldImg"/>
          </p:nvPr>
        </p:nvSpPr>
        <p:spPr>
          <a:xfrm>
            <a:off x="381000" y="685800"/>
            <a:ext cx="6096000" cy="3429000"/>
          </a:xfrm>
          <a:prstGeom prst="rect">
            <a:avLst/>
          </a:prstGeom>
        </p:spPr>
      </p:sp>
      <p:sp>
        <p:nvSpPr>
          <p:cNvPr id="535"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If none of the specific cases is satisfied, it will run the fault case. Here, it sleeps for 5 seconds. </a:t>
            </a:r>
            <a:endParaRPr lang="en-US" sz="1100" b="0" strike="noStrike" spc="-1">
              <a:latin typeface="Arial"/>
            </a:endParaRPr>
          </a:p>
          <a:p>
            <a:pPr>
              <a:lnSpc>
                <a:spcPct val="100000"/>
              </a:lnSpc>
              <a:tabLst>
                <a:tab pos="0" algn="l"/>
              </a:tabLst>
            </a:pPr>
            <a:endParaRPr lang="en-US" sz="1100" b="0" strike="noStrike" spc="-1">
              <a:latin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 name="PlaceHolder 1"/>
          <p:cNvSpPr>
            <a:spLocks noGrp="1" noRot="1" noChangeAspect="1"/>
          </p:cNvSpPr>
          <p:nvPr>
            <p:ph type="sldImg"/>
          </p:nvPr>
        </p:nvSpPr>
        <p:spPr>
          <a:xfrm>
            <a:off x="381000" y="685800"/>
            <a:ext cx="6096000" cy="3429000"/>
          </a:xfrm>
          <a:prstGeom prst="rect">
            <a:avLst/>
          </a:prstGeom>
        </p:spPr>
      </p:sp>
      <p:sp>
        <p:nvSpPr>
          <p:cNvPr id="53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We want to either get a response or a timeout from askServer. </a:t>
            </a:r>
            <a:endParaRPr lang="en-US" sz="1100" b="0" strike="noStrike" spc="-1">
              <a:latin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 name="PlaceHolder 1"/>
          <p:cNvSpPr>
            <a:spLocks noGrp="1" noRot="1" noChangeAspect="1"/>
          </p:cNvSpPr>
          <p:nvPr>
            <p:ph type="sldImg"/>
          </p:nvPr>
        </p:nvSpPr>
        <p:spPr>
          <a:xfrm>
            <a:off x="381000" y="685800"/>
            <a:ext cx="6096000" cy="3429000"/>
          </a:xfrm>
          <a:prstGeom prst="rect">
            <a:avLst/>
          </a:prstGeom>
        </p:spPr>
      </p:sp>
      <p:sp>
        <p:nvSpPr>
          <p:cNvPr id="539"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In askServer: you’re essentially making the two goroutines race each other. Whichever sends stuff into the respective channel first wins.</a:t>
            </a:r>
            <a:endParaRPr lang="en-US" sz="1100" b="0" strike="noStrike" spc="-1">
              <a:latin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 name="PlaceHolder 1"/>
          <p:cNvSpPr>
            <a:spLocks noGrp="1" noRot="1" noChangeAspect="1"/>
          </p:cNvSpPr>
          <p:nvPr>
            <p:ph type="sldImg"/>
          </p:nvPr>
        </p:nvSpPr>
        <p:spPr>
          <a:xfrm>
            <a:off x="381000" y="685800"/>
            <a:ext cx="6096000" cy="3429000"/>
          </a:xfrm>
          <a:prstGeom prst="rect">
            <a:avLst/>
          </a:prstGeom>
        </p:spPr>
      </p:sp>
      <p:sp>
        <p:nvSpPr>
          <p:cNvPr id="541"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If short on time, skip this example (slide 22 - 26)</a:t>
            </a:r>
            <a:endParaRPr lang="en-US" sz="1100" b="0" strike="noStrike" spc="-1">
              <a:latin typeface="Arial"/>
            </a:endParaRPr>
          </a:p>
          <a:p>
            <a:pPr>
              <a:lnSpc>
                <a:spcPct val="100000"/>
              </a:lnSpc>
              <a:tabLst>
                <a:tab pos="0" algn="l"/>
              </a:tabLst>
            </a:pPr>
            <a:r>
              <a:rPr lang="en" sz="1100" b="0" strike="noStrike" spc="-1">
                <a:latin typeface="Arial"/>
              </a:rPr>
              <a:t>These slides will be public and students can take a look themselves after the precept. </a:t>
            </a:r>
            <a:endParaRPr lang="en-US" sz="1100" b="0" strike="noStrike" spc="-1">
              <a:latin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 name="PlaceHolder 1"/>
          <p:cNvSpPr>
            <a:spLocks noGrp="1" noRot="1" noChangeAspect="1"/>
          </p:cNvSpPr>
          <p:nvPr>
            <p:ph type="sldImg"/>
          </p:nvPr>
        </p:nvSpPr>
        <p:spPr>
          <a:xfrm>
            <a:off x="381000" y="685800"/>
            <a:ext cx="6096000" cy="3429000"/>
          </a:xfrm>
          <a:prstGeom prst="rect">
            <a:avLst/>
          </a:prstGeom>
        </p:spPr>
      </p:sp>
      <p:sp>
        <p:nvSpPr>
          <p:cNvPr id="543"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If time</a:t>
            </a:r>
            <a:endParaRPr lang="en-US" sz="1100" b="0" strike="noStrike" spc="-1">
              <a:latin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 name="PlaceHolder 1"/>
          <p:cNvSpPr>
            <a:spLocks noGrp="1" noRot="1" noChangeAspect="1"/>
          </p:cNvSpPr>
          <p:nvPr>
            <p:ph type="sldImg"/>
          </p:nvPr>
        </p:nvSpPr>
        <p:spPr>
          <a:xfrm>
            <a:off x="381000" y="685800"/>
            <a:ext cx="6096000" cy="3429000"/>
          </a:xfrm>
          <a:prstGeom prst="rect">
            <a:avLst/>
          </a:prstGeom>
        </p:spPr>
      </p:sp>
      <p:sp>
        <p:nvSpPr>
          <p:cNvPr id="545"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If time</a:t>
            </a:r>
            <a:endParaRPr lang="en-US" sz="1100" b="0" strike="noStrike" spc="-1">
              <a:latin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 name="PlaceHolder 1"/>
          <p:cNvSpPr>
            <a:spLocks noGrp="1" noRot="1" noChangeAspect="1"/>
          </p:cNvSpPr>
          <p:nvPr>
            <p:ph type="sldImg"/>
          </p:nvPr>
        </p:nvSpPr>
        <p:spPr>
          <a:xfrm>
            <a:off x="381000" y="685800"/>
            <a:ext cx="6096000" cy="3429000"/>
          </a:xfrm>
          <a:prstGeom prst="rect">
            <a:avLst/>
          </a:prstGeom>
        </p:spPr>
      </p:sp>
      <p:sp>
        <p:nvSpPr>
          <p:cNvPr id="54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If time</a:t>
            </a:r>
            <a:endParaRPr lang="en-US" sz="1100" b="0" strike="noStrike" spc="-1">
              <a:latin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PlaceHolder 1"/>
          <p:cNvSpPr>
            <a:spLocks noGrp="1" noRot="1" noChangeAspect="1"/>
          </p:cNvSpPr>
          <p:nvPr>
            <p:ph type="sldImg"/>
          </p:nvPr>
        </p:nvSpPr>
        <p:spPr>
          <a:xfrm>
            <a:off x="381000" y="685800"/>
            <a:ext cx="6096000" cy="3429000"/>
          </a:xfrm>
          <a:prstGeom prst="rect">
            <a:avLst/>
          </a:prstGeom>
        </p:spPr>
      </p:sp>
      <p:sp>
        <p:nvSpPr>
          <p:cNvPr id="549"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Library Study rooms act as a semaphore.</a:t>
            </a:r>
            <a:endParaRPr lang="en-US" sz="1100" b="0" strike="noStrike" spc="-1">
              <a:latin typeface="Arial"/>
            </a:endParaRPr>
          </a:p>
          <a:p>
            <a:pPr>
              <a:lnSpc>
                <a:spcPct val="100000"/>
              </a:lnSpc>
              <a:tabLst>
                <a:tab pos="0" algn="l"/>
              </a:tabLst>
            </a:pPr>
            <a:r>
              <a:rPr lang="en" sz="1100" b="0" strike="noStrike" spc="-1">
                <a:latin typeface="Arial"/>
              </a:rPr>
              <a:t>Each room is only suited for a single student.</a:t>
            </a:r>
            <a:endParaRPr lang="en-US" sz="1100" b="0" strike="noStrike" spc="-1">
              <a:latin typeface="Arial"/>
            </a:endParaRPr>
          </a:p>
          <a:p>
            <a:pPr>
              <a:lnSpc>
                <a:spcPct val="100000"/>
              </a:lnSpc>
              <a:tabLst>
                <a:tab pos="0" algn="l"/>
              </a:tabLst>
            </a:pPr>
            <a:endParaRPr lang="en-US" sz="1100" b="0" strike="noStrike" spc="-1">
              <a:latin typeface="Arial"/>
            </a:endParaRPr>
          </a:p>
          <a:p>
            <a:pPr>
              <a:lnSpc>
                <a:spcPct val="100000"/>
              </a:lnSpc>
              <a:tabLst>
                <a:tab pos="0" algn="l"/>
              </a:tabLst>
            </a:pPr>
            <a:r>
              <a:rPr lang="en" sz="1100" b="0" strike="noStrike" spc="-1">
                <a:latin typeface="Arial"/>
              </a:rPr>
              <a:t>Each student comes up to the front desk and asks if a room is available.</a:t>
            </a:r>
            <a:endParaRPr lang="en-US" sz="1100" b="0" strike="noStrike" spc="-1">
              <a:latin typeface="Arial"/>
            </a:endParaRPr>
          </a:p>
          <a:p>
            <a:pPr>
              <a:lnSpc>
                <a:spcPct val="100000"/>
              </a:lnSpc>
              <a:tabLst>
                <a:tab pos="0" algn="l"/>
              </a:tabLst>
            </a:pPr>
            <a:r>
              <a:rPr lang="en" sz="1100" b="0" strike="noStrike" spc="-1">
                <a:latin typeface="Arial"/>
              </a:rPr>
              <a:t>If a room is available the student will just go and acquire the open room.</a:t>
            </a:r>
            <a:endParaRPr lang="en-US" sz="1100" b="0" strike="noStrike" spc="-1">
              <a:latin typeface="Arial"/>
            </a:endParaRPr>
          </a:p>
          <a:p>
            <a:pPr>
              <a:lnSpc>
                <a:spcPct val="100000"/>
              </a:lnSpc>
              <a:tabLst>
                <a:tab pos="0" algn="l"/>
              </a:tabLst>
            </a:pPr>
            <a:r>
              <a:rPr lang="en" sz="1100" b="0" strike="noStrike" spc="-1">
                <a:latin typeface="Arial"/>
              </a:rPr>
              <a:t>If all rooms are full, then the librarian will make the student wait until one becomes free.</a:t>
            </a:r>
            <a:endParaRPr lang="en-US" sz="1100" b="0" strike="noStrike" spc="-1">
              <a:latin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 name="PlaceHolder 1"/>
          <p:cNvSpPr>
            <a:spLocks noGrp="1" noRot="1" noChangeAspect="1"/>
          </p:cNvSpPr>
          <p:nvPr>
            <p:ph type="sldImg"/>
          </p:nvPr>
        </p:nvSpPr>
        <p:spPr>
          <a:xfrm>
            <a:off x="381000" y="685800"/>
            <a:ext cx="6096000" cy="3429000"/>
          </a:xfrm>
          <a:prstGeom prst="rect">
            <a:avLst/>
          </a:prstGeom>
        </p:spPr>
      </p:sp>
      <p:sp>
        <p:nvSpPr>
          <p:cNvPr id="551"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MapReduce is a very powerful programming paradigm. A lot of problems can be reduced into their MapReduce equivalents. </a:t>
            </a:r>
            <a:endParaRPr lang="en-US" sz="1100" b="0" strike="noStrike" spc="-1">
              <a:latin typeface="Arial"/>
            </a:endParaRPr>
          </a:p>
          <a:p>
            <a:pPr>
              <a:lnSpc>
                <a:spcPct val="100000"/>
              </a:lnSpc>
              <a:tabLst>
                <a:tab pos="0" algn="l"/>
              </a:tabLst>
            </a:pPr>
            <a:r>
              <a:rPr lang="en" sz="1100" b="0" strike="noStrike" spc="-1">
                <a:latin typeface="Arial"/>
              </a:rPr>
              <a:t>Next, we will have a case study over a classic MapReduce application - the WordCount problem. </a:t>
            </a:r>
            <a:endParaRPr lang="en-US" sz="1100" b="0" strike="noStrike" spc="-1">
              <a:latin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 name="PlaceHolder 1"/>
          <p:cNvSpPr>
            <a:spLocks noGrp="1" noRot="1" noChangeAspect="1"/>
          </p:cNvSpPr>
          <p:nvPr>
            <p:ph type="sldImg"/>
          </p:nvPr>
        </p:nvSpPr>
        <p:spPr>
          <a:xfrm>
            <a:off x="381000" y="685800"/>
            <a:ext cx="6096000" cy="3429000"/>
          </a:xfrm>
          <a:prstGeom prst="rect">
            <a:avLst/>
          </a:prstGeom>
        </p:spPr>
      </p:sp>
      <p:sp>
        <p:nvSpPr>
          <p:cNvPr id="553"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The wordcount program takes a chunk of text as the input, and output each unique word and its frequency within the text as the output </a:t>
            </a:r>
            <a:endParaRPr lang="en-US" sz="11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 name="PlaceHolder 1"/>
          <p:cNvSpPr>
            <a:spLocks noGrp="1" noRot="1" noChangeAspect="1"/>
          </p:cNvSpPr>
          <p:nvPr>
            <p:ph type="sldImg"/>
          </p:nvPr>
        </p:nvSpPr>
        <p:spPr>
          <a:xfrm>
            <a:off x="381000" y="685800"/>
            <a:ext cx="6096000" cy="3429000"/>
          </a:xfrm>
          <a:prstGeom prst="rect">
            <a:avLst/>
          </a:prstGeom>
        </p:spPr>
      </p:sp>
      <p:sp>
        <p:nvSpPr>
          <p:cNvPr id="519"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Let’s start with a banking scenario where Alice and Bob both want to add $10 to a shared bank account</a:t>
            </a:r>
            <a:endParaRPr lang="en-US" sz="1100" b="0" strike="noStrike" spc="-1">
              <a:latin typeface="Arial"/>
            </a:endParaRPr>
          </a:p>
          <a:p>
            <a:pPr>
              <a:lnSpc>
                <a:spcPct val="100000"/>
              </a:lnSpc>
              <a:tabLst>
                <a:tab pos="0" algn="l"/>
              </a:tabLst>
            </a:pPr>
            <a:r>
              <a:rPr lang="en" sz="1100" b="0" strike="noStrike" spc="-1">
                <a:latin typeface="Arial"/>
              </a:rPr>
              <a:t>Such a client deposit operation can be viewed as a transaction consisting of 3 atomic operations: read the balance, increment by 10, and write it back.</a:t>
            </a:r>
            <a:endParaRPr lang="en-US" sz="1100" b="0" strike="noStrike" spc="-1">
              <a:latin typeface="Arial"/>
            </a:endParaRPr>
          </a:p>
          <a:p>
            <a:pPr>
              <a:lnSpc>
                <a:spcPct val="100000"/>
              </a:lnSpc>
              <a:tabLst>
                <a:tab pos="0" algn="l"/>
              </a:tabLst>
            </a:pPr>
            <a:r>
              <a:rPr lang="en" sz="1100" b="0" strike="noStrike" spc="-1">
                <a:latin typeface="Arial"/>
              </a:rPr>
              <a:t>In this situation, Alice’s transaction starts after Bob’s transaction finishes. And the result is correct. </a:t>
            </a:r>
            <a:endParaRPr lang="en-US" sz="1100" b="0" strike="noStrike" spc="-1">
              <a:latin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4" name="PlaceHolder 1"/>
          <p:cNvSpPr>
            <a:spLocks noGrp="1" noRot="1" noChangeAspect="1"/>
          </p:cNvSpPr>
          <p:nvPr>
            <p:ph type="sldImg"/>
          </p:nvPr>
        </p:nvSpPr>
        <p:spPr>
          <a:xfrm>
            <a:off x="381000" y="685800"/>
            <a:ext cx="6096000" cy="3429000"/>
          </a:xfrm>
          <a:prstGeom prst="rect">
            <a:avLst/>
          </a:prstGeom>
        </p:spPr>
      </p:sp>
      <p:sp>
        <p:nvSpPr>
          <p:cNvPr id="555"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In your local machine, you can parallelize the work across multiple threads. </a:t>
            </a:r>
            <a:endParaRPr lang="en-US" sz="1100" b="0" strike="noStrike" spc="-1">
              <a:latin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 name="PlaceHolder 1"/>
          <p:cNvSpPr>
            <a:spLocks noGrp="1" noRot="1" noChangeAspect="1"/>
          </p:cNvSpPr>
          <p:nvPr>
            <p:ph type="sldImg"/>
          </p:nvPr>
        </p:nvSpPr>
        <p:spPr>
          <a:xfrm>
            <a:off x="381240" y="685800"/>
            <a:ext cx="6095520" cy="3428640"/>
          </a:xfrm>
          <a:prstGeom prst="rect">
            <a:avLst/>
          </a:prstGeom>
        </p:spPr>
      </p:sp>
      <p:sp>
        <p:nvSpPr>
          <p:cNvPr id="55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But how does such parallelization translate to a distributed setting?</a:t>
            </a:r>
            <a:endParaRPr lang="en-US" sz="1100" b="0" strike="noStrike" spc="-1">
              <a:latin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 name="PlaceHolder 1"/>
          <p:cNvSpPr>
            <a:spLocks noGrp="1" noRot="1" noChangeAspect="1"/>
          </p:cNvSpPr>
          <p:nvPr>
            <p:ph type="sldImg"/>
          </p:nvPr>
        </p:nvSpPr>
        <p:spPr>
          <a:xfrm>
            <a:off x="381000" y="685800"/>
            <a:ext cx="6096000" cy="3429000"/>
          </a:xfrm>
          <a:prstGeom prst="rect">
            <a:avLst/>
          </a:prstGeom>
        </p:spPr>
      </p:sp>
      <p:sp>
        <p:nvSpPr>
          <p:cNvPr id="559"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Here, we have a large body of text and a few servers. </a:t>
            </a:r>
            <a:endParaRPr lang="en-US" sz="1100" b="0" strike="noStrike" spc="-1">
              <a:latin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 name="PlaceHolder 1"/>
          <p:cNvSpPr>
            <a:spLocks noGrp="1" noRot="1" noChangeAspect="1"/>
          </p:cNvSpPr>
          <p:nvPr>
            <p:ph type="sldImg"/>
          </p:nvPr>
        </p:nvSpPr>
        <p:spPr>
          <a:xfrm>
            <a:off x="381000" y="685800"/>
            <a:ext cx="6096000" cy="3429000"/>
          </a:xfrm>
          <a:prstGeom prst="rect">
            <a:avLst/>
          </a:prstGeom>
        </p:spPr>
      </p:sp>
      <p:sp>
        <p:nvSpPr>
          <p:cNvPr id="561"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One way is to first partition the text into chunks of similar sizes and send one chunk to a server. </a:t>
            </a:r>
            <a:endParaRPr lang="en-US" sz="1100" b="0" strike="noStrike" spc="-1">
              <a:latin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PlaceHolder 1"/>
          <p:cNvSpPr>
            <a:spLocks noGrp="1" noRot="1" noChangeAspect="1"/>
          </p:cNvSpPr>
          <p:nvPr>
            <p:ph type="sldImg"/>
          </p:nvPr>
        </p:nvSpPr>
        <p:spPr>
          <a:xfrm>
            <a:off x="381240" y="685800"/>
            <a:ext cx="6095520" cy="3428640"/>
          </a:xfrm>
          <a:prstGeom prst="rect">
            <a:avLst/>
          </a:prstGeom>
        </p:spPr>
      </p:sp>
      <p:sp>
        <p:nvSpPr>
          <p:cNvPr id="563"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Now each server gets their share of the text </a:t>
            </a:r>
            <a:endParaRPr lang="en-US" sz="1100" b="0" strike="noStrike" spc="-1">
              <a:latin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 name="PlaceHolder 1"/>
          <p:cNvSpPr>
            <a:spLocks noGrp="1" noRot="1" noChangeAspect="1"/>
          </p:cNvSpPr>
          <p:nvPr>
            <p:ph type="sldImg"/>
          </p:nvPr>
        </p:nvSpPr>
        <p:spPr>
          <a:xfrm>
            <a:off x="381000" y="685800"/>
            <a:ext cx="6096000" cy="3429000"/>
          </a:xfrm>
          <a:prstGeom prst="rect">
            <a:avLst/>
          </a:prstGeom>
        </p:spPr>
      </p:sp>
      <p:sp>
        <p:nvSpPr>
          <p:cNvPr id="565"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And can run WordCount locally on their share of text </a:t>
            </a:r>
            <a:endParaRPr lang="en-US" sz="1100" b="0" strike="noStrike" spc="-1">
              <a:latin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 name="PlaceHolder 1"/>
          <p:cNvSpPr>
            <a:spLocks noGrp="1" noRot="1" noChangeAspect="1"/>
          </p:cNvSpPr>
          <p:nvPr>
            <p:ph type="sldImg"/>
          </p:nvPr>
        </p:nvSpPr>
        <p:spPr>
          <a:xfrm>
            <a:off x="381000" y="685800"/>
            <a:ext cx="6096000" cy="3429000"/>
          </a:xfrm>
          <a:prstGeom prst="rect">
            <a:avLst/>
          </a:prstGeom>
        </p:spPr>
      </p:sp>
      <p:sp>
        <p:nvSpPr>
          <p:cNvPr id="56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But the problem here is that instances of each unique word can go to any server.</a:t>
            </a:r>
            <a:endParaRPr lang="en-US" sz="1100" b="0" strike="noStrike" spc="-1">
              <a:latin typeface="Arial"/>
            </a:endParaRPr>
          </a:p>
          <a:p>
            <a:pPr>
              <a:lnSpc>
                <a:spcPct val="100000"/>
              </a:lnSpc>
              <a:tabLst>
                <a:tab pos="0" algn="l"/>
              </a:tabLst>
            </a:pPr>
            <a:r>
              <a:rPr lang="en" sz="1100" b="0" strike="noStrike" spc="-1">
                <a:latin typeface="Arial"/>
              </a:rPr>
              <a:t>Take the keyword “the” as an example. There are four servers containing its local counts. Thus, to get a correct global count for “the”, we need some coordination between these servers such as a merging phase. </a:t>
            </a:r>
            <a:endParaRPr lang="en-US" sz="1100" b="0" strike="noStrike" spc="-1">
              <a:latin typeface="Arial"/>
            </a:endParaRPr>
          </a:p>
          <a:p>
            <a:pPr>
              <a:lnSpc>
                <a:spcPct val="100000"/>
              </a:lnSpc>
              <a:tabLst>
                <a:tab pos="0" algn="l"/>
              </a:tabLst>
            </a:pPr>
            <a:r>
              <a:rPr lang="en" sz="1100" b="0" strike="noStrike" spc="-1">
                <a:latin typeface="Arial"/>
              </a:rPr>
              <a:t>But how to merge the result efficiently? </a:t>
            </a:r>
            <a:endParaRPr lang="en-US" sz="1100" b="0" strike="noStrike" spc="-1">
              <a:latin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PlaceHolder 1"/>
          <p:cNvSpPr>
            <a:spLocks noGrp="1" noRot="1" noChangeAspect="1"/>
          </p:cNvSpPr>
          <p:nvPr>
            <p:ph type="sldImg"/>
          </p:nvPr>
        </p:nvSpPr>
        <p:spPr>
          <a:xfrm>
            <a:off x="381000" y="685800"/>
            <a:ext cx="6096000" cy="3429000"/>
          </a:xfrm>
          <a:prstGeom prst="rect">
            <a:avLst/>
          </a:prstGeom>
        </p:spPr>
      </p:sp>
      <p:sp>
        <p:nvSpPr>
          <p:cNvPr id="569"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There are several candidate solutions:</a:t>
            </a:r>
            <a:endParaRPr lang="en-US" sz="1100" b="0" strike="noStrike" spc="-1">
              <a:latin typeface="Arial"/>
            </a:endParaRPr>
          </a:p>
          <a:p>
            <a:pPr>
              <a:lnSpc>
                <a:spcPct val="100000"/>
              </a:lnSpc>
              <a:tabLst>
                <a:tab pos="0" algn="l"/>
              </a:tabLst>
            </a:pPr>
            <a:r>
              <a:rPr lang="en" sz="1100" b="0" strike="noStrike" spc="-1">
                <a:latin typeface="Arial"/>
              </a:rPr>
              <a:t>Option 1: We don’t merge ourselves, but expose this to client applications. The client applications can implement their own logic to calculate correct results (e.g go to each server for a local count, and add them up itself)</a:t>
            </a:r>
            <a:endParaRPr lang="en-US" sz="1100" b="0" strike="noStrike" spc="-1">
              <a:latin typeface="Arial"/>
            </a:endParaRPr>
          </a:p>
          <a:p>
            <a:pPr>
              <a:lnSpc>
                <a:spcPct val="100000"/>
              </a:lnSpc>
              <a:tabLst>
                <a:tab pos="0" algn="l"/>
              </a:tabLst>
            </a:pPr>
            <a:r>
              <a:rPr lang="en" sz="1100" b="0" strike="noStrike" spc="-1">
                <a:latin typeface="Arial"/>
              </a:rPr>
              <a:t>Option 2: Aggregate all local counts in one server. However, this adds a lot of computation burden on a single server. And it will not work if the total data is too big to fit in one server. </a:t>
            </a:r>
            <a:endParaRPr lang="en-US" sz="1100" b="0" strike="noStrike" spc="-1">
              <a:latin typeface="Arial"/>
            </a:endParaRPr>
          </a:p>
          <a:p>
            <a:pPr>
              <a:lnSpc>
                <a:spcPct val="100000"/>
              </a:lnSpc>
              <a:tabLst>
                <a:tab pos="0" algn="l"/>
              </a:tabLst>
            </a:pPr>
            <a:r>
              <a:rPr lang="en" sz="1100" b="0" strike="noStrike" spc="-1">
                <a:latin typeface="Arial"/>
              </a:rPr>
              <a:t>Option 3: Each server is responsible for merging a subset of the key space. There will not be overlap such that each unique key is handled by only one server. </a:t>
            </a:r>
            <a:endParaRPr lang="en-US" sz="1100" b="0" strike="noStrike" spc="-1">
              <a:latin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 name="PlaceHolder 1"/>
          <p:cNvSpPr>
            <a:spLocks noGrp="1" noRot="1" noChangeAspect="1"/>
          </p:cNvSpPr>
          <p:nvPr>
            <p:ph type="sldImg"/>
          </p:nvPr>
        </p:nvSpPr>
        <p:spPr>
          <a:xfrm>
            <a:off x="381240" y="685800"/>
            <a:ext cx="6095520" cy="3428640"/>
          </a:xfrm>
          <a:prstGeom prst="rect">
            <a:avLst/>
          </a:prstGeom>
        </p:spPr>
      </p:sp>
      <p:sp>
        <p:nvSpPr>
          <p:cNvPr id="571"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After the local computation, each server outputs some local results </a:t>
            </a:r>
            <a:endParaRPr lang="en-US" sz="1100" b="0" strike="noStrike" spc="-1">
              <a:latin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 name="PlaceHolder 1"/>
          <p:cNvSpPr>
            <a:spLocks noGrp="1" noRot="1" noChangeAspect="1"/>
          </p:cNvSpPr>
          <p:nvPr>
            <p:ph type="sldImg"/>
          </p:nvPr>
        </p:nvSpPr>
        <p:spPr>
          <a:xfrm>
            <a:off x="381000" y="685800"/>
            <a:ext cx="6096000" cy="3429000"/>
          </a:xfrm>
          <a:prstGeom prst="rect">
            <a:avLst/>
          </a:prstGeom>
        </p:spPr>
      </p:sp>
      <p:sp>
        <p:nvSpPr>
          <p:cNvPr id="573"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We split the keyspace into sub key spaces and assign a sub key space per server. Each server is only responsible for merging keys belonging its sub key space. </a:t>
            </a:r>
            <a:endParaRPr lang="en-US" sz="1100" b="0" strike="noStrike" spc="-1">
              <a:latin typeface="Arial"/>
            </a:endParaRPr>
          </a:p>
          <a:p>
            <a:pPr>
              <a:lnSpc>
                <a:spcPct val="100000"/>
              </a:lnSpc>
              <a:tabLst>
                <a:tab pos="0" algn="l"/>
              </a:tabLst>
            </a:pPr>
            <a:r>
              <a:rPr lang="en" sz="1100" b="0" strike="noStrike" spc="-1">
                <a:latin typeface="Arial"/>
              </a:rPr>
              <a:t>Now each server will send their local keys and counts to the corresponding servers. </a:t>
            </a:r>
            <a:endParaRPr lang="en-US" sz="11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PlaceHolder 1"/>
          <p:cNvSpPr>
            <a:spLocks noGrp="1" noRot="1" noChangeAspect="1"/>
          </p:cNvSpPr>
          <p:nvPr>
            <p:ph type="sldImg"/>
          </p:nvPr>
        </p:nvSpPr>
        <p:spPr>
          <a:xfrm>
            <a:off x="381000" y="685800"/>
            <a:ext cx="6096000" cy="3429000"/>
          </a:xfrm>
          <a:prstGeom prst="rect">
            <a:avLst/>
          </a:prstGeom>
        </p:spPr>
      </p:sp>
      <p:sp>
        <p:nvSpPr>
          <p:cNvPr id="521"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What went wrong?</a:t>
            </a:r>
            <a:endParaRPr lang="en-US" sz="1100" b="0" strike="noStrike" spc="-1">
              <a:latin typeface="Arial"/>
            </a:endParaRPr>
          </a:p>
          <a:p>
            <a:pPr>
              <a:lnSpc>
                <a:spcPct val="100000"/>
              </a:lnSpc>
              <a:tabLst>
                <a:tab pos="0" algn="l"/>
              </a:tabLst>
            </a:pPr>
            <a:r>
              <a:rPr lang="en" sz="1100" b="0" strike="noStrike" spc="-1">
                <a:latin typeface="Arial"/>
              </a:rPr>
              <a:t>However, these atomic operations can interleave with each other if Alice and Bob start their transactions almost at the same time. </a:t>
            </a:r>
            <a:endParaRPr lang="en-US" sz="1100" b="0" strike="noStrike" spc="-1">
              <a:latin typeface="Arial"/>
            </a:endParaRPr>
          </a:p>
          <a:p>
            <a:pPr>
              <a:lnSpc>
                <a:spcPct val="100000"/>
              </a:lnSpc>
              <a:tabLst>
                <a:tab pos="0" algn="l"/>
              </a:tabLst>
            </a:pPr>
            <a:r>
              <a:rPr lang="en" sz="1100" b="0" strike="noStrike" spc="-1">
                <a:latin typeface="Arial"/>
              </a:rPr>
              <a:t>In this situation, they lose money! </a:t>
            </a:r>
            <a:endParaRPr lang="en-US" sz="1100" b="0" strike="noStrike" spc="-1">
              <a:latin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 name="PlaceHolder 1"/>
          <p:cNvSpPr>
            <a:spLocks noGrp="1" noRot="1" noChangeAspect="1"/>
          </p:cNvSpPr>
          <p:nvPr>
            <p:ph type="sldImg"/>
          </p:nvPr>
        </p:nvSpPr>
        <p:spPr>
          <a:xfrm>
            <a:off x="381000" y="685800"/>
            <a:ext cx="6096000" cy="3429000"/>
          </a:xfrm>
          <a:prstGeom prst="rect">
            <a:avLst/>
          </a:prstGeom>
        </p:spPr>
      </p:sp>
      <p:sp>
        <p:nvSpPr>
          <p:cNvPr id="575"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This is called all-to-all shuffle. </a:t>
            </a:r>
            <a:endParaRPr lang="en-US" sz="1100" b="0" strike="noStrike" spc="-1">
              <a:latin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 name="PlaceHolder 1"/>
          <p:cNvSpPr>
            <a:spLocks noGrp="1" noRot="1" noChangeAspect="1"/>
          </p:cNvSpPr>
          <p:nvPr>
            <p:ph type="sldImg"/>
          </p:nvPr>
        </p:nvSpPr>
        <p:spPr>
          <a:xfrm>
            <a:off x="381000" y="685800"/>
            <a:ext cx="6096000" cy="3429000"/>
          </a:xfrm>
          <a:prstGeom prst="rect">
            <a:avLst/>
          </a:prstGeom>
        </p:spPr>
      </p:sp>
      <p:sp>
        <p:nvSpPr>
          <p:cNvPr id="57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After the shuffle stage, all servers should receive their own partition of keys. </a:t>
            </a:r>
            <a:endParaRPr lang="en-US" sz="1100" b="0" strike="noStrike" spc="-1">
              <a:latin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 name="PlaceHolder 1"/>
          <p:cNvSpPr>
            <a:spLocks noGrp="1" noRot="1" noChangeAspect="1"/>
          </p:cNvSpPr>
          <p:nvPr>
            <p:ph type="sldImg"/>
          </p:nvPr>
        </p:nvSpPr>
        <p:spPr>
          <a:xfrm>
            <a:off x="381000" y="685800"/>
            <a:ext cx="6096000" cy="3429000"/>
          </a:xfrm>
          <a:prstGeom prst="rect">
            <a:avLst/>
          </a:prstGeom>
        </p:spPr>
      </p:sp>
      <p:sp>
        <p:nvSpPr>
          <p:cNvPr id="579"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Then it performs merging locally. </a:t>
            </a:r>
            <a:endParaRPr lang="en-US" sz="1100" b="0" strike="noStrike" spc="-1">
              <a:latin typeface="Arial"/>
            </a:endParaRPr>
          </a:p>
          <a:p>
            <a:pPr>
              <a:lnSpc>
                <a:spcPct val="100000"/>
              </a:lnSpc>
              <a:tabLst>
                <a:tab pos="0" algn="l"/>
              </a:tabLst>
            </a:pPr>
            <a:r>
              <a:rPr lang="en" sz="1100" b="0" strike="noStrike" spc="-1">
                <a:latin typeface="Arial"/>
              </a:rPr>
              <a:t>This is basically what MapReduce does. </a:t>
            </a:r>
            <a:endParaRPr lang="en-US" sz="1100" b="0" strike="noStrike" spc="-1">
              <a:latin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 name="PlaceHolder 1"/>
          <p:cNvSpPr>
            <a:spLocks noGrp="1" noRot="1" noChangeAspect="1"/>
          </p:cNvSpPr>
          <p:nvPr>
            <p:ph type="sldImg"/>
          </p:nvPr>
        </p:nvSpPr>
        <p:spPr>
          <a:xfrm>
            <a:off x="381000" y="685800"/>
            <a:ext cx="6096000" cy="3429000"/>
          </a:xfrm>
          <a:prstGeom prst="rect">
            <a:avLst/>
          </a:prstGeom>
        </p:spPr>
      </p:sp>
      <p:sp>
        <p:nvSpPr>
          <p:cNvPr id="581"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Data skew: distribution of letters at start of words in English is not uniform, so even partition of letters across reduce nodes will be unbalanced</a:t>
            </a:r>
            <a:endParaRPr lang="en-US" sz="1100" b="0" strike="noStrike" spc="-1">
              <a:latin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PlaceHolder 1"/>
          <p:cNvSpPr>
            <a:spLocks noGrp="1" noRot="1" noChangeAspect="1"/>
          </p:cNvSpPr>
          <p:nvPr>
            <p:ph type="sldImg"/>
          </p:nvPr>
        </p:nvSpPr>
        <p:spPr>
          <a:xfrm>
            <a:off x="381240" y="685800"/>
            <a:ext cx="6095520" cy="3428640"/>
          </a:xfrm>
          <a:prstGeom prst="rect">
            <a:avLst/>
          </a:prstGeom>
        </p:spPr>
      </p:sp>
      <p:sp>
        <p:nvSpPr>
          <p:cNvPr id="583"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I.e., after mapreduce came a bunch of cluster computing frameworks that hid parallelism and fault tolerance---the difficult problems in cluster computing---from the application programmer </a:t>
            </a:r>
            <a:endParaRPr lang="en-US" sz="1100" b="0" strike="noStrike" spc="-1">
              <a:latin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 name="PlaceHolder 1"/>
          <p:cNvSpPr>
            <a:spLocks noGrp="1" noRot="1" noChangeAspect="1"/>
          </p:cNvSpPr>
          <p:nvPr>
            <p:ph type="sldImg"/>
          </p:nvPr>
        </p:nvSpPr>
        <p:spPr>
          <a:xfrm>
            <a:off x="381000" y="685800"/>
            <a:ext cx="6096000" cy="3429000"/>
          </a:xfrm>
          <a:prstGeom prst="rect">
            <a:avLst/>
          </a:prstGeom>
        </p:spPr>
      </p:sp>
      <p:sp>
        <p:nvSpPr>
          <p:cNvPr id="585"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For assignment 1-2, execution is sequential. </a:t>
            </a:r>
            <a:endParaRPr lang="en-US" sz="1100" b="0" strike="noStrike" spc="-1">
              <a:latin typeface="Arial"/>
            </a:endParaRPr>
          </a:p>
          <a:p>
            <a:pPr>
              <a:lnSpc>
                <a:spcPct val="100000"/>
              </a:lnSpc>
              <a:tabLst>
                <a:tab pos="0" algn="l"/>
              </a:tabLst>
            </a:pPr>
            <a:r>
              <a:rPr lang="en" sz="1100" b="0" strike="noStrike" spc="-1">
                <a:latin typeface="Arial"/>
              </a:rPr>
              <a:t>Map task i completes before map task (i+1) starts. Similarly, reduce task i completes before reduce task (i+1) can proceed.</a:t>
            </a:r>
            <a:endParaRPr lang="en-US" sz="1100" b="0" strike="noStrike" spc="-1">
              <a:latin typeface="Arial"/>
            </a:endParaRPr>
          </a:p>
          <a:p>
            <a:pPr>
              <a:lnSpc>
                <a:spcPct val="100000"/>
              </a:lnSpc>
              <a:tabLst>
                <a:tab pos="0" algn="l"/>
              </a:tabLst>
            </a:pPr>
            <a:r>
              <a:rPr lang="en" sz="1100" b="0" strike="noStrike" spc="-1">
                <a:latin typeface="Arial"/>
              </a:rPr>
              <a:t>In the code, you will see that all stages are handled by a single go routine. </a:t>
            </a:r>
            <a:endParaRPr lang="en-US" sz="1100" b="0" strike="noStrike" spc="-1">
              <a:latin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 name="PlaceHolder 1"/>
          <p:cNvSpPr>
            <a:spLocks noGrp="1" noRot="1" noChangeAspect="1"/>
          </p:cNvSpPr>
          <p:nvPr>
            <p:ph type="sldImg"/>
          </p:nvPr>
        </p:nvSpPr>
        <p:spPr>
          <a:xfrm>
            <a:off x="381000" y="685800"/>
            <a:ext cx="6096000" cy="3429000"/>
          </a:xfrm>
          <a:prstGeom prst="rect">
            <a:avLst/>
          </a:prstGeom>
        </p:spPr>
      </p:sp>
      <p:sp>
        <p:nvSpPr>
          <p:cNvPr id="58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For assignment 1-3, we expect you to implement parallelism within the map phase and reduce phase. </a:t>
            </a:r>
            <a:endParaRPr lang="en-US" sz="1100" b="0" strike="noStrike" spc="-1">
              <a:latin typeface="Arial"/>
            </a:endParaRPr>
          </a:p>
          <a:p>
            <a:pPr>
              <a:lnSpc>
                <a:spcPct val="100000"/>
              </a:lnSpc>
              <a:tabLst>
                <a:tab pos="0" algn="l"/>
              </a:tabLst>
            </a:pPr>
            <a:r>
              <a:rPr lang="en" sz="1100" b="0" strike="noStrike" spc="-1">
                <a:latin typeface="Arial"/>
              </a:rPr>
              <a:t>Instead of sequential executing the map tasks, you should run them concurrently because there is no data dependence between each map task.</a:t>
            </a:r>
            <a:endParaRPr lang="en-US" sz="1100" b="0" strike="noStrike" spc="-1">
              <a:latin typeface="Arial"/>
            </a:endParaRPr>
          </a:p>
          <a:p>
            <a:pPr>
              <a:lnSpc>
                <a:spcPct val="100000"/>
              </a:lnSpc>
              <a:tabLst>
                <a:tab pos="0" algn="l"/>
              </a:tabLst>
            </a:pPr>
            <a:r>
              <a:rPr lang="en" sz="1100" b="0" strike="noStrike" spc="-1">
                <a:latin typeface="Arial"/>
              </a:rPr>
              <a:t>Same for reduce tasks. </a:t>
            </a:r>
            <a:endParaRPr lang="en-US" sz="1100" b="0" strike="noStrike" spc="-1">
              <a:latin typeface="Arial"/>
            </a:endParaRPr>
          </a:p>
          <a:p>
            <a:pPr>
              <a:lnSpc>
                <a:spcPct val="100000"/>
              </a:lnSpc>
              <a:tabLst>
                <a:tab pos="0" algn="l"/>
              </a:tabLst>
            </a:pPr>
            <a:r>
              <a:rPr lang="en" sz="1100" b="0" strike="noStrike" spc="-1">
                <a:latin typeface="Arial"/>
              </a:rPr>
              <a:t>The reduce phase starts after the map phase finishes. </a:t>
            </a:r>
            <a:endParaRPr lang="en-US" sz="11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PlaceHolder 1"/>
          <p:cNvSpPr>
            <a:spLocks noGrp="1" noRot="1" noChangeAspect="1"/>
          </p:cNvSpPr>
          <p:nvPr>
            <p:ph type="sldImg"/>
          </p:nvPr>
        </p:nvSpPr>
        <p:spPr>
          <a:xfrm>
            <a:off x="381000" y="685800"/>
            <a:ext cx="6096000" cy="3429000"/>
          </a:xfrm>
          <a:prstGeom prst="rect">
            <a:avLst/>
          </a:prstGeom>
        </p:spPr>
      </p:sp>
      <p:sp>
        <p:nvSpPr>
          <p:cNvPr id="523"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The problem here is that the client operation, Deposit, is not an atomic operation. The atomic operation means that, regardless of crashes or race conditions, we will end up with either the state where this operation successfully completes (e.g add 10 in the balance) or not at all (e.g no change to the balance) and thus no intermediate state. </a:t>
            </a:r>
            <a:endParaRPr lang="en-US" sz="1100" b="0" strike="noStrike" spc="-1">
              <a:latin typeface="Arial"/>
            </a:endParaRPr>
          </a:p>
          <a:p>
            <a:pPr>
              <a:lnSpc>
                <a:spcPct val="100000"/>
              </a:lnSpc>
              <a:tabLst>
                <a:tab pos="0" algn="l"/>
              </a:tabLst>
            </a:pPr>
            <a:r>
              <a:rPr lang="en" sz="1100" b="0" strike="noStrike" spc="-1">
                <a:latin typeface="Arial"/>
              </a:rPr>
              <a:t>A straightforward solution here is to lock over the critical section, that modifies some shared data structure. </a:t>
            </a:r>
            <a:endParaRPr lang="en-US" sz="11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 name="PlaceHolder 1"/>
          <p:cNvSpPr>
            <a:spLocks noGrp="1" noRot="1" noChangeAspect="1"/>
          </p:cNvSpPr>
          <p:nvPr>
            <p:ph type="sldImg"/>
          </p:nvPr>
        </p:nvSpPr>
        <p:spPr>
          <a:xfrm>
            <a:off x="381000" y="685800"/>
            <a:ext cx="6096000" cy="3429000"/>
          </a:xfrm>
          <a:prstGeom prst="rect">
            <a:avLst/>
          </a:prstGeom>
        </p:spPr>
      </p:sp>
      <p:sp>
        <p:nvSpPr>
          <p:cNvPr id="525"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Here is an example of using locks in Go. </a:t>
            </a:r>
            <a:endParaRPr lang="en-US" sz="1100" b="0" strike="noStrike" spc="-1">
              <a:latin typeface="Arial"/>
            </a:endParaRPr>
          </a:p>
          <a:p>
            <a:pPr>
              <a:lnSpc>
                <a:spcPct val="100000"/>
              </a:lnSpc>
              <a:tabLst>
                <a:tab pos="0" algn="l"/>
              </a:tabLst>
            </a:pPr>
            <a:r>
              <a:rPr lang="en" sz="1100" b="0" strike="noStrike" spc="-1">
                <a:latin typeface="Arial"/>
              </a:rPr>
              <a:t>Need “sync” library</a:t>
            </a:r>
            <a:endParaRPr lang="en-US" sz="1100" b="0" strike="noStrike" spc="-1">
              <a:latin typeface="Arial"/>
            </a:endParaRPr>
          </a:p>
          <a:p>
            <a:pPr>
              <a:lnSpc>
                <a:spcPct val="100000"/>
              </a:lnSpc>
              <a:tabLst>
                <a:tab pos="0" algn="l"/>
              </a:tabLst>
            </a:pPr>
            <a:r>
              <a:rPr lang="en" sz="1100" b="0" strike="noStrike" spc="-1">
                <a:latin typeface="Arial"/>
              </a:rPr>
              <a:t>Lock has type “mutex” --- “mutually exclusive” access. </a:t>
            </a:r>
            <a:endParaRPr lang="en-US" sz="1100" b="0" strike="noStrike" spc="-1">
              <a:latin typeface="Arial"/>
            </a:endParaRPr>
          </a:p>
          <a:p>
            <a:pPr>
              <a:lnSpc>
                <a:spcPct val="100000"/>
              </a:lnSpc>
              <a:tabLst>
                <a:tab pos="0" algn="l"/>
              </a:tabLst>
            </a:pPr>
            <a:r>
              <a:rPr lang="en" sz="1100" b="0" strike="noStrike" spc="-1">
                <a:latin typeface="Arial"/>
              </a:rPr>
              <a:t>Why a special data type? Why not just use ints? → testing and setting the variable must be atomic! Lock, Unlock are atomic operations.</a:t>
            </a:r>
            <a:endParaRPr lang="en-US" sz="1100" b="0" strike="noStrike" spc="-1">
              <a:latin typeface="Arial"/>
            </a:endParaRPr>
          </a:p>
          <a:p>
            <a:pPr>
              <a:lnSpc>
                <a:spcPct val="100000"/>
              </a:lnSpc>
              <a:tabLst>
                <a:tab pos="0" algn="l"/>
              </a:tabLst>
            </a:pPr>
            <a:endParaRPr lang="en-US" sz="1100" b="0" strike="noStrike" spc="-1">
              <a:latin typeface="Arial"/>
            </a:endParaRPr>
          </a:p>
          <a:p>
            <a:pPr>
              <a:lnSpc>
                <a:spcPct val="100000"/>
              </a:lnSpc>
              <a:tabLst>
                <a:tab pos="0" algn="l"/>
              </a:tabLst>
            </a:pPr>
            <a:r>
              <a:rPr lang="en" sz="1100" b="0" strike="noStrike" spc="-1">
                <a:latin typeface="Arial"/>
              </a:rPr>
              <a:t>Potential question: What is a defer function?</a:t>
            </a:r>
            <a:endParaRPr lang="en-US" sz="1100" b="0" strike="noStrike" spc="-1">
              <a:latin typeface="Arial"/>
            </a:endParaRPr>
          </a:p>
          <a:p>
            <a:pPr>
              <a:lnSpc>
                <a:spcPct val="100000"/>
              </a:lnSpc>
              <a:tabLst>
                <a:tab pos="0" algn="l"/>
              </a:tabLst>
            </a:pPr>
            <a:r>
              <a:rPr lang="en" sz="1100" b="0" strike="noStrike" spc="-1">
                <a:latin typeface="Arial"/>
              </a:rPr>
              <a:t>From godocs:</a:t>
            </a:r>
            <a:endParaRPr lang="en-US" sz="1100" b="0" strike="noStrike" spc="-1">
              <a:latin typeface="Arial"/>
            </a:endParaRPr>
          </a:p>
          <a:p>
            <a:pPr>
              <a:lnSpc>
                <a:spcPct val="100000"/>
              </a:lnSpc>
              <a:tabLst>
                <a:tab pos="0" algn="l"/>
              </a:tabLst>
            </a:pPr>
            <a:r>
              <a:rPr lang="en" sz="1100" b="0" strike="noStrike" spc="-1">
                <a:latin typeface="Arial"/>
              </a:rPr>
              <a:t>“It is a regular function or method that is prefixed by the keyword defer. The function and its arguments are evaluated when the defer statement is executed, but the actual call is deferred until the function that contains the defer statement (e.g CheckBalance) has finished.</a:t>
            </a:r>
            <a:endParaRPr lang="en-US" sz="1100" b="0" strike="noStrike" spc="-1">
              <a:latin typeface="Arial"/>
            </a:endParaRPr>
          </a:p>
          <a:p>
            <a:pPr>
              <a:lnSpc>
                <a:spcPct val="100000"/>
              </a:lnSpc>
              <a:tabLst>
                <a:tab pos="0" algn="l"/>
              </a:tabLst>
            </a:pPr>
            <a:r>
              <a:rPr lang="en" sz="1100" b="0" strike="noStrike" spc="-1">
                <a:latin typeface="Arial"/>
              </a:rPr>
              <a:t>Multiple calls can be deferred; and they are executed in the reverse of the order in which they were deferred.</a:t>
            </a:r>
            <a:endParaRPr lang="en-US" sz="1100" b="0" strike="noStrike" spc="-1">
              <a:latin typeface="Arial"/>
            </a:endParaRPr>
          </a:p>
          <a:p>
            <a:pPr>
              <a:lnSpc>
                <a:spcPct val="100000"/>
              </a:lnSpc>
              <a:tabLst>
                <a:tab pos="0" algn="l"/>
              </a:tabLst>
            </a:pPr>
            <a:r>
              <a:rPr lang="en" sz="1100" b="0" strike="noStrike" spc="-1">
                <a:latin typeface="Arial"/>
              </a:rPr>
              <a:t>The defer statement is helpful with paired operations like open and close, connect and disconnect, or lock and unlock to ensure that resources are released in all cases.”</a:t>
            </a:r>
            <a:endParaRPr lang="en-US" sz="11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 name="PlaceHolder 1"/>
          <p:cNvSpPr>
            <a:spLocks noGrp="1" noRot="1" noChangeAspect="1"/>
          </p:cNvSpPr>
          <p:nvPr>
            <p:ph type="sldImg"/>
          </p:nvPr>
        </p:nvSpPr>
        <p:spPr>
          <a:xfrm>
            <a:off x="381000" y="685800"/>
            <a:ext cx="6096000" cy="3429000"/>
          </a:xfrm>
          <a:prstGeom prst="rect">
            <a:avLst/>
          </a:prstGeom>
        </p:spPr>
      </p:sp>
      <p:sp>
        <p:nvSpPr>
          <p:cNvPr id="527"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From godocs: “A RWMutex is a reader/writer mutual exclusion lock. The lock can be held by an arbitrary number of readers or a single writer. The zero value for a RWMutex is an unlocked mutex.”</a:t>
            </a:r>
            <a:endParaRPr lang="en-US" sz="1100" b="0" strike="noStrike" spc="-1">
              <a:latin typeface="Arial"/>
            </a:endParaRPr>
          </a:p>
          <a:p>
            <a:pPr>
              <a:lnSpc>
                <a:spcPct val="100000"/>
              </a:lnSpc>
              <a:tabLst>
                <a:tab pos="0" algn="l"/>
              </a:tabLst>
            </a:pPr>
            <a:r>
              <a:rPr lang="en" sz="1100" b="0" strike="noStrike" spc="-1">
                <a:latin typeface="Arial"/>
              </a:rPr>
              <a:t>From gobyexample.com: “Defer is used to ensure that a function call is performed later in a program’s execution, usually for purposes of cleanup.”</a:t>
            </a:r>
            <a:endParaRPr lang="en-US" sz="1100" b="0" strike="noStrike" spc="-1">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PlaceHolder 1"/>
          <p:cNvSpPr>
            <a:spLocks noGrp="1" noRot="1" noChangeAspect="1"/>
          </p:cNvSpPr>
          <p:nvPr>
            <p:ph type="sldImg"/>
          </p:nvPr>
        </p:nvSpPr>
        <p:spPr>
          <a:xfrm>
            <a:off x="381000" y="685800"/>
            <a:ext cx="6096000" cy="3429000"/>
          </a:xfrm>
          <a:prstGeom prst="rect">
            <a:avLst/>
          </a:prstGeom>
        </p:spPr>
      </p:sp>
      <p:sp>
        <p:nvSpPr>
          <p:cNvPr id="529"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A common pattern in Go is to create a bunch of worker goroutines, and then by the time they finish you want to somehow gather the results back to the main goroutine. This already looks like a mini distributed system where the master is the main goroutine. This is one reason why channels make distributed programming natural.</a:t>
            </a:r>
            <a:endParaRPr lang="en-US" sz="1100" b="0" strike="noStrike" spc="-1">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 name="PlaceHolder 1"/>
          <p:cNvSpPr>
            <a:spLocks noGrp="1" noRot="1" noChangeAspect="1"/>
          </p:cNvSpPr>
          <p:nvPr>
            <p:ph type="sldImg"/>
          </p:nvPr>
        </p:nvSpPr>
        <p:spPr>
          <a:xfrm>
            <a:off x="381000" y="685800"/>
            <a:ext cx="6096000" cy="3429000"/>
          </a:xfrm>
          <a:prstGeom prst="rect">
            <a:avLst/>
          </a:prstGeom>
        </p:spPr>
      </p:sp>
      <p:sp>
        <p:nvSpPr>
          <p:cNvPr id="531"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This is almost identical to the previous example, except this time we’re the client and we’re trying to contact all the servers to get an answer to our query. Note that here we’re only concerned with the first answer, so we can just consume from the channel once.</a:t>
            </a:r>
            <a:endParaRPr lang="en-US" sz="1100" b="0" strike="noStrike" spc="-1">
              <a:latin typeface="Arial"/>
            </a:endParaRPr>
          </a:p>
          <a:p>
            <a:pPr>
              <a:lnSpc>
                <a:spcPct val="100000"/>
              </a:lnSpc>
              <a:tabLst>
                <a:tab pos="0" algn="l"/>
              </a:tabLst>
            </a:pPr>
            <a:endParaRPr lang="en-US" sz="1100" b="0" strike="noStrike" spc="-1">
              <a:latin typeface="Arial"/>
            </a:endParaRPr>
          </a:p>
          <a:p>
            <a:pPr>
              <a:lnSpc>
                <a:spcPct val="100000"/>
              </a:lnSpc>
              <a:tabLst>
                <a:tab pos="0" algn="l"/>
              </a:tabLst>
            </a:pPr>
            <a:r>
              <a:rPr lang="en" sz="1100" b="0" strike="noStrike" spc="-1">
                <a:latin typeface="Arial"/>
              </a:rPr>
              <a:t>Channels are a natural way to build distributed systems (using async RPCs)</a:t>
            </a:r>
            <a:endParaRPr lang="en-US" sz="1100" b="0" strike="noStrike" spc="-1">
              <a:latin typeface="Arial"/>
            </a:endParaRPr>
          </a:p>
          <a:p>
            <a:pPr>
              <a:lnSpc>
                <a:spcPct val="100000"/>
              </a:lnSpc>
              <a:tabLst>
                <a:tab pos="0" algn="l"/>
              </a:tabLst>
            </a:pPr>
            <a:r>
              <a:rPr lang="en" sz="1100" b="0" strike="noStrike" spc="-1">
                <a:latin typeface="Arial"/>
              </a:rPr>
              <a:t>Locks and semaphores are more suited for controlling concurrent access to local state</a:t>
            </a:r>
            <a:endParaRPr lang="en-US" sz="1100" b="0" strike="noStrike" spc="-1">
              <a:latin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 name="PlaceHolder 1"/>
          <p:cNvSpPr>
            <a:spLocks noGrp="1" noRot="1" noChangeAspect="1"/>
          </p:cNvSpPr>
          <p:nvPr>
            <p:ph type="sldImg"/>
          </p:nvPr>
        </p:nvSpPr>
        <p:spPr>
          <a:xfrm>
            <a:off x="381000" y="685800"/>
            <a:ext cx="6096000" cy="3429000"/>
          </a:xfrm>
          <a:prstGeom prst="rect">
            <a:avLst/>
          </a:prstGeom>
        </p:spPr>
      </p:sp>
      <p:sp>
        <p:nvSpPr>
          <p:cNvPr id="533" name="PlaceHolder 2"/>
          <p:cNvSpPr>
            <a:spLocks noGrp="1"/>
          </p:cNvSpPr>
          <p:nvPr>
            <p:ph type="body"/>
          </p:nvPr>
        </p:nvSpPr>
        <p:spPr>
          <a:xfrm>
            <a:off x="685800" y="4343400"/>
            <a:ext cx="5486040" cy="4114440"/>
          </a:xfrm>
          <a:prstGeom prst="rect">
            <a:avLst/>
          </a:prstGeom>
        </p:spPr>
        <p:txBody>
          <a:bodyPr tIns="91440" bIns="91440">
            <a:noAutofit/>
          </a:bodyPr>
          <a:lstStyle/>
          <a:p>
            <a:pPr>
              <a:lnSpc>
                <a:spcPct val="100000"/>
              </a:lnSpc>
              <a:tabLst>
                <a:tab pos="0" algn="l"/>
              </a:tabLst>
            </a:pPr>
            <a:r>
              <a:rPr lang="en" sz="1100" b="0" strike="noStrike" spc="-1">
                <a:latin typeface="Arial"/>
              </a:rPr>
              <a:t>Why does this work?</a:t>
            </a:r>
            <a:endParaRPr lang="en-US" sz="1100" b="0" strike="noStrike" spc="-1">
              <a:latin typeface="Arial"/>
            </a:endParaRPr>
          </a:p>
          <a:p>
            <a:pPr>
              <a:lnSpc>
                <a:spcPct val="100000"/>
              </a:lnSpc>
              <a:tabLst>
                <a:tab pos="0" algn="l"/>
              </a:tabLst>
            </a:pPr>
            <a:r>
              <a:rPr lang="en" sz="1100" b="0" strike="noStrike" spc="-1">
                <a:latin typeface="Arial"/>
              </a:rPr>
              <a:t>The three functions on the right will block on the first read if the channel is empty. Only the person who reads from the channel can write (so same as a lock). </a:t>
            </a:r>
            <a:endParaRPr lang="en-US" sz="11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25" name="PlaceHolder 2"/>
          <p:cNvSpPr>
            <a:spLocks noGrp="1"/>
          </p:cNvSpPr>
          <p:nvPr>
            <p:ph type="body"/>
          </p:nvPr>
        </p:nvSpPr>
        <p:spPr>
          <a:xfrm>
            <a:off x="311760" y="115236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6" name="PlaceHolder 3"/>
          <p:cNvSpPr>
            <a:spLocks noGrp="1"/>
          </p:cNvSpPr>
          <p:nvPr>
            <p:ph type="body"/>
          </p:nvPr>
        </p:nvSpPr>
        <p:spPr>
          <a:xfrm>
            <a:off x="311760" y="293688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28"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9"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0" name="PlaceHolder 4"/>
          <p:cNvSpPr>
            <a:spLocks noGrp="1"/>
          </p:cNvSpPr>
          <p:nvPr>
            <p:ph type="body"/>
          </p:nvPr>
        </p:nvSpPr>
        <p:spPr>
          <a:xfrm>
            <a:off x="31176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1" name="PlaceHolder 5"/>
          <p:cNvSpPr>
            <a:spLocks noGrp="1"/>
          </p:cNvSpPr>
          <p:nvPr>
            <p:ph type="body"/>
          </p:nvPr>
        </p:nvSpPr>
        <p:spPr>
          <a:xfrm>
            <a:off x="467784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33" name="PlaceHolder 2"/>
          <p:cNvSpPr>
            <a:spLocks noGrp="1"/>
          </p:cNvSpPr>
          <p:nvPr>
            <p:ph type="body"/>
          </p:nvPr>
        </p:nvSpPr>
        <p:spPr>
          <a:xfrm>
            <a:off x="31176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4" name="PlaceHolder 3"/>
          <p:cNvSpPr>
            <a:spLocks noGrp="1"/>
          </p:cNvSpPr>
          <p:nvPr>
            <p:ph type="body"/>
          </p:nvPr>
        </p:nvSpPr>
        <p:spPr>
          <a:xfrm>
            <a:off x="319248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5" name="PlaceHolder 4"/>
          <p:cNvSpPr>
            <a:spLocks noGrp="1"/>
          </p:cNvSpPr>
          <p:nvPr>
            <p:ph type="body"/>
          </p:nvPr>
        </p:nvSpPr>
        <p:spPr>
          <a:xfrm>
            <a:off x="607320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6" name="PlaceHolder 5"/>
          <p:cNvSpPr>
            <a:spLocks noGrp="1"/>
          </p:cNvSpPr>
          <p:nvPr>
            <p:ph type="body"/>
          </p:nvPr>
        </p:nvSpPr>
        <p:spPr>
          <a:xfrm>
            <a:off x="31176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7" name="PlaceHolder 6"/>
          <p:cNvSpPr>
            <a:spLocks noGrp="1"/>
          </p:cNvSpPr>
          <p:nvPr>
            <p:ph type="body"/>
          </p:nvPr>
        </p:nvSpPr>
        <p:spPr>
          <a:xfrm>
            <a:off x="319248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8" name="PlaceHolder 7"/>
          <p:cNvSpPr>
            <a:spLocks noGrp="1"/>
          </p:cNvSpPr>
          <p:nvPr>
            <p:ph type="body"/>
          </p:nvPr>
        </p:nvSpPr>
        <p:spPr>
          <a:xfrm>
            <a:off x="607320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43" name="PlaceHolder 2"/>
          <p:cNvSpPr>
            <a:spLocks noGrp="1"/>
          </p:cNvSpPr>
          <p:nvPr>
            <p:ph type="subTitle"/>
          </p:nvPr>
        </p:nvSpPr>
        <p:spPr>
          <a:xfrm>
            <a:off x="311760" y="1152360"/>
            <a:ext cx="8520120" cy="34160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45" name="PlaceHolder 2"/>
          <p:cNvSpPr>
            <a:spLocks noGrp="1"/>
          </p:cNvSpPr>
          <p:nvPr>
            <p:ph type="body"/>
          </p:nvPr>
        </p:nvSpPr>
        <p:spPr>
          <a:xfrm>
            <a:off x="311760" y="1152360"/>
            <a:ext cx="8520120" cy="341604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47" name="PlaceHolder 2"/>
          <p:cNvSpPr>
            <a:spLocks noGrp="1"/>
          </p:cNvSpPr>
          <p:nvPr>
            <p:ph type="body"/>
          </p:nvPr>
        </p:nvSpPr>
        <p:spPr>
          <a:xfrm>
            <a:off x="31176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8" name="PlaceHolder 3"/>
          <p:cNvSpPr>
            <a:spLocks noGrp="1"/>
          </p:cNvSpPr>
          <p:nvPr>
            <p:ph type="body"/>
          </p:nvPr>
        </p:nvSpPr>
        <p:spPr>
          <a:xfrm>
            <a:off x="467784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311760" y="444960"/>
            <a:ext cx="8520120" cy="26546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52"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53" name="PlaceHolder 3"/>
          <p:cNvSpPr>
            <a:spLocks noGrp="1"/>
          </p:cNvSpPr>
          <p:nvPr>
            <p:ph type="body"/>
          </p:nvPr>
        </p:nvSpPr>
        <p:spPr>
          <a:xfrm>
            <a:off x="467784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54" name="PlaceHolder 4"/>
          <p:cNvSpPr>
            <a:spLocks noGrp="1"/>
          </p:cNvSpPr>
          <p:nvPr>
            <p:ph type="body"/>
          </p:nvPr>
        </p:nvSpPr>
        <p:spPr>
          <a:xfrm>
            <a:off x="31176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4" name="PlaceHolder 2"/>
          <p:cNvSpPr>
            <a:spLocks noGrp="1"/>
          </p:cNvSpPr>
          <p:nvPr>
            <p:ph type="subTitle"/>
          </p:nvPr>
        </p:nvSpPr>
        <p:spPr>
          <a:xfrm>
            <a:off x="311760" y="1152360"/>
            <a:ext cx="8520120" cy="34160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56" name="PlaceHolder 2"/>
          <p:cNvSpPr>
            <a:spLocks noGrp="1"/>
          </p:cNvSpPr>
          <p:nvPr>
            <p:ph type="body"/>
          </p:nvPr>
        </p:nvSpPr>
        <p:spPr>
          <a:xfrm>
            <a:off x="31176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57"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58" name="PlaceHolder 4"/>
          <p:cNvSpPr>
            <a:spLocks noGrp="1"/>
          </p:cNvSpPr>
          <p:nvPr>
            <p:ph type="body"/>
          </p:nvPr>
        </p:nvSpPr>
        <p:spPr>
          <a:xfrm>
            <a:off x="467784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60"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1"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2" name="PlaceHolder 4"/>
          <p:cNvSpPr>
            <a:spLocks noGrp="1"/>
          </p:cNvSpPr>
          <p:nvPr>
            <p:ph type="body"/>
          </p:nvPr>
        </p:nvSpPr>
        <p:spPr>
          <a:xfrm>
            <a:off x="311760" y="293688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64" name="PlaceHolder 2"/>
          <p:cNvSpPr>
            <a:spLocks noGrp="1"/>
          </p:cNvSpPr>
          <p:nvPr>
            <p:ph type="body"/>
          </p:nvPr>
        </p:nvSpPr>
        <p:spPr>
          <a:xfrm>
            <a:off x="311760" y="115236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5" name="PlaceHolder 3"/>
          <p:cNvSpPr>
            <a:spLocks noGrp="1"/>
          </p:cNvSpPr>
          <p:nvPr>
            <p:ph type="body"/>
          </p:nvPr>
        </p:nvSpPr>
        <p:spPr>
          <a:xfrm>
            <a:off x="311760" y="293688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67"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8"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9" name="PlaceHolder 4"/>
          <p:cNvSpPr>
            <a:spLocks noGrp="1"/>
          </p:cNvSpPr>
          <p:nvPr>
            <p:ph type="body"/>
          </p:nvPr>
        </p:nvSpPr>
        <p:spPr>
          <a:xfrm>
            <a:off x="31176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0" name="PlaceHolder 5"/>
          <p:cNvSpPr>
            <a:spLocks noGrp="1"/>
          </p:cNvSpPr>
          <p:nvPr>
            <p:ph type="body"/>
          </p:nvPr>
        </p:nvSpPr>
        <p:spPr>
          <a:xfrm>
            <a:off x="467784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72" name="PlaceHolder 2"/>
          <p:cNvSpPr>
            <a:spLocks noGrp="1"/>
          </p:cNvSpPr>
          <p:nvPr>
            <p:ph type="body"/>
          </p:nvPr>
        </p:nvSpPr>
        <p:spPr>
          <a:xfrm>
            <a:off x="31176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3" name="PlaceHolder 3"/>
          <p:cNvSpPr>
            <a:spLocks noGrp="1"/>
          </p:cNvSpPr>
          <p:nvPr>
            <p:ph type="body"/>
          </p:nvPr>
        </p:nvSpPr>
        <p:spPr>
          <a:xfrm>
            <a:off x="319248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4" name="PlaceHolder 4"/>
          <p:cNvSpPr>
            <a:spLocks noGrp="1"/>
          </p:cNvSpPr>
          <p:nvPr>
            <p:ph type="body"/>
          </p:nvPr>
        </p:nvSpPr>
        <p:spPr>
          <a:xfrm>
            <a:off x="607320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5" name="PlaceHolder 5"/>
          <p:cNvSpPr>
            <a:spLocks noGrp="1"/>
          </p:cNvSpPr>
          <p:nvPr>
            <p:ph type="body"/>
          </p:nvPr>
        </p:nvSpPr>
        <p:spPr>
          <a:xfrm>
            <a:off x="31176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6" name="PlaceHolder 6"/>
          <p:cNvSpPr>
            <a:spLocks noGrp="1"/>
          </p:cNvSpPr>
          <p:nvPr>
            <p:ph type="body"/>
          </p:nvPr>
        </p:nvSpPr>
        <p:spPr>
          <a:xfrm>
            <a:off x="319248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7" name="PlaceHolder 7"/>
          <p:cNvSpPr>
            <a:spLocks noGrp="1"/>
          </p:cNvSpPr>
          <p:nvPr>
            <p:ph type="body"/>
          </p:nvPr>
        </p:nvSpPr>
        <p:spPr>
          <a:xfrm>
            <a:off x="607320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2"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83" name="PlaceHolder 2"/>
          <p:cNvSpPr>
            <a:spLocks noGrp="1"/>
          </p:cNvSpPr>
          <p:nvPr>
            <p:ph type="subTitle"/>
          </p:nvPr>
        </p:nvSpPr>
        <p:spPr>
          <a:xfrm>
            <a:off x="311760" y="1152360"/>
            <a:ext cx="8520120" cy="34160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85" name="PlaceHolder 2"/>
          <p:cNvSpPr>
            <a:spLocks noGrp="1"/>
          </p:cNvSpPr>
          <p:nvPr>
            <p:ph type="body"/>
          </p:nvPr>
        </p:nvSpPr>
        <p:spPr>
          <a:xfrm>
            <a:off x="311760" y="1152360"/>
            <a:ext cx="8520120" cy="341604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87" name="PlaceHolder 2"/>
          <p:cNvSpPr>
            <a:spLocks noGrp="1"/>
          </p:cNvSpPr>
          <p:nvPr>
            <p:ph type="body"/>
          </p:nvPr>
        </p:nvSpPr>
        <p:spPr>
          <a:xfrm>
            <a:off x="31176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8" name="PlaceHolder 3"/>
          <p:cNvSpPr>
            <a:spLocks noGrp="1"/>
          </p:cNvSpPr>
          <p:nvPr>
            <p:ph type="body"/>
          </p:nvPr>
        </p:nvSpPr>
        <p:spPr>
          <a:xfrm>
            <a:off x="467784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9"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6" name="PlaceHolder 2"/>
          <p:cNvSpPr>
            <a:spLocks noGrp="1"/>
          </p:cNvSpPr>
          <p:nvPr>
            <p:ph type="body"/>
          </p:nvPr>
        </p:nvSpPr>
        <p:spPr>
          <a:xfrm>
            <a:off x="311760" y="1152360"/>
            <a:ext cx="8520120" cy="341604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0" name="PlaceHolder 1"/>
          <p:cNvSpPr>
            <a:spLocks noGrp="1"/>
          </p:cNvSpPr>
          <p:nvPr>
            <p:ph type="subTitle"/>
          </p:nvPr>
        </p:nvSpPr>
        <p:spPr>
          <a:xfrm>
            <a:off x="311760" y="444960"/>
            <a:ext cx="8520120" cy="26546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92"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3" name="PlaceHolder 3"/>
          <p:cNvSpPr>
            <a:spLocks noGrp="1"/>
          </p:cNvSpPr>
          <p:nvPr>
            <p:ph type="body"/>
          </p:nvPr>
        </p:nvSpPr>
        <p:spPr>
          <a:xfrm>
            <a:off x="467784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4" name="PlaceHolder 4"/>
          <p:cNvSpPr>
            <a:spLocks noGrp="1"/>
          </p:cNvSpPr>
          <p:nvPr>
            <p:ph type="body"/>
          </p:nvPr>
        </p:nvSpPr>
        <p:spPr>
          <a:xfrm>
            <a:off x="31176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96" name="PlaceHolder 2"/>
          <p:cNvSpPr>
            <a:spLocks noGrp="1"/>
          </p:cNvSpPr>
          <p:nvPr>
            <p:ph type="body"/>
          </p:nvPr>
        </p:nvSpPr>
        <p:spPr>
          <a:xfrm>
            <a:off x="31176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7"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8" name="PlaceHolder 4"/>
          <p:cNvSpPr>
            <a:spLocks noGrp="1"/>
          </p:cNvSpPr>
          <p:nvPr>
            <p:ph type="body"/>
          </p:nvPr>
        </p:nvSpPr>
        <p:spPr>
          <a:xfrm>
            <a:off x="467784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00"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1"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2" name="PlaceHolder 4"/>
          <p:cNvSpPr>
            <a:spLocks noGrp="1"/>
          </p:cNvSpPr>
          <p:nvPr>
            <p:ph type="body"/>
          </p:nvPr>
        </p:nvSpPr>
        <p:spPr>
          <a:xfrm>
            <a:off x="311760" y="293688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04" name="PlaceHolder 2"/>
          <p:cNvSpPr>
            <a:spLocks noGrp="1"/>
          </p:cNvSpPr>
          <p:nvPr>
            <p:ph type="body"/>
          </p:nvPr>
        </p:nvSpPr>
        <p:spPr>
          <a:xfrm>
            <a:off x="311760" y="115236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5" name="PlaceHolder 3"/>
          <p:cNvSpPr>
            <a:spLocks noGrp="1"/>
          </p:cNvSpPr>
          <p:nvPr>
            <p:ph type="body"/>
          </p:nvPr>
        </p:nvSpPr>
        <p:spPr>
          <a:xfrm>
            <a:off x="311760" y="293688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07"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8"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09" name="PlaceHolder 4"/>
          <p:cNvSpPr>
            <a:spLocks noGrp="1"/>
          </p:cNvSpPr>
          <p:nvPr>
            <p:ph type="body"/>
          </p:nvPr>
        </p:nvSpPr>
        <p:spPr>
          <a:xfrm>
            <a:off x="31176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0" name="PlaceHolder 5"/>
          <p:cNvSpPr>
            <a:spLocks noGrp="1"/>
          </p:cNvSpPr>
          <p:nvPr>
            <p:ph type="body"/>
          </p:nvPr>
        </p:nvSpPr>
        <p:spPr>
          <a:xfrm>
            <a:off x="467784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12" name="PlaceHolder 2"/>
          <p:cNvSpPr>
            <a:spLocks noGrp="1"/>
          </p:cNvSpPr>
          <p:nvPr>
            <p:ph type="body"/>
          </p:nvPr>
        </p:nvSpPr>
        <p:spPr>
          <a:xfrm>
            <a:off x="31176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3" name="PlaceHolder 3"/>
          <p:cNvSpPr>
            <a:spLocks noGrp="1"/>
          </p:cNvSpPr>
          <p:nvPr>
            <p:ph type="body"/>
          </p:nvPr>
        </p:nvSpPr>
        <p:spPr>
          <a:xfrm>
            <a:off x="319248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4" name="PlaceHolder 4"/>
          <p:cNvSpPr>
            <a:spLocks noGrp="1"/>
          </p:cNvSpPr>
          <p:nvPr>
            <p:ph type="body"/>
          </p:nvPr>
        </p:nvSpPr>
        <p:spPr>
          <a:xfrm>
            <a:off x="6073200" y="115236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5" name="PlaceHolder 5"/>
          <p:cNvSpPr>
            <a:spLocks noGrp="1"/>
          </p:cNvSpPr>
          <p:nvPr>
            <p:ph type="body"/>
          </p:nvPr>
        </p:nvSpPr>
        <p:spPr>
          <a:xfrm>
            <a:off x="31176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6" name="PlaceHolder 6"/>
          <p:cNvSpPr>
            <a:spLocks noGrp="1"/>
          </p:cNvSpPr>
          <p:nvPr>
            <p:ph type="body"/>
          </p:nvPr>
        </p:nvSpPr>
        <p:spPr>
          <a:xfrm>
            <a:off x="319248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7" name="PlaceHolder 7"/>
          <p:cNvSpPr>
            <a:spLocks noGrp="1"/>
          </p:cNvSpPr>
          <p:nvPr>
            <p:ph type="body"/>
          </p:nvPr>
        </p:nvSpPr>
        <p:spPr>
          <a:xfrm>
            <a:off x="6073200" y="2936880"/>
            <a:ext cx="274320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8" name="PlaceHolder 2"/>
          <p:cNvSpPr>
            <a:spLocks noGrp="1"/>
          </p:cNvSpPr>
          <p:nvPr>
            <p:ph type="body"/>
          </p:nvPr>
        </p:nvSpPr>
        <p:spPr>
          <a:xfrm>
            <a:off x="31176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 name="PlaceHolder 3"/>
          <p:cNvSpPr>
            <a:spLocks noGrp="1"/>
          </p:cNvSpPr>
          <p:nvPr>
            <p:ph type="body"/>
          </p:nvPr>
        </p:nvSpPr>
        <p:spPr>
          <a:xfrm>
            <a:off x="467784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311760" y="444960"/>
            <a:ext cx="8520120" cy="26546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3"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4" name="PlaceHolder 3"/>
          <p:cNvSpPr>
            <a:spLocks noGrp="1"/>
          </p:cNvSpPr>
          <p:nvPr>
            <p:ph type="body"/>
          </p:nvPr>
        </p:nvSpPr>
        <p:spPr>
          <a:xfrm>
            <a:off x="467784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5" name="PlaceHolder 4"/>
          <p:cNvSpPr>
            <a:spLocks noGrp="1"/>
          </p:cNvSpPr>
          <p:nvPr>
            <p:ph type="body"/>
          </p:nvPr>
        </p:nvSpPr>
        <p:spPr>
          <a:xfrm>
            <a:off x="31176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7" name="PlaceHolder 2"/>
          <p:cNvSpPr>
            <a:spLocks noGrp="1"/>
          </p:cNvSpPr>
          <p:nvPr>
            <p:ph type="body"/>
          </p:nvPr>
        </p:nvSpPr>
        <p:spPr>
          <a:xfrm>
            <a:off x="311760" y="1152360"/>
            <a:ext cx="4157640" cy="341604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8"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9" name="PlaceHolder 4"/>
          <p:cNvSpPr>
            <a:spLocks noGrp="1"/>
          </p:cNvSpPr>
          <p:nvPr>
            <p:ph type="body"/>
          </p:nvPr>
        </p:nvSpPr>
        <p:spPr>
          <a:xfrm>
            <a:off x="4677840" y="293688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311760" y="444960"/>
            <a:ext cx="8520120" cy="57240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21" name="PlaceHolder 2"/>
          <p:cNvSpPr>
            <a:spLocks noGrp="1"/>
          </p:cNvSpPr>
          <p:nvPr>
            <p:ph type="body"/>
          </p:nvPr>
        </p:nvSpPr>
        <p:spPr>
          <a:xfrm>
            <a:off x="31176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2" name="PlaceHolder 3"/>
          <p:cNvSpPr>
            <a:spLocks noGrp="1"/>
          </p:cNvSpPr>
          <p:nvPr>
            <p:ph type="body"/>
          </p:nvPr>
        </p:nvSpPr>
        <p:spPr>
          <a:xfrm>
            <a:off x="4677840" y="1152360"/>
            <a:ext cx="4157640" cy="1629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3" name="PlaceHolder 4"/>
          <p:cNvSpPr>
            <a:spLocks noGrp="1"/>
          </p:cNvSpPr>
          <p:nvPr>
            <p:ph type="body"/>
          </p:nvPr>
        </p:nvSpPr>
        <p:spPr>
          <a:xfrm>
            <a:off x="311760" y="2936880"/>
            <a:ext cx="8520120" cy="1629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PlaceHolder 1"/>
          <p:cNvSpPr>
            <a:spLocks noGrp="1"/>
          </p:cNvSpPr>
          <p:nvPr>
            <p:ph type="title"/>
          </p:nvPr>
        </p:nvSpPr>
        <p:spPr>
          <a:xfrm>
            <a:off x="311760" y="744480"/>
            <a:ext cx="8520120" cy="2052360"/>
          </a:xfrm>
          <a:prstGeom prst="rect">
            <a:avLst/>
          </a:prstGeom>
        </p:spPr>
        <p:txBody>
          <a:bodyPr tIns="91440" bIns="91440" anchor="b">
            <a:normAutofit/>
          </a:bodyPr>
          <a:lstStyle/>
          <a:p>
            <a:r>
              <a:rPr lang="en-US" sz="5200" b="0" strike="noStrike" spc="-1">
                <a:solidFill>
                  <a:srgbClr val="000000"/>
                </a:solidFill>
                <a:latin typeface="Arial"/>
              </a:rPr>
              <a:t>Click to edit the title text format</a:t>
            </a:r>
          </a:p>
        </p:txBody>
      </p:sp>
      <p:sp>
        <p:nvSpPr>
          <p:cNvPr id="4" name="PlaceHolder 2"/>
          <p:cNvSpPr>
            <a:spLocks noGrp="1"/>
          </p:cNvSpPr>
          <p:nvPr>
            <p:ph type="sldNum"/>
          </p:nvPr>
        </p:nvSpPr>
        <p:spPr>
          <a:xfrm>
            <a:off x="8472600" y="4663080"/>
            <a:ext cx="548280" cy="393120"/>
          </a:xfrm>
          <a:prstGeom prst="rect">
            <a:avLst/>
          </a:prstGeom>
        </p:spPr>
        <p:txBody>
          <a:bodyPr tIns="91440" bIns="91440" anchor="ctr">
            <a:normAutofit/>
          </a:bodyPr>
          <a:lstStyle/>
          <a:p>
            <a:pPr algn="r">
              <a:lnSpc>
                <a:spcPct val="100000"/>
              </a:lnSpc>
              <a:tabLst>
                <a:tab pos="0" algn="l"/>
              </a:tabLst>
            </a:pPr>
            <a:fld id="{8F0884C4-D956-48E9-A05D-F7EEF95A42E8}" type="slidenum">
              <a:rPr lang="en" sz="1000" b="0" strike="noStrike" spc="-1">
                <a:solidFill>
                  <a:srgbClr val="595959"/>
                </a:solidFill>
                <a:latin typeface="Arial"/>
                <a:ea typeface="Arial"/>
              </a:rPr>
              <a:t>‹#›</a:t>
            </a:fld>
            <a:endParaRPr lang="en-US" sz="1000" b="0" strike="noStrike" spc="-1">
              <a:latin typeface="Times New Roman"/>
            </a:endParaRPr>
          </a:p>
        </p:txBody>
      </p:sp>
      <p:sp>
        <p:nvSpPr>
          <p:cNvPr id="2" name="PlaceHolder 3"/>
          <p:cNvSpPr>
            <a:spLocks noGrp="1"/>
          </p:cNvSpPr>
          <p:nvPr>
            <p:ph type="body"/>
          </p:nvPr>
        </p:nvSpPr>
        <p:spPr>
          <a:xfrm>
            <a:off x="457200" y="1203480"/>
            <a:ext cx="8229240" cy="29829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311760" y="444960"/>
            <a:ext cx="8520120" cy="572400"/>
          </a:xfrm>
          <a:prstGeom prst="rect">
            <a:avLst/>
          </a:prstGeom>
        </p:spPr>
        <p:txBody>
          <a:bodyPr tIns="91440" bIns="91440">
            <a:normAutofit fontScale="97000"/>
          </a:bodyPr>
          <a:lstStyle/>
          <a:p>
            <a:r>
              <a:rPr lang="en-US" sz="2800" b="0" strike="noStrike" spc="-1">
                <a:solidFill>
                  <a:srgbClr val="000000"/>
                </a:solidFill>
                <a:latin typeface="Arial"/>
              </a:rPr>
              <a:t>Click to edit the title text format</a:t>
            </a:r>
          </a:p>
        </p:txBody>
      </p:sp>
      <p:sp>
        <p:nvSpPr>
          <p:cNvPr id="40" name="PlaceHolder 2"/>
          <p:cNvSpPr>
            <a:spLocks noGrp="1"/>
          </p:cNvSpPr>
          <p:nvPr>
            <p:ph type="body"/>
          </p:nvPr>
        </p:nvSpPr>
        <p:spPr>
          <a:xfrm>
            <a:off x="311760" y="1152360"/>
            <a:ext cx="8520120" cy="3416040"/>
          </a:xfrm>
          <a:prstGeom prst="rect">
            <a:avLst/>
          </a:prstGeom>
        </p:spPr>
        <p:txBody>
          <a:bodyPr tIns="91440" bIns="91440">
            <a:normAutofit/>
          </a:bodyPr>
          <a:lstStyle/>
          <a:p>
            <a:pPr marL="432000" indent="-324000">
              <a:spcBef>
                <a:spcPts val="1417"/>
              </a:spcBef>
              <a:buClr>
                <a:srgbClr val="000000"/>
              </a:buClr>
              <a:buSzPct val="45000"/>
              <a:buFont typeface="Wingdings" charset="2"/>
              <a:buChar char=""/>
            </a:pPr>
            <a:r>
              <a:rPr lang="en-US" sz="1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1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1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1800" b="0" strike="noStrike" spc="-1">
                <a:solidFill>
                  <a:srgbClr val="000000"/>
                </a:solidFill>
                <a:latin typeface="Arial"/>
              </a:rPr>
              <a:t>Seventh Outline Level</a:t>
            </a:r>
          </a:p>
        </p:txBody>
      </p:sp>
      <p:sp>
        <p:nvSpPr>
          <p:cNvPr id="41" name="PlaceHolder 3"/>
          <p:cNvSpPr>
            <a:spLocks noGrp="1"/>
          </p:cNvSpPr>
          <p:nvPr>
            <p:ph type="sldNum"/>
          </p:nvPr>
        </p:nvSpPr>
        <p:spPr>
          <a:xfrm>
            <a:off x="8472600" y="4663080"/>
            <a:ext cx="548280" cy="393120"/>
          </a:xfrm>
          <a:prstGeom prst="rect">
            <a:avLst/>
          </a:prstGeom>
        </p:spPr>
        <p:txBody>
          <a:bodyPr tIns="91440" bIns="91440" anchor="ctr">
            <a:normAutofit/>
          </a:bodyPr>
          <a:lstStyle/>
          <a:p>
            <a:pPr algn="r">
              <a:lnSpc>
                <a:spcPct val="100000"/>
              </a:lnSpc>
              <a:tabLst>
                <a:tab pos="0" algn="l"/>
              </a:tabLst>
            </a:pPr>
            <a:fld id="{72235EC6-86A0-44A8-8358-8F7C3710225F}" type="slidenum">
              <a:rPr lang="en" sz="1000" b="0" strike="noStrike" spc="-1">
                <a:solidFill>
                  <a:srgbClr val="595959"/>
                </a:solidFill>
                <a:latin typeface="Arial"/>
                <a:ea typeface="Arial"/>
              </a:rPr>
              <a:t>‹#›</a:t>
            </a:fld>
            <a:endParaRPr lang="en-US" sz="10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 name="PlaceHolder 1"/>
          <p:cNvSpPr>
            <a:spLocks noGrp="1"/>
          </p:cNvSpPr>
          <p:nvPr>
            <p:ph type="title"/>
          </p:nvPr>
        </p:nvSpPr>
        <p:spPr>
          <a:xfrm>
            <a:off x="311760" y="444960"/>
            <a:ext cx="8520120" cy="572400"/>
          </a:xfrm>
          <a:prstGeom prst="rect">
            <a:avLst/>
          </a:prstGeom>
        </p:spPr>
        <p:txBody>
          <a:bodyPr tIns="91440" bIns="91440">
            <a:normAutofit fontScale="97000"/>
          </a:bodyPr>
          <a:lstStyle/>
          <a:p>
            <a:r>
              <a:rPr lang="en-US" sz="2800" b="0" strike="noStrike" spc="-1">
                <a:solidFill>
                  <a:srgbClr val="000000"/>
                </a:solidFill>
                <a:latin typeface="Arial"/>
              </a:rPr>
              <a:t>Click to edit the title text format</a:t>
            </a:r>
          </a:p>
        </p:txBody>
      </p:sp>
      <p:sp>
        <p:nvSpPr>
          <p:cNvPr id="79" name="PlaceHolder 2"/>
          <p:cNvSpPr>
            <a:spLocks noGrp="1"/>
          </p:cNvSpPr>
          <p:nvPr>
            <p:ph type="body"/>
          </p:nvPr>
        </p:nvSpPr>
        <p:spPr>
          <a:xfrm>
            <a:off x="311760" y="1152360"/>
            <a:ext cx="3999600" cy="3416040"/>
          </a:xfrm>
          <a:prstGeom prst="rect">
            <a:avLst/>
          </a:prstGeom>
        </p:spPr>
        <p:txBody>
          <a:bodyPr tIns="91440" bIns="91440">
            <a:normAutofit/>
          </a:bodyPr>
          <a:lstStyle/>
          <a:p>
            <a:pPr marL="432000" indent="-324000">
              <a:spcBef>
                <a:spcPts val="1417"/>
              </a:spcBef>
              <a:buClr>
                <a:srgbClr val="000000"/>
              </a:buClr>
              <a:buSzPct val="45000"/>
              <a:buFont typeface="Wingdings" charset="2"/>
              <a:buChar char=""/>
            </a:pPr>
            <a:r>
              <a:rPr lang="en-US"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14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14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1400" b="0" strike="noStrike" spc="-1">
                <a:solidFill>
                  <a:srgbClr val="000000"/>
                </a:solidFill>
                <a:latin typeface="Arial"/>
              </a:rPr>
              <a:t>Seventh Outline Level</a:t>
            </a:r>
          </a:p>
        </p:txBody>
      </p:sp>
      <p:sp>
        <p:nvSpPr>
          <p:cNvPr id="80" name="PlaceHolder 3"/>
          <p:cNvSpPr>
            <a:spLocks noGrp="1"/>
          </p:cNvSpPr>
          <p:nvPr>
            <p:ph type="body"/>
          </p:nvPr>
        </p:nvSpPr>
        <p:spPr>
          <a:xfrm>
            <a:off x="4832280" y="1152360"/>
            <a:ext cx="3999600" cy="3416040"/>
          </a:xfrm>
          <a:prstGeom prst="rect">
            <a:avLst/>
          </a:prstGeom>
        </p:spPr>
        <p:txBody>
          <a:bodyPr tIns="91440" bIns="91440">
            <a:normAutofit/>
          </a:bodyPr>
          <a:lstStyle/>
          <a:p>
            <a:pPr marL="432000" indent="-324000">
              <a:spcBef>
                <a:spcPts val="1417"/>
              </a:spcBef>
              <a:buClr>
                <a:srgbClr val="000000"/>
              </a:buClr>
              <a:buSzPct val="45000"/>
              <a:buFont typeface="Wingdings" charset="2"/>
              <a:buChar char=""/>
            </a:pPr>
            <a:r>
              <a:rPr lang="en-US"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14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14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1400" b="0" strike="noStrike" spc="-1">
                <a:solidFill>
                  <a:srgbClr val="000000"/>
                </a:solidFill>
                <a:latin typeface="Arial"/>
              </a:rPr>
              <a:t>Seventh Outline Level</a:t>
            </a:r>
          </a:p>
        </p:txBody>
      </p:sp>
      <p:sp>
        <p:nvSpPr>
          <p:cNvPr id="81" name="PlaceHolder 4"/>
          <p:cNvSpPr>
            <a:spLocks noGrp="1"/>
          </p:cNvSpPr>
          <p:nvPr>
            <p:ph type="sldNum"/>
          </p:nvPr>
        </p:nvSpPr>
        <p:spPr>
          <a:xfrm>
            <a:off x="8472600" y="4663080"/>
            <a:ext cx="548280" cy="393120"/>
          </a:xfrm>
          <a:prstGeom prst="rect">
            <a:avLst/>
          </a:prstGeom>
        </p:spPr>
        <p:txBody>
          <a:bodyPr tIns="91440" bIns="91440" anchor="ctr">
            <a:normAutofit/>
          </a:bodyPr>
          <a:lstStyle/>
          <a:p>
            <a:pPr algn="r">
              <a:lnSpc>
                <a:spcPct val="100000"/>
              </a:lnSpc>
              <a:tabLst>
                <a:tab pos="0" algn="l"/>
              </a:tabLst>
            </a:pPr>
            <a:fld id="{C6064713-FA24-4DF7-A51D-6ABDCFB49A27}" type="slidenum">
              <a:rPr lang="en" sz="1000" b="0" strike="noStrike" spc="-1">
                <a:solidFill>
                  <a:srgbClr val="595959"/>
                </a:solidFill>
                <a:latin typeface="Arial"/>
                <a:ea typeface="Arial"/>
              </a:rPr>
              <a:t>‹#›</a:t>
            </a:fld>
            <a:endParaRPr lang="en-US" sz="10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s://play.golang.org" TargetMode="External"/><Relationship Id="rId2" Type="http://schemas.openxmlformats.org/officeDocument/2006/relationships/hyperlink" Target="https://tour.golang.org/list" TargetMode="External"/><Relationship Id="rId1" Type="http://schemas.openxmlformats.org/officeDocument/2006/relationships/slideLayout" Target="../slideLayouts/slideLayout15.xml"/><Relationship Id="rId4" Type="http://schemas.openxmlformats.org/officeDocument/2006/relationships/hyperlink" Target="https://gobyexample.com/"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15.xml"/><Relationship Id="rId5" Type="http://schemas.openxmlformats.org/officeDocument/2006/relationships/image" Target="../media/image8.png"/><Relationship Id="rId4" Type="http://schemas.openxmlformats.org/officeDocument/2006/relationships/image" Target="../media/image7.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4" name="TextShape 1"/>
          <p:cNvSpPr txBox="1"/>
          <p:nvPr/>
        </p:nvSpPr>
        <p:spPr>
          <a:xfrm>
            <a:off x="311760" y="744480"/>
            <a:ext cx="8520120" cy="2052360"/>
          </a:xfrm>
          <a:prstGeom prst="rect">
            <a:avLst/>
          </a:prstGeom>
          <a:noFill/>
          <a:ln>
            <a:noFill/>
          </a:ln>
        </p:spPr>
        <p:txBody>
          <a:bodyPr tIns="91440" bIns="91440" anchor="b">
            <a:normAutofit/>
          </a:bodyPr>
          <a:lstStyle/>
          <a:p>
            <a:pPr algn="ctr">
              <a:lnSpc>
                <a:spcPct val="100000"/>
              </a:lnSpc>
              <a:tabLst>
                <a:tab pos="0" algn="l"/>
              </a:tabLst>
            </a:pPr>
            <a:r>
              <a:rPr lang="en" sz="5200" b="0" strike="noStrike" spc="-1" dirty="0">
                <a:solidFill>
                  <a:srgbClr val="FFFFFF"/>
                </a:solidFill>
                <a:latin typeface="Arial"/>
                <a:ea typeface="Arial"/>
              </a:rPr>
              <a:t>Concurrency in Go</a:t>
            </a:r>
            <a:endParaRPr lang="en-US" sz="5200" b="0" strike="noStrike" spc="-1" dirty="0">
              <a:solidFill>
                <a:srgbClr val="000000"/>
              </a:solidFill>
              <a:latin typeface="Arial"/>
            </a:endParaRPr>
          </a:p>
        </p:txBody>
      </p:sp>
      <p:sp>
        <p:nvSpPr>
          <p:cNvPr id="125" name="TextShape 2"/>
          <p:cNvSpPr txBox="1"/>
          <p:nvPr/>
        </p:nvSpPr>
        <p:spPr>
          <a:xfrm>
            <a:off x="311760" y="2834280"/>
            <a:ext cx="8520120" cy="792360"/>
          </a:xfrm>
          <a:prstGeom prst="rect">
            <a:avLst/>
          </a:prstGeom>
          <a:noFill/>
          <a:ln>
            <a:noFill/>
          </a:ln>
        </p:spPr>
        <p:txBody>
          <a:bodyPr tIns="91440" bIns="91440">
            <a:normAutofit/>
          </a:bodyPr>
          <a:lstStyle/>
          <a:p>
            <a:pPr algn="ctr">
              <a:lnSpc>
                <a:spcPct val="100000"/>
              </a:lnSpc>
              <a:tabLst>
                <a:tab pos="0" algn="l"/>
              </a:tabLst>
            </a:pPr>
            <a:r>
              <a:rPr lang="en" sz="2800" b="0" strike="noStrike" spc="-1" dirty="0">
                <a:solidFill>
                  <a:srgbClr val="FFFFFF"/>
                </a:solidFill>
                <a:latin typeface="Arial"/>
                <a:ea typeface="Arial"/>
              </a:rPr>
              <a:t>Feb 2</a:t>
            </a:r>
            <a:r>
              <a:rPr lang="en" sz="2800" b="0" strike="noStrike" spc="-1" baseline="30000" dirty="0">
                <a:solidFill>
                  <a:srgbClr val="FFFFFF"/>
                </a:solidFill>
                <a:latin typeface="Arial"/>
                <a:ea typeface="Arial"/>
              </a:rPr>
              <a:t>nd</a:t>
            </a:r>
            <a:r>
              <a:rPr lang="en" sz="2800" b="0" strike="noStrike" spc="-1" dirty="0">
                <a:solidFill>
                  <a:srgbClr val="FFFFFF"/>
                </a:solidFill>
                <a:latin typeface="Arial"/>
                <a:ea typeface="Arial"/>
              </a:rPr>
              <a:t>&amp;3</a:t>
            </a:r>
            <a:r>
              <a:rPr lang="en" sz="2800" b="0" strike="noStrike" spc="-1" baseline="30000" dirty="0">
                <a:solidFill>
                  <a:srgbClr val="FFFFFF"/>
                </a:solidFill>
                <a:latin typeface="Arial"/>
                <a:ea typeface="Arial"/>
              </a:rPr>
              <a:t>rd</a:t>
            </a:r>
            <a:r>
              <a:rPr lang="en" sz="2800" b="0" strike="noStrike" spc="-1" dirty="0">
                <a:solidFill>
                  <a:srgbClr val="FFFFFF"/>
                </a:solidFill>
                <a:latin typeface="Arial"/>
                <a:ea typeface="Arial"/>
              </a:rPr>
              <a:t> 2022</a:t>
            </a:r>
            <a:endParaRPr lang="en-US" sz="2800" b="0" strike="noStrike" spc="-1"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88"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Two Solutions to the Same Problem</a:t>
            </a:r>
            <a:endParaRPr lang="en-US" sz="2800" b="0" strike="noStrike" spc="-1">
              <a:solidFill>
                <a:srgbClr val="000000"/>
              </a:solidFill>
              <a:latin typeface="Arial"/>
            </a:endParaRPr>
          </a:p>
        </p:txBody>
      </p:sp>
      <p:sp>
        <p:nvSpPr>
          <p:cNvPr id="189" name="TextShape 2"/>
          <p:cNvSpPr txBox="1"/>
          <p:nvPr/>
        </p:nvSpPr>
        <p:spPr>
          <a:xfrm>
            <a:off x="311760" y="1152360"/>
            <a:ext cx="3999600" cy="3416040"/>
          </a:xfrm>
          <a:prstGeom prst="rect">
            <a:avLst/>
          </a:prstGeom>
          <a:noFill/>
          <a:ln>
            <a:noFill/>
          </a:ln>
        </p:spPr>
        <p:txBody>
          <a:bodyPr tIns="91440" bIns="91440">
            <a:normAutofit/>
          </a:bodyPr>
          <a:lstStyle/>
          <a:p>
            <a:pPr>
              <a:lnSpc>
                <a:spcPct val="115000"/>
              </a:lnSpc>
              <a:tabLst>
                <a:tab pos="0" algn="l"/>
              </a:tabLst>
            </a:pPr>
            <a:r>
              <a:rPr lang="en" sz="1800" b="1" strike="noStrike" spc="-1">
                <a:solidFill>
                  <a:srgbClr val="FFFFFF"/>
                </a:solidFill>
                <a:latin typeface="Arial"/>
                <a:ea typeface="Arial"/>
              </a:rPr>
              <a:t>Locks: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FFFFFF"/>
                </a:solidFill>
                <a:latin typeface="Arial"/>
                <a:ea typeface="Arial"/>
              </a:rPr>
              <a:t>Multiple threads can reference same memory location</a:t>
            </a:r>
            <a:endParaRPr lang="en-US" sz="1800" b="0" strike="noStrike" spc="-1">
              <a:solidFill>
                <a:srgbClr val="000000"/>
              </a:solidFill>
              <a:latin typeface="Arial"/>
            </a:endParaRPr>
          </a:p>
          <a:p>
            <a:pPr>
              <a:lnSpc>
                <a:spcPct val="115000"/>
              </a:lnSpc>
              <a:spcBef>
                <a:spcPts val="1199"/>
              </a:spcBef>
              <a:spcAft>
                <a:spcPts val="1199"/>
              </a:spcAft>
              <a:tabLst>
                <a:tab pos="0" algn="l"/>
              </a:tabLst>
            </a:pPr>
            <a:r>
              <a:rPr lang="en" sz="1800" b="0" strike="noStrike" spc="-1">
                <a:solidFill>
                  <a:srgbClr val="FFFFFF"/>
                </a:solidFill>
                <a:latin typeface="Arial"/>
                <a:ea typeface="Arial"/>
              </a:rPr>
              <a:t>Use lock to ensure only one thread is updating it at any given time</a:t>
            </a:r>
            <a:endParaRPr lang="en-US" sz="1800" b="0" strike="noStrike" spc="-1">
              <a:solidFill>
                <a:srgbClr val="000000"/>
              </a:solidFill>
              <a:latin typeface="Arial"/>
            </a:endParaRPr>
          </a:p>
        </p:txBody>
      </p:sp>
      <p:sp>
        <p:nvSpPr>
          <p:cNvPr id="190" name="TextShape 3"/>
          <p:cNvSpPr txBox="1"/>
          <p:nvPr/>
        </p:nvSpPr>
        <p:spPr>
          <a:xfrm>
            <a:off x="4832280" y="1152720"/>
            <a:ext cx="3999600" cy="2125080"/>
          </a:xfrm>
          <a:prstGeom prst="rect">
            <a:avLst/>
          </a:prstGeom>
          <a:noFill/>
          <a:ln>
            <a:noFill/>
          </a:ln>
        </p:spPr>
        <p:txBody>
          <a:bodyPr tIns="91440" bIns="91440">
            <a:normAutofit/>
          </a:bodyPr>
          <a:lstStyle/>
          <a:p>
            <a:pPr>
              <a:lnSpc>
                <a:spcPct val="115000"/>
              </a:lnSpc>
              <a:tabLst>
                <a:tab pos="0" algn="l"/>
              </a:tabLst>
            </a:pPr>
            <a:r>
              <a:rPr lang="en" sz="1800" b="1" strike="noStrike" spc="-1">
                <a:solidFill>
                  <a:srgbClr val="FFFFFF"/>
                </a:solidFill>
                <a:latin typeface="Arial"/>
                <a:ea typeface="Arial"/>
              </a:rPr>
              <a:t>Channels: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FFFFFF"/>
                </a:solidFill>
                <a:latin typeface="Arial"/>
                <a:ea typeface="Arial"/>
              </a:rPr>
              <a:t>Data item initially stored in channel</a:t>
            </a:r>
            <a:endParaRPr lang="en-US" sz="1800" b="0" strike="noStrike" spc="-1">
              <a:solidFill>
                <a:srgbClr val="000000"/>
              </a:solidFill>
              <a:latin typeface="Arial"/>
            </a:endParaRPr>
          </a:p>
          <a:p>
            <a:pPr>
              <a:lnSpc>
                <a:spcPct val="115000"/>
              </a:lnSpc>
              <a:spcBef>
                <a:spcPts val="1199"/>
              </a:spcBef>
              <a:spcAft>
                <a:spcPts val="1199"/>
              </a:spcAft>
              <a:tabLst>
                <a:tab pos="0" algn="l"/>
              </a:tabLst>
            </a:pPr>
            <a:r>
              <a:rPr lang="en" sz="1800" b="0" strike="noStrike" spc="-1">
                <a:solidFill>
                  <a:srgbClr val="FFFFFF"/>
                </a:solidFill>
                <a:latin typeface="Arial"/>
                <a:ea typeface="Arial"/>
              </a:rPr>
              <a:t>Threads must request item from channel, make updates, and return item to channel</a:t>
            </a:r>
            <a:endParaRPr lang="en-US" sz="1800" b="0" strike="noStrike" spc="-1">
              <a:solidFill>
                <a:srgbClr val="000000"/>
              </a:solidFill>
              <a:latin typeface="Arial"/>
            </a:endParaRPr>
          </a:p>
        </p:txBody>
      </p:sp>
      <p:sp>
        <p:nvSpPr>
          <p:cNvPr id="191" name="CustomShape 4"/>
          <p:cNvSpPr/>
          <p:nvPr/>
        </p:nvSpPr>
        <p:spPr>
          <a:xfrm>
            <a:off x="1341000" y="3218040"/>
            <a:ext cx="456840" cy="456840"/>
          </a:xfrm>
          <a:prstGeom prst="roundRect">
            <a:avLst>
              <a:gd name="adj" fmla="val 16667"/>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T1</a:t>
            </a:r>
            <a:endParaRPr lang="en-US" sz="1400" b="0" strike="noStrike" spc="-1">
              <a:latin typeface="Arial"/>
            </a:endParaRPr>
          </a:p>
        </p:txBody>
      </p:sp>
      <p:sp>
        <p:nvSpPr>
          <p:cNvPr id="192" name="CustomShape 5"/>
          <p:cNvSpPr/>
          <p:nvPr/>
        </p:nvSpPr>
        <p:spPr>
          <a:xfrm>
            <a:off x="2082960" y="3218040"/>
            <a:ext cx="456840" cy="456840"/>
          </a:xfrm>
          <a:prstGeom prst="roundRect">
            <a:avLst>
              <a:gd name="adj" fmla="val 16667"/>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T2</a:t>
            </a:r>
            <a:endParaRPr lang="en-US" sz="1400" b="0" strike="noStrike" spc="-1">
              <a:latin typeface="Arial"/>
            </a:endParaRPr>
          </a:p>
        </p:txBody>
      </p:sp>
      <p:sp>
        <p:nvSpPr>
          <p:cNvPr id="193" name="CustomShape 6"/>
          <p:cNvSpPr/>
          <p:nvPr/>
        </p:nvSpPr>
        <p:spPr>
          <a:xfrm>
            <a:off x="2824920" y="3218040"/>
            <a:ext cx="456840" cy="456840"/>
          </a:xfrm>
          <a:prstGeom prst="roundRect">
            <a:avLst>
              <a:gd name="adj" fmla="val 16667"/>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T3</a:t>
            </a:r>
            <a:endParaRPr lang="en-US" sz="1400" b="0" strike="noStrike" spc="-1">
              <a:latin typeface="Arial"/>
            </a:endParaRPr>
          </a:p>
        </p:txBody>
      </p:sp>
      <p:sp>
        <p:nvSpPr>
          <p:cNvPr id="194" name="CustomShape 7"/>
          <p:cNvSpPr/>
          <p:nvPr/>
        </p:nvSpPr>
        <p:spPr>
          <a:xfrm>
            <a:off x="1341000" y="4748040"/>
            <a:ext cx="1940760" cy="347760"/>
          </a:xfrm>
          <a:prstGeom prst="rect">
            <a:avLst/>
          </a:prstGeom>
          <a:solidFill>
            <a:srgbClr val="EA9999"/>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1" strike="noStrike" spc="-1">
                <a:solidFill>
                  <a:srgbClr val="000000"/>
                </a:solidFill>
                <a:latin typeface="Arial"/>
                <a:ea typeface="Arial"/>
              </a:rPr>
              <a:t>0x1000:	100</a:t>
            </a:r>
            <a:endParaRPr lang="en-US" sz="1400" b="0" strike="noStrike" spc="-1">
              <a:latin typeface="Arial"/>
            </a:endParaRPr>
          </a:p>
        </p:txBody>
      </p:sp>
      <p:sp>
        <p:nvSpPr>
          <p:cNvPr id="195" name="CustomShape 8"/>
          <p:cNvSpPr/>
          <p:nvPr/>
        </p:nvSpPr>
        <p:spPr>
          <a:xfrm>
            <a:off x="1569600" y="3675240"/>
            <a:ext cx="741600" cy="107244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sp>
        <p:nvSpPr>
          <p:cNvPr id="196" name="CustomShape 9"/>
          <p:cNvSpPr/>
          <p:nvPr/>
        </p:nvSpPr>
        <p:spPr>
          <a:xfrm>
            <a:off x="2311560" y="3675240"/>
            <a:ext cx="360" cy="107244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sp>
        <p:nvSpPr>
          <p:cNvPr id="197" name="CustomShape 10"/>
          <p:cNvSpPr/>
          <p:nvPr/>
        </p:nvSpPr>
        <p:spPr>
          <a:xfrm flipH="1">
            <a:off x="2311560" y="3675240"/>
            <a:ext cx="741600" cy="107244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pic>
        <p:nvPicPr>
          <p:cNvPr id="198" name="Google Shape;164;p22"/>
          <p:cNvPicPr/>
          <p:nvPr/>
        </p:nvPicPr>
        <p:blipFill>
          <a:blip r:embed="rId2"/>
          <a:stretch/>
        </p:blipFill>
        <p:spPr>
          <a:xfrm>
            <a:off x="2082960" y="4187880"/>
            <a:ext cx="456840" cy="456840"/>
          </a:xfrm>
          <a:prstGeom prst="rect">
            <a:avLst/>
          </a:prstGeom>
          <a:ln>
            <a:noFill/>
          </a:ln>
        </p:spPr>
      </p:pic>
      <p:sp>
        <p:nvSpPr>
          <p:cNvPr id="199" name="CustomShape 11"/>
          <p:cNvSpPr/>
          <p:nvPr/>
        </p:nvSpPr>
        <p:spPr>
          <a:xfrm>
            <a:off x="5861880" y="3196440"/>
            <a:ext cx="456840" cy="456840"/>
          </a:xfrm>
          <a:prstGeom prst="roundRect">
            <a:avLst>
              <a:gd name="adj" fmla="val 16667"/>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T1</a:t>
            </a:r>
            <a:endParaRPr lang="en-US" sz="1400" b="0" strike="noStrike" spc="-1">
              <a:latin typeface="Arial"/>
            </a:endParaRPr>
          </a:p>
        </p:txBody>
      </p:sp>
      <p:sp>
        <p:nvSpPr>
          <p:cNvPr id="200" name="CustomShape 12"/>
          <p:cNvSpPr/>
          <p:nvPr/>
        </p:nvSpPr>
        <p:spPr>
          <a:xfrm>
            <a:off x="6603840" y="3196440"/>
            <a:ext cx="456840" cy="456840"/>
          </a:xfrm>
          <a:prstGeom prst="roundRect">
            <a:avLst>
              <a:gd name="adj" fmla="val 16667"/>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T2</a:t>
            </a:r>
            <a:endParaRPr lang="en-US" sz="1400" b="0" strike="noStrike" spc="-1">
              <a:latin typeface="Arial"/>
            </a:endParaRPr>
          </a:p>
        </p:txBody>
      </p:sp>
      <p:sp>
        <p:nvSpPr>
          <p:cNvPr id="201" name="CustomShape 13"/>
          <p:cNvSpPr/>
          <p:nvPr/>
        </p:nvSpPr>
        <p:spPr>
          <a:xfrm>
            <a:off x="7345440" y="3196440"/>
            <a:ext cx="456840" cy="456840"/>
          </a:xfrm>
          <a:prstGeom prst="roundRect">
            <a:avLst>
              <a:gd name="adj" fmla="val 16667"/>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T3</a:t>
            </a:r>
            <a:endParaRPr lang="en-US" sz="1400" b="0" strike="noStrike" spc="-1">
              <a:latin typeface="Arial"/>
            </a:endParaRPr>
          </a:p>
        </p:txBody>
      </p:sp>
      <p:sp>
        <p:nvSpPr>
          <p:cNvPr id="202" name="CustomShape 14"/>
          <p:cNvSpPr/>
          <p:nvPr/>
        </p:nvSpPr>
        <p:spPr>
          <a:xfrm>
            <a:off x="6557400" y="4748040"/>
            <a:ext cx="549360" cy="347760"/>
          </a:xfrm>
          <a:prstGeom prst="rect">
            <a:avLst/>
          </a:prstGeom>
          <a:solidFill>
            <a:srgbClr val="EA9999"/>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100</a:t>
            </a:r>
            <a:endParaRPr lang="en-US" sz="1400" b="0" strike="noStrike" spc="-1">
              <a:latin typeface="Arial"/>
            </a:endParaRPr>
          </a:p>
        </p:txBody>
      </p:sp>
      <p:sp>
        <p:nvSpPr>
          <p:cNvPr id="203" name="CustomShape 15"/>
          <p:cNvSpPr/>
          <p:nvPr/>
        </p:nvSpPr>
        <p:spPr>
          <a:xfrm>
            <a:off x="6090480" y="3653640"/>
            <a:ext cx="741600" cy="82872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sp>
        <p:nvSpPr>
          <p:cNvPr id="204" name="CustomShape 16"/>
          <p:cNvSpPr/>
          <p:nvPr/>
        </p:nvSpPr>
        <p:spPr>
          <a:xfrm>
            <a:off x="6832440" y="3653640"/>
            <a:ext cx="360" cy="82872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sp>
        <p:nvSpPr>
          <p:cNvPr id="205" name="CustomShape 17"/>
          <p:cNvSpPr/>
          <p:nvPr/>
        </p:nvSpPr>
        <p:spPr>
          <a:xfrm flipH="1">
            <a:off x="6832080" y="3653640"/>
            <a:ext cx="741600" cy="82872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sp>
        <p:nvSpPr>
          <p:cNvPr id="206" name="CustomShape 18"/>
          <p:cNvSpPr/>
          <p:nvPr/>
        </p:nvSpPr>
        <p:spPr>
          <a:xfrm>
            <a:off x="6557400" y="4482720"/>
            <a:ext cx="549360" cy="265320"/>
          </a:xfrm>
          <a:prstGeom prst="rect">
            <a:avLst/>
          </a:prstGeom>
          <a:solidFill>
            <a:srgbClr val="666666"/>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FFFFFF"/>
                </a:solidFill>
                <a:latin typeface="Arial"/>
                <a:ea typeface="Arial"/>
              </a:rPr>
              <a:t>C</a:t>
            </a:r>
            <a:endParaRPr lang="en-US" sz="1400" b="0" strike="noStrike" spc="-1">
              <a:latin typeface="Arial"/>
            </a:endParaRPr>
          </a:p>
        </p:txBody>
      </p:sp>
      <p:sp>
        <p:nvSpPr>
          <p:cNvPr id="207" name="CustomShape 19"/>
          <p:cNvSpPr/>
          <p:nvPr/>
        </p:nvSpPr>
        <p:spPr>
          <a:xfrm rot="10800000">
            <a:off x="6090840" y="3654000"/>
            <a:ext cx="741600" cy="82872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sp>
        <p:nvSpPr>
          <p:cNvPr id="208" name="CustomShape 20"/>
          <p:cNvSpPr/>
          <p:nvPr/>
        </p:nvSpPr>
        <p:spPr>
          <a:xfrm>
            <a:off x="6090480" y="3653640"/>
            <a:ext cx="741600" cy="828720"/>
          </a:xfrm>
          <a:custGeom>
            <a:avLst/>
            <a:gdLst/>
            <a:ahLst/>
            <a:cxnLst/>
            <a:rect l="l" t="t" r="r" b="b"/>
            <a:pathLst>
              <a:path w="21600" h="21600">
                <a:moveTo>
                  <a:pt x="0" y="0"/>
                </a:moveTo>
                <a:lnTo>
                  <a:pt x="21600" y="21600"/>
                </a:lnTo>
              </a:path>
            </a:pathLst>
          </a:custGeom>
          <a:noFill/>
          <a:ln w="28440">
            <a:solidFill>
              <a:schemeClr val="lt2"/>
            </a:solidFill>
            <a:round/>
            <a:tailEnd type="stealth" w="med" len="med"/>
          </a:ln>
        </p:spPr>
        <p:style>
          <a:lnRef idx="0">
            <a:scrgbClr r="0" g="0" b="0"/>
          </a:lnRef>
          <a:fillRef idx="0">
            <a:scrgbClr r="0" g="0" b="0"/>
          </a:fillRef>
          <a:effectRef idx="0">
            <a:scrgbClr r="0" g="0" b="0"/>
          </a:effectRef>
          <a:fontRef idx="minor"/>
        </p:style>
      </p:sp>
      <p:sp>
        <p:nvSpPr>
          <p:cNvPr id="209" name="CustomShape 21"/>
          <p:cNvSpPr/>
          <p:nvPr/>
        </p:nvSpPr>
        <p:spPr>
          <a:xfrm>
            <a:off x="5815800" y="4037760"/>
            <a:ext cx="549360" cy="347760"/>
          </a:xfrm>
          <a:prstGeom prst="rect">
            <a:avLst/>
          </a:prstGeom>
          <a:solidFill>
            <a:srgbClr val="EA9999"/>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100</a:t>
            </a:r>
            <a:endParaRPr lang="en-US" sz="1400" b="0" strike="noStrike" spc="-1">
              <a:latin typeface="Arial"/>
            </a:endParaRPr>
          </a:p>
        </p:txBody>
      </p:sp>
      <p:sp>
        <p:nvSpPr>
          <p:cNvPr id="210" name="CustomShape 22"/>
          <p:cNvSpPr/>
          <p:nvPr/>
        </p:nvSpPr>
        <p:spPr>
          <a:xfrm>
            <a:off x="6557400" y="4748040"/>
            <a:ext cx="549360" cy="347760"/>
          </a:xfrm>
          <a:prstGeom prst="rect">
            <a:avLst/>
          </a:prstGeom>
          <a:solidFill>
            <a:srgbClr val="EA9999"/>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110</a:t>
            </a:r>
            <a:endParaRPr lang="en-US" sz="14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91"/>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192"/>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193"/>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191"/>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1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95"/>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196"/>
                                        </p:tgtEl>
                                        <p:attrNameLst>
                                          <p:attrName>style.visibility</p:attrName>
                                        </p:attrNameLst>
                                      </p:cBhvr>
                                      <p:to>
                                        <p:strVal val="visible"/>
                                      </p:to>
                                    </p:set>
                                  </p:childTnLst>
                                </p:cTn>
                              </p:par>
                              <p:par>
                                <p:cTn id="21" presetID="1" presetClass="entr" fill="hold" nodeType="withEffect">
                                  <p:stCondLst>
                                    <p:cond delay="0"/>
                                  </p:stCondLst>
                                  <p:childTnLst>
                                    <p:set>
                                      <p:cBhvr>
                                        <p:cTn id="22" dur="1" fill="hold">
                                          <p:stCondLst>
                                            <p:cond delay="0"/>
                                          </p:stCondLst>
                                        </p:cTn>
                                        <p:tgtEl>
                                          <p:spTgt spid="19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19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199"/>
                                        </p:tgtEl>
                                        <p:attrNameLst>
                                          <p:attrName>style.visibility</p:attrName>
                                        </p:attrNameLst>
                                      </p:cBhvr>
                                      <p:to>
                                        <p:strVal val="visible"/>
                                      </p:to>
                                    </p:set>
                                  </p:childTnLst>
                                </p:cTn>
                              </p:par>
                              <p:par>
                                <p:cTn id="31" presetID="1" presetClass="entr" fill="hold" nodeType="withEffect">
                                  <p:stCondLst>
                                    <p:cond delay="0"/>
                                  </p:stCondLst>
                                  <p:childTnLst>
                                    <p:set>
                                      <p:cBhvr>
                                        <p:cTn id="32" dur="1" fill="hold">
                                          <p:stCondLst>
                                            <p:cond delay="0"/>
                                          </p:stCondLst>
                                        </p:cTn>
                                        <p:tgtEl>
                                          <p:spTgt spid="200"/>
                                        </p:tgtEl>
                                        <p:attrNameLst>
                                          <p:attrName>style.visibility</p:attrName>
                                        </p:attrNameLst>
                                      </p:cBhvr>
                                      <p:to>
                                        <p:strVal val="visible"/>
                                      </p:to>
                                    </p:set>
                                  </p:childTnLst>
                                </p:cTn>
                              </p:par>
                              <p:par>
                                <p:cTn id="33" presetID="1" presetClass="entr" fill="hold" nodeType="withEffect">
                                  <p:stCondLst>
                                    <p:cond delay="0"/>
                                  </p:stCondLst>
                                  <p:childTnLst>
                                    <p:set>
                                      <p:cBhvr>
                                        <p:cTn id="34" dur="1" fill="hold">
                                          <p:stCondLst>
                                            <p:cond delay="0"/>
                                          </p:stCondLst>
                                        </p:cTn>
                                        <p:tgtEl>
                                          <p:spTgt spid="20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206"/>
                                        </p:tgtEl>
                                        <p:attrNameLst>
                                          <p:attrName>style.visibility</p:attrName>
                                        </p:attrNameLst>
                                      </p:cBhvr>
                                      <p:to>
                                        <p:strVal val="visible"/>
                                      </p:to>
                                    </p:set>
                                  </p:childTnLst>
                                </p:cTn>
                              </p:par>
                              <p:par>
                                <p:cTn id="39" presetID="1" presetClass="entr" fill="hold" nodeType="withEffect">
                                  <p:stCondLst>
                                    <p:cond delay="0"/>
                                  </p:stCondLst>
                                  <p:childTnLst>
                                    <p:set>
                                      <p:cBhvr>
                                        <p:cTn id="40" dur="1" fill="hold">
                                          <p:stCondLst>
                                            <p:cond delay="0"/>
                                          </p:stCondLst>
                                        </p:cTn>
                                        <p:tgtEl>
                                          <p:spTgt spid="20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fill="hold" nodeType="clickEffect">
                                  <p:stCondLst>
                                    <p:cond delay="0"/>
                                  </p:stCondLst>
                                  <p:childTnLst>
                                    <p:set>
                                      <p:cBhvr>
                                        <p:cTn id="44" dur="1" fill="hold">
                                          <p:stCondLst>
                                            <p:cond delay="0"/>
                                          </p:stCondLst>
                                        </p:cTn>
                                        <p:tgtEl>
                                          <p:spTgt spid="203"/>
                                        </p:tgtEl>
                                        <p:attrNameLst>
                                          <p:attrName>style.visibility</p:attrName>
                                        </p:attrNameLst>
                                      </p:cBhvr>
                                      <p:to>
                                        <p:strVal val="visible"/>
                                      </p:to>
                                    </p:set>
                                  </p:childTnLst>
                                </p:cTn>
                              </p:par>
                              <p:par>
                                <p:cTn id="45" presetID="1" presetClass="entr" fill="hold" nodeType="withEffect">
                                  <p:stCondLst>
                                    <p:cond delay="0"/>
                                  </p:stCondLst>
                                  <p:childTnLst>
                                    <p:set>
                                      <p:cBhvr>
                                        <p:cTn id="46" dur="1" fill="hold">
                                          <p:stCondLst>
                                            <p:cond delay="0"/>
                                          </p:stCondLst>
                                        </p:cTn>
                                        <p:tgtEl>
                                          <p:spTgt spid="205"/>
                                        </p:tgtEl>
                                        <p:attrNameLst>
                                          <p:attrName>style.visibility</p:attrName>
                                        </p:attrNameLst>
                                      </p:cBhvr>
                                      <p:to>
                                        <p:strVal val="visible"/>
                                      </p:to>
                                    </p:set>
                                  </p:childTnLst>
                                </p:cTn>
                              </p:par>
                              <p:par>
                                <p:cTn id="47" presetID="1" presetClass="entr" fill="hold" nodeType="withEffect">
                                  <p:stCondLst>
                                    <p:cond delay="0"/>
                                  </p:stCondLst>
                                  <p:childTnLst>
                                    <p:set>
                                      <p:cBhvr>
                                        <p:cTn id="48" dur="1" fill="hold">
                                          <p:stCondLst>
                                            <p:cond delay="0"/>
                                          </p:stCondLst>
                                        </p:cTn>
                                        <p:tgtEl>
                                          <p:spTgt spid="20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fill="hold" nodeType="clickEffect">
                                  <p:stCondLst>
                                    <p:cond delay="0"/>
                                  </p:stCondLst>
                                  <p:childTnLst>
                                    <p:set>
                                      <p:cBhvr>
                                        <p:cTn id="52" dur="1" fill="hold">
                                          <p:stCondLst>
                                            <p:cond delay="0"/>
                                          </p:stCondLst>
                                        </p:cTn>
                                        <p:tgtEl>
                                          <p:spTgt spid="203"/>
                                        </p:tgtEl>
                                        <p:attrNameLst>
                                          <p:attrName>style.visibility</p:attrName>
                                        </p:attrNameLst>
                                      </p:cBhvr>
                                      <p:to>
                                        <p:strVal val="hidden"/>
                                      </p:to>
                                    </p:set>
                                  </p:childTnLst>
                                </p:cTn>
                              </p:par>
                              <p:par>
                                <p:cTn id="53" presetID="1" presetClass="exit" fill="hold" nodeType="withEffect">
                                  <p:stCondLst>
                                    <p:cond delay="0"/>
                                  </p:stCondLst>
                                  <p:childTnLst>
                                    <p:set>
                                      <p:cBhvr>
                                        <p:cTn id="54" dur="1" fill="hold">
                                          <p:stCondLst>
                                            <p:cond delay="0"/>
                                          </p:stCondLst>
                                        </p:cTn>
                                        <p:tgtEl>
                                          <p:spTgt spid="204"/>
                                        </p:tgtEl>
                                        <p:attrNameLst>
                                          <p:attrName>style.visibility</p:attrName>
                                        </p:attrNameLst>
                                      </p:cBhvr>
                                      <p:to>
                                        <p:strVal val="hidden"/>
                                      </p:to>
                                    </p:set>
                                  </p:childTnLst>
                                </p:cTn>
                              </p:par>
                              <p:par>
                                <p:cTn id="55" presetID="1" presetClass="exit" fill="hold" nodeType="withEffect">
                                  <p:stCondLst>
                                    <p:cond delay="0"/>
                                  </p:stCondLst>
                                  <p:childTnLst>
                                    <p:set>
                                      <p:cBhvr>
                                        <p:cTn id="56" dur="1" fill="hold">
                                          <p:stCondLst>
                                            <p:cond delay="0"/>
                                          </p:stCondLst>
                                        </p:cTn>
                                        <p:tgtEl>
                                          <p:spTgt spid="20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fill="hold" nodeType="clickEffect">
                                  <p:stCondLst>
                                    <p:cond delay="0"/>
                                  </p:stCondLst>
                                  <p:childTnLst>
                                    <p:set>
                                      <p:cBhvr>
                                        <p:cTn id="60" dur="1" fill="hold">
                                          <p:stCondLst>
                                            <p:cond delay="0"/>
                                          </p:stCondLst>
                                        </p:cTn>
                                        <p:tgtEl>
                                          <p:spTgt spid="207"/>
                                        </p:tgtEl>
                                        <p:attrNameLst>
                                          <p:attrName>style.visibility</p:attrName>
                                        </p:attrNameLst>
                                      </p:cBhvr>
                                      <p:to>
                                        <p:strVal val="visible"/>
                                      </p:to>
                                    </p:set>
                                  </p:childTnLst>
                                </p:cTn>
                              </p:par>
                              <p:par>
                                <p:cTn id="61" presetID="1" presetClass="entr" fill="hold" nodeType="withEffect">
                                  <p:stCondLst>
                                    <p:cond delay="0"/>
                                  </p:stCondLst>
                                  <p:childTnLst>
                                    <p:set>
                                      <p:cBhvr>
                                        <p:cTn id="62" dur="1" fill="hold">
                                          <p:stCondLst>
                                            <p:cond delay="0"/>
                                          </p:stCondLst>
                                        </p:cTn>
                                        <p:tgtEl>
                                          <p:spTgt spid="209"/>
                                        </p:tgtEl>
                                        <p:attrNameLst>
                                          <p:attrName>style.visibility</p:attrName>
                                        </p:attrNameLst>
                                      </p:cBhvr>
                                      <p:to>
                                        <p:strVal val="visible"/>
                                      </p:to>
                                    </p:set>
                                  </p:childTnLst>
                                </p:cTn>
                              </p:par>
                              <p:par>
                                <p:cTn id="63" presetID="1" presetClass="exit" fill="hold" nodeType="withEffect">
                                  <p:stCondLst>
                                    <p:cond delay="0"/>
                                  </p:stCondLst>
                                  <p:childTnLst>
                                    <p:set>
                                      <p:cBhvr>
                                        <p:cTn id="64" dur="1" fill="hold">
                                          <p:stCondLst>
                                            <p:cond delay="0"/>
                                          </p:stCondLst>
                                        </p:cTn>
                                        <p:tgtEl>
                                          <p:spTgt spid="20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fill="hold" nodeType="clickEffect">
                                  <p:stCondLst>
                                    <p:cond delay="0"/>
                                  </p:stCondLst>
                                  <p:childTnLst>
                                    <p:set>
                                      <p:cBhvr>
                                        <p:cTn id="68" dur="1" fill="hold">
                                          <p:stCondLst>
                                            <p:cond delay="0"/>
                                          </p:stCondLst>
                                        </p:cTn>
                                        <p:tgtEl>
                                          <p:spTgt spid="207"/>
                                        </p:tgtEl>
                                        <p:attrNameLst>
                                          <p:attrName>style.visibility</p:attrName>
                                        </p:attrNameLst>
                                      </p:cBhvr>
                                      <p:to>
                                        <p:strVal val="hidden"/>
                                      </p:to>
                                    </p:set>
                                  </p:childTnLst>
                                </p:cTn>
                              </p:par>
                              <p:par>
                                <p:cTn id="69" presetID="1" presetClass="exit" fill="hold" nodeType="withEffect">
                                  <p:stCondLst>
                                    <p:cond delay="0"/>
                                  </p:stCondLst>
                                  <p:childTnLst>
                                    <p:set>
                                      <p:cBhvr>
                                        <p:cTn id="70" dur="1" fill="hold">
                                          <p:stCondLst>
                                            <p:cond delay="0"/>
                                          </p:stCondLst>
                                        </p:cTn>
                                        <p:tgtEl>
                                          <p:spTgt spid="209"/>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fill="hold" nodeType="clickEffect">
                                  <p:stCondLst>
                                    <p:cond delay="0"/>
                                  </p:stCondLst>
                                  <p:childTnLst>
                                    <p:set>
                                      <p:cBhvr>
                                        <p:cTn id="74" dur="1" fill="hold">
                                          <p:stCondLst>
                                            <p:cond delay="0"/>
                                          </p:stCondLst>
                                        </p:cTn>
                                        <p:tgtEl>
                                          <p:spTgt spid="208"/>
                                        </p:tgtEl>
                                        <p:attrNameLst>
                                          <p:attrName>style.visibility</p:attrName>
                                        </p:attrNameLst>
                                      </p:cBhvr>
                                      <p:to>
                                        <p:strVal val="visible"/>
                                      </p:to>
                                    </p:set>
                                  </p:childTnLst>
                                </p:cTn>
                              </p:par>
                              <p:par>
                                <p:cTn id="75" presetID="1" presetClass="entr" fill="hold" nodeType="withEffect">
                                  <p:stCondLst>
                                    <p:cond delay="0"/>
                                  </p:stCondLst>
                                  <p:childTnLst>
                                    <p:set>
                                      <p:cBhvr>
                                        <p:cTn id="76" dur="1" fill="hold">
                                          <p:stCondLst>
                                            <p:cond delay="0"/>
                                          </p:stCondLst>
                                        </p:cTn>
                                        <p:tgtEl>
                                          <p:spTgt spid="21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xit" fill="hold" nodeType="clickEffect">
                                  <p:stCondLst>
                                    <p:cond delay="0"/>
                                  </p:stCondLst>
                                  <p:childTnLst>
                                    <p:set>
                                      <p:cBhvr>
                                        <p:cTn id="80" dur="1" fill="hold">
                                          <p:stCondLst>
                                            <p:cond delay="0"/>
                                          </p:stCondLst>
                                        </p:cTn>
                                        <p:tgtEl>
                                          <p:spTgt spid="2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11"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Go channels</a:t>
            </a:r>
            <a:endParaRPr lang="en-US" sz="2800" b="0" strike="noStrike" spc="-1">
              <a:solidFill>
                <a:srgbClr val="000000"/>
              </a:solidFill>
              <a:latin typeface="Arial"/>
            </a:endParaRPr>
          </a:p>
        </p:txBody>
      </p:sp>
      <p:sp>
        <p:nvSpPr>
          <p:cNvPr id="212" name="TextShape 2"/>
          <p:cNvSpPr txBox="1"/>
          <p:nvPr/>
        </p:nvSpPr>
        <p:spPr>
          <a:xfrm>
            <a:off x="311760" y="1395720"/>
            <a:ext cx="2607480" cy="3174480"/>
          </a:xfrm>
          <a:prstGeom prst="rect">
            <a:avLst/>
          </a:prstGeom>
          <a:noFill/>
          <a:ln>
            <a:noFill/>
          </a:ln>
        </p:spPr>
        <p:txBody>
          <a:bodyPr tIns="91440" bIns="91440">
            <a:normAutofit/>
          </a:bodyPr>
          <a:lstStyle/>
          <a:p>
            <a:pPr>
              <a:lnSpc>
                <a:spcPct val="115000"/>
              </a:lnSpc>
              <a:spcAft>
                <a:spcPts val="1199"/>
              </a:spcAft>
              <a:tabLst>
                <a:tab pos="0" algn="l"/>
              </a:tabLst>
            </a:pPr>
            <a:r>
              <a:rPr lang="en" sz="1800" b="1" i="1" strike="noStrike" spc="-1">
                <a:solidFill>
                  <a:srgbClr val="FFFFFF"/>
                </a:solidFill>
                <a:latin typeface="Arial"/>
                <a:ea typeface="Arial"/>
              </a:rPr>
              <a:t>Channels</a:t>
            </a:r>
            <a:r>
              <a:rPr lang="en" sz="1800" b="0" strike="noStrike" spc="-1">
                <a:solidFill>
                  <a:srgbClr val="FFFFFF"/>
                </a:solidFill>
                <a:latin typeface="Arial"/>
                <a:ea typeface="Arial"/>
              </a:rPr>
              <a:t> also allow us to safely communicate between </a:t>
            </a:r>
            <a:r>
              <a:rPr lang="en" sz="1800" b="1" i="1" strike="noStrike" spc="-1">
                <a:solidFill>
                  <a:srgbClr val="FFFFFF"/>
                </a:solidFill>
                <a:latin typeface="Arial"/>
                <a:ea typeface="Arial"/>
              </a:rPr>
              <a:t>goroutines</a:t>
            </a:r>
            <a:endParaRPr lang="en-US" sz="1800" b="0" strike="noStrike" spc="-1">
              <a:solidFill>
                <a:srgbClr val="000000"/>
              </a:solidFill>
              <a:latin typeface="Arial"/>
            </a:endParaRPr>
          </a:p>
        </p:txBody>
      </p:sp>
      <p:sp>
        <p:nvSpPr>
          <p:cNvPr id="213" name="TextShape 3"/>
          <p:cNvSpPr txBox="1"/>
          <p:nvPr/>
        </p:nvSpPr>
        <p:spPr>
          <a:xfrm>
            <a:off x="3239280" y="1112040"/>
            <a:ext cx="5392800" cy="2029680"/>
          </a:xfrm>
          <a:prstGeom prst="rect">
            <a:avLst/>
          </a:prstGeom>
          <a:noFill/>
          <a:ln>
            <a:noFill/>
          </a:ln>
        </p:spPr>
        <p:txBody>
          <a:bodyPr tIns="91440" bIns="91440">
            <a:normAutofit fontScale="94000"/>
          </a:bodyPr>
          <a:lstStyle/>
          <a:p>
            <a:pPr>
              <a:lnSpc>
                <a:spcPct val="115000"/>
              </a:lnSpc>
              <a:tabLst>
                <a:tab pos="0" algn="l"/>
              </a:tabLst>
            </a:pPr>
            <a:r>
              <a:rPr lang="en" sz="1600" b="0" strike="noStrike" spc="-1">
                <a:solidFill>
                  <a:srgbClr val="666666"/>
                </a:solidFill>
                <a:latin typeface="Consolas"/>
                <a:ea typeface="Consolas"/>
              </a:rPr>
              <a:t>// Launch workers</a:t>
            </a:r>
            <a:endParaRPr lang="en-US" sz="1600" b="0" strike="noStrike" spc="-1">
              <a:solidFill>
                <a:srgbClr val="000000"/>
              </a:solidFill>
              <a:latin typeface="Arial"/>
            </a:endParaRPr>
          </a:p>
          <a:p>
            <a:pPr>
              <a:lnSpc>
                <a:spcPct val="115000"/>
              </a:lnSpc>
              <a:tabLst>
                <a:tab pos="0" algn="l"/>
              </a:tabLst>
            </a:pPr>
            <a:r>
              <a:rPr lang="en" sz="1600" b="0" strike="noStrike" spc="-1">
                <a:solidFill>
                  <a:srgbClr val="00CBFF"/>
                </a:solidFill>
                <a:latin typeface="Consolas"/>
                <a:ea typeface="Consolas"/>
              </a:rPr>
              <a:t>for</a:t>
            </a:r>
            <a:r>
              <a:rPr lang="en" sz="1600" b="0" strike="noStrike" spc="-1">
                <a:solidFill>
                  <a:srgbClr val="FFFFFF"/>
                </a:solidFill>
                <a:latin typeface="Consolas"/>
                <a:ea typeface="Consolas"/>
              </a:rPr>
              <a:t> i := </a:t>
            </a:r>
            <a:r>
              <a:rPr lang="en" sz="1600" b="0" strike="noStrike" spc="-1">
                <a:solidFill>
                  <a:srgbClr val="FF9900"/>
                </a:solidFill>
                <a:latin typeface="Consolas"/>
                <a:ea typeface="Consolas"/>
              </a:rPr>
              <a:t>0</a:t>
            </a:r>
            <a:r>
              <a:rPr lang="en" sz="1600" b="0" strike="noStrike" spc="-1">
                <a:solidFill>
                  <a:srgbClr val="FFFFFF"/>
                </a:solidFill>
                <a:latin typeface="Consolas"/>
                <a:ea typeface="Consolas"/>
              </a:rPr>
              <a:t>; i &lt; numWorkers; i++ {</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	</a:t>
            </a:r>
            <a:r>
              <a:rPr lang="en" sz="1600" b="0" strike="noStrike" spc="-1">
                <a:solidFill>
                  <a:srgbClr val="00CBFF"/>
                </a:solidFill>
                <a:latin typeface="Consolas"/>
                <a:ea typeface="Consolas"/>
              </a:rPr>
              <a:t>go func</a:t>
            </a:r>
            <a:r>
              <a:rPr lang="en" sz="1600" b="0" strike="noStrike" spc="-1">
                <a:solidFill>
                  <a:srgbClr val="FFFFFF"/>
                </a:solidFill>
                <a:latin typeface="Consolas"/>
                <a:ea typeface="Consolas"/>
              </a:rPr>
              <a:t>() {</a:t>
            </a:r>
            <a:endParaRPr lang="en-US" sz="1600" b="0" strike="noStrike" spc="-1">
              <a:solidFill>
                <a:srgbClr val="000000"/>
              </a:solidFill>
              <a:latin typeface="Arial"/>
            </a:endParaRPr>
          </a:p>
          <a:p>
            <a:pPr>
              <a:lnSpc>
                <a:spcPct val="115000"/>
              </a:lnSpc>
              <a:tabLst>
                <a:tab pos="0" algn="l"/>
              </a:tabLst>
            </a:pPr>
            <a:r>
              <a:rPr lang="en" sz="1600" b="0" strike="noStrike" spc="-1">
                <a:solidFill>
                  <a:srgbClr val="666666"/>
                </a:solidFill>
                <a:latin typeface="Consolas"/>
                <a:ea typeface="Consolas"/>
              </a:rPr>
              <a:t>		// ... do some work</a:t>
            </a:r>
            <a:endParaRPr lang="en-US" sz="1600" b="0" strike="noStrike" spc="-1">
              <a:solidFill>
                <a:srgbClr val="000000"/>
              </a:solidFill>
              <a:latin typeface="Arial"/>
            </a:endParaRPr>
          </a:p>
          <a:p>
            <a:pPr>
              <a:lnSpc>
                <a:spcPct val="115000"/>
              </a:lnSpc>
              <a:tabLst>
                <a:tab pos="0" algn="l"/>
              </a:tabLst>
            </a:pP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a:t>
            </a:r>
            <a:endParaRPr lang="en-US" sz="1600" b="0" strike="noStrike" spc="-1">
              <a:solidFill>
                <a:srgbClr val="000000"/>
              </a:solidFill>
              <a:latin typeface="Arial"/>
            </a:endParaRPr>
          </a:p>
        </p:txBody>
      </p:sp>
      <p:sp>
        <p:nvSpPr>
          <p:cNvPr id="214" name="TextShape 4"/>
          <p:cNvSpPr txBox="1"/>
          <p:nvPr/>
        </p:nvSpPr>
        <p:spPr>
          <a:xfrm>
            <a:off x="3239280" y="709920"/>
            <a:ext cx="5392800" cy="477720"/>
          </a:xfrm>
          <a:prstGeom prst="rect">
            <a:avLst/>
          </a:prstGeom>
          <a:noFill/>
          <a:ln>
            <a:noFill/>
          </a:ln>
        </p:spPr>
        <p:txBody>
          <a:bodyPr tIns="91440" bIns="91440">
            <a:normAutofit/>
          </a:bodyPr>
          <a:lstStyle/>
          <a:p>
            <a:pPr>
              <a:lnSpc>
                <a:spcPct val="115000"/>
              </a:lnSpc>
              <a:tabLst>
                <a:tab pos="0" algn="l"/>
              </a:tabLst>
            </a:pPr>
            <a:r>
              <a:rPr lang="en" sz="1600" b="0" strike="noStrike" spc="-1">
                <a:solidFill>
                  <a:srgbClr val="FFFFFF"/>
                </a:solidFill>
                <a:latin typeface="Consolas"/>
                <a:ea typeface="Consolas"/>
              </a:rPr>
              <a:t>result := </a:t>
            </a:r>
            <a:r>
              <a:rPr lang="en" sz="1600" b="0" strike="noStrike" spc="-1">
                <a:solidFill>
                  <a:srgbClr val="00CBFF"/>
                </a:solidFill>
                <a:latin typeface="Consolas"/>
                <a:ea typeface="Consolas"/>
              </a:rPr>
              <a:t>make</a:t>
            </a:r>
            <a:r>
              <a:rPr lang="en" sz="1600" b="0" strike="noStrike" spc="-1">
                <a:solidFill>
                  <a:srgbClr val="FFFFFF"/>
                </a:solidFill>
                <a:latin typeface="Consolas"/>
                <a:ea typeface="Consolas"/>
              </a:rPr>
              <a:t>(</a:t>
            </a:r>
            <a:r>
              <a:rPr lang="en" sz="1600" b="0" strike="noStrike" spc="-1">
                <a:solidFill>
                  <a:srgbClr val="AF79FF"/>
                </a:solidFill>
                <a:latin typeface="Consolas"/>
                <a:ea typeface="Consolas"/>
              </a:rPr>
              <a:t>chan int</a:t>
            </a:r>
            <a:r>
              <a:rPr lang="en" sz="1600" b="0" strike="noStrike" spc="-1">
                <a:solidFill>
                  <a:srgbClr val="FFFFFF"/>
                </a:solidFill>
                <a:latin typeface="Consolas"/>
                <a:ea typeface="Consolas"/>
              </a:rPr>
              <a:t>, numWorkers)</a:t>
            </a:r>
            <a:endParaRPr lang="en-US" sz="1600" b="0" strike="noStrike" spc="-1">
              <a:solidFill>
                <a:srgbClr val="000000"/>
              </a:solidFill>
              <a:latin typeface="Arial"/>
            </a:endParaRPr>
          </a:p>
          <a:p>
            <a:pPr>
              <a:lnSpc>
                <a:spcPct val="115000"/>
              </a:lnSpc>
              <a:tabLst>
                <a:tab pos="0" algn="l"/>
              </a:tabLst>
            </a:pPr>
            <a:endParaRPr lang="en-US" sz="1600" b="0" strike="noStrike" spc="-1">
              <a:solidFill>
                <a:srgbClr val="000000"/>
              </a:solidFill>
              <a:latin typeface="Arial"/>
            </a:endParaRPr>
          </a:p>
        </p:txBody>
      </p:sp>
      <p:sp>
        <p:nvSpPr>
          <p:cNvPr id="215" name="TextShape 5"/>
          <p:cNvSpPr txBox="1"/>
          <p:nvPr/>
        </p:nvSpPr>
        <p:spPr>
          <a:xfrm>
            <a:off x="3239280" y="3168000"/>
            <a:ext cx="5392800" cy="1478520"/>
          </a:xfrm>
          <a:prstGeom prst="rect">
            <a:avLst/>
          </a:prstGeom>
          <a:noFill/>
          <a:ln>
            <a:noFill/>
          </a:ln>
        </p:spPr>
        <p:txBody>
          <a:bodyPr tIns="91440" bIns="91440">
            <a:normAutofit fontScale="92500" lnSpcReduction="10000"/>
          </a:bodyPr>
          <a:lstStyle/>
          <a:p>
            <a:pPr>
              <a:lnSpc>
                <a:spcPct val="115000"/>
              </a:lnSpc>
              <a:tabLst>
                <a:tab pos="0" algn="l"/>
              </a:tabLst>
            </a:pPr>
            <a:r>
              <a:rPr lang="en" sz="1600" b="0" strike="noStrike" spc="-1">
                <a:solidFill>
                  <a:srgbClr val="666666"/>
                </a:solidFill>
                <a:latin typeface="Consolas"/>
                <a:ea typeface="Consolas"/>
              </a:rPr>
              <a:t>// Wait until all worker threads have finished</a:t>
            </a:r>
            <a:endParaRPr lang="en-US" sz="1600" b="0" strike="noStrike" spc="-1">
              <a:solidFill>
                <a:srgbClr val="000000"/>
              </a:solidFill>
              <a:latin typeface="Arial"/>
            </a:endParaRPr>
          </a:p>
          <a:p>
            <a:pPr>
              <a:lnSpc>
                <a:spcPct val="115000"/>
              </a:lnSpc>
              <a:tabLst>
                <a:tab pos="0" algn="l"/>
              </a:tabLst>
            </a:pPr>
            <a:r>
              <a:rPr lang="en" sz="1600" b="0" strike="noStrike" spc="-1">
                <a:solidFill>
                  <a:srgbClr val="00CBFF"/>
                </a:solidFill>
                <a:latin typeface="Consolas"/>
                <a:ea typeface="Consolas"/>
              </a:rPr>
              <a:t>for</a:t>
            </a:r>
            <a:r>
              <a:rPr lang="en" sz="1600" b="0" strike="noStrike" spc="-1">
                <a:solidFill>
                  <a:srgbClr val="FFFFFF"/>
                </a:solidFill>
                <a:latin typeface="Consolas"/>
                <a:ea typeface="Consolas"/>
              </a:rPr>
              <a:t> i := </a:t>
            </a:r>
            <a:r>
              <a:rPr lang="en" sz="1600" b="0" strike="noStrike" spc="-1">
                <a:solidFill>
                  <a:srgbClr val="FF9900"/>
                </a:solidFill>
                <a:latin typeface="Consolas"/>
                <a:ea typeface="Consolas"/>
              </a:rPr>
              <a:t>0</a:t>
            </a:r>
            <a:r>
              <a:rPr lang="en" sz="1600" b="0" strike="noStrike" spc="-1">
                <a:solidFill>
                  <a:srgbClr val="FFFFFF"/>
                </a:solidFill>
                <a:latin typeface="Consolas"/>
                <a:ea typeface="Consolas"/>
              </a:rPr>
              <a:t>; i &lt; numWorkers; i++ {</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	handleResult(&lt;-result)</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fmt.Println(</a:t>
            </a:r>
            <a:r>
              <a:rPr lang="en" sz="1600" b="1" strike="noStrike" spc="-1">
                <a:solidFill>
                  <a:srgbClr val="E69138"/>
                </a:solidFill>
                <a:latin typeface="Consolas"/>
                <a:ea typeface="Consolas"/>
              </a:rPr>
              <a:t>"</a:t>
            </a:r>
            <a:r>
              <a:rPr lang="en" sz="1600" b="0" strike="noStrike" spc="-1">
                <a:solidFill>
                  <a:srgbClr val="FF9900"/>
                </a:solidFill>
                <a:latin typeface="Consolas"/>
                <a:ea typeface="Consolas"/>
              </a:rPr>
              <a:t>Done!</a:t>
            </a:r>
            <a:r>
              <a:rPr lang="en" sz="1600" b="1" strike="noStrike" spc="-1">
                <a:solidFill>
                  <a:srgbClr val="E69138"/>
                </a:solidFill>
                <a:latin typeface="Consolas"/>
                <a:ea typeface="Consolas"/>
              </a:rPr>
              <a:t>"</a:t>
            </a:r>
            <a:r>
              <a:rPr lang="en" sz="1600" b="0" strike="noStrike" spc="-1">
                <a:solidFill>
                  <a:srgbClr val="FFFFFF"/>
                </a:solidFill>
                <a:latin typeface="Consolas"/>
                <a:ea typeface="Consolas"/>
              </a:rPr>
              <a:t>)</a:t>
            </a:r>
            <a:endParaRPr lang="en-US" sz="1600" b="0" strike="noStrike" spc="-1">
              <a:solidFill>
                <a:srgbClr val="000000"/>
              </a:solidFill>
              <a:latin typeface="Arial"/>
            </a:endParaRPr>
          </a:p>
        </p:txBody>
      </p:sp>
      <p:sp>
        <p:nvSpPr>
          <p:cNvPr id="216" name="TextShape 6"/>
          <p:cNvSpPr txBox="1"/>
          <p:nvPr/>
        </p:nvSpPr>
        <p:spPr>
          <a:xfrm>
            <a:off x="3239280" y="2233800"/>
            <a:ext cx="5392800" cy="477720"/>
          </a:xfrm>
          <a:prstGeom prst="rect">
            <a:avLst/>
          </a:prstGeom>
          <a:noFill/>
          <a:ln>
            <a:noFill/>
          </a:ln>
        </p:spPr>
        <p:txBody>
          <a:bodyPr tIns="91440" bIns="91440">
            <a:normAutofit/>
          </a:bodyPr>
          <a:lstStyle/>
          <a:p>
            <a:pPr marL="457200" indent="457200">
              <a:lnSpc>
                <a:spcPct val="115000"/>
              </a:lnSpc>
              <a:tabLst>
                <a:tab pos="0" algn="l"/>
              </a:tabLst>
            </a:pPr>
            <a:r>
              <a:rPr lang="en" sz="1600" b="0" strike="noStrike" spc="-1">
                <a:solidFill>
                  <a:srgbClr val="FFFFFF"/>
                </a:solidFill>
                <a:latin typeface="Consolas"/>
                <a:ea typeface="Consolas"/>
              </a:rPr>
              <a:t>result &lt;- i</a:t>
            </a:r>
            <a:endParaRPr lang="en-US" sz="16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14"/>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2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p:cTn id="12" dur="1" fill="hold">
                                          <p:stCondLst>
                                            <p:cond delay="0"/>
                                          </p:stCondLst>
                                        </p:cTn>
                                        <p:tgtEl>
                                          <p:spTgt spid="2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17"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Go channels</a:t>
            </a:r>
            <a:endParaRPr lang="en-US" sz="2800" b="0" strike="noStrike" spc="-1">
              <a:solidFill>
                <a:srgbClr val="000000"/>
              </a:solidFill>
              <a:latin typeface="Arial"/>
            </a:endParaRPr>
          </a:p>
        </p:txBody>
      </p:sp>
      <p:sp>
        <p:nvSpPr>
          <p:cNvPr id="218" name="TextShape 2"/>
          <p:cNvSpPr txBox="1"/>
          <p:nvPr/>
        </p:nvSpPr>
        <p:spPr>
          <a:xfrm>
            <a:off x="311760" y="1395720"/>
            <a:ext cx="2607480" cy="3174480"/>
          </a:xfrm>
          <a:prstGeom prst="rect">
            <a:avLst/>
          </a:prstGeom>
          <a:noFill/>
          <a:ln>
            <a:noFill/>
          </a:ln>
        </p:spPr>
        <p:txBody>
          <a:bodyPr tIns="91440" bIns="91440">
            <a:normAutofit/>
          </a:bodyPr>
          <a:lstStyle/>
          <a:p>
            <a:pPr>
              <a:lnSpc>
                <a:spcPct val="115000"/>
              </a:lnSpc>
              <a:tabLst>
                <a:tab pos="0" algn="l"/>
              </a:tabLst>
            </a:pPr>
            <a:r>
              <a:rPr lang="en" sz="1800" b="0" strike="noStrike" spc="-1">
                <a:solidFill>
                  <a:srgbClr val="FFFFFF"/>
                </a:solidFill>
                <a:latin typeface="Arial"/>
                <a:ea typeface="Arial"/>
              </a:rPr>
              <a:t>Easy to express asynchronous RPC</a:t>
            </a:r>
            <a:endParaRPr lang="en-US" sz="1800" b="0" strike="noStrike" spc="-1">
              <a:solidFill>
                <a:srgbClr val="000000"/>
              </a:solidFill>
              <a:latin typeface="Arial"/>
            </a:endParaRPr>
          </a:p>
          <a:p>
            <a:pPr>
              <a:lnSpc>
                <a:spcPct val="115000"/>
              </a:lnSpc>
              <a:spcBef>
                <a:spcPts val="1199"/>
              </a:spcBef>
              <a:spcAft>
                <a:spcPts val="1199"/>
              </a:spcAft>
              <a:tabLst>
                <a:tab pos="0" algn="l"/>
              </a:tabLst>
            </a:pPr>
            <a:endParaRPr lang="en-US" sz="1800" b="0" strike="noStrike" spc="-1">
              <a:solidFill>
                <a:srgbClr val="000000"/>
              </a:solidFill>
              <a:latin typeface="Arial"/>
            </a:endParaRPr>
          </a:p>
        </p:txBody>
      </p:sp>
      <p:sp>
        <p:nvSpPr>
          <p:cNvPr id="219" name="TextShape 3"/>
          <p:cNvSpPr txBox="1"/>
          <p:nvPr/>
        </p:nvSpPr>
        <p:spPr>
          <a:xfrm>
            <a:off x="3239280" y="1112040"/>
            <a:ext cx="5392800" cy="2029680"/>
          </a:xfrm>
          <a:prstGeom prst="rect">
            <a:avLst/>
          </a:prstGeom>
          <a:noFill/>
          <a:ln>
            <a:noFill/>
          </a:ln>
        </p:spPr>
        <p:txBody>
          <a:bodyPr tIns="91440" bIns="91440">
            <a:normAutofit fontScale="94000"/>
          </a:bodyPr>
          <a:lstStyle/>
          <a:p>
            <a:pPr>
              <a:lnSpc>
                <a:spcPct val="115000"/>
              </a:lnSpc>
              <a:tabLst>
                <a:tab pos="0" algn="l"/>
              </a:tabLst>
            </a:pPr>
            <a:r>
              <a:rPr lang="en" sz="1600" b="0" strike="noStrike" spc="-1">
                <a:solidFill>
                  <a:srgbClr val="666666"/>
                </a:solidFill>
                <a:latin typeface="Consolas"/>
                <a:ea typeface="Consolas"/>
              </a:rPr>
              <a:t>// Send query to all servers</a:t>
            </a:r>
            <a:endParaRPr lang="en-US" sz="1600" b="0" strike="noStrike" spc="-1">
              <a:solidFill>
                <a:srgbClr val="000000"/>
              </a:solidFill>
              <a:latin typeface="Arial"/>
            </a:endParaRPr>
          </a:p>
          <a:p>
            <a:pPr>
              <a:lnSpc>
                <a:spcPct val="115000"/>
              </a:lnSpc>
              <a:tabLst>
                <a:tab pos="0" algn="l"/>
              </a:tabLst>
            </a:pPr>
            <a:r>
              <a:rPr lang="en" sz="1600" b="0" strike="noStrike" spc="-1">
                <a:solidFill>
                  <a:srgbClr val="00CBFF"/>
                </a:solidFill>
                <a:latin typeface="Consolas"/>
                <a:ea typeface="Consolas"/>
              </a:rPr>
              <a:t>for</a:t>
            </a:r>
            <a:r>
              <a:rPr lang="en" sz="1600" b="0" strike="noStrike" spc="-1">
                <a:solidFill>
                  <a:srgbClr val="FFFFFF"/>
                </a:solidFill>
                <a:latin typeface="Consolas"/>
                <a:ea typeface="Consolas"/>
              </a:rPr>
              <a:t> i := </a:t>
            </a:r>
            <a:r>
              <a:rPr lang="en" sz="1600" b="0" strike="noStrike" spc="-1">
                <a:solidFill>
                  <a:srgbClr val="FF9900"/>
                </a:solidFill>
                <a:latin typeface="Consolas"/>
                <a:ea typeface="Consolas"/>
              </a:rPr>
              <a:t>0</a:t>
            </a:r>
            <a:r>
              <a:rPr lang="en" sz="1600" b="0" strike="noStrike" spc="-1">
                <a:solidFill>
                  <a:srgbClr val="FFFFFF"/>
                </a:solidFill>
                <a:latin typeface="Consolas"/>
                <a:ea typeface="Consolas"/>
              </a:rPr>
              <a:t>; i &lt; numServers; i++ {</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	</a:t>
            </a:r>
            <a:r>
              <a:rPr lang="en" sz="1600" b="0" strike="noStrike" spc="-1">
                <a:solidFill>
                  <a:srgbClr val="00CBFF"/>
                </a:solidFill>
                <a:latin typeface="Consolas"/>
                <a:ea typeface="Consolas"/>
              </a:rPr>
              <a:t>go func</a:t>
            </a:r>
            <a:r>
              <a:rPr lang="en" sz="1600" b="0" strike="noStrike" spc="-1">
                <a:solidFill>
                  <a:srgbClr val="FFFFFF"/>
                </a:solidFill>
                <a:latin typeface="Consolas"/>
                <a:ea typeface="Consolas"/>
              </a:rPr>
              <a:t>() {</a:t>
            </a:r>
            <a:endParaRPr lang="en-US" sz="1600" b="0" strike="noStrike" spc="-1">
              <a:solidFill>
                <a:srgbClr val="000000"/>
              </a:solidFill>
              <a:latin typeface="Arial"/>
            </a:endParaRPr>
          </a:p>
          <a:p>
            <a:pPr>
              <a:lnSpc>
                <a:spcPct val="115000"/>
              </a:lnSpc>
              <a:tabLst>
                <a:tab pos="0" algn="l"/>
              </a:tabLst>
            </a:pPr>
            <a:r>
              <a:rPr lang="en" sz="1600" b="0" strike="noStrike" spc="-1">
                <a:solidFill>
                  <a:srgbClr val="666666"/>
                </a:solidFill>
                <a:latin typeface="Consolas"/>
                <a:ea typeface="Consolas"/>
              </a:rPr>
              <a:t>		</a:t>
            </a:r>
            <a:r>
              <a:rPr lang="en" sz="1600" b="0" strike="noStrike" spc="-1">
                <a:solidFill>
                  <a:srgbClr val="FFFFFF"/>
                </a:solidFill>
                <a:latin typeface="Consolas"/>
                <a:ea typeface="Consolas"/>
              </a:rPr>
              <a:t>resp := </a:t>
            </a:r>
            <a:r>
              <a:rPr lang="en" sz="1600" b="0" strike="noStrike" spc="-1">
                <a:solidFill>
                  <a:srgbClr val="666666"/>
                </a:solidFill>
                <a:latin typeface="Consolas"/>
                <a:ea typeface="Consolas"/>
              </a:rPr>
              <a:t>// ... send RPC to server</a:t>
            </a:r>
            <a:endParaRPr lang="en-US" sz="1600" b="0" strike="noStrike" spc="-1">
              <a:solidFill>
                <a:srgbClr val="000000"/>
              </a:solidFill>
              <a:latin typeface="Arial"/>
            </a:endParaRPr>
          </a:p>
          <a:p>
            <a:pPr>
              <a:lnSpc>
                <a:spcPct val="115000"/>
              </a:lnSpc>
              <a:tabLst>
                <a:tab pos="0" algn="l"/>
              </a:tabLst>
            </a:pP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a:t>
            </a:r>
            <a:endParaRPr lang="en-US" sz="1600" b="0" strike="noStrike" spc="-1">
              <a:solidFill>
                <a:srgbClr val="000000"/>
              </a:solidFill>
              <a:latin typeface="Arial"/>
            </a:endParaRPr>
          </a:p>
        </p:txBody>
      </p:sp>
      <p:sp>
        <p:nvSpPr>
          <p:cNvPr id="220" name="TextShape 4"/>
          <p:cNvSpPr txBox="1"/>
          <p:nvPr/>
        </p:nvSpPr>
        <p:spPr>
          <a:xfrm>
            <a:off x="3239280" y="709920"/>
            <a:ext cx="5392800" cy="477720"/>
          </a:xfrm>
          <a:prstGeom prst="rect">
            <a:avLst/>
          </a:prstGeom>
          <a:noFill/>
          <a:ln>
            <a:noFill/>
          </a:ln>
        </p:spPr>
        <p:txBody>
          <a:bodyPr tIns="91440" bIns="91440">
            <a:normAutofit/>
          </a:bodyPr>
          <a:lstStyle/>
          <a:p>
            <a:pPr>
              <a:lnSpc>
                <a:spcPct val="115000"/>
              </a:lnSpc>
              <a:tabLst>
                <a:tab pos="0" algn="l"/>
              </a:tabLst>
            </a:pPr>
            <a:r>
              <a:rPr lang="en" sz="1600" b="0" strike="noStrike" spc="-1">
                <a:solidFill>
                  <a:srgbClr val="FFFFFF"/>
                </a:solidFill>
                <a:latin typeface="Consolas"/>
                <a:ea typeface="Consolas"/>
              </a:rPr>
              <a:t>result := </a:t>
            </a:r>
            <a:r>
              <a:rPr lang="en" sz="1600" b="0" strike="noStrike" spc="-1">
                <a:solidFill>
                  <a:srgbClr val="00CBFF"/>
                </a:solidFill>
                <a:latin typeface="Consolas"/>
                <a:ea typeface="Consolas"/>
              </a:rPr>
              <a:t>make</a:t>
            </a:r>
            <a:r>
              <a:rPr lang="en" sz="1600" b="0" strike="noStrike" spc="-1">
                <a:solidFill>
                  <a:srgbClr val="FFFFFF"/>
                </a:solidFill>
                <a:latin typeface="Consolas"/>
                <a:ea typeface="Consolas"/>
              </a:rPr>
              <a:t>(</a:t>
            </a:r>
            <a:r>
              <a:rPr lang="en" sz="1600" b="0" strike="noStrike" spc="-1">
                <a:solidFill>
                  <a:srgbClr val="AF79FF"/>
                </a:solidFill>
                <a:latin typeface="Consolas"/>
                <a:ea typeface="Consolas"/>
              </a:rPr>
              <a:t>chan int</a:t>
            </a:r>
            <a:r>
              <a:rPr lang="en" sz="1600" b="0" strike="noStrike" spc="-1">
                <a:solidFill>
                  <a:srgbClr val="FFFFFF"/>
                </a:solidFill>
                <a:latin typeface="Consolas"/>
                <a:ea typeface="Consolas"/>
              </a:rPr>
              <a:t>, numServers)</a:t>
            </a:r>
            <a:endParaRPr lang="en-US" sz="1600" b="0" strike="noStrike" spc="-1">
              <a:solidFill>
                <a:srgbClr val="000000"/>
              </a:solidFill>
              <a:latin typeface="Arial"/>
            </a:endParaRPr>
          </a:p>
          <a:p>
            <a:pPr>
              <a:lnSpc>
                <a:spcPct val="115000"/>
              </a:lnSpc>
              <a:tabLst>
                <a:tab pos="0" algn="l"/>
              </a:tabLst>
            </a:pPr>
            <a:endParaRPr lang="en-US" sz="1600" b="0" strike="noStrike" spc="-1">
              <a:solidFill>
                <a:srgbClr val="000000"/>
              </a:solidFill>
              <a:latin typeface="Arial"/>
            </a:endParaRPr>
          </a:p>
        </p:txBody>
      </p:sp>
      <p:sp>
        <p:nvSpPr>
          <p:cNvPr id="221" name="TextShape 5"/>
          <p:cNvSpPr txBox="1"/>
          <p:nvPr/>
        </p:nvSpPr>
        <p:spPr>
          <a:xfrm>
            <a:off x="3239280" y="3168000"/>
            <a:ext cx="5392800" cy="745920"/>
          </a:xfrm>
          <a:prstGeom prst="rect">
            <a:avLst/>
          </a:prstGeom>
          <a:noFill/>
          <a:ln>
            <a:noFill/>
          </a:ln>
        </p:spPr>
        <p:txBody>
          <a:bodyPr tIns="91440" bIns="91440">
            <a:normAutofit fontScale="93500"/>
          </a:bodyPr>
          <a:lstStyle/>
          <a:p>
            <a:pPr>
              <a:lnSpc>
                <a:spcPct val="115000"/>
              </a:lnSpc>
              <a:tabLst>
                <a:tab pos="0" algn="l"/>
              </a:tabLst>
            </a:pPr>
            <a:r>
              <a:rPr lang="en" sz="1600" b="0" strike="noStrike" spc="-1">
                <a:solidFill>
                  <a:srgbClr val="666666"/>
                </a:solidFill>
                <a:latin typeface="Consolas"/>
                <a:ea typeface="Consolas"/>
              </a:rPr>
              <a:t>// Return as soon as the first server responds</a:t>
            </a:r>
            <a:endParaRPr lang="en-US" sz="1600" b="0" strike="noStrike" spc="-1">
              <a:solidFill>
                <a:srgbClr val="000000"/>
              </a:solidFill>
              <a:latin typeface="Arial"/>
            </a:endParaRPr>
          </a:p>
          <a:p>
            <a:pPr>
              <a:lnSpc>
                <a:spcPct val="115000"/>
              </a:lnSpc>
              <a:tabLst>
                <a:tab pos="0" algn="l"/>
              </a:tabLst>
            </a:pPr>
            <a:r>
              <a:rPr lang="en" sz="1600" b="0" strike="noStrike" spc="-1">
                <a:solidFill>
                  <a:srgbClr val="FFFFFF"/>
                </a:solidFill>
                <a:latin typeface="Consolas"/>
                <a:ea typeface="Consolas"/>
              </a:rPr>
              <a:t>handleResponse(&lt;-result)</a:t>
            </a:r>
            <a:endParaRPr lang="en-US" sz="1600" b="0" strike="noStrike" spc="-1">
              <a:solidFill>
                <a:srgbClr val="000000"/>
              </a:solidFill>
              <a:latin typeface="Arial"/>
            </a:endParaRPr>
          </a:p>
        </p:txBody>
      </p:sp>
      <p:sp>
        <p:nvSpPr>
          <p:cNvPr id="222" name="TextShape 6"/>
          <p:cNvSpPr txBox="1"/>
          <p:nvPr/>
        </p:nvSpPr>
        <p:spPr>
          <a:xfrm>
            <a:off x="3239280" y="2233800"/>
            <a:ext cx="5392800" cy="477720"/>
          </a:xfrm>
          <a:prstGeom prst="rect">
            <a:avLst/>
          </a:prstGeom>
          <a:noFill/>
          <a:ln>
            <a:noFill/>
          </a:ln>
        </p:spPr>
        <p:txBody>
          <a:bodyPr tIns="91440" bIns="91440">
            <a:normAutofit/>
          </a:bodyPr>
          <a:lstStyle/>
          <a:p>
            <a:pPr marL="457200" indent="457200">
              <a:lnSpc>
                <a:spcPct val="115000"/>
              </a:lnSpc>
              <a:tabLst>
                <a:tab pos="0" algn="l"/>
              </a:tabLst>
            </a:pPr>
            <a:r>
              <a:rPr lang="en" sz="1600" b="0" strike="noStrike" spc="-1">
                <a:solidFill>
                  <a:srgbClr val="FFFFFF"/>
                </a:solidFill>
                <a:latin typeface="Consolas"/>
                <a:ea typeface="Consolas"/>
              </a:rPr>
              <a:t>result &lt;- resp</a:t>
            </a:r>
            <a:endParaRPr lang="en-US" sz="16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21"/>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222"/>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fill="hold" nodeType="clickEffect">
                                  <p:stCondLst>
                                    <p:cond delay="0"/>
                                  </p:stCondLst>
                                  <p:childTnLst>
                                    <p:set>
                                      <p:cBhvr>
                                        <p:cTn id="14" dur="1" fill="hold">
                                          <p:stCondLst>
                                            <p:cond delay="0"/>
                                          </p:stCondLst>
                                        </p:cTn>
                                        <p:tgtEl>
                                          <p:spTgt spid="218">
                                            <p:txEl>
                                              <p:pRg st="0" end="0"/>
                                            </p:txEl>
                                          </p:spTgt>
                                        </p:tgtEl>
                                        <p:attrNameLst>
                                          <p:attrName>style.visibility</p:attrName>
                                        </p:attrNameLst>
                                      </p:cBhvr>
                                      <p:to>
                                        <p:strVal val="visible"/>
                                      </p:to>
                                    </p:set>
                                    <p:animEffect transition="in" filter="fade">
                                      <p:cBhvr additive="repl">
                                        <p:cTn id="15" dur="1"/>
                                        <p:tgtEl>
                                          <p:spTgt spid="21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fill="hold" nodeType="clickEffect">
                                  <p:stCondLst>
                                    <p:cond delay="0"/>
                                  </p:stCondLst>
                                  <p:childTnLst>
                                    <p:set>
                                      <p:cBhvr>
                                        <p:cTn id="19" dur="1" fill="hold">
                                          <p:stCondLst>
                                            <p:cond delay="0"/>
                                          </p:stCondLst>
                                        </p:cTn>
                                        <p:tgtEl>
                                          <p:spTgt spid="218">
                                            <p:txEl>
                                              <p:pRg st="1" end="1"/>
                                            </p:txEl>
                                          </p:spTgt>
                                        </p:tgtEl>
                                        <p:attrNameLst>
                                          <p:attrName>style.visibility</p:attrName>
                                        </p:attrNameLst>
                                      </p:cBhvr>
                                      <p:to>
                                        <p:strVal val="visible"/>
                                      </p:to>
                                    </p:set>
                                    <p:animEffect transition="in" filter="fade">
                                      <p:cBhvr additive="repl">
                                        <p:cTn id="20" dur="1"/>
                                        <p:tgtEl>
                                          <p:spTgt spid="2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23" name="TextShape 1"/>
          <p:cNvSpPr txBox="1"/>
          <p:nvPr/>
        </p:nvSpPr>
        <p:spPr>
          <a:xfrm>
            <a:off x="311760" y="444960"/>
            <a:ext cx="8520120" cy="572400"/>
          </a:xfrm>
          <a:prstGeom prst="rect">
            <a:avLst/>
          </a:prstGeom>
          <a:noFill/>
          <a:ln>
            <a:noFill/>
          </a:ln>
        </p:spPr>
        <p:txBody>
          <a:bodyPr tIns="91440" bIns="91440">
            <a:normAutofit fontScale="56500" lnSpcReduction="20000"/>
          </a:bodyPr>
          <a:lstStyle/>
          <a:p>
            <a:pPr>
              <a:lnSpc>
                <a:spcPct val="100000"/>
              </a:lnSpc>
              <a:tabLst>
                <a:tab pos="0" algn="l"/>
              </a:tabLst>
            </a:pPr>
            <a:r>
              <a:rPr lang="en" sz="2800" b="0" strike="noStrike" spc="-1">
                <a:solidFill>
                  <a:srgbClr val="FFFFFF"/>
                </a:solidFill>
                <a:latin typeface="Arial"/>
                <a:ea typeface="Arial"/>
              </a:rPr>
              <a:t>Bank Account Code (using channels)</a:t>
            </a:r>
            <a:br/>
            <a:endParaRPr lang="en-US" sz="2800" b="0" strike="noStrike" spc="-1">
              <a:solidFill>
                <a:srgbClr val="000000"/>
              </a:solidFill>
              <a:latin typeface="Arial"/>
            </a:endParaRPr>
          </a:p>
        </p:txBody>
      </p:sp>
      <p:sp>
        <p:nvSpPr>
          <p:cNvPr id="224" name="CustomShape 2"/>
          <p:cNvSpPr/>
          <p:nvPr/>
        </p:nvSpPr>
        <p:spPr>
          <a:xfrm>
            <a:off x="507960" y="140832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package</a:t>
            </a:r>
            <a:r>
              <a:rPr lang="en" sz="1400" b="1" strike="noStrike" spc="-1">
                <a:solidFill>
                  <a:srgbClr val="EFEFEF"/>
                </a:solidFill>
                <a:latin typeface="Consolas"/>
                <a:ea typeface="Consolas"/>
              </a:rPr>
              <a:t> account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 Fill in Here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NewAccount(init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Fill in Here</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p:txBody>
      </p:sp>
      <p:sp>
        <p:nvSpPr>
          <p:cNvPr id="225" name="CustomShape 3"/>
          <p:cNvSpPr/>
          <p:nvPr/>
        </p:nvSpPr>
        <p:spPr>
          <a:xfrm>
            <a:off x="4465800" y="1408320"/>
            <a:ext cx="3933360" cy="29167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CheckBalance()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What goes Here?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Withdraw(v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Deposit(v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26" name="TextShape 1"/>
          <p:cNvSpPr txBox="1"/>
          <p:nvPr/>
        </p:nvSpPr>
        <p:spPr>
          <a:xfrm>
            <a:off x="311760" y="444960"/>
            <a:ext cx="8520120" cy="572400"/>
          </a:xfrm>
          <a:prstGeom prst="rect">
            <a:avLst/>
          </a:prstGeom>
          <a:noFill/>
          <a:ln>
            <a:noFill/>
          </a:ln>
        </p:spPr>
        <p:txBody>
          <a:bodyPr tIns="91440" bIns="91440">
            <a:normAutofit fontScale="56500" lnSpcReduction="20000"/>
          </a:bodyPr>
          <a:lstStyle/>
          <a:p>
            <a:pPr>
              <a:lnSpc>
                <a:spcPct val="100000"/>
              </a:lnSpc>
              <a:tabLst>
                <a:tab pos="0" algn="l"/>
              </a:tabLst>
            </a:pPr>
            <a:r>
              <a:rPr lang="en" sz="2800" b="0" strike="noStrike" spc="-1">
                <a:solidFill>
                  <a:srgbClr val="FFFFFF"/>
                </a:solidFill>
                <a:latin typeface="Arial"/>
                <a:ea typeface="Arial"/>
              </a:rPr>
              <a:t>Bank Account Code (using channels)</a:t>
            </a:r>
            <a:br/>
            <a:endParaRPr lang="en-US" sz="2800" b="0" strike="noStrike" spc="-1">
              <a:solidFill>
                <a:srgbClr val="000000"/>
              </a:solidFill>
              <a:latin typeface="Arial"/>
            </a:endParaRPr>
          </a:p>
        </p:txBody>
      </p:sp>
      <p:sp>
        <p:nvSpPr>
          <p:cNvPr id="227" name="CustomShape 2"/>
          <p:cNvSpPr/>
          <p:nvPr/>
        </p:nvSpPr>
        <p:spPr>
          <a:xfrm>
            <a:off x="507960" y="140832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package</a:t>
            </a:r>
            <a:r>
              <a:rPr lang="en" sz="1400" b="1" strike="noStrike" spc="-1">
                <a:solidFill>
                  <a:srgbClr val="EFEFEF"/>
                </a:solidFill>
                <a:latin typeface="Consolas"/>
                <a:ea typeface="Consolas"/>
              </a:rPr>
              <a:t> account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balance </a:t>
            </a:r>
            <a:r>
              <a:rPr lang="en" sz="1400" b="1" strike="noStrike" spc="-1">
                <a:solidFill>
                  <a:srgbClr val="AF79FF"/>
                </a:solidFill>
                <a:latin typeface="Consolas"/>
                <a:ea typeface="Consolas"/>
              </a:rPr>
              <a:t>chan int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NewAccount(init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 :=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{make(</a:t>
            </a:r>
            <a:r>
              <a:rPr lang="en" sz="1400" b="1" strike="noStrike" spc="-1">
                <a:solidFill>
                  <a:srgbClr val="AF79FF"/>
                </a:solidFill>
                <a:latin typeface="Consolas"/>
                <a:ea typeface="Consolas"/>
              </a:rPr>
              <a:t>chan int</a:t>
            </a:r>
            <a:r>
              <a:rPr lang="en" sz="1400" b="1" strike="noStrike" spc="-1">
                <a:solidFill>
                  <a:srgbClr val="FFFFFF"/>
                </a:solidFill>
                <a:latin typeface="Consolas"/>
                <a:ea typeface="Consolas"/>
              </a:rPr>
              <a:t>, 1)}</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a.balance &lt;- init</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a</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228" name="CustomShape 3"/>
          <p:cNvSpPr/>
          <p:nvPr/>
        </p:nvSpPr>
        <p:spPr>
          <a:xfrm>
            <a:off x="4465800" y="1408320"/>
            <a:ext cx="3933360" cy="29167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CheckBalance()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What goes Here?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Withdraw(v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Deposit(v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29" name="TextShape 1"/>
          <p:cNvSpPr txBox="1"/>
          <p:nvPr/>
        </p:nvSpPr>
        <p:spPr>
          <a:xfrm>
            <a:off x="311760" y="444960"/>
            <a:ext cx="8520120" cy="572400"/>
          </a:xfrm>
          <a:prstGeom prst="rect">
            <a:avLst/>
          </a:prstGeom>
          <a:noFill/>
          <a:ln>
            <a:noFill/>
          </a:ln>
        </p:spPr>
        <p:txBody>
          <a:bodyPr tIns="91440" bIns="91440">
            <a:normAutofit fontScale="56500" lnSpcReduction="20000"/>
          </a:bodyPr>
          <a:lstStyle/>
          <a:p>
            <a:pPr>
              <a:lnSpc>
                <a:spcPct val="100000"/>
              </a:lnSpc>
              <a:tabLst>
                <a:tab pos="0" algn="l"/>
              </a:tabLst>
            </a:pPr>
            <a:r>
              <a:rPr lang="en" sz="2800" b="0" strike="noStrike" spc="-1">
                <a:solidFill>
                  <a:srgbClr val="FFFFFF"/>
                </a:solidFill>
                <a:latin typeface="Arial"/>
                <a:ea typeface="Arial"/>
              </a:rPr>
              <a:t>Bank Account Code (using channels)</a:t>
            </a:r>
            <a:br/>
            <a:endParaRPr lang="en-US" sz="2800" b="0" strike="noStrike" spc="-1">
              <a:solidFill>
                <a:srgbClr val="000000"/>
              </a:solidFill>
              <a:latin typeface="Arial"/>
            </a:endParaRPr>
          </a:p>
        </p:txBody>
      </p:sp>
      <p:sp>
        <p:nvSpPr>
          <p:cNvPr id="230" name="CustomShape 2"/>
          <p:cNvSpPr/>
          <p:nvPr/>
        </p:nvSpPr>
        <p:spPr>
          <a:xfrm>
            <a:off x="4465800" y="1408320"/>
            <a:ext cx="40863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CheckBalance()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bal := &lt;-a.balance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&lt;- bal</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EFEFEF"/>
                </a:solidFill>
                <a:latin typeface="Consolas"/>
                <a:ea typeface="Consolas"/>
              </a:rPr>
              <a:t> bal</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Withdraw(v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Deposit(v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231" name="CustomShape 3"/>
          <p:cNvSpPr/>
          <p:nvPr/>
        </p:nvSpPr>
        <p:spPr>
          <a:xfrm>
            <a:off x="507960" y="140832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package</a:t>
            </a:r>
            <a:r>
              <a:rPr lang="en" sz="1400" b="1" strike="noStrike" spc="-1">
                <a:solidFill>
                  <a:srgbClr val="EFEFEF"/>
                </a:solidFill>
                <a:latin typeface="Consolas"/>
                <a:ea typeface="Consolas"/>
              </a:rPr>
              <a:t> account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balance </a:t>
            </a:r>
            <a:r>
              <a:rPr lang="en" sz="1400" b="1" strike="noStrike" spc="-1">
                <a:solidFill>
                  <a:srgbClr val="AF79FF"/>
                </a:solidFill>
                <a:latin typeface="Consolas"/>
                <a:ea typeface="Consolas"/>
              </a:rPr>
              <a:t>chan int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NewAccount(init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 :=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{make(</a:t>
            </a:r>
            <a:r>
              <a:rPr lang="en" sz="1400" b="1" strike="noStrike" spc="-1">
                <a:solidFill>
                  <a:srgbClr val="AF79FF"/>
                </a:solidFill>
                <a:latin typeface="Consolas"/>
                <a:ea typeface="Consolas"/>
              </a:rPr>
              <a:t>chan int</a:t>
            </a:r>
            <a:r>
              <a:rPr lang="en" sz="1400" b="1" strike="noStrike" spc="-1">
                <a:solidFill>
                  <a:srgbClr val="FFFFFF"/>
                </a:solidFill>
                <a:latin typeface="Consolas"/>
                <a:ea typeface="Consolas"/>
              </a:rPr>
              <a:t>, 1)}</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a.balance &lt;- init</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a</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32" name="TextShape 1"/>
          <p:cNvSpPr txBox="1"/>
          <p:nvPr/>
        </p:nvSpPr>
        <p:spPr>
          <a:xfrm>
            <a:off x="311760" y="444960"/>
            <a:ext cx="8520120" cy="572400"/>
          </a:xfrm>
          <a:prstGeom prst="rect">
            <a:avLst/>
          </a:prstGeom>
          <a:noFill/>
          <a:ln>
            <a:noFill/>
          </a:ln>
        </p:spPr>
        <p:txBody>
          <a:bodyPr tIns="91440" bIns="91440">
            <a:normAutofit fontScale="56500" lnSpcReduction="20000"/>
          </a:bodyPr>
          <a:lstStyle/>
          <a:p>
            <a:pPr>
              <a:lnSpc>
                <a:spcPct val="100000"/>
              </a:lnSpc>
              <a:tabLst>
                <a:tab pos="0" algn="l"/>
              </a:tabLst>
            </a:pPr>
            <a:r>
              <a:rPr lang="en" sz="2800" b="0" strike="noStrike" spc="-1">
                <a:solidFill>
                  <a:srgbClr val="FFFFFF"/>
                </a:solidFill>
                <a:latin typeface="Arial"/>
                <a:ea typeface="Arial"/>
              </a:rPr>
              <a:t>Bank Account Code (using channels)</a:t>
            </a:r>
            <a:br/>
            <a:endParaRPr lang="en-US" sz="2800" b="0" strike="noStrike" spc="-1">
              <a:solidFill>
                <a:srgbClr val="000000"/>
              </a:solidFill>
              <a:latin typeface="Arial"/>
            </a:endParaRPr>
          </a:p>
        </p:txBody>
      </p:sp>
      <p:sp>
        <p:nvSpPr>
          <p:cNvPr id="233" name="CustomShape 2"/>
          <p:cNvSpPr/>
          <p:nvPr/>
        </p:nvSpPr>
        <p:spPr>
          <a:xfrm>
            <a:off x="4465800" y="1408320"/>
            <a:ext cx="40863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CheckBalance()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bal := &lt;-a.balance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&lt;- bal</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EFEFEF"/>
                </a:solidFill>
                <a:latin typeface="Consolas"/>
                <a:ea typeface="Consolas"/>
              </a:rPr>
              <a:t> bal</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Withdraw(v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bal := &lt;-a.balance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&lt;- (bal - v)</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Deposit(v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234" name="CustomShape 3"/>
          <p:cNvSpPr/>
          <p:nvPr/>
        </p:nvSpPr>
        <p:spPr>
          <a:xfrm>
            <a:off x="507960" y="140832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package</a:t>
            </a:r>
            <a:r>
              <a:rPr lang="en" sz="1400" b="1" strike="noStrike" spc="-1">
                <a:solidFill>
                  <a:srgbClr val="EFEFEF"/>
                </a:solidFill>
                <a:latin typeface="Consolas"/>
                <a:ea typeface="Consolas"/>
              </a:rPr>
              <a:t> account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balance </a:t>
            </a:r>
            <a:r>
              <a:rPr lang="en" sz="1400" b="1" strike="noStrike" spc="-1">
                <a:solidFill>
                  <a:srgbClr val="AF79FF"/>
                </a:solidFill>
                <a:latin typeface="Consolas"/>
                <a:ea typeface="Consolas"/>
              </a:rPr>
              <a:t>chan int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NewAccount(init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 :=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{make(</a:t>
            </a:r>
            <a:r>
              <a:rPr lang="en" sz="1400" b="1" strike="noStrike" spc="-1">
                <a:solidFill>
                  <a:srgbClr val="AF79FF"/>
                </a:solidFill>
                <a:latin typeface="Consolas"/>
                <a:ea typeface="Consolas"/>
              </a:rPr>
              <a:t>chan int</a:t>
            </a:r>
            <a:r>
              <a:rPr lang="en" sz="1400" b="1" strike="noStrike" spc="-1">
                <a:solidFill>
                  <a:srgbClr val="FFFFFF"/>
                </a:solidFill>
                <a:latin typeface="Consolas"/>
                <a:ea typeface="Consolas"/>
              </a:rPr>
              <a:t>, 1)}</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a.balance &lt;- init</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a</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35" name="TextShape 1"/>
          <p:cNvSpPr txBox="1"/>
          <p:nvPr/>
        </p:nvSpPr>
        <p:spPr>
          <a:xfrm>
            <a:off x="311760" y="444960"/>
            <a:ext cx="8520120" cy="572400"/>
          </a:xfrm>
          <a:prstGeom prst="rect">
            <a:avLst/>
          </a:prstGeom>
          <a:noFill/>
          <a:ln>
            <a:noFill/>
          </a:ln>
        </p:spPr>
        <p:txBody>
          <a:bodyPr tIns="91440" bIns="91440">
            <a:normAutofit fontScale="56500" lnSpcReduction="20000"/>
          </a:bodyPr>
          <a:lstStyle/>
          <a:p>
            <a:pPr>
              <a:lnSpc>
                <a:spcPct val="100000"/>
              </a:lnSpc>
              <a:tabLst>
                <a:tab pos="0" algn="l"/>
              </a:tabLst>
            </a:pPr>
            <a:r>
              <a:rPr lang="en" sz="2800" b="0" strike="noStrike" spc="-1">
                <a:solidFill>
                  <a:srgbClr val="FFFFFF"/>
                </a:solidFill>
                <a:latin typeface="Arial"/>
                <a:ea typeface="Arial"/>
              </a:rPr>
              <a:t>Bank Account Code (using channels)</a:t>
            </a:r>
            <a:br/>
            <a:endParaRPr lang="en-US" sz="2800" b="0" strike="noStrike" spc="-1">
              <a:solidFill>
                <a:srgbClr val="000000"/>
              </a:solidFill>
              <a:latin typeface="Arial"/>
            </a:endParaRPr>
          </a:p>
        </p:txBody>
      </p:sp>
      <p:sp>
        <p:nvSpPr>
          <p:cNvPr id="236" name="CustomShape 2"/>
          <p:cNvSpPr/>
          <p:nvPr/>
        </p:nvSpPr>
        <p:spPr>
          <a:xfrm>
            <a:off x="4465800" y="1408320"/>
            <a:ext cx="40863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CheckBalance()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bal := &lt;-a.balance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&lt;- bal</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EFEFEF"/>
                </a:solidFill>
                <a:latin typeface="Consolas"/>
                <a:ea typeface="Consolas"/>
              </a:rPr>
              <a:t> bal</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Withdraw(v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bal := &lt;-a.balance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&lt;- (bal - v)</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Deposit(v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bal := &lt;-a.balance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&lt;- (bal + v)</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237" name="CustomShape 3"/>
          <p:cNvSpPr/>
          <p:nvPr/>
        </p:nvSpPr>
        <p:spPr>
          <a:xfrm>
            <a:off x="507960" y="140832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package</a:t>
            </a:r>
            <a:r>
              <a:rPr lang="en" sz="1400" b="1" strike="noStrike" spc="-1">
                <a:solidFill>
                  <a:srgbClr val="EFEFEF"/>
                </a:solidFill>
                <a:latin typeface="Consolas"/>
                <a:ea typeface="Consolas"/>
              </a:rPr>
              <a:t> account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balance </a:t>
            </a:r>
            <a:r>
              <a:rPr lang="en" sz="1400" b="1" strike="noStrike" spc="-1">
                <a:solidFill>
                  <a:srgbClr val="AF79FF"/>
                </a:solidFill>
                <a:latin typeface="Consolas"/>
                <a:ea typeface="Consolas"/>
              </a:rPr>
              <a:t>chan int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NewAccount(init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 :=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{make(</a:t>
            </a:r>
            <a:r>
              <a:rPr lang="en" sz="1400" b="1" strike="noStrike" spc="-1">
                <a:solidFill>
                  <a:srgbClr val="AF79FF"/>
                </a:solidFill>
                <a:latin typeface="Consolas"/>
                <a:ea typeface="Consolas"/>
              </a:rPr>
              <a:t>chan int</a:t>
            </a:r>
            <a:r>
              <a:rPr lang="en" sz="1400" b="1" strike="noStrike" spc="-1">
                <a:solidFill>
                  <a:srgbClr val="FFFFFF"/>
                </a:solidFill>
                <a:latin typeface="Consolas"/>
                <a:ea typeface="Consolas"/>
              </a:rPr>
              <a:t>, 1)}</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a.balance &lt;- init</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a</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38"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Select statement</a:t>
            </a:r>
            <a:endParaRPr lang="en-US" sz="2800" b="0" strike="noStrike" spc="-1">
              <a:solidFill>
                <a:srgbClr val="000000"/>
              </a:solidFill>
              <a:latin typeface="Arial"/>
            </a:endParaRPr>
          </a:p>
        </p:txBody>
      </p:sp>
      <p:sp>
        <p:nvSpPr>
          <p:cNvPr id="239" name="CustomShape 2"/>
          <p:cNvSpPr/>
          <p:nvPr/>
        </p:nvSpPr>
        <p:spPr>
          <a:xfrm>
            <a:off x="507960" y="1179720"/>
            <a:ext cx="7612200" cy="317196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800" b="1" strike="noStrike" spc="-1">
                <a:solidFill>
                  <a:srgbClr val="EFEFEF"/>
                </a:solidFill>
                <a:latin typeface="Consolas"/>
                <a:ea typeface="Consolas"/>
              </a:rPr>
              <a:t>select </a:t>
            </a:r>
            <a:r>
              <a:rPr lang="en" sz="1800" b="0" strike="noStrike" spc="-1">
                <a:solidFill>
                  <a:srgbClr val="EFEFEF"/>
                </a:solidFill>
                <a:latin typeface="Arial"/>
                <a:ea typeface="Arial"/>
              </a:rPr>
              <a:t>allows a goroutine to wait on multiple channels at once</a:t>
            </a:r>
            <a:endParaRPr lang="en-US" sz="1800" b="0" strike="noStrike" spc="-1">
              <a:latin typeface="Arial"/>
            </a:endParaRPr>
          </a:p>
          <a:p>
            <a:pPr>
              <a:lnSpc>
                <a:spcPct val="100000"/>
              </a:lnSpc>
              <a:tabLst>
                <a:tab pos="0" algn="l"/>
              </a:tabLst>
            </a:pPr>
            <a:endParaRPr lang="en-US" sz="1800" b="0" strike="noStrike" spc="-1">
              <a:latin typeface="Arial"/>
            </a:endParaRPr>
          </a:p>
          <a:p>
            <a:pPr>
              <a:lnSpc>
                <a:spcPct val="100000"/>
              </a:lnSpc>
              <a:tabLst>
                <a:tab pos="0" algn="l"/>
              </a:tabLst>
            </a:pPr>
            <a:r>
              <a:rPr lang="en" sz="1400" b="1" strike="noStrike" spc="-1">
                <a:solidFill>
                  <a:srgbClr val="00CBFF"/>
                </a:solidFill>
                <a:latin typeface="Consolas"/>
                <a:ea typeface="Consolas"/>
              </a:rPr>
              <a:t>for </a:t>
            </a:r>
            <a:r>
              <a:rPr lang="en" sz="1400" b="1" strike="noStrike" spc="-1">
                <a:solidFill>
                  <a:srgbClr val="EFEFEF"/>
                </a:solidFill>
                <a:latin typeface="Consolas"/>
                <a:ea typeface="Consolas"/>
              </a:rPr>
              <a:t>{</a:t>
            </a:r>
            <a:endParaRPr lang="en-US" sz="1400" b="0" strike="noStrike" spc="-1">
              <a:latin typeface="Arial"/>
            </a:endParaRPr>
          </a:p>
          <a:p>
            <a:pPr marL="457200">
              <a:lnSpc>
                <a:spcPct val="100000"/>
              </a:lnSpc>
              <a:tabLst>
                <a:tab pos="0" algn="l"/>
              </a:tabLst>
            </a:pPr>
            <a:r>
              <a:rPr lang="en" sz="1400" b="1" strike="noStrike" spc="-1">
                <a:solidFill>
                  <a:srgbClr val="00CBFF"/>
                </a:solidFill>
                <a:latin typeface="Consolas"/>
                <a:ea typeface="Consolas"/>
              </a:rPr>
              <a:t>select</a:t>
            </a:r>
            <a:r>
              <a:rPr lang="en" sz="1400" b="1" strike="noStrike" spc="-1">
                <a:solidFill>
                  <a:srgbClr val="EFEFEF"/>
                </a:solidFill>
                <a:latin typeface="Consolas"/>
                <a:ea typeface="Consolas"/>
              </a:rPr>
              <a:t> {</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money := &lt;-dad:</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buySnacks(money)</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money := &lt;-mom:</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buySnacks(money)</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800" b="0" strike="noStrike" spc="-1">
                <a:solidFill>
                  <a:srgbClr val="EFEFEF"/>
                </a:solidFill>
                <a:latin typeface="Arial"/>
                <a:ea typeface="Arial"/>
              </a:rPr>
              <a:t>}</a:t>
            </a:r>
            <a:endParaRPr lang="en-US" sz="1800" b="0" strike="noStrike" spc="-1">
              <a:latin typeface="Arial"/>
            </a:endParaRPr>
          </a:p>
          <a:p>
            <a:pPr>
              <a:lnSpc>
                <a:spcPct val="100000"/>
              </a:lnSpc>
              <a:tabLst>
                <a:tab pos="0" algn="l"/>
              </a:tabLst>
            </a:pPr>
            <a:endParaRPr lang="en-US" sz="18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40"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Select statement</a:t>
            </a:r>
            <a:endParaRPr lang="en-US" sz="2800" b="0" strike="noStrike" spc="-1">
              <a:solidFill>
                <a:srgbClr val="000000"/>
              </a:solidFill>
              <a:latin typeface="Arial"/>
            </a:endParaRPr>
          </a:p>
        </p:txBody>
      </p:sp>
      <p:sp>
        <p:nvSpPr>
          <p:cNvPr id="241" name="CustomShape 2"/>
          <p:cNvSpPr/>
          <p:nvPr/>
        </p:nvSpPr>
        <p:spPr>
          <a:xfrm>
            <a:off x="507960" y="1179720"/>
            <a:ext cx="7612200" cy="317196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800" b="1" strike="noStrike" spc="-1">
                <a:solidFill>
                  <a:srgbClr val="EFEFEF"/>
                </a:solidFill>
                <a:latin typeface="Consolas"/>
                <a:ea typeface="Consolas"/>
              </a:rPr>
              <a:t>select </a:t>
            </a:r>
            <a:r>
              <a:rPr lang="en" sz="1800" b="0" strike="noStrike" spc="-1">
                <a:solidFill>
                  <a:srgbClr val="EFEFEF"/>
                </a:solidFill>
                <a:latin typeface="Arial"/>
                <a:ea typeface="Arial"/>
              </a:rPr>
              <a:t>allows a goroutine to wait on multiple channels at once</a:t>
            </a:r>
            <a:endParaRPr lang="en-US" sz="1800" b="0" strike="noStrike" spc="-1">
              <a:latin typeface="Arial"/>
            </a:endParaRPr>
          </a:p>
          <a:p>
            <a:pPr>
              <a:lnSpc>
                <a:spcPct val="100000"/>
              </a:lnSpc>
              <a:tabLst>
                <a:tab pos="0" algn="l"/>
              </a:tabLst>
            </a:pPr>
            <a:endParaRPr lang="en-US" sz="1800" b="0" strike="noStrike" spc="-1">
              <a:latin typeface="Arial"/>
            </a:endParaRPr>
          </a:p>
          <a:p>
            <a:pPr>
              <a:lnSpc>
                <a:spcPct val="100000"/>
              </a:lnSpc>
              <a:tabLst>
                <a:tab pos="0" algn="l"/>
              </a:tabLst>
            </a:pPr>
            <a:r>
              <a:rPr lang="en" sz="1400" b="1" strike="noStrike" spc="-1">
                <a:solidFill>
                  <a:srgbClr val="00CBFF"/>
                </a:solidFill>
                <a:latin typeface="Consolas"/>
                <a:ea typeface="Consolas"/>
              </a:rPr>
              <a:t>for </a:t>
            </a:r>
            <a:r>
              <a:rPr lang="en" sz="1400" b="1" strike="noStrike" spc="-1">
                <a:solidFill>
                  <a:srgbClr val="EFEFEF"/>
                </a:solidFill>
                <a:latin typeface="Consolas"/>
                <a:ea typeface="Consolas"/>
              </a:rPr>
              <a:t>{</a:t>
            </a:r>
            <a:endParaRPr lang="en-US" sz="1400" b="0" strike="noStrike" spc="-1">
              <a:latin typeface="Arial"/>
            </a:endParaRPr>
          </a:p>
          <a:p>
            <a:pPr marL="457200">
              <a:lnSpc>
                <a:spcPct val="100000"/>
              </a:lnSpc>
              <a:tabLst>
                <a:tab pos="0" algn="l"/>
              </a:tabLst>
            </a:pPr>
            <a:r>
              <a:rPr lang="en" sz="1400" b="1" strike="noStrike" spc="-1">
                <a:solidFill>
                  <a:srgbClr val="00CBFF"/>
                </a:solidFill>
                <a:latin typeface="Consolas"/>
                <a:ea typeface="Consolas"/>
              </a:rPr>
              <a:t>select</a:t>
            </a:r>
            <a:r>
              <a:rPr lang="en" sz="1400" b="1" strike="noStrike" spc="-1">
                <a:solidFill>
                  <a:srgbClr val="EFEFEF"/>
                </a:solidFill>
                <a:latin typeface="Consolas"/>
                <a:ea typeface="Consolas"/>
              </a:rPr>
              <a:t> {</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money := &lt;-dad:</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buySnacks(money)</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money := &lt;-mom:</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buySnacks(money)</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default</a:t>
            </a:r>
            <a:r>
              <a:rPr lang="en" sz="1400" b="1" strike="noStrike" spc="-1">
                <a:solidFill>
                  <a:srgbClr val="EFEFEF"/>
                </a:solidFill>
                <a:latin typeface="Consolas"/>
                <a:ea typeface="Consolas"/>
              </a:rPr>
              <a:t>:</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		starve()</a:t>
            </a:r>
            <a:endParaRPr lang="en-US" sz="1400" b="0" strike="noStrike" spc="-1">
              <a:latin typeface="Arial"/>
            </a:endParaRPr>
          </a:p>
          <a:p>
            <a:pPr marL="914400" indent="457200">
              <a:lnSpc>
                <a:spcPct val="100000"/>
              </a:lnSpc>
              <a:tabLst>
                <a:tab pos="0" algn="l"/>
              </a:tabLst>
            </a:pPr>
            <a:r>
              <a:rPr lang="en" sz="1400" b="1" strike="noStrike" spc="-1">
                <a:solidFill>
                  <a:srgbClr val="EFEFEF"/>
                </a:solidFill>
                <a:latin typeface="Consolas"/>
                <a:ea typeface="Consolas"/>
              </a:rPr>
              <a:t>time.Sleep(</a:t>
            </a:r>
            <a:r>
              <a:rPr lang="en" sz="1400" b="1" strike="noStrike" spc="-1">
                <a:solidFill>
                  <a:srgbClr val="FF9900"/>
                </a:solidFill>
                <a:latin typeface="Consolas"/>
                <a:ea typeface="Consolas"/>
              </a:rPr>
              <a:t>5</a:t>
            </a:r>
            <a:r>
              <a:rPr lang="en" sz="1400" b="1" strike="noStrike" spc="-1">
                <a:solidFill>
                  <a:srgbClr val="EFEFEF"/>
                </a:solidFill>
                <a:latin typeface="Consolas"/>
                <a:ea typeface="Consolas"/>
              </a:rPr>
              <a:t> * time.Second)		</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800" b="0" strike="noStrike" spc="-1">
                <a:solidFill>
                  <a:srgbClr val="EFEFEF"/>
                </a:solidFill>
                <a:latin typeface="Arial"/>
                <a:ea typeface="Arial"/>
              </a:rPr>
              <a:t>}</a:t>
            </a:r>
            <a:endParaRPr lang="en-US" sz="1800" b="0" strike="noStrike" spc="-1">
              <a:latin typeface="Arial"/>
            </a:endParaRPr>
          </a:p>
          <a:p>
            <a:pPr>
              <a:lnSpc>
                <a:spcPct val="100000"/>
              </a:lnSpc>
              <a:tabLst>
                <a:tab pos="0" algn="l"/>
              </a:tabLst>
            </a:pPr>
            <a:endParaRPr lang="en-US" sz="18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6"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Go Resources</a:t>
            </a:r>
            <a:endParaRPr lang="en-US" sz="2800" b="0" strike="noStrike" spc="-1">
              <a:solidFill>
                <a:srgbClr val="000000"/>
              </a:solidFill>
              <a:latin typeface="Arial"/>
            </a:endParaRPr>
          </a:p>
        </p:txBody>
      </p:sp>
      <p:sp>
        <p:nvSpPr>
          <p:cNvPr id="127" name="TextShape 2"/>
          <p:cNvSpPr txBox="1"/>
          <p:nvPr/>
        </p:nvSpPr>
        <p:spPr>
          <a:xfrm>
            <a:off x="311760" y="1152360"/>
            <a:ext cx="8520120" cy="3416040"/>
          </a:xfrm>
          <a:prstGeom prst="rect">
            <a:avLst/>
          </a:prstGeom>
          <a:noFill/>
          <a:ln>
            <a:noFill/>
          </a:ln>
        </p:spPr>
        <p:txBody>
          <a:bodyPr tIns="91440" bIns="91440">
            <a:normAutofit/>
          </a:bodyPr>
          <a:lstStyle/>
          <a:p>
            <a:pPr algn="ctr">
              <a:lnSpc>
                <a:spcPct val="115000"/>
              </a:lnSpc>
              <a:tabLst>
                <a:tab pos="0" algn="l"/>
              </a:tabLst>
            </a:pPr>
            <a:r>
              <a:rPr lang="en" sz="4000" b="0" u="sng" strike="noStrike" spc="-1">
                <a:solidFill>
                  <a:srgbClr val="0097A7"/>
                </a:solidFill>
                <a:uFillTx/>
                <a:latin typeface="Arial"/>
                <a:ea typeface="Arial"/>
                <a:hlinkClick r:id="rId2"/>
              </a:rPr>
              <a:t>https://tour.golang.org/list</a:t>
            </a:r>
            <a:endParaRPr lang="en-US" sz="4000" b="0" strike="noStrike" spc="-1">
              <a:solidFill>
                <a:srgbClr val="000000"/>
              </a:solidFill>
              <a:latin typeface="Arial"/>
            </a:endParaRPr>
          </a:p>
          <a:p>
            <a:pPr algn="ctr">
              <a:lnSpc>
                <a:spcPct val="115000"/>
              </a:lnSpc>
              <a:spcBef>
                <a:spcPts val="1199"/>
              </a:spcBef>
              <a:tabLst>
                <a:tab pos="0" algn="l"/>
              </a:tabLst>
            </a:pPr>
            <a:r>
              <a:rPr lang="en" sz="4000" b="0" u="sng" strike="noStrike" spc="-1">
                <a:solidFill>
                  <a:srgbClr val="0097A7"/>
                </a:solidFill>
                <a:uFillTx/>
                <a:latin typeface="Arial"/>
                <a:ea typeface="Arial"/>
                <a:hlinkClick r:id="rId3"/>
              </a:rPr>
              <a:t>https://play.golang.org</a:t>
            </a:r>
            <a:endParaRPr lang="en-US" sz="4000" b="0" strike="noStrike" spc="-1">
              <a:solidFill>
                <a:srgbClr val="000000"/>
              </a:solidFill>
              <a:latin typeface="Arial"/>
            </a:endParaRPr>
          </a:p>
          <a:p>
            <a:pPr algn="ctr">
              <a:lnSpc>
                <a:spcPct val="115000"/>
              </a:lnSpc>
              <a:spcBef>
                <a:spcPts val="1199"/>
              </a:spcBef>
              <a:tabLst>
                <a:tab pos="0" algn="l"/>
              </a:tabLst>
            </a:pPr>
            <a:r>
              <a:rPr lang="en" sz="4000" b="0" u="sng" strike="noStrike" spc="-1">
                <a:solidFill>
                  <a:srgbClr val="0097A7"/>
                </a:solidFill>
                <a:uFillTx/>
                <a:latin typeface="Arial"/>
                <a:ea typeface="Arial"/>
                <a:hlinkClick r:id="rId4"/>
              </a:rPr>
              <a:t>https://gobyexample.com</a:t>
            </a:r>
            <a:endParaRPr lang="en-US" sz="4000" b="0" strike="noStrike" spc="-1">
              <a:solidFill>
                <a:srgbClr val="000000"/>
              </a:solidFill>
              <a:latin typeface="Arial"/>
            </a:endParaRPr>
          </a:p>
          <a:p>
            <a:pPr>
              <a:lnSpc>
                <a:spcPct val="115000"/>
              </a:lnSpc>
              <a:spcBef>
                <a:spcPts val="1199"/>
              </a:spcBef>
              <a:spcAft>
                <a:spcPts val="1199"/>
              </a:spcAft>
              <a:tabLst>
                <a:tab pos="0" algn="l"/>
              </a:tabLst>
            </a:pPr>
            <a:endParaRPr lang="en-US" sz="4000" b="0" strike="noStrike" spc="-1">
              <a:solidFill>
                <a:srgbClr val="000000"/>
              </a:solidFill>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42" name="TextShape 1"/>
          <p:cNvSpPr txBox="1"/>
          <p:nvPr/>
        </p:nvSpPr>
        <p:spPr>
          <a:xfrm>
            <a:off x="311760" y="444960"/>
            <a:ext cx="8520120" cy="572400"/>
          </a:xfrm>
          <a:prstGeom prst="rect">
            <a:avLst/>
          </a:prstGeom>
          <a:noFill/>
          <a:ln>
            <a:noFill/>
          </a:ln>
        </p:spPr>
        <p:txBody>
          <a:bodyPr tIns="91440" bIns="91440">
            <a:normAutofit fontScale="98500" lnSpcReduction="10000"/>
          </a:bodyPr>
          <a:lstStyle/>
          <a:p>
            <a:pPr>
              <a:lnSpc>
                <a:spcPct val="100000"/>
              </a:lnSpc>
              <a:tabLst>
                <a:tab pos="0" algn="l"/>
              </a:tabLst>
            </a:pPr>
            <a:r>
              <a:rPr lang="en" sz="2800" b="0" strike="noStrike" spc="-1">
                <a:solidFill>
                  <a:srgbClr val="FFFFFF"/>
                </a:solidFill>
                <a:latin typeface="Arial"/>
                <a:ea typeface="Arial"/>
              </a:rPr>
              <a:t>Handle timeouts using </a:t>
            </a:r>
            <a:r>
              <a:rPr lang="en" sz="2800" b="0" strike="noStrike" spc="-1">
                <a:solidFill>
                  <a:srgbClr val="FFFFFF"/>
                </a:solidFill>
                <a:latin typeface="Consolas"/>
                <a:ea typeface="Consolas"/>
              </a:rPr>
              <a:t>select</a:t>
            </a:r>
            <a:endParaRPr lang="en-US" sz="2800" b="0" strike="noStrike" spc="-1">
              <a:solidFill>
                <a:srgbClr val="000000"/>
              </a:solidFill>
              <a:latin typeface="Arial"/>
            </a:endParaRPr>
          </a:p>
        </p:txBody>
      </p:sp>
      <p:sp>
        <p:nvSpPr>
          <p:cNvPr id="243" name="CustomShape 2"/>
          <p:cNvSpPr/>
          <p:nvPr/>
        </p:nvSpPr>
        <p:spPr>
          <a:xfrm>
            <a:off x="507960" y="1179720"/>
            <a:ext cx="3861720" cy="32641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EFEFEF"/>
                </a:solidFill>
                <a:latin typeface="Consolas"/>
                <a:ea typeface="Consolas"/>
              </a:rPr>
              <a:t>result := </a:t>
            </a:r>
            <a:r>
              <a:rPr lang="en" sz="1400" b="1" strike="noStrike" spc="-1">
                <a:solidFill>
                  <a:srgbClr val="00CBFF"/>
                </a:solidFill>
                <a:latin typeface="Consolas"/>
                <a:ea typeface="Consolas"/>
              </a:rPr>
              <a:t>make</a:t>
            </a:r>
            <a:r>
              <a:rPr lang="en" sz="1400" b="1" strike="noStrike" spc="-1">
                <a:solidFill>
                  <a:srgbClr val="EFEFEF"/>
                </a:solidFill>
                <a:latin typeface="Consolas"/>
                <a:ea typeface="Consolas"/>
              </a:rPr>
              <a:t>(</a:t>
            </a:r>
            <a:r>
              <a:rPr lang="en" sz="1400" b="1" strike="noStrike" spc="-1">
                <a:solidFill>
                  <a:srgbClr val="AF79FF"/>
                </a:solidFill>
                <a:latin typeface="Consolas"/>
                <a:ea typeface="Consolas"/>
              </a:rPr>
              <a:t>chan int</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timeout := </a:t>
            </a:r>
            <a:r>
              <a:rPr lang="en" sz="1400" b="1" strike="noStrike" spc="-1">
                <a:solidFill>
                  <a:srgbClr val="00CBFF"/>
                </a:solidFill>
                <a:latin typeface="Consolas"/>
                <a:ea typeface="Consolas"/>
              </a:rPr>
              <a:t>make</a:t>
            </a:r>
            <a:r>
              <a:rPr lang="en" sz="1400" b="1" strike="noStrike" spc="-1">
                <a:solidFill>
                  <a:srgbClr val="EFEFEF"/>
                </a:solidFill>
                <a:latin typeface="Consolas"/>
                <a:ea typeface="Consolas"/>
              </a:rPr>
              <a:t>(</a:t>
            </a:r>
            <a:r>
              <a:rPr lang="en" sz="1400" b="1" strike="noStrike" spc="-1">
                <a:solidFill>
                  <a:srgbClr val="AF79FF"/>
                </a:solidFill>
                <a:latin typeface="Consolas"/>
                <a:ea typeface="Consolas"/>
              </a:rPr>
              <a:t>chan bool</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Asynchronously request an</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answer from server, timing</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out after X seconds</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askServer(result, timeout)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Wait on both channels</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select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res := &lt;-result: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handleResult(res)</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&lt;-timeout: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fmt.Println(</a:t>
            </a:r>
            <a:r>
              <a:rPr lang="en" sz="1400" b="1" strike="noStrike" spc="-1">
                <a:solidFill>
                  <a:srgbClr val="E69138"/>
                </a:solidFill>
                <a:latin typeface="Consolas"/>
                <a:ea typeface="Consolas"/>
              </a:rPr>
              <a:t>"Timeout!"</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244" name="CustomShape 3"/>
          <p:cNvSpPr/>
          <p:nvPr/>
        </p:nvSpPr>
        <p:spPr>
          <a:xfrm>
            <a:off x="4317840" y="1179720"/>
            <a:ext cx="3861720" cy="32641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 </a:t>
            </a:r>
            <a:r>
              <a:rPr lang="en" sz="1400" b="1" strike="noStrike" spc="-1">
                <a:solidFill>
                  <a:srgbClr val="EFEFEF"/>
                </a:solidFill>
                <a:latin typeface="Consolas"/>
                <a:ea typeface="Consolas"/>
              </a:rPr>
              <a:t>askServer(</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result </a:t>
            </a:r>
            <a:r>
              <a:rPr lang="en" sz="1400" b="1" strike="noStrike" spc="-1">
                <a:solidFill>
                  <a:srgbClr val="AF79FF"/>
                </a:solidFill>
                <a:latin typeface="Consolas"/>
                <a:ea typeface="Consolas"/>
              </a:rPr>
              <a:t>chan int</a:t>
            </a:r>
            <a:r>
              <a:rPr lang="en" sz="1400" b="1" strike="noStrike" spc="-1">
                <a:solidFill>
                  <a:srgbClr val="FFFFFF"/>
                </a:solidFill>
                <a:latin typeface="Consolas"/>
                <a:ea typeface="Consolas"/>
              </a:rPr>
              <a:t>,</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timeout </a:t>
            </a:r>
            <a:r>
              <a:rPr lang="en" sz="1400" b="1" strike="noStrike" spc="-1">
                <a:solidFill>
                  <a:srgbClr val="AF79FF"/>
                </a:solidFill>
                <a:latin typeface="Consolas"/>
                <a:ea typeface="Consolas"/>
              </a:rPr>
              <a:t>chan bool</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endParaRPr lang="en-US" sz="1400" b="0" strike="noStrike" spc="-1">
              <a:latin typeface="Arial"/>
            </a:endParaRPr>
          </a:p>
          <a:p>
            <a:pPr marL="457200">
              <a:lnSpc>
                <a:spcPct val="100000"/>
              </a:lnSpc>
              <a:tabLst>
                <a:tab pos="0" algn="l"/>
              </a:tabLst>
            </a:pPr>
            <a:r>
              <a:rPr lang="en" sz="1400" b="1" strike="noStrike" spc="-1">
                <a:solidFill>
                  <a:srgbClr val="666666"/>
                </a:solidFill>
                <a:latin typeface="Consolas"/>
                <a:ea typeface="Consolas"/>
              </a:rPr>
              <a:t>// Start timer</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go</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time.Sleep(5 * time.Second)</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timeout &lt;- </a:t>
            </a:r>
            <a:r>
              <a:rPr lang="en" sz="1400" b="1" strike="noStrike" spc="-1">
                <a:solidFill>
                  <a:srgbClr val="FF9900"/>
                </a:solidFill>
                <a:latin typeface="Consolas"/>
                <a:ea typeface="Consolas"/>
              </a:rPr>
              <a:t>true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marL="457200">
              <a:lnSpc>
                <a:spcPct val="100000"/>
              </a:lnSpc>
              <a:tabLst>
                <a:tab pos="0" algn="l"/>
              </a:tabLst>
            </a:pPr>
            <a:r>
              <a:rPr lang="en" sz="1400" b="1" strike="noStrike" spc="-1">
                <a:solidFill>
                  <a:srgbClr val="666666"/>
                </a:solidFill>
                <a:latin typeface="Consolas"/>
                <a:ea typeface="Consolas"/>
              </a:rPr>
              <a:t>// Ask server</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go</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response := </a:t>
            </a:r>
            <a:r>
              <a:rPr lang="en" sz="1400" b="1" strike="noStrike" spc="-1">
                <a:solidFill>
                  <a:srgbClr val="666666"/>
                </a:solidFill>
                <a:latin typeface="Consolas"/>
                <a:ea typeface="Consolas"/>
              </a:rPr>
              <a:t>// ... send RPC</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result &lt;- </a:t>
            </a:r>
            <a:r>
              <a:rPr lang="en" sz="1400" b="1" strike="noStrike" spc="-1">
                <a:solidFill>
                  <a:srgbClr val="FFFFFF"/>
                </a:solidFill>
                <a:latin typeface="Consolas"/>
                <a:ea typeface="Consolas"/>
              </a:rPr>
              <a:t>response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p:txBody>
      </p:sp>
      <p:sp>
        <p:nvSpPr>
          <p:cNvPr id="245" name="CustomShape 4"/>
          <p:cNvSpPr/>
          <p:nvPr/>
        </p:nvSpPr>
        <p:spPr>
          <a:xfrm>
            <a:off x="507960" y="1484640"/>
            <a:ext cx="2907720" cy="313560"/>
          </a:xfrm>
          <a:prstGeom prst="rect">
            <a:avLst/>
          </a:prstGeom>
          <a:solidFill>
            <a:srgbClr val="000000">
              <a:alpha val="91000"/>
            </a:srgbClr>
          </a:solidFill>
          <a:ln>
            <a:noFill/>
          </a:ln>
        </p:spPr>
        <p:style>
          <a:lnRef idx="0">
            <a:scrgbClr r="0" g="0" b="0"/>
          </a:lnRef>
          <a:fillRef idx="0">
            <a:scrgbClr r="0" g="0" b="0"/>
          </a:fillRef>
          <a:effectRef idx="0">
            <a:scrgbClr r="0" g="0" b="0"/>
          </a:effectRef>
          <a:fontRef idx="minor"/>
        </p:style>
      </p:sp>
      <p:sp>
        <p:nvSpPr>
          <p:cNvPr id="246" name="CustomShape 5"/>
          <p:cNvSpPr/>
          <p:nvPr/>
        </p:nvSpPr>
        <p:spPr>
          <a:xfrm>
            <a:off x="4370040" y="2062440"/>
            <a:ext cx="3991680" cy="1219320"/>
          </a:xfrm>
          <a:prstGeom prst="rect">
            <a:avLst/>
          </a:prstGeom>
          <a:solidFill>
            <a:srgbClr val="000000">
              <a:alpha val="91000"/>
            </a:srgbClr>
          </a:solidFill>
          <a:ln>
            <a:noFill/>
          </a:ln>
        </p:spPr>
        <p:style>
          <a:lnRef idx="0">
            <a:scrgbClr r="0" g="0" b="0"/>
          </a:lnRef>
          <a:fillRef idx="0">
            <a:scrgbClr r="0" g="0" b="0"/>
          </a:fillRef>
          <a:effectRef idx="0">
            <a:scrgbClr r="0" g="0" b="0"/>
          </a:effectRef>
          <a:fontRef idx="minor"/>
        </p:style>
      </p:sp>
      <p:sp>
        <p:nvSpPr>
          <p:cNvPr id="247" name="CustomShape 6"/>
          <p:cNvSpPr/>
          <p:nvPr/>
        </p:nvSpPr>
        <p:spPr>
          <a:xfrm>
            <a:off x="833040" y="3787920"/>
            <a:ext cx="3020040" cy="460080"/>
          </a:xfrm>
          <a:prstGeom prst="rect">
            <a:avLst/>
          </a:prstGeom>
          <a:solidFill>
            <a:srgbClr val="000000">
              <a:alpha val="91000"/>
            </a:srgbClr>
          </a:solidFill>
          <a:ln>
            <a:noFill/>
          </a:ln>
        </p:spPr>
        <p:style>
          <a:lnRef idx="0">
            <a:scrgbClr r="0" g="0" b="0"/>
          </a:lnRef>
          <a:fillRef idx="0">
            <a:scrgbClr r="0" g="0" b="0"/>
          </a:fillRef>
          <a:effectRef idx="0">
            <a:scrgbClr r="0" g="0" b="0"/>
          </a:effectRef>
          <a:fontRef idx="minor"/>
        </p:style>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48" name="TextShape 1"/>
          <p:cNvSpPr txBox="1"/>
          <p:nvPr/>
        </p:nvSpPr>
        <p:spPr>
          <a:xfrm>
            <a:off x="311760" y="444960"/>
            <a:ext cx="8520120" cy="572400"/>
          </a:xfrm>
          <a:prstGeom prst="rect">
            <a:avLst/>
          </a:prstGeom>
          <a:noFill/>
          <a:ln>
            <a:noFill/>
          </a:ln>
        </p:spPr>
        <p:txBody>
          <a:bodyPr tIns="91440" bIns="91440">
            <a:normAutofit fontScale="98500" lnSpcReduction="10000"/>
          </a:bodyPr>
          <a:lstStyle/>
          <a:p>
            <a:pPr>
              <a:lnSpc>
                <a:spcPct val="100000"/>
              </a:lnSpc>
              <a:tabLst>
                <a:tab pos="0" algn="l"/>
              </a:tabLst>
            </a:pPr>
            <a:r>
              <a:rPr lang="en" sz="2800" b="0" strike="noStrike" spc="-1">
                <a:solidFill>
                  <a:srgbClr val="FFFFFF"/>
                </a:solidFill>
                <a:latin typeface="Arial"/>
                <a:ea typeface="Arial"/>
              </a:rPr>
              <a:t>Handle timeouts using </a:t>
            </a:r>
            <a:r>
              <a:rPr lang="en" sz="2800" b="0" strike="noStrike" spc="-1">
                <a:solidFill>
                  <a:srgbClr val="FFFFFF"/>
                </a:solidFill>
                <a:latin typeface="Consolas"/>
                <a:ea typeface="Consolas"/>
              </a:rPr>
              <a:t>select</a:t>
            </a:r>
            <a:endParaRPr lang="en-US" sz="2800" b="0" strike="noStrike" spc="-1">
              <a:solidFill>
                <a:srgbClr val="000000"/>
              </a:solidFill>
              <a:latin typeface="Arial"/>
            </a:endParaRPr>
          </a:p>
        </p:txBody>
      </p:sp>
      <p:sp>
        <p:nvSpPr>
          <p:cNvPr id="249" name="CustomShape 2"/>
          <p:cNvSpPr/>
          <p:nvPr/>
        </p:nvSpPr>
        <p:spPr>
          <a:xfrm>
            <a:off x="507960" y="1179720"/>
            <a:ext cx="3861720" cy="32641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EFEFEF"/>
                </a:solidFill>
                <a:latin typeface="Consolas"/>
                <a:ea typeface="Consolas"/>
              </a:rPr>
              <a:t>result := </a:t>
            </a:r>
            <a:r>
              <a:rPr lang="en" sz="1400" b="1" strike="noStrike" spc="-1">
                <a:solidFill>
                  <a:srgbClr val="00CBFF"/>
                </a:solidFill>
                <a:latin typeface="Consolas"/>
                <a:ea typeface="Consolas"/>
              </a:rPr>
              <a:t>make</a:t>
            </a:r>
            <a:r>
              <a:rPr lang="en" sz="1400" b="1" strike="noStrike" spc="-1">
                <a:solidFill>
                  <a:srgbClr val="EFEFEF"/>
                </a:solidFill>
                <a:latin typeface="Consolas"/>
                <a:ea typeface="Consolas"/>
              </a:rPr>
              <a:t>(</a:t>
            </a:r>
            <a:r>
              <a:rPr lang="en" sz="1400" b="1" strike="noStrike" spc="-1">
                <a:solidFill>
                  <a:srgbClr val="AF79FF"/>
                </a:solidFill>
                <a:latin typeface="Consolas"/>
                <a:ea typeface="Consolas"/>
              </a:rPr>
              <a:t>chan int</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timeout := </a:t>
            </a:r>
            <a:r>
              <a:rPr lang="en" sz="1400" b="1" strike="noStrike" spc="-1">
                <a:solidFill>
                  <a:srgbClr val="00CBFF"/>
                </a:solidFill>
                <a:latin typeface="Consolas"/>
                <a:ea typeface="Consolas"/>
              </a:rPr>
              <a:t>make</a:t>
            </a:r>
            <a:r>
              <a:rPr lang="en" sz="1400" b="1" strike="noStrike" spc="-1">
                <a:solidFill>
                  <a:srgbClr val="EFEFEF"/>
                </a:solidFill>
                <a:latin typeface="Consolas"/>
                <a:ea typeface="Consolas"/>
              </a:rPr>
              <a:t>(</a:t>
            </a:r>
            <a:r>
              <a:rPr lang="en" sz="1400" b="1" strike="noStrike" spc="-1">
                <a:solidFill>
                  <a:srgbClr val="AF79FF"/>
                </a:solidFill>
                <a:latin typeface="Consolas"/>
                <a:ea typeface="Consolas"/>
              </a:rPr>
              <a:t>chan bool</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Asynchronously request an</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answer from server, timing</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out after X seconds</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askServer(result, timeout)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Wait on both channels</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select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res := &lt;-result: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handleResult(res)</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case</a:t>
            </a:r>
            <a:r>
              <a:rPr lang="en" sz="1400" b="1" strike="noStrike" spc="-1">
                <a:solidFill>
                  <a:srgbClr val="EFEFEF"/>
                </a:solidFill>
                <a:latin typeface="Consolas"/>
                <a:ea typeface="Consolas"/>
              </a:rPr>
              <a:t> &lt;-timeout: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		fmt.Println(</a:t>
            </a:r>
            <a:r>
              <a:rPr lang="en" sz="1400" b="1" strike="noStrike" spc="-1">
                <a:solidFill>
                  <a:srgbClr val="E69138"/>
                </a:solidFill>
                <a:latin typeface="Consolas"/>
                <a:ea typeface="Consolas"/>
              </a:rPr>
              <a:t>"Timeout!"</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250" name="CustomShape 3"/>
          <p:cNvSpPr/>
          <p:nvPr/>
        </p:nvSpPr>
        <p:spPr>
          <a:xfrm>
            <a:off x="4317840" y="1179720"/>
            <a:ext cx="3861720" cy="32641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 </a:t>
            </a:r>
            <a:r>
              <a:rPr lang="en" sz="1400" b="1" strike="noStrike" spc="-1">
                <a:solidFill>
                  <a:srgbClr val="EFEFEF"/>
                </a:solidFill>
                <a:latin typeface="Consolas"/>
                <a:ea typeface="Consolas"/>
              </a:rPr>
              <a:t>askServer(</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result </a:t>
            </a:r>
            <a:r>
              <a:rPr lang="en" sz="1400" b="1" strike="noStrike" spc="-1">
                <a:solidFill>
                  <a:srgbClr val="AF79FF"/>
                </a:solidFill>
                <a:latin typeface="Consolas"/>
                <a:ea typeface="Consolas"/>
              </a:rPr>
              <a:t>chan int</a:t>
            </a:r>
            <a:r>
              <a:rPr lang="en" sz="1400" b="1" strike="noStrike" spc="-1">
                <a:solidFill>
                  <a:srgbClr val="FFFFFF"/>
                </a:solidFill>
                <a:latin typeface="Consolas"/>
                <a:ea typeface="Consolas"/>
              </a:rPr>
              <a:t>,</a:t>
            </a:r>
            <a:endParaRPr lang="en-US" sz="1400" b="0" strike="noStrike" spc="-1">
              <a:latin typeface="Arial"/>
            </a:endParaRPr>
          </a:p>
          <a:p>
            <a:pPr marL="457200">
              <a:lnSpc>
                <a:spcPct val="100000"/>
              </a:lnSpc>
              <a:tabLst>
                <a:tab pos="0" algn="l"/>
              </a:tabLst>
            </a:pPr>
            <a:r>
              <a:rPr lang="en" sz="1400" b="1" strike="noStrike" spc="-1">
                <a:solidFill>
                  <a:srgbClr val="EFEFEF"/>
                </a:solidFill>
                <a:latin typeface="Consolas"/>
                <a:ea typeface="Consolas"/>
              </a:rPr>
              <a:t>timeout </a:t>
            </a:r>
            <a:r>
              <a:rPr lang="en" sz="1400" b="1" strike="noStrike" spc="-1">
                <a:solidFill>
                  <a:srgbClr val="AF79FF"/>
                </a:solidFill>
                <a:latin typeface="Consolas"/>
                <a:ea typeface="Consolas"/>
              </a:rPr>
              <a:t>chan bool</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endParaRPr lang="en-US" sz="1400" b="0" strike="noStrike" spc="-1">
              <a:latin typeface="Arial"/>
            </a:endParaRPr>
          </a:p>
          <a:p>
            <a:pPr marL="457200">
              <a:lnSpc>
                <a:spcPct val="100000"/>
              </a:lnSpc>
              <a:tabLst>
                <a:tab pos="0" algn="l"/>
              </a:tabLst>
            </a:pPr>
            <a:r>
              <a:rPr lang="en" sz="1400" b="1" strike="noStrike" spc="-1">
                <a:solidFill>
                  <a:srgbClr val="666666"/>
                </a:solidFill>
                <a:latin typeface="Consolas"/>
                <a:ea typeface="Consolas"/>
              </a:rPr>
              <a:t>// Start timer</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go</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time.Sleep(5 * time.Second)</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timeout &lt;- </a:t>
            </a:r>
            <a:r>
              <a:rPr lang="en" sz="1400" b="1" strike="noStrike" spc="-1">
                <a:solidFill>
                  <a:srgbClr val="FF9900"/>
                </a:solidFill>
                <a:latin typeface="Consolas"/>
                <a:ea typeface="Consolas"/>
              </a:rPr>
              <a:t>true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marL="457200">
              <a:lnSpc>
                <a:spcPct val="100000"/>
              </a:lnSpc>
              <a:tabLst>
                <a:tab pos="0" algn="l"/>
              </a:tabLst>
            </a:pPr>
            <a:r>
              <a:rPr lang="en" sz="1400" b="1" strike="noStrike" spc="-1">
                <a:solidFill>
                  <a:srgbClr val="666666"/>
                </a:solidFill>
                <a:latin typeface="Consolas"/>
                <a:ea typeface="Consolas"/>
              </a:rPr>
              <a:t>// Ask server</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go</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response := </a:t>
            </a:r>
            <a:r>
              <a:rPr lang="en" sz="1400" b="1" strike="noStrike" spc="-1">
                <a:solidFill>
                  <a:srgbClr val="666666"/>
                </a:solidFill>
                <a:latin typeface="Consolas"/>
                <a:ea typeface="Consolas"/>
              </a:rPr>
              <a:t>// ... send RPC</a:t>
            </a:r>
            <a:endParaRPr lang="en-US" sz="1400" b="0" strike="noStrike" spc="-1">
              <a:latin typeface="Arial"/>
            </a:endParaRPr>
          </a:p>
          <a:p>
            <a:pPr marL="457200" indent="457200">
              <a:lnSpc>
                <a:spcPct val="100000"/>
              </a:lnSpc>
              <a:tabLst>
                <a:tab pos="0" algn="l"/>
              </a:tabLst>
            </a:pPr>
            <a:r>
              <a:rPr lang="en" sz="1400" b="1" strike="noStrike" spc="-1">
                <a:solidFill>
                  <a:srgbClr val="EFEFEF"/>
                </a:solidFill>
                <a:latin typeface="Consolas"/>
                <a:ea typeface="Consolas"/>
              </a:rPr>
              <a:t>result &lt;- </a:t>
            </a:r>
            <a:r>
              <a:rPr lang="en" sz="1400" b="1" strike="noStrike" spc="-1">
                <a:solidFill>
                  <a:srgbClr val="FFFFFF"/>
                </a:solidFill>
                <a:latin typeface="Consolas"/>
                <a:ea typeface="Consolas"/>
              </a:rPr>
              <a:t>response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51"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Exercise: Implementing a mutex using channels</a:t>
            </a:r>
            <a:endParaRPr lang="en-US" sz="2800" b="0" strike="noStrike" spc="-1">
              <a:solidFill>
                <a:srgbClr val="000000"/>
              </a:solidFill>
              <a:latin typeface="Arial"/>
            </a:endParaRPr>
          </a:p>
        </p:txBody>
      </p:sp>
      <p:sp>
        <p:nvSpPr>
          <p:cNvPr id="252" name="CustomShape 2"/>
          <p:cNvSpPr/>
          <p:nvPr/>
        </p:nvSpPr>
        <p:spPr>
          <a:xfrm>
            <a:off x="749520" y="110340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Lock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NewLock()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a:t>
            </a: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Lock()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Unlock()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53"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Exercise: Implementing a mutex using channels</a:t>
            </a:r>
            <a:endParaRPr lang="en-US" sz="2800" b="0" strike="noStrike" spc="-1">
              <a:solidFill>
                <a:srgbClr val="000000"/>
              </a:solidFill>
              <a:latin typeface="Arial"/>
            </a:endParaRPr>
          </a:p>
        </p:txBody>
      </p:sp>
      <p:sp>
        <p:nvSpPr>
          <p:cNvPr id="254" name="CustomShape 2"/>
          <p:cNvSpPr/>
          <p:nvPr/>
        </p:nvSpPr>
        <p:spPr>
          <a:xfrm>
            <a:off x="749520" y="110340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Lock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ch </a:t>
            </a:r>
            <a:r>
              <a:rPr lang="en" sz="1400" b="1" strike="noStrike" spc="-1">
                <a:solidFill>
                  <a:srgbClr val="AF79FF"/>
                </a:solidFill>
                <a:latin typeface="Consolas"/>
                <a:ea typeface="Consolas"/>
              </a:rPr>
              <a:t>chan bool</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NewLock()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a:t>
            </a: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Lock()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Unlock()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55"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Exercise: Implementing a mutex using channels</a:t>
            </a:r>
            <a:endParaRPr lang="en-US" sz="2800" b="0" strike="noStrike" spc="-1">
              <a:solidFill>
                <a:srgbClr val="000000"/>
              </a:solidFill>
              <a:latin typeface="Arial"/>
            </a:endParaRPr>
          </a:p>
        </p:txBody>
      </p:sp>
      <p:sp>
        <p:nvSpPr>
          <p:cNvPr id="256" name="CustomShape 2"/>
          <p:cNvSpPr/>
          <p:nvPr/>
        </p:nvSpPr>
        <p:spPr>
          <a:xfrm>
            <a:off x="749520" y="110340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Lock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ch </a:t>
            </a:r>
            <a:r>
              <a:rPr lang="en" sz="1400" b="1" strike="noStrike" spc="-1">
                <a:solidFill>
                  <a:srgbClr val="AF79FF"/>
                </a:solidFill>
                <a:latin typeface="Consolas"/>
                <a:ea typeface="Consolas"/>
              </a:rPr>
              <a:t>chan bool</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NewLock()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 :=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{make(</a:t>
            </a:r>
            <a:r>
              <a:rPr lang="en" sz="1400" b="1" strike="noStrike" spc="-1">
                <a:solidFill>
                  <a:srgbClr val="AF79FF"/>
                </a:solidFill>
                <a:latin typeface="Consolas"/>
                <a:ea typeface="Consolas"/>
              </a:rPr>
              <a:t>chan bool</a:t>
            </a:r>
            <a:r>
              <a:rPr lang="en" sz="1400" b="1" strike="noStrike" spc="-1">
                <a:solidFill>
                  <a:srgbClr val="FFFFFF"/>
                </a:solidFill>
                <a:latin typeface="Consolas"/>
                <a:ea typeface="Consolas"/>
              </a:rPr>
              <a:t>, 1)}</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l.ch &lt;- </a:t>
            </a:r>
            <a:r>
              <a:rPr lang="en" sz="1400" b="1" strike="noStrike" spc="-1">
                <a:solidFill>
                  <a:srgbClr val="FF9900"/>
                </a:solidFill>
                <a:latin typeface="Consolas"/>
                <a:ea typeface="Consolas"/>
              </a:rPr>
              <a:t>true</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l</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Lock()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Unlock()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57"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Exercise: Implementing a mutex using channels</a:t>
            </a:r>
            <a:endParaRPr lang="en-US" sz="2800" b="0" strike="noStrike" spc="-1">
              <a:solidFill>
                <a:srgbClr val="000000"/>
              </a:solidFill>
              <a:latin typeface="Arial"/>
            </a:endParaRPr>
          </a:p>
        </p:txBody>
      </p:sp>
      <p:sp>
        <p:nvSpPr>
          <p:cNvPr id="258" name="CustomShape 2"/>
          <p:cNvSpPr/>
          <p:nvPr/>
        </p:nvSpPr>
        <p:spPr>
          <a:xfrm>
            <a:off x="749520" y="1103400"/>
            <a:ext cx="3787560" cy="33415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Lock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ch </a:t>
            </a:r>
            <a:r>
              <a:rPr lang="en" sz="1400" b="1" strike="noStrike" spc="-1">
                <a:solidFill>
                  <a:srgbClr val="AF79FF"/>
                </a:solidFill>
                <a:latin typeface="Consolas"/>
                <a:ea typeface="Consolas"/>
              </a:rPr>
              <a:t>chan bool</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NewLock()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 :=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{make(</a:t>
            </a:r>
            <a:r>
              <a:rPr lang="en" sz="1400" b="1" strike="noStrike" spc="-1">
                <a:solidFill>
                  <a:srgbClr val="AF79FF"/>
                </a:solidFill>
                <a:latin typeface="Consolas"/>
                <a:ea typeface="Consolas"/>
              </a:rPr>
              <a:t>chan bool</a:t>
            </a:r>
            <a:r>
              <a:rPr lang="en" sz="1400" b="1" strike="noStrike" spc="-1">
                <a:solidFill>
                  <a:srgbClr val="FFFFFF"/>
                </a:solidFill>
                <a:latin typeface="Consolas"/>
                <a:ea typeface="Consolas"/>
              </a:rPr>
              <a:t>, 1)}</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l.ch &lt;- </a:t>
            </a:r>
            <a:r>
              <a:rPr lang="en" sz="1400" b="1" strike="noStrike" spc="-1">
                <a:solidFill>
                  <a:srgbClr val="FF9900"/>
                </a:solidFill>
                <a:latin typeface="Consolas"/>
                <a:ea typeface="Consolas"/>
              </a:rPr>
              <a:t>true</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l</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Lock()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&lt;-l.ch</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Unlock() {</a:t>
            </a:r>
            <a:endParaRPr lang="en-US" sz="1400" b="0" strike="noStrike" spc="-1">
              <a:latin typeface="Arial"/>
            </a:endParaRPr>
          </a:p>
          <a:p>
            <a:pPr>
              <a:lnSpc>
                <a:spcPct val="100000"/>
              </a:lnSpc>
              <a:tabLst>
                <a:tab pos="0" algn="l"/>
              </a:tabLst>
            </a:pPr>
            <a:r>
              <a:rPr lang="en" sz="1400" b="1" strike="noStrike" spc="-1">
                <a:solidFill>
                  <a:srgbClr val="666666"/>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59"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Exercise: Implementing a mutex using channels</a:t>
            </a:r>
            <a:endParaRPr lang="en-US" sz="2800" b="0" strike="noStrike" spc="-1">
              <a:solidFill>
                <a:srgbClr val="000000"/>
              </a:solidFill>
              <a:latin typeface="Arial"/>
            </a:endParaRPr>
          </a:p>
        </p:txBody>
      </p:sp>
      <p:sp>
        <p:nvSpPr>
          <p:cNvPr id="260" name="CustomShape 2"/>
          <p:cNvSpPr/>
          <p:nvPr/>
        </p:nvSpPr>
        <p:spPr>
          <a:xfrm>
            <a:off x="749520" y="1103400"/>
            <a:ext cx="3787560" cy="38401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Lock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ch </a:t>
            </a:r>
            <a:r>
              <a:rPr lang="en" sz="1400" b="1" strike="noStrike" spc="-1">
                <a:solidFill>
                  <a:srgbClr val="AF79FF"/>
                </a:solidFill>
                <a:latin typeface="Consolas"/>
                <a:ea typeface="Consolas"/>
              </a:rPr>
              <a:t>chan bool</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NewLock()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 := </a:t>
            </a:r>
            <a:r>
              <a:rPr lang="en" sz="1400" b="1" strike="noStrike" spc="-1">
                <a:solidFill>
                  <a:srgbClr val="6AA84F"/>
                </a:solidFill>
                <a:latin typeface="Consolas"/>
                <a:ea typeface="Consolas"/>
              </a:rPr>
              <a:t>Lock</a:t>
            </a:r>
            <a:r>
              <a:rPr lang="en" sz="1400" b="1" strike="noStrike" spc="-1">
                <a:solidFill>
                  <a:srgbClr val="FFFFFF"/>
                </a:solidFill>
                <a:latin typeface="Consolas"/>
                <a:ea typeface="Consolas"/>
              </a:rPr>
              <a:t>{make(</a:t>
            </a:r>
            <a:r>
              <a:rPr lang="en" sz="1400" b="1" strike="noStrike" spc="-1">
                <a:solidFill>
                  <a:srgbClr val="AF79FF"/>
                </a:solidFill>
                <a:latin typeface="Consolas"/>
                <a:ea typeface="Consolas"/>
              </a:rPr>
              <a:t>chan bool</a:t>
            </a:r>
            <a:r>
              <a:rPr lang="en" sz="1400" b="1" strike="noStrike" spc="-1">
                <a:solidFill>
                  <a:srgbClr val="FFFFFF"/>
                </a:solidFill>
                <a:latin typeface="Consolas"/>
                <a:ea typeface="Consolas"/>
              </a:rPr>
              <a:t>, 1)}</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l.ch &lt;- </a:t>
            </a:r>
            <a:r>
              <a:rPr lang="en" sz="1400" b="1" strike="noStrike" spc="-1">
                <a:solidFill>
                  <a:srgbClr val="FF9900"/>
                </a:solidFill>
                <a:latin typeface="Consolas"/>
                <a:ea typeface="Consolas"/>
              </a:rPr>
              <a:t>true</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l</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Lock()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&lt;-l.ch</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(l *</a:t>
            </a:r>
            <a:r>
              <a:rPr lang="en" sz="1400" b="1" strike="noStrike" spc="-1">
                <a:solidFill>
                  <a:srgbClr val="6AA84F"/>
                </a:solidFill>
                <a:latin typeface="Consolas"/>
                <a:ea typeface="Consolas"/>
              </a:rPr>
              <a:t>Lock</a:t>
            </a:r>
            <a:r>
              <a:rPr lang="en" sz="1400" b="1" strike="noStrike" spc="-1">
                <a:solidFill>
                  <a:srgbClr val="EFEFEF"/>
                </a:solidFill>
                <a:latin typeface="Consolas"/>
                <a:ea typeface="Consolas"/>
              </a:rPr>
              <a:t>) Unlock()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l.ch &lt;- </a:t>
            </a:r>
            <a:r>
              <a:rPr lang="en" sz="1400" b="1" strike="noStrike" spc="-1">
                <a:solidFill>
                  <a:srgbClr val="FF9900"/>
                </a:solidFill>
                <a:latin typeface="Consolas"/>
                <a:ea typeface="Consolas"/>
              </a:rPr>
              <a:t>true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rgbClr val="000000"/>
        </a:solidFill>
        <a:effectLst/>
      </p:bgPr>
    </p:bg>
    <p:spTree>
      <p:nvGrpSpPr>
        <p:cNvPr id="1" name=""/>
        <p:cNvGrpSpPr/>
        <p:nvPr/>
      </p:nvGrpSpPr>
      <p:grpSpPr>
        <a:xfrm>
          <a:off x="0" y="0"/>
          <a:ext cx="0" cy="0"/>
          <a:chOff x="0" y="0"/>
          <a:chExt cx="0" cy="0"/>
        </a:xfrm>
      </p:grpSpPr>
      <p:sp>
        <p:nvSpPr>
          <p:cNvPr id="261"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Mutexes vs. Semaphores</a:t>
            </a:r>
            <a:endParaRPr lang="en-US" sz="2800" b="0" strike="noStrike" spc="-1">
              <a:solidFill>
                <a:srgbClr val="000000"/>
              </a:solidFill>
              <a:latin typeface="Arial"/>
            </a:endParaRPr>
          </a:p>
        </p:txBody>
      </p:sp>
      <p:sp>
        <p:nvSpPr>
          <p:cNvPr id="262" name="TextShape 2"/>
          <p:cNvSpPr txBox="1"/>
          <p:nvPr/>
        </p:nvSpPr>
        <p:spPr>
          <a:xfrm>
            <a:off x="311760" y="1152360"/>
            <a:ext cx="4037040" cy="2847600"/>
          </a:xfrm>
          <a:prstGeom prst="rect">
            <a:avLst/>
          </a:prstGeom>
          <a:noFill/>
          <a:ln>
            <a:noFill/>
          </a:ln>
        </p:spPr>
        <p:txBody>
          <a:bodyPr tIns="91440" bIns="91440">
            <a:normAutofit/>
          </a:bodyPr>
          <a:lstStyle/>
          <a:p>
            <a:pPr>
              <a:lnSpc>
                <a:spcPct val="115000"/>
              </a:lnSpc>
              <a:tabLst>
                <a:tab pos="0" algn="l"/>
              </a:tabLst>
            </a:pPr>
            <a:r>
              <a:rPr lang="en" sz="1800" b="1" strike="noStrike" spc="-1">
                <a:solidFill>
                  <a:srgbClr val="FFFFFF"/>
                </a:solidFill>
                <a:latin typeface="Arial"/>
                <a:ea typeface="Arial"/>
              </a:rPr>
              <a:t>Mutexes</a:t>
            </a:r>
            <a:r>
              <a:rPr lang="en" sz="1800" b="0" strike="noStrike" spc="-1">
                <a:solidFill>
                  <a:srgbClr val="FFFFFF"/>
                </a:solidFill>
                <a:latin typeface="Arial"/>
                <a:ea typeface="Arial"/>
              </a:rPr>
              <a:t> allow 1 process to enter critical section at a time. Allows at most </a:t>
            </a:r>
            <a:r>
              <a:rPr lang="en" sz="1800" b="0" i="1" strike="noStrike" spc="-1">
                <a:solidFill>
                  <a:srgbClr val="FFFFFF"/>
                </a:solidFill>
                <a:latin typeface="Arial"/>
                <a:ea typeface="Arial"/>
              </a:rPr>
              <a:t>n</a:t>
            </a:r>
            <a:r>
              <a:rPr lang="en" sz="1800" b="0" strike="noStrike" spc="-1">
                <a:solidFill>
                  <a:srgbClr val="FFFFFF"/>
                </a:solidFill>
                <a:latin typeface="Arial"/>
                <a:ea typeface="Arial"/>
              </a:rPr>
              <a:t> concurrent accesses</a:t>
            </a:r>
            <a:endParaRPr lang="en-US" sz="1800" b="0" strike="noStrike" spc="-1">
              <a:solidFill>
                <a:srgbClr val="000000"/>
              </a:solidFill>
              <a:latin typeface="Arial"/>
            </a:endParaRPr>
          </a:p>
          <a:p>
            <a:pPr>
              <a:lnSpc>
                <a:spcPct val="115000"/>
              </a:lnSpc>
              <a:spcBef>
                <a:spcPts val="1199"/>
              </a:spcBef>
              <a:tabLst>
                <a:tab pos="0" algn="l"/>
              </a:tabLst>
            </a:pPr>
            <a:endParaRPr lang="en-US" sz="1800" b="0" strike="noStrike" spc="-1">
              <a:solidFill>
                <a:srgbClr val="000000"/>
              </a:solidFill>
              <a:latin typeface="Arial"/>
            </a:endParaRPr>
          </a:p>
          <a:p>
            <a:pPr>
              <a:lnSpc>
                <a:spcPct val="115000"/>
              </a:lnSpc>
              <a:spcBef>
                <a:spcPts val="1199"/>
              </a:spcBef>
              <a:spcAft>
                <a:spcPts val="1199"/>
              </a:spcAft>
              <a:tabLst>
                <a:tab pos="0" algn="l"/>
              </a:tabLst>
            </a:pPr>
            <a:r>
              <a:rPr lang="en" sz="1800" b="1" strike="noStrike" spc="-1">
                <a:solidFill>
                  <a:srgbClr val="FFFFFF"/>
                </a:solidFill>
                <a:latin typeface="Arial"/>
                <a:ea typeface="Arial"/>
              </a:rPr>
              <a:t>Semaphores</a:t>
            </a:r>
            <a:r>
              <a:rPr lang="en" sz="1800" b="0" strike="noStrike" spc="-1">
                <a:solidFill>
                  <a:srgbClr val="FFFFFF"/>
                </a:solidFill>
                <a:latin typeface="Arial"/>
                <a:ea typeface="Arial"/>
              </a:rPr>
              <a:t> allow up to </a:t>
            </a:r>
            <a:r>
              <a:rPr lang="en" sz="1800" b="1" strike="noStrike" spc="-1">
                <a:solidFill>
                  <a:srgbClr val="FFFFFF"/>
                </a:solidFill>
                <a:latin typeface="Arial"/>
                <a:ea typeface="Arial"/>
              </a:rPr>
              <a:t>N</a:t>
            </a:r>
            <a:r>
              <a:rPr lang="en" sz="1800" b="0" strike="noStrike" spc="-1">
                <a:solidFill>
                  <a:srgbClr val="FFFFFF"/>
                </a:solidFill>
                <a:latin typeface="Arial"/>
                <a:ea typeface="Arial"/>
              </a:rPr>
              <a:t> processes to enter critical section simultaneously</a:t>
            </a:r>
            <a:endParaRPr lang="en-US" sz="1800" b="0" strike="noStrike" spc="-1">
              <a:solidFill>
                <a:srgbClr val="000000"/>
              </a:solidFill>
              <a:latin typeface="Arial"/>
            </a:endParaRPr>
          </a:p>
        </p:txBody>
      </p:sp>
      <p:sp>
        <p:nvSpPr>
          <p:cNvPr id="263" name="CustomShape 3"/>
          <p:cNvSpPr/>
          <p:nvPr/>
        </p:nvSpPr>
        <p:spPr>
          <a:xfrm>
            <a:off x="4899960" y="1148400"/>
            <a:ext cx="3503880" cy="3416040"/>
          </a:xfrm>
          <a:prstGeom prst="rect">
            <a:avLst/>
          </a:prstGeom>
          <a:solidFill>
            <a:schemeClr val="lt2"/>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Study Rooms</a:t>
            </a:r>
            <a:endParaRPr lang="en-US" sz="1400" b="0" strike="noStrike" spc="-1">
              <a:latin typeface="Arial"/>
            </a:endParaRPr>
          </a:p>
        </p:txBody>
      </p:sp>
      <p:sp>
        <p:nvSpPr>
          <p:cNvPr id="264" name="CustomShape 4"/>
          <p:cNvSpPr/>
          <p:nvPr/>
        </p:nvSpPr>
        <p:spPr>
          <a:xfrm>
            <a:off x="4830480" y="1148400"/>
            <a:ext cx="891000" cy="1149120"/>
          </a:xfrm>
          <a:prstGeom prst="rect">
            <a:avLst/>
          </a:prstGeom>
          <a:solidFill>
            <a:srgbClr val="C9DAF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1</a:t>
            </a:r>
            <a:endParaRPr lang="en-US" sz="1400" b="0" strike="noStrike" spc="-1">
              <a:latin typeface="Arial"/>
            </a:endParaRPr>
          </a:p>
        </p:txBody>
      </p:sp>
      <p:sp>
        <p:nvSpPr>
          <p:cNvPr id="265" name="CustomShape 5"/>
          <p:cNvSpPr/>
          <p:nvPr/>
        </p:nvSpPr>
        <p:spPr>
          <a:xfrm>
            <a:off x="4830480" y="2281680"/>
            <a:ext cx="891000" cy="1149120"/>
          </a:xfrm>
          <a:prstGeom prst="rect">
            <a:avLst/>
          </a:prstGeom>
          <a:solidFill>
            <a:srgbClr val="C9DAF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2</a:t>
            </a:r>
            <a:endParaRPr lang="en-US" sz="1400" b="0" strike="noStrike" spc="-1">
              <a:latin typeface="Arial"/>
            </a:endParaRPr>
          </a:p>
        </p:txBody>
      </p:sp>
      <p:sp>
        <p:nvSpPr>
          <p:cNvPr id="266" name="CustomShape 6"/>
          <p:cNvSpPr/>
          <p:nvPr/>
        </p:nvSpPr>
        <p:spPr>
          <a:xfrm>
            <a:off x="4830480" y="3431520"/>
            <a:ext cx="891000" cy="1149120"/>
          </a:xfrm>
          <a:prstGeom prst="rect">
            <a:avLst/>
          </a:prstGeom>
          <a:solidFill>
            <a:srgbClr val="C9DAF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3</a:t>
            </a:r>
            <a:endParaRPr lang="en-US" sz="1400" b="0" strike="noStrike" spc="-1">
              <a:latin typeface="Arial"/>
            </a:endParaRPr>
          </a:p>
        </p:txBody>
      </p:sp>
      <p:sp>
        <p:nvSpPr>
          <p:cNvPr id="267" name="CustomShape 7"/>
          <p:cNvSpPr/>
          <p:nvPr/>
        </p:nvSpPr>
        <p:spPr>
          <a:xfrm>
            <a:off x="7512840" y="1152360"/>
            <a:ext cx="891000" cy="1149120"/>
          </a:xfrm>
          <a:prstGeom prst="rect">
            <a:avLst/>
          </a:prstGeom>
          <a:solidFill>
            <a:srgbClr val="C9DAF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7</a:t>
            </a:r>
            <a:endParaRPr lang="en-US" sz="1400" b="0" strike="noStrike" spc="-1">
              <a:latin typeface="Arial"/>
            </a:endParaRPr>
          </a:p>
        </p:txBody>
      </p:sp>
      <p:sp>
        <p:nvSpPr>
          <p:cNvPr id="268" name="CustomShape 8"/>
          <p:cNvSpPr/>
          <p:nvPr/>
        </p:nvSpPr>
        <p:spPr>
          <a:xfrm>
            <a:off x="7512840" y="2286000"/>
            <a:ext cx="891000" cy="1149120"/>
          </a:xfrm>
          <a:prstGeom prst="rect">
            <a:avLst/>
          </a:prstGeom>
          <a:solidFill>
            <a:srgbClr val="C9DAF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6</a:t>
            </a:r>
            <a:endParaRPr lang="en-US" sz="1400" b="0" strike="noStrike" spc="-1">
              <a:latin typeface="Arial"/>
            </a:endParaRPr>
          </a:p>
        </p:txBody>
      </p:sp>
      <p:sp>
        <p:nvSpPr>
          <p:cNvPr id="269" name="CustomShape 9"/>
          <p:cNvSpPr/>
          <p:nvPr/>
        </p:nvSpPr>
        <p:spPr>
          <a:xfrm>
            <a:off x="7512840" y="3435480"/>
            <a:ext cx="891000" cy="1149120"/>
          </a:xfrm>
          <a:prstGeom prst="rect">
            <a:avLst/>
          </a:prstGeom>
          <a:solidFill>
            <a:srgbClr val="C9DAF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5</a:t>
            </a:r>
            <a:endParaRPr lang="en-US" sz="1400" b="0" strike="noStrike" spc="-1">
              <a:latin typeface="Arial"/>
            </a:endParaRPr>
          </a:p>
        </p:txBody>
      </p:sp>
      <p:sp>
        <p:nvSpPr>
          <p:cNvPr id="270" name="CustomShape 10"/>
          <p:cNvSpPr/>
          <p:nvPr/>
        </p:nvSpPr>
        <p:spPr>
          <a:xfrm>
            <a:off x="5721840" y="3831120"/>
            <a:ext cx="1791000" cy="749520"/>
          </a:xfrm>
          <a:prstGeom prst="rect">
            <a:avLst/>
          </a:prstGeom>
          <a:solidFill>
            <a:srgbClr val="C9DAF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4</a:t>
            </a:r>
            <a:endParaRPr lang="en-US" sz="1400" b="0" strike="noStrike" spc="-1">
              <a:latin typeface="Arial"/>
            </a:endParaRPr>
          </a:p>
        </p:txBody>
      </p:sp>
      <p:sp>
        <p:nvSpPr>
          <p:cNvPr id="271" name="CustomShape 11"/>
          <p:cNvSpPr/>
          <p:nvPr/>
        </p:nvSpPr>
        <p:spPr>
          <a:xfrm>
            <a:off x="6305400" y="1441080"/>
            <a:ext cx="623520" cy="259560"/>
          </a:xfrm>
          <a:prstGeom prst="rect">
            <a:avLst/>
          </a:prstGeom>
          <a:solidFill>
            <a:srgbClr val="783F04"/>
          </a:solidFill>
          <a:ln w="9360">
            <a:solidFill>
              <a:srgbClr val="000000"/>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72"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Outline</a:t>
            </a:r>
            <a:endParaRPr lang="en-US" sz="2800" b="0" strike="noStrike" spc="-1">
              <a:solidFill>
                <a:srgbClr val="000000"/>
              </a:solidFill>
              <a:latin typeface="Arial"/>
            </a:endParaRPr>
          </a:p>
        </p:txBody>
      </p:sp>
      <p:sp>
        <p:nvSpPr>
          <p:cNvPr id="273" name="TextShape 2"/>
          <p:cNvSpPr txBox="1"/>
          <p:nvPr/>
        </p:nvSpPr>
        <p:spPr>
          <a:xfrm>
            <a:off x="311760" y="1152360"/>
            <a:ext cx="8520120" cy="3416040"/>
          </a:xfrm>
          <a:prstGeom prst="rect">
            <a:avLst/>
          </a:prstGeom>
          <a:noFill/>
          <a:ln>
            <a:noFill/>
          </a:ln>
        </p:spPr>
        <p:txBody>
          <a:bodyPr tIns="91440" bIns="91440">
            <a:normAutofit/>
          </a:bodyPr>
          <a:lstStyle/>
          <a:p>
            <a:pPr>
              <a:lnSpc>
                <a:spcPct val="115000"/>
              </a:lnSpc>
              <a:tabLst>
                <a:tab pos="0" algn="l"/>
              </a:tabLst>
            </a:pPr>
            <a:r>
              <a:rPr lang="en" sz="1800" b="0" strike="noStrike" spc="-1">
                <a:solidFill>
                  <a:srgbClr val="CCCCCC"/>
                </a:solidFill>
                <a:latin typeface="Arial"/>
                <a:ea typeface="Arial"/>
              </a:rPr>
              <a:t>Two synchronization mechanisms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CCCCCC"/>
                </a:solidFill>
                <a:latin typeface="Arial"/>
                <a:ea typeface="Arial"/>
              </a:rPr>
              <a:t>Locks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CCCCCC"/>
                </a:solidFill>
                <a:latin typeface="Arial"/>
                <a:ea typeface="Arial"/>
              </a:rPr>
              <a:t>Channels</a:t>
            </a:r>
            <a:endParaRPr lang="en-US" sz="1800" b="0" strike="noStrike" spc="-1">
              <a:solidFill>
                <a:srgbClr val="000000"/>
              </a:solidFill>
              <a:latin typeface="Arial"/>
            </a:endParaRPr>
          </a:p>
          <a:p>
            <a:pPr>
              <a:lnSpc>
                <a:spcPct val="115000"/>
              </a:lnSpc>
              <a:spcBef>
                <a:spcPts val="1199"/>
              </a:spcBef>
              <a:tabLst>
                <a:tab pos="0" algn="l"/>
              </a:tabLst>
            </a:pPr>
            <a:r>
              <a:rPr lang="en" sz="1800" b="1" strike="noStrike" spc="-1">
                <a:solidFill>
                  <a:srgbClr val="FFFFFF"/>
                </a:solidFill>
                <a:latin typeface="Arial"/>
                <a:ea typeface="Arial"/>
              </a:rPr>
              <a:t>MapReduce</a:t>
            </a:r>
            <a:endParaRPr lang="en-US" sz="1800" b="0" strike="noStrike" spc="-1">
              <a:solidFill>
                <a:srgbClr val="000000"/>
              </a:solidFill>
              <a:latin typeface="Arial"/>
            </a:endParaRPr>
          </a:p>
          <a:p>
            <a:pPr>
              <a:lnSpc>
                <a:spcPct val="115000"/>
              </a:lnSpc>
              <a:spcBef>
                <a:spcPts val="1199"/>
              </a:spcBef>
              <a:spcAft>
                <a:spcPts val="1199"/>
              </a:spcAft>
              <a:tabLst>
                <a:tab pos="0" algn="l"/>
              </a:tabLst>
            </a:pPr>
            <a:r>
              <a:rPr lang="en" sz="1800" b="0" strike="noStrike" spc="-1">
                <a:solidFill>
                  <a:srgbClr val="FFFFFF"/>
                </a:solidFill>
                <a:latin typeface="Arial"/>
                <a:ea typeface="Arial"/>
              </a:rPr>
              <a:t>	A Case Study of WordCount</a:t>
            </a:r>
            <a:endParaRPr lang="en-US" sz="1800" b="0" strike="noStrike" spc="-1">
              <a:solidFill>
                <a:srgbClr val="000000"/>
              </a:solidFill>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74"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Application: WordCount</a:t>
            </a:r>
            <a:endParaRPr lang="en-US" sz="2800" b="0" strike="noStrike" spc="-1">
              <a:solidFill>
                <a:srgbClr val="000000"/>
              </a:solidFill>
              <a:latin typeface="Arial"/>
            </a:endParaRPr>
          </a:p>
        </p:txBody>
      </p:sp>
      <p:sp>
        <p:nvSpPr>
          <p:cNvPr id="275" name="TextShape 2"/>
          <p:cNvSpPr txBox="1"/>
          <p:nvPr/>
        </p:nvSpPr>
        <p:spPr>
          <a:xfrm>
            <a:off x="1236600" y="1429920"/>
            <a:ext cx="6670080" cy="572400"/>
          </a:xfrm>
          <a:prstGeom prst="rect">
            <a:avLst/>
          </a:prstGeom>
          <a:noFill/>
          <a:ln>
            <a:noFill/>
          </a:ln>
        </p:spPr>
        <p:txBody>
          <a:bodyPr tIns="91440" bIns="91440">
            <a:normAutofit fontScale="58000" lnSpcReduction="20000"/>
          </a:bodyPr>
          <a:lstStyle/>
          <a:p>
            <a:pPr algn="ctr">
              <a:lnSpc>
                <a:spcPct val="110000"/>
              </a:lnSpc>
              <a:tabLst>
                <a:tab pos="0" algn="l"/>
              </a:tabLst>
            </a:pPr>
            <a:r>
              <a:rPr lang="en" sz="2800" b="0" i="1" strike="noStrike" spc="-1">
                <a:solidFill>
                  <a:srgbClr val="FFFFFF"/>
                </a:solidFill>
                <a:latin typeface="Times New Roman"/>
                <a:ea typeface="Times New Roman"/>
              </a:rPr>
              <a:t>How much wood would a woodchuck chuck if a woodchuck could chuck wood?</a:t>
            </a:r>
            <a:endParaRPr lang="en-US" sz="2800" b="0" strike="noStrike" spc="-1">
              <a:solidFill>
                <a:srgbClr val="000000"/>
              </a:solidFill>
              <a:latin typeface="Arial"/>
            </a:endParaRPr>
          </a:p>
        </p:txBody>
      </p:sp>
      <p:sp>
        <p:nvSpPr>
          <p:cNvPr id="276" name="CustomShape 3"/>
          <p:cNvSpPr/>
          <p:nvPr/>
        </p:nvSpPr>
        <p:spPr>
          <a:xfrm flipH="1">
            <a:off x="4115520" y="3226320"/>
            <a:ext cx="4320" cy="684720"/>
          </a:xfrm>
          <a:custGeom>
            <a:avLst/>
            <a:gdLst/>
            <a:ahLst/>
            <a:cxnLst/>
            <a:rect l="l" t="t" r="r" b="b"/>
            <a:pathLst>
              <a:path w="21600" h="21600">
                <a:moveTo>
                  <a:pt x="0" y="0"/>
                </a:moveTo>
                <a:lnTo>
                  <a:pt x="21600" y="21600"/>
                </a:lnTo>
              </a:path>
            </a:pathLst>
          </a:custGeom>
          <a:noFill/>
          <a:ln w="28440">
            <a:solidFill>
              <a:srgbClr val="FFFFFF"/>
            </a:solidFill>
            <a:round/>
            <a:tailEnd type="triangle" w="med" len="med"/>
          </a:ln>
        </p:spPr>
        <p:style>
          <a:lnRef idx="0">
            <a:scrgbClr r="0" g="0" b="0"/>
          </a:lnRef>
          <a:fillRef idx="0">
            <a:scrgbClr r="0" g="0" b="0"/>
          </a:fillRef>
          <a:effectRef idx="0">
            <a:scrgbClr r="0" g="0" b="0"/>
          </a:effectRef>
          <a:fontRef idx="minor"/>
        </p:style>
      </p:sp>
      <p:sp>
        <p:nvSpPr>
          <p:cNvPr id="277" name="TextShape 4"/>
          <p:cNvSpPr txBox="1"/>
          <p:nvPr/>
        </p:nvSpPr>
        <p:spPr>
          <a:xfrm>
            <a:off x="913320" y="4046040"/>
            <a:ext cx="7317360" cy="529560"/>
          </a:xfrm>
          <a:prstGeom prst="rect">
            <a:avLst/>
          </a:prstGeom>
          <a:noFill/>
          <a:ln>
            <a:noFill/>
          </a:ln>
        </p:spPr>
        <p:txBody>
          <a:bodyPr tIns="91440" bIns="91440">
            <a:normAutofit fontScale="67500" lnSpcReduction="20000"/>
          </a:bodyPr>
          <a:lstStyle/>
          <a:p>
            <a:pPr algn="ctr">
              <a:lnSpc>
                <a:spcPct val="110000"/>
              </a:lnSpc>
              <a:tabLst>
                <a:tab pos="0" algn="l"/>
              </a:tabLst>
            </a:pPr>
            <a:r>
              <a:rPr lang="en" sz="1800" b="0" i="1" strike="noStrike" spc="-1">
                <a:solidFill>
                  <a:srgbClr val="FFFFFF"/>
                </a:solidFill>
                <a:latin typeface="Consolas"/>
                <a:ea typeface="Consolas"/>
              </a:rPr>
              <a:t>how: 1, much: 1, wood: 2, would: 1, a: 2, woodchuck: 2, chuck: 2, if: 1, could: 1</a:t>
            </a:r>
            <a:endParaRPr lang="en-US" sz="1800" b="0" strike="noStrike" spc="-1">
              <a:solidFill>
                <a:srgbClr val="000000"/>
              </a:solidFill>
              <a:latin typeface="Arial"/>
            </a:endParaRPr>
          </a:p>
        </p:txBody>
      </p:sp>
      <p:sp>
        <p:nvSpPr>
          <p:cNvPr id="278" name="CustomShape 5"/>
          <p:cNvSpPr/>
          <p:nvPr/>
        </p:nvSpPr>
        <p:spPr>
          <a:xfrm>
            <a:off x="3396240" y="2699280"/>
            <a:ext cx="1442520" cy="392400"/>
          </a:xfrm>
          <a:prstGeom prst="rect">
            <a:avLst/>
          </a:prstGeom>
          <a:solidFill>
            <a:srgbClr val="FFF2CC"/>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000000"/>
                </a:solidFill>
                <a:latin typeface="Arial"/>
                <a:ea typeface="Arial"/>
              </a:rPr>
              <a:t>WordCount</a:t>
            </a:r>
            <a:endParaRPr lang="en-US" sz="1400" b="0" strike="noStrike" spc="-1">
              <a:latin typeface="Arial"/>
            </a:endParaRPr>
          </a:p>
        </p:txBody>
      </p:sp>
      <p:sp>
        <p:nvSpPr>
          <p:cNvPr id="279" name="CustomShape 6"/>
          <p:cNvSpPr/>
          <p:nvPr/>
        </p:nvSpPr>
        <p:spPr>
          <a:xfrm flipH="1">
            <a:off x="4115520" y="1886760"/>
            <a:ext cx="4320" cy="684720"/>
          </a:xfrm>
          <a:custGeom>
            <a:avLst/>
            <a:gdLst/>
            <a:ahLst/>
            <a:cxnLst/>
            <a:rect l="l" t="t" r="r" b="b"/>
            <a:pathLst>
              <a:path w="21600" h="21600">
                <a:moveTo>
                  <a:pt x="0" y="0"/>
                </a:moveTo>
                <a:lnTo>
                  <a:pt x="21600" y="21600"/>
                </a:lnTo>
              </a:path>
            </a:pathLst>
          </a:custGeom>
          <a:noFill/>
          <a:ln w="28440">
            <a:solidFill>
              <a:srgbClr val="FFFFFF"/>
            </a:solidFill>
            <a:round/>
            <a:tailEnd type="triangle" w="med" len="med"/>
          </a:ln>
        </p:spPr>
        <p:style>
          <a:lnRef idx="0">
            <a:scrgbClr r="0" g="0" b="0"/>
          </a:lnRef>
          <a:fillRef idx="0">
            <a:scrgbClr r="0" g="0" b="0"/>
          </a:fillRef>
          <a:effectRef idx="0">
            <a:scrgbClr r="0" g="0" b="0"/>
          </a:effectRef>
          <a:fontRef idx="minor"/>
        </p:style>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8"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Outline</a:t>
            </a:r>
            <a:endParaRPr lang="en-US" sz="2800" b="0" strike="noStrike" spc="-1">
              <a:solidFill>
                <a:srgbClr val="000000"/>
              </a:solidFill>
              <a:latin typeface="Arial"/>
            </a:endParaRPr>
          </a:p>
        </p:txBody>
      </p:sp>
      <p:sp>
        <p:nvSpPr>
          <p:cNvPr id="129" name="TextShape 2"/>
          <p:cNvSpPr txBox="1"/>
          <p:nvPr/>
        </p:nvSpPr>
        <p:spPr>
          <a:xfrm>
            <a:off x="311760" y="1152360"/>
            <a:ext cx="8520120" cy="3416040"/>
          </a:xfrm>
          <a:prstGeom prst="rect">
            <a:avLst/>
          </a:prstGeom>
          <a:noFill/>
          <a:ln>
            <a:noFill/>
          </a:ln>
        </p:spPr>
        <p:txBody>
          <a:bodyPr tIns="91440" bIns="91440">
            <a:normAutofit/>
          </a:bodyPr>
          <a:lstStyle/>
          <a:p>
            <a:pPr>
              <a:lnSpc>
                <a:spcPct val="115000"/>
              </a:lnSpc>
              <a:tabLst>
                <a:tab pos="0" algn="l"/>
              </a:tabLst>
            </a:pPr>
            <a:r>
              <a:rPr lang="en" sz="1800" b="0" strike="noStrike" spc="-1">
                <a:solidFill>
                  <a:srgbClr val="FFFFFF"/>
                </a:solidFill>
                <a:latin typeface="Arial"/>
                <a:ea typeface="Arial"/>
              </a:rPr>
              <a:t>Two Synchronization Mechanisms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FFFFFF"/>
                </a:solidFill>
                <a:latin typeface="Arial"/>
                <a:ea typeface="Arial"/>
              </a:rPr>
              <a:t>Locks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FFFFFF"/>
                </a:solidFill>
                <a:latin typeface="Arial"/>
                <a:ea typeface="Arial"/>
              </a:rPr>
              <a:t>Channels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FFFFFF"/>
                </a:solidFill>
                <a:latin typeface="Arial"/>
                <a:ea typeface="Arial"/>
              </a:rPr>
              <a:t>MapReduce</a:t>
            </a:r>
            <a:endParaRPr lang="en-US" sz="1800" b="0" strike="noStrike" spc="-1">
              <a:solidFill>
                <a:srgbClr val="000000"/>
              </a:solidFill>
              <a:latin typeface="Arial"/>
            </a:endParaRPr>
          </a:p>
          <a:p>
            <a:pPr>
              <a:lnSpc>
                <a:spcPct val="115000"/>
              </a:lnSpc>
              <a:spcBef>
                <a:spcPts val="1199"/>
              </a:spcBef>
              <a:spcAft>
                <a:spcPts val="1199"/>
              </a:spcAft>
              <a:tabLst>
                <a:tab pos="0" algn="l"/>
              </a:tabLst>
            </a:pPr>
            <a:r>
              <a:rPr lang="en" sz="1800" b="0" strike="noStrike" spc="-1">
                <a:solidFill>
                  <a:srgbClr val="FFFFFF"/>
                </a:solidFill>
                <a:latin typeface="Arial"/>
                <a:ea typeface="Arial"/>
              </a:rPr>
              <a:t>	A Case Study of WordCount</a:t>
            </a:r>
            <a:endParaRPr lang="en-US" sz="1800" b="0" strike="noStrike" spc="-1">
              <a:solidFill>
                <a:srgbClr val="000000"/>
              </a:solidFill>
              <a:latin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80"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Application: WordCount</a:t>
            </a:r>
            <a:endParaRPr lang="en-US" sz="2800" b="0" strike="noStrike" spc="-1">
              <a:solidFill>
                <a:srgbClr val="000000"/>
              </a:solidFill>
              <a:latin typeface="Arial"/>
            </a:endParaRPr>
          </a:p>
        </p:txBody>
      </p:sp>
      <p:sp>
        <p:nvSpPr>
          <p:cNvPr id="281" name="TextShape 2"/>
          <p:cNvSpPr txBox="1"/>
          <p:nvPr/>
        </p:nvSpPr>
        <p:spPr>
          <a:xfrm>
            <a:off x="311760" y="1152360"/>
            <a:ext cx="8520120" cy="572400"/>
          </a:xfrm>
          <a:prstGeom prst="rect">
            <a:avLst/>
          </a:prstGeom>
          <a:noFill/>
          <a:ln>
            <a:noFill/>
          </a:ln>
        </p:spPr>
        <p:txBody>
          <a:bodyPr tIns="91440" bIns="91440">
            <a:normAutofit/>
          </a:bodyPr>
          <a:lstStyle/>
          <a:p>
            <a:pPr>
              <a:lnSpc>
                <a:spcPct val="115000"/>
              </a:lnSpc>
              <a:spcAft>
                <a:spcPts val="1199"/>
              </a:spcAft>
              <a:tabLst>
                <a:tab pos="0" algn="l"/>
              </a:tabLst>
            </a:pPr>
            <a:r>
              <a:rPr lang="en" sz="1800" b="1" strike="noStrike" spc="-1">
                <a:solidFill>
                  <a:srgbClr val="FFFFFF"/>
                </a:solidFill>
                <a:latin typeface="Arial"/>
                <a:ea typeface="Arial"/>
              </a:rPr>
              <a:t>Locally</a:t>
            </a:r>
            <a:r>
              <a:rPr lang="en" sz="1800" b="0" strike="noStrike" spc="-1">
                <a:solidFill>
                  <a:srgbClr val="FFFFFF"/>
                </a:solidFill>
                <a:latin typeface="Arial"/>
                <a:ea typeface="Arial"/>
              </a:rPr>
              <a:t>: Tokenize and store words in a hash map</a:t>
            </a:r>
            <a:endParaRPr lang="en-US" sz="1800" b="0" strike="noStrike" spc="-1">
              <a:solidFill>
                <a:srgbClr val="000000"/>
              </a:solidFill>
              <a:latin typeface="Arial"/>
            </a:endParaRPr>
          </a:p>
        </p:txBody>
      </p:sp>
      <p:sp>
        <p:nvSpPr>
          <p:cNvPr id="282" name="TextShape 3"/>
          <p:cNvSpPr txBox="1"/>
          <p:nvPr/>
        </p:nvSpPr>
        <p:spPr>
          <a:xfrm>
            <a:off x="311760" y="2018520"/>
            <a:ext cx="8520120" cy="2194920"/>
          </a:xfrm>
          <a:prstGeom prst="rect">
            <a:avLst/>
          </a:prstGeom>
          <a:noFill/>
          <a:ln>
            <a:noFill/>
          </a:ln>
        </p:spPr>
        <p:txBody>
          <a:bodyPr tIns="91440" bIns="91440">
            <a:normAutofit/>
          </a:bodyPr>
          <a:lstStyle/>
          <a:p>
            <a:pPr>
              <a:lnSpc>
                <a:spcPct val="115000"/>
              </a:lnSpc>
              <a:tabLst>
                <a:tab pos="0" algn="l"/>
              </a:tabLst>
            </a:pPr>
            <a:r>
              <a:rPr lang="en" sz="1800" b="1" strike="noStrike" spc="-1">
                <a:solidFill>
                  <a:srgbClr val="FFFFFF"/>
                </a:solidFill>
                <a:latin typeface="Arial"/>
                <a:ea typeface="Arial"/>
              </a:rPr>
              <a:t>How do you parallelize this?</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FFFFFF"/>
                </a:solidFill>
                <a:latin typeface="Arial"/>
                <a:ea typeface="Arial"/>
              </a:rPr>
              <a:t>Split document by half</a:t>
            </a:r>
            <a:endParaRPr lang="en-US" sz="1800" b="0" strike="noStrike" spc="-1">
              <a:solidFill>
                <a:srgbClr val="000000"/>
              </a:solidFill>
              <a:latin typeface="Arial"/>
            </a:endParaRPr>
          </a:p>
          <a:p>
            <a:pPr>
              <a:lnSpc>
                <a:spcPct val="115000"/>
              </a:lnSpc>
              <a:spcBef>
                <a:spcPts val="1199"/>
              </a:spcBef>
              <a:tabLst>
                <a:tab pos="0" algn="l"/>
              </a:tabLst>
            </a:pPr>
            <a:r>
              <a:rPr lang="en" sz="1800" b="0" strike="noStrike" spc="-1">
                <a:solidFill>
                  <a:srgbClr val="FFFFFF"/>
                </a:solidFill>
                <a:latin typeface="Arial"/>
                <a:ea typeface="Arial"/>
              </a:rPr>
              <a:t>Build two hash maps, one for each half</a:t>
            </a:r>
            <a:endParaRPr lang="en-US" sz="1800" b="0" strike="noStrike" spc="-1">
              <a:solidFill>
                <a:srgbClr val="000000"/>
              </a:solidFill>
              <a:latin typeface="Arial"/>
            </a:endParaRPr>
          </a:p>
          <a:p>
            <a:pPr>
              <a:lnSpc>
                <a:spcPct val="115000"/>
              </a:lnSpc>
              <a:spcBef>
                <a:spcPts val="1199"/>
              </a:spcBef>
              <a:spcAft>
                <a:spcPts val="1199"/>
              </a:spcAft>
              <a:tabLst>
                <a:tab pos="0" algn="l"/>
              </a:tabLst>
            </a:pPr>
            <a:endParaRPr lang="en-US" sz="18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282">
                                            <p:txEl>
                                              <p:pRg st="0" end="0"/>
                                            </p:txEl>
                                          </p:spTgt>
                                        </p:tgtEl>
                                        <p:attrNameLst>
                                          <p:attrName>style.visibility</p:attrName>
                                        </p:attrNameLst>
                                      </p:cBhvr>
                                      <p:to>
                                        <p:strVal val="visible"/>
                                      </p:to>
                                    </p:set>
                                    <p:animEffect transition="in" filter="fade">
                                      <p:cBhvr additive="repl">
                                        <p:cTn id="7" dur="1"/>
                                        <p:tgtEl>
                                          <p:spTgt spid="2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282">
                                            <p:txEl>
                                              <p:pRg st="1" end="1"/>
                                            </p:txEl>
                                          </p:spTgt>
                                        </p:tgtEl>
                                        <p:attrNameLst>
                                          <p:attrName>style.visibility</p:attrName>
                                        </p:attrNameLst>
                                      </p:cBhvr>
                                      <p:to>
                                        <p:strVal val="visible"/>
                                      </p:to>
                                    </p:set>
                                    <p:animEffect transition="in" filter="fade">
                                      <p:cBhvr additive="repl">
                                        <p:cTn id="12" dur="1"/>
                                        <p:tgtEl>
                                          <p:spTgt spid="2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fill="hold" nodeType="clickEffect">
                                  <p:stCondLst>
                                    <p:cond delay="0"/>
                                  </p:stCondLst>
                                  <p:childTnLst>
                                    <p:set>
                                      <p:cBhvr>
                                        <p:cTn id="16" dur="1" fill="hold">
                                          <p:stCondLst>
                                            <p:cond delay="0"/>
                                          </p:stCondLst>
                                        </p:cTn>
                                        <p:tgtEl>
                                          <p:spTgt spid="282">
                                            <p:txEl>
                                              <p:pRg st="2" end="2"/>
                                            </p:txEl>
                                          </p:spTgt>
                                        </p:tgtEl>
                                        <p:attrNameLst>
                                          <p:attrName>style.visibility</p:attrName>
                                        </p:attrNameLst>
                                      </p:cBhvr>
                                      <p:to>
                                        <p:strVal val="visible"/>
                                      </p:to>
                                    </p:set>
                                    <p:animEffect transition="in" filter="fade">
                                      <p:cBhvr additive="repl">
                                        <p:cTn id="17" dur="1"/>
                                        <p:tgtEl>
                                          <p:spTgt spid="28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fill="hold" nodeType="clickEffect">
                                  <p:stCondLst>
                                    <p:cond delay="0"/>
                                  </p:stCondLst>
                                  <p:childTnLst>
                                    <p:set>
                                      <p:cBhvr>
                                        <p:cTn id="21" dur="1" fill="hold">
                                          <p:stCondLst>
                                            <p:cond delay="0"/>
                                          </p:stCondLst>
                                        </p:cTn>
                                        <p:tgtEl>
                                          <p:spTgt spid="282">
                                            <p:txEl>
                                              <p:pRg st="3" end="3"/>
                                            </p:txEl>
                                          </p:spTgt>
                                        </p:tgtEl>
                                        <p:attrNameLst>
                                          <p:attrName>style.visibility</p:attrName>
                                        </p:attrNameLst>
                                      </p:cBhvr>
                                      <p:to>
                                        <p:strVal val="visible"/>
                                      </p:to>
                                    </p:set>
                                    <p:animEffect transition="in" filter="fade">
                                      <p:cBhvr additive="repl">
                                        <p:cTn id="22" dur="1"/>
                                        <p:tgtEl>
                                          <p:spTgt spid="28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83" name="CustomShape 1"/>
          <p:cNvSpPr/>
          <p:nvPr/>
        </p:nvSpPr>
        <p:spPr>
          <a:xfrm>
            <a:off x="2451600" y="157680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284" name="Google Shape;334;p43"/>
          <p:cNvPicPr/>
          <p:nvPr/>
        </p:nvPicPr>
        <p:blipFill>
          <a:blip r:embed="rId3"/>
          <a:stretch/>
        </p:blipFill>
        <p:spPr>
          <a:xfrm>
            <a:off x="3157920" y="2229480"/>
            <a:ext cx="759600" cy="759600"/>
          </a:xfrm>
          <a:prstGeom prst="rect">
            <a:avLst/>
          </a:prstGeom>
          <a:ln>
            <a:noFill/>
          </a:ln>
        </p:spPr>
      </p:pic>
      <p:pic>
        <p:nvPicPr>
          <p:cNvPr id="285" name="Google Shape;335;p43"/>
          <p:cNvPicPr/>
          <p:nvPr/>
        </p:nvPicPr>
        <p:blipFill>
          <a:blip r:embed="rId3"/>
          <a:stretch/>
        </p:blipFill>
        <p:spPr>
          <a:xfrm>
            <a:off x="4246200" y="1896120"/>
            <a:ext cx="759600" cy="759600"/>
          </a:xfrm>
          <a:prstGeom prst="rect">
            <a:avLst/>
          </a:prstGeom>
          <a:ln>
            <a:noFill/>
          </a:ln>
        </p:spPr>
      </p:pic>
      <p:pic>
        <p:nvPicPr>
          <p:cNvPr id="286" name="Google Shape;336;p43"/>
          <p:cNvPicPr/>
          <p:nvPr/>
        </p:nvPicPr>
        <p:blipFill>
          <a:blip r:embed="rId3"/>
          <a:stretch/>
        </p:blipFill>
        <p:spPr>
          <a:xfrm>
            <a:off x="5233320" y="2065320"/>
            <a:ext cx="759600" cy="759600"/>
          </a:xfrm>
          <a:prstGeom prst="rect">
            <a:avLst/>
          </a:prstGeom>
          <a:ln>
            <a:noFill/>
          </a:ln>
        </p:spPr>
      </p:pic>
      <p:pic>
        <p:nvPicPr>
          <p:cNvPr id="287" name="Google Shape;337;p43"/>
          <p:cNvPicPr/>
          <p:nvPr/>
        </p:nvPicPr>
        <p:blipFill>
          <a:blip r:embed="rId3"/>
          <a:stretch/>
        </p:blipFill>
        <p:spPr>
          <a:xfrm>
            <a:off x="3771000" y="2989440"/>
            <a:ext cx="759600" cy="759600"/>
          </a:xfrm>
          <a:prstGeom prst="rect">
            <a:avLst/>
          </a:prstGeom>
          <a:ln>
            <a:noFill/>
          </a:ln>
        </p:spPr>
      </p:pic>
      <p:pic>
        <p:nvPicPr>
          <p:cNvPr id="288" name="Google Shape;338;p43"/>
          <p:cNvPicPr/>
          <p:nvPr/>
        </p:nvPicPr>
        <p:blipFill>
          <a:blip r:embed="rId3"/>
          <a:stretch/>
        </p:blipFill>
        <p:spPr>
          <a:xfrm>
            <a:off x="4761000" y="2989440"/>
            <a:ext cx="759600" cy="759600"/>
          </a:xfrm>
          <a:prstGeom prst="rect">
            <a:avLst/>
          </a:prstGeom>
          <a:ln>
            <a:noFill/>
          </a:ln>
        </p:spPr>
      </p:pic>
      <p:sp>
        <p:nvSpPr>
          <p:cNvPr id="289" name="TextShape 2"/>
          <p:cNvSpPr txBox="1"/>
          <p:nvPr/>
        </p:nvSpPr>
        <p:spPr>
          <a:xfrm>
            <a:off x="311760" y="565920"/>
            <a:ext cx="8520120" cy="572400"/>
          </a:xfrm>
          <a:prstGeom prst="rect">
            <a:avLst/>
          </a:prstGeom>
          <a:noFill/>
          <a:ln>
            <a:noFill/>
          </a:ln>
        </p:spPr>
        <p:txBody>
          <a:bodyPr tIns="91440" bIns="91440">
            <a:normAutofit fontScale="97000"/>
          </a:bodyPr>
          <a:lstStyle/>
          <a:p>
            <a:pPr algn="ctr">
              <a:lnSpc>
                <a:spcPct val="115000"/>
              </a:lnSpc>
              <a:spcAft>
                <a:spcPts val="1199"/>
              </a:spcAft>
              <a:tabLst>
                <a:tab pos="0" algn="l"/>
              </a:tabLst>
            </a:pPr>
            <a:r>
              <a:rPr lang="en" sz="2400" b="1" i="1" strike="noStrike" spc="-1">
                <a:solidFill>
                  <a:srgbClr val="FFFFFF"/>
                </a:solidFill>
                <a:latin typeface="Arial"/>
                <a:ea typeface="Arial"/>
              </a:rPr>
              <a:t>How do you do this in a distributed environment?</a:t>
            </a:r>
            <a:endParaRPr lang="en-US" sz="2400" b="0" strike="noStrike" spc="-1">
              <a:solidFill>
                <a:srgbClr val="000000"/>
              </a:solidFill>
              <a:latin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90" name="TextShape 1"/>
          <p:cNvSpPr txBox="1"/>
          <p:nvPr/>
        </p:nvSpPr>
        <p:spPr>
          <a:xfrm>
            <a:off x="594360" y="1312560"/>
            <a:ext cx="3389400" cy="2410200"/>
          </a:xfrm>
          <a:prstGeom prst="rect">
            <a:avLst/>
          </a:prstGeom>
          <a:noFill/>
          <a:ln>
            <a:noFill/>
          </a:ln>
        </p:spPr>
        <p:txBody>
          <a:bodyPr tIns="91440" bIns="91440">
            <a:normAutofit fontScale="94000"/>
          </a:bodyPr>
          <a:lstStyle/>
          <a:p>
            <a:pPr marL="88920">
              <a:lnSpc>
                <a:spcPct val="142000"/>
              </a:lnSpc>
              <a:spcAft>
                <a:spcPts val="799"/>
              </a:spcAft>
              <a:tabLst>
                <a:tab pos="0" algn="l"/>
              </a:tabLst>
            </a:pPr>
            <a:r>
              <a:rPr lang="en" sz="1000" b="0" strike="noStrike" spc="-1">
                <a:solidFill>
                  <a:srgbClr val="D9D9D9"/>
                </a:solidFill>
                <a:latin typeface="Consolas"/>
                <a:ea typeface="Consolas"/>
              </a:rPr>
              <a:t>When in the Course of human events, it becomes necessary for one people to dissolve the political bands which have connected them with another, and to assume, among the Powers of the earth, the separate and equal station to which the Laws of Nature and of Nature's God entitle them, a decent respect to the opinions of mankind requires that they should declare the causes which impel them to the separation.</a:t>
            </a:r>
            <a:endParaRPr lang="en-US" sz="1000" b="0" strike="noStrike" spc="-1">
              <a:solidFill>
                <a:srgbClr val="000000"/>
              </a:solidFill>
              <a:latin typeface="Arial"/>
            </a:endParaRPr>
          </a:p>
        </p:txBody>
      </p:sp>
      <p:sp>
        <p:nvSpPr>
          <p:cNvPr id="291" name="CustomShape 2"/>
          <p:cNvSpPr/>
          <p:nvPr/>
        </p:nvSpPr>
        <p:spPr>
          <a:xfrm>
            <a:off x="4273200" y="123660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292" name="Google Shape;346;p44"/>
          <p:cNvPicPr/>
          <p:nvPr/>
        </p:nvPicPr>
        <p:blipFill>
          <a:blip r:embed="rId3"/>
          <a:stretch/>
        </p:blipFill>
        <p:spPr>
          <a:xfrm>
            <a:off x="4979520" y="1888920"/>
            <a:ext cx="759600" cy="759600"/>
          </a:xfrm>
          <a:prstGeom prst="rect">
            <a:avLst/>
          </a:prstGeom>
          <a:ln>
            <a:noFill/>
          </a:ln>
        </p:spPr>
      </p:pic>
      <p:pic>
        <p:nvPicPr>
          <p:cNvPr id="293" name="Google Shape;347;p44"/>
          <p:cNvPicPr/>
          <p:nvPr/>
        </p:nvPicPr>
        <p:blipFill>
          <a:blip r:embed="rId3"/>
          <a:stretch/>
        </p:blipFill>
        <p:spPr>
          <a:xfrm>
            <a:off x="6068160" y="1555560"/>
            <a:ext cx="759600" cy="759600"/>
          </a:xfrm>
          <a:prstGeom prst="rect">
            <a:avLst/>
          </a:prstGeom>
          <a:ln>
            <a:noFill/>
          </a:ln>
        </p:spPr>
      </p:pic>
      <p:pic>
        <p:nvPicPr>
          <p:cNvPr id="294" name="Google Shape;348;p44"/>
          <p:cNvPicPr/>
          <p:nvPr/>
        </p:nvPicPr>
        <p:blipFill>
          <a:blip r:embed="rId3"/>
          <a:stretch/>
        </p:blipFill>
        <p:spPr>
          <a:xfrm>
            <a:off x="7131600" y="1724760"/>
            <a:ext cx="759600" cy="759600"/>
          </a:xfrm>
          <a:prstGeom prst="rect">
            <a:avLst/>
          </a:prstGeom>
          <a:ln>
            <a:noFill/>
          </a:ln>
        </p:spPr>
      </p:pic>
      <p:pic>
        <p:nvPicPr>
          <p:cNvPr id="295" name="Google Shape;349;p44"/>
          <p:cNvPicPr/>
          <p:nvPr/>
        </p:nvPicPr>
        <p:blipFill>
          <a:blip r:embed="rId3"/>
          <a:stretch/>
        </p:blipFill>
        <p:spPr>
          <a:xfrm>
            <a:off x="5592960" y="2649240"/>
            <a:ext cx="759600" cy="759600"/>
          </a:xfrm>
          <a:prstGeom prst="rect">
            <a:avLst/>
          </a:prstGeom>
          <a:ln>
            <a:noFill/>
          </a:ln>
        </p:spPr>
      </p:pic>
      <p:pic>
        <p:nvPicPr>
          <p:cNvPr id="296" name="Google Shape;350;p44"/>
          <p:cNvPicPr/>
          <p:nvPr/>
        </p:nvPicPr>
        <p:blipFill>
          <a:blip r:embed="rId3"/>
          <a:stretch/>
        </p:blipFill>
        <p:spPr>
          <a:xfrm>
            <a:off x="6582960" y="2649240"/>
            <a:ext cx="759600" cy="759600"/>
          </a:xfrm>
          <a:prstGeom prst="rect">
            <a:avLst/>
          </a:prstGeom>
          <a:ln>
            <a:noFill/>
          </a:ln>
        </p:spPr>
      </p:pic>
      <p:sp>
        <p:nvSpPr>
          <p:cNvPr id="297" name="TextShape 3"/>
          <p:cNvSpPr txBox="1"/>
          <p:nvPr/>
        </p:nvSpPr>
        <p:spPr>
          <a:xfrm>
            <a:off x="1225440" y="3723120"/>
            <a:ext cx="1978920" cy="437400"/>
          </a:xfrm>
          <a:prstGeom prst="rect">
            <a:avLst/>
          </a:prstGeom>
          <a:noFill/>
          <a:ln>
            <a:noFill/>
          </a:ln>
        </p:spPr>
        <p:txBody>
          <a:bodyPr tIns="91440" bIns="91440">
            <a:normAutofit fontScale="87500" lnSpcReduction="10000"/>
          </a:bodyPr>
          <a:lstStyle/>
          <a:p>
            <a:pPr>
              <a:lnSpc>
                <a:spcPct val="115000"/>
              </a:lnSpc>
              <a:spcAft>
                <a:spcPts val="1199"/>
              </a:spcAft>
              <a:tabLst>
                <a:tab pos="0" algn="l"/>
              </a:tabLst>
            </a:pPr>
            <a:r>
              <a:rPr lang="en" sz="1800" b="1" strike="noStrike" spc="-1">
                <a:solidFill>
                  <a:srgbClr val="FFFFFF"/>
                </a:solidFill>
                <a:latin typeface="Arial"/>
                <a:ea typeface="Arial"/>
              </a:rPr>
              <a:t>Input document</a:t>
            </a:r>
            <a:endParaRPr lang="en-US" sz="1800" b="0" strike="noStrike" spc="-1">
              <a:solidFill>
                <a:srgbClr val="000000"/>
              </a:solidFill>
              <a:latin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98" name="TextShape 1"/>
          <p:cNvSpPr txBox="1"/>
          <p:nvPr/>
        </p:nvSpPr>
        <p:spPr>
          <a:xfrm>
            <a:off x="670680" y="1198440"/>
            <a:ext cx="3428280" cy="2746440"/>
          </a:xfrm>
          <a:prstGeom prst="rect">
            <a:avLst/>
          </a:prstGeom>
          <a:noFill/>
          <a:ln>
            <a:noFill/>
          </a:ln>
        </p:spPr>
        <p:txBody>
          <a:bodyPr tIns="91440" bIns="91440">
            <a:normAutofit fontScale="96000"/>
          </a:bodyPr>
          <a:lstStyle/>
          <a:p>
            <a:pPr marL="88920">
              <a:lnSpc>
                <a:spcPct val="142000"/>
              </a:lnSpc>
              <a:tabLst>
                <a:tab pos="0" algn="l"/>
              </a:tabLst>
            </a:pPr>
            <a:r>
              <a:rPr lang="en" sz="1000" b="0" strike="noStrike" spc="-1">
                <a:solidFill>
                  <a:srgbClr val="D9D9D9"/>
                </a:solidFill>
                <a:latin typeface="Consolas"/>
                <a:ea typeface="Consolas"/>
              </a:rPr>
              <a:t>When in the Course of human events, it becomes necessary for one people to </a:t>
            </a:r>
            <a:endParaRPr lang="en-US" sz="1000" b="0" strike="noStrike" spc="-1">
              <a:solidFill>
                <a:srgbClr val="000000"/>
              </a:solidFill>
              <a:latin typeface="Arial"/>
            </a:endParaRPr>
          </a:p>
          <a:p>
            <a:pPr marL="88920">
              <a:lnSpc>
                <a:spcPct val="142000"/>
              </a:lnSpc>
              <a:spcBef>
                <a:spcPts val="799"/>
              </a:spcBef>
              <a:tabLst>
                <a:tab pos="0" algn="l"/>
              </a:tabLst>
            </a:pPr>
            <a:r>
              <a:rPr lang="en" sz="1000" b="0" strike="noStrike" spc="-1">
                <a:solidFill>
                  <a:srgbClr val="D9D9D9"/>
                </a:solidFill>
                <a:latin typeface="Consolas"/>
                <a:ea typeface="Consolas"/>
              </a:rPr>
              <a:t>dissolve the political bands which have connected them with another, and to assume,</a:t>
            </a:r>
            <a:endParaRPr lang="en-US" sz="1000" b="0" strike="noStrike" spc="-1">
              <a:solidFill>
                <a:srgbClr val="000000"/>
              </a:solidFill>
              <a:latin typeface="Arial"/>
            </a:endParaRPr>
          </a:p>
          <a:p>
            <a:pPr marL="88920">
              <a:lnSpc>
                <a:spcPct val="142000"/>
              </a:lnSpc>
              <a:spcBef>
                <a:spcPts val="799"/>
              </a:spcBef>
              <a:tabLst>
                <a:tab pos="0" algn="l"/>
              </a:tabLst>
            </a:pPr>
            <a:r>
              <a:rPr lang="en" sz="1000" b="0" strike="noStrike" spc="-1">
                <a:solidFill>
                  <a:srgbClr val="D9D9D9"/>
                </a:solidFill>
                <a:latin typeface="Consolas"/>
                <a:ea typeface="Consolas"/>
              </a:rPr>
              <a:t>among the Powers of the earth, the separate and equal station to which the Laws of</a:t>
            </a:r>
            <a:endParaRPr lang="en-US" sz="1000" b="0" strike="noStrike" spc="-1">
              <a:solidFill>
                <a:srgbClr val="000000"/>
              </a:solidFill>
              <a:latin typeface="Arial"/>
            </a:endParaRPr>
          </a:p>
          <a:p>
            <a:pPr marL="88920">
              <a:lnSpc>
                <a:spcPct val="142000"/>
              </a:lnSpc>
              <a:spcBef>
                <a:spcPts val="799"/>
              </a:spcBef>
              <a:tabLst>
                <a:tab pos="0" algn="l"/>
              </a:tabLst>
            </a:pPr>
            <a:r>
              <a:rPr lang="en" sz="1000" b="0" strike="noStrike" spc="-1">
                <a:solidFill>
                  <a:srgbClr val="D9D9D9"/>
                </a:solidFill>
                <a:latin typeface="Consolas"/>
                <a:ea typeface="Consolas"/>
              </a:rPr>
              <a:t>Nature and of Nature's God entitle them, a decent respect to the opinions of mankind</a:t>
            </a:r>
            <a:endParaRPr lang="en-US" sz="1000" b="0" strike="noStrike" spc="-1">
              <a:solidFill>
                <a:srgbClr val="000000"/>
              </a:solidFill>
              <a:latin typeface="Arial"/>
            </a:endParaRPr>
          </a:p>
          <a:p>
            <a:pPr marL="88920">
              <a:lnSpc>
                <a:spcPct val="142000"/>
              </a:lnSpc>
              <a:spcBef>
                <a:spcPts val="799"/>
              </a:spcBef>
              <a:spcAft>
                <a:spcPts val="799"/>
              </a:spcAft>
              <a:tabLst>
                <a:tab pos="0" algn="l"/>
              </a:tabLst>
            </a:pPr>
            <a:r>
              <a:rPr lang="en" sz="1000" b="0" strike="noStrike" spc="-1">
                <a:solidFill>
                  <a:srgbClr val="D9D9D9"/>
                </a:solidFill>
                <a:latin typeface="Consolas"/>
                <a:ea typeface="Consolas"/>
              </a:rPr>
              <a:t>requires that they should declare the causes which impel them to the separation.</a:t>
            </a:r>
            <a:endParaRPr lang="en-US" sz="1000" b="0" strike="noStrike" spc="-1">
              <a:solidFill>
                <a:srgbClr val="000000"/>
              </a:solidFill>
              <a:latin typeface="Arial"/>
            </a:endParaRPr>
          </a:p>
        </p:txBody>
      </p:sp>
      <p:sp>
        <p:nvSpPr>
          <p:cNvPr id="299" name="CustomShape 2"/>
          <p:cNvSpPr/>
          <p:nvPr/>
        </p:nvSpPr>
        <p:spPr>
          <a:xfrm>
            <a:off x="670680" y="1761120"/>
            <a:ext cx="3285000" cy="360"/>
          </a:xfrm>
          <a:custGeom>
            <a:avLst/>
            <a:gdLst/>
            <a:ahLst/>
            <a:cxnLst/>
            <a:rect l="l" t="t" r="r" b="b"/>
            <a:pathLst>
              <a:path w="21600" h="21600">
                <a:moveTo>
                  <a:pt x="0" y="0"/>
                </a:moveTo>
                <a:lnTo>
                  <a:pt x="21600" y="21600"/>
                </a:lnTo>
              </a:path>
            </a:pathLst>
          </a:custGeom>
          <a:noFill/>
          <a:ln w="28440">
            <a:solidFill>
              <a:srgbClr val="FF0000"/>
            </a:solidFill>
            <a:round/>
          </a:ln>
        </p:spPr>
        <p:style>
          <a:lnRef idx="0">
            <a:scrgbClr r="0" g="0" b="0"/>
          </a:lnRef>
          <a:fillRef idx="0">
            <a:scrgbClr r="0" g="0" b="0"/>
          </a:fillRef>
          <a:effectRef idx="0">
            <a:scrgbClr r="0" g="0" b="0"/>
          </a:effectRef>
          <a:fontRef idx="minor"/>
        </p:style>
      </p:sp>
      <p:sp>
        <p:nvSpPr>
          <p:cNvPr id="300" name="CustomShape 3"/>
          <p:cNvSpPr/>
          <p:nvPr/>
        </p:nvSpPr>
        <p:spPr>
          <a:xfrm>
            <a:off x="670680" y="2294280"/>
            <a:ext cx="3285000" cy="360"/>
          </a:xfrm>
          <a:custGeom>
            <a:avLst/>
            <a:gdLst/>
            <a:ahLst/>
            <a:cxnLst/>
            <a:rect l="l" t="t" r="r" b="b"/>
            <a:pathLst>
              <a:path w="21600" h="21600">
                <a:moveTo>
                  <a:pt x="0" y="0"/>
                </a:moveTo>
                <a:lnTo>
                  <a:pt x="21600" y="21600"/>
                </a:lnTo>
              </a:path>
            </a:pathLst>
          </a:custGeom>
          <a:noFill/>
          <a:ln w="28440">
            <a:solidFill>
              <a:srgbClr val="FF0000"/>
            </a:solidFill>
            <a:round/>
          </a:ln>
        </p:spPr>
        <p:style>
          <a:lnRef idx="0">
            <a:scrgbClr r="0" g="0" b="0"/>
          </a:lnRef>
          <a:fillRef idx="0">
            <a:scrgbClr r="0" g="0" b="0"/>
          </a:fillRef>
          <a:effectRef idx="0">
            <a:scrgbClr r="0" g="0" b="0"/>
          </a:effectRef>
          <a:fontRef idx="minor"/>
        </p:style>
      </p:sp>
      <p:sp>
        <p:nvSpPr>
          <p:cNvPr id="301" name="CustomShape 4"/>
          <p:cNvSpPr/>
          <p:nvPr/>
        </p:nvSpPr>
        <p:spPr>
          <a:xfrm>
            <a:off x="670680" y="2827800"/>
            <a:ext cx="3285000" cy="360"/>
          </a:xfrm>
          <a:custGeom>
            <a:avLst/>
            <a:gdLst/>
            <a:ahLst/>
            <a:cxnLst/>
            <a:rect l="l" t="t" r="r" b="b"/>
            <a:pathLst>
              <a:path w="21600" h="21600">
                <a:moveTo>
                  <a:pt x="0" y="0"/>
                </a:moveTo>
                <a:lnTo>
                  <a:pt x="21600" y="21600"/>
                </a:lnTo>
              </a:path>
            </a:pathLst>
          </a:custGeom>
          <a:noFill/>
          <a:ln w="28440">
            <a:solidFill>
              <a:srgbClr val="FF0000"/>
            </a:solidFill>
            <a:round/>
          </a:ln>
        </p:spPr>
        <p:style>
          <a:lnRef idx="0">
            <a:scrgbClr r="0" g="0" b="0"/>
          </a:lnRef>
          <a:fillRef idx="0">
            <a:scrgbClr r="0" g="0" b="0"/>
          </a:fillRef>
          <a:effectRef idx="0">
            <a:scrgbClr r="0" g="0" b="0"/>
          </a:effectRef>
          <a:fontRef idx="minor"/>
        </p:style>
      </p:sp>
      <p:sp>
        <p:nvSpPr>
          <p:cNvPr id="302" name="CustomShape 5"/>
          <p:cNvSpPr/>
          <p:nvPr/>
        </p:nvSpPr>
        <p:spPr>
          <a:xfrm>
            <a:off x="670680" y="3361320"/>
            <a:ext cx="3285000" cy="360"/>
          </a:xfrm>
          <a:custGeom>
            <a:avLst/>
            <a:gdLst/>
            <a:ahLst/>
            <a:cxnLst/>
            <a:rect l="l" t="t" r="r" b="b"/>
            <a:pathLst>
              <a:path w="21600" h="21600">
                <a:moveTo>
                  <a:pt x="0" y="0"/>
                </a:moveTo>
                <a:lnTo>
                  <a:pt x="21600" y="21600"/>
                </a:lnTo>
              </a:path>
            </a:pathLst>
          </a:custGeom>
          <a:noFill/>
          <a:ln w="28440">
            <a:solidFill>
              <a:srgbClr val="FF0000"/>
            </a:solidFill>
            <a:round/>
          </a:ln>
        </p:spPr>
        <p:style>
          <a:lnRef idx="0">
            <a:scrgbClr r="0" g="0" b="0"/>
          </a:lnRef>
          <a:fillRef idx="0">
            <a:scrgbClr r="0" g="0" b="0"/>
          </a:fillRef>
          <a:effectRef idx="0">
            <a:scrgbClr r="0" g="0" b="0"/>
          </a:effectRef>
          <a:fontRef idx="minor"/>
        </p:style>
      </p:sp>
      <p:sp>
        <p:nvSpPr>
          <p:cNvPr id="303" name="CustomShape 6"/>
          <p:cNvSpPr/>
          <p:nvPr/>
        </p:nvSpPr>
        <p:spPr>
          <a:xfrm>
            <a:off x="4273200" y="123660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304" name="Google Shape;362;p45"/>
          <p:cNvPicPr/>
          <p:nvPr/>
        </p:nvPicPr>
        <p:blipFill>
          <a:blip r:embed="rId3"/>
          <a:stretch/>
        </p:blipFill>
        <p:spPr>
          <a:xfrm>
            <a:off x="4979520" y="1888920"/>
            <a:ext cx="759600" cy="759600"/>
          </a:xfrm>
          <a:prstGeom prst="rect">
            <a:avLst/>
          </a:prstGeom>
          <a:ln>
            <a:noFill/>
          </a:ln>
        </p:spPr>
      </p:pic>
      <p:pic>
        <p:nvPicPr>
          <p:cNvPr id="305" name="Google Shape;363;p45"/>
          <p:cNvPicPr/>
          <p:nvPr/>
        </p:nvPicPr>
        <p:blipFill>
          <a:blip r:embed="rId3"/>
          <a:stretch/>
        </p:blipFill>
        <p:spPr>
          <a:xfrm>
            <a:off x="6068160" y="1555560"/>
            <a:ext cx="759600" cy="759600"/>
          </a:xfrm>
          <a:prstGeom prst="rect">
            <a:avLst/>
          </a:prstGeom>
          <a:ln>
            <a:noFill/>
          </a:ln>
        </p:spPr>
      </p:pic>
      <p:pic>
        <p:nvPicPr>
          <p:cNvPr id="306" name="Google Shape;364;p45"/>
          <p:cNvPicPr/>
          <p:nvPr/>
        </p:nvPicPr>
        <p:blipFill>
          <a:blip r:embed="rId3"/>
          <a:stretch/>
        </p:blipFill>
        <p:spPr>
          <a:xfrm>
            <a:off x="7131600" y="1724760"/>
            <a:ext cx="759600" cy="759600"/>
          </a:xfrm>
          <a:prstGeom prst="rect">
            <a:avLst/>
          </a:prstGeom>
          <a:ln>
            <a:noFill/>
          </a:ln>
        </p:spPr>
      </p:pic>
      <p:pic>
        <p:nvPicPr>
          <p:cNvPr id="307" name="Google Shape;365;p45"/>
          <p:cNvPicPr/>
          <p:nvPr/>
        </p:nvPicPr>
        <p:blipFill>
          <a:blip r:embed="rId3"/>
          <a:stretch/>
        </p:blipFill>
        <p:spPr>
          <a:xfrm>
            <a:off x="5592960" y="2649240"/>
            <a:ext cx="759600" cy="759600"/>
          </a:xfrm>
          <a:prstGeom prst="rect">
            <a:avLst/>
          </a:prstGeom>
          <a:ln>
            <a:noFill/>
          </a:ln>
        </p:spPr>
      </p:pic>
      <p:pic>
        <p:nvPicPr>
          <p:cNvPr id="308" name="Google Shape;366;p45"/>
          <p:cNvPicPr/>
          <p:nvPr/>
        </p:nvPicPr>
        <p:blipFill>
          <a:blip r:embed="rId3"/>
          <a:stretch/>
        </p:blipFill>
        <p:spPr>
          <a:xfrm>
            <a:off x="6582960" y="2649240"/>
            <a:ext cx="759600" cy="759600"/>
          </a:xfrm>
          <a:prstGeom prst="rect">
            <a:avLst/>
          </a:prstGeom>
          <a:ln>
            <a:noFill/>
          </a:ln>
        </p:spPr>
      </p:pic>
      <p:sp>
        <p:nvSpPr>
          <p:cNvPr id="309" name="TextShape 7"/>
          <p:cNvSpPr txBox="1"/>
          <p:nvPr/>
        </p:nvSpPr>
        <p:spPr>
          <a:xfrm>
            <a:off x="-59760" y="3945240"/>
            <a:ext cx="4889520" cy="830520"/>
          </a:xfrm>
          <a:prstGeom prst="rect">
            <a:avLst/>
          </a:prstGeom>
          <a:noFill/>
          <a:ln>
            <a:noFill/>
          </a:ln>
        </p:spPr>
        <p:txBody>
          <a:bodyPr tIns="91440" bIns="91440">
            <a:normAutofit/>
          </a:bodyPr>
          <a:lstStyle/>
          <a:p>
            <a:pPr algn="ctr">
              <a:lnSpc>
                <a:spcPct val="115000"/>
              </a:lnSpc>
              <a:spcAft>
                <a:spcPts val="1199"/>
              </a:spcAft>
              <a:tabLst>
                <a:tab pos="0" algn="l"/>
              </a:tabLst>
            </a:pPr>
            <a:r>
              <a:rPr lang="en" sz="1800" b="1" strike="noStrike" spc="-1">
                <a:solidFill>
                  <a:srgbClr val="FF0000"/>
                </a:solidFill>
                <a:latin typeface="Arial"/>
                <a:ea typeface="Arial"/>
              </a:rPr>
              <a:t>Partition</a:t>
            </a:r>
            <a:endParaRPr lang="en-US" sz="1800" b="0" strike="noStrike" spc="-1">
              <a:solidFill>
                <a:srgbClr val="000000"/>
              </a:solidFill>
              <a:latin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10"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311" name="Google Shape;373;p46"/>
          <p:cNvPicPr/>
          <p:nvPr/>
        </p:nvPicPr>
        <p:blipFill>
          <a:blip r:embed="rId3"/>
          <a:stretch/>
        </p:blipFill>
        <p:spPr>
          <a:xfrm>
            <a:off x="4078440" y="1365840"/>
            <a:ext cx="759600" cy="759600"/>
          </a:xfrm>
          <a:prstGeom prst="rect">
            <a:avLst/>
          </a:prstGeom>
          <a:ln>
            <a:noFill/>
          </a:ln>
        </p:spPr>
      </p:pic>
      <p:pic>
        <p:nvPicPr>
          <p:cNvPr id="312" name="Google Shape;374;p46"/>
          <p:cNvPicPr/>
          <p:nvPr/>
        </p:nvPicPr>
        <p:blipFill>
          <a:blip r:embed="rId3"/>
          <a:stretch/>
        </p:blipFill>
        <p:spPr>
          <a:xfrm>
            <a:off x="5065560" y="1535040"/>
            <a:ext cx="759600" cy="759600"/>
          </a:xfrm>
          <a:prstGeom prst="rect">
            <a:avLst/>
          </a:prstGeom>
          <a:ln>
            <a:noFill/>
          </a:ln>
        </p:spPr>
      </p:pic>
      <p:pic>
        <p:nvPicPr>
          <p:cNvPr id="313" name="Google Shape;375;p46"/>
          <p:cNvPicPr/>
          <p:nvPr/>
        </p:nvPicPr>
        <p:blipFill>
          <a:blip r:embed="rId3"/>
          <a:stretch/>
        </p:blipFill>
        <p:spPr>
          <a:xfrm>
            <a:off x="3603240" y="2459160"/>
            <a:ext cx="759600" cy="759600"/>
          </a:xfrm>
          <a:prstGeom prst="rect">
            <a:avLst/>
          </a:prstGeom>
          <a:ln>
            <a:noFill/>
          </a:ln>
        </p:spPr>
      </p:pic>
      <p:pic>
        <p:nvPicPr>
          <p:cNvPr id="314" name="Google Shape;376;p46"/>
          <p:cNvPicPr/>
          <p:nvPr/>
        </p:nvPicPr>
        <p:blipFill>
          <a:blip r:embed="rId3"/>
          <a:stretch/>
        </p:blipFill>
        <p:spPr>
          <a:xfrm>
            <a:off x="4593240" y="2459160"/>
            <a:ext cx="759600" cy="759600"/>
          </a:xfrm>
          <a:prstGeom prst="rect">
            <a:avLst/>
          </a:prstGeom>
          <a:ln>
            <a:noFill/>
          </a:ln>
        </p:spPr>
      </p:pic>
      <p:pic>
        <p:nvPicPr>
          <p:cNvPr id="315" name="Google Shape;377;p46"/>
          <p:cNvPicPr/>
          <p:nvPr/>
        </p:nvPicPr>
        <p:blipFill>
          <a:blip r:embed="rId3"/>
          <a:stretch/>
        </p:blipFill>
        <p:spPr>
          <a:xfrm>
            <a:off x="2990160" y="1699200"/>
            <a:ext cx="759600" cy="759600"/>
          </a:xfrm>
          <a:prstGeom prst="rect">
            <a:avLst/>
          </a:prstGeom>
          <a:ln>
            <a:noFill/>
          </a:ln>
        </p:spPr>
      </p:pic>
      <p:sp>
        <p:nvSpPr>
          <p:cNvPr id="316" name="CustomShape 2"/>
          <p:cNvSpPr/>
          <p:nvPr/>
        </p:nvSpPr>
        <p:spPr>
          <a:xfrm>
            <a:off x="1342440" y="1203120"/>
            <a:ext cx="1745280" cy="92232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gn="r">
              <a:lnSpc>
                <a:spcPct val="142000"/>
              </a:lnSpc>
              <a:tabLst>
                <a:tab pos="0" algn="l"/>
              </a:tabLst>
            </a:pPr>
            <a:r>
              <a:rPr lang="en" sz="1000" b="0" strike="noStrike" spc="-1">
                <a:solidFill>
                  <a:srgbClr val="D9D9D9"/>
                </a:solidFill>
                <a:latin typeface="Consolas"/>
                <a:ea typeface="Consolas"/>
              </a:rPr>
              <a:t>When in the Course of human events, it becomes necessary for one people to</a:t>
            </a:r>
            <a:endParaRPr lang="en-US" sz="1000" b="0" strike="noStrike" spc="-1">
              <a:latin typeface="Arial"/>
            </a:endParaRPr>
          </a:p>
        </p:txBody>
      </p:sp>
      <p:sp>
        <p:nvSpPr>
          <p:cNvPr id="317" name="CustomShape 3"/>
          <p:cNvSpPr/>
          <p:nvPr/>
        </p:nvSpPr>
        <p:spPr>
          <a:xfrm>
            <a:off x="1745280" y="2993760"/>
            <a:ext cx="1972080" cy="9986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gn="r">
              <a:lnSpc>
                <a:spcPct val="142000"/>
              </a:lnSpc>
              <a:spcAft>
                <a:spcPts val="799"/>
              </a:spcAft>
              <a:tabLst>
                <a:tab pos="0" algn="l"/>
              </a:tabLst>
            </a:pPr>
            <a:r>
              <a:rPr lang="en" sz="1000" b="0" strike="noStrike" spc="-1">
                <a:solidFill>
                  <a:srgbClr val="D9D9D9"/>
                </a:solidFill>
                <a:latin typeface="Consolas"/>
                <a:ea typeface="Consolas"/>
              </a:rPr>
              <a:t>dissolve the political bands which have connected them with another, and to assume,</a:t>
            </a:r>
            <a:endParaRPr lang="en-US" sz="1000" b="0" strike="noStrike" spc="-1">
              <a:latin typeface="Arial"/>
            </a:endParaRPr>
          </a:p>
        </p:txBody>
      </p:sp>
      <p:sp>
        <p:nvSpPr>
          <p:cNvPr id="318" name="CustomShape 4"/>
          <p:cNvSpPr/>
          <p:nvPr/>
        </p:nvSpPr>
        <p:spPr>
          <a:xfrm>
            <a:off x="5195880" y="2942280"/>
            <a:ext cx="197208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0" strike="noStrike" spc="-1">
                <a:solidFill>
                  <a:srgbClr val="D9D9D9"/>
                </a:solidFill>
                <a:latin typeface="Consolas"/>
                <a:ea typeface="Consolas"/>
              </a:rPr>
              <a:t>among the Powers of the earth, the separate and equal station to which the Laws of</a:t>
            </a:r>
            <a:endParaRPr lang="en-US" sz="1000" b="0" strike="noStrike" spc="-1">
              <a:latin typeface="Arial"/>
            </a:endParaRPr>
          </a:p>
        </p:txBody>
      </p:sp>
      <p:sp>
        <p:nvSpPr>
          <p:cNvPr id="319" name="CustomShape 5"/>
          <p:cNvSpPr/>
          <p:nvPr/>
        </p:nvSpPr>
        <p:spPr>
          <a:xfrm>
            <a:off x="5667840" y="1637280"/>
            <a:ext cx="197208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0" strike="noStrike" spc="-1">
                <a:solidFill>
                  <a:srgbClr val="D9D9D9"/>
                </a:solidFill>
                <a:latin typeface="Consolas"/>
                <a:ea typeface="Consolas"/>
              </a:rPr>
              <a:t>Nature and of Nature's God entitle them, a decent respect to the opinions of mankind</a:t>
            </a:r>
            <a:endParaRPr lang="en-US" sz="1000" b="0" strike="noStrike" spc="-1">
              <a:latin typeface="Arial"/>
            </a:endParaRPr>
          </a:p>
        </p:txBody>
      </p:sp>
      <p:sp>
        <p:nvSpPr>
          <p:cNvPr id="320" name="CustomShape 6"/>
          <p:cNvSpPr/>
          <p:nvPr/>
        </p:nvSpPr>
        <p:spPr>
          <a:xfrm>
            <a:off x="3472200" y="461880"/>
            <a:ext cx="1972080" cy="9986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0" strike="noStrike" spc="-1">
                <a:solidFill>
                  <a:srgbClr val="D9D9D9"/>
                </a:solidFill>
                <a:latin typeface="Consolas"/>
                <a:ea typeface="Consolas"/>
              </a:rPr>
              <a:t>requires that they should declare the causes which impel them to the separation.</a:t>
            </a:r>
            <a:endParaRPr lang="en-US" sz="1000" b="0" strike="noStrike" spc="-1">
              <a:latin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21"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322" name="Google Shape;388;p47"/>
          <p:cNvPicPr/>
          <p:nvPr/>
        </p:nvPicPr>
        <p:blipFill>
          <a:blip r:embed="rId3"/>
          <a:stretch/>
        </p:blipFill>
        <p:spPr>
          <a:xfrm>
            <a:off x="4078440" y="1365840"/>
            <a:ext cx="759600" cy="759600"/>
          </a:xfrm>
          <a:prstGeom prst="rect">
            <a:avLst/>
          </a:prstGeom>
          <a:ln>
            <a:noFill/>
          </a:ln>
        </p:spPr>
      </p:pic>
      <p:pic>
        <p:nvPicPr>
          <p:cNvPr id="323" name="Google Shape;389;p47"/>
          <p:cNvPicPr/>
          <p:nvPr/>
        </p:nvPicPr>
        <p:blipFill>
          <a:blip r:embed="rId3"/>
          <a:stretch/>
        </p:blipFill>
        <p:spPr>
          <a:xfrm>
            <a:off x="5065560" y="1535040"/>
            <a:ext cx="759600" cy="759600"/>
          </a:xfrm>
          <a:prstGeom prst="rect">
            <a:avLst/>
          </a:prstGeom>
          <a:ln>
            <a:noFill/>
          </a:ln>
        </p:spPr>
      </p:pic>
      <p:pic>
        <p:nvPicPr>
          <p:cNvPr id="324" name="Google Shape;390;p47"/>
          <p:cNvPicPr/>
          <p:nvPr/>
        </p:nvPicPr>
        <p:blipFill>
          <a:blip r:embed="rId3"/>
          <a:stretch/>
        </p:blipFill>
        <p:spPr>
          <a:xfrm>
            <a:off x="3603240" y="2459160"/>
            <a:ext cx="759600" cy="759600"/>
          </a:xfrm>
          <a:prstGeom prst="rect">
            <a:avLst/>
          </a:prstGeom>
          <a:ln>
            <a:noFill/>
          </a:ln>
        </p:spPr>
      </p:pic>
      <p:pic>
        <p:nvPicPr>
          <p:cNvPr id="325" name="Google Shape;391;p47"/>
          <p:cNvPicPr/>
          <p:nvPr/>
        </p:nvPicPr>
        <p:blipFill>
          <a:blip r:embed="rId3"/>
          <a:stretch/>
        </p:blipFill>
        <p:spPr>
          <a:xfrm>
            <a:off x="4593240" y="2459160"/>
            <a:ext cx="759600" cy="759600"/>
          </a:xfrm>
          <a:prstGeom prst="rect">
            <a:avLst/>
          </a:prstGeom>
          <a:ln>
            <a:noFill/>
          </a:ln>
        </p:spPr>
      </p:pic>
      <p:sp>
        <p:nvSpPr>
          <p:cNvPr id="326" name="CustomShape 2"/>
          <p:cNvSpPr/>
          <p:nvPr/>
        </p:nvSpPr>
        <p:spPr>
          <a:xfrm>
            <a:off x="1514880" y="1153800"/>
            <a:ext cx="158184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0000"/>
                </a:solidFill>
                <a:latin typeface="Consolas"/>
                <a:ea typeface="Consolas"/>
              </a:rPr>
              <a:t>when: 1, in: 1,</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the: 1, course: 1,</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of: 1, human: 1,</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events: 1, it: 1</a:t>
            </a:r>
            <a:endParaRPr lang="en-US" sz="1000" b="0" strike="noStrike" spc="-1">
              <a:latin typeface="Arial"/>
            </a:endParaRPr>
          </a:p>
        </p:txBody>
      </p:sp>
      <p:sp>
        <p:nvSpPr>
          <p:cNvPr id="327" name="CustomShape 3"/>
          <p:cNvSpPr/>
          <p:nvPr/>
        </p:nvSpPr>
        <p:spPr>
          <a:xfrm>
            <a:off x="2037960" y="3015720"/>
            <a:ext cx="21355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spcAft>
                <a:spcPts val="799"/>
              </a:spcAft>
              <a:tabLst>
                <a:tab pos="0" algn="l"/>
              </a:tabLst>
            </a:pPr>
            <a:r>
              <a:rPr lang="en" sz="1000" b="1" strike="noStrike" spc="-1">
                <a:solidFill>
                  <a:srgbClr val="FF0000"/>
                </a:solidFill>
                <a:latin typeface="Consolas"/>
                <a:ea typeface="Consolas"/>
              </a:rPr>
              <a:t>dissolve: 1, the: 2, political: 1, bands: 1, which: 1, have: 1, connected: 1, them: 1 ...</a:t>
            </a:r>
            <a:endParaRPr lang="en-US" sz="1000" b="0" strike="noStrike" spc="-1">
              <a:latin typeface="Arial"/>
            </a:endParaRPr>
          </a:p>
        </p:txBody>
      </p:sp>
      <p:pic>
        <p:nvPicPr>
          <p:cNvPr id="328" name="Google Shape;394;p47"/>
          <p:cNvPicPr/>
          <p:nvPr/>
        </p:nvPicPr>
        <p:blipFill>
          <a:blip r:embed="rId3"/>
          <a:stretch/>
        </p:blipFill>
        <p:spPr>
          <a:xfrm>
            <a:off x="2990160" y="1699200"/>
            <a:ext cx="759600" cy="759600"/>
          </a:xfrm>
          <a:prstGeom prst="rect">
            <a:avLst/>
          </a:prstGeom>
          <a:ln>
            <a:noFill/>
          </a:ln>
        </p:spPr>
      </p:pic>
      <p:sp>
        <p:nvSpPr>
          <p:cNvPr id="329" name="CustomShape 4"/>
          <p:cNvSpPr/>
          <p:nvPr/>
        </p:nvSpPr>
        <p:spPr>
          <a:xfrm>
            <a:off x="5182200" y="3015720"/>
            <a:ext cx="197208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0000"/>
                </a:solidFill>
                <a:latin typeface="Consolas"/>
                <a:ea typeface="Consolas"/>
              </a:rPr>
              <a:t>among: 1, the: 2, powers: 1, of: 2, earth: 1, separate: 1, equal: 1, and: 1 ...</a:t>
            </a:r>
            <a:endParaRPr lang="en-US" sz="1000" b="0" strike="noStrike" spc="-1">
              <a:latin typeface="Arial"/>
            </a:endParaRPr>
          </a:p>
        </p:txBody>
      </p:sp>
      <p:sp>
        <p:nvSpPr>
          <p:cNvPr id="330" name="CustomShape 5"/>
          <p:cNvSpPr/>
          <p:nvPr/>
        </p:nvSpPr>
        <p:spPr>
          <a:xfrm>
            <a:off x="5667840" y="1637280"/>
            <a:ext cx="23497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0000"/>
                </a:solidFill>
                <a:latin typeface="Consolas"/>
                <a:ea typeface="Consolas"/>
              </a:rPr>
              <a:t>nature: 2, and: 1, of: 2, god: 1, entitle: 1, them: 1, decent: 1, respect: 1, mankind: 1, opinion: 1 ...</a:t>
            </a:r>
            <a:endParaRPr lang="en-US" sz="1000" b="0" strike="noStrike" spc="-1">
              <a:latin typeface="Arial"/>
            </a:endParaRPr>
          </a:p>
        </p:txBody>
      </p:sp>
      <p:sp>
        <p:nvSpPr>
          <p:cNvPr id="331" name="CustomShape 6"/>
          <p:cNvSpPr/>
          <p:nvPr/>
        </p:nvSpPr>
        <p:spPr>
          <a:xfrm>
            <a:off x="3472200" y="461880"/>
            <a:ext cx="1972080" cy="9986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0000"/>
                </a:solidFill>
                <a:latin typeface="Consolas"/>
                <a:ea typeface="Consolas"/>
              </a:rPr>
              <a:t>requires: 1, that: 1, they: 1, should: 1, declare: 1, the: 1, causes: 1, which: 1 ...</a:t>
            </a:r>
            <a:endParaRPr lang="en-US" sz="1000" b="0" strike="noStrike" spc="-1">
              <a:latin typeface="Arial"/>
            </a:endParaRPr>
          </a:p>
        </p:txBody>
      </p:sp>
      <p:sp>
        <p:nvSpPr>
          <p:cNvPr id="332" name="TextShape 7"/>
          <p:cNvSpPr txBox="1"/>
          <p:nvPr/>
        </p:nvSpPr>
        <p:spPr>
          <a:xfrm>
            <a:off x="2668320" y="4195800"/>
            <a:ext cx="3807000" cy="437400"/>
          </a:xfrm>
          <a:prstGeom prst="rect">
            <a:avLst/>
          </a:prstGeom>
          <a:noFill/>
          <a:ln>
            <a:noFill/>
          </a:ln>
        </p:spPr>
        <p:txBody>
          <a:bodyPr tIns="91440" bIns="91440">
            <a:normAutofit fontScale="87500" lnSpcReduction="10000"/>
          </a:bodyPr>
          <a:lstStyle/>
          <a:p>
            <a:pPr algn="ctr">
              <a:lnSpc>
                <a:spcPct val="115000"/>
              </a:lnSpc>
              <a:spcAft>
                <a:spcPts val="1199"/>
              </a:spcAft>
              <a:tabLst>
                <a:tab pos="0" algn="l"/>
              </a:tabLst>
            </a:pPr>
            <a:r>
              <a:rPr lang="en" sz="1800" b="1" strike="noStrike" spc="-1">
                <a:solidFill>
                  <a:srgbClr val="FF0000"/>
                </a:solidFill>
                <a:latin typeface="Arial"/>
                <a:ea typeface="Arial"/>
              </a:rPr>
              <a:t>Compute word counts locally</a:t>
            </a:r>
            <a:endParaRPr lang="en-US" sz="1800" b="0" strike="noStrike" spc="-1">
              <a:solidFill>
                <a:srgbClr val="000000"/>
              </a:solidFill>
              <a:latin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33"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334" name="Google Shape;404;p48"/>
          <p:cNvPicPr/>
          <p:nvPr/>
        </p:nvPicPr>
        <p:blipFill>
          <a:blip r:embed="rId3"/>
          <a:stretch/>
        </p:blipFill>
        <p:spPr>
          <a:xfrm>
            <a:off x="4078440" y="1365840"/>
            <a:ext cx="759600" cy="759600"/>
          </a:xfrm>
          <a:prstGeom prst="rect">
            <a:avLst/>
          </a:prstGeom>
          <a:ln>
            <a:noFill/>
          </a:ln>
        </p:spPr>
      </p:pic>
      <p:pic>
        <p:nvPicPr>
          <p:cNvPr id="335" name="Google Shape;405;p48"/>
          <p:cNvPicPr/>
          <p:nvPr/>
        </p:nvPicPr>
        <p:blipFill>
          <a:blip r:embed="rId3"/>
          <a:stretch/>
        </p:blipFill>
        <p:spPr>
          <a:xfrm>
            <a:off x="5065560" y="1535040"/>
            <a:ext cx="759600" cy="759600"/>
          </a:xfrm>
          <a:prstGeom prst="rect">
            <a:avLst/>
          </a:prstGeom>
          <a:ln>
            <a:noFill/>
          </a:ln>
        </p:spPr>
      </p:pic>
      <p:pic>
        <p:nvPicPr>
          <p:cNvPr id="336" name="Google Shape;406;p48"/>
          <p:cNvPicPr/>
          <p:nvPr/>
        </p:nvPicPr>
        <p:blipFill>
          <a:blip r:embed="rId3"/>
          <a:stretch/>
        </p:blipFill>
        <p:spPr>
          <a:xfrm>
            <a:off x="3603240" y="2459160"/>
            <a:ext cx="759600" cy="759600"/>
          </a:xfrm>
          <a:prstGeom prst="rect">
            <a:avLst/>
          </a:prstGeom>
          <a:ln>
            <a:noFill/>
          </a:ln>
        </p:spPr>
      </p:pic>
      <p:pic>
        <p:nvPicPr>
          <p:cNvPr id="337" name="Google Shape;407;p48"/>
          <p:cNvPicPr/>
          <p:nvPr/>
        </p:nvPicPr>
        <p:blipFill>
          <a:blip r:embed="rId3"/>
          <a:stretch/>
        </p:blipFill>
        <p:spPr>
          <a:xfrm>
            <a:off x="4593240" y="2459160"/>
            <a:ext cx="759600" cy="759600"/>
          </a:xfrm>
          <a:prstGeom prst="rect">
            <a:avLst/>
          </a:prstGeom>
          <a:ln>
            <a:noFill/>
          </a:ln>
        </p:spPr>
      </p:pic>
      <p:sp>
        <p:nvSpPr>
          <p:cNvPr id="338" name="CustomShape 2"/>
          <p:cNvSpPr/>
          <p:nvPr/>
        </p:nvSpPr>
        <p:spPr>
          <a:xfrm>
            <a:off x="1514880" y="1153800"/>
            <a:ext cx="158184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0000"/>
                </a:solidFill>
                <a:latin typeface="Consolas"/>
                <a:ea typeface="Consolas"/>
              </a:rPr>
              <a:t>when: 1, in: 1,</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the: 1, course: 1,</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of: 1, human: 1,</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events: 1, it: 1</a:t>
            </a:r>
            <a:endParaRPr lang="en-US" sz="1000" b="0" strike="noStrike" spc="-1">
              <a:latin typeface="Arial"/>
            </a:endParaRPr>
          </a:p>
        </p:txBody>
      </p:sp>
      <p:sp>
        <p:nvSpPr>
          <p:cNvPr id="339" name="CustomShape 3"/>
          <p:cNvSpPr/>
          <p:nvPr/>
        </p:nvSpPr>
        <p:spPr>
          <a:xfrm>
            <a:off x="2037960" y="3015720"/>
            <a:ext cx="21355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spcAft>
                <a:spcPts val="799"/>
              </a:spcAft>
              <a:tabLst>
                <a:tab pos="0" algn="l"/>
              </a:tabLst>
            </a:pPr>
            <a:r>
              <a:rPr lang="en" sz="1000" b="1" strike="noStrike" spc="-1">
                <a:solidFill>
                  <a:srgbClr val="FF0000"/>
                </a:solidFill>
                <a:latin typeface="Consolas"/>
                <a:ea typeface="Consolas"/>
              </a:rPr>
              <a:t>dissolve: 1, the: 2, political: 1, bands: 1, which: 1, have: 1, connected: 1, them: 1 ...</a:t>
            </a:r>
            <a:endParaRPr lang="en-US" sz="1000" b="0" strike="noStrike" spc="-1">
              <a:latin typeface="Arial"/>
            </a:endParaRPr>
          </a:p>
        </p:txBody>
      </p:sp>
      <p:pic>
        <p:nvPicPr>
          <p:cNvPr id="340" name="Google Shape;410;p48"/>
          <p:cNvPicPr/>
          <p:nvPr/>
        </p:nvPicPr>
        <p:blipFill>
          <a:blip r:embed="rId3"/>
          <a:stretch/>
        </p:blipFill>
        <p:spPr>
          <a:xfrm>
            <a:off x="2990160" y="1699200"/>
            <a:ext cx="759600" cy="759600"/>
          </a:xfrm>
          <a:prstGeom prst="rect">
            <a:avLst/>
          </a:prstGeom>
          <a:ln>
            <a:noFill/>
          </a:ln>
        </p:spPr>
      </p:pic>
      <p:sp>
        <p:nvSpPr>
          <p:cNvPr id="341" name="CustomShape 4"/>
          <p:cNvSpPr/>
          <p:nvPr/>
        </p:nvSpPr>
        <p:spPr>
          <a:xfrm>
            <a:off x="5182200" y="3015720"/>
            <a:ext cx="197208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0000"/>
                </a:solidFill>
                <a:latin typeface="Consolas"/>
                <a:ea typeface="Consolas"/>
              </a:rPr>
              <a:t>among: 1, the: 2, powers: 1, of: 2, earth: 1, separate: 1, equal: 1, and: 1 ...</a:t>
            </a:r>
            <a:endParaRPr lang="en-US" sz="1000" b="0" strike="noStrike" spc="-1">
              <a:latin typeface="Arial"/>
            </a:endParaRPr>
          </a:p>
        </p:txBody>
      </p:sp>
      <p:sp>
        <p:nvSpPr>
          <p:cNvPr id="342" name="CustomShape 5"/>
          <p:cNvSpPr/>
          <p:nvPr/>
        </p:nvSpPr>
        <p:spPr>
          <a:xfrm>
            <a:off x="5667840" y="1637280"/>
            <a:ext cx="23497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0000"/>
                </a:solidFill>
                <a:latin typeface="Consolas"/>
                <a:ea typeface="Consolas"/>
              </a:rPr>
              <a:t>nature: 2, and: 1, of: 2, god: 1, entitle: 1, them: 1, decent: 1, respect: 1, mankind: 1, opinion: 1 ...</a:t>
            </a:r>
            <a:endParaRPr lang="en-US" sz="1000" b="0" strike="noStrike" spc="-1">
              <a:latin typeface="Arial"/>
            </a:endParaRPr>
          </a:p>
        </p:txBody>
      </p:sp>
      <p:sp>
        <p:nvSpPr>
          <p:cNvPr id="343" name="CustomShape 6"/>
          <p:cNvSpPr/>
          <p:nvPr/>
        </p:nvSpPr>
        <p:spPr>
          <a:xfrm>
            <a:off x="3472200" y="461880"/>
            <a:ext cx="1972080" cy="9986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0000"/>
                </a:solidFill>
                <a:latin typeface="Consolas"/>
                <a:ea typeface="Consolas"/>
              </a:rPr>
              <a:t>requires: 1, that: 1, they: 1, should: 1, declare: 1, the: 1, causes: 1, which: 1 ...</a:t>
            </a:r>
            <a:endParaRPr lang="en-US" sz="1000" b="0" strike="noStrike" spc="-1">
              <a:latin typeface="Arial"/>
            </a:endParaRPr>
          </a:p>
        </p:txBody>
      </p:sp>
      <p:sp>
        <p:nvSpPr>
          <p:cNvPr id="344" name="TextShape 7"/>
          <p:cNvSpPr txBox="1"/>
          <p:nvPr/>
        </p:nvSpPr>
        <p:spPr>
          <a:xfrm>
            <a:off x="2668320" y="4195800"/>
            <a:ext cx="3807000" cy="437400"/>
          </a:xfrm>
          <a:prstGeom prst="rect">
            <a:avLst/>
          </a:prstGeom>
          <a:noFill/>
          <a:ln>
            <a:noFill/>
          </a:ln>
        </p:spPr>
        <p:txBody>
          <a:bodyPr tIns="91440" bIns="91440">
            <a:normAutofit fontScale="87500" lnSpcReduction="10000"/>
          </a:bodyPr>
          <a:lstStyle/>
          <a:p>
            <a:pPr algn="ctr">
              <a:lnSpc>
                <a:spcPct val="115000"/>
              </a:lnSpc>
              <a:spcAft>
                <a:spcPts val="1199"/>
              </a:spcAft>
              <a:tabLst>
                <a:tab pos="0" algn="l"/>
              </a:tabLst>
            </a:pPr>
            <a:r>
              <a:rPr lang="en" sz="1800" b="1" strike="noStrike" spc="-1">
                <a:solidFill>
                  <a:srgbClr val="FF0000"/>
                </a:solidFill>
                <a:latin typeface="Arial"/>
                <a:ea typeface="Arial"/>
              </a:rPr>
              <a:t>Compute word counts locally</a:t>
            </a:r>
            <a:endParaRPr lang="en-US" sz="1800" b="0" strike="noStrike" spc="-1">
              <a:solidFill>
                <a:srgbClr val="000000"/>
              </a:solidFill>
              <a:latin typeface="Arial"/>
            </a:endParaRPr>
          </a:p>
        </p:txBody>
      </p:sp>
      <p:sp>
        <p:nvSpPr>
          <p:cNvPr id="345" name="CustomShape 8"/>
          <p:cNvSpPr/>
          <p:nvPr/>
        </p:nvSpPr>
        <p:spPr>
          <a:xfrm>
            <a:off x="4363560" y="883440"/>
            <a:ext cx="878040" cy="176400"/>
          </a:xfrm>
          <a:prstGeom prst="ellipse">
            <a:avLst/>
          </a:prstGeom>
          <a:noFill/>
          <a:ln w="9360">
            <a:solidFill>
              <a:srgbClr val="6AA84F"/>
            </a:solidFill>
            <a:round/>
          </a:ln>
        </p:spPr>
        <p:style>
          <a:lnRef idx="0">
            <a:scrgbClr r="0" g="0" b="0"/>
          </a:lnRef>
          <a:fillRef idx="0">
            <a:scrgbClr r="0" g="0" b="0"/>
          </a:fillRef>
          <a:effectRef idx="0">
            <a:scrgbClr r="0" g="0" b="0"/>
          </a:effectRef>
          <a:fontRef idx="minor"/>
        </p:style>
      </p:sp>
      <p:sp>
        <p:nvSpPr>
          <p:cNvPr id="346" name="CustomShape 9"/>
          <p:cNvSpPr/>
          <p:nvPr/>
        </p:nvSpPr>
        <p:spPr>
          <a:xfrm>
            <a:off x="1276560" y="1460880"/>
            <a:ext cx="878040" cy="176400"/>
          </a:xfrm>
          <a:prstGeom prst="ellipse">
            <a:avLst/>
          </a:prstGeom>
          <a:noFill/>
          <a:ln w="9360">
            <a:solidFill>
              <a:srgbClr val="6AA84F"/>
            </a:solidFill>
            <a:round/>
          </a:ln>
        </p:spPr>
        <p:style>
          <a:lnRef idx="0">
            <a:scrgbClr r="0" g="0" b="0"/>
          </a:lnRef>
          <a:fillRef idx="0">
            <a:scrgbClr r="0" g="0" b="0"/>
          </a:fillRef>
          <a:effectRef idx="0">
            <a:scrgbClr r="0" g="0" b="0"/>
          </a:effectRef>
          <a:fontRef idx="minor"/>
        </p:style>
      </p:sp>
      <p:sp>
        <p:nvSpPr>
          <p:cNvPr id="347" name="CustomShape 10"/>
          <p:cNvSpPr/>
          <p:nvPr/>
        </p:nvSpPr>
        <p:spPr>
          <a:xfrm>
            <a:off x="5934600" y="3042360"/>
            <a:ext cx="878040" cy="176400"/>
          </a:xfrm>
          <a:prstGeom prst="ellipse">
            <a:avLst/>
          </a:prstGeom>
          <a:noFill/>
          <a:ln w="9360">
            <a:solidFill>
              <a:srgbClr val="6AA84F"/>
            </a:solidFill>
            <a:round/>
          </a:ln>
        </p:spPr>
        <p:style>
          <a:lnRef idx="0">
            <a:scrgbClr r="0" g="0" b="0"/>
          </a:lnRef>
          <a:fillRef idx="0">
            <a:scrgbClr r="0" g="0" b="0"/>
          </a:fillRef>
          <a:effectRef idx="0">
            <a:scrgbClr r="0" g="0" b="0"/>
          </a:effectRef>
          <a:fontRef idx="minor"/>
        </p:style>
      </p:sp>
      <p:sp>
        <p:nvSpPr>
          <p:cNvPr id="348" name="CustomShape 11"/>
          <p:cNvSpPr/>
          <p:nvPr/>
        </p:nvSpPr>
        <p:spPr>
          <a:xfrm>
            <a:off x="2930760" y="3042360"/>
            <a:ext cx="878040" cy="176400"/>
          </a:xfrm>
          <a:prstGeom prst="ellipse">
            <a:avLst/>
          </a:prstGeom>
          <a:noFill/>
          <a:ln w="9360">
            <a:solidFill>
              <a:srgbClr val="6AA84F"/>
            </a:solidFill>
            <a:round/>
          </a:ln>
        </p:spPr>
        <p:style>
          <a:lnRef idx="0">
            <a:scrgbClr r="0" g="0" b="0"/>
          </a:lnRef>
          <a:fillRef idx="0">
            <a:scrgbClr r="0" g="0" b="0"/>
          </a:fillRef>
          <a:effectRef idx="0">
            <a:scrgbClr r="0" g="0" b="0"/>
          </a:effectRef>
          <a:fontRef idx="minor"/>
        </p:style>
      </p:sp>
      <p:sp>
        <p:nvSpPr>
          <p:cNvPr id="349" name="TextShape 12"/>
          <p:cNvSpPr txBox="1"/>
          <p:nvPr/>
        </p:nvSpPr>
        <p:spPr>
          <a:xfrm>
            <a:off x="1149480" y="2328840"/>
            <a:ext cx="7305480" cy="1745280"/>
          </a:xfrm>
          <a:prstGeom prst="rect">
            <a:avLst/>
          </a:prstGeom>
          <a:solidFill>
            <a:srgbClr val="666666"/>
          </a:solidFill>
          <a:ln>
            <a:noFill/>
          </a:ln>
        </p:spPr>
        <p:txBody>
          <a:bodyPr tIns="91440" bIns="91440" anchor="ctr">
            <a:normAutofit/>
          </a:bodyPr>
          <a:lstStyle/>
          <a:p>
            <a:pPr algn="ctr">
              <a:lnSpc>
                <a:spcPct val="115000"/>
              </a:lnSpc>
              <a:tabLst>
                <a:tab pos="0" algn="l"/>
              </a:tabLst>
            </a:pPr>
            <a:r>
              <a:rPr lang="en" sz="3600" b="1" strike="noStrike" spc="-1">
                <a:solidFill>
                  <a:srgbClr val="FFFFFF"/>
                </a:solidFill>
                <a:latin typeface="Arial"/>
                <a:ea typeface="Arial"/>
              </a:rPr>
              <a:t>Now … </a:t>
            </a:r>
            <a:endParaRPr lang="en-US" sz="3600" b="0" strike="noStrike" spc="-1">
              <a:solidFill>
                <a:srgbClr val="000000"/>
              </a:solidFill>
              <a:latin typeface="Arial"/>
            </a:endParaRPr>
          </a:p>
          <a:p>
            <a:pPr algn="ctr">
              <a:lnSpc>
                <a:spcPct val="115000"/>
              </a:lnSpc>
              <a:tabLst>
                <a:tab pos="0" algn="l"/>
              </a:tabLst>
            </a:pPr>
            <a:r>
              <a:rPr lang="en" sz="3600" b="1" strike="noStrike" spc="-1">
                <a:solidFill>
                  <a:srgbClr val="FFFFFF"/>
                </a:solidFill>
                <a:latin typeface="Arial"/>
                <a:ea typeface="Arial"/>
              </a:rPr>
              <a:t>How to merge results?</a:t>
            </a:r>
            <a:endParaRPr lang="en-US" sz="36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45"/>
                                        </p:tgtEl>
                                        <p:attrNameLst>
                                          <p:attrName>style.visibility</p:attrName>
                                        </p:attrNameLst>
                                      </p:cBhvr>
                                      <p:to>
                                        <p:strVal val="visible"/>
                                      </p:to>
                                    </p:set>
                                    <p:animEffect transition="in" filter="fade">
                                      <p:cBhvr additive="repl">
                                        <p:cTn id="7" dur="1000"/>
                                        <p:tgtEl>
                                          <p:spTgt spid="345"/>
                                        </p:tgtEl>
                                      </p:cBhvr>
                                    </p:animEffect>
                                  </p:childTnLst>
                                </p:cTn>
                              </p:par>
                              <p:par>
                                <p:cTn id="8" presetID="10" presetClass="entr"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Effect transition="in" filter="fade">
                                      <p:cBhvr additive="repl">
                                        <p:cTn id="10" dur="1000"/>
                                        <p:tgtEl>
                                          <p:spTgt spid="346"/>
                                        </p:tgtEl>
                                      </p:cBhvr>
                                    </p:animEffect>
                                  </p:childTnLst>
                                </p:cTn>
                              </p:par>
                              <p:par>
                                <p:cTn id="11" presetID="10" presetClass="entr" fill="hold" nodeType="withEffect">
                                  <p:stCondLst>
                                    <p:cond delay="0"/>
                                  </p:stCondLst>
                                  <p:childTnLst>
                                    <p:set>
                                      <p:cBhvr>
                                        <p:cTn id="12" dur="1" fill="hold">
                                          <p:stCondLst>
                                            <p:cond delay="0"/>
                                          </p:stCondLst>
                                        </p:cTn>
                                        <p:tgtEl>
                                          <p:spTgt spid="348"/>
                                        </p:tgtEl>
                                        <p:attrNameLst>
                                          <p:attrName>style.visibility</p:attrName>
                                        </p:attrNameLst>
                                      </p:cBhvr>
                                      <p:to>
                                        <p:strVal val="visible"/>
                                      </p:to>
                                    </p:set>
                                    <p:animEffect transition="in" filter="fade">
                                      <p:cBhvr additive="repl">
                                        <p:cTn id="13" dur="1000"/>
                                        <p:tgtEl>
                                          <p:spTgt spid="348"/>
                                        </p:tgtEl>
                                      </p:cBhvr>
                                    </p:animEffect>
                                  </p:childTnLst>
                                </p:cTn>
                              </p:par>
                              <p:par>
                                <p:cTn id="14" presetID="10" presetClass="entr" fill="hold" nodeType="withEffect">
                                  <p:stCondLst>
                                    <p:cond delay="0"/>
                                  </p:stCondLst>
                                  <p:childTnLst>
                                    <p:set>
                                      <p:cBhvr>
                                        <p:cTn id="15" dur="1" fill="hold">
                                          <p:stCondLst>
                                            <p:cond delay="0"/>
                                          </p:stCondLst>
                                        </p:cTn>
                                        <p:tgtEl>
                                          <p:spTgt spid="347"/>
                                        </p:tgtEl>
                                        <p:attrNameLst>
                                          <p:attrName>style.visibility</p:attrName>
                                        </p:attrNameLst>
                                      </p:cBhvr>
                                      <p:to>
                                        <p:strVal val="visible"/>
                                      </p:to>
                                    </p:set>
                                    <p:animEffect transition="in" filter="fade">
                                      <p:cBhvr additive="repl">
                                        <p:cTn id="16" dur="1000"/>
                                        <p:tgtEl>
                                          <p:spTgt spid="34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fill="hold" nodeType="clickEffect">
                                  <p:stCondLst>
                                    <p:cond delay="0"/>
                                  </p:stCondLst>
                                  <p:childTnLst>
                                    <p:set>
                                      <p:cBhvr>
                                        <p:cTn id="20" dur="1" fill="hold">
                                          <p:stCondLst>
                                            <p:cond delay="0"/>
                                          </p:stCondLst>
                                        </p:cTn>
                                        <p:tgtEl>
                                          <p:spTgt spid="349"/>
                                        </p:tgtEl>
                                        <p:attrNameLst>
                                          <p:attrName>style.visibility</p:attrName>
                                        </p:attrNameLst>
                                      </p:cBhvr>
                                      <p:to>
                                        <p:strVal val="visible"/>
                                      </p:to>
                                    </p:set>
                                    <p:animEffect transition="in" filter="fade">
                                      <p:cBhvr additive="repl">
                                        <p:cTn id="21" dur="1000"/>
                                        <p:tgtEl>
                                          <p:spTgt spid="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50" name="TextShape 1"/>
          <p:cNvSpPr txBox="1"/>
          <p:nvPr/>
        </p:nvSpPr>
        <p:spPr>
          <a:xfrm>
            <a:off x="311760" y="1657800"/>
            <a:ext cx="8520120" cy="504720"/>
          </a:xfrm>
          <a:prstGeom prst="rect">
            <a:avLst/>
          </a:prstGeom>
          <a:noFill/>
          <a:ln>
            <a:noFill/>
          </a:ln>
        </p:spPr>
        <p:txBody>
          <a:bodyPr tIns="91440" bIns="91440">
            <a:normAutofit/>
          </a:bodyPr>
          <a:lstStyle/>
          <a:p>
            <a:pPr>
              <a:lnSpc>
                <a:spcPct val="115000"/>
              </a:lnSpc>
              <a:spcAft>
                <a:spcPts val="1199"/>
              </a:spcAft>
              <a:tabLst>
                <a:tab pos="0" algn="l"/>
              </a:tabLst>
            </a:pPr>
            <a:r>
              <a:rPr lang="en" sz="1800" b="0" strike="noStrike" spc="-1">
                <a:solidFill>
                  <a:srgbClr val="FFFFFF"/>
                </a:solidFill>
                <a:latin typeface="Arial"/>
                <a:ea typeface="Arial"/>
              </a:rPr>
              <a:t>Don’t merge</a:t>
            </a:r>
            <a:endParaRPr lang="en-US" sz="1800" b="0" strike="noStrike" spc="-1">
              <a:solidFill>
                <a:srgbClr val="000000"/>
              </a:solidFill>
              <a:latin typeface="Arial"/>
            </a:endParaRPr>
          </a:p>
        </p:txBody>
      </p:sp>
      <p:sp>
        <p:nvSpPr>
          <p:cNvPr id="351" name="TextShape 2"/>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Merging results computed locally</a:t>
            </a:r>
            <a:endParaRPr lang="en-US" sz="2800" b="0" strike="noStrike" spc="-1">
              <a:solidFill>
                <a:srgbClr val="000000"/>
              </a:solidFill>
              <a:latin typeface="Arial"/>
            </a:endParaRPr>
          </a:p>
        </p:txBody>
      </p:sp>
      <p:sp>
        <p:nvSpPr>
          <p:cNvPr id="352" name="CustomShape 3"/>
          <p:cNvSpPr/>
          <p:nvPr/>
        </p:nvSpPr>
        <p:spPr>
          <a:xfrm>
            <a:off x="2082600" y="1658160"/>
            <a:ext cx="5627160" cy="5047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15000"/>
              </a:lnSpc>
              <a:spcAft>
                <a:spcPts val="1599"/>
              </a:spcAft>
              <a:tabLst>
                <a:tab pos="0" algn="l"/>
              </a:tabLst>
            </a:pPr>
            <a:r>
              <a:rPr lang="en" sz="1800" b="0" strike="noStrike" spc="-1">
                <a:solidFill>
                  <a:srgbClr val="FFFFFF"/>
                </a:solidFill>
                <a:latin typeface="Arial"/>
                <a:ea typeface="Arial"/>
              </a:rPr>
              <a:t>— </a:t>
            </a:r>
            <a:r>
              <a:rPr lang="en" sz="1800" b="0" strike="noStrike" spc="-1">
                <a:solidFill>
                  <a:srgbClr val="FF0000"/>
                </a:solidFill>
                <a:latin typeface="Arial"/>
                <a:ea typeface="Arial"/>
              </a:rPr>
              <a:t>requires additional computation for correct results</a:t>
            </a:r>
            <a:endParaRPr lang="en-US" sz="1800" b="0" strike="noStrike" spc="-1">
              <a:latin typeface="Arial"/>
            </a:endParaRPr>
          </a:p>
        </p:txBody>
      </p:sp>
      <p:sp>
        <p:nvSpPr>
          <p:cNvPr id="353" name="CustomShape 4"/>
          <p:cNvSpPr/>
          <p:nvPr/>
        </p:nvSpPr>
        <p:spPr>
          <a:xfrm>
            <a:off x="3761640" y="2162880"/>
            <a:ext cx="4059360" cy="5047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15000"/>
              </a:lnSpc>
              <a:spcAft>
                <a:spcPts val="1599"/>
              </a:spcAft>
              <a:tabLst>
                <a:tab pos="0" algn="l"/>
              </a:tabLst>
            </a:pPr>
            <a:r>
              <a:rPr lang="en" sz="1800" b="0" strike="noStrike" spc="-1">
                <a:solidFill>
                  <a:srgbClr val="FF0000"/>
                </a:solidFill>
                <a:latin typeface="Arial"/>
                <a:ea typeface="Arial"/>
              </a:rPr>
              <a:t>— what if data is too big? Too slow…</a:t>
            </a:r>
            <a:endParaRPr lang="en-US" sz="1800" b="0" strike="noStrike" spc="-1">
              <a:latin typeface="Arial"/>
            </a:endParaRPr>
          </a:p>
        </p:txBody>
      </p:sp>
      <p:sp>
        <p:nvSpPr>
          <p:cNvPr id="354" name="TextShape 5"/>
          <p:cNvSpPr txBox="1"/>
          <p:nvPr/>
        </p:nvSpPr>
        <p:spPr>
          <a:xfrm>
            <a:off x="311760" y="2729880"/>
            <a:ext cx="8520120" cy="2023920"/>
          </a:xfrm>
          <a:prstGeom prst="rect">
            <a:avLst/>
          </a:prstGeom>
          <a:noFill/>
          <a:ln>
            <a:noFill/>
          </a:ln>
        </p:spPr>
        <p:txBody>
          <a:bodyPr tIns="91440" bIns="91440">
            <a:normAutofit/>
          </a:bodyPr>
          <a:lstStyle/>
          <a:p>
            <a:pPr>
              <a:lnSpc>
                <a:spcPct val="115000"/>
              </a:lnSpc>
              <a:tabLst>
                <a:tab pos="0" algn="l"/>
              </a:tabLst>
            </a:pPr>
            <a:r>
              <a:rPr lang="en" sz="1800" b="0" strike="noStrike" spc="-1">
                <a:solidFill>
                  <a:srgbClr val="FFFFFF"/>
                </a:solidFill>
                <a:latin typeface="Arial"/>
                <a:ea typeface="Arial"/>
              </a:rPr>
              <a:t>Partition key space among nodes in cluster</a:t>
            </a:r>
            <a:r>
              <a:rPr lang="en" sz="1800" b="0" strike="noStrike" spc="-1">
                <a:solidFill>
                  <a:srgbClr val="CCCCCC"/>
                </a:solidFill>
                <a:latin typeface="Arial"/>
                <a:ea typeface="Arial"/>
              </a:rPr>
              <a:t> </a:t>
            </a:r>
            <a:r>
              <a:rPr lang="en" sz="1800" b="0" strike="noStrike" spc="-1">
                <a:solidFill>
                  <a:srgbClr val="999999"/>
                </a:solidFill>
                <a:latin typeface="Arial"/>
                <a:ea typeface="Arial"/>
              </a:rPr>
              <a:t>(e.g. </a:t>
            </a:r>
            <a:r>
              <a:rPr lang="en" sz="1800" b="0" strike="noStrike" spc="-1">
                <a:solidFill>
                  <a:srgbClr val="999999"/>
                </a:solidFill>
                <a:latin typeface="Consolas"/>
                <a:ea typeface="Consolas"/>
              </a:rPr>
              <a:t>[a-e]</a:t>
            </a:r>
            <a:r>
              <a:rPr lang="en" sz="1800" b="0" strike="noStrike" spc="-1">
                <a:solidFill>
                  <a:srgbClr val="999999"/>
                </a:solidFill>
                <a:latin typeface="Arial"/>
                <a:ea typeface="Arial"/>
              </a:rPr>
              <a:t>, </a:t>
            </a:r>
            <a:r>
              <a:rPr lang="en" sz="1800" b="0" strike="noStrike" spc="-1">
                <a:solidFill>
                  <a:srgbClr val="999999"/>
                </a:solidFill>
                <a:latin typeface="Consolas"/>
                <a:ea typeface="Consolas"/>
              </a:rPr>
              <a:t>[f-j]</a:t>
            </a:r>
            <a:r>
              <a:rPr lang="en" sz="1800" b="0" strike="noStrike" spc="-1">
                <a:solidFill>
                  <a:srgbClr val="999999"/>
                </a:solidFill>
                <a:latin typeface="Arial"/>
                <a:ea typeface="Arial"/>
              </a:rPr>
              <a:t>, </a:t>
            </a:r>
            <a:r>
              <a:rPr lang="en" sz="1800" b="0" strike="noStrike" spc="-1">
                <a:solidFill>
                  <a:srgbClr val="999999"/>
                </a:solidFill>
                <a:latin typeface="Consolas"/>
                <a:ea typeface="Consolas"/>
              </a:rPr>
              <a:t>[k-p]</a:t>
            </a:r>
            <a:r>
              <a:rPr lang="en" sz="1800" b="0" strike="noStrike" spc="-1">
                <a:solidFill>
                  <a:srgbClr val="999999"/>
                </a:solidFill>
                <a:latin typeface="Arial"/>
                <a:ea typeface="Arial"/>
              </a:rPr>
              <a:t> ...)</a:t>
            </a:r>
            <a:endParaRPr lang="en-US" sz="1800" b="0" strike="noStrike" spc="-1">
              <a:solidFill>
                <a:srgbClr val="000000"/>
              </a:solidFill>
              <a:latin typeface="Arial"/>
            </a:endParaRPr>
          </a:p>
          <a:p>
            <a:pPr marL="1371600" indent="-342720">
              <a:lnSpc>
                <a:spcPct val="115000"/>
              </a:lnSpc>
              <a:spcBef>
                <a:spcPts val="1199"/>
              </a:spcBef>
              <a:buClr>
                <a:srgbClr val="FFFFFF"/>
              </a:buClr>
              <a:buFont typeface="Arial"/>
              <a:buAutoNum type="arabicPeriod"/>
              <a:tabLst>
                <a:tab pos="0" algn="l"/>
              </a:tabLst>
            </a:pPr>
            <a:r>
              <a:rPr lang="en" sz="1800" b="0" strike="noStrike" spc="-1">
                <a:solidFill>
                  <a:srgbClr val="FFFFFF"/>
                </a:solidFill>
                <a:latin typeface="Arial"/>
                <a:ea typeface="Arial"/>
              </a:rPr>
              <a:t>Assign a key space to each node</a:t>
            </a:r>
            <a:endParaRPr lang="en-US" sz="1800" b="0" strike="noStrike" spc="-1">
              <a:solidFill>
                <a:srgbClr val="000000"/>
              </a:solidFill>
              <a:latin typeface="Arial"/>
            </a:endParaRPr>
          </a:p>
          <a:p>
            <a:pPr marL="1371600" indent="-342720">
              <a:lnSpc>
                <a:spcPct val="115000"/>
              </a:lnSpc>
              <a:buClr>
                <a:srgbClr val="FFFFFF"/>
              </a:buClr>
              <a:buFont typeface="Arial"/>
              <a:buAutoNum type="arabicPeriod"/>
              <a:tabLst>
                <a:tab pos="0" algn="l"/>
              </a:tabLst>
            </a:pPr>
            <a:r>
              <a:rPr lang="en" sz="1800" b="0" strike="noStrike" spc="-1">
                <a:solidFill>
                  <a:srgbClr val="FFFFFF"/>
                </a:solidFill>
                <a:latin typeface="Arial"/>
                <a:ea typeface="Arial"/>
              </a:rPr>
              <a:t>Split local results by the key spaces</a:t>
            </a:r>
            <a:endParaRPr lang="en-US" sz="1800" b="0" strike="noStrike" spc="-1">
              <a:solidFill>
                <a:srgbClr val="000000"/>
              </a:solidFill>
              <a:latin typeface="Arial"/>
            </a:endParaRPr>
          </a:p>
          <a:p>
            <a:pPr marL="1371600" indent="-342720">
              <a:lnSpc>
                <a:spcPct val="115000"/>
              </a:lnSpc>
              <a:buClr>
                <a:srgbClr val="FFFFFF"/>
              </a:buClr>
              <a:buFont typeface="Arial"/>
              <a:buAutoNum type="arabicPeriod"/>
              <a:tabLst>
                <a:tab pos="0" algn="l"/>
              </a:tabLst>
            </a:pPr>
            <a:r>
              <a:rPr lang="en" sz="1800" b="0" strike="noStrike" spc="-1">
                <a:solidFill>
                  <a:srgbClr val="FFFFFF"/>
                </a:solidFill>
                <a:latin typeface="Arial"/>
              </a:rPr>
              <a:t> </a:t>
            </a:r>
            <a:endParaRPr lang="en-US" sz="1800" b="0" strike="noStrike" spc="-1">
              <a:solidFill>
                <a:srgbClr val="000000"/>
              </a:solidFill>
              <a:latin typeface="Arial"/>
            </a:endParaRPr>
          </a:p>
        </p:txBody>
      </p:sp>
      <p:sp>
        <p:nvSpPr>
          <p:cNvPr id="355" name="TextShape 6"/>
          <p:cNvSpPr txBox="1"/>
          <p:nvPr/>
        </p:nvSpPr>
        <p:spPr>
          <a:xfrm>
            <a:off x="311760" y="2162880"/>
            <a:ext cx="4546800" cy="504720"/>
          </a:xfrm>
          <a:prstGeom prst="rect">
            <a:avLst/>
          </a:prstGeom>
          <a:noFill/>
          <a:ln>
            <a:noFill/>
          </a:ln>
        </p:spPr>
        <p:txBody>
          <a:bodyPr tIns="91440" bIns="91440">
            <a:normAutofit/>
          </a:bodyPr>
          <a:lstStyle/>
          <a:p>
            <a:pPr>
              <a:lnSpc>
                <a:spcPct val="115000"/>
              </a:lnSpc>
              <a:spcAft>
                <a:spcPts val="1199"/>
              </a:spcAft>
              <a:tabLst>
                <a:tab pos="0" algn="l"/>
              </a:tabLst>
            </a:pPr>
            <a:r>
              <a:rPr lang="en" sz="1800" b="0" strike="noStrike" spc="-1">
                <a:solidFill>
                  <a:srgbClr val="FFFFFF"/>
                </a:solidFill>
                <a:latin typeface="Arial"/>
                <a:ea typeface="Arial"/>
              </a:rPr>
              <a:t>Send everything to one node</a:t>
            </a:r>
            <a:endParaRPr lang="en-US" sz="1800" b="0" strike="noStrike" spc="-1">
              <a:solidFill>
                <a:srgbClr val="000000"/>
              </a:solidFill>
              <a:latin typeface="Arial"/>
            </a:endParaRPr>
          </a:p>
        </p:txBody>
      </p:sp>
      <p:sp>
        <p:nvSpPr>
          <p:cNvPr id="356" name="TextShape 7"/>
          <p:cNvSpPr txBox="1"/>
          <p:nvPr/>
        </p:nvSpPr>
        <p:spPr>
          <a:xfrm>
            <a:off x="311760" y="1152360"/>
            <a:ext cx="8520120" cy="504720"/>
          </a:xfrm>
          <a:prstGeom prst="rect">
            <a:avLst/>
          </a:prstGeom>
          <a:noFill/>
          <a:ln>
            <a:noFill/>
          </a:ln>
        </p:spPr>
        <p:txBody>
          <a:bodyPr tIns="91440" bIns="91440">
            <a:normAutofit/>
          </a:bodyPr>
          <a:lstStyle/>
          <a:p>
            <a:pPr>
              <a:lnSpc>
                <a:spcPct val="115000"/>
              </a:lnSpc>
              <a:spcAft>
                <a:spcPts val="1199"/>
              </a:spcAft>
              <a:tabLst>
                <a:tab pos="0" algn="l"/>
              </a:tabLst>
            </a:pPr>
            <a:r>
              <a:rPr lang="en" sz="1800" b="0" strike="noStrike" spc="-1">
                <a:solidFill>
                  <a:srgbClr val="FFFFFF"/>
                </a:solidFill>
                <a:latin typeface="Arial"/>
                <a:ea typeface="Arial"/>
              </a:rPr>
              <a:t>Several options</a:t>
            </a:r>
            <a:endParaRPr lang="en-US" sz="18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350">
                                            <p:txEl>
                                              <p:pRg st="0" end="0"/>
                                            </p:txEl>
                                          </p:spTgt>
                                        </p:tgtEl>
                                        <p:attrNameLst>
                                          <p:attrName>style.visibility</p:attrName>
                                        </p:attrNameLst>
                                      </p:cBhvr>
                                      <p:to>
                                        <p:strVal val="visible"/>
                                      </p:to>
                                    </p:set>
                                    <p:animEffect transition="in" filter="fade">
                                      <p:cBhvr additive="repl">
                                        <p:cTn id="7" dur="1"/>
                                        <p:tgtEl>
                                          <p:spTgt spid="3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352"/>
                                        </p:tgtEl>
                                        <p:attrNameLst>
                                          <p:attrName>style.visibility</p:attrName>
                                        </p:attrNameLst>
                                      </p:cBhvr>
                                      <p:to>
                                        <p:strVal val="visible"/>
                                      </p:to>
                                    </p:set>
                                    <p:animEffect transition="in" filter="fade">
                                      <p:cBhvr additive="repl">
                                        <p:cTn id="12" dur="1"/>
                                        <p:tgtEl>
                                          <p:spTgt spid="35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fill="hold" nodeType="clickEffect">
                                  <p:stCondLst>
                                    <p:cond delay="0"/>
                                  </p:stCondLst>
                                  <p:childTnLst>
                                    <p:set>
                                      <p:cBhvr>
                                        <p:cTn id="16" dur="1" fill="hold">
                                          <p:stCondLst>
                                            <p:cond delay="0"/>
                                          </p:stCondLst>
                                        </p:cTn>
                                        <p:tgtEl>
                                          <p:spTgt spid="355"/>
                                        </p:tgtEl>
                                        <p:attrNameLst>
                                          <p:attrName>style.visibility</p:attrName>
                                        </p:attrNameLst>
                                      </p:cBhvr>
                                      <p:to>
                                        <p:strVal val="visible"/>
                                      </p:to>
                                    </p:set>
                                    <p:animEffect transition="in" filter="fade">
                                      <p:cBhvr additive="repl">
                                        <p:cTn id="17" dur="1"/>
                                        <p:tgtEl>
                                          <p:spTgt spid="35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fill="hold" nodeType="clickEffect">
                                  <p:stCondLst>
                                    <p:cond delay="0"/>
                                  </p:stCondLst>
                                  <p:childTnLst>
                                    <p:set>
                                      <p:cBhvr>
                                        <p:cTn id="21" dur="1" fill="hold">
                                          <p:stCondLst>
                                            <p:cond delay="0"/>
                                          </p:stCondLst>
                                        </p:cTn>
                                        <p:tgtEl>
                                          <p:spTgt spid="353"/>
                                        </p:tgtEl>
                                        <p:attrNameLst>
                                          <p:attrName>style.visibility</p:attrName>
                                        </p:attrNameLst>
                                      </p:cBhvr>
                                      <p:to>
                                        <p:strVal val="visible"/>
                                      </p:to>
                                    </p:set>
                                    <p:animEffect transition="in" filter="fade">
                                      <p:cBhvr additive="repl">
                                        <p:cTn id="22" dur="1"/>
                                        <p:tgtEl>
                                          <p:spTgt spid="35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fill="hold" nodeType="clickEffect">
                                  <p:stCondLst>
                                    <p:cond delay="0"/>
                                  </p:stCondLst>
                                  <p:childTnLst>
                                    <p:set>
                                      <p:cBhvr>
                                        <p:cTn id="26" dur="1" fill="hold">
                                          <p:stCondLst>
                                            <p:cond delay="0"/>
                                          </p:stCondLst>
                                        </p:cTn>
                                        <p:tgtEl>
                                          <p:spTgt spid="354">
                                            <p:txEl>
                                              <p:pRg st="0" end="0"/>
                                            </p:txEl>
                                          </p:spTgt>
                                        </p:tgtEl>
                                        <p:attrNameLst>
                                          <p:attrName>style.visibility</p:attrName>
                                        </p:attrNameLst>
                                      </p:cBhvr>
                                      <p:to>
                                        <p:strVal val="visible"/>
                                      </p:to>
                                    </p:set>
                                    <p:animEffect transition="in" filter="fade">
                                      <p:cBhvr additive="repl">
                                        <p:cTn id="27" dur="1"/>
                                        <p:tgtEl>
                                          <p:spTgt spid="35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fill="hold" nodeType="clickEffect">
                                  <p:stCondLst>
                                    <p:cond delay="0"/>
                                  </p:stCondLst>
                                  <p:childTnLst>
                                    <p:set>
                                      <p:cBhvr>
                                        <p:cTn id="31" dur="1" fill="hold">
                                          <p:stCondLst>
                                            <p:cond delay="0"/>
                                          </p:stCondLst>
                                        </p:cTn>
                                        <p:tgtEl>
                                          <p:spTgt spid="354">
                                            <p:txEl>
                                              <p:pRg st="1" end="1"/>
                                            </p:txEl>
                                          </p:spTgt>
                                        </p:tgtEl>
                                        <p:attrNameLst>
                                          <p:attrName>style.visibility</p:attrName>
                                        </p:attrNameLst>
                                      </p:cBhvr>
                                      <p:to>
                                        <p:strVal val="visible"/>
                                      </p:to>
                                    </p:set>
                                    <p:animEffect transition="in" filter="fade">
                                      <p:cBhvr additive="repl">
                                        <p:cTn id="32" dur="1"/>
                                        <p:tgtEl>
                                          <p:spTgt spid="35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fill="hold" nodeType="clickEffect">
                                  <p:stCondLst>
                                    <p:cond delay="0"/>
                                  </p:stCondLst>
                                  <p:childTnLst>
                                    <p:set>
                                      <p:cBhvr>
                                        <p:cTn id="36" dur="1" fill="hold">
                                          <p:stCondLst>
                                            <p:cond delay="0"/>
                                          </p:stCondLst>
                                        </p:cTn>
                                        <p:tgtEl>
                                          <p:spTgt spid="354">
                                            <p:txEl>
                                              <p:pRg st="2" end="2"/>
                                            </p:txEl>
                                          </p:spTgt>
                                        </p:tgtEl>
                                        <p:attrNameLst>
                                          <p:attrName>style.visibility</p:attrName>
                                        </p:attrNameLst>
                                      </p:cBhvr>
                                      <p:to>
                                        <p:strVal val="visible"/>
                                      </p:to>
                                    </p:set>
                                    <p:animEffect transition="in" filter="fade">
                                      <p:cBhvr additive="repl">
                                        <p:cTn id="37" dur="1"/>
                                        <p:tgtEl>
                                          <p:spTgt spid="35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fill="hold" nodeType="clickEffect">
                                  <p:stCondLst>
                                    <p:cond delay="0"/>
                                  </p:stCondLst>
                                  <p:childTnLst>
                                    <p:set>
                                      <p:cBhvr>
                                        <p:cTn id="41" dur="1" fill="hold">
                                          <p:stCondLst>
                                            <p:cond delay="0"/>
                                          </p:stCondLst>
                                        </p:cTn>
                                        <p:tgtEl>
                                          <p:spTgt spid="354">
                                            <p:txEl>
                                              <p:pRg st="3" end="3"/>
                                            </p:txEl>
                                          </p:spTgt>
                                        </p:tgtEl>
                                        <p:attrNameLst>
                                          <p:attrName>style.visibility</p:attrName>
                                        </p:attrNameLst>
                                      </p:cBhvr>
                                      <p:to>
                                        <p:strVal val="visible"/>
                                      </p:to>
                                    </p:set>
                                    <p:animEffect transition="in" filter="fade">
                                      <p:cBhvr additive="repl">
                                        <p:cTn id="42" dur="1"/>
                                        <p:tgtEl>
                                          <p:spTgt spid="35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57"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358" name="Google Shape;436;p50"/>
          <p:cNvPicPr/>
          <p:nvPr/>
        </p:nvPicPr>
        <p:blipFill>
          <a:blip r:embed="rId3"/>
          <a:stretch/>
        </p:blipFill>
        <p:spPr>
          <a:xfrm>
            <a:off x="4078440" y="1365840"/>
            <a:ext cx="759600" cy="759600"/>
          </a:xfrm>
          <a:prstGeom prst="rect">
            <a:avLst/>
          </a:prstGeom>
          <a:ln>
            <a:noFill/>
          </a:ln>
        </p:spPr>
      </p:pic>
      <p:pic>
        <p:nvPicPr>
          <p:cNvPr id="359" name="Google Shape;437;p50"/>
          <p:cNvPicPr/>
          <p:nvPr/>
        </p:nvPicPr>
        <p:blipFill>
          <a:blip r:embed="rId3"/>
          <a:stretch/>
        </p:blipFill>
        <p:spPr>
          <a:xfrm>
            <a:off x="5065560" y="1535040"/>
            <a:ext cx="759600" cy="759600"/>
          </a:xfrm>
          <a:prstGeom prst="rect">
            <a:avLst/>
          </a:prstGeom>
          <a:ln>
            <a:noFill/>
          </a:ln>
        </p:spPr>
      </p:pic>
      <p:pic>
        <p:nvPicPr>
          <p:cNvPr id="360" name="Google Shape;438;p50"/>
          <p:cNvPicPr/>
          <p:nvPr/>
        </p:nvPicPr>
        <p:blipFill>
          <a:blip r:embed="rId3"/>
          <a:stretch/>
        </p:blipFill>
        <p:spPr>
          <a:xfrm>
            <a:off x="3603240" y="2459160"/>
            <a:ext cx="759600" cy="759600"/>
          </a:xfrm>
          <a:prstGeom prst="rect">
            <a:avLst/>
          </a:prstGeom>
          <a:ln>
            <a:noFill/>
          </a:ln>
        </p:spPr>
      </p:pic>
      <p:pic>
        <p:nvPicPr>
          <p:cNvPr id="361" name="Google Shape;439;p50"/>
          <p:cNvPicPr/>
          <p:nvPr/>
        </p:nvPicPr>
        <p:blipFill>
          <a:blip r:embed="rId3"/>
          <a:stretch/>
        </p:blipFill>
        <p:spPr>
          <a:xfrm>
            <a:off x="4593240" y="2459160"/>
            <a:ext cx="759600" cy="759600"/>
          </a:xfrm>
          <a:prstGeom prst="rect">
            <a:avLst/>
          </a:prstGeom>
          <a:ln>
            <a:noFill/>
          </a:ln>
        </p:spPr>
      </p:pic>
      <p:sp>
        <p:nvSpPr>
          <p:cNvPr id="362" name="CustomShape 2"/>
          <p:cNvSpPr/>
          <p:nvPr/>
        </p:nvSpPr>
        <p:spPr>
          <a:xfrm>
            <a:off x="1514880" y="1153800"/>
            <a:ext cx="158184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FFFF"/>
                </a:solidFill>
                <a:latin typeface="Consolas"/>
                <a:ea typeface="Consolas"/>
              </a:rPr>
              <a:t>when: 1, in: 1,</a:t>
            </a:r>
            <a:endParaRPr lang="en-US" sz="1000" b="0" strike="noStrike" spc="-1">
              <a:latin typeface="Arial"/>
            </a:endParaRPr>
          </a:p>
          <a:p>
            <a:pPr>
              <a:lnSpc>
                <a:spcPct val="142000"/>
              </a:lnSpc>
              <a:tabLst>
                <a:tab pos="0" algn="l"/>
              </a:tabLst>
            </a:pPr>
            <a:r>
              <a:rPr lang="en" sz="1000" b="1" strike="noStrike" spc="-1">
                <a:solidFill>
                  <a:srgbClr val="FFFFFF"/>
                </a:solidFill>
                <a:latin typeface="Consolas"/>
                <a:ea typeface="Consolas"/>
              </a:rPr>
              <a:t>the: 1, course: 1,</a:t>
            </a:r>
            <a:endParaRPr lang="en-US" sz="1000" b="0" strike="noStrike" spc="-1">
              <a:latin typeface="Arial"/>
            </a:endParaRPr>
          </a:p>
          <a:p>
            <a:pPr>
              <a:lnSpc>
                <a:spcPct val="142000"/>
              </a:lnSpc>
              <a:tabLst>
                <a:tab pos="0" algn="l"/>
              </a:tabLst>
            </a:pPr>
            <a:r>
              <a:rPr lang="en" sz="1000" b="1" strike="noStrike" spc="-1">
                <a:solidFill>
                  <a:srgbClr val="FFFFFF"/>
                </a:solidFill>
                <a:latin typeface="Consolas"/>
                <a:ea typeface="Consolas"/>
              </a:rPr>
              <a:t>of: 1, human: 1,</a:t>
            </a:r>
            <a:endParaRPr lang="en-US" sz="1000" b="0" strike="noStrike" spc="-1">
              <a:latin typeface="Arial"/>
            </a:endParaRPr>
          </a:p>
          <a:p>
            <a:pPr>
              <a:lnSpc>
                <a:spcPct val="142000"/>
              </a:lnSpc>
              <a:tabLst>
                <a:tab pos="0" algn="l"/>
              </a:tabLst>
            </a:pPr>
            <a:r>
              <a:rPr lang="en" sz="1000" b="1" strike="noStrike" spc="-1">
                <a:solidFill>
                  <a:srgbClr val="FFFFFF"/>
                </a:solidFill>
                <a:latin typeface="Consolas"/>
                <a:ea typeface="Consolas"/>
              </a:rPr>
              <a:t>events: 1, it: 1</a:t>
            </a:r>
            <a:endParaRPr lang="en-US" sz="1000" b="0" strike="noStrike" spc="-1">
              <a:latin typeface="Arial"/>
            </a:endParaRPr>
          </a:p>
        </p:txBody>
      </p:sp>
      <p:sp>
        <p:nvSpPr>
          <p:cNvPr id="363" name="CustomShape 3"/>
          <p:cNvSpPr/>
          <p:nvPr/>
        </p:nvSpPr>
        <p:spPr>
          <a:xfrm>
            <a:off x="2037960" y="3015720"/>
            <a:ext cx="21355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spcAft>
                <a:spcPts val="799"/>
              </a:spcAft>
              <a:tabLst>
                <a:tab pos="0" algn="l"/>
              </a:tabLst>
            </a:pPr>
            <a:r>
              <a:rPr lang="en" sz="1000" b="1" strike="noStrike" spc="-1">
                <a:solidFill>
                  <a:srgbClr val="FFFFFF"/>
                </a:solidFill>
                <a:latin typeface="Consolas"/>
                <a:ea typeface="Consolas"/>
              </a:rPr>
              <a:t>dissolve: 1, the: 2, political: 1, bands: 1, which: 1, have: 1, connected: 1, them: 1 ...</a:t>
            </a:r>
            <a:endParaRPr lang="en-US" sz="1000" b="0" strike="noStrike" spc="-1">
              <a:latin typeface="Arial"/>
            </a:endParaRPr>
          </a:p>
        </p:txBody>
      </p:sp>
      <p:pic>
        <p:nvPicPr>
          <p:cNvPr id="364" name="Google Shape;442;p50"/>
          <p:cNvPicPr/>
          <p:nvPr/>
        </p:nvPicPr>
        <p:blipFill>
          <a:blip r:embed="rId3"/>
          <a:stretch/>
        </p:blipFill>
        <p:spPr>
          <a:xfrm>
            <a:off x="2990160" y="1699200"/>
            <a:ext cx="759600" cy="759600"/>
          </a:xfrm>
          <a:prstGeom prst="rect">
            <a:avLst/>
          </a:prstGeom>
          <a:ln>
            <a:noFill/>
          </a:ln>
        </p:spPr>
      </p:pic>
      <p:sp>
        <p:nvSpPr>
          <p:cNvPr id="365" name="CustomShape 4"/>
          <p:cNvSpPr/>
          <p:nvPr/>
        </p:nvSpPr>
        <p:spPr>
          <a:xfrm>
            <a:off x="5182200" y="3015720"/>
            <a:ext cx="197208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FFFF"/>
                </a:solidFill>
                <a:latin typeface="Consolas"/>
                <a:ea typeface="Consolas"/>
              </a:rPr>
              <a:t>among: 1, the: 2, powers: 1, of: 2, earth: 1, separate: 1, equal: 1, and: 1 ...</a:t>
            </a:r>
            <a:endParaRPr lang="en-US" sz="1000" b="0" strike="noStrike" spc="-1">
              <a:latin typeface="Arial"/>
            </a:endParaRPr>
          </a:p>
        </p:txBody>
      </p:sp>
      <p:sp>
        <p:nvSpPr>
          <p:cNvPr id="366" name="CustomShape 5"/>
          <p:cNvSpPr/>
          <p:nvPr/>
        </p:nvSpPr>
        <p:spPr>
          <a:xfrm>
            <a:off x="5667840" y="1637280"/>
            <a:ext cx="23497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FFFF"/>
                </a:solidFill>
                <a:latin typeface="Consolas"/>
                <a:ea typeface="Consolas"/>
              </a:rPr>
              <a:t>nature: 2, and: 1, of: 2, god: 1, entitle: 1, them: 1, decent: 1, respect: 1, mankind: 1, opinion: 1 ...</a:t>
            </a:r>
            <a:endParaRPr lang="en-US" sz="1000" b="0" strike="noStrike" spc="-1">
              <a:latin typeface="Arial"/>
            </a:endParaRPr>
          </a:p>
        </p:txBody>
      </p:sp>
      <p:sp>
        <p:nvSpPr>
          <p:cNvPr id="367" name="CustomShape 6"/>
          <p:cNvSpPr/>
          <p:nvPr/>
        </p:nvSpPr>
        <p:spPr>
          <a:xfrm>
            <a:off x="3472200" y="461880"/>
            <a:ext cx="1972080" cy="9986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FFFFF"/>
                </a:solidFill>
                <a:latin typeface="Consolas"/>
                <a:ea typeface="Consolas"/>
              </a:rPr>
              <a:t>requires: 1, that: 1, they: 1, should: 1, declare: 1, the: 1, causes: 1, which: 1 ...</a:t>
            </a:r>
            <a:endParaRPr lang="en-US" sz="1000" b="0" strike="noStrike" spc="-1">
              <a:latin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68"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369" name="Google Shape;451;p51"/>
          <p:cNvPicPr/>
          <p:nvPr/>
        </p:nvPicPr>
        <p:blipFill>
          <a:blip r:embed="rId3"/>
          <a:stretch/>
        </p:blipFill>
        <p:spPr>
          <a:xfrm>
            <a:off x="4078440" y="1365840"/>
            <a:ext cx="759600" cy="759600"/>
          </a:xfrm>
          <a:prstGeom prst="rect">
            <a:avLst/>
          </a:prstGeom>
          <a:ln>
            <a:noFill/>
          </a:ln>
        </p:spPr>
      </p:pic>
      <p:pic>
        <p:nvPicPr>
          <p:cNvPr id="370" name="Google Shape;452;p51"/>
          <p:cNvPicPr/>
          <p:nvPr/>
        </p:nvPicPr>
        <p:blipFill>
          <a:blip r:embed="rId3"/>
          <a:stretch/>
        </p:blipFill>
        <p:spPr>
          <a:xfrm>
            <a:off x="5065560" y="1535040"/>
            <a:ext cx="759600" cy="759600"/>
          </a:xfrm>
          <a:prstGeom prst="rect">
            <a:avLst/>
          </a:prstGeom>
          <a:ln>
            <a:noFill/>
          </a:ln>
        </p:spPr>
      </p:pic>
      <p:pic>
        <p:nvPicPr>
          <p:cNvPr id="371" name="Google Shape;453;p51"/>
          <p:cNvPicPr/>
          <p:nvPr/>
        </p:nvPicPr>
        <p:blipFill>
          <a:blip r:embed="rId3"/>
          <a:stretch/>
        </p:blipFill>
        <p:spPr>
          <a:xfrm>
            <a:off x="3603240" y="2459160"/>
            <a:ext cx="759600" cy="759600"/>
          </a:xfrm>
          <a:prstGeom prst="rect">
            <a:avLst/>
          </a:prstGeom>
          <a:ln>
            <a:noFill/>
          </a:ln>
        </p:spPr>
      </p:pic>
      <p:pic>
        <p:nvPicPr>
          <p:cNvPr id="372" name="Google Shape;454;p51"/>
          <p:cNvPicPr/>
          <p:nvPr/>
        </p:nvPicPr>
        <p:blipFill>
          <a:blip r:embed="rId3"/>
          <a:stretch/>
        </p:blipFill>
        <p:spPr>
          <a:xfrm>
            <a:off x="4593240" y="2459160"/>
            <a:ext cx="759600" cy="759600"/>
          </a:xfrm>
          <a:prstGeom prst="rect">
            <a:avLst/>
          </a:prstGeom>
          <a:ln>
            <a:noFill/>
          </a:ln>
        </p:spPr>
      </p:pic>
      <p:sp>
        <p:nvSpPr>
          <p:cNvPr id="373" name="CustomShape 2"/>
          <p:cNvSpPr/>
          <p:nvPr/>
        </p:nvSpPr>
        <p:spPr>
          <a:xfrm>
            <a:off x="1428480" y="1233000"/>
            <a:ext cx="1916280" cy="8924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0000"/>
                </a:solidFill>
                <a:latin typeface="Consolas"/>
                <a:ea typeface="Consolas"/>
              </a:rPr>
              <a:t>when: 1, the: 1,</a:t>
            </a:r>
            <a:endParaRPr lang="en-US" sz="1000" b="0" strike="noStrike" spc="-1">
              <a:latin typeface="Arial"/>
            </a:endParaRPr>
          </a:p>
          <a:p>
            <a:pPr>
              <a:lnSpc>
                <a:spcPct val="142000"/>
              </a:lnSpc>
              <a:tabLst>
                <a:tab pos="0" algn="l"/>
              </a:tabLst>
            </a:pPr>
            <a:r>
              <a:rPr lang="en" sz="1000" b="1" strike="noStrike" spc="-1">
                <a:solidFill>
                  <a:srgbClr val="F1C232"/>
                </a:solidFill>
                <a:latin typeface="Consolas"/>
                <a:ea typeface="Consolas"/>
              </a:rPr>
              <a:t>in: 1, it: 1, human: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course: 1,</a:t>
            </a:r>
            <a:r>
              <a:rPr lang="en" sz="1000" b="1" strike="noStrike" spc="-1">
                <a:solidFill>
                  <a:srgbClr val="000000"/>
                </a:solidFill>
                <a:latin typeface="Consolas"/>
                <a:ea typeface="Consolas"/>
              </a:rPr>
              <a:t> </a:t>
            </a:r>
            <a:r>
              <a:rPr lang="en" sz="1000" b="1" strike="noStrike" spc="-1">
                <a:solidFill>
                  <a:srgbClr val="6AA84F"/>
                </a:solidFill>
                <a:latin typeface="Consolas"/>
                <a:ea typeface="Consolas"/>
              </a:rPr>
              <a:t>events: 1,</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of: 1</a:t>
            </a:r>
            <a:endParaRPr lang="en-US" sz="1000" b="0" strike="noStrike" spc="-1">
              <a:latin typeface="Arial"/>
            </a:endParaRPr>
          </a:p>
        </p:txBody>
      </p:sp>
      <p:sp>
        <p:nvSpPr>
          <p:cNvPr id="374" name="CustomShape 3"/>
          <p:cNvSpPr/>
          <p:nvPr/>
        </p:nvSpPr>
        <p:spPr>
          <a:xfrm>
            <a:off x="2037960" y="3015720"/>
            <a:ext cx="21355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6AA84F"/>
                </a:solidFill>
                <a:latin typeface="Consolas"/>
                <a:ea typeface="Consolas"/>
              </a:rPr>
              <a:t>bands: 1, dissolve: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connected: 1,</a:t>
            </a:r>
            <a:r>
              <a:rPr lang="en" sz="1000" b="1" strike="noStrike" spc="-1">
                <a:solidFill>
                  <a:srgbClr val="000000"/>
                </a:solidFill>
                <a:latin typeface="Consolas"/>
                <a:ea typeface="Consolas"/>
              </a:rPr>
              <a:t> </a:t>
            </a:r>
            <a:r>
              <a:rPr lang="en" sz="1000" b="1" strike="noStrike" spc="-1">
                <a:solidFill>
                  <a:srgbClr val="F1C232"/>
                </a:solidFill>
                <a:latin typeface="Consolas"/>
                <a:ea typeface="Consolas"/>
              </a:rPr>
              <a:t>have: 1,</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political: 1,</a:t>
            </a:r>
            <a:r>
              <a:rPr lang="en" sz="1000" b="1" strike="noStrike" spc="-1">
                <a:solidFill>
                  <a:srgbClr val="000000"/>
                </a:solidFill>
                <a:latin typeface="Consolas"/>
                <a:ea typeface="Consolas"/>
              </a:rPr>
              <a:t> </a:t>
            </a:r>
            <a:r>
              <a:rPr lang="en" sz="1000" b="1" strike="noStrike" spc="-1">
                <a:solidFill>
                  <a:srgbClr val="FF0000"/>
                </a:solidFill>
                <a:latin typeface="Consolas"/>
                <a:ea typeface="Consolas"/>
              </a:rPr>
              <a:t>the: 1,</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them: 1, which: 1</a:t>
            </a:r>
            <a:endParaRPr lang="en-US" sz="1000" b="0" strike="noStrike" spc="-1">
              <a:latin typeface="Arial"/>
            </a:endParaRPr>
          </a:p>
        </p:txBody>
      </p:sp>
      <p:pic>
        <p:nvPicPr>
          <p:cNvPr id="375" name="Google Shape;457;p51"/>
          <p:cNvPicPr/>
          <p:nvPr/>
        </p:nvPicPr>
        <p:blipFill>
          <a:blip r:embed="rId3"/>
          <a:stretch/>
        </p:blipFill>
        <p:spPr>
          <a:xfrm>
            <a:off x="2990160" y="1699200"/>
            <a:ext cx="759600" cy="759600"/>
          </a:xfrm>
          <a:prstGeom prst="rect">
            <a:avLst/>
          </a:prstGeom>
          <a:ln>
            <a:noFill/>
          </a:ln>
        </p:spPr>
      </p:pic>
      <p:sp>
        <p:nvSpPr>
          <p:cNvPr id="376" name="CustomShape 4"/>
          <p:cNvSpPr/>
          <p:nvPr/>
        </p:nvSpPr>
        <p:spPr>
          <a:xfrm>
            <a:off x="5182200" y="3015720"/>
            <a:ext cx="197208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tabLst>
                <a:tab pos="0" algn="l"/>
              </a:tabLst>
            </a:pPr>
            <a:r>
              <a:rPr lang="en" sz="1000" b="1" strike="noStrike" spc="-1">
                <a:solidFill>
                  <a:srgbClr val="6AA84F"/>
                </a:solidFill>
                <a:latin typeface="Consolas"/>
                <a:ea typeface="Consolas"/>
              </a:rPr>
              <a:t>among: 1, and: 1,</a:t>
            </a:r>
            <a:endParaRPr lang="en-US" sz="1000" b="0" strike="noStrike" spc="-1">
              <a:latin typeface="Arial"/>
            </a:endParaRPr>
          </a:p>
          <a:p>
            <a:pPr marL="88920">
              <a:lnSpc>
                <a:spcPct val="142000"/>
              </a:lnSpc>
              <a:tabLst>
                <a:tab pos="0" algn="l"/>
              </a:tabLst>
            </a:pPr>
            <a:r>
              <a:rPr lang="en" sz="1000" b="1" strike="noStrike" spc="-1">
                <a:solidFill>
                  <a:srgbClr val="6AA84F"/>
                </a:solidFill>
                <a:latin typeface="Consolas"/>
                <a:ea typeface="Consolas"/>
              </a:rPr>
              <a:t>equal: 1, earth: 1,</a:t>
            </a:r>
            <a:endParaRPr lang="en-US" sz="1000" b="0" strike="noStrike" spc="-1">
              <a:latin typeface="Arial"/>
            </a:endParaRPr>
          </a:p>
          <a:p>
            <a:pPr marL="88920">
              <a:lnSpc>
                <a:spcPct val="142000"/>
              </a:lnSpc>
              <a:tabLst>
                <a:tab pos="0" algn="l"/>
              </a:tabLst>
            </a:pPr>
            <a:r>
              <a:rPr lang="en" sz="1000" b="1" strike="noStrike" spc="-1">
                <a:solidFill>
                  <a:srgbClr val="9900FF"/>
                </a:solidFill>
                <a:latin typeface="Consolas"/>
                <a:ea typeface="Consolas"/>
              </a:rPr>
              <a:t>separate: 1,</a:t>
            </a:r>
            <a:r>
              <a:rPr lang="en" sz="1000" b="1" strike="noStrike" spc="-1">
                <a:solidFill>
                  <a:srgbClr val="000000"/>
                </a:solidFill>
                <a:latin typeface="Consolas"/>
                <a:ea typeface="Consolas"/>
              </a:rPr>
              <a:t> </a:t>
            </a:r>
            <a:r>
              <a:rPr lang="en" sz="1000" b="1" strike="noStrike" spc="-1">
                <a:solidFill>
                  <a:srgbClr val="FF0000"/>
                </a:solidFill>
                <a:latin typeface="Consolas"/>
                <a:ea typeface="Consolas"/>
              </a:rPr>
              <a:t>the: 2,</a:t>
            </a:r>
            <a:endParaRPr lang="en-US" sz="1000" b="0" strike="noStrike" spc="-1">
              <a:latin typeface="Arial"/>
            </a:endParaRPr>
          </a:p>
          <a:p>
            <a:pPr marL="88920">
              <a:lnSpc>
                <a:spcPct val="142000"/>
              </a:lnSpc>
              <a:tabLst>
                <a:tab pos="0" algn="l"/>
              </a:tabLst>
            </a:pPr>
            <a:r>
              <a:rPr lang="en" sz="1000" b="1" strike="noStrike" spc="-1">
                <a:solidFill>
                  <a:srgbClr val="FF9900"/>
                </a:solidFill>
                <a:latin typeface="Consolas"/>
                <a:ea typeface="Consolas"/>
              </a:rPr>
              <a:t>powers: 1, of: 2</a:t>
            </a:r>
            <a:endParaRPr lang="en-US" sz="1000" b="0" strike="noStrike" spc="-1">
              <a:latin typeface="Arial"/>
            </a:endParaRPr>
          </a:p>
        </p:txBody>
      </p:sp>
      <p:sp>
        <p:nvSpPr>
          <p:cNvPr id="377" name="CustomShape 5"/>
          <p:cNvSpPr/>
          <p:nvPr/>
        </p:nvSpPr>
        <p:spPr>
          <a:xfrm>
            <a:off x="5667840" y="1637280"/>
            <a:ext cx="197208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tabLst>
                <a:tab pos="0" algn="l"/>
              </a:tabLst>
            </a:pPr>
            <a:r>
              <a:rPr lang="en" sz="1000" b="1" strike="noStrike" spc="-1">
                <a:solidFill>
                  <a:srgbClr val="FF9900"/>
                </a:solidFill>
                <a:latin typeface="Consolas"/>
                <a:ea typeface="Consolas"/>
              </a:rPr>
              <a:t>nature: 2,</a:t>
            </a:r>
            <a:r>
              <a:rPr lang="en" sz="1000" b="1" strike="noStrike" spc="-1">
                <a:solidFill>
                  <a:srgbClr val="000000"/>
                </a:solidFill>
                <a:latin typeface="Consolas"/>
                <a:ea typeface="Consolas"/>
              </a:rPr>
              <a:t> </a:t>
            </a:r>
            <a:r>
              <a:rPr lang="en" sz="1000" b="1" strike="noStrike" spc="-1">
                <a:solidFill>
                  <a:srgbClr val="FF9900"/>
                </a:solidFill>
                <a:latin typeface="Consolas"/>
                <a:ea typeface="Consolas"/>
              </a:rPr>
              <a:t>of: 2,</a:t>
            </a:r>
            <a:endParaRPr lang="en-US" sz="1000" b="0" strike="noStrike" spc="-1">
              <a:latin typeface="Arial"/>
            </a:endParaRPr>
          </a:p>
          <a:p>
            <a:pPr marL="88920">
              <a:lnSpc>
                <a:spcPct val="142000"/>
              </a:lnSpc>
              <a:tabLst>
                <a:tab pos="0" algn="l"/>
              </a:tabLst>
            </a:pPr>
            <a:r>
              <a:rPr lang="en" sz="1000" b="1" strike="noStrike" spc="-1">
                <a:solidFill>
                  <a:srgbClr val="FF9900"/>
                </a:solidFill>
                <a:latin typeface="Consolas"/>
                <a:ea typeface="Consolas"/>
              </a:rPr>
              <a:t>mankind: 1, opinion: 1,</a:t>
            </a:r>
            <a:endParaRPr lang="en-US" sz="1000" b="0" strike="noStrike" spc="-1">
              <a:latin typeface="Arial"/>
            </a:endParaRPr>
          </a:p>
          <a:p>
            <a:pPr marL="88920">
              <a:lnSpc>
                <a:spcPct val="142000"/>
              </a:lnSpc>
              <a:tabLst>
                <a:tab pos="0" algn="l"/>
              </a:tabLst>
            </a:pPr>
            <a:r>
              <a:rPr lang="en" sz="1000" b="1" strike="noStrike" spc="-1">
                <a:solidFill>
                  <a:srgbClr val="6AA84F"/>
                </a:solidFill>
                <a:latin typeface="Consolas"/>
                <a:ea typeface="Consolas"/>
              </a:rPr>
              <a:t>entitle: 1, and: 1,</a:t>
            </a:r>
            <a:endParaRPr lang="en-US" sz="1000" b="0" strike="noStrike" spc="-1">
              <a:latin typeface="Arial"/>
            </a:endParaRPr>
          </a:p>
          <a:p>
            <a:pPr marL="88920">
              <a:lnSpc>
                <a:spcPct val="142000"/>
              </a:lnSpc>
              <a:tabLst>
                <a:tab pos="0" algn="l"/>
              </a:tabLst>
            </a:pPr>
            <a:r>
              <a:rPr lang="en" sz="1000" b="1" strike="noStrike" spc="-1">
                <a:solidFill>
                  <a:srgbClr val="6AA84F"/>
                </a:solidFill>
                <a:latin typeface="Consolas"/>
                <a:ea typeface="Consolas"/>
              </a:rPr>
              <a:t>decent: 1, </a:t>
            </a:r>
            <a:r>
              <a:rPr lang="en" sz="1000" b="1" strike="noStrike" spc="-1">
                <a:solidFill>
                  <a:srgbClr val="F1C232"/>
                </a:solidFill>
                <a:latin typeface="Consolas"/>
                <a:ea typeface="Consolas"/>
              </a:rPr>
              <a:t>god: 1,</a:t>
            </a:r>
            <a:endParaRPr lang="en-US" sz="1000" b="0" strike="noStrike" spc="-1">
              <a:latin typeface="Arial"/>
            </a:endParaRPr>
          </a:p>
          <a:p>
            <a:pPr marL="88920">
              <a:lnSpc>
                <a:spcPct val="142000"/>
              </a:lnSpc>
              <a:tabLst>
                <a:tab pos="0" algn="l"/>
              </a:tabLst>
            </a:pPr>
            <a:r>
              <a:rPr lang="en" sz="1000" b="1" strike="noStrike" spc="-1">
                <a:solidFill>
                  <a:srgbClr val="FF0000"/>
                </a:solidFill>
                <a:latin typeface="Consolas"/>
                <a:ea typeface="Consolas"/>
              </a:rPr>
              <a:t>them: 1, </a:t>
            </a:r>
            <a:r>
              <a:rPr lang="en" sz="1000" b="1" strike="noStrike" spc="-1">
                <a:solidFill>
                  <a:srgbClr val="9900FF"/>
                </a:solidFill>
                <a:latin typeface="Consolas"/>
                <a:ea typeface="Consolas"/>
              </a:rPr>
              <a:t>respect: 1, </a:t>
            </a:r>
            <a:endParaRPr lang="en-US" sz="1000" b="0" strike="noStrike" spc="-1">
              <a:latin typeface="Arial"/>
            </a:endParaRPr>
          </a:p>
        </p:txBody>
      </p:sp>
      <p:sp>
        <p:nvSpPr>
          <p:cNvPr id="378" name="CustomShape 6"/>
          <p:cNvSpPr/>
          <p:nvPr/>
        </p:nvSpPr>
        <p:spPr>
          <a:xfrm>
            <a:off x="3472200" y="461880"/>
            <a:ext cx="2135520" cy="9986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tabLst>
                <a:tab pos="0" algn="l"/>
              </a:tabLst>
            </a:pPr>
            <a:r>
              <a:rPr lang="en" sz="1000" b="1" strike="noStrike" spc="-1">
                <a:solidFill>
                  <a:srgbClr val="6AA84F"/>
                </a:solidFill>
                <a:latin typeface="Consolas"/>
                <a:ea typeface="Consolas"/>
              </a:rPr>
              <a:t>causes: 1, declare: 1,</a:t>
            </a:r>
            <a:endParaRPr lang="en-US" sz="1000" b="0" strike="noStrike" spc="-1">
              <a:latin typeface="Arial"/>
            </a:endParaRPr>
          </a:p>
          <a:p>
            <a:pPr marL="88920">
              <a:lnSpc>
                <a:spcPct val="142000"/>
              </a:lnSpc>
              <a:tabLst>
                <a:tab pos="0" algn="l"/>
              </a:tabLst>
            </a:pPr>
            <a:r>
              <a:rPr lang="en" sz="1000" b="1" strike="noStrike" spc="-1">
                <a:solidFill>
                  <a:srgbClr val="9900FF"/>
                </a:solidFill>
                <a:latin typeface="Consolas"/>
                <a:ea typeface="Consolas"/>
              </a:rPr>
              <a:t>requires: 1, should: 1,</a:t>
            </a:r>
            <a:endParaRPr lang="en-US" sz="1000" b="0" strike="noStrike" spc="-1">
              <a:latin typeface="Arial"/>
            </a:endParaRPr>
          </a:p>
          <a:p>
            <a:pPr marL="88920">
              <a:lnSpc>
                <a:spcPct val="142000"/>
              </a:lnSpc>
              <a:tabLst>
                <a:tab pos="0" algn="l"/>
              </a:tabLst>
            </a:pPr>
            <a:r>
              <a:rPr lang="en" sz="1000" b="1" strike="noStrike" spc="-1">
                <a:solidFill>
                  <a:srgbClr val="FF0000"/>
                </a:solidFill>
                <a:latin typeface="Consolas"/>
                <a:ea typeface="Consolas"/>
              </a:rPr>
              <a:t>that: 1, they: 1, the: 1,</a:t>
            </a:r>
            <a:endParaRPr lang="en-US" sz="1000" b="0" strike="noStrike" spc="-1">
              <a:latin typeface="Arial"/>
            </a:endParaRPr>
          </a:p>
          <a:p>
            <a:pPr marL="88920">
              <a:lnSpc>
                <a:spcPct val="142000"/>
              </a:lnSpc>
              <a:tabLst>
                <a:tab pos="0" algn="l"/>
              </a:tabLst>
            </a:pPr>
            <a:r>
              <a:rPr lang="en" sz="1000" b="1" strike="noStrike" spc="-1">
                <a:solidFill>
                  <a:srgbClr val="FF0000"/>
                </a:solidFill>
                <a:latin typeface="Consolas"/>
                <a:ea typeface="Consolas"/>
              </a:rPr>
              <a:t>which: 1</a:t>
            </a:r>
            <a:endParaRPr lang="en-US" sz="1000" b="0" strike="noStrike" spc="-1">
              <a:latin typeface="Arial"/>
            </a:endParaRPr>
          </a:p>
        </p:txBody>
      </p:sp>
      <p:sp>
        <p:nvSpPr>
          <p:cNvPr id="379" name="TextShape 7"/>
          <p:cNvSpPr txBox="1"/>
          <p:nvPr/>
        </p:nvSpPr>
        <p:spPr>
          <a:xfrm>
            <a:off x="2668320" y="4195800"/>
            <a:ext cx="3807000" cy="437400"/>
          </a:xfrm>
          <a:prstGeom prst="rect">
            <a:avLst/>
          </a:prstGeom>
          <a:noFill/>
          <a:ln>
            <a:noFill/>
          </a:ln>
        </p:spPr>
        <p:txBody>
          <a:bodyPr tIns="91440" bIns="91440">
            <a:normAutofit fontScale="87500" lnSpcReduction="10000"/>
          </a:bodyPr>
          <a:lstStyle/>
          <a:p>
            <a:pPr algn="ctr">
              <a:lnSpc>
                <a:spcPct val="115000"/>
              </a:lnSpc>
              <a:spcAft>
                <a:spcPts val="1199"/>
              </a:spcAft>
              <a:tabLst>
                <a:tab pos="0" algn="l"/>
              </a:tabLst>
            </a:pPr>
            <a:r>
              <a:rPr lang="en" sz="1800" b="1" strike="noStrike" spc="-1">
                <a:solidFill>
                  <a:srgbClr val="FFFFFF"/>
                </a:solidFill>
                <a:latin typeface="Arial"/>
                <a:ea typeface="Arial"/>
              </a:rPr>
              <a:t>Split local results by key space</a:t>
            </a:r>
            <a:endParaRPr lang="en-US" sz="1800" b="0" strike="noStrike" spc="-1">
              <a:solidFill>
                <a:srgbClr val="000000"/>
              </a:solidFill>
              <a:latin typeface="Arial"/>
            </a:endParaRPr>
          </a:p>
        </p:txBody>
      </p:sp>
      <p:sp>
        <p:nvSpPr>
          <p:cNvPr id="380" name="CustomShape 8"/>
          <p:cNvSpPr/>
          <p:nvPr/>
        </p:nvSpPr>
        <p:spPr>
          <a:xfrm>
            <a:off x="189000" y="242640"/>
            <a:ext cx="759600" cy="121752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endParaRPr lang="en-US" sz="1800" b="0" strike="noStrike" spc="-1">
              <a:latin typeface="Arial"/>
            </a:endParaRPr>
          </a:p>
          <a:p>
            <a:pPr>
              <a:lnSpc>
                <a:spcPct val="142000"/>
              </a:lnSpc>
              <a:tabLst>
                <a:tab pos="0" algn="l"/>
              </a:tabLst>
            </a:pPr>
            <a:r>
              <a:rPr lang="en" sz="1000" b="1" strike="noStrike" spc="-1">
                <a:solidFill>
                  <a:srgbClr val="6AA84F"/>
                </a:solidFill>
                <a:latin typeface="Consolas"/>
                <a:ea typeface="Consolas"/>
              </a:rPr>
              <a:t>[a-e]</a:t>
            </a:r>
            <a:endParaRPr lang="en-US" sz="1000" b="0" strike="noStrike" spc="-1">
              <a:latin typeface="Arial"/>
            </a:endParaRPr>
          </a:p>
          <a:p>
            <a:pPr>
              <a:lnSpc>
                <a:spcPct val="142000"/>
              </a:lnSpc>
              <a:tabLst>
                <a:tab pos="0" algn="l"/>
              </a:tabLst>
            </a:pPr>
            <a:r>
              <a:rPr lang="en" sz="1000" b="1" strike="noStrike" spc="-1">
                <a:solidFill>
                  <a:srgbClr val="F1C232"/>
                </a:solidFill>
                <a:latin typeface="Consolas"/>
                <a:ea typeface="Consolas"/>
              </a:rPr>
              <a:t>[f-j]</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[k-p]</a:t>
            </a:r>
            <a:endParaRPr lang="en-US" sz="1000" b="0" strike="noStrike" spc="-1">
              <a:latin typeface="Arial"/>
            </a:endParaRPr>
          </a:p>
          <a:p>
            <a:pPr>
              <a:lnSpc>
                <a:spcPct val="142000"/>
              </a:lnSpc>
              <a:tabLst>
                <a:tab pos="0" algn="l"/>
              </a:tabLst>
            </a:pPr>
            <a:r>
              <a:rPr lang="en" sz="1000" b="1" strike="noStrike" spc="-1">
                <a:solidFill>
                  <a:srgbClr val="9900FF"/>
                </a:solidFill>
                <a:latin typeface="Consolas"/>
                <a:ea typeface="Consolas"/>
              </a:rPr>
              <a:t>[q-s]</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[t-z]</a:t>
            </a:r>
            <a:endParaRPr lang="en-US" sz="1000" b="0" strike="noStrike" spc="-1">
              <a:latin typeface="Arial"/>
            </a:endParaRPr>
          </a:p>
          <a:p>
            <a:pPr>
              <a:lnSpc>
                <a:spcPct val="142000"/>
              </a:lnSpc>
              <a:spcAft>
                <a:spcPts val="799"/>
              </a:spcAft>
              <a:tabLst>
                <a:tab pos="0" algn="l"/>
              </a:tabLst>
            </a:pPr>
            <a:endParaRPr lang="en-US" sz="10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0"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Two synchronization mechanisms</a:t>
            </a:r>
            <a:endParaRPr lang="en-US" sz="2800" b="0" strike="noStrike" spc="-1">
              <a:solidFill>
                <a:srgbClr val="000000"/>
              </a:solidFill>
              <a:latin typeface="Arial"/>
            </a:endParaRPr>
          </a:p>
        </p:txBody>
      </p:sp>
      <p:sp>
        <p:nvSpPr>
          <p:cNvPr id="131" name="TextShape 2"/>
          <p:cNvSpPr txBox="1"/>
          <p:nvPr/>
        </p:nvSpPr>
        <p:spPr>
          <a:xfrm>
            <a:off x="311760" y="1395720"/>
            <a:ext cx="8520120" cy="3172680"/>
          </a:xfrm>
          <a:prstGeom prst="rect">
            <a:avLst/>
          </a:prstGeom>
          <a:noFill/>
          <a:ln>
            <a:noFill/>
          </a:ln>
        </p:spPr>
        <p:txBody>
          <a:bodyPr tIns="91440" bIns="91440">
            <a:normAutofit/>
          </a:bodyPr>
          <a:lstStyle/>
          <a:p>
            <a:pPr>
              <a:lnSpc>
                <a:spcPct val="115000"/>
              </a:lnSpc>
              <a:tabLst>
                <a:tab pos="0" algn="l"/>
              </a:tabLst>
            </a:pPr>
            <a:r>
              <a:rPr lang="en" sz="1800" b="1" strike="noStrike" spc="-1">
                <a:solidFill>
                  <a:srgbClr val="FFFFFF"/>
                </a:solidFill>
                <a:latin typeface="Arial"/>
                <a:ea typeface="Arial"/>
              </a:rPr>
              <a:t>Locks </a:t>
            </a:r>
            <a:r>
              <a:rPr lang="en" sz="1800" b="0" strike="noStrike" spc="-1">
                <a:solidFill>
                  <a:srgbClr val="FFFFFF"/>
                </a:solidFill>
                <a:latin typeface="Arial"/>
                <a:ea typeface="Arial"/>
              </a:rPr>
              <a:t>- limit access to a critical section</a:t>
            </a:r>
            <a:endParaRPr lang="en-US" sz="1800" b="0" strike="noStrike" spc="-1">
              <a:solidFill>
                <a:srgbClr val="000000"/>
              </a:solidFill>
              <a:latin typeface="Arial"/>
            </a:endParaRPr>
          </a:p>
          <a:p>
            <a:pPr>
              <a:lnSpc>
                <a:spcPct val="115000"/>
              </a:lnSpc>
              <a:spcBef>
                <a:spcPts val="1199"/>
              </a:spcBef>
              <a:spcAft>
                <a:spcPts val="1199"/>
              </a:spcAft>
              <a:tabLst>
                <a:tab pos="0" algn="l"/>
              </a:tabLst>
            </a:pPr>
            <a:r>
              <a:rPr lang="en" sz="1800" b="1" strike="noStrike" spc="-1">
                <a:solidFill>
                  <a:srgbClr val="FFFFFF"/>
                </a:solidFill>
                <a:latin typeface="Arial"/>
                <a:ea typeface="Arial"/>
              </a:rPr>
              <a:t>Channels</a:t>
            </a:r>
            <a:r>
              <a:rPr lang="en" sz="1800" b="0" strike="noStrike" spc="-1">
                <a:solidFill>
                  <a:srgbClr val="FFFFFF"/>
                </a:solidFill>
                <a:latin typeface="Arial"/>
                <a:ea typeface="Arial"/>
              </a:rPr>
              <a:t> - pass information across processes using a queue</a:t>
            </a:r>
            <a:endParaRPr lang="en-US" sz="1800" b="0" strike="noStrike" spc="-1">
              <a:solidFill>
                <a:srgbClr val="000000"/>
              </a:solidFill>
              <a:latin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81"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382" name="Google Shape;468;p52"/>
          <p:cNvPicPr/>
          <p:nvPr/>
        </p:nvPicPr>
        <p:blipFill>
          <a:blip r:embed="rId3"/>
          <a:stretch/>
        </p:blipFill>
        <p:spPr>
          <a:xfrm>
            <a:off x="4078440" y="1365840"/>
            <a:ext cx="759600" cy="759600"/>
          </a:xfrm>
          <a:prstGeom prst="rect">
            <a:avLst/>
          </a:prstGeom>
          <a:ln>
            <a:noFill/>
          </a:ln>
        </p:spPr>
      </p:pic>
      <p:pic>
        <p:nvPicPr>
          <p:cNvPr id="383" name="Google Shape;469;p52"/>
          <p:cNvPicPr/>
          <p:nvPr/>
        </p:nvPicPr>
        <p:blipFill>
          <a:blip r:embed="rId3"/>
          <a:stretch/>
        </p:blipFill>
        <p:spPr>
          <a:xfrm>
            <a:off x="5065560" y="1535040"/>
            <a:ext cx="759600" cy="759600"/>
          </a:xfrm>
          <a:prstGeom prst="rect">
            <a:avLst/>
          </a:prstGeom>
          <a:ln>
            <a:noFill/>
          </a:ln>
        </p:spPr>
      </p:pic>
      <p:pic>
        <p:nvPicPr>
          <p:cNvPr id="384" name="Google Shape;470;p52"/>
          <p:cNvPicPr/>
          <p:nvPr/>
        </p:nvPicPr>
        <p:blipFill>
          <a:blip r:embed="rId3"/>
          <a:stretch/>
        </p:blipFill>
        <p:spPr>
          <a:xfrm>
            <a:off x="3603240" y="2459160"/>
            <a:ext cx="759600" cy="759600"/>
          </a:xfrm>
          <a:prstGeom prst="rect">
            <a:avLst/>
          </a:prstGeom>
          <a:ln>
            <a:noFill/>
          </a:ln>
        </p:spPr>
      </p:pic>
      <p:pic>
        <p:nvPicPr>
          <p:cNvPr id="385" name="Google Shape;471;p52"/>
          <p:cNvPicPr/>
          <p:nvPr/>
        </p:nvPicPr>
        <p:blipFill>
          <a:blip r:embed="rId3"/>
          <a:stretch/>
        </p:blipFill>
        <p:spPr>
          <a:xfrm>
            <a:off x="4593240" y="2459160"/>
            <a:ext cx="759600" cy="759600"/>
          </a:xfrm>
          <a:prstGeom prst="rect">
            <a:avLst/>
          </a:prstGeom>
          <a:ln>
            <a:noFill/>
          </a:ln>
        </p:spPr>
      </p:pic>
      <p:pic>
        <p:nvPicPr>
          <p:cNvPr id="386" name="Google Shape;472;p52"/>
          <p:cNvPicPr/>
          <p:nvPr/>
        </p:nvPicPr>
        <p:blipFill>
          <a:blip r:embed="rId3"/>
          <a:stretch/>
        </p:blipFill>
        <p:spPr>
          <a:xfrm>
            <a:off x="2990160" y="1699200"/>
            <a:ext cx="759600" cy="759600"/>
          </a:xfrm>
          <a:prstGeom prst="rect">
            <a:avLst/>
          </a:prstGeom>
          <a:ln>
            <a:noFill/>
          </a:ln>
        </p:spPr>
      </p:pic>
      <p:sp>
        <p:nvSpPr>
          <p:cNvPr id="387" name="CustomShape 2"/>
          <p:cNvSpPr/>
          <p:nvPr/>
        </p:nvSpPr>
        <p:spPr>
          <a:xfrm>
            <a:off x="3750120" y="2079000"/>
            <a:ext cx="1011600" cy="352800"/>
          </a:xfrm>
          <a:custGeom>
            <a:avLst/>
            <a:gdLst/>
            <a:ahLst/>
            <a:cxnLst/>
            <a:rect l="l" t="t" r="r" b="b"/>
            <a:pathLst>
              <a:path w="21600" h="21600">
                <a:moveTo>
                  <a:pt x="0" y="0"/>
                </a:moveTo>
                <a:lnTo>
                  <a:pt x="21600" y="21600"/>
                </a:lnTo>
              </a:path>
            </a:pathLst>
          </a:custGeom>
          <a:noFill/>
          <a:ln w="19080">
            <a:solidFill>
              <a:srgbClr val="000000"/>
            </a:solidFill>
            <a:round/>
            <a:tailEnd type="triangle" w="med" len="med"/>
          </a:ln>
        </p:spPr>
        <p:style>
          <a:lnRef idx="0">
            <a:scrgbClr r="0" g="0" b="0"/>
          </a:lnRef>
          <a:fillRef idx="0">
            <a:scrgbClr r="0" g="0" b="0"/>
          </a:fillRef>
          <a:effectRef idx="0">
            <a:scrgbClr r="0" g="0" b="0"/>
          </a:effectRef>
          <a:fontRef idx="minor"/>
        </p:style>
      </p:sp>
      <p:sp>
        <p:nvSpPr>
          <p:cNvPr id="388" name="CustomShape 3"/>
          <p:cNvSpPr/>
          <p:nvPr/>
        </p:nvSpPr>
        <p:spPr>
          <a:xfrm flipH="1">
            <a:off x="4230720" y="2078640"/>
            <a:ext cx="834120" cy="384840"/>
          </a:xfrm>
          <a:custGeom>
            <a:avLst/>
            <a:gdLst/>
            <a:ahLst/>
            <a:cxnLst/>
            <a:rect l="l" t="t" r="r" b="b"/>
            <a:pathLst>
              <a:path w="21600" h="21600">
                <a:moveTo>
                  <a:pt x="0" y="0"/>
                </a:moveTo>
                <a:lnTo>
                  <a:pt x="21600" y="21600"/>
                </a:lnTo>
              </a:path>
            </a:pathLst>
          </a:custGeom>
          <a:noFill/>
          <a:ln w="19080">
            <a:solidFill>
              <a:srgbClr val="000000"/>
            </a:solidFill>
            <a:round/>
            <a:tailEnd type="triangle" w="med" len="med"/>
          </a:ln>
        </p:spPr>
        <p:style>
          <a:lnRef idx="0">
            <a:scrgbClr r="0" g="0" b="0"/>
          </a:lnRef>
          <a:fillRef idx="0">
            <a:scrgbClr r="0" g="0" b="0"/>
          </a:fillRef>
          <a:effectRef idx="0">
            <a:scrgbClr r="0" g="0" b="0"/>
          </a:effectRef>
          <a:fontRef idx="minor"/>
        </p:style>
      </p:sp>
      <p:sp>
        <p:nvSpPr>
          <p:cNvPr id="389" name="CustomShape 4"/>
          <p:cNvSpPr/>
          <p:nvPr/>
        </p:nvSpPr>
        <p:spPr>
          <a:xfrm rot="10800000">
            <a:off x="4709160" y="2071800"/>
            <a:ext cx="263880" cy="387360"/>
          </a:xfrm>
          <a:custGeom>
            <a:avLst/>
            <a:gdLst/>
            <a:ahLst/>
            <a:cxnLst/>
            <a:rect l="l" t="t" r="r" b="b"/>
            <a:pathLst>
              <a:path w="21600" h="21600">
                <a:moveTo>
                  <a:pt x="0" y="0"/>
                </a:moveTo>
                <a:lnTo>
                  <a:pt x="21600" y="21600"/>
                </a:lnTo>
              </a:path>
            </a:pathLst>
          </a:custGeom>
          <a:noFill/>
          <a:ln w="19080">
            <a:solidFill>
              <a:srgbClr val="000000"/>
            </a:solidFill>
            <a:round/>
            <a:tailEnd type="triangle" w="med" len="med"/>
          </a:ln>
        </p:spPr>
        <p:style>
          <a:lnRef idx="0">
            <a:scrgbClr r="0" g="0" b="0"/>
          </a:lnRef>
          <a:fillRef idx="0">
            <a:scrgbClr r="0" g="0" b="0"/>
          </a:fillRef>
          <a:effectRef idx="0">
            <a:scrgbClr r="0" g="0" b="0"/>
          </a:effectRef>
          <a:fontRef idx="minor"/>
        </p:style>
      </p:sp>
      <p:sp>
        <p:nvSpPr>
          <p:cNvPr id="390" name="CustomShape 5"/>
          <p:cNvSpPr/>
          <p:nvPr/>
        </p:nvSpPr>
        <p:spPr>
          <a:xfrm flipH="1">
            <a:off x="3982680" y="2103480"/>
            <a:ext cx="226440" cy="355320"/>
          </a:xfrm>
          <a:custGeom>
            <a:avLst/>
            <a:gdLst/>
            <a:ahLst/>
            <a:cxnLst/>
            <a:rect l="l" t="t" r="r" b="b"/>
            <a:pathLst>
              <a:path w="21600" h="21600">
                <a:moveTo>
                  <a:pt x="0" y="0"/>
                </a:moveTo>
                <a:lnTo>
                  <a:pt x="21600" y="21600"/>
                </a:lnTo>
              </a:path>
            </a:pathLst>
          </a:custGeom>
          <a:noFill/>
          <a:ln w="19080">
            <a:solidFill>
              <a:srgbClr val="000000"/>
            </a:solidFill>
            <a:round/>
            <a:tailEnd type="triangle" w="med" len="med"/>
          </a:ln>
        </p:spPr>
        <p:style>
          <a:lnRef idx="0">
            <a:scrgbClr r="0" g="0" b="0"/>
          </a:lnRef>
          <a:fillRef idx="0">
            <a:scrgbClr r="0" g="0" b="0"/>
          </a:fillRef>
          <a:effectRef idx="0">
            <a:scrgbClr r="0" g="0" b="0"/>
          </a:effectRef>
          <a:fontRef idx="minor"/>
        </p:style>
      </p:sp>
      <p:sp>
        <p:nvSpPr>
          <p:cNvPr id="391" name="CustomShape 6"/>
          <p:cNvSpPr/>
          <p:nvPr/>
        </p:nvSpPr>
        <p:spPr>
          <a:xfrm rot="21358200">
            <a:off x="3377520" y="1267920"/>
            <a:ext cx="1946520" cy="352080"/>
          </a:xfrm>
          <a:custGeom>
            <a:avLst/>
            <a:gdLst/>
            <a:ahLst/>
            <a:cxnLst/>
            <a:rect l="l" t="t" r="r" b="b"/>
            <a:pathLst>
              <a:path w="76357" h="28108">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w="19080">
            <a:solidFill>
              <a:srgbClr val="000000"/>
            </a:solidFill>
            <a:round/>
            <a:tailEnd type="triangle" w="med" len="med"/>
          </a:ln>
        </p:spPr>
        <p:style>
          <a:lnRef idx="0">
            <a:scrgbClr r="0" g="0" b="0"/>
          </a:lnRef>
          <a:fillRef idx="0">
            <a:scrgbClr r="0" g="0" b="0"/>
          </a:fillRef>
          <a:effectRef idx="0">
            <a:scrgbClr r="0" g="0" b="0"/>
          </a:effectRef>
          <a:fontRef idx="minor"/>
        </p:style>
      </p:sp>
      <p:sp>
        <p:nvSpPr>
          <p:cNvPr id="392" name="CustomShape 7"/>
          <p:cNvSpPr/>
          <p:nvPr/>
        </p:nvSpPr>
        <p:spPr>
          <a:xfrm>
            <a:off x="3367440" y="2517840"/>
            <a:ext cx="235440" cy="321120"/>
          </a:xfrm>
          <a:custGeom>
            <a:avLst/>
            <a:gdLst/>
            <a:ahLst/>
            <a:cxnLst/>
            <a:rect l="l" t="t" r="r" b="b"/>
            <a:pathLst>
              <a:path w="21600" h="21600">
                <a:moveTo>
                  <a:pt x="0" y="0"/>
                </a:moveTo>
                <a:lnTo>
                  <a:pt x="21600" y="21600"/>
                </a:lnTo>
              </a:path>
            </a:pathLst>
          </a:custGeom>
          <a:noFill/>
          <a:ln w="19080">
            <a:solidFill>
              <a:srgbClr val="000000"/>
            </a:solidFill>
            <a:round/>
            <a:tailEnd type="triangle" w="med" len="med"/>
          </a:ln>
        </p:spPr>
        <p:style>
          <a:lnRef idx="0">
            <a:scrgbClr r="0" g="0" b="0"/>
          </a:lnRef>
          <a:fillRef idx="0">
            <a:scrgbClr r="0" g="0" b="0"/>
          </a:fillRef>
          <a:effectRef idx="0">
            <a:scrgbClr r="0" g="0" b="0"/>
          </a:effectRef>
          <a:fontRef idx="minor"/>
        </p:style>
      </p:sp>
      <p:sp>
        <p:nvSpPr>
          <p:cNvPr id="393" name="CustomShape 8"/>
          <p:cNvSpPr/>
          <p:nvPr/>
        </p:nvSpPr>
        <p:spPr>
          <a:xfrm rot="8856000">
            <a:off x="4286520" y="2636640"/>
            <a:ext cx="1608480" cy="800280"/>
          </a:xfrm>
          <a:custGeom>
            <a:avLst/>
            <a:gdLst/>
            <a:ahLst/>
            <a:cxnLst/>
            <a:rect l="l" t="t" r="r" b="b"/>
            <a:pathLst>
              <a:path w="76357" h="28108">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w="19080">
            <a:solidFill>
              <a:srgbClr val="000000"/>
            </a:solidFill>
            <a:round/>
            <a:tailEnd type="triangle" w="med" len="med"/>
          </a:ln>
        </p:spPr>
        <p:style>
          <a:lnRef idx="0">
            <a:scrgbClr r="0" g="0" b="0"/>
          </a:lnRef>
          <a:fillRef idx="0">
            <a:scrgbClr r="0" g="0" b="0"/>
          </a:fillRef>
          <a:effectRef idx="0">
            <a:scrgbClr r="0" g="0" b="0"/>
          </a:effectRef>
          <a:fontRef idx="minor"/>
        </p:style>
      </p:sp>
      <p:sp>
        <p:nvSpPr>
          <p:cNvPr id="394" name="TextShape 9"/>
          <p:cNvSpPr txBox="1"/>
          <p:nvPr/>
        </p:nvSpPr>
        <p:spPr>
          <a:xfrm>
            <a:off x="2668320" y="4195800"/>
            <a:ext cx="3807000" cy="437400"/>
          </a:xfrm>
          <a:prstGeom prst="rect">
            <a:avLst/>
          </a:prstGeom>
          <a:noFill/>
          <a:ln>
            <a:noFill/>
          </a:ln>
        </p:spPr>
        <p:txBody>
          <a:bodyPr tIns="91440" bIns="91440">
            <a:normAutofit fontScale="87500" lnSpcReduction="10000"/>
          </a:bodyPr>
          <a:lstStyle/>
          <a:p>
            <a:pPr algn="ctr">
              <a:lnSpc>
                <a:spcPct val="115000"/>
              </a:lnSpc>
              <a:spcAft>
                <a:spcPts val="1199"/>
              </a:spcAft>
              <a:tabLst>
                <a:tab pos="0" algn="l"/>
              </a:tabLst>
            </a:pPr>
            <a:r>
              <a:rPr lang="en" sz="1800" b="1" strike="noStrike" spc="-1">
                <a:solidFill>
                  <a:srgbClr val="FFFFFF"/>
                </a:solidFill>
                <a:latin typeface="Arial"/>
                <a:ea typeface="Arial"/>
              </a:rPr>
              <a:t>All-to-all shuffle</a:t>
            </a:r>
            <a:endParaRPr lang="en-US" sz="1800" b="0" strike="noStrike" spc="-1">
              <a:solidFill>
                <a:srgbClr val="000000"/>
              </a:solidFill>
              <a:latin typeface="Arial"/>
            </a:endParaRPr>
          </a:p>
        </p:txBody>
      </p:sp>
      <p:sp>
        <p:nvSpPr>
          <p:cNvPr id="395" name="CustomShape 10"/>
          <p:cNvSpPr/>
          <p:nvPr/>
        </p:nvSpPr>
        <p:spPr>
          <a:xfrm>
            <a:off x="3367800" y="3095280"/>
            <a:ext cx="663840" cy="43740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6AA84F"/>
                </a:solidFill>
                <a:latin typeface="Consolas"/>
                <a:ea typeface="Consolas"/>
              </a:rPr>
              <a:t>[a-e]</a:t>
            </a:r>
            <a:endParaRPr lang="en-US" sz="1000" b="0" strike="noStrike" spc="-1">
              <a:latin typeface="Arial"/>
            </a:endParaRPr>
          </a:p>
        </p:txBody>
      </p:sp>
      <p:sp>
        <p:nvSpPr>
          <p:cNvPr id="396" name="CustomShape 11"/>
          <p:cNvSpPr/>
          <p:nvPr/>
        </p:nvSpPr>
        <p:spPr>
          <a:xfrm>
            <a:off x="5673240" y="1695960"/>
            <a:ext cx="663840" cy="43740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1C232"/>
                </a:solidFill>
                <a:latin typeface="Consolas"/>
                <a:ea typeface="Consolas"/>
              </a:rPr>
              <a:t>[f-j]</a:t>
            </a:r>
            <a:endParaRPr lang="en-US" sz="1000" b="0" strike="noStrike" spc="-1">
              <a:latin typeface="Arial"/>
            </a:endParaRPr>
          </a:p>
        </p:txBody>
      </p:sp>
      <p:sp>
        <p:nvSpPr>
          <p:cNvPr id="397" name="CustomShape 12"/>
          <p:cNvSpPr/>
          <p:nvPr/>
        </p:nvSpPr>
        <p:spPr>
          <a:xfrm>
            <a:off x="4758480" y="3120120"/>
            <a:ext cx="663840" cy="387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9900"/>
                </a:solidFill>
                <a:latin typeface="Consolas"/>
                <a:ea typeface="Consolas"/>
              </a:rPr>
              <a:t>[k-p]</a:t>
            </a:r>
            <a:endParaRPr lang="en-US" sz="1000" b="0" strike="noStrike" spc="-1">
              <a:latin typeface="Arial"/>
            </a:endParaRPr>
          </a:p>
        </p:txBody>
      </p:sp>
      <p:sp>
        <p:nvSpPr>
          <p:cNvPr id="398" name="CustomShape 13"/>
          <p:cNvSpPr/>
          <p:nvPr/>
        </p:nvSpPr>
        <p:spPr>
          <a:xfrm>
            <a:off x="4126680" y="1096200"/>
            <a:ext cx="663840" cy="53712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9900FF"/>
                </a:solidFill>
                <a:latin typeface="Consolas"/>
                <a:ea typeface="Consolas"/>
              </a:rPr>
              <a:t>[q-s]</a:t>
            </a:r>
            <a:endParaRPr lang="en-US" sz="1000" b="0" strike="noStrike" spc="-1">
              <a:latin typeface="Arial"/>
            </a:endParaRPr>
          </a:p>
        </p:txBody>
      </p:sp>
      <p:sp>
        <p:nvSpPr>
          <p:cNvPr id="399" name="CustomShape 14"/>
          <p:cNvSpPr/>
          <p:nvPr/>
        </p:nvSpPr>
        <p:spPr>
          <a:xfrm>
            <a:off x="2579760" y="1633680"/>
            <a:ext cx="663840" cy="4881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0000"/>
                </a:solidFill>
                <a:latin typeface="Consolas"/>
                <a:ea typeface="Consolas"/>
              </a:rPr>
              <a:t>[t-z]</a:t>
            </a:r>
            <a:endParaRPr lang="en-US" sz="1000" b="0" strike="noStrike" spc="-1">
              <a:latin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00"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401" name="Google Shape;491;p53"/>
          <p:cNvPicPr/>
          <p:nvPr/>
        </p:nvPicPr>
        <p:blipFill>
          <a:blip r:embed="rId3"/>
          <a:stretch/>
        </p:blipFill>
        <p:spPr>
          <a:xfrm>
            <a:off x="4078440" y="1365840"/>
            <a:ext cx="759600" cy="759600"/>
          </a:xfrm>
          <a:prstGeom prst="rect">
            <a:avLst/>
          </a:prstGeom>
          <a:ln>
            <a:noFill/>
          </a:ln>
        </p:spPr>
      </p:pic>
      <p:pic>
        <p:nvPicPr>
          <p:cNvPr id="402" name="Google Shape;492;p53"/>
          <p:cNvPicPr/>
          <p:nvPr/>
        </p:nvPicPr>
        <p:blipFill>
          <a:blip r:embed="rId3"/>
          <a:stretch/>
        </p:blipFill>
        <p:spPr>
          <a:xfrm>
            <a:off x="5065560" y="1535040"/>
            <a:ext cx="759600" cy="759600"/>
          </a:xfrm>
          <a:prstGeom prst="rect">
            <a:avLst/>
          </a:prstGeom>
          <a:ln>
            <a:noFill/>
          </a:ln>
        </p:spPr>
      </p:pic>
      <p:pic>
        <p:nvPicPr>
          <p:cNvPr id="403" name="Google Shape;493;p53"/>
          <p:cNvPicPr/>
          <p:nvPr/>
        </p:nvPicPr>
        <p:blipFill>
          <a:blip r:embed="rId3"/>
          <a:stretch/>
        </p:blipFill>
        <p:spPr>
          <a:xfrm>
            <a:off x="3603240" y="2459160"/>
            <a:ext cx="759600" cy="759600"/>
          </a:xfrm>
          <a:prstGeom prst="rect">
            <a:avLst/>
          </a:prstGeom>
          <a:ln>
            <a:noFill/>
          </a:ln>
        </p:spPr>
      </p:pic>
      <p:pic>
        <p:nvPicPr>
          <p:cNvPr id="404" name="Google Shape;494;p53"/>
          <p:cNvPicPr/>
          <p:nvPr/>
        </p:nvPicPr>
        <p:blipFill>
          <a:blip r:embed="rId3"/>
          <a:stretch/>
        </p:blipFill>
        <p:spPr>
          <a:xfrm>
            <a:off x="4593240" y="2459160"/>
            <a:ext cx="759600" cy="759600"/>
          </a:xfrm>
          <a:prstGeom prst="rect">
            <a:avLst/>
          </a:prstGeom>
          <a:ln>
            <a:noFill/>
          </a:ln>
        </p:spPr>
      </p:pic>
      <p:sp>
        <p:nvSpPr>
          <p:cNvPr id="405" name="CustomShape 2"/>
          <p:cNvSpPr/>
          <p:nvPr/>
        </p:nvSpPr>
        <p:spPr>
          <a:xfrm>
            <a:off x="1242720" y="1233000"/>
            <a:ext cx="2098080" cy="8924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0000"/>
                </a:solidFill>
                <a:latin typeface="Consolas"/>
                <a:ea typeface="Consolas"/>
              </a:rPr>
              <a:t>when: 1, the: 1, that: 1, they: 1, the: 1, which: 1, them: 1, the: 2, the: 1, them: 1, which: 1</a:t>
            </a:r>
            <a:endParaRPr lang="en-US" sz="1000" b="0" strike="noStrike" spc="-1">
              <a:latin typeface="Arial"/>
            </a:endParaRPr>
          </a:p>
        </p:txBody>
      </p:sp>
      <p:sp>
        <p:nvSpPr>
          <p:cNvPr id="406" name="CustomShape 3"/>
          <p:cNvSpPr/>
          <p:nvPr/>
        </p:nvSpPr>
        <p:spPr>
          <a:xfrm>
            <a:off x="1495800" y="2651400"/>
            <a:ext cx="2454840" cy="14277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6AA84F"/>
                </a:solidFill>
                <a:latin typeface="Consolas"/>
                <a:ea typeface="Consolas"/>
              </a:rPr>
              <a:t>bands: 1, dissolve: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connected: 1,</a:t>
            </a:r>
            <a:r>
              <a:rPr lang="en" sz="1000" b="1" strike="noStrike" spc="-1">
                <a:solidFill>
                  <a:srgbClr val="000000"/>
                </a:solidFill>
                <a:latin typeface="Consolas"/>
                <a:ea typeface="Consolas"/>
              </a:rPr>
              <a:t> </a:t>
            </a:r>
            <a:r>
              <a:rPr lang="en" sz="1000" b="1" strike="noStrike" spc="-1">
                <a:solidFill>
                  <a:srgbClr val="6AA84F"/>
                </a:solidFill>
                <a:latin typeface="Consolas"/>
                <a:ea typeface="Consolas"/>
              </a:rPr>
              <a:t>course: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events: 1, among: 1, and: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equal: 1, earth: 1, entitle: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and: 1,</a:t>
            </a:r>
            <a:r>
              <a:rPr lang="en" sz="1000" b="1" strike="noStrike" spc="-1">
                <a:solidFill>
                  <a:srgbClr val="000000"/>
                </a:solidFill>
                <a:latin typeface="Consolas"/>
                <a:ea typeface="Consolas"/>
              </a:rPr>
              <a:t> </a:t>
            </a:r>
            <a:r>
              <a:rPr lang="en" sz="1000" b="1" strike="noStrike" spc="-1">
                <a:solidFill>
                  <a:srgbClr val="6AA84F"/>
                </a:solidFill>
                <a:latin typeface="Consolas"/>
                <a:ea typeface="Consolas"/>
              </a:rPr>
              <a:t>decent: 1, causes: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declare: 1</a:t>
            </a:r>
            <a:endParaRPr lang="en-US" sz="1000" b="0" strike="noStrike" spc="-1">
              <a:latin typeface="Arial"/>
            </a:endParaRPr>
          </a:p>
        </p:txBody>
      </p:sp>
      <p:pic>
        <p:nvPicPr>
          <p:cNvPr id="407" name="Google Shape;497;p53"/>
          <p:cNvPicPr/>
          <p:nvPr/>
        </p:nvPicPr>
        <p:blipFill>
          <a:blip r:embed="rId3"/>
          <a:stretch/>
        </p:blipFill>
        <p:spPr>
          <a:xfrm>
            <a:off x="2990160" y="1699200"/>
            <a:ext cx="759600" cy="759600"/>
          </a:xfrm>
          <a:prstGeom prst="rect">
            <a:avLst/>
          </a:prstGeom>
          <a:ln>
            <a:noFill/>
          </a:ln>
        </p:spPr>
      </p:pic>
      <p:sp>
        <p:nvSpPr>
          <p:cNvPr id="408" name="CustomShape 4"/>
          <p:cNvSpPr/>
          <p:nvPr/>
        </p:nvSpPr>
        <p:spPr>
          <a:xfrm>
            <a:off x="5272560" y="2792880"/>
            <a:ext cx="19501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9900"/>
                </a:solidFill>
                <a:latin typeface="Consolas"/>
                <a:ea typeface="Consolas"/>
              </a:rPr>
              <a:t>powers: 1, of: 2,</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nature: 2,</a:t>
            </a:r>
            <a:r>
              <a:rPr lang="en" sz="1000" b="1" strike="noStrike" spc="-1">
                <a:solidFill>
                  <a:srgbClr val="000000"/>
                </a:solidFill>
                <a:latin typeface="Consolas"/>
                <a:ea typeface="Consolas"/>
              </a:rPr>
              <a:t> </a:t>
            </a:r>
            <a:r>
              <a:rPr lang="en" sz="1000" b="1" strike="noStrike" spc="-1">
                <a:solidFill>
                  <a:srgbClr val="FF9900"/>
                </a:solidFill>
                <a:latin typeface="Consolas"/>
                <a:ea typeface="Consolas"/>
              </a:rPr>
              <a:t>of: 2,</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mankind: 1, of: 1,</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opinion: 1, political: 1</a:t>
            </a:r>
            <a:endParaRPr lang="en-US" sz="1000" b="0" strike="noStrike" spc="-1">
              <a:latin typeface="Arial"/>
            </a:endParaRPr>
          </a:p>
        </p:txBody>
      </p:sp>
      <p:sp>
        <p:nvSpPr>
          <p:cNvPr id="409" name="CustomShape 5"/>
          <p:cNvSpPr/>
          <p:nvPr/>
        </p:nvSpPr>
        <p:spPr>
          <a:xfrm>
            <a:off x="5667840" y="1637280"/>
            <a:ext cx="1505160" cy="73008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1C232"/>
                </a:solidFill>
                <a:latin typeface="Consolas"/>
                <a:ea typeface="Consolas"/>
              </a:rPr>
              <a:t>god: 1, have: 1, in: 1, it: 1, human: 1,</a:t>
            </a:r>
            <a:endParaRPr lang="en-US" sz="1000" b="0" strike="noStrike" spc="-1">
              <a:latin typeface="Arial"/>
            </a:endParaRPr>
          </a:p>
        </p:txBody>
      </p:sp>
      <p:sp>
        <p:nvSpPr>
          <p:cNvPr id="410" name="CustomShape 6"/>
          <p:cNvSpPr/>
          <p:nvPr/>
        </p:nvSpPr>
        <p:spPr>
          <a:xfrm>
            <a:off x="3503880" y="847080"/>
            <a:ext cx="2135520" cy="6260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spcAft>
                <a:spcPts val="799"/>
              </a:spcAft>
              <a:tabLst>
                <a:tab pos="0" algn="l"/>
              </a:tabLst>
            </a:pPr>
            <a:r>
              <a:rPr lang="en" sz="1000" b="1" strike="noStrike" spc="-1">
                <a:solidFill>
                  <a:srgbClr val="9900FF"/>
                </a:solidFill>
                <a:latin typeface="Consolas"/>
                <a:ea typeface="Consolas"/>
              </a:rPr>
              <a:t>requires: 1, should: 1, respect: 1, separate: 1</a:t>
            </a:r>
            <a:endParaRPr lang="en-US" sz="1000" b="0" strike="noStrike" spc="-1">
              <a:latin typeface="Arial"/>
            </a:endParaRPr>
          </a:p>
        </p:txBody>
      </p:sp>
      <p:sp>
        <p:nvSpPr>
          <p:cNvPr id="411" name="TextShape 7"/>
          <p:cNvSpPr txBox="1"/>
          <p:nvPr/>
        </p:nvSpPr>
        <p:spPr>
          <a:xfrm>
            <a:off x="5739480" y="3958560"/>
            <a:ext cx="2950200" cy="461880"/>
          </a:xfrm>
          <a:prstGeom prst="rect">
            <a:avLst/>
          </a:prstGeom>
          <a:noFill/>
          <a:ln>
            <a:noFill/>
          </a:ln>
        </p:spPr>
        <p:txBody>
          <a:bodyPr tIns="91440" bIns="91440">
            <a:normAutofit fontScale="98500" lnSpcReduction="10000"/>
          </a:bodyPr>
          <a:lstStyle/>
          <a:p>
            <a:pPr algn="ctr">
              <a:lnSpc>
                <a:spcPct val="115000"/>
              </a:lnSpc>
              <a:spcAft>
                <a:spcPts val="1199"/>
              </a:spcAft>
              <a:tabLst>
                <a:tab pos="0" algn="l"/>
              </a:tabLst>
            </a:pPr>
            <a:r>
              <a:rPr lang="en" sz="1800" b="1" strike="noStrike" spc="-1">
                <a:solidFill>
                  <a:srgbClr val="FFFFFF"/>
                </a:solidFill>
                <a:latin typeface="Arial"/>
                <a:ea typeface="Arial"/>
              </a:rPr>
              <a:t>Note the duplicates...</a:t>
            </a:r>
            <a:endParaRPr lang="en-US" sz="1800" b="0" strike="noStrike" spc="-1">
              <a:solidFill>
                <a:srgbClr val="000000"/>
              </a:solidFill>
              <a:latin typeface="Arial"/>
            </a:endParaRPr>
          </a:p>
        </p:txBody>
      </p:sp>
      <p:sp>
        <p:nvSpPr>
          <p:cNvPr id="412" name="CustomShape 8"/>
          <p:cNvSpPr/>
          <p:nvPr/>
        </p:nvSpPr>
        <p:spPr>
          <a:xfrm rot="10800000">
            <a:off x="6625440" y="3236400"/>
            <a:ext cx="589320" cy="722160"/>
          </a:xfrm>
          <a:custGeom>
            <a:avLst/>
            <a:gdLst/>
            <a:ahLst/>
            <a:cxnLst/>
            <a:rect l="l" t="t" r="r" b="b"/>
            <a:pathLst>
              <a:path w="21600" h="21600">
                <a:moveTo>
                  <a:pt x="0" y="0"/>
                </a:moveTo>
                <a:lnTo>
                  <a:pt x="21600" y="21600"/>
                </a:lnTo>
              </a:path>
            </a:pathLst>
          </a:custGeom>
          <a:noFill/>
          <a:ln w="28440">
            <a:solidFill>
              <a:srgbClr val="FFFFFF"/>
            </a:solidFill>
            <a:round/>
            <a:tailEnd type="triangle" w="med" len="med"/>
          </a:ln>
        </p:spPr>
        <p:style>
          <a:lnRef idx="0">
            <a:scrgbClr r="0" g="0" b="0"/>
          </a:lnRef>
          <a:fillRef idx="0">
            <a:scrgbClr r="0" g="0" b="0"/>
          </a:fillRef>
          <a:effectRef idx="0">
            <a:scrgbClr r="0" g="0" b="0"/>
          </a:effectRef>
          <a:fontRef idx="minor"/>
        </p:style>
      </p:sp>
      <p:sp>
        <p:nvSpPr>
          <p:cNvPr id="413" name="CustomShape 9"/>
          <p:cNvSpPr/>
          <p:nvPr/>
        </p:nvSpPr>
        <p:spPr>
          <a:xfrm>
            <a:off x="189000" y="242640"/>
            <a:ext cx="759600" cy="121752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endParaRPr lang="en-US" sz="1800" b="0" strike="noStrike" spc="-1">
              <a:latin typeface="Arial"/>
            </a:endParaRPr>
          </a:p>
          <a:p>
            <a:pPr>
              <a:lnSpc>
                <a:spcPct val="142000"/>
              </a:lnSpc>
              <a:tabLst>
                <a:tab pos="0" algn="l"/>
              </a:tabLst>
            </a:pPr>
            <a:r>
              <a:rPr lang="en" sz="1000" b="1" strike="noStrike" spc="-1">
                <a:solidFill>
                  <a:srgbClr val="6AA84F"/>
                </a:solidFill>
                <a:latin typeface="Consolas"/>
                <a:ea typeface="Consolas"/>
              </a:rPr>
              <a:t>[a-e]</a:t>
            </a:r>
            <a:endParaRPr lang="en-US" sz="1000" b="0" strike="noStrike" spc="-1">
              <a:latin typeface="Arial"/>
            </a:endParaRPr>
          </a:p>
          <a:p>
            <a:pPr>
              <a:lnSpc>
                <a:spcPct val="142000"/>
              </a:lnSpc>
              <a:tabLst>
                <a:tab pos="0" algn="l"/>
              </a:tabLst>
            </a:pPr>
            <a:r>
              <a:rPr lang="en" sz="1000" b="1" strike="noStrike" spc="-1">
                <a:solidFill>
                  <a:srgbClr val="F1C232"/>
                </a:solidFill>
                <a:latin typeface="Consolas"/>
                <a:ea typeface="Consolas"/>
              </a:rPr>
              <a:t>[f-j]</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[k-p]</a:t>
            </a:r>
            <a:endParaRPr lang="en-US" sz="1000" b="0" strike="noStrike" spc="-1">
              <a:latin typeface="Arial"/>
            </a:endParaRPr>
          </a:p>
          <a:p>
            <a:pPr>
              <a:lnSpc>
                <a:spcPct val="142000"/>
              </a:lnSpc>
              <a:tabLst>
                <a:tab pos="0" algn="l"/>
              </a:tabLst>
            </a:pPr>
            <a:r>
              <a:rPr lang="en" sz="1000" b="1" strike="noStrike" spc="-1">
                <a:solidFill>
                  <a:srgbClr val="9900FF"/>
                </a:solidFill>
                <a:latin typeface="Consolas"/>
                <a:ea typeface="Consolas"/>
              </a:rPr>
              <a:t>[q-s]</a:t>
            </a:r>
            <a:endParaRPr lang="en-US" sz="1000" b="0" strike="noStrike" spc="-1">
              <a:latin typeface="Arial"/>
            </a:endParaRPr>
          </a:p>
          <a:p>
            <a:pPr>
              <a:lnSpc>
                <a:spcPct val="142000"/>
              </a:lnSpc>
              <a:tabLst>
                <a:tab pos="0" algn="l"/>
              </a:tabLst>
            </a:pPr>
            <a:r>
              <a:rPr lang="en" sz="1000" b="1" strike="noStrike" spc="-1">
                <a:solidFill>
                  <a:srgbClr val="FF0000"/>
                </a:solidFill>
                <a:latin typeface="Consolas"/>
                <a:ea typeface="Consolas"/>
              </a:rPr>
              <a:t>[t-z]</a:t>
            </a:r>
            <a:endParaRPr lang="en-US" sz="1000" b="0" strike="noStrike" spc="-1">
              <a:latin typeface="Arial"/>
            </a:endParaRPr>
          </a:p>
          <a:p>
            <a:pPr>
              <a:lnSpc>
                <a:spcPct val="142000"/>
              </a:lnSpc>
              <a:spcAft>
                <a:spcPts val="799"/>
              </a:spcAft>
              <a:tabLst>
                <a:tab pos="0" algn="l"/>
              </a:tabLst>
            </a:pPr>
            <a:endParaRPr lang="en-US" sz="10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11"/>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14" name="CustomShape 1"/>
          <p:cNvSpPr/>
          <p:nvPr/>
        </p:nvSpPr>
        <p:spPr>
          <a:xfrm>
            <a:off x="2283840" y="1046520"/>
            <a:ext cx="4240800" cy="2670120"/>
          </a:xfrm>
          <a:prstGeom prst="cloud">
            <a:avLst/>
          </a:prstGeom>
          <a:solidFill>
            <a:srgbClr val="C9DAF8"/>
          </a:solidFill>
          <a:ln>
            <a:noFill/>
          </a:ln>
        </p:spPr>
        <p:style>
          <a:lnRef idx="0">
            <a:scrgbClr r="0" g="0" b="0"/>
          </a:lnRef>
          <a:fillRef idx="0">
            <a:scrgbClr r="0" g="0" b="0"/>
          </a:fillRef>
          <a:effectRef idx="0">
            <a:scrgbClr r="0" g="0" b="0"/>
          </a:effectRef>
          <a:fontRef idx="minor"/>
        </p:style>
      </p:sp>
      <p:pic>
        <p:nvPicPr>
          <p:cNvPr id="415" name="Google Shape;509;p54"/>
          <p:cNvPicPr/>
          <p:nvPr/>
        </p:nvPicPr>
        <p:blipFill>
          <a:blip r:embed="rId3"/>
          <a:stretch/>
        </p:blipFill>
        <p:spPr>
          <a:xfrm>
            <a:off x="4078440" y="1365840"/>
            <a:ext cx="759600" cy="759600"/>
          </a:xfrm>
          <a:prstGeom prst="rect">
            <a:avLst/>
          </a:prstGeom>
          <a:ln>
            <a:noFill/>
          </a:ln>
        </p:spPr>
      </p:pic>
      <p:pic>
        <p:nvPicPr>
          <p:cNvPr id="416" name="Google Shape;510;p54"/>
          <p:cNvPicPr/>
          <p:nvPr/>
        </p:nvPicPr>
        <p:blipFill>
          <a:blip r:embed="rId3"/>
          <a:stretch/>
        </p:blipFill>
        <p:spPr>
          <a:xfrm>
            <a:off x="5065560" y="1535040"/>
            <a:ext cx="759600" cy="759600"/>
          </a:xfrm>
          <a:prstGeom prst="rect">
            <a:avLst/>
          </a:prstGeom>
          <a:ln>
            <a:noFill/>
          </a:ln>
        </p:spPr>
      </p:pic>
      <p:pic>
        <p:nvPicPr>
          <p:cNvPr id="417" name="Google Shape;511;p54"/>
          <p:cNvPicPr/>
          <p:nvPr/>
        </p:nvPicPr>
        <p:blipFill>
          <a:blip r:embed="rId3"/>
          <a:stretch/>
        </p:blipFill>
        <p:spPr>
          <a:xfrm>
            <a:off x="3603240" y="2459160"/>
            <a:ext cx="759600" cy="759600"/>
          </a:xfrm>
          <a:prstGeom prst="rect">
            <a:avLst/>
          </a:prstGeom>
          <a:ln>
            <a:noFill/>
          </a:ln>
        </p:spPr>
      </p:pic>
      <p:pic>
        <p:nvPicPr>
          <p:cNvPr id="418" name="Google Shape;512;p54"/>
          <p:cNvPicPr/>
          <p:nvPr/>
        </p:nvPicPr>
        <p:blipFill>
          <a:blip r:embed="rId3"/>
          <a:stretch/>
        </p:blipFill>
        <p:spPr>
          <a:xfrm>
            <a:off x="4593240" y="2459160"/>
            <a:ext cx="759600" cy="759600"/>
          </a:xfrm>
          <a:prstGeom prst="rect">
            <a:avLst/>
          </a:prstGeom>
          <a:ln>
            <a:noFill/>
          </a:ln>
        </p:spPr>
      </p:pic>
      <p:sp>
        <p:nvSpPr>
          <p:cNvPr id="419" name="CustomShape 2"/>
          <p:cNvSpPr/>
          <p:nvPr/>
        </p:nvSpPr>
        <p:spPr>
          <a:xfrm>
            <a:off x="1495800" y="1233000"/>
            <a:ext cx="1563120" cy="8924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0000"/>
                </a:solidFill>
                <a:latin typeface="Consolas"/>
                <a:ea typeface="Consolas"/>
              </a:rPr>
              <a:t>when: 1, the: 4, that: 1, they: 1, which: 2, them: 2</a:t>
            </a:r>
            <a:endParaRPr lang="en-US" sz="1000" b="0" strike="noStrike" spc="-1">
              <a:latin typeface="Arial"/>
            </a:endParaRPr>
          </a:p>
        </p:txBody>
      </p:sp>
      <p:sp>
        <p:nvSpPr>
          <p:cNvPr id="420" name="CustomShape 3"/>
          <p:cNvSpPr/>
          <p:nvPr/>
        </p:nvSpPr>
        <p:spPr>
          <a:xfrm>
            <a:off x="1495800" y="2651400"/>
            <a:ext cx="2454840" cy="14277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6AA84F"/>
                </a:solidFill>
                <a:latin typeface="Consolas"/>
                <a:ea typeface="Consolas"/>
              </a:rPr>
              <a:t>bands: 1, dissolve: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connected: 1,</a:t>
            </a:r>
            <a:r>
              <a:rPr lang="en" sz="1000" b="1" strike="noStrike" spc="-1">
                <a:solidFill>
                  <a:srgbClr val="000000"/>
                </a:solidFill>
                <a:latin typeface="Consolas"/>
                <a:ea typeface="Consolas"/>
              </a:rPr>
              <a:t> </a:t>
            </a:r>
            <a:r>
              <a:rPr lang="en" sz="1000" b="1" strike="noStrike" spc="-1">
                <a:solidFill>
                  <a:srgbClr val="6AA84F"/>
                </a:solidFill>
                <a:latin typeface="Consolas"/>
                <a:ea typeface="Consolas"/>
              </a:rPr>
              <a:t>course: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events: 1, among: 1, and: 2,</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equal: 1, earth: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entitle: 1, decent: 1,</a:t>
            </a:r>
            <a:endParaRPr lang="en-US" sz="1000" b="0" strike="noStrike" spc="-1">
              <a:latin typeface="Arial"/>
            </a:endParaRPr>
          </a:p>
          <a:p>
            <a:pPr>
              <a:lnSpc>
                <a:spcPct val="142000"/>
              </a:lnSpc>
              <a:tabLst>
                <a:tab pos="0" algn="l"/>
              </a:tabLst>
            </a:pPr>
            <a:r>
              <a:rPr lang="en" sz="1000" b="1" strike="noStrike" spc="-1">
                <a:solidFill>
                  <a:srgbClr val="6AA84F"/>
                </a:solidFill>
                <a:latin typeface="Consolas"/>
                <a:ea typeface="Consolas"/>
              </a:rPr>
              <a:t>causes: 1, declare: 1</a:t>
            </a:r>
            <a:endParaRPr lang="en-US" sz="1000" b="0" strike="noStrike" spc="-1">
              <a:latin typeface="Arial"/>
            </a:endParaRPr>
          </a:p>
        </p:txBody>
      </p:sp>
      <p:pic>
        <p:nvPicPr>
          <p:cNvPr id="421" name="Google Shape;515;p54"/>
          <p:cNvPicPr/>
          <p:nvPr/>
        </p:nvPicPr>
        <p:blipFill>
          <a:blip r:embed="rId3"/>
          <a:stretch/>
        </p:blipFill>
        <p:spPr>
          <a:xfrm>
            <a:off x="2990160" y="1699200"/>
            <a:ext cx="759600" cy="759600"/>
          </a:xfrm>
          <a:prstGeom prst="rect">
            <a:avLst/>
          </a:prstGeom>
          <a:ln>
            <a:noFill/>
          </a:ln>
        </p:spPr>
      </p:pic>
      <p:sp>
        <p:nvSpPr>
          <p:cNvPr id="422" name="CustomShape 4"/>
          <p:cNvSpPr/>
          <p:nvPr/>
        </p:nvSpPr>
        <p:spPr>
          <a:xfrm>
            <a:off x="5272560" y="2792880"/>
            <a:ext cx="1950120" cy="105336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tabLst>
                <a:tab pos="0" algn="l"/>
              </a:tabLst>
            </a:pPr>
            <a:r>
              <a:rPr lang="en" sz="1000" b="1" strike="noStrike" spc="-1">
                <a:solidFill>
                  <a:srgbClr val="FF9900"/>
                </a:solidFill>
                <a:latin typeface="Consolas"/>
                <a:ea typeface="Consolas"/>
              </a:rPr>
              <a:t>powers: 1, of: 5,</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nature: 2, mankind: 1,</a:t>
            </a:r>
            <a:endParaRPr lang="en-US" sz="1000" b="0" strike="noStrike" spc="-1">
              <a:latin typeface="Arial"/>
            </a:endParaRPr>
          </a:p>
          <a:p>
            <a:pPr>
              <a:lnSpc>
                <a:spcPct val="142000"/>
              </a:lnSpc>
              <a:tabLst>
                <a:tab pos="0" algn="l"/>
              </a:tabLst>
            </a:pPr>
            <a:r>
              <a:rPr lang="en" sz="1000" b="1" strike="noStrike" spc="-1">
                <a:solidFill>
                  <a:srgbClr val="FF9900"/>
                </a:solidFill>
                <a:latin typeface="Consolas"/>
                <a:ea typeface="Consolas"/>
              </a:rPr>
              <a:t>opinion: 1, political: 1</a:t>
            </a:r>
            <a:endParaRPr lang="en-US" sz="1000" b="0" strike="noStrike" spc="-1">
              <a:latin typeface="Arial"/>
            </a:endParaRPr>
          </a:p>
        </p:txBody>
      </p:sp>
      <p:sp>
        <p:nvSpPr>
          <p:cNvPr id="423" name="CustomShape 5"/>
          <p:cNvSpPr/>
          <p:nvPr/>
        </p:nvSpPr>
        <p:spPr>
          <a:xfrm>
            <a:off x="5667840" y="1637280"/>
            <a:ext cx="1505160" cy="73008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marL="88920">
              <a:lnSpc>
                <a:spcPct val="142000"/>
              </a:lnSpc>
              <a:spcAft>
                <a:spcPts val="799"/>
              </a:spcAft>
              <a:tabLst>
                <a:tab pos="0" algn="l"/>
              </a:tabLst>
            </a:pPr>
            <a:r>
              <a:rPr lang="en" sz="1000" b="1" strike="noStrike" spc="-1">
                <a:solidFill>
                  <a:srgbClr val="F1C232"/>
                </a:solidFill>
                <a:latin typeface="Consolas"/>
                <a:ea typeface="Consolas"/>
              </a:rPr>
              <a:t>god: 1, have: 1, in: 1, it: 1, human: 1,</a:t>
            </a:r>
            <a:endParaRPr lang="en-US" sz="1000" b="0" strike="noStrike" spc="-1">
              <a:latin typeface="Arial"/>
            </a:endParaRPr>
          </a:p>
        </p:txBody>
      </p:sp>
      <p:sp>
        <p:nvSpPr>
          <p:cNvPr id="424" name="CustomShape 6"/>
          <p:cNvSpPr/>
          <p:nvPr/>
        </p:nvSpPr>
        <p:spPr>
          <a:xfrm>
            <a:off x="3503880" y="847080"/>
            <a:ext cx="2135520" cy="6260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42000"/>
              </a:lnSpc>
              <a:spcAft>
                <a:spcPts val="799"/>
              </a:spcAft>
              <a:tabLst>
                <a:tab pos="0" algn="l"/>
              </a:tabLst>
            </a:pPr>
            <a:r>
              <a:rPr lang="en" sz="1000" b="1" strike="noStrike" spc="-1">
                <a:solidFill>
                  <a:srgbClr val="9900FF"/>
                </a:solidFill>
                <a:latin typeface="Consolas"/>
                <a:ea typeface="Consolas"/>
              </a:rPr>
              <a:t>requires: 1, should: 1, respect: 1, separate: 1</a:t>
            </a:r>
            <a:endParaRPr lang="en-US" sz="1000" b="0" strike="noStrike" spc="-1">
              <a:latin typeface="Arial"/>
            </a:endParaRPr>
          </a:p>
        </p:txBody>
      </p:sp>
      <p:sp>
        <p:nvSpPr>
          <p:cNvPr id="425" name="TextShape 7"/>
          <p:cNvSpPr txBox="1"/>
          <p:nvPr/>
        </p:nvSpPr>
        <p:spPr>
          <a:xfrm>
            <a:off x="2047320" y="4195800"/>
            <a:ext cx="5049000" cy="437400"/>
          </a:xfrm>
          <a:prstGeom prst="rect">
            <a:avLst/>
          </a:prstGeom>
          <a:noFill/>
          <a:ln>
            <a:noFill/>
          </a:ln>
        </p:spPr>
        <p:txBody>
          <a:bodyPr tIns="91440" bIns="91440">
            <a:normAutofit fontScale="87500" lnSpcReduction="10000"/>
          </a:bodyPr>
          <a:lstStyle/>
          <a:p>
            <a:pPr algn="ctr">
              <a:lnSpc>
                <a:spcPct val="115000"/>
              </a:lnSpc>
              <a:spcAft>
                <a:spcPts val="1199"/>
              </a:spcAft>
              <a:tabLst>
                <a:tab pos="0" algn="l"/>
              </a:tabLst>
            </a:pPr>
            <a:r>
              <a:rPr lang="en" sz="1800" b="1" strike="noStrike" spc="-1">
                <a:solidFill>
                  <a:srgbClr val="FFFFFF"/>
                </a:solidFill>
                <a:latin typeface="Arial"/>
                <a:ea typeface="Arial"/>
              </a:rPr>
              <a:t>Merge results received from other nodes</a:t>
            </a:r>
            <a:endParaRPr lang="en-US" sz="1800" b="0" strike="noStrike" spc="-1">
              <a:solidFill>
                <a:srgbClr val="000000"/>
              </a:solidFill>
              <a:latin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26"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MapReduce</a:t>
            </a:r>
            <a:endParaRPr lang="en-US" sz="2800" b="0" strike="noStrike" spc="-1">
              <a:solidFill>
                <a:srgbClr val="000000"/>
              </a:solidFill>
              <a:latin typeface="Arial"/>
            </a:endParaRPr>
          </a:p>
        </p:txBody>
      </p:sp>
      <p:sp>
        <p:nvSpPr>
          <p:cNvPr id="427" name="TextShape 2"/>
          <p:cNvSpPr txBox="1"/>
          <p:nvPr/>
        </p:nvSpPr>
        <p:spPr>
          <a:xfrm>
            <a:off x="311760" y="1152360"/>
            <a:ext cx="8520120" cy="3416040"/>
          </a:xfrm>
          <a:prstGeom prst="rect">
            <a:avLst/>
          </a:prstGeom>
          <a:noFill/>
          <a:ln>
            <a:noFill/>
          </a:ln>
        </p:spPr>
        <p:txBody>
          <a:bodyPr tIns="91440" bIns="91440">
            <a:normAutofit/>
          </a:bodyPr>
          <a:lstStyle/>
          <a:p>
            <a:pPr>
              <a:lnSpc>
                <a:spcPct val="115000"/>
              </a:lnSpc>
              <a:tabLst>
                <a:tab pos="0" algn="l"/>
              </a:tabLst>
            </a:pPr>
            <a:r>
              <a:rPr lang="en" sz="1800" b="0" strike="noStrike" spc="-1">
                <a:solidFill>
                  <a:srgbClr val="FFFFFF"/>
                </a:solidFill>
                <a:latin typeface="Arial"/>
                <a:ea typeface="Arial"/>
              </a:rPr>
              <a:t>Partition dataset into many chunks</a:t>
            </a:r>
            <a:endParaRPr lang="en-US" sz="1800" b="0" strike="noStrike" spc="-1">
              <a:solidFill>
                <a:srgbClr val="000000"/>
              </a:solidFill>
              <a:latin typeface="Arial"/>
            </a:endParaRPr>
          </a:p>
          <a:p>
            <a:pPr>
              <a:lnSpc>
                <a:spcPct val="115000"/>
              </a:lnSpc>
              <a:spcBef>
                <a:spcPts val="1199"/>
              </a:spcBef>
              <a:tabLst>
                <a:tab pos="0" algn="l"/>
              </a:tabLst>
            </a:pPr>
            <a:r>
              <a:rPr lang="en" sz="1800" b="1" strike="noStrike" spc="-1">
                <a:solidFill>
                  <a:srgbClr val="FFFFFF"/>
                </a:solidFill>
                <a:latin typeface="Arial"/>
                <a:ea typeface="Arial"/>
              </a:rPr>
              <a:t>Map stage: </a:t>
            </a:r>
            <a:r>
              <a:rPr lang="en" sz="1800" b="0" strike="noStrike" spc="-1">
                <a:solidFill>
                  <a:srgbClr val="FFFFFF"/>
                </a:solidFill>
                <a:latin typeface="Arial"/>
                <a:ea typeface="Arial"/>
              </a:rPr>
              <a:t>Each node processes one or more chunks locally</a:t>
            </a:r>
            <a:endParaRPr lang="en-US" sz="1800" b="0" strike="noStrike" spc="-1">
              <a:solidFill>
                <a:srgbClr val="000000"/>
              </a:solidFill>
              <a:latin typeface="Arial"/>
            </a:endParaRPr>
          </a:p>
          <a:p>
            <a:pPr>
              <a:lnSpc>
                <a:spcPct val="115000"/>
              </a:lnSpc>
              <a:spcBef>
                <a:spcPts val="1199"/>
              </a:spcBef>
              <a:spcAft>
                <a:spcPts val="1199"/>
              </a:spcAft>
              <a:tabLst>
                <a:tab pos="0" algn="l"/>
              </a:tabLst>
            </a:pPr>
            <a:r>
              <a:rPr lang="en" sz="1800" b="1" strike="noStrike" spc="-1">
                <a:solidFill>
                  <a:srgbClr val="FFFFFF"/>
                </a:solidFill>
                <a:latin typeface="Arial"/>
                <a:ea typeface="Arial"/>
              </a:rPr>
              <a:t>Reduce stage: </a:t>
            </a:r>
            <a:endParaRPr lang="en-US" sz="18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4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4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28"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MapReduce Interface</a:t>
            </a:r>
            <a:endParaRPr lang="en-US" sz="2800" b="0" strike="noStrike" spc="-1">
              <a:solidFill>
                <a:srgbClr val="000000"/>
              </a:solidFill>
              <a:latin typeface="Arial"/>
            </a:endParaRPr>
          </a:p>
        </p:txBody>
      </p:sp>
      <p:sp>
        <p:nvSpPr>
          <p:cNvPr id="429" name="TextShape 2"/>
          <p:cNvSpPr txBox="1"/>
          <p:nvPr/>
        </p:nvSpPr>
        <p:spPr>
          <a:xfrm>
            <a:off x="311760" y="1152360"/>
            <a:ext cx="8520120" cy="3416040"/>
          </a:xfrm>
          <a:prstGeom prst="rect">
            <a:avLst/>
          </a:prstGeom>
          <a:noFill/>
          <a:ln>
            <a:noFill/>
          </a:ln>
        </p:spPr>
        <p:txBody>
          <a:bodyPr tIns="91440" bIns="91440">
            <a:normAutofit/>
          </a:bodyPr>
          <a:lstStyle/>
          <a:p>
            <a:pPr>
              <a:lnSpc>
                <a:spcPct val="120000"/>
              </a:lnSpc>
              <a:tabLst>
                <a:tab pos="0" algn="l"/>
              </a:tabLst>
            </a:pPr>
            <a:r>
              <a:rPr lang="en" sz="2400" b="1" strike="noStrike" spc="-1">
                <a:solidFill>
                  <a:srgbClr val="FFFFFF"/>
                </a:solidFill>
                <a:latin typeface="Courier New"/>
                <a:ea typeface="Courier New"/>
              </a:rPr>
              <a:t>map(key, value) -&gt; list(&lt;k’, v’&gt;)</a:t>
            </a:r>
            <a:endParaRPr lang="en-US" sz="2400" b="0" strike="noStrike" spc="-1">
              <a:solidFill>
                <a:srgbClr val="000000"/>
              </a:solidFill>
              <a:latin typeface="Arial"/>
            </a:endParaRPr>
          </a:p>
          <a:p>
            <a:pPr>
              <a:lnSpc>
                <a:spcPct val="120000"/>
              </a:lnSpc>
              <a:spcBef>
                <a:spcPts val="799"/>
              </a:spcBef>
              <a:tabLst>
                <a:tab pos="0" algn="l"/>
              </a:tabLst>
            </a:pPr>
            <a:r>
              <a:rPr lang="en" sz="1800" b="0" strike="noStrike" spc="-1">
                <a:solidFill>
                  <a:srgbClr val="FFFFFF"/>
                </a:solidFill>
                <a:latin typeface="Arial"/>
                <a:ea typeface="Arial"/>
              </a:rPr>
              <a:t>Apply function to (key, value) pair</a:t>
            </a:r>
            <a:endParaRPr lang="en-US" sz="1800" b="0" strike="noStrike" spc="-1">
              <a:solidFill>
                <a:srgbClr val="000000"/>
              </a:solidFill>
              <a:latin typeface="Arial"/>
            </a:endParaRPr>
          </a:p>
          <a:p>
            <a:pPr>
              <a:lnSpc>
                <a:spcPct val="120000"/>
              </a:lnSpc>
              <a:spcBef>
                <a:spcPts val="799"/>
              </a:spcBef>
              <a:tabLst>
                <a:tab pos="0" algn="l"/>
              </a:tabLst>
            </a:pPr>
            <a:r>
              <a:rPr lang="en" sz="1800" b="0" strike="noStrike" spc="-1">
                <a:solidFill>
                  <a:srgbClr val="FFFFFF"/>
                </a:solidFill>
                <a:latin typeface="Arial"/>
                <a:ea typeface="Arial"/>
              </a:rPr>
              <a:t>Outputs list of intermediate pairs </a:t>
            </a:r>
            <a:endParaRPr lang="en-US" sz="1800" b="0" strike="noStrike" spc="-1">
              <a:solidFill>
                <a:srgbClr val="000000"/>
              </a:solidFill>
              <a:latin typeface="Arial"/>
            </a:endParaRPr>
          </a:p>
          <a:p>
            <a:pPr>
              <a:lnSpc>
                <a:spcPct val="120000"/>
              </a:lnSpc>
              <a:spcBef>
                <a:spcPts val="2401"/>
              </a:spcBef>
              <a:tabLst>
                <a:tab pos="0" algn="l"/>
              </a:tabLst>
            </a:pPr>
            <a:r>
              <a:rPr lang="en" sz="2400" b="1" strike="noStrike" spc="-1">
                <a:solidFill>
                  <a:srgbClr val="FFFFFF"/>
                </a:solidFill>
                <a:latin typeface="Courier New"/>
                <a:ea typeface="Courier New"/>
              </a:rPr>
              <a:t>reduce(key, list&lt;value&gt;) -&gt; &lt;k’, v’&gt;</a:t>
            </a:r>
            <a:endParaRPr lang="en-US" sz="2400" b="0" strike="noStrike" spc="-1">
              <a:solidFill>
                <a:srgbClr val="000000"/>
              </a:solidFill>
              <a:latin typeface="Arial"/>
            </a:endParaRPr>
          </a:p>
          <a:p>
            <a:pPr>
              <a:lnSpc>
                <a:spcPct val="120000"/>
              </a:lnSpc>
              <a:spcBef>
                <a:spcPts val="799"/>
              </a:spcBef>
              <a:tabLst>
                <a:tab pos="0" algn="l"/>
              </a:tabLst>
            </a:pPr>
            <a:r>
              <a:rPr lang="en" sz="1800" b="0" strike="noStrike" spc="-1">
                <a:solidFill>
                  <a:srgbClr val="FFFFFF"/>
                </a:solidFill>
                <a:latin typeface="Arial"/>
                <a:ea typeface="Arial"/>
              </a:rPr>
              <a:t>Applies aggregation function to values</a:t>
            </a:r>
            <a:endParaRPr lang="en-US" sz="1800" b="0" strike="noStrike" spc="-1">
              <a:solidFill>
                <a:srgbClr val="000000"/>
              </a:solidFill>
              <a:latin typeface="Arial"/>
            </a:endParaRPr>
          </a:p>
          <a:p>
            <a:pPr>
              <a:lnSpc>
                <a:spcPct val="120000"/>
              </a:lnSpc>
              <a:spcBef>
                <a:spcPts val="799"/>
              </a:spcBef>
              <a:tabLst>
                <a:tab pos="0" algn="l"/>
              </a:tabLst>
            </a:pPr>
            <a:endParaRPr lang="en-US" sz="18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29">
                                            <p:txEl>
                                              <p:pRg st="0" end="0"/>
                                            </p:txEl>
                                          </p:spTgt>
                                        </p:tgtEl>
                                        <p:attrNameLst>
                                          <p:attrName>style.visibility</p:attrName>
                                        </p:attrNameLst>
                                      </p:cBhvr>
                                      <p:to>
                                        <p:strVal val="visible"/>
                                      </p:to>
                                    </p:set>
                                    <p:animEffect transition="in" filter="fade">
                                      <p:cBhvr additive="repl">
                                        <p:cTn id="7" dur="1"/>
                                        <p:tgtEl>
                                          <p:spTgt spid="4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429">
                                            <p:txEl>
                                              <p:pRg st="1" end="1"/>
                                            </p:txEl>
                                          </p:spTgt>
                                        </p:tgtEl>
                                        <p:attrNameLst>
                                          <p:attrName>style.visibility</p:attrName>
                                        </p:attrNameLst>
                                      </p:cBhvr>
                                      <p:to>
                                        <p:strVal val="visible"/>
                                      </p:to>
                                    </p:set>
                                    <p:animEffect transition="in" filter="fade">
                                      <p:cBhvr additive="repl">
                                        <p:cTn id="12" dur="1"/>
                                        <p:tgtEl>
                                          <p:spTgt spid="4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fill="hold" nodeType="clickEffect">
                                  <p:stCondLst>
                                    <p:cond delay="0"/>
                                  </p:stCondLst>
                                  <p:childTnLst>
                                    <p:set>
                                      <p:cBhvr>
                                        <p:cTn id="16" dur="1" fill="hold">
                                          <p:stCondLst>
                                            <p:cond delay="0"/>
                                          </p:stCondLst>
                                        </p:cTn>
                                        <p:tgtEl>
                                          <p:spTgt spid="429">
                                            <p:txEl>
                                              <p:pRg st="2" end="2"/>
                                            </p:txEl>
                                          </p:spTgt>
                                        </p:tgtEl>
                                        <p:attrNameLst>
                                          <p:attrName>style.visibility</p:attrName>
                                        </p:attrNameLst>
                                      </p:cBhvr>
                                      <p:to>
                                        <p:strVal val="visible"/>
                                      </p:to>
                                    </p:set>
                                    <p:animEffect transition="in" filter="fade">
                                      <p:cBhvr additive="repl">
                                        <p:cTn id="17" dur="1"/>
                                        <p:tgtEl>
                                          <p:spTgt spid="4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fill="hold" nodeType="clickEffect">
                                  <p:stCondLst>
                                    <p:cond delay="0"/>
                                  </p:stCondLst>
                                  <p:childTnLst>
                                    <p:set>
                                      <p:cBhvr>
                                        <p:cTn id="21" dur="1" fill="hold">
                                          <p:stCondLst>
                                            <p:cond delay="0"/>
                                          </p:stCondLst>
                                        </p:cTn>
                                        <p:tgtEl>
                                          <p:spTgt spid="429">
                                            <p:txEl>
                                              <p:pRg st="3" end="3"/>
                                            </p:txEl>
                                          </p:spTgt>
                                        </p:tgtEl>
                                        <p:attrNameLst>
                                          <p:attrName>style.visibility</p:attrName>
                                        </p:attrNameLst>
                                      </p:cBhvr>
                                      <p:to>
                                        <p:strVal val="visible"/>
                                      </p:to>
                                    </p:set>
                                    <p:animEffect transition="in" filter="fade">
                                      <p:cBhvr additive="repl">
                                        <p:cTn id="22" dur="1"/>
                                        <p:tgtEl>
                                          <p:spTgt spid="4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fill="hold" nodeType="clickEffect">
                                  <p:stCondLst>
                                    <p:cond delay="0"/>
                                  </p:stCondLst>
                                  <p:childTnLst>
                                    <p:set>
                                      <p:cBhvr>
                                        <p:cTn id="26" dur="1" fill="hold">
                                          <p:stCondLst>
                                            <p:cond delay="0"/>
                                          </p:stCondLst>
                                        </p:cTn>
                                        <p:tgtEl>
                                          <p:spTgt spid="429">
                                            <p:txEl>
                                              <p:pRg st="4" end="4"/>
                                            </p:txEl>
                                          </p:spTgt>
                                        </p:tgtEl>
                                        <p:attrNameLst>
                                          <p:attrName>style.visibility</p:attrName>
                                        </p:attrNameLst>
                                      </p:cBhvr>
                                      <p:to>
                                        <p:strVal val="visible"/>
                                      </p:to>
                                    </p:set>
                                    <p:animEffect transition="in" filter="fade">
                                      <p:cBhvr additive="repl">
                                        <p:cTn id="27" dur="1"/>
                                        <p:tgtEl>
                                          <p:spTgt spid="42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fill="hold" nodeType="clickEffect">
                                  <p:stCondLst>
                                    <p:cond delay="0"/>
                                  </p:stCondLst>
                                  <p:childTnLst>
                                    <p:set>
                                      <p:cBhvr>
                                        <p:cTn id="31" dur="1" fill="hold">
                                          <p:stCondLst>
                                            <p:cond delay="0"/>
                                          </p:stCondLst>
                                        </p:cTn>
                                        <p:tgtEl>
                                          <p:spTgt spid="429">
                                            <p:txEl>
                                              <p:pRg st="5" end="5"/>
                                            </p:txEl>
                                          </p:spTgt>
                                        </p:tgtEl>
                                        <p:attrNameLst>
                                          <p:attrName>style.visibility</p:attrName>
                                        </p:attrNameLst>
                                      </p:cBhvr>
                                      <p:to>
                                        <p:strVal val="visible"/>
                                      </p:to>
                                    </p:set>
                                    <p:animEffect transition="in" filter="fade">
                                      <p:cBhvr additive="repl">
                                        <p:cTn id="32" dur="1"/>
                                        <p:tgtEl>
                                          <p:spTgt spid="42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30"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MapReduce: WordCount</a:t>
            </a:r>
            <a:endParaRPr lang="en-US" sz="2800" b="0" strike="noStrike" spc="-1">
              <a:solidFill>
                <a:srgbClr val="000000"/>
              </a:solidFill>
              <a:latin typeface="Arial"/>
            </a:endParaRPr>
          </a:p>
        </p:txBody>
      </p:sp>
      <p:sp>
        <p:nvSpPr>
          <p:cNvPr id="431" name="TextShape 2"/>
          <p:cNvSpPr txBox="1"/>
          <p:nvPr/>
        </p:nvSpPr>
        <p:spPr>
          <a:xfrm>
            <a:off x="311760" y="1180800"/>
            <a:ext cx="8520120" cy="3873600"/>
          </a:xfrm>
          <a:prstGeom prst="rect">
            <a:avLst/>
          </a:prstGeom>
          <a:noFill/>
          <a:ln>
            <a:noFill/>
          </a:ln>
        </p:spPr>
        <p:txBody>
          <a:bodyPr tIns="91440" bIns="91440">
            <a:normAutofit/>
          </a:bodyPr>
          <a:lstStyle/>
          <a:p>
            <a:pPr>
              <a:lnSpc>
                <a:spcPct val="115000"/>
              </a:lnSpc>
              <a:tabLst>
                <a:tab pos="0" algn="l"/>
              </a:tabLst>
            </a:pPr>
            <a:r>
              <a:rPr lang="en" sz="1800" b="1" strike="noStrike" spc="-1">
                <a:solidFill>
                  <a:srgbClr val="FFFFFF"/>
                </a:solidFill>
                <a:latin typeface="Courier New"/>
                <a:ea typeface="Courier New"/>
              </a:rPr>
              <a:t>map(key, value):</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urier New"/>
                <a:ea typeface="Courier New"/>
              </a:rPr>
              <a:t>	// key = document name</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urier New"/>
                <a:ea typeface="Courier New"/>
              </a:rPr>
              <a:t>// value = document contents</a:t>
            </a:r>
            <a:endParaRPr lang="en-US" sz="1800" b="0" strike="noStrike" spc="-1">
              <a:solidFill>
                <a:srgbClr val="000000"/>
              </a:solidFill>
              <a:latin typeface="Arial"/>
            </a:endParaRPr>
          </a:p>
          <a:p>
            <a:pPr marL="457200">
              <a:lnSpc>
                <a:spcPct val="115000"/>
              </a:lnSpc>
              <a:tabLst>
                <a:tab pos="0" algn="l"/>
              </a:tabLst>
            </a:pPr>
            <a:r>
              <a:rPr lang="en" sz="1800" b="0" strike="noStrike" spc="-1">
                <a:solidFill>
                  <a:srgbClr val="FFFFFF"/>
                </a:solidFill>
                <a:latin typeface="Courier New"/>
                <a:ea typeface="Courier New"/>
              </a:rPr>
              <a:t>for each word w in value: 	</a:t>
            </a:r>
            <a:endParaRPr lang="en-US" sz="1800" b="0" strike="noStrike" spc="-1">
              <a:solidFill>
                <a:srgbClr val="000000"/>
              </a:solidFill>
              <a:latin typeface="Arial"/>
            </a:endParaRPr>
          </a:p>
          <a:p>
            <a:pPr marL="457200">
              <a:lnSpc>
                <a:spcPct val="115000"/>
              </a:lnSpc>
              <a:tabLst>
                <a:tab pos="0" algn="l"/>
              </a:tabLst>
            </a:pPr>
            <a:r>
              <a:rPr lang="en" sz="1800" b="0" strike="noStrike" spc="-1">
                <a:solidFill>
                  <a:srgbClr val="FFFFFF"/>
                </a:solidFill>
                <a:latin typeface="Courier New"/>
                <a:ea typeface="Courier New"/>
              </a:rPr>
              <a:t>	emit (w, 1)</a:t>
            </a:r>
            <a:endParaRPr lang="en-US" sz="1800" b="0" strike="noStrike" spc="-1">
              <a:solidFill>
                <a:srgbClr val="000000"/>
              </a:solidFill>
              <a:latin typeface="Arial"/>
            </a:endParaRPr>
          </a:p>
          <a:p>
            <a:pPr>
              <a:lnSpc>
                <a:spcPct val="115000"/>
              </a:lnSpc>
              <a:spcBef>
                <a:spcPts val="1400"/>
              </a:spcBef>
              <a:tabLst>
                <a:tab pos="0" algn="l"/>
              </a:tabLst>
            </a:pPr>
            <a:r>
              <a:rPr lang="en" sz="1800" b="1" strike="noStrike" spc="-1">
                <a:solidFill>
                  <a:srgbClr val="FFFFFF"/>
                </a:solidFill>
                <a:latin typeface="Courier New"/>
                <a:ea typeface="Courier New"/>
              </a:rPr>
              <a:t>reduce(key, values): </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urier New"/>
                <a:ea typeface="Courier New"/>
              </a:rPr>
              <a:t>	// key = the word</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urier New"/>
                <a:ea typeface="Courier New"/>
              </a:rPr>
              <a:t>	// values = number of occurrences of that word</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urier New"/>
                <a:ea typeface="Courier New"/>
              </a:rPr>
              <a:t>	count = sum(values)</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urier New"/>
                <a:ea typeface="Courier New"/>
              </a:rPr>
              <a:t>emit (key, count)</a:t>
            </a:r>
            <a:endParaRPr lang="en-US" sz="1800" b="0" strike="noStrike" spc="-1">
              <a:solidFill>
                <a:srgbClr val="000000"/>
              </a:solidFill>
              <a:latin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32" name="TextShape 1"/>
          <p:cNvSpPr txBox="1"/>
          <p:nvPr/>
        </p:nvSpPr>
        <p:spPr>
          <a:xfrm>
            <a:off x="6781680" y="4915080"/>
            <a:ext cx="2133360" cy="159120"/>
          </a:xfrm>
          <a:prstGeom prst="rect">
            <a:avLst/>
          </a:prstGeom>
          <a:noFill/>
          <a:ln>
            <a:noFill/>
          </a:ln>
        </p:spPr>
        <p:txBody>
          <a:bodyPr lIns="36000" tIns="36000" rIns="36000" bIns="36000" anchor="ctr">
            <a:normAutofit fontScale="69500" lnSpcReduction="20000"/>
          </a:bodyPr>
          <a:lstStyle/>
          <a:p>
            <a:pPr algn="r">
              <a:lnSpc>
                <a:spcPct val="100000"/>
              </a:lnSpc>
              <a:tabLst>
                <a:tab pos="0" algn="l"/>
              </a:tabLst>
            </a:pPr>
            <a:fld id="{0B242ECE-AAF4-4BC0-AC9B-C7EDB5F24722}" type="slidenum">
              <a:rPr lang="en" sz="1000" b="0" strike="noStrike" spc="-1">
                <a:solidFill>
                  <a:srgbClr val="595959"/>
                </a:solidFill>
                <a:latin typeface="Arial"/>
                <a:ea typeface="Arial"/>
              </a:rPr>
              <a:t>46</a:t>
            </a:fld>
            <a:endParaRPr lang="en-US" sz="1000" b="0" strike="noStrike" spc="-1">
              <a:latin typeface="Times New Roman"/>
            </a:endParaRPr>
          </a:p>
        </p:txBody>
      </p:sp>
      <p:sp>
        <p:nvSpPr>
          <p:cNvPr id="433" name="CustomShape 2"/>
          <p:cNvSpPr/>
          <p:nvPr/>
        </p:nvSpPr>
        <p:spPr>
          <a:xfrm>
            <a:off x="843120" y="2720160"/>
            <a:ext cx="4914720" cy="331920"/>
          </a:xfrm>
          <a:prstGeom prst="rect">
            <a:avLst/>
          </a:prstGeom>
          <a:solidFill>
            <a:schemeClr val="lt1"/>
          </a:solidFill>
          <a:ln>
            <a:noFill/>
          </a:ln>
        </p:spPr>
        <p:style>
          <a:lnRef idx="0">
            <a:scrgbClr r="0" g="0" b="0"/>
          </a:lnRef>
          <a:fillRef idx="0">
            <a:scrgbClr r="0" g="0" b="0"/>
          </a:fillRef>
          <a:effectRef idx="0">
            <a:scrgbClr r="0" g="0" b="0"/>
          </a:effectRef>
          <a:fontRef idx="minor"/>
        </p:style>
      </p:sp>
      <p:sp>
        <p:nvSpPr>
          <p:cNvPr id="434" name="CustomShape 3"/>
          <p:cNvSpPr/>
          <p:nvPr/>
        </p:nvSpPr>
        <p:spPr>
          <a:xfrm>
            <a:off x="6781680" y="2718360"/>
            <a:ext cx="1911960" cy="331920"/>
          </a:xfrm>
          <a:prstGeom prst="rect">
            <a:avLst/>
          </a:prstGeom>
          <a:solidFill>
            <a:schemeClr val="lt1"/>
          </a:solidFill>
          <a:ln>
            <a:noFill/>
          </a:ln>
        </p:spPr>
        <p:style>
          <a:lnRef idx="0">
            <a:scrgbClr r="0" g="0" b="0"/>
          </a:lnRef>
          <a:fillRef idx="0">
            <a:scrgbClr r="0" g="0" b="0"/>
          </a:fillRef>
          <a:effectRef idx="0">
            <a:scrgbClr r="0" g="0" b="0"/>
          </a:effectRef>
          <a:fontRef idx="minor"/>
        </p:style>
      </p:sp>
      <p:sp>
        <p:nvSpPr>
          <p:cNvPr id="435" name="CustomShape 4"/>
          <p:cNvSpPr/>
          <p:nvPr/>
        </p:nvSpPr>
        <p:spPr>
          <a:xfrm>
            <a:off x="960840" y="2694960"/>
            <a:ext cx="4974480" cy="432000"/>
          </a:xfrm>
          <a:prstGeom prst="rect">
            <a:avLst/>
          </a:prstGeom>
          <a:solidFill>
            <a:schemeClr val="lt1"/>
          </a:solidFill>
          <a:ln>
            <a:noFill/>
          </a:ln>
        </p:spPr>
        <p:style>
          <a:lnRef idx="0">
            <a:scrgbClr r="0" g="0" b="0"/>
          </a:lnRef>
          <a:fillRef idx="0">
            <a:scrgbClr r="0" g="0" b="0"/>
          </a:fillRef>
          <a:effectRef idx="0">
            <a:scrgbClr r="0" g="0" b="0"/>
          </a:effectRef>
          <a:fontRef idx="minor"/>
        </p:style>
      </p:sp>
      <p:sp>
        <p:nvSpPr>
          <p:cNvPr id="436" name="CustomShape 5"/>
          <p:cNvSpPr/>
          <p:nvPr/>
        </p:nvSpPr>
        <p:spPr>
          <a:xfrm>
            <a:off x="6896880" y="2732400"/>
            <a:ext cx="2018520" cy="432000"/>
          </a:xfrm>
          <a:prstGeom prst="rect">
            <a:avLst/>
          </a:prstGeom>
          <a:solidFill>
            <a:schemeClr val="lt1"/>
          </a:solidFill>
          <a:ln>
            <a:noFill/>
          </a:ln>
        </p:spPr>
        <p:style>
          <a:lnRef idx="0">
            <a:scrgbClr r="0" g="0" b="0"/>
          </a:lnRef>
          <a:fillRef idx="0">
            <a:scrgbClr r="0" g="0" b="0"/>
          </a:fillRef>
          <a:effectRef idx="0">
            <a:scrgbClr r="0" g="0" b="0"/>
          </a:effectRef>
          <a:fontRef idx="minor"/>
        </p:style>
      </p:sp>
      <p:pic>
        <p:nvPicPr>
          <p:cNvPr id="437" name="Google Shape;547;p58"/>
          <p:cNvPicPr/>
          <p:nvPr/>
        </p:nvPicPr>
        <p:blipFill>
          <a:blip r:embed="rId2"/>
          <a:stretch/>
        </p:blipFill>
        <p:spPr>
          <a:xfrm>
            <a:off x="76320" y="1214640"/>
            <a:ext cx="8802360" cy="3670920"/>
          </a:xfrm>
          <a:prstGeom prst="rect">
            <a:avLst/>
          </a:prstGeom>
          <a:ln>
            <a:noFill/>
          </a:ln>
        </p:spPr>
      </p:pic>
      <p:sp>
        <p:nvSpPr>
          <p:cNvPr id="438" name="CustomShape 6"/>
          <p:cNvSpPr/>
          <p:nvPr/>
        </p:nvSpPr>
        <p:spPr>
          <a:xfrm>
            <a:off x="2752920" y="2816280"/>
            <a:ext cx="711720" cy="29952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ctr">
              <a:lnSpc>
                <a:spcPct val="100000"/>
              </a:lnSpc>
              <a:tabLst>
                <a:tab pos="0" algn="l"/>
              </a:tabLst>
            </a:pPr>
            <a:r>
              <a:rPr lang="en" sz="2000" b="1" strike="noStrike" spc="-1">
                <a:solidFill>
                  <a:srgbClr val="000000"/>
                </a:solidFill>
                <a:latin typeface="Arial"/>
                <a:ea typeface="Arial"/>
              </a:rPr>
              <a:t>map</a:t>
            </a:r>
            <a:endParaRPr lang="en-US" sz="2000" b="0" strike="noStrike" spc="-1">
              <a:latin typeface="Arial"/>
            </a:endParaRPr>
          </a:p>
        </p:txBody>
      </p:sp>
      <p:sp>
        <p:nvSpPr>
          <p:cNvPr id="439" name="CustomShape 7"/>
          <p:cNvSpPr/>
          <p:nvPr/>
        </p:nvSpPr>
        <p:spPr>
          <a:xfrm>
            <a:off x="4471920" y="2816280"/>
            <a:ext cx="1239120" cy="29952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ctr">
              <a:lnSpc>
                <a:spcPct val="100000"/>
              </a:lnSpc>
              <a:tabLst>
                <a:tab pos="0" algn="l"/>
              </a:tabLst>
            </a:pPr>
            <a:r>
              <a:rPr lang="en" sz="2000" b="1" strike="noStrike" spc="-1">
                <a:solidFill>
                  <a:srgbClr val="000000"/>
                </a:solidFill>
                <a:latin typeface="Arial"/>
                <a:ea typeface="Arial"/>
              </a:rPr>
              <a:t>combine</a:t>
            </a:r>
            <a:endParaRPr lang="en-US" sz="2000" b="0" strike="noStrike" spc="-1">
              <a:latin typeface="Arial"/>
            </a:endParaRPr>
          </a:p>
        </p:txBody>
      </p:sp>
      <p:sp>
        <p:nvSpPr>
          <p:cNvPr id="440" name="CustomShape 8"/>
          <p:cNvSpPr/>
          <p:nvPr/>
        </p:nvSpPr>
        <p:spPr>
          <a:xfrm>
            <a:off x="5850360" y="2816280"/>
            <a:ext cx="1208520" cy="29952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ctr">
              <a:lnSpc>
                <a:spcPct val="100000"/>
              </a:lnSpc>
              <a:tabLst>
                <a:tab pos="0" algn="l"/>
              </a:tabLst>
            </a:pPr>
            <a:r>
              <a:rPr lang="en" sz="2000" b="1" strike="noStrike" spc="-1">
                <a:solidFill>
                  <a:srgbClr val="000000"/>
                </a:solidFill>
                <a:latin typeface="Arial"/>
                <a:ea typeface="Arial"/>
              </a:rPr>
              <a:t>shuffle</a:t>
            </a:r>
            <a:endParaRPr lang="en-US" sz="2000" b="0" strike="noStrike" spc="-1">
              <a:latin typeface="Arial"/>
            </a:endParaRPr>
          </a:p>
        </p:txBody>
      </p:sp>
      <p:sp>
        <p:nvSpPr>
          <p:cNvPr id="441" name="CustomShape 9"/>
          <p:cNvSpPr/>
          <p:nvPr/>
        </p:nvSpPr>
        <p:spPr>
          <a:xfrm>
            <a:off x="7335360" y="2816280"/>
            <a:ext cx="1026000" cy="29952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ctr">
              <a:lnSpc>
                <a:spcPct val="100000"/>
              </a:lnSpc>
              <a:tabLst>
                <a:tab pos="0" algn="l"/>
              </a:tabLst>
            </a:pPr>
            <a:r>
              <a:rPr lang="en" sz="2000" b="1" strike="noStrike" spc="-1">
                <a:solidFill>
                  <a:srgbClr val="000000"/>
                </a:solidFill>
                <a:latin typeface="Arial"/>
                <a:ea typeface="Arial"/>
              </a:rPr>
              <a:t>reduce</a:t>
            </a:r>
            <a:endParaRPr lang="en-US" sz="2000" b="0" strike="noStrike" spc="-1">
              <a:latin typeface="Arial"/>
            </a:endParaRPr>
          </a:p>
        </p:txBody>
      </p:sp>
      <p:sp>
        <p:nvSpPr>
          <p:cNvPr id="442" name="TextShape 10"/>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MapReduce: WordCount</a:t>
            </a:r>
            <a:endParaRPr lang="en-US" sz="2800" b="0" strike="noStrike" spc="-1">
              <a:solidFill>
                <a:srgbClr val="000000"/>
              </a:solidFill>
              <a:latin typeface="Aria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43"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Why is this hard?</a:t>
            </a:r>
            <a:endParaRPr lang="en-US" sz="2800" b="0" strike="noStrike" spc="-1">
              <a:solidFill>
                <a:srgbClr val="000000"/>
              </a:solidFill>
              <a:latin typeface="Arial"/>
            </a:endParaRPr>
          </a:p>
        </p:txBody>
      </p:sp>
      <p:sp>
        <p:nvSpPr>
          <p:cNvPr id="444" name="TextShape 2"/>
          <p:cNvSpPr txBox="1"/>
          <p:nvPr/>
        </p:nvSpPr>
        <p:spPr>
          <a:xfrm>
            <a:off x="311760" y="1152360"/>
            <a:ext cx="8520120" cy="3371760"/>
          </a:xfrm>
          <a:prstGeom prst="rect">
            <a:avLst/>
          </a:prstGeom>
          <a:noFill/>
          <a:ln>
            <a:noFill/>
          </a:ln>
        </p:spPr>
        <p:txBody>
          <a:bodyPr tIns="91440" bIns="91440">
            <a:normAutofit/>
          </a:bodyPr>
          <a:lstStyle/>
          <a:p>
            <a:pPr>
              <a:lnSpc>
                <a:spcPct val="115000"/>
              </a:lnSpc>
              <a:tabLst>
                <a:tab pos="0" algn="l"/>
              </a:tabLst>
            </a:pPr>
            <a:r>
              <a:rPr lang="en" sz="2200" b="0" strike="noStrike" spc="-1">
                <a:solidFill>
                  <a:srgbClr val="FFFFFF"/>
                </a:solidFill>
                <a:latin typeface="Arial"/>
                <a:ea typeface="Arial"/>
              </a:rPr>
              <a:t>Failure is common</a:t>
            </a:r>
            <a:endParaRPr lang="en-US" sz="2200" b="0" strike="noStrike" spc="-1">
              <a:solidFill>
                <a:srgbClr val="000000"/>
              </a:solidFill>
              <a:latin typeface="Arial"/>
            </a:endParaRPr>
          </a:p>
          <a:p>
            <a:pPr>
              <a:lnSpc>
                <a:spcPct val="115000"/>
              </a:lnSpc>
              <a:spcBef>
                <a:spcPts val="1199"/>
              </a:spcBef>
              <a:tabLst>
                <a:tab pos="0" algn="l"/>
              </a:tabLst>
            </a:pPr>
            <a:r>
              <a:rPr lang="en" sz="1600" b="0" strike="noStrike" spc="-1">
                <a:solidFill>
                  <a:srgbClr val="FFFFFF"/>
                </a:solidFill>
                <a:latin typeface="Arial"/>
                <a:ea typeface="Arial"/>
              </a:rPr>
              <a:t>Even if each machine is available </a:t>
            </a:r>
            <a:r>
              <a:rPr lang="en" sz="1600" b="0" i="1" strike="noStrike" spc="-1">
                <a:solidFill>
                  <a:srgbClr val="FFFFFF"/>
                </a:solidFill>
                <a:latin typeface="Arial"/>
                <a:ea typeface="Arial"/>
              </a:rPr>
              <a:t>p</a:t>
            </a:r>
            <a:r>
              <a:rPr lang="en" sz="1600" b="0" strike="noStrike" spc="-1">
                <a:solidFill>
                  <a:srgbClr val="FFFFFF"/>
                </a:solidFill>
                <a:latin typeface="Arial"/>
                <a:ea typeface="Arial"/>
              </a:rPr>
              <a:t> = 99.999% of the time, a datacenter with</a:t>
            </a:r>
            <a:endParaRPr lang="en-US" sz="1600" b="0" strike="noStrike" spc="-1">
              <a:solidFill>
                <a:srgbClr val="000000"/>
              </a:solidFill>
              <a:latin typeface="Arial"/>
            </a:endParaRPr>
          </a:p>
          <a:p>
            <a:pPr marL="457200">
              <a:lnSpc>
                <a:spcPct val="115000"/>
              </a:lnSpc>
              <a:tabLst>
                <a:tab pos="0" algn="l"/>
              </a:tabLst>
            </a:pPr>
            <a:r>
              <a:rPr lang="en" sz="1600" b="0" i="1" strike="noStrike" spc="-1">
                <a:solidFill>
                  <a:srgbClr val="FFFFFF"/>
                </a:solidFill>
                <a:latin typeface="Arial"/>
                <a:ea typeface="Arial"/>
              </a:rPr>
              <a:t>n</a:t>
            </a:r>
            <a:r>
              <a:rPr lang="en" sz="1600" b="0" strike="noStrike" spc="-1">
                <a:solidFill>
                  <a:srgbClr val="FFFFFF"/>
                </a:solidFill>
                <a:latin typeface="Arial"/>
                <a:ea typeface="Arial"/>
              </a:rPr>
              <a:t> = 100,000 machines still encounters failures </a:t>
            </a:r>
            <a:r>
              <a:rPr lang="en" sz="1600" b="0" strike="noStrike" spc="-1">
                <a:solidFill>
                  <a:srgbClr val="FFFFFF"/>
                </a:solidFill>
                <a:latin typeface="Consolas"/>
                <a:ea typeface="Consolas"/>
              </a:rPr>
              <a:t>(1-</a:t>
            </a:r>
            <a:r>
              <a:rPr lang="en" sz="1600" b="0" i="1" strike="noStrike" spc="-1">
                <a:solidFill>
                  <a:srgbClr val="FFFFFF"/>
                </a:solidFill>
                <a:latin typeface="Consolas"/>
                <a:ea typeface="Consolas"/>
              </a:rPr>
              <a:t>p</a:t>
            </a:r>
            <a:r>
              <a:rPr lang="en" sz="1600" b="0" i="1" strike="noStrike" spc="-1" baseline="30000">
                <a:solidFill>
                  <a:srgbClr val="FFFFFF"/>
                </a:solidFill>
                <a:latin typeface="Consolas"/>
                <a:ea typeface="Consolas"/>
              </a:rPr>
              <a:t>n</a:t>
            </a:r>
            <a:r>
              <a:rPr lang="en" sz="1600" b="0" strike="noStrike" spc="-1">
                <a:solidFill>
                  <a:srgbClr val="FFFFFF"/>
                </a:solidFill>
                <a:latin typeface="Consolas"/>
                <a:ea typeface="Consolas"/>
              </a:rPr>
              <a:t>) = 63%</a:t>
            </a:r>
            <a:r>
              <a:rPr lang="en" sz="1600" b="0" strike="noStrike" spc="-1">
                <a:solidFill>
                  <a:srgbClr val="FFFFFF"/>
                </a:solidFill>
                <a:latin typeface="Arial"/>
                <a:ea typeface="Arial"/>
              </a:rPr>
              <a:t> of the time</a:t>
            </a:r>
            <a:endParaRPr lang="en-US" sz="1600" b="0" strike="noStrike" spc="-1">
              <a:solidFill>
                <a:srgbClr val="000000"/>
              </a:solidFill>
              <a:latin typeface="Arial"/>
            </a:endParaRPr>
          </a:p>
          <a:p>
            <a:pPr>
              <a:lnSpc>
                <a:spcPct val="115000"/>
              </a:lnSpc>
              <a:tabLst>
                <a:tab pos="0" algn="l"/>
              </a:tabLst>
            </a:pPr>
            <a:endParaRPr lang="en-US" sz="1600" b="0" strike="noStrike" spc="-1">
              <a:solidFill>
                <a:srgbClr val="000000"/>
              </a:solidFill>
              <a:latin typeface="Arial"/>
            </a:endParaRPr>
          </a:p>
          <a:p>
            <a:pPr>
              <a:lnSpc>
                <a:spcPct val="115000"/>
              </a:lnSpc>
              <a:tabLst>
                <a:tab pos="0" algn="l"/>
              </a:tabLst>
            </a:pPr>
            <a:r>
              <a:rPr lang="en" sz="2200" b="0" strike="noStrike" spc="-1">
                <a:solidFill>
                  <a:srgbClr val="FFFFFF"/>
                </a:solidFill>
                <a:latin typeface="Arial"/>
                <a:ea typeface="Arial"/>
              </a:rPr>
              <a:t>Data skew causes unbalanced performance across cluster</a:t>
            </a:r>
            <a:endParaRPr lang="en-US" sz="2200" b="0" strike="noStrike" spc="-1">
              <a:solidFill>
                <a:srgbClr val="000000"/>
              </a:solidFill>
              <a:latin typeface="Arial"/>
            </a:endParaRPr>
          </a:p>
          <a:p>
            <a:pPr>
              <a:lnSpc>
                <a:spcPct val="115000"/>
              </a:lnSpc>
              <a:spcBef>
                <a:spcPts val="1199"/>
              </a:spcBef>
              <a:tabLst>
                <a:tab pos="0" algn="l"/>
              </a:tabLst>
            </a:pPr>
            <a:r>
              <a:rPr lang="en" sz="2200" b="0" strike="noStrike" spc="-1">
                <a:solidFill>
                  <a:srgbClr val="FFFFFF"/>
                </a:solidFill>
                <a:latin typeface="Arial"/>
                <a:ea typeface="Arial"/>
              </a:rPr>
              <a:t>Problems occur at scale</a:t>
            </a:r>
            <a:endParaRPr lang="en-US" sz="2200" b="0" strike="noStrike" spc="-1">
              <a:solidFill>
                <a:srgbClr val="000000"/>
              </a:solidFill>
              <a:latin typeface="Arial"/>
            </a:endParaRPr>
          </a:p>
          <a:p>
            <a:pPr>
              <a:lnSpc>
                <a:spcPct val="115000"/>
              </a:lnSpc>
              <a:spcBef>
                <a:spcPts val="1199"/>
              </a:spcBef>
              <a:spcAft>
                <a:spcPts val="1199"/>
              </a:spcAft>
              <a:tabLst>
                <a:tab pos="0" algn="l"/>
              </a:tabLst>
            </a:pPr>
            <a:endParaRPr lang="en-US" sz="2200" b="0" strike="noStrike" spc="-1">
              <a:solidFill>
                <a:srgbClr val="000000"/>
              </a:solid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44">
                                            <p:txEl>
                                              <p:pRg st="0" end="0"/>
                                            </p:txEl>
                                          </p:spTgt>
                                        </p:tgtEl>
                                        <p:attrNameLst>
                                          <p:attrName>style.visibility</p:attrName>
                                        </p:attrNameLst>
                                      </p:cBhvr>
                                      <p:to>
                                        <p:strVal val="visible"/>
                                      </p:to>
                                    </p:set>
                                    <p:animEffect transition="in" filter="fade">
                                      <p:cBhvr additive="repl">
                                        <p:cTn id="7" dur="1"/>
                                        <p:tgtEl>
                                          <p:spTgt spid="4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444">
                                            <p:txEl>
                                              <p:pRg st="1" end="1"/>
                                            </p:txEl>
                                          </p:spTgt>
                                        </p:tgtEl>
                                        <p:attrNameLst>
                                          <p:attrName>style.visibility</p:attrName>
                                        </p:attrNameLst>
                                      </p:cBhvr>
                                      <p:to>
                                        <p:strVal val="visible"/>
                                      </p:to>
                                    </p:set>
                                    <p:animEffect transition="in" filter="fade">
                                      <p:cBhvr additive="repl">
                                        <p:cTn id="12" dur="1"/>
                                        <p:tgtEl>
                                          <p:spTgt spid="4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fill="hold" nodeType="clickEffect">
                                  <p:stCondLst>
                                    <p:cond delay="0"/>
                                  </p:stCondLst>
                                  <p:childTnLst>
                                    <p:set>
                                      <p:cBhvr>
                                        <p:cTn id="16" dur="1" fill="hold">
                                          <p:stCondLst>
                                            <p:cond delay="0"/>
                                          </p:stCondLst>
                                        </p:cTn>
                                        <p:tgtEl>
                                          <p:spTgt spid="444">
                                            <p:txEl>
                                              <p:pRg st="2" end="2"/>
                                            </p:txEl>
                                          </p:spTgt>
                                        </p:tgtEl>
                                        <p:attrNameLst>
                                          <p:attrName>style.visibility</p:attrName>
                                        </p:attrNameLst>
                                      </p:cBhvr>
                                      <p:to>
                                        <p:strVal val="visible"/>
                                      </p:to>
                                    </p:set>
                                    <p:animEffect transition="in" filter="fade">
                                      <p:cBhvr additive="repl">
                                        <p:cTn id="17" dur="1"/>
                                        <p:tgtEl>
                                          <p:spTgt spid="4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fill="hold" nodeType="clickEffect">
                                  <p:stCondLst>
                                    <p:cond delay="0"/>
                                  </p:stCondLst>
                                  <p:childTnLst>
                                    <p:set>
                                      <p:cBhvr>
                                        <p:cTn id="21" dur="1" fill="hold">
                                          <p:stCondLst>
                                            <p:cond delay="0"/>
                                          </p:stCondLst>
                                        </p:cTn>
                                        <p:tgtEl>
                                          <p:spTgt spid="444">
                                            <p:txEl>
                                              <p:pRg st="3" end="3"/>
                                            </p:txEl>
                                          </p:spTgt>
                                        </p:tgtEl>
                                        <p:attrNameLst>
                                          <p:attrName>style.visibility</p:attrName>
                                        </p:attrNameLst>
                                      </p:cBhvr>
                                      <p:to>
                                        <p:strVal val="visible"/>
                                      </p:to>
                                    </p:set>
                                    <p:animEffect transition="in" filter="fade">
                                      <p:cBhvr additive="repl">
                                        <p:cTn id="22" dur="1"/>
                                        <p:tgtEl>
                                          <p:spTgt spid="44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fill="hold" nodeType="clickEffect">
                                  <p:stCondLst>
                                    <p:cond delay="0"/>
                                  </p:stCondLst>
                                  <p:childTnLst>
                                    <p:set>
                                      <p:cBhvr>
                                        <p:cTn id="26" dur="1" fill="hold">
                                          <p:stCondLst>
                                            <p:cond delay="0"/>
                                          </p:stCondLst>
                                        </p:cTn>
                                        <p:tgtEl>
                                          <p:spTgt spid="444">
                                            <p:txEl>
                                              <p:pRg st="4" end="4"/>
                                            </p:txEl>
                                          </p:spTgt>
                                        </p:tgtEl>
                                        <p:attrNameLst>
                                          <p:attrName>style.visibility</p:attrName>
                                        </p:attrNameLst>
                                      </p:cBhvr>
                                      <p:to>
                                        <p:strVal val="visible"/>
                                      </p:to>
                                    </p:set>
                                    <p:animEffect transition="in" filter="fade">
                                      <p:cBhvr additive="repl">
                                        <p:cTn id="27" dur="1"/>
                                        <p:tgtEl>
                                          <p:spTgt spid="44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fill="hold" nodeType="clickEffect">
                                  <p:stCondLst>
                                    <p:cond delay="0"/>
                                  </p:stCondLst>
                                  <p:childTnLst>
                                    <p:set>
                                      <p:cBhvr>
                                        <p:cTn id="31" dur="1" fill="hold">
                                          <p:stCondLst>
                                            <p:cond delay="0"/>
                                          </p:stCondLst>
                                        </p:cTn>
                                        <p:tgtEl>
                                          <p:spTgt spid="444">
                                            <p:txEl>
                                              <p:pRg st="5" end="5"/>
                                            </p:txEl>
                                          </p:spTgt>
                                        </p:tgtEl>
                                        <p:attrNameLst>
                                          <p:attrName>style.visibility</p:attrName>
                                        </p:attrNameLst>
                                      </p:cBhvr>
                                      <p:to>
                                        <p:strVal val="visible"/>
                                      </p:to>
                                    </p:set>
                                    <p:animEffect transition="in" filter="fade">
                                      <p:cBhvr additive="repl">
                                        <p:cTn id="32" dur="1"/>
                                        <p:tgtEl>
                                          <p:spTgt spid="44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fill="hold" nodeType="clickEffect">
                                  <p:stCondLst>
                                    <p:cond delay="0"/>
                                  </p:stCondLst>
                                  <p:childTnLst>
                                    <p:set>
                                      <p:cBhvr>
                                        <p:cTn id="36" dur="1" fill="hold">
                                          <p:stCondLst>
                                            <p:cond delay="0"/>
                                          </p:stCondLst>
                                        </p:cTn>
                                        <p:tgtEl>
                                          <p:spTgt spid="444">
                                            <p:txEl>
                                              <p:pRg st="6" end="6"/>
                                            </p:txEl>
                                          </p:spTgt>
                                        </p:tgtEl>
                                        <p:attrNameLst>
                                          <p:attrName>style.visibility</p:attrName>
                                        </p:attrNameLst>
                                      </p:cBhvr>
                                      <p:to>
                                        <p:strVal val="visible"/>
                                      </p:to>
                                    </p:set>
                                    <p:animEffect transition="in" filter="fade">
                                      <p:cBhvr additive="repl">
                                        <p:cTn id="37" dur="1"/>
                                        <p:tgtEl>
                                          <p:spTgt spid="44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45" name="CustomShape 1"/>
          <p:cNvSpPr/>
          <p:nvPr/>
        </p:nvSpPr>
        <p:spPr>
          <a:xfrm>
            <a:off x="726840" y="2571840"/>
            <a:ext cx="7877160" cy="360"/>
          </a:xfrm>
          <a:custGeom>
            <a:avLst/>
            <a:gdLst/>
            <a:ahLst/>
            <a:cxnLst/>
            <a:rect l="l" t="t" r="r" b="b"/>
            <a:pathLst>
              <a:path w="21600" h="21600">
                <a:moveTo>
                  <a:pt x="0" y="0"/>
                </a:moveTo>
                <a:lnTo>
                  <a:pt x="21600" y="21600"/>
                </a:lnTo>
              </a:path>
            </a:pathLst>
          </a:custGeom>
          <a:noFill/>
          <a:ln w="38160">
            <a:solidFill>
              <a:srgbClr val="FFFFFF"/>
            </a:solidFill>
            <a:round/>
            <a:tailEnd type="triangle" w="med" len="med"/>
          </a:ln>
        </p:spPr>
        <p:style>
          <a:lnRef idx="0">
            <a:scrgbClr r="0" g="0" b="0"/>
          </a:lnRef>
          <a:fillRef idx="0">
            <a:scrgbClr r="0" g="0" b="0"/>
          </a:fillRef>
          <a:effectRef idx="0">
            <a:scrgbClr r="0" g="0" b="0"/>
          </a:effectRef>
          <a:fontRef idx="minor"/>
        </p:style>
      </p:sp>
      <p:grpSp>
        <p:nvGrpSpPr>
          <p:cNvPr id="446" name="Group 2"/>
          <p:cNvGrpSpPr/>
          <p:nvPr/>
        </p:nvGrpSpPr>
        <p:grpSpPr>
          <a:xfrm>
            <a:off x="898560" y="2476800"/>
            <a:ext cx="592920" cy="486000"/>
            <a:chOff x="898560" y="2476800"/>
            <a:chExt cx="592920" cy="486000"/>
          </a:xfrm>
        </p:grpSpPr>
        <p:sp>
          <p:nvSpPr>
            <p:cNvPr id="447" name="CustomShape 3"/>
            <p:cNvSpPr/>
            <p:nvPr/>
          </p:nvSpPr>
          <p:spPr>
            <a:xfrm>
              <a:off x="1195200" y="2476800"/>
              <a:ext cx="360" cy="189360"/>
            </a:xfrm>
            <a:custGeom>
              <a:avLst/>
              <a:gdLst/>
              <a:ahLst/>
              <a:cxnLst/>
              <a:rect l="l" t="t" r="r" b="b"/>
              <a:pathLst>
                <a:path w="21600" h="21600">
                  <a:moveTo>
                    <a:pt x="0" y="0"/>
                  </a:moveTo>
                  <a:lnTo>
                    <a:pt x="21600" y="21600"/>
                  </a:lnTo>
                </a:path>
              </a:pathLst>
            </a:custGeom>
            <a:noFill/>
            <a:ln w="19080">
              <a:solidFill>
                <a:srgbClr val="FFFFFF"/>
              </a:solidFill>
              <a:round/>
            </a:ln>
          </p:spPr>
          <p:style>
            <a:lnRef idx="0">
              <a:scrgbClr r="0" g="0" b="0"/>
            </a:lnRef>
            <a:fillRef idx="0">
              <a:scrgbClr r="0" g="0" b="0"/>
            </a:fillRef>
            <a:effectRef idx="0">
              <a:scrgbClr r="0" g="0" b="0"/>
            </a:effectRef>
            <a:fontRef idx="minor"/>
          </p:style>
        </p:sp>
        <p:sp>
          <p:nvSpPr>
            <p:cNvPr id="448" name="CustomShape 4"/>
            <p:cNvSpPr/>
            <p:nvPr/>
          </p:nvSpPr>
          <p:spPr>
            <a:xfrm>
              <a:off x="898560" y="2666520"/>
              <a:ext cx="592920" cy="296280"/>
            </a:xfrm>
            <a:prstGeom prst="rect">
              <a:avLst/>
            </a:prstGeom>
            <a:noFill/>
            <a:ln w="936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FFFFFF"/>
                  </a:solidFill>
                  <a:latin typeface="Arial"/>
                  <a:ea typeface="Arial"/>
                </a:rPr>
                <a:t>2004</a:t>
              </a:r>
              <a:endParaRPr lang="en-US" sz="1400" b="0" strike="noStrike" spc="-1">
                <a:latin typeface="Arial"/>
              </a:endParaRPr>
            </a:p>
          </p:txBody>
        </p:sp>
      </p:grpSp>
      <p:sp>
        <p:nvSpPr>
          <p:cNvPr id="449" name="CustomShape 5"/>
          <p:cNvSpPr/>
          <p:nvPr/>
        </p:nvSpPr>
        <p:spPr>
          <a:xfrm>
            <a:off x="131400" y="1252440"/>
            <a:ext cx="2127240" cy="53388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2400" b="0" strike="noStrike" spc="-1">
                <a:solidFill>
                  <a:srgbClr val="FFFFFF"/>
                </a:solidFill>
                <a:latin typeface="Arial"/>
                <a:ea typeface="Arial"/>
              </a:rPr>
              <a:t>MapReduce</a:t>
            </a:r>
            <a:endParaRPr lang="en-US" sz="2400" b="0" strike="noStrike" spc="-1">
              <a:latin typeface="Arial"/>
            </a:endParaRPr>
          </a:p>
        </p:txBody>
      </p:sp>
      <p:grpSp>
        <p:nvGrpSpPr>
          <p:cNvPr id="450" name="Group 6"/>
          <p:cNvGrpSpPr/>
          <p:nvPr/>
        </p:nvGrpSpPr>
        <p:grpSpPr>
          <a:xfrm>
            <a:off x="2727360" y="2476800"/>
            <a:ext cx="592920" cy="486000"/>
            <a:chOff x="2727360" y="2476800"/>
            <a:chExt cx="592920" cy="486000"/>
          </a:xfrm>
        </p:grpSpPr>
        <p:sp>
          <p:nvSpPr>
            <p:cNvPr id="451" name="CustomShape 7"/>
            <p:cNvSpPr/>
            <p:nvPr/>
          </p:nvSpPr>
          <p:spPr>
            <a:xfrm>
              <a:off x="3024000" y="2476800"/>
              <a:ext cx="360" cy="189360"/>
            </a:xfrm>
            <a:custGeom>
              <a:avLst/>
              <a:gdLst/>
              <a:ahLst/>
              <a:cxnLst/>
              <a:rect l="l" t="t" r="r" b="b"/>
              <a:pathLst>
                <a:path w="21600" h="21600">
                  <a:moveTo>
                    <a:pt x="0" y="0"/>
                  </a:moveTo>
                  <a:lnTo>
                    <a:pt x="21600" y="21600"/>
                  </a:lnTo>
                </a:path>
              </a:pathLst>
            </a:custGeom>
            <a:noFill/>
            <a:ln w="19080">
              <a:solidFill>
                <a:srgbClr val="FFFFFF"/>
              </a:solidFill>
              <a:round/>
            </a:ln>
          </p:spPr>
          <p:style>
            <a:lnRef idx="0">
              <a:scrgbClr r="0" g="0" b="0"/>
            </a:lnRef>
            <a:fillRef idx="0">
              <a:scrgbClr r="0" g="0" b="0"/>
            </a:fillRef>
            <a:effectRef idx="0">
              <a:scrgbClr r="0" g="0" b="0"/>
            </a:effectRef>
            <a:fontRef idx="minor"/>
          </p:style>
        </p:sp>
        <p:sp>
          <p:nvSpPr>
            <p:cNvPr id="452" name="CustomShape 8"/>
            <p:cNvSpPr/>
            <p:nvPr/>
          </p:nvSpPr>
          <p:spPr>
            <a:xfrm>
              <a:off x="2727360" y="2666520"/>
              <a:ext cx="592920" cy="296280"/>
            </a:xfrm>
            <a:prstGeom prst="rect">
              <a:avLst/>
            </a:prstGeom>
            <a:noFill/>
            <a:ln w="936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FFFFFF"/>
                  </a:solidFill>
                  <a:latin typeface="Arial"/>
                  <a:ea typeface="Arial"/>
                </a:rPr>
                <a:t>2007</a:t>
              </a:r>
              <a:endParaRPr lang="en-US" sz="1400" b="0" strike="noStrike" spc="-1">
                <a:latin typeface="Arial"/>
              </a:endParaRPr>
            </a:p>
          </p:txBody>
        </p:sp>
      </p:grpSp>
      <p:grpSp>
        <p:nvGrpSpPr>
          <p:cNvPr id="453" name="Group 9"/>
          <p:cNvGrpSpPr/>
          <p:nvPr/>
        </p:nvGrpSpPr>
        <p:grpSpPr>
          <a:xfrm>
            <a:off x="5166000" y="2476800"/>
            <a:ext cx="592920" cy="486000"/>
            <a:chOff x="5166000" y="2476800"/>
            <a:chExt cx="592920" cy="486000"/>
          </a:xfrm>
        </p:grpSpPr>
        <p:sp>
          <p:nvSpPr>
            <p:cNvPr id="454" name="CustomShape 10"/>
            <p:cNvSpPr/>
            <p:nvPr/>
          </p:nvSpPr>
          <p:spPr>
            <a:xfrm>
              <a:off x="5462640" y="2476800"/>
              <a:ext cx="360" cy="189360"/>
            </a:xfrm>
            <a:custGeom>
              <a:avLst/>
              <a:gdLst/>
              <a:ahLst/>
              <a:cxnLst/>
              <a:rect l="l" t="t" r="r" b="b"/>
              <a:pathLst>
                <a:path w="21600" h="21600">
                  <a:moveTo>
                    <a:pt x="0" y="0"/>
                  </a:moveTo>
                  <a:lnTo>
                    <a:pt x="21600" y="21600"/>
                  </a:lnTo>
                </a:path>
              </a:pathLst>
            </a:custGeom>
            <a:noFill/>
            <a:ln w="19080">
              <a:solidFill>
                <a:srgbClr val="FFFFFF"/>
              </a:solidFill>
              <a:round/>
            </a:ln>
          </p:spPr>
          <p:style>
            <a:lnRef idx="0">
              <a:scrgbClr r="0" g="0" b="0"/>
            </a:lnRef>
            <a:fillRef idx="0">
              <a:scrgbClr r="0" g="0" b="0"/>
            </a:fillRef>
            <a:effectRef idx="0">
              <a:scrgbClr r="0" g="0" b="0"/>
            </a:effectRef>
            <a:fontRef idx="minor"/>
          </p:style>
        </p:sp>
        <p:sp>
          <p:nvSpPr>
            <p:cNvPr id="455" name="CustomShape 11"/>
            <p:cNvSpPr/>
            <p:nvPr/>
          </p:nvSpPr>
          <p:spPr>
            <a:xfrm>
              <a:off x="5166000" y="2666520"/>
              <a:ext cx="592920" cy="296280"/>
            </a:xfrm>
            <a:prstGeom prst="rect">
              <a:avLst/>
            </a:prstGeom>
            <a:noFill/>
            <a:ln w="936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FFFFFF"/>
                  </a:solidFill>
                  <a:latin typeface="Arial"/>
                  <a:ea typeface="Arial"/>
                </a:rPr>
                <a:t>2011</a:t>
              </a:r>
              <a:endParaRPr lang="en-US" sz="1400" b="0" strike="noStrike" spc="-1">
                <a:latin typeface="Arial"/>
              </a:endParaRPr>
            </a:p>
          </p:txBody>
        </p:sp>
      </p:grpSp>
      <p:grpSp>
        <p:nvGrpSpPr>
          <p:cNvPr id="456" name="Group 12"/>
          <p:cNvGrpSpPr/>
          <p:nvPr/>
        </p:nvGrpSpPr>
        <p:grpSpPr>
          <a:xfrm>
            <a:off x="5775480" y="2476800"/>
            <a:ext cx="592920" cy="486000"/>
            <a:chOff x="5775480" y="2476800"/>
            <a:chExt cx="592920" cy="486000"/>
          </a:xfrm>
        </p:grpSpPr>
        <p:sp>
          <p:nvSpPr>
            <p:cNvPr id="457" name="CustomShape 13"/>
            <p:cNvSpPr/>
            <p:nvPr/>
          </p:nvSpPr>
          <p:spPr>
            <a:xfrm>
              <a:off x="6072120" y="2476800"/>
              <a:ext cx="360" cy="189360"/>
            </a:xfrm>
            <a:custGeom>
              <a:avLst/>
              <a:gdLst/>
              <a:ahLst/>
              <a:cxnLst/>
              <a:rect l="l" t="t" r="r" b="b"/>
              <a:pathLst>
                <a:path w="21600" h="21600">
                  <a:moveTo>
                    <a:pt x="0" y="0"/>
                  </a:moveTo>
                  <a:lnTo>
                    <a:pt x="21600" y="21600"/>
                  </a:lnTo>
                </a:path>
              </a:pathLst>
            </a:custGeom>
            <a:noFill/>
            <a:ln w="19080">
              <a:solidFill>
                <a:srgbClr val="FFFFFF"/>
              </a:solidFill>
              <a:round/>
            </a:ln>
          </p:spPr>
          <p:style>
            <a:lnRef idx="0">
              <a:scrgbClr r="0" g="0" b="0"/>
            </a:lnRef>
            <a:fillRef idx="0">
              <a:scrgbClr r="0" g="0" b="0"/>
            </a:fillRef>
            <a:effectRef idx="0">
              <a:scrgbClr r="0" g="0" b="0"/>
            </a:effectRef>
            <a:fontRef idx="minor"/>
          </p:style>
        </p:sp>
        <p:sp>
          <p:nvSpPr>
            <p:cNvPr id="458" name="CustomShape 14"/>
            <p:cNvSpPr/>
            <p:nvPr/>
          </p:nvSpPr>
          <p:spPr>
            <a:xfrm>
              <a:off x="5775480" y="2666520"/>
              <a:ext cx="592920" cy="296280"/>
            </a:xfrm>
            <a:prstGeom prst="rect">
              <a:avLst/>
            </a:prstGeom>
            <a:noFill/>
            <a:ln w="936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FFFFFF"/>
                  </a:solidFill>
                  <a:latin typeface="Arial"/>
                  <a:ea typeface="Arial"/>
                </a:rPr>
                <a:t>2012</a:t>
              </a:r>
              <a:endParaRPr lang="en-US" sz="1400" b="0" strike="noStrike" spc="-1">
                <a:latin typeface="Arial"/>
              </a:endParaRPr>
            </a:p>
          </p:txBody>
        </p:sp>
      </p:grpSp>
      <p:grpSp>
        <p:nvGrpSpPr>
          <p:cNvPr id="459" name="Group 15"/>
          <p:cNvGrpSpPr/>
          <p:nvPr/>
        </p:nvGrpSpPr>
        <p:grpSpPr>
          <a:xfrm>
            <a:off x="7604280" y="2476800"/>
            <a:ext cx="592920" cy="486000"/>
            <a:chOff x="7604280" y="2476800"/>
            <a:chExt cx="592920" cy="486000"/>
          </a:xfrm>
        </p:grpSpPr>
        <p:sp>
          <p:nvSpPr>
            <p:cNvPr id="460" name="CustomShape 16"/>
            <p:cNvSpPr/>
            <p:nvPr/>
          </p:nvSpPr>
          <p:spPr>
            <a:xfrm>
              <a:off x="7900920" y="2476800"/>
              <a:ext cx="360" cy="189360"/>
            </a:xfrm>
            <a:custGeom>
              <a:avLst/>
              <a:gdLst/>
              <a:ahLst/>
              <a:cxnLst/>
              <a:rect l="l" t="t" r="r" b="b"/>
              <a:pathLst>
                <a:path w="21600" h="21600">
                  <a:moveTo>
                    <a:pt x="0" y="0"/>
                  </a:moveTo>
                  <a:lnTo>
                    <a:pt x="21600" y="21600"/>
                  </a:lnTo>
                </a:path>
              </a:pathLst>
            </a:custGeom>
            <a:noFill/>
            <a:ln w="19080">
              <a:solidFill>
                <a:srgbClr val="FFFFFF"/>
              </a:solidFill>
              <a:round/>
            </a:ln>
          </p:spPr>
          <p:style>
            <a:lnRef idx="0">
              <a:scrgbClr r="0" g="0" b="0"/>
            </a:lnRef>
            <a:fillRef idx="0">
              <a:scrgbClr r="0" g="0" b="0"/>
            </a:fillRef>
            <a:effectRef idx="0">
              <a:scrgbClr r="0" g="0" b="0"/>
            </a:effectRef>
            <a:fontRef idx="minor"/>
          </p:style>
        </p:sp>
        <p:sp>
          <p:nvSpPr>
            <p:cNvPr id="461" name="CustomShape 17"/>
            <p:cNvSpPr/>
            <p:nvPr/>
          </p:nvSpPr>
          <p:spPr>
            <a:xfrm>
              <a:off x="7604280" y="2666520"/>
              <a:ext cx="592920" cy="296280"/>
            </a:xfrm>
            <a:prstGeom prst="rect">
              <a:avLst/>
            </a:prstGeom>
            <a:noFill/>
            <a:ln w="936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0" strike="noStrike" spc="-1">
                  <a:solidFill>
                    <a:srgbClr val="FFFFFF"/>
                  </a:solidFill>
                  <a:latin typeface="Arial"/>
                  <a:ea typeface="Arial"/>
                </a:rPr>
                <a:t>2015</a:t>
              </a:r>
              <a:endParaRPr lang="en-US" sz="1400" b="0" strike="noStrike" spc="-1">
                <a:latin typeface="Arial"/>
              </a:endParaRPr>
            </a:p>
          </p:txBody>
        </p:sp>
      </p:grpSp>
      <p:sp>
        <p:nvSpPr>
          <p:cNvPr id="462" name="CustomShape 18"/>
          <p:cNvSpPr/>
          <p:nvPr/>
        </p:nvSpPr>
        <p:spPr>
          <a:xfrm>
            <a:off x="1195200" y="1759320"/>
            <a:ext cx="360" cy="626040"/>
          </a:xfrm>
          <a:custGeom>
            <a:avLst/>
            <a:gdLst/>
            <a:ahLst/>
            <a:cxnLst/>
            <a:rect l="l" t="t" r="r" b="b"/>
            <a:pathLst>
              <a:path w="21600" h="21600">
                <a:moveTo>
                  <a:pt x="0" y="0"/>
                </a:moveTo>
                <a:lnTo>
                  <a:pt x="21600" y="21600"/>
                </a:lnTo>
              </a:path>
            </a:pathLst>
          </a:custGeom>
          <a:noFill/>
          <a:ln w="19080">
            <a:solidFill>
              <a:srgbClr val="FF0000"/>
            </a:solidFill>
            <a:round/>
            <a:tailEnd type="triangle" w="med" len="med"/>
          </a:ln>
        </p:spPr>
        <p:style>
          <a:lnRef idx="0">
            <a:scrgbClr r="0" g="0" b="0"/>
          </a:lnRef>
          <a:fillRef idx="0">
            <a:scrgbClr r="0" g="0" b="0"/>
          </a:fillRef>
          <a:effectRef idx="0">
            <a:scrgbClr r="0" g="0" b="0"/>
          </a:effectRef>
          <a:fontRef idx="minor"/>
        </p:style>
      </p:sp>
      <p:grpSp>
        <p:nvGrpSpPr>
          <p:cNvPr id="463" name="Group 19"/>
          <p:cNvGrpSpPr/>
          <p:nvPr/>
        </p:nvGrpSpPr>
        <p:grpSpPr>
          <a:xfrm>
            <a:off x="4589640" y="1243080"/>
            <a:ext cx="1745640" cy="1148760"/>
            <a:chOff x="4589640" y="1243080"/>
            <a:chExt cx="1745640" cy="1148760"/>
          </a:xfrm>
        </p:grpSpPr>
        <p:pic>
          <p:nvPicPr>
            <p:cNvPr id="464" name="Google Shape;582;p60"/>
            <p:cNvPicPr/>
            <p:nvPr/>
          </p:nvPicPr>
          <p:blipFill>
            <a:blip r:embed="rId3"/>
            <a:stretch/>
          </p:blipFill>
          <p:spPr>
            <a:xfrm>
              <a:off x="4589640" y="1243080"/>
              <a:ext cx="1745640" cy="552600"/>
            </a:xfrm>
            <a:prstGeom prst="rect">
              <a:avLst/>
            </a:prstGeom>
            <a:ln>
              <a:noFill/>
            </a:ln>
          </p:spPr>
        </p:pic>
        <p:sp>
          <p:nvSpPr>
            <p:cNvPr id="465" name="CustomShape 20"/>
            <p:cNvSpPr/>
            <p:nvPr/>
          </p:nvSpPr>
          <p:spPr>
            <a:xfrm>
              <a:off x="5462640" y="1881000"/>
              <a:ext cx="360" cy="510840"/>
            </a:xfrm>
            <a:custGeom>
              <a:avLst/>
              <a:gdLst/>
              <a:ahLst/>
              <a:cxnLst/>
              <a:rect l="l" t="t" r="r" b="b"/>
              <a:pathLst>
                <a:path w="21600" h="21600">
                  <a:moveTo>
                    <a:pt x="0" y="0"/>
                  </a:moveTo>
                  <a:lnTo>
                    <a:pt x="21600" y="21600"/>
                  </a:lnTo>
                </a:path>
              </a:pathLst>
            </a:custGeom>
            <a:noFill/>
            <a:ln w="19080">
              <a:solidFill>
                <a:srgbClr val="FF0000"/>
              </a:solidFill>
              <a:round/>
              <a:tailEnd type="triangle" w="med" len="med"/>
            </a:ln>
          </p:spPr>
          <p:style>
            <a:lnRef idx="0">
              <a:scrgbClr r="0" g="0" b="0"/>
            </a:lnRef>
            <a:fillRef idx="0">
              <a:scrgbClr r="0" g="0" b="0"/>
            </a:fillRef>
            <a:effectRef idx="0">
              <a:scrgbClr r="0" g="0" b="0"/>
            </a:effectRef>
            <a:fontRef idx="minor"/>
          </p:style>
        </p:sp>
      </p:grpSp>
      <p:grpSp>
        <p:nvGrpSpPr>
          <p:cNvPr id="466" name="Group 21"/>
          <p:cNvGrpSpPr/>
          <p:nvPr/>
        </p:nvGrpSpPr>
        <p:grpSpPr>
          <a:xfrm>
            <a:off x="5406840" y="2963520"/>
            <a:ext cx="1330560" cy="1644480"/>
            <a:chOff x="5406840" y="2963520"/>
            <a:chExt cx="1330560" cy="1644480"/>
          </a:xfrm>
        </p:grpSpPr>
        <p:pic>
          <p:nvPicPr>
            <p:cNvPr id="467" name="Google Shape;585;p60"/>
            <p:cNvPicPr/>
            <p:nvPr/>
          </p:nvPicPr>
          <p:blipFill>
            <a:blip r:embed="rId4"/>
            <a:stretch/>
          </p:blipFill>
          <p:spPr>
            <a:xfrm>
              <a:off x="5406840" y="3900600"/>
              <a:ext cx="1330560" cy="707400"/>
            </a:xfrm>
            <a:prstGeom prst="rect">
              <a:avLst/>
            </a:prstGeom>
            <a:ln>
              <a:noFill/>
            </a:ln>
          </p:spPr>
        </p:pic>
        <p:sp>
          <p:nvSpPr>
            <p:cNvPr id="468" name="CustomShape 22"/>
            <p:cNvSpPr/>
            <p:nvPr/>
          </p:nvSpPr>
          <p:spPr>
            <a:xfrm rot="10800000">
              <a:off x="6071760" y="2963520"/>
              <a:ext cx="360" cy="1058760"/>
            </a:xfrm>
            <a:custGeom>
              <a:avLst/>
              <a:gdLst/>
              <a:ahLst/>
              <a:cxnLst/>
              <a:rect l="l" t="t" r="r" b="b"/>
              <a:pathLst>
                <a:path w="21600" h="21600">
                  <a:moveTo>
                    <a:pt x="0" y="0"/>
                  </a:moveTo>
                  <a:lnTo>
                    <a:pt x="21600" y="21600"/>
                  </a:lnTo>
                </a:path>
              </a:pathLst>
            </a:custGeom>
            <a:noFill/>
            <a:ln w="19080">
              <a:solidFill>
                <a:srgbClr val="FF0000"/>
              </a:solidFill>
              <a:round/>
              <a:tailEnd type="triangle" w="med" len="med"/>
            </a:ln>
          </p:spPr>
          <p:style>
            <a:lnRef idx="0">
              <a:scrgbClr r="0" g="0" b="0"/>
            </a:lnRef>
            <a:fillRef idx="0">
              <a:scrgbClr r="0" g="0" b="0"/>
            </a:fillRef>
            <a:effectRef idx="0">
              <a:scrgbClr r="0" g="0" b="0"/>
            </a:effectRef>
            <a:fontRef idx="minor"/>
          </p:style>
        </p:sp>
      </p:grpSp>
      <p:sp>
        <p:nvSpPr>
          <p:cNvPr id="469" name="CustomShape 23"/>
          <p:cNvSpPr/>
          <p:nvPr/>
        </p:nvSpPr>
        <p:spPr>
          <a:xfrm>
            <a:off x="1960560" y="3544560"/>
            <a:ext cx="2127240" cy="6260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2400" b="0" strike="noStrike" spc="-1">
                <a:solidFill>
                  <a:srgbClr val="FFFFFF"/>
                </a:solidFill>
                <a:latin typeface="Arial"/>
                <a:ea typeface="Arial"/>
              </a:rPr>
              <a:t>Dryad</a:t>
            </a:r>
            <a:endParaRPr lang="en-US" sz="2400" b="0" strike="noStrike" spc="-1">
              <a:latin typeface="Arial"/>
            </a:endParaRPr>
          </a:p>
        </p:txBody>
      </p:sp>
      <p:sp>
        <p:nvSpPr>
          <p:cNvPr id="470" name="CustomShape 24"/>
          <p:cNvSpPr/>
          <p:nvPr/>
        </p:nvSpPr>
        <p:spPr>
          <a:xfrm rot="10800000">
            <a:off x="3023640" y="2963520"/>
            <a:ext cx="360" cy="630000"/>
          </a:xfrm>
          <a:custGeom>
            <a:avLst/>
            <a:gdLst/>
            <a:ahLst/>
            <a:cxnLst/>
            <a:rect l="l" t="t" r="r" b="b"/>
            <a:pathLst>
              <a:path w="21600" h="21600">
                <a:moveTo>
                  <a:pt x="0" y="0"/>
                </a:moveTo>
                <a:lnTo>
                  <a:pt x="21600" y="21600"/>
                </a:lnTo>
              </a:path>
            </a:pathLst>
          </a:custGeom>
          <a:noFill/>
          <a:ln w="19080">
            <a:solidFill>
              <a:srgbClr val="FF0000"/>
            </a:solidFill>
            <a:round/>
            <a:tailEnd type="triangle" w="med" len="med"/>
          </a:ln>
        </p:spPr>
        <p:style>
          <a:lnRef idx="0">
            <a:scrgbClr r="0" g="0" b="0"/>
          </a:lnRef>
          <a:fillRef idx="0">
            <a:scrgbClr r="0" g="0" b="0"/>
          </a:fillRef>
          <a:effectRef idx="0">
            <a:scrgbClr r="0" g="0" b="0"/>
          </a:effectRef>
          <a:fontRef idx="minor"/>
        </p:style>
      </p:sp>
      <p:pic>
        <p:nvPicPr>
          <p:cNvPr id="471" name="Google Shape;589;p60"/>
          <p:cNvPicPr/>
          <p:nvPr/>
        </p:nvPicPr>
        <p:blipFill>
          <a:blip r:embed="rId5"/>
          <a:stretch/>
        </p:blipFill>
        <p:spPr>
          <a:xfrm>
            <a:off x="7259760" y="3135600"/>
            <a:ext cx="1188000" cy="1035360"/>
          </a:xfrm>
          <a:prstGeom prst="rect">
            <a:avLst/>
          </a:prstGeom>
          <a:ln>
            <a:no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72" name="TextShape 1"/>
          <p:cNvSpPr txBox="1"/>
          <p:nvPr/>
        </p:nvSpPr>
        <p:spPr>
          <a:xfrm>
            <a:off x="311760" y="744480"/>
            <a:ext cx="8493840" cy="3333600"/>
          </a:xfrm>
          <a:prstGeom prst="rect">
            <a:avLst/>
          </a:prstGeom>
          <a:noFill/>
          <a:ln>
            <a:noFill/>
          </a:ln>
        </p:spPr>
        <p:txBody>
          <a:bodyPr tIns="91440" bIns="91440" anchor="ctr">
            <a:normAutofit/>
          </a:bodyPr>
          <a:lstStyle/>
          <a:p>
            <a:pPr algn="ctr">
              <a:lnSpc>
                <a:spcPct val="100000"/>
              </a:lnSpc>
              <a:tabLst>
                <a:tab pos="0" algn="l"/>
              </a:tabLst>
            </a:pPr>
            <a:r>
              <a:rPr lang="en" sz="4000" spc="-1">
                <a:solidFill>
                  <a:srgbClr val="FFFFFF"/>
                </a:solidFill>
                <a:ea typeface="Arial"/>
              </a:rPr>
              <a:t>Assignment 1.1 </a:t>
            </a:r>
            <a:r>
              <a:rPr lang="en" sz="4000" spc="-1" dirty="0">
                <a:solidFill>
                  <a:srgbClr val="FFFFFF"/>
                </a:solidFill>
                <a:ea typeface="Arial"/>
              </a:rPr>
              <a:t>is </a:t>
            </a:r>
            <a:r>
              <a:rPr lang="en" sz="4000" spc="-1">
                <a:solidFill>
                  <a:srgbClr val="FFFFFF"/>
                </a:solidFill>
                <a:ea typeface="Arial"/>
              </a:rPr>
              <a:t>due 2/3</a:t>
            </a:r>
            <a:endParaRPr lang="en" sz="4000" b="0" strike="noStrike" spc="-1" dirty="0">
              <a:solidFill>
                <a:srgbClr val="FFFFFF"/>
              </a:solidFill>
              <a:latin typeface="Arial"/>
              <a:ea typeface="Arial"/>
            </a:endParaRPr>
          </a:p>
          <a:p>
            <a:pPr algn="ctr">
              <a:lnSpc>
                <a:spcPct val="100000"/>
              </a:lnSpc>
              <a:tabLst>
                <a:tab pos="0" algn="l"/>
              </a:tabLst>
            </a:pPr>
            <a:endParaRPr lang="en" b="0" strike="noStrike" spc="-1" dirty="0">
              <a:solidFill>
                <a:srgbClr val="FFFFFF"/>
              </a:solidFill>
              <a:latin typeface="Arial"/>
              <a:ea typeface="Arial"/>
            </a:endParaRPr>
          </a:p>
          <a:p>
            <a:pPr algn="ctr">
              <a:lnSpc>
                <a:spcPct val="100000"/>
              </a:lnSpc>
              <a:tabLst>
                <a:tab pos="0" algn="l"/>
              </a:tabLst>
            </a:pPr>
            <a:r>
              <a:rPr lang="en" sz="4000" b="0" strike="noStrike" spc="-1" dirty="0">
                <a:solidFill>
                  <a:srgbClr val="FFFFFF"/>
                </a:solidFill>
                <a:latin typeface="Arial"/>
                <a:ea typeface="Arial"/>
              </a:rPr>
              <a:t>Assignment 1.2 is due 2/8</a:t>
            </a:r>
            <a:br>
              <a:rPr dirty="0"/>
            </a:br>
            <a:br>
              <a:rPr dirty="0"/>
            </a:br>
            <a:r>
              <a:rPr lang="en" sz="4000" b="0" strike="noStrike" spc="-1" dirty="0">
                <a:solidFill>
                  <a:srgbClr val="FFFFFF"/>
                </a:solidFill>
                <a:latin typeface="Arial"/>
                <a:ea typeface="Arial"/>
              </a:rPr>
              <a:t>Assignment 1.3 is due 2/10</a:t>
            </a:r>
            <a:endParaRPr lang="en-US" sz="4000" b="0" strike="noStrike" spc="-1" dirty="0">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2"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Example: Bank Account</a:t>
            </a:r>
            <a:endParaRPr lang="en-US" sz="2800" b="0" strike="noStrike" spc="-1">
              <a:solidFill>
                <a:srgbClr val="000000"/>
              </a:solidFill>
              <a:latin typeface="Arial"/>
            </a:endParaRPr>
          </a:p>
        </p:txBody>
      </p:sp>
      <p:sp>
        <p:nvSpPr>
          <p:cNvPr id="133" name="CustomShape 2"/>
          <p:cNvSpPr/>
          <p:nvPr/>
        </p:nvSpPr>
        <p:spPr>
          <a:xfrm>
            <a:off x="4015440" y="1656360"/>
            <a:ext cx="360" cy="3017520"/>
          </a:xfrm>
          <a:custGeom>
            <a:avLst/>
            <a:gdLst/>
            <a:ahLst/>
            <a:cxnLst/>
            <a:rect l="l" t="t" r="r" b="b"/>
            <a:pathLst>
              <a:path w="21600" h="21600">
                <a:moveTo>
                  <a:pt x="0" y="0"/>
                </a:moveTo>
                <a:lnTo>
                  <a:pt x="21600" y="21600"/>
                </a:lnTo>
              </a:path>
            </a:pathLst>
          </a:custGeom>
          <a:noFill/>
          <a:ln w="38160">
            <a:solidFill>
              <a:schemeClr val="lt1"/>
            </a:solidFill>
            <a:round/>
          </a:ln>
        </p:spPr>
        <p:style>
          <a:lnRef idx="0">
            <a:scrgbClr r="0" g="0" b="0"/>
          </a:lnRef>
          <a:fillRef idx="0">
            <a:scrgbClr r="0" g="0" b="0"/>
          </a:fillRef>
          <a:effectRef idx="0">
            <a:scrgbClr r="0" g="0" b="0"/>
          </a:effectRef>
          <a:fontRef idx="minor"/>
        </p:style>
      </p:sp>
      <p:sp>
        <p:nvSpPr>
          <p:cNvPr id="134" name="CustomShape 3"/>
          <p:cNvSpPr/>
          <p:nvPr/>
        </p:nvSpPr>
        <p:spPr>
          <a:xfrm>
            <a:off x="4986720" y="1656360"/>
            <a:ext cx="360" cy="3017520"/>
          </a:xfrm>
          <a:custGeom>
            <a:avLst/>
            <a:gdLst/>
            <a:ahLst/>
            <a:cxnLst/>
            <a:rect l="l" t="t" r="r" b="b"/>
            <a:pathLst>
              <a:path w="21600" h="21600">
                <a:moveTo>
                  <a:pt x="0" y="0"/>
                </a:moveTo>
                <a:lnTo>
                  <a:pt x="21600" y="21600"/>
                </a:lnTo>
              </a:path>
            </a:pathLst>
          </a:custGeom>
          <a:noFill/>
          <a:ln w="38160">
            <a:solidFill>
              <a:schemeClr val="lt1"/>
            </a:solidFill>
            <a:round/>
          </a:ln>
        </p:spPr>
        <p:style>
          <a:lnRef idx="0">
            <a:scrgbClr r="0" g="0" b="0"/>
          </a:lnRef>
          <a:fillRef idx="0">
            <a:scrgbClr r="0" g="0" b="0"/>
          </a:fillRef>
          <a:effectRef idx="0">
            <a:scrgbClr r="0" g="0" b="0"/>
          </a:effectRef>
          <a:fontRef idx="minor"/>
        </p:style>
      </p:sp>
      <p:sp>
        <p:nvSpPr>
          <p:cNvPr id="135" name="CustomShape 4"/>
          <p:cNvSpPr/>
          <p:nvPr/>
        </p:nvSpPr>
        <p:spPr>
          <a:xfrm>
            <a:off x="2664000" y="1340280"/>
            <a:ext cx="68616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17AAE8"/>
                </a:solidFill>
                <a:latin typeface="Arial"/>
                <a:ea typeface="Arial"/>
              </a:rPr>
              <a:t>Bob</a:t>
            </a:r>
            <a:endParaRPr lang="en-US" sz="1600" b="0" strike="noStrike" spc="-1">
              <a:latin typeface="Arial"/>
            </a:endParaRPr>
          </a:p>
        </p:txBody>
      </p:sp>
      <p:sp>
        <p:nvSpPr>
          <p:cNvPr id="136" name="CustomShape 5"/>
          <p:cNvSpPr/>
          <p:nvPr/>
        </p:nvSpPr>
        <p:spPr>
          <a:xfrm>
            <a:off x="5656680" y="1340280"/>
            <a:ext cx="88596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800" b="1" strike="noStrike" spc="-1">
                <a:solidFill>
                  <a:srgbClr val="FF0000"/>
                </a:solidFill>
                <a:latin typeface="Arial"/>
                <a:ea typeface="Arial"/>
              </a:rPr>
              <a:t>Alice</a:t>
            </a:r>
            <a:endParaRPr lang="en-US" sz="1800" b="0" strike="noStrike" spc="-1">
              <a:latin typeface="Arial"/>
            </a:endParaRPr>
          </a:p>
        </p:txBody>
      </p:sp>
      <p:sp>
        <p:nvSpPr>
          <p:cNvPr id="137" name="CustomShape 6"/>
          <p:cNvSpPr/>
          <p:nvPr/>
        </p:nvSpPr>
        <p:spPr>
          <a:xfrm>
            <a:off x="4158000" y="1732320"/>
            <a:ext cx="686160" cy="35604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ctr">
              <a:lnSpc>
                <a:spcPct val="100000"/>
              </a:lnSpc>
              <a:tabLst>
                <a:tab pos="0" algn="l"/>
              </a:tabLst>
            </a:pPr>
            <a:r>
              <a:rPr lang="en" sz="1600" b="1" strike="noStrike" spc="-1">
                <a:solidFill>
                  <a:srgbClr val="EFEFEF"/>
                </a:solidFill>
                <a:latin typeface="Arial"/>
                <a:ea typeface="Arial"/>
              </a:rPr>
              <a:t>100</a:t>
            </a:r>
            <a:endParaRPr lang="en-US" sz="1600" b="0" strike="noStrike" spc="-1">
              <a:latin typeface="Arial"/>
            </a:endParaRPr>
          </a:p>
        </p:txBody>
      </p:sp>
      <p:sp>
        <p:nvSpPr>
          <p:cNvPr id="138" name="CustomShape 7"/>
          <p:cNvSpPr/>
          <p:nvPr/>
        </p:nvSpPr>
        <p:spPr>
          <a:xfrm>
            <a:off x="2214360" y="202356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r">
              <a:lnSpc>
                <a:spcPct val="100000"/>
              </a:lnSpc>
              <a:tabLst>
                <a:tab pos="0" algn="l"/>
              </a:tabLst>
            </a:pPr>
            <a:r>
              <a:rPr lang="en" sz="1600" b="1" strike="noStrike" spc="-1">
                <a:solidFill>
                  <a:srgbClr val="17AAE8"/>
                </a:solidFill>
                <a:latin typeface="Arial"/>
                <a:ea typeface="Arial"/>
              </a:rPr>
              <a:t>Read b = 100</a:t>
            </a:r>
            <a:endParaRPr lang="en-US" sz="1600" b="0" strike="noStrike" spc="-1">
              <a:latin typeface="Arial"/>
            </a:endParaRPr>
          </a:p>
        </p:txBody>
      </p:sp>
      <p:sp>
        <p:nvSpPr>
          <p:cNvPr id="139" name="CustomShape 8"/>
          <p:cNvSpPr/>
          <p:nvPr/>
        </p:nvSpPr>
        <p:spPr>
          <a:xfrm>
            <a:off x="3708360" y="1366920"/>
            <a:ext cx="1585080" cy="356040"/>
          </a:xfrm>
          <a:prstGeom prst="flowChartProcess">
            <a:avLst/>
          </a:prstGeom>
          <a:solidFill>
            <a:schemeClr val="lt2"/>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600" b="1" strike="noStrike" spc="-1">
                <a:solidFill>
                  <a:srgbClr val="000000"/>
                </a:solidFill>
                <a:latin typeface="Arial"/>
                <a:ea typeface="Arial"/>
              </a:rPr>
              <a:t>Bank Account</a:t>
            </a:r>
            <a:endParaRPr lang="en-US" sz="1600" b="0" strike="noStrike" spc="-1">
              <a:latin typeface="Arial"/>
            </a:endParaRPr>
          </a:p>
        </p:txBody>
      </p:sp>
      <p:sp>
        <p:nvSpPr>
          <p:cNvPr id="140" name="CustomShape 9"/>
          <p:cNvSpPr/>
          <p:nvPr/>
        </p:nvSpPr>
        <p:spPr>
          <a:xfrm>
            <a:off x="2214360" y="240444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r">
              <a:lnSpc>
                <a:spcPct val="100000"/>
              </a:lnSpc>
              <a:tabLst>
                <a:tab pos="0" algn="l"/>
              </a:tabLst>
            </a:pPr>
            <a:r>
              <a:rPr lang="en" sz="1600" b="1" strike="noStrike" spc="-1">
                <a:solidFill>
                  <a:srgbClr val="17AAE8"/>
                </a:solidFill>
                <a:latin typeface="Arial"/>
                <a:ea typeface="Arial"/>
              </a:rPr>
              <a:t>b = b + 10</a:t>
            </a:r>
            <a:endParaRPr lang="en-US" sz="1600" b="0" strike="noStrike" spc="-1">
              <a:latin typeface="Arial"/>
            </a:endParaRPr>
          </a:p>
        </p:txBody>
      </p:sp>
      <p:sp>
        <p:nvSpPr>
          <p:cNvPr id="141" name="CustomShape 10"/>
          <p:cNvSpPr/>
          <p:nvPr/>
        </p:nvSpPr>
        <p:spPr>
          <a:xfrm>
            <a:off x="2214360" y="278532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r">
              <a:lnSpc>
                <a:spcPct val="100000"/>
              </a:lnSpc>
              <a:tabLst>
                <a:tab pos="0" algn="l"/>
              </a:tabLst>
            </a:pPr>
            <a:r>
              <a:rPr lang="en" sz="1600" b="1" strike="noStrike" spc="-1">
                <a:solidFill>
                  <a:srgbClr val="17AAE8"/>
                </a:solidFill>
                <a:latin typeface="Arial"/>
                <a:ea typeface="Arial"/>
              </a:rPr>
              <a:t>Write b = 110</a:t>
            </a:r>
            <a:endParaRPr lang="en-US" sz="1600" b="0" strike="noStrike" spc="-1">
              <a:latin typeface="Arial"/>
            </a:endParaRPr>
          </a:p>
        </p:txBody>
      </p:sp>
      <p:sp>
        <p:nvSpPr>
          <p:cNvPr id="142" name="CustomShape 11"/>
          <p:cNvSpPr/>
          <p:nvPr/>
        </p:nvSpPr>
        <p:spPr>
          <a:xfrm>
            <a:off x="4158000" y="2811960"/>
            <a:ext cx="686160" cy="35604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ctr">
              <a:lnSpc>
                <a:spcPct val="100000"/>
              </a:lnSpc>
              <a:tabLst>
                <a:tab pos="0" algn="l"/>
              </a:tabLst>
            </a:pPr>
            <a:r>
              <a:rPr lang="en" sz="1600" b="1" strike="noStrike" spc="-1">
                <a:solidFill>
                  <a:srgbClr val="EFEFEF"/>
                </a:solidFill>
                <a:latin typeface="Arial"/>
                <a:ea typeface="Arial"/>
              </a:rPr>
              <a:t>110</a:t>
            </a:r>
            <a:endParaRPr lang="en-US" sz="1600" b="0" strike="noStrike" spc="-1">
              <a:latin typeface="Arial"/>
            </a:endParaRPr>
          </a:p>
        </p:txBody>
      </p:sp>
      <p:sp>
        <p:nvSpPr>
          <p:cNvPr id="143" name="CustomShape 12"/>
          <p:cNvSpPr/>
          <p:nvPr/>
        </p:nvSpPr>
        <p:spPr>
          <a:xfrm>
            <a:off x="5186160" y="331884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FF0000"/>
                </a:solidFill>
                <a:latin typeface="Arial"/>
                <a:ea typeface="Arial"/>
              </a:rPr>
              <a:t>Read b = 110</a:t>
            </a:r>
            <a:endParaRPr lang="en-US" sz="1600" b="0" strike="noStrike" spc="-1">
              <a:latin typeface="Arial"/>
            </a:endParaRPr>
          </a:p>
        </p:txBody>
      </p:sp>
      <p:sp>
        <p:nvSpPr>
          <p:cNvPr id="144" name="CustomShape 13"/>
          <p:cNvSpPr/>
          <p:nvPr/>
        </p:nvSpPr>
        <p:spPr>
          <a:xfrm>
            <a:off x="5186160" y="369972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FF0000"/>
                </a:solidFill>
                <a:latin typeface="Arial"/>
                <a:ea typeface="Arial"/>
              </a:rPr>
              <a:t>b = b + 10</a:t>
            </a:r>
            <a:endParaRPr lang="en-US" sz="1600" b="0" strike="noStrike" spc="-1">
              <a:latin typeface="Arial"/>
            </a:endParaRPr>
          </a:p>
        </p:txBody>
      </p:sp>
      <p:sp>
        <p:nvSpPr>
          <p:cNvPr id="145" name="CustomShape 14"/>
          <p:cNvSpPr/>
          <p:nvPr/>
        </p:nvSpPr>
        <p:spPr>
          <a:xfrm>
            <a:off x="5186160" y="408096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FF0000"/>
                </a:solidFill>
                <a:latin typeface="Arial"/>
                <a:ea typeface="Arial"/>
              </a:rPr>
              <a:t>Write b = 120</a:t>
            </a:r>
            <a:endParaRPr lang="en-US" sz="1600" b="0" strike="noStrike" spc="-1">
              <a:latin typeface="Arial"/>
            </a:endParaRPr>
          </a:p>
        </p:txBody>
      </p:sp>
      <p:sp>
        <p:nvSpPr>
          <p:cNvPr id="146" name="CustomShape 15"/>
          <p:cNvSpPr/>
          <p:nvPr/>
        </p:nvSpPr>
        <p:spPr>
          <a:xfrm>
            <a:off x="4158000" y="4107600"/>
            <a:ext cx="686160" cy="35604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ctr">
              <a:lnSpc>
                <a:spcPct val="100000"/>
              </a:lnSpc>
              <a:tabLst>
                <a:tab pos="0" algn="l"/>
              </a:tabLst>
            </a:pPr>
            <a:r>
              <a:rPr lang="en" sz="1600" b="1" strike="noStrike" spc="-1">
                <a:solidFill>
                  <a:srgbClr val="EFEFEF"/>
                </a:solidFill>
                <a:latin typeface="Arial"/>
                <a:ea typeface="Arial"/>
              </a:rPr>
              <a:t>120</a:t>
            </a:r>
            <a:endParaRPr lang="en-US" sz="1600" b="0" strike="noStrike" spc="-1">
              <a:latin typeface="Arial"/>
            </a:endParaRPr>
          </a:p>
        </p:txBody>
      </p:sp>
      <p:pic>
        <p:nvPicPr>
          <p:cNvPr id="147" name="Google Shape;93;p17"/>
          <p:cNvPicPr/>
          <p:nvPr/>
        </p:nvPicPr>
        <p:blipFill>
          <a:blip r:embed="rId3"/>
          <a:stretch/>
        </p:blipFill>
        <p:spPr>
          <a:xfrm>
            <a:off x="4500000" y="4257000"/>
            <a:ext cx="686160" cy="551520"/>
          </a:xfrm>
          <a:prstGeom prst="rect">
            <a:avLst/>
          </a:prstGeom>
          <a:ln>
            <a:noFill/>
          </a:ln>
        </p:spPr>
      </p:pic>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43"/>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144"/>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145"/>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14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fill="hold" nodeType="clickEffect">
                                  <p:stCondLst>
                                    <p:cond delay="0"/>
                                  </p:stCondLst>
                                  <p:childTnLst>
                                    <p:set>
                                      <p:cBhvr>
                                        <p:cTn id="32" dur="1" fill="hold">
                                          <p:stCondLst>
                                            <p:cond delay="0"/>
                                          </p:stCondLst>
                                        </p:cTn>
                                        <p:tgtEl>
                                          <p:spTgt spid="147"/>
                                        </p:tgtEl>
                                        <p:attrNameLst>
                                          <p:attrName>style.visibility</p:attrName>
                                        </p:attrNameLst>
                                      </p:cBhvr>
                                      <p:to>
                                        <p:strVal val="visible"/>
                                      </p:to>
                                    </p:set>
                                    <p:animEffect transition="in" filter="fade">
                                      <p:cBhvr additive="repl">
                                        <p:cTn id="33" dur="1"/>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73" name="TextShape 1"/>
          <p:cNvSpPr txBox="1"/>
          <p:nvPr/>
        </p:nvSpPr>
        <p:spPr>
          <a:xfrm>
            <a:off x="311760" y="444960"/>
            <a:ext cx="398736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Sequential MapReduce</a:t>
            </a:r>
            <a:endParaRPr lang="en-US" sz="2800" b="0" strike="noStrike" spc="-1">
              <a:solidFill>
                <a:srgbClr val="000000"/>
              </a:solidFill>
              <a:latin typeface="Arial"/>
            </a:endParaRPr>
          </a:p>
        </p:txBody>
      </p:sp>
      <p:sp>
        <p:nvSpPr>
          <p:cNvPr id="474" name="CustomShape 2"/>
          <p:cNvSpPr/>
          <p:nvPr/>
        </p:nvSpPr>
        <p:spPr>
          <a:xfrm>
            <a:off x="150120" y="1666800"/>
            <a:ext cx="968760" cy="1717560"/>
          </a:xfrm>
          <a:prstGeom prst="rect">
            <a:avLst/>
          </a:prstGeom>
          <a:solidFill>
            <a:srgbClr val="CFE2F3"/>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Master</a:t>
            </a:r>
            <a:endParaRPr lang="en-US" sz="1400" b="0" strike="noStrike" spc="-1">
              <a:latin typeface="Arial"/>
            </a:endParaRPr>
          </a:p>
        </p:txBody>
      </p:sp>
      <p:sp>
        <p:nvSpPr>
          <p:cNvPr id="475" name="CustomShape 3"/>
          <p:cNvSpPr/>
          <p:nvPr/>
        </p:nvSpPr>
        <p:spPr>
          <a:xfrm>
            <a:off x="1815840" y="1590840"/>
            <a:ext cx="2313720" cy="1972440"/>
          </a:xfrm>
          <a:prstGeom prst="rect">
            <a:avLst/>
          </a:prstGeom>
          <a:solidFill>
            <a:srgbClr val="D9EAD3"/>
          </a:solidFill>
          <a:ln w="9360">
            <a:solidFill>
              <a:schemeClr val="dk2"/>
            </a:solidFill>
            <a:round/>
          </a:ln>
        </p:spPr>
        <p:style>
          <a:lnRef idx="0">
            <a:scrgbClr r="0" g="0" b="0"/>
          </a:lnRef>
          <a:fillRef idx="0">
            <a:scrgbClr r="0" g="0" b="0"/>
          </a:fillRef>
          <a:effectRef idx="0">
            <a:scrgbClr r="0" g="0" b="0"/>
          </a:effectRef>
          <a:fontRef idx="minor"/>
        </p:style>
      </p:sp>
      <p:sp>
        <p:nvSpPr>
          <p:cNvPr id="476" name="CustomShape 4"/>
          <p:cNvSpPr/>
          <p:nvPr/>
        </p:nvSpPr>
        <p:spPr>
          <a:xfrm>
            <a:off x="1246680" y="2524680"/>
            <a:ext cx="441360" cy="1800"/>
          </a:xfrm>
          <a:custGeom>
            <a:avLst/>
            <a:gdLst/>
            <a:ahLst/>
            <a:cxnLst/>
            <a:rect l="l" t="t" r="r" b="b"/>
            <a:pathLst>
              <a:path w="21600" h="21600">
                <a:moveTo>
                  <a:pt x="0" y="0"/>
                </a:moveTo>
                <a:lnTo>
                  <a:pt x="21600" y="21600"/>
                </a:lnTo>
              </a:path>
            </a:pathLst>
          </a:custGeom>
          <a:noFill/>
          <a:ln w="19080">
            <a:solidFill>
              <a:srgbClr val="FFFFFF"/>
            </a:solidFill>
            <a:round/>
            <a:tailEnd type="triangle" w="med" len="med"/>
          </a:ln>
        </p:spPr>
        <p:style>
          <a:lnRef idx="0">
            <a:scrgbClr r="0" g="0" b="0"/>
          </a:lnRef>
          <a:fillRef idx="0">
            <a:scrgbClr r="0" g="0" b="0"/>
          </a:fillRef>
          <a:effectRef idx="0">
            <a:scrgbClr r="0" g="0" b="0"/>
          </a:effectRef>
          <a:fontRef idx="minor"/>
        </p:style>
      </p:sp>
      <p:sp>
        <p:nvSpPr>
          <p:cNvPr id="477" name="CustomShape 5"/>
          <p:cNvSpPr/>
          <p:nvPr/>
        </p:nvSpPr>
        <p:spPr>
          <a:xfrm>
            <a:off x="2341080" y="1600920"/>
            <a:ext cx="141336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1" strike="noStrike" spc="-1">
                <a:solidFill>
                  <a:srgbClr val="000000"/>
                </a:solidFill>
                <a:latin typeface="Arial"/>
                <a:ea typeface="Arial"/>
              </a:rPr>
              <a:t>Map Phase</a:t>
            </a:r>
            <a:endParaRPr lang="en-US" sz="1400" b="0" strike="noStrike" spc="-1">
              <a:latin typeface="Arial"/>
            </a:endParaRPr>
          </a:p>
        </p:txBody>
      </p:sp>
      <p:sp>
        <p:nvSpPr>
          <p:cNvPr id="478" name="CustomShape 6"/>
          <p:cNvSpPr/>
          <p:nvPr/>
        </p:nvSpPr>
        <p:spPr>
          <a:xfrm>
            <a:off x="2221920" y="2078280"/>
            <a:ext cx="1356480" cy="343080"/>
          </a:xfrm>
          <a:prstGeom prst="rect">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Map Task 0</a:t>
            </a:r>
            <a:endParaRPr lang="en-US" sz="1400" b="0" strike="noStrike" spc="-1">
              <a:latin typeface="Arial"/>
            </a:endParaRPr>
          </a:p>
        </p:txBody>
      </p:sp>
      <p:sp>
        <p:nvSpPr>
          <p:cNvPr id="479" name="CustomShape 7"/>
          <p:cNvSpPr/>
          <p:nvPr/>
        </p:nvSpPr>
        <p:spPr>
          <a:xfrm>
            <a:off x="2218320" y="3078720"/>
            <a:ext cx="1356480" cy="343080"/>
          </a:xfrm>
          <a:prstGeom prst="rect">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Map Task N-1</a:t>
            </a:r>
            <a:endParaRPr lang="en-US" sz="1400" b="0" strike="noStrike" spc="-1">
              <a:latin typeface="Arial"/>
            </a:endParaRPr>
          </a:p>
        </p:txBody>
      </p:sp>
      <p:sp>
        <p:nvSpPr>
          <p:cNvPr id="480" name="CustomShape 8"/>
          <p:cNvSpPr/>
          <p:nvPr/>
        </p:nvSpPr>
        <p:spPr>
          <a:xfrm>
            <a:off x="2900520" y="2421720"/>
            <a:ext cx="6840" cy="21564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
        <p:nvSpPr>
          <p:cNvPr id="481" name="CustomShape 9"/>
          <p:cNvSpPr/>
          <p:nvPr/>
        </p:nvSpPr>
        <p:spPr>
          <a:xfrm>
            <a:off x="2733480" y="2498760"/>
            <a:ext cx="78624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0" strike="noStrike" spc="-1">
                <a:solidFill>
                  <a:srgbClr val="000000"/>
                </a:solidFill>
                <a:latin typeface="Arial"/>
                <a:ea typeface="Arial"/>
              </a:rPr>
              <a:t>...</a:t>
            </a:r>
            <a:endParaRPr lang="en-US" sz="1400" b="0" strike="noStrike" spc="-1">
              <a:latin typeface="Arial"/>
            </a:endParaRPr>
          </a:p>
        </p:txBody>
      </p:sp>
      <p:sp>
        <p:nvSpPr>
          <p:cNvPr id="482" name="CustomShape 10"/>
          <p:cNvSpPr/>
          <p:nvPr/>
        </p:nvSpPr>
        <p:spPr>
          <a:xfrm>
            <a:off x="2913840" y="2827800"/>
            <a:ext cx="360" cy="19584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grpSp>
        <p:nvGrpSpPr>
          <p:cNvPr id="483" name="Group 11"/>
          <p:cNvGrpSpPr/>
          <p:nvPr/>
        </p:nvGrpSpPr>
        <p:grpSpPr>
          <a:xfrm>
            <a:off x="4744080" y="1579680"/>
            <a:ext cx="2313720" cy="1983600"/>
            <a:chOff x="4744080" y="1579680"/>
            <a:chExt cx="2313720" cy="1983600"/>
          </a:xfrm>
        </p:grpSpPr>
        <p:sp>
          <p:nvSpPr>
            <p:cNvPr id="484" name="CustomShape 12"/>
            <p:cNvSpPr/>
            <p:nvPr/>
          </p:nvSpPr>
          <p:spPr>
            <a:xfrm>
              <a:off x="4744080" y="1590840"/>
              <a:ext cx="2313720" cy="1972440"/>
            </a:xfrm>
            <a:prstGeom prst="rect">
              <a:avLst/>
            </a:prstGeom>
            <a:solidFill>
              <a:srgbClr val="EAD1DC"/>
            </a:solidFill>
            <a:ln w="9360">
              <a:solidFill>
                <a:schemeClr val="dk2"/>
              </a:solidFill>
              <a:round/>
            </a:ln>
          </p:spPr>
          <p:style>
            <a:lnRef idx="0">
              <a:scrgbClr r="0" g="0" b="0"/>
            </a:lnRef>
            <a:fillRef idx="0">
              <a:scrgbClr r="0" g="0" b="0"/>
            </a:fillRef>
            <a:effectRef idx="0">
              <a:scrgbClr r="0" g="0" b="0"/>
            </a:effectRef>
            <a:fontRef idx="minor"/>
          </p:style>
        </p:sp>
        <p:sp>
          <p:nvSpPr>
            <p:cNvPr id="485" name="CustomShape 13"/>
            <p:cNvSpPr/>
            <p:nvPr/>
          </p:nvSpPr>
          <p:spPr>
            <a:xfrm>
              <a:off x="5177160" y="1579680"/>
              <a:ext cx="141336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1" strike="noStrike" spc="-1">
                  <a:solidFill>
                    <a:srgbClr val="000000"/>
                  </a:solidFill>
                  <a:latin typeface="Arial"/>
                  <a:ea typeface="Arial"/>
                </a:rPr>
                <a:t>Reduce Phase</a:t>
              </a:r>
              <a:endParaRPr lang="en-US" sz="1400" b="0" strike="noStrike" spc="-1">
                <a:latin typeface="Arial"/>
              </a:endParaRPr>
            </a:p>
          </p:txBody>
        </p:sp>
        <p:sp>
          <p:nvSpPr>
            <p:cNvPr id="486" name="CustomShape 14"/>
            <p:cNvSpPr/>
            <p:nvPr/>
          </p:nvSpPr>
          <p:spPr>
            <a:xfrm>
              <a:off x="5153400" y="2079360"/>
              <a:ext cx="1461240" cy="343080"/>
            </a:xfrm>
            <a:prstGeom prst="rect">
              <a:avLst/>
            </a:prstGeom>
            <a:solidFill>
              <a:srgbClr val="D5A6BD"/>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Reduce Task 0</a:t>
              </a:r>
              <a:endParaRPr lang="en-US" sz="1400" b="0" strike="noStrike" spc="-1">
                <a:latin typeface="Arial"/>
              </a:endParaRPr>
            </a:p>
          </p:txBody>
        </p:sp>
        <p:sp>
          <p:nvSpPr>
            <p:cNvPr id="487" name="CustomShape 15"/>
            <p:cNvSpPr/>
            <p:nvPr/>
          </p:nvSpPr>
          <p:spPr>
            <a:xfrm>
              <a:off x="5060520" y="3111840"/>
              <a:ext cx="1646640" cy="343080"/>
            </a:xfrm>
            <a:prstGeom prst="rect">
              <a:avLst/>
            </a:prstGeom>
            <a:solidFill>
              <a:srgbClr val="D5A6BD"/>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Reduce Task K-1</a:t>
              </a:r>
              <a:endParaRPr lang="en-US" sz="1400" b="0" strike="noStrike" spc="-1">
                <a:latin typeface="Arial"/>
              </a:endParaRPr>
            </a:p>
          </p:txBody>
        </p:sp>
        <p:sp>
          <p:nvSpPr>
            <p:cNvPr id="488" name="CustomShape 16"/>
            <p:cNvSpPr/>
            <p:nvPr/>
          </p:nvSpPr>
          <p:spPr>
            <a:xfrm>
              <a:off x="5884200" y="2423160"/>
              <a:ext cx="6840" cy="21564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
          <p:nvSpPr>
            <p:cNvPr id="489" name="CustomShape 17"/>
            <p:cNvSpPr/>
            <p:nvPr/>
          </p:nvSpPr>
          <p:spPr>
            <a:xfrm>
              <a:off x="5720760" y="2504880"/>
              <a:ext cx="78624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0" strike="noStrike" spc="-1">
                  <a:solidFill>
                    <a:srgbClr val="000000"/>
                  </a:solidFill>
                  <a:latin typeface="Arial"/>
                  <a:ea typeface="Arial"/>
                </a:rPr>
                <a:t>...</a:t>
              </a:r>
              <a:endParaRPr lang="en-US" sz="1400" b="0" strike="noStrike" spc="-1">
                <a:latin typeface="Arial"/>
              </a:endParaRPr>
            </a:p>
          </p:txBody>
        </p:sp>
        <p:sp>
          <p:nvSpPr>
            <p:cNvPr id="490" name="CustomShape 18"/>
            <p:cNvSpPr/>
            <p:nvPr/>
          </p:nvSpPr>
          <p:spPr>
            <a:xfrm>
              <a:off x="5901120" y="2833920"/>
              <a:ext cx="360" cy="19584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grpSp>
      <p:sp>
        <p:nvSpPr>
          <p:cNvPr id="491" name="CustomShape 19"/>
          <p:cNvSpPr/>
          <p:nvPr/>
        </p:nvSpPr>
        <p:spPr>
          <a:xfrm>
            <a:off x="4245480" y="2528640"/>
            <a:ext cx="441360" cy="1800"/>
          </a:xfrm>
          <a:custGeom>
            <a:avLst/>
            <a:gdLst/>
            <a:ahLst/>
            <a:cxnLst/>
            <a:rect l="l" t="t" r="r" b="b"/>
            <a:pathLst>
              <a:path w="21600" h="21600">
                <a:moveTo>
                  <a:pt x="0" y="0"/>
                </a:moveTo>
                <a:lnTo>
                  <a:pt x="21600" y="21600"/>
                </a:lnTo>
              </a:path>
            </a:pathLst>
          </a:custGeom>
          <a:noFill/>
          <a:ln w="19080">
            <a:solidFill>
              <a:srgbClr val="FFFFFF"/>
            </a:solidFill>
            <a:round/>
            <a:tailEnd type="triangle" w="med" len="med"/>
          </a:ln>
        </p:spPr>
        <p:style>
          <a:lnRef idx="0">
            <a:scrgbClr r="0" g="0" b="0"/>
          </a:lnRef>
          <a:fillRef idx="0">
            <a:scrgbClr r="0" g="0" b="0"/>
          </a:fillRef>
          <a:effectRef idx="0">
            <a:scrgbClr r="0" g="0" b="0"/>
          </a:effectRef>
          <a:fontRef idx="minor"/>
        </p:style>
      </p:sp>
      <p:sp>
        <p:nvSpPr>
          <p:cNvPr id="492" name="CustomShape 20"/>
          <p:cNvSpPr/>
          <p:nvPr/>
        </p:nvSpPr>
        <p:spPr>
          <a:xfrm>
            <a:off x="7107120" y="2565000"/>
            <a:ext cx="441360" cy="1800"/>
          </a:xfrm>
          <a:custGeom>
            <a:avLst/>
            <a:gdLst/>
            <a:ahLst/>
            <a:cxnLst/>
            <a:rect l="l" t="t" r="r" b="b"/>
            <a:pathLst>
              <a:path w="21600" h="21600">
                <a:moveTo>
                  <a:pt x="0" y="0"/>
                </a:moveTo>
                <a:lnTo>
                  <a:pt x="21600" y="21600"/>
                </a:lnTo>
              </a:path>
            </a:pathLst>
          </a:custGeom>
          <a:noFill/>
          <a:ln w="19080">
            <a:solidFill>
              <a:srgbClr val="FFFFFF"/>
            </a:solidFill>
            <a:round/>
            <a:tailEnd type="triangle" w="med" len="med"/>
          </a:ln>
        </p:spPr>
        <p:style>
          <a:lnRef idx="0">
            <a:scrgbClr r="0" g="0" b="0"/>
          </a:lnRef>
          <a:fillRef idx="0">
            <a:scrgbClr r="0" g="0" b="0"/>
          </a:fillRef>
          <a:effectRef idx="0">
            <a:scrgbClr r="0" g="0" b="0"/>
          </a:effectRef>
          <a:fontRef idx="minor"/>
        </p:style>
      </p:sp>
      <p:sp>
        <p:nvSpPr>
          <p:cNvPr id="493" name="CustomShape 21"/>
          <p:cNvSpPr/>
          <p:nvPr/>
        </p:nvSpPr>
        <p:spPr>
          <a:xfrm>
            <a:off x="7626960" y="2355840"/>
            <a:ext cx="1099080" cy="399960"/>
          </a:xfrm>
          <a:prstGeom prst="rect">
            <a:avLst/>
          </a:prstGeom>
          <a:solidFill>
            <a:srgbClr val="FCE5CD"/>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Merge</a:t>
            </a:r>
            <a:endParaRPr lang="en-US" sz="14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75"/>
                                        </p:tgtEl>
                                        <p:attrNameLst>
                                          <p:attrName>style.visibility</p:attrName>
                                        </p:attrNameLst>
                                      </p:cBhvr>
                                      <p:to>
                                        <p:strVal val="visible"/>
                                      </p:to>
                                    </p:set>
                                    <p:animEffect transition="in" filter="fade">
                                      <p:cBhvr additive="repl">
                                        <p:cTn id="7" dur="1000"/>
                                        <p:tgtEl>
                                          <p:spTgt spid="475"/>
                                        </p:tgtEl>
                                      </p:cBhvr>
                                    </p:animEffect>
                                  </p:childTnLst>
                                </p:cTn>
                              </p:par>
                              <p:par>
                                <p:cTn id="8" presetID="10" presetClass="entr" fill="hold" nodeType="withEffect">
                                  <p:stCondLst>
                                    <p:cond delay="0"/>
                                  </p:stCondLst>
                                  <p:childTnLst>
                                    <p:set>
                                      <p:cBhvr>
                                        <p:cTn id="9" dur="1" fill="hold">
                                          <p:stCondLst>
                                            <p:cond delay="0"/>
                                          </p:stCondLst>
                                        </p:cTn>
                                        <p:tgtEl>
                                          <p:spTgt spid="476"/>
                                        </p:tgtEl>
                                        <p:attrNameLst>
                                          <p:attrName>style.visibility</p:attrName>
                                        </p:attrNameLst>
                                      </p:cBhvr>
                                      <p:to>
                                        <p:strVal val="visible"/>
                                      </p:to>
                                    </p:set>
                                    <p:animEffect transition="in" filter="fade">
                                      <p:cBhvr additive="repl">
                                        <p:cTn id="10" dur="1000"/>
                                        <p:tgtEl>
                                          <p:spTgt spid="476"/>
                                        </p:tgtEl>
                                      </p:cBhvr>
                                    </p:animEffect>
                                  </p:childTnLst>
                                </p:cTn>
                              </p:par>
                              <p:par>
                                <p:cTn id="11" presetID="10" presetClass="entr" fill="hold" nodeType="withEffect">
                                  <p:stCondLst>
                                    <p:cond delay="0"/>
                                  </p:stCondLst>
                                  <p:childTnLst>
                                    <p:set>
                                      <p:cBhvr>
                                        <p:cTn id="12" dur="1" fill="hold">
                                          <p:stCondLst>
                                            <p:cond delay="0"/>
                                          </p:stCondLst>
                                        </p:cTn>
                                        <p:tgtEl>
                                          <p:spTgt spid="477"/>
                                        </p:tgtEl>
                                        <p:attrNameLst>
                                          <p:attrName>style.visibility</p:attrName>
                                        </p:attrNameLst>
                                      </p:cBhvr>
                                      <p:to>
                                        <p:strVal val="visible"/>
                                      </p:to>
                                    </p:set>
                                    <p:animEffect transition="in" filter="fade">
                                      <p:cBhvr additive="repl">
                                        <p:cTn id="13" dur="1000"/>
                                        <p:tgtEl>
                                          <p:spTgt spid="47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fill="hold" nodeType="clickEffect">
                                  <p:stCondLst>
                                    <p:cond delay="0"/>
                                  </p:stCondLst>
                                  <p:childTnLst>
                                    <p:set>
                                      <p:cBhvr>
                                        <p:cTn id="17" dur="1" fill="hold">
                                          <p:stCondLst>
                                            <p:cond delay="0"/>
                                          </p:stCondLst>
                                        </p:cTn>
                                        <p:tgtEl>
                                          <p:spTgt spid="478"/>
                                        </p:tgtEl>
                                        <p:attrNameLst>
                                          <p:attrName>style.visibility</p:attrName>
                                        </p:attrNameLst>
                                      </p:cBhvr>
                                      <p:to>
                                        <p:strVal val="visible"/>
                                      </p:to>
                                    </p:set>
                                    <p:animEffect transition="in" filter="fade">
                                      <p:cBhvr additive="repl">
                                        <p:cTn id="18" dur="1000"/>
                                        <p:tgtEl>
                                          <p:spTgt spid="47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fill="hold" nodeType="clickEffect">
                                  <p:stCondLst>
                                    <p:cond delay="0"/>
                                  </p:stCondLst>
                                  <p:childTnLst>
                                    <p:set>
                                      <p:cBhvr>
                                        <p:cTn id="22" dur="1" fill="hold">
                                          <p:stCondLst>
                                            <p:cond delay="0"/>
                                          </p:stCondLst>
                                        </p:cTn>
                                        <p:tgtEl>
                                          <p:spTgt spid="480"/>
                                        </p:tgtEl>
                                        <p:attrNameLst>
                                          <p:attrName>style.visibility</p:attrName>
                                        </p:attrNameLst>
                                      </p:cBhvr>
                                      <p:to>
                                        <p:strVal val="visible"/>
                                      </p:to>
                                    </p:set>
                                    <p:animEffect transition="in" filter="fade">
                                      <p:cBhvr additive="repl">
                                        <p:cTn id="23" dur="1000"/>
                                        <p:tgtEl>
                                          <p:spTgt spid="480"/>
                                        </p:tgtEl>
                                      </p:cBhvr>
                                    </p:animEffect>
                                  </p:childTnLst>
                                </p:cTn>
                              </p:par>
                              <p:par>
                                <p:cTn id="24" presetID="10" presetClass="entr" fill="hold" nodeType="withEffect">
                                  <p:stCondLst>
                                    <p:cond delay="0"/>
                                  </p:stCondLst>
                                  <p:childTnLst>
                                    <p:set>
                                      <p:cBhvr>
                                        <p:cTn id="25" dur="1" fill="hold">
                                          <p:stCondLst>
                                            <p:cond delay="0"/>
                                          </p:stCondLst>
                                        </p:cTn>
                                        <p:tgtEl>
                                          <p:spTgt spid="481"/>
                                        </p:tgtEl>
                                        <p:attrNameLst>
                                          <p:attrName>style.visibility</p:attrName>
                                        </p:attrNameLst>
                                      </p:cBhvr>
                                      <p:to>
                                        <p:strVal val="visible"/>
                                      </p:to>
                                    </p:set>
                                    <p:animEffect transition="in" filter="fade">
                                      <p:cBhvr additive="repl">
                                        <p:cTn id="26" dur="1000"/>
                                        <p:tgtEl>
                                          <p:spTgt spid="481"/>
                                        </p:tgtEl>
                                      </p:cBhvr>
                                    </p:animEffect>
                                  </p:childTnLst>
                                </p:cTn>
                              </p:par>
                              <p:par>
                                <p:cTn id="27" presetID="10" presetClass="entr" fill="hold" nodeType="withEffect">
                                  <p:stCondLst>
                                    <p:cond delay="0"/>
                                  </p:stCondLst>
                                  <p:childTnLst>
                                    <p:set>
                                      <p:cBhvr>
                                        <p:cTn id="28" dur="1" fill="hold">
                                          <p:stCondLst>
                                            <p:cond delay="0"/>
                                          </p:stCondLst>
                                        </p:cTn>
                                        <p:tgtEl>
                                          <p:spTgt spid="482"/>
                                        </p:tgtEl>
                                        <p:attrNameLst>
                                          <p:attrName>style.visibility</p:attrName>
                                        </p:attrNameLst>
                                      </p:cBhvr>
                                      <p:to>
                                        <p:strVal val="visible"/>
                                      </p:to>
                                    </p:set>
                                    <p:animEffect transition="in" filter="fade">
                                      <p:cBhvr additive="repl">
                                        <p:cTn id="29" dur="1000"/>
                                        <p:tgtEl>
                                          <p:spTgt spid="482"/>
                                        </p:tgtEl>
                                      </p:cBhvr>
                                    </p:animEffect>
                                  </p:childTnLst>
                                </p:cTn>
                              </p:par>
                              <p:par>
                                <p:cTn id="30" presetID="10" presetClass="entr" fill="hold" nodeType="withEffect">
                                  <p:stCondLst>
                                    <p:cond delay="0"/>
                                  </p:stCondLst>
                                  <p:childTnLst>
                                    <p:set>
                                      <p:cBhvr>
                                        <p:cTn id="31" dur="1" fill="hold">
                                          <p:stCondLst>
                                            <p:cond delay="0"/>
                                          </p:stCondLst>
                                        </p:cTn>
                                        <p:tgtEl>
                                          <p:spTgt spid="479"/>
                                        </p:tgtEl>
                                        <p:attrNameLst>
                                          <p:attrName>style.visibility</p:attrName>
                                        </p:attrNameLst>
                                      </p:cBhvr>
                                      <p:to>
                                        <p:strVal val="visible"/>
                                      </p:to>
                                    </p:set>
                                    <p:animEffect transition="in" filter="fade">
                                      <p:cBhvr additive="repl">
                                        <p:cTn id="32" dur="1000"/>
                                        <p:tgtEl>
                                          <p:spTgt spid="47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fill="hold" nodeType="clickEffect">
                                  <p:stCondLst>
                                    <p:cond delay="0"/>
                                  </p:stCondLst>
                                  <p:childTnLst>
                                    <p:set>
                                      <p:cBhvr>
                                        <p:cTn id="36" dur="1" fill="hold">
                                          <p:stCondLst>
                                            <p:cond delay="0"/>
                                          </p:stCondLst>
                                        </p:cTn>
                                        <p:tgtEl>
                                          <p:spTgt spid="491"/>
                                        </p:tgtEl>
                                        <p:attrNameLst>
                                          <p:attrName>style.visibility</p:attrName>
                                        </p:attrNameLst>
                                      </p:cBhvr>
                                      <p:to>
                                        <p:strVal val="visible"/>
                                      </p:to>
                                    </p:set>
                                    <p:animEffect transition="in" filter="fade">
                                      <p:cBhvr additive="repl">
                                        <p:cTn id="37" dur="1000"/>
                                        <p:tgtEl>
                                          <p:spTgt spid="491"/>
                                        </p:tgtEl>
                                      </p:cBhvr>
                                    </p:animEffect>
                                  </p:childTnLst>
                                </p:cTn>
                              </p:par>
                              <p:par>
                                <p:cTn id="38" presetID="10" presetClass="entr" fill="hold" nodeType="withEffect">
                                  <p:stCondLst>
                                    <p:cond delay="0"/>
                                  </p:stCondLst>
                                  <p:childTnLst>
                                    <p:set>
                                      <p:cBhvr>
                                        <p:cTn id="39" dur="1" fill="hold">
                                          <p:stCondLst>
                                            <p:cond delay="0"/>
                                          </p:stCondLst>
                                        </p:cTn>
                                        <p:tgtEl>
                                          <p:spTgt spid="483"/>
                                        </p:tgtEl>
                                        <p:attrNameLst>
                                          <p:attrName>style.visibility</p:attrName>
                                        </p:attrNameLst>
                                      </p:cBhvr>
                                      <p:to>
                                        <p:strVal val="visible"/>
                                      </p:to>
                                    </p:set>
                                    <p:animEffect transition="in" filter="fade">
                                      <p:cBhvr additive="repl">
                                        <p:cTn id="40" dur="1000"/>
                                        <p:tgtEl>
                                          <p:spTgt spid="48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fill="hold" nodeType="clickEffect">
                                  <p:stCondLst>
                                    <p:cond delay="0"/>
                                  </p:stCondLst>
                                  <p:childTnLst>
                                    <p:set>
                                      <p:cBhvr>
                                        <p:cTn id="44" dur="1" fill="hold">
                                          <p:stCondLst>
                                            <p:cond delay="0"/>
                                          </p:stCondLst>
                                        </p:cTn>
                                        <p:tgtEl>
                                          <p:spTgt spid="492"/>
                                        </p:tgtEl>
                                        <p:attrNameLst>
                                          <p:attrName>style.visibility</p:attrName>
                                        </p:attrNameLst>
                                      </p:cBhvr>
                                      <p:to>
                                        <p:strVal val="visible"/>
                                      </p:to>
                                    </p:set>
                                    <p:animEffect transition="in" filter="fade">
                                      <p:cBhvr additive="repl">
                                        <p:cTn id="45" dur="1000"/>
                                        <p:tgtEl>
                                          <p:spTgt spid="492"/>
                                        </p:tgtEl>
                                      </p:cBhvr>
                                    </p:animEffect>
                                  </p:childTnLst>
                                </p:cTn>
                              </p:par>
                              <p:par>
                                <p:cTn id="46" presetID="10" presetClass="entr" fill="hold" nodeType="withEffect">
                                  <p:stCondLst>
                                    <p:cond delay="0"/>
                                  </p:stCondLst>
                                  <p:childTnLst>
                                    <p:set>
                                      <p:cBhvr>
                                        <p:cTn id="47" dur="1" fill="hold">
                                          <p:stCondLst>
                                            <p:cond delay="0"/>
                                          </p:stCondLst>
                                        </p:cTn>
                                        <p:tgtEl>
                                          <p:spTgt spid="493"/>
                                        </p:tgtEl>
                                        <p:attrNameLst>
                                          <p:attrName>style.visibility</p:attrName>
                                        </p:attrNameLst>
                                      </p:cBhvr>
                                      <p:to>
                                        <p:strVal val="visible"/>
                                      </p:to>
                                    </p:set>
                                    <p:animEffect transition="in" filter="fade">
                                      <p:cBhvr additive="repl">
                                        <p:cTn id="48" dur="1000"/>
                                        <p:tgtEl>
                                          <p:spTgt spid="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94" name="TextShape 1"/>
          <p:cNvSpPr txBox="1"/>
          <p:nvPr/>
        </p:nvSpPr>
        <p:spPr>
          <a:xfrm>
            <a:off x="311760" y="444960"/>
            <a:ext cx="398736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Distributed MapReduce</a:t>
            </a:r>
            <a:endParaRPr lang="en-US" sz="2800" b="0" strike="noStrike" spc="-1">
              <a:solidFill>
                <a:srgbClr val="000000"/>
              </a:solidFill>
              <a:latin typeface="Arial"/>
            </a:endParaRPr>
          </a:p>
        </p:txBody>
      </p:sp>
      <p:sp>
        <p:nvSpPr>
          <p:cNvPr id="495" name="CustomShape 2"/>
          <p:cNvSpPr/>
          <p:nvPr/>
        </p:nvSpPr>
        <p:spPr>
          <a:xfrm>
            <a:off x="150120" y="1666800"/>
            <a:ext cx="968760" cy="1717560"/>
          </a:xfrm>
          <a:prstGeom prst="rect">
            <a:avLst/>
          </a:prstGeom>
          <a:solidFill>
            <a:srgbClr val="CFE2F3"/>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Master</a:t>
            </a:r>
            <a:endParaRPr lang="en-US" sz="1400" b="0" strike="noStrike" spc="-1">
              <a:latin typeface="Arial"/>
            </a:endParaRPr>
          </a:p>
        </p:txBody>
      </p:sp>
      <p:sp>
        <p:nvSpPr>
          <p:cNvPr id="496" name="CustomShape 3"/>
          <p:cNvSpPr/>
          <p:nvPr/>
        </p:nvSpPr>
        <p:spPr>
          <a:xfrm>
            <a:off x="1815840" y="1590840"/>
            <a:ext cx="2313720" cy="1972440"/>
          </a:xfrm>
          <a:prstGeom prst="rect">
            <a:avLst/>
          </a:prstGeom>
          <a:solidFill>
            <a:srgbClr val="D9EAD3"/>
          </a:solidFill>
          <a:ln w="9360">
            <a:solidFill>
              <a:schemeClr val="dk2"/>
            </a:solidFill>
            <a:round/>
          </a:ln>
        </p:spPr>
        <p:style>
          <a:lnRef idx="0">
            <a:scrgbClr r="0" g="0" b="0"/>
          </a:lnRef>
          <a:fillRef idx="0">
            <a:scrgbClr r="0" g="0" b="0"/>
          </a:fillRef>
          <a:effectRef idx="0">
            <a:scrgbClr r="0" g="0" b="0"/>
          </a:effectRef>
          <a:fontRef idx="minor"/>
        </p:style>
      </p:sp>
      <p:sp>
        <p:nvSpPr>
          <p:cNvPr id="497" name="CustomShape 4"/>
          <p:cNvSpPr/>
          <p:nvPr/>
        </p:nvSpPr>
        <p:spPr>
          <a:xfrm>
            <a:off x="1246680" y="2524680"/>
            <a:ext cx="441360" cy="1800"/>
          </a:xfrm>
          <a:custGeom>
            <a:avLst/>
            <a:gdLst/>
            <a:ahLst/>
            <a:cxnLst/>
            <a:rect l="l" t="t" r="r" b="b"/>
            <a:pathLst>
              <a:path w="21600" h="21600">
                <a:moveTo>
                  <a:pt x="0" y="0"/>
                </a:moveTo>
                <a:lnTo>
                  <a:pt x="21600" y="21600"/>
                </a:lnTo>
              </a:path>
            </a:pathLst>
          </a:custGeom>
          <a:noFill/>
          <a:ln w="19080">
            <a:solidFill>
              <a:srgbClr val="FFFFFF"/>
            </a:solidFill>
            <a:round/>
            <a:tailEnd type="triangle" w="med" len="med"/>
          </a:ln>
        </p:spPr>
        <p:style>
          <a:lnRef idx="0">
            <a:scrgbClr r="0" g="0" b="0"/>
          </a:lnRef>
          <a:fillRef idx="0">
            <a:scrgbClr r="0" g="0" b="0"/>
          </a:fillRef>
          <a:effectRef idx="0">
            <a:scrgbClr r="0" g="0" b="0"/>
          </a:effectRef>
          <a:fontRef idx="minor"/>
        </p:style>
      </p:sp>
      <p:sp>
        <p:nvSpPr>
          <p:cNvPr id="498" name="CustomShape 5"/>
          <p:cNvSpPr/>
          <p:nvPr/>
        </p:nvSpPr>
        <p:spPr>
          <a:xfrm>
            <a:off x="2341080" y="1600920"/>
            <a:ext cx="141336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1" strike="noStrike" spc="-1">
                <a:solidFill>
                  <a:srgbClr val="000000"/>
                </a:solidFill>
                <a:latin typeface="Arial"/>
                <a:ea typeface="Arial"/>
              </a:rPr>
              <a:t>Map Phase</a:t>
            </a:r>
            <a:endParaRPr lang="en-US" sz="1400" b="0" strike="noStrike" spc="-1">
              <a:latin typeface="Arial"/>
            </a:endParaRPr>
          </a:p>
        </p:txBody>
      </p:sp>
      <p:sp>
        <p:nvSpPr>
          <p:cNvPr id="499" name="CustomShape 6"/>
          <p:cNvSpPr/>
          <p:nvPr/>
        </p:nvSpPr>
        <p:spPr>
          <a:xfrm>
            <a:off x="2620800" y="2078280"/>
            <a:ext cx="1356480" cy="343080"/>
          </a:xfrm>
          <a:prstGeom prst="rect">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Map Task 0</a:t>
            </a:r>
            <a:endParaRPr lang="en-US" sz="1400" b="0" strike="noStrike" spc="-1">
              <a:latin typeface="Arial"/>
            </a:endParaRPr>
          </a:p>
        </p:txBody>
      </p:sp>
      <p:sp>
        <p:nvSpPr>
          <p:cNvPr id="500" name="CustomShape 7"/>
          <p:cNvSpPr/>
          <p:nvPr/>
        </p:nvSpPr>
        <p:spPr>
          <a:xfrm>
            <a:off x="2620800" y="3098520"/>
            <a:ext cx="1356480" cy="343080"/>
          </a:xfrm>
          <a:prstGeom prst="rect">
            <a:avLst/>
          </a:prstGeom>
          <a:solidFill>
            <a:srgbClr val="B6D7A8"/>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Map Task N-1</a:t>
            </a:r>
            <a:endParaRPr lang="en-US" sz="1400" b="0" strike="noStrike" spc="-1">
              <a:latin typeface="Arial"/>
            </a:endParaRPr>
          </a:p>
        </p:txBody>
      </p:sp>
      <p:sp>
        <p:nvSpPr>
          <p:cNvPr id="501" name="CustomShape 8"/>
          <p:cNvSpPr/>
          <p:nvPr/>
        </p:nvSpPr>
        <p:spPr>
          <a:xfrm>
            <a:off x="3145680" y="2498760"/>
            <a:ext cx="78624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0" strike="noStrike" spc="-1">
                <a:solidFill>
                  <a:srgbClr val="000000"/>
                </a:solidFill>
                <a:latin typeface="Arial"/>
                <a:ea typeface="Arial"/>
              </a:rPr>
              <a:t>...</a:t>
            </a:r>
            <a:endParaRPr lang="en-US" sz="1400" b="0" strike="noStrike" spc="-1">
              <a:latin typeface="Arial"/>
            </a:endParaRPr>
          </a:p>
        </p:txBody>
      </p:sp>
      <p:sp>
        <p:nvSpPr>
          <p:cNvPr id="502" name="CustomShape 9"/>
          <p:cNvSpPr/>
          <p:nvPr/>
        </p:nvSpPr>
        <p:spPr>
          <a:xfrm>
            <a:off x="4744080" y="1590840"/>
            <a:ext cx="2313720" cy="1972440"/>
          </a:xfrm>
          <a:prstGeom prst="rect">
            <a:avLst/>
          </a:prstGeom>
          <a:solidFill>
            <a:srgbClr val="EAD1DC"/>
          </a:solidFill>
          <a:ln w="9360">
            <a:solidFill>
              <a:schemeClr val="dk2"/>
            </a:solidFill>
            <a:round/>
          </a:ln>
        </p:spPr>
        <p:style>
          <a:lnRef idx="0">
            <a:scrgbClr r="0" g="0" b="0"/>
          </a:lnRef>
          <a:fillRef idx="0">
            <a:scrgbClr r="0" g="0" b="0"/>
          </a:fillRef>
          <a:effectRef idx="0">
            <a:scrgbClr r="0" g="0" b="0"/>
          </a:effectRef>
          <a:fontRef idx="minor"/>
        </p:style>
      </p:sp>
      <p:sp>
        <p:nvSpPr>
          <p:cNvPr id="503" name="CustomShape 10"/>
          <p:cNvSpPr/>
          <p:nvPr/>
        </p:nvSpPr>
        <p:spPr>
          <a:xfrm>
            <a:off x="5177160" y="1579680"/>
            <a:ext cx="141336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1" strike="noStrike" spc="-1">
                <a:solidFill>
                  <a:srgbClr val="000000"/>
                </a:solidFill>
                <a:latin typeface="Arial"/>
                <a:ea typeface="Arial"/>
              </a:rPr>
              <a:t>Reduce Phase</a:t>
            </a:r>
            <a:endParaRPr lang="en-US" sz="1400" b="0" strike="noStrike" spc="-1">
              <a:latin typeface="Arial"/>
            </a:endParaRPr>
          </a:p>
        </p:txBody>
      </p:sp>
      <p:sp>
        <p:nvSpPr>
          <p:cNvPr id="504" name="CustomShape 11"/>
          <p:cNvSpPr/>
          <p:nvPr/>
        </p:nvSpPr>
        <p:spPr>
          <a:xfrm>
            <a:off x="5479560" y="2070720"/>
            <a:ext cx="1461240" cy="343080"/>
          </a:xfrm>
          <a:prstGeom prst="rect">
            <a:avLst/>
          </a:prstGeom>
          <a:solidFill>
            <a:srgbClr val="D5A6BD"/>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Reduce Task 0</a:t>
            </a:r>
            <a:endParaRPr lang="en-US" sz="1400" b="0" strike="noStrike" spc="-1">
              <a:latin typeface="Arial"/>
            </a:endParaRPr>
          </a:p>
        </p:txBody>
      </p:sp>
      <p:sp>
        <p:nvSpPr>
          <p:cNvPr id="505" name="CustomShape 12"/>
          <p:cNvSpPr/>
          <p:nvPr/>
        </p:nvSpPr>
        <p:spPr>
          <a:xfrm>
            <a:off x="5290560" y="3098520"/>
            <a:ext cx="1646640" cy="343080"/>
          </a:xfrm>
          <a:prstGeom prst="rect">
            <a:avLst/>
          </a:prstGeom>
          <a:solidFill>
            <a:srgbClr val="D5A6BD"/>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0" strike="noStrike" spc="-1">
                <a:solidFill>
                  <a:srgbClr val="000000"/>
                </a:solidFill>
                <a:latin typeface="Arial"/>
                <a:ea typeface="Arial"/>
              </a:rPr>
              <a:t>Reduce Task K-1</a:t>
            </a:r>
            <a:endParaRPr lang="en-US" sz="1400" b="0" strike="noStrike" spc="-1">
              <a:latin typeface="Arial"/>
            </a:endParaRPr>
          </a:p>
        </p:txBody>
      </p:sp>
      <p:sp>
        <p:nvSpPr>
          <p:cNvPr id="506" name="CustomShape 13"/>
          <p:cNvSpPr/>
          <p:nvPr/>
        </p:nvSpPr>
        <p:spPr>
          <a:xfrm>
            <a:off x="6024960" y="2504880"/>
            <a:ext cx="786240" cy="396360"/>
          </a:xfrm>
          <a:prstGeom prst="rect">
            <a:avLst/>
          </a:prstGeom>
          <a:noFill/>
          <a:ln>
            <a:noFill/>
          </a:ln>
        </p:spPr>
        <p:style>
          <a:lnRef idx="0">
            <a:scrgbClr r="0" g="0" b="0"/>
          </a:lnRef>
          <a:fillRef idx="0">
            <a:scrgbClr r="0" g="0" b="0"/>
          </a:fillRef>
          <a:effectRef idx="0">
            <a:scrgbClr r="0" g="0" b="0"/>
          </a:effectRef>
          <a:fontRef idx="minor"/>
        </p:style>
        <p:txBody>
          <a:bodyPr tIns="91440" bIns="91440">
            <a:spAutoFit/>
          </a:bodyPr>
          <a:lstStyle/>
          <a:p>
            <a:pPr>
              <a:lnSpc>
                <a:spcPct val="100000"/>
              </a:lnSpc>
              <a:tabLst>
                <a:tab pos="0" algn="l"/>
              </a:tabLst>
            </a:pPr>
            <a:r>
              <a:rPr lang="en" sz="1400" b="0" strike="noStrike" spc="-1">
                <a:solidFill>
                  <a:srgbClr val="000000"/>
                </a:solidFill>
                <a:latin typeface="Arial"/>
                <a:ea typeface="Arial"/>
              </a:rPr>
              <a:t>...</a:t>
            </a:r>
            <a:endParaRPr lang="en-US" sz="1400" b="0" strike="noStrike" spc="-1">
              <a:latin typeface="Arial"/>
            </a:endParaRPr>
          </a:p>
        </p:txBody>
      </p:sp>
      <p:sp>
        <p:nvSpPr>
          <p:cNvPr id="507" name="CustomShape 14"/>
          <p:cNvSpPr/>
          <p:nvPr/>
        </p:nvSpPr>
        <p:spPr>
          <a:xfrm>
            <a:off x="4245480" y="2528640"/>
            <a:ext cx="441360" cy="1800"/>
          </a:xfrm>
          <a:custGeom>
            <a:avLst/>
            <a:gdLst/>
            <a:ahLst/>
            <a:cxnLst/>
            <a:rect l="l" t="t" r="r" b="b"/>
            <a:pathLst>
              <a:path w="21600" h="21600">
                <a:moveTo>
                  <a:pt x="0" y="0"/>
                </a:moveTo>
                <a:lnTo>
                  <a:pt x="21600" y="21600"/>
                </a:lnTo>
              </a:path>
            </a:pathLst>
          </a:custGeom>
          <a:noFill/>
          <a:ln w="19080">
            <a:solidFill>
              <a:srgbClr val="FFFFFF"/>
            </a:solidFill>
            <a:round/>
            <a:tailEnd type="triangle" w="med" len="med"/>
          </a:ln>
        </p:spPr>
        <p:style>
          <a:lnRef idx="0">
            <a:scrgbClr r="0" g="0" b="0"/>
          </a:lnRef>
          <a:fillRef idx="0">
            <a:scrgbClr r="0" g="0" b="0"/>
          </a:fillRef>
          <a:effectRef idx="0">
            <a:scrgbClr r="0" g="0" b="0"/>
          </a:effectRef>
          <a:fontRef idx="minor"/>
        </p:style>
      </p:sp>
      <p:sp>
        <p:nvSpPr>
          <p:cNvPr id="508" name="CustomShape 15"/>
          <p:cNvSpPr/>
          <p:nvPr/>
        </p:nvSpPr>
        <p:spPr>
          <a:xfrm>
            <a:off x="7107120" y="2565000"/>
            <a:ext cx="441360" cy="1800"/>
          </a:xfrm>
          <a:custGeom>
            <a:avLst/>
            <a:gdLst/>
            <a:ahLst/>
            <a:cxnLst/>
            <a:rect l="l" t="t" r="r" b="b"/>
            <a:pathLst>
              <a:path w="21600" h="21600">
                <a:moveTo>
                  <a:pt x="0" y="0"/>
                </a:moveTo>
                <a:lnTo>
                  <a:pt x="21600" y="21600"/>
                </a:lnTo>
              </a:path>
            </a:pathLst>
          </a:custGeom>
          <a:noFill/>
          <a:ln w="19080">
            <a:solidFill>
              <a:srgbClr val="FFFFFF"/>
            </a:solidFill>
            <a:round/>
            <a:tailEnd type="triangle" w="med" len="med"/>
          </a:ln>
        </p:spPr>
        <p:style>
          <a:lnRef idx="0">
            <a:scrgbClr r="0" g="0" b="0"/>
          </a:lnRef>
          <a:fillRef idx="0">
            <a:scrgbClr r="0" g="0" b="0"/>
          </a:fillRef>
          <a:effectRef idx="0">
            <a:scrgbClr r="0" g="0" b="0"/>
          </a:effectRef>
          <a:fontRef idx="minor"/>
        </p:style>
      </p:sp>
      <p:sp>
        <p:nvSpPr>
          <p:cNvPr id="509" name="CustomShape 16"/>
          <p:cNvSpPr/>
          <p:nvPr/>
        </p:nvSpPr>
        <p:spPr>
          <a:xfrm>
            <a:off x="7626960" y="2355840"/>
            <a:ext cx="1099080" cy="399960"/>
          </a:xfrm>
          <a:prstGeom prst="rect">
            <a:avLst/>
          </a:prstGeom>
          <a:solidFill>
            <a:srgbClr val="FCE5CD"/>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400" b="1" strike="noStrike" spc="-1">
                <a:solidFill>
                  <a:srgbClr val="000000"/>
                </a:solidFill>
                <a:latin typeface="Arial"/>
                <a:ea typeface="Arial"/>
              </a:rPr>
              <a:t>Merge</a:t>
            </a:r>
            <a:endParaRPr lang="en-US" sz="1400" b="0" strike="noStrike" spc="-1">
              <a:latin typeface="Arial"/>
            </a:endParaRPr>
          </a:p>
        </p:txBody>
      </p:sp>
      <p:sp>
        <p:nvSpPr>
          <p:cNvPr id="510" name="CustomShape 17"/>
          <p:cNvSpPr/>
          <p:nvPr/>
        </p:nvSpPr>
        <p:spPr>
          <a:xfrm rot="10800000" flipH="1">
            <a:off x="1884960" y="2277720"/>
            <a:ext cx="578880" cy="28728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
        <p:nvSpPr>
          <p:cNvPr id="511" name="CustomShape 18"/>
          <p:cNvSpPr/>
          <p:nvPr/>
        </p:nvSpPr>
        <p:spPr>
          <a:xfrm>
            <a:off x="1901880" y="2756160"/>
            <a:ext cx="561600" cy="30636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
        <p:nvSpPr>
          <p:cNvPr id="512" name="CustomShape 19"/>
          <p:cNvSpPr/>
          <p:nvPr/>
        </p:nvSpPr>
        <p:spPr>
          <a:xfrm>
            <a:off x="2031840" y="2679840"/>
            <a:ext cx="480600" cy="1944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
        <p:nvSpPr>
          <p:cNvPr id="513" name="CustomShape 20"/>
          <p:cNvSpPr/>
          <p:nvPr/>
        </p:nvSpPr>
        <p:spPr>
          <a:xfrm rot="10800000" flipH="1">
            <a:off x="4803480" y="2233800"/>
            <a:ext cx="578880" cy="28728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
        <p:nvSpPr>
          <p:cNvPr id="514" name="CustomShape 21"/>
          <p:cNvSpPr/>
          <p:nvPr/>
        </p:nvSpPr>
        <p:spPr>
          <a:xfrm>
            <a:off x="4820400" y="2712240"/>
            <a:ext cx="561600" cy="30636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
        <p:nvSpPr>
          <p:cNvPr id="515" name="CustomShape 22"/>
          <p:cNvSpPr/>
          <p:nvPr/>
        </p:nvSpPr>
        <p:spPr>
          <a:xfrm>
            <a:off x="4950360" y="2635920"/>
            <a:ext cx="480600" cy="19440"/>
          </a:xfrm>
          <a:custGeom>
            <a:avLst/>
            <a:gdLst/>
            <a:ahLst/>
            <a:cxnLst/>
            <a:rect l="l" t="t" r="r" b="b"/>
            <a:pathLst>
              <a:path w="21600" h="21600">
                <a:moveTo>
                  <a:pt x="0" y="0"/>
                </a:moveTo>
                <a:lnTo>
                  <a:pt x="21600" y="21600"/>
                </a:lnTo>
              </a:path>
            </a:pathLst>
          </a:custGeom>
          <a:noFill/>
          <a:ln w="9360">
            <a:solidFill>
              <a:schemeClr val="dk2"/>
            </a:solidFill>
            <a:round/>
            <a:tailEnd type="triangle" w="med" len="me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496"/>
                                        </p:tgtEl>
                                        <p:attrNameLst>
                                          <p:attrName>style.visibility</p:attrName>
                                        </p:attrNameLst>
                                      </p:cBhvr>
                                      <p:to>
                                        <p:strVal val="visible"/>
                                      </p:to>
                                    </p:set>
                                    <p:animEffect transition="in" filter="fade">
                                      <p:cBhvr additive="repl">
                                        <p:cTn id="7" dur="1000"/>
                                        <p:tgtEl>
                                          <p:spTgt spid="496"/>
                                        </p:tgtEl>
                                      </p:cBhvr>
                                    </p:animEffect>
                                  </p:childTnLst>
                                </p:cTn>
                              </p:par>
                              <p:par>
                                <p:cTn id="8" presetID="10" presetClass="entr" fill="hold" nodeType="withEffect">
                                  <p:stCondLst>
                                    <p:cond delay="0"/>
                                  </p:stCondLst>
                                  <p:childTnLst>
                                    <p:set>
                                      <p:cBhvr>
                                        <p:cTn id="9" dur="1" fill="hold">
                                          <p:stCondLst>
                                            <p:cond delay="0"/>
                                          </p:stCondLst>
                                        </p:cTn>
                                        <p:tgtEl>
                                          <p:spTgt spid="497"/>
                                        </p:tgtEl>
                                        <p:attrNameLst>
                                          <p:attrName>style.visibility</p:attrName>
                                        </p:attrNameLst>
                                      </p:cBhvr>
                                      <p:to>
                                        <p:strVal val="visible"/>
                                      </p:to>
                                    </p:set>
                                    <p:animEffect transition="in" filter="fade">
                                      <p:cBhvr additive="repl">
                                        <p:cTn id="10" dur="1000"/>
                                        <p:tgtEl>
                                          <p:spTgt spid="497"/>
                                        </p:tgtEl>
                                      </p:cBhvr>
                                    </p:animEffect>
                                  </p:childTnLst>
                                </p:cTn>
                              </p:par>
                              <p:par>
                                <p:cTn id="11" presetID="10" presetClass="entr" fill="hold" nodeType="withEffect">
                                  <p:stCondLst>
                                    <p:cond delay="0"/>
                                  </p:stCondLst>
                                  <p:childTnLst>
                                    <p:set>
                                      <p:cBhvr>
                                        <p:cTn id="12" dur="1" fill="hold">
                                          <p:stCondLst>
                                            <p:cond delay="0"/>
                                          </p:stCondLst>
                                        </p:cTn>
                                        <p:tgtEl>
                                          <p:spTgt spid="498"/>
                                        </p:tgtEl>
                                        <p:attrNameLst>
                                          <p:attrName>style.visibility</p:attrName>
                                        </p:attrNameLst>
                                      </p:cBhvr>
                                      <p:to>
                                        <p:strVal val="visible"/>
                                      </p:to>
                                    </p:set>
                                    <p:animEffect transition="in" filter="fade">
                                      <p:cBhvr additive="repl">
                                        <p:cTn id="13" dur="1000"/>
                                        <p:tgtEl>
                                          <p:spTgt spid="49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fill="hold" nodeType="clickEffect">
                                  <p:stCondLst>
                                    <p:cond delay="0"/>
                                  </p:stCondLst>
                                  <p:childTnLst>
                                    <p:set>
                                      <p:cBhvr>
                                        <p:cTn id="17" dur="1" fill="hold">
                                          <p:stCondLst>
                                            <p:cond delay="0"/>
                                          </p:stCondLst>
                                        </p:cTn>
                                        <p:tgtEl>
                                          <p:spTgt spid="499"/>
                                        </p:tgtEl>
                                        <p:attrNameLst>
                                          <p:attrName>style.visibility</p:attrName>
                                        </p:attrNameLst>
                                      </p:cBhvr>
                                      <p:to>
                                        <p:strVal val="visible"/>
                                      </p:to>
                                    </p:set>
                                    <p:animEffect transition="in" filter="fade">
                                      <p:cBhvr additive="repl">
                                        <p:cTn id="18" dur="1000"/>
                                        <p:tgtEl>
                                          <p:spTgt spid="499"/>
                                        </p:tgtEl>
                                      </p:cBhvr>
                                    </p:animEffect>
                                  </p:childTnLst>
                                </p:cTn>
                              </p:par>
                              <p:par>
                                <p:cTn id="19" presetID="10" presetClass="entr" fill="hold" nodeType="withEffect">
                                  <p:stCondLst>
                                    <p:cond delay="0"/>
                                  </p:stCondLst>
                                  <p:childTnLst>
                                    <p:set>
                                      <p:cBhvr>
                                        <p:cTn id="20" dur="1" fill="hold">
                                          <p:stCondLst>
                                            <p:cond delay="0"/>
                                          </p:stCondLst>
                                        </p:cTn>
                                        <p:tgtEl>
                                          <p:spTgt spid="501"/>
                                        </p:tgtEl>
                                        <p:attrNameLst>
                                          <p:attrName>style.visibility</p:attrName>
                                        </p:attrNameLst>
                                      </p:cBhvr>
                                      <p:to>
                                        <p:strVal val="visible"/>
                                      </p:to>
                                    </p:set>
                                    <p:animEffect transition="in" filter="fade">
                                      <p:cBhvr additive="repl">
                                        <p:cTn id="21" dur="1000"/>
                                        <p:tgtEl>
                                          <p:spTgt spid="501"/>
                                        </p:tgtEl>
                                      </p:cBhvr>
                                    </p:animEffect>
                                  </p:childTnLst>
                                </p:cTn>
                              </p:par>
                              <p:par>
                                <p:cTn id="22" presetID="10" presetClass="entr" fill="hold" nodeType="withEffect">
                                  <p:stCondLst>
                                    <p:cond delay="0"/>
                                  </p:stCondLst>
                                  <p:childTnLst>
                                    <p:set>
                                      <p:cBhvr>
                                        <p:cTn id="23" dur="1" fill="hold">
                                          <p:stCondLst>
                                            <p:cond delay="0"/>
                                          </p:stCondLst>
                                        </p:cTn>
                                        <p:tgtEl>
                                          <p:spTgt spid="510"/>
                                        </p:tgtEl>
                                        <p:attrNameLst>
                                          <p:attrName>style.visibility</p:attrName>
                                        </p:attrNameLst>
                                      </p:cBhvr>
                                      <p:to>
                                        <p:strVal val="visible"/>
                                      </p:to>
                                    </p:set>
                                    <p:animEffect transition="in" filter="fade">
                                      <p:cBhvr additive="repl">
                                        <p:cTn id="24" dur="1000"/>
                                        <p:tgtEl>
                                          <p:spTgt spid="510"/>
                                        </p:tgtEl>
                                      </p:cBhvr>
                                    </p:animEffect>
                                  </p:childTnLst>
                                </p:cTn>
                              </p:par>
                              <p:par>
                                <p:cTn id="25" presetID="10" presetClass="entr" fill="hold" nodeType="withEffect">
                                  <p:stCondLst>
                                    <p:cond delay="0"/>
                                  </p:stCondLst>
                                  <p:childTnLst>
                                    <p:set>
                                      <p:cBhvr>
                                        <p:cTn id="26" dur="1" fill="hold">
                                          <p:stCondLst>
                                            <p:cond delay="0"/>
                                          </p:stCondLst>
                                        </p:cTn>
                                        <p:tgtEl>
                                          <p:spTgt spid="511"/>
                                        </p:tgtEl>
                                        <p:attrNameLst>
                                          <p:attrName>style.visibility</p:attrName>
                                        </p:attrNameLst>
                                      </p:cBhvr>
                                      <p:to>
                                        <p:strVal val="visible"/>
                                      </p:to>
                                    </p:set>
                                    <p:animEffect transition="in" filter="fade">
                                      <p:cBhvr additive="repl">
                                        <p:cTn id="27" dur="1000"/>
                                        <p:tgtEl>
                                          <p:spTgt spid="511"/>
                                        </p:tgtEl>
                                      </p:cBhvr>
                                    </p:animEffect>
                                  </p:childTnLst>
                                </p:cTn>
                              </p:par>
                              <p:par>
                                <p:cTn id="28" presetID="10" presetClass="entr" fill="hold" nodeType="withEffect">
                                  <p:stCondLst>
                                    <p:cond delay="0"/>
                                  </p:stCondLst>
                                  <p:childTnLst>
                                    <p:set>
                                      <p:cBhvr>
                                        <p:cTn id="29" dur="1" fill="hold">
                                          <p:stCondLst>
                                            <p:cond delay="0"/>
                                          </p:stCondLst>
                                        </p:cTn>
                                        <p:tgtEl>
                                          <p:spTgt spid="512"/>
                                        </p:tgtEl>
                                        <p:attrNameLst>
                                          <p:attrName>style.visibility</p:attrName>
                                        </p:attrNameLst>
                                      </p:cBhvr>
                                      <p:to>
                                        <p:strVal val="visible"/>
                                      </p:to>
                                    </p:set>
                                    <p:animEffect transition="in" filter="fade">
                                      <p:cBhvr additive="repl">
                                        <p:cTn id="30" dur="1000"/>
                                        <p:tgtEl>
                                          <p:spTgt spid="512"/>
                                        </p:tgtEl>
                                      </p:cBhvr>
                                    </p:animEffect>
                                  </p:childTnLst>
                                </p:cTn>
                              </p:par>
                              <p:par>
                                <p:cTn id="31" presetID="10" presetClass="entr" fill="hold" nodeType="withEffect">
                                  <p:stCondLst>
                                    <p:cond delay="0"/>
                                  </p:stCondLst>
                                  <p:childTnLst>
                                    <p:set>
                                      <p:cBhvr>
                                        <p:cTn id="32" dur="1" fill="hold">
                                          <p:stCondLst>
                                            <p:cond delay="0"/>
                                          </p:stCondLst>
                                        </p:cTn>
                                        <p:tgtEl>
                                          <p:spTgt spid="500"/>
                                        </p:tgtEl>
                                        <p:attrNameLst>
                                          <p:attrName>style.visibility</p:attrName>
                                        </p:attrNameLst>
                                      </p:cBhvr>
                                      <p:to>
                                        <p:strVal val="visible"/>
                                      </p:to>
                                    </p:set>
                                    <p:animEffect transition="in" filter="fade">
                                      <p:cBhvr additive="repl">
                                        <p:cTn id="33" dur="1000"/>
                                        <p:tgtEl>
                                          <p:spTgt spid="50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fill="hold" nodeType="clickEffect">
                                  <p:stCondLst>
                                    <p:cond delay="0"/>
                                  </p:stCondLst>
                                  <p:childTnLst>
                                    <p:set>
                                      <p:cBhvr>
                                        <p:cTn id="37" dur="1" fill="hold">
                                          <p:stCondLst>
                                            <p:cond delay="0"/>
                                          </p:stCondLst>
                                        </p:cTn>
                                        <p:tgtEl>
                                          <p:spTgt spid="502"/>
                                        </p:tgtEl>
                                        <p:attrNameLst>
                                          <p:attrName>style.visibility</p:attrName>
                                        </p:attrNameLst>
                                      </p:cBhvr>
                                      <p:to>
                                        <p:strVal val="visible"/>
                                      </p:to>
                                    </p:set>
                                    <p:animEffect transition="in" filter="fade">
                                      <p:cBhvr additive="repl">
                                        <p:cTn id="38" dur="1000"/>
                                        <p:tgtEl>
                                          <p:spTgt spid="502"/>
                                        </p:tgtEl>
                                      </p:cBhvr>
                                    </p:animEffect>
                                  </p:childTnLst>
                                </p:cTn>
                              </p:par>
                              <p:par>
                                <p:cTn id="39" presetID="10" presetClass="entr" fill="hold" nodeType="withEffect">
                                  <p:stCondLst>
                                    <p:cond delay="0"/>
                                  </p:stCondLst>
                                  <p:childTnLst>
                                    <p:set>
                                      <p:cBhvr>
                                        <p:cTn id="40" dur="1" fill="hold">
                                          <p:stCondLst>
                                            <p:cond delay="0"/>
                                          </p:stCondLst>
                                        </p:cTn>
                                        <p:tgtEl>
                                          <p:spTgt spid="503"/>
                                        </p:tgtEl>
                                        <p:attrNameLst>
                                          <p:attrName>style.visibility</p:attrName>
                                        </p:attrNameLst>
                                      </p:cBhvr>
                                      <p:to>
                                        <p:strVal val="visible"/>
                                      </p:to>
                                    </p:set>
                                    <p:animEffect transition="in" filter="fade">
                                      <p:cBhvr additive="repl">
                                        <p:cTn id="41" dur="1000"/>
                                        <p:tgtEl>
                                          <p:spTgt spid="503"/>
                                        </p:tgtEl>
                                      </p:cBhvr>
                                    </p:animEffect>
                                  </p:childTnLst>
                                </p:cTn>
                              </p:par>
                              <p:par>
                                <p:cTn id="42" presetID="10" presetClass="entr" fill="hold" nodeType="withEffect">
                                  <p:stCondLst>
                                    <p:cond delay="0"/>
                                  </p:stCondLst>
                                  <p:childTnLst>
                                    <p:set>
                                      <p:cBhvr>
                                        <p:cTn id="43" dur="1" fill="hold">
                                          <p:stCondLst>
                                            <p:cond delay="0"/>
                                          </p:stCondLst>
                                        </p:cTn>
                                        <p:tgtEl>
                                          <p:spTgt spid="504"/>
                                        </p:tgtEl>
                                        <p:attrNameLst>
                                          <p:attrName>style.visibility</p:attrName>
                                        </p:attrNameLst>
                                      </p:cBhvr>
                                      <p:to>
                                        <p:strVal val="visible"/>
                                      </p:to>
                                    </p:set>
                                    <p:animEffect transition="in" filter="fade">
                                      <p:cBhvr additive="repl">
                                        <p:cTn id="44" dur="1000"/>
                                        <p:tgtEl>
                                          <p:spTgt spid="504"/>
                                        </p:tgtEl>
                                      </p:cBhvr>
                                    </p:animEffect>
                                  </p:childTnLst>
                                </p:cTn>
                              </p:par>
                              <p:par>
                                <p:cTn id="45" presetID="10" presetClass="entr" fill="hold" nodeType="withEffect">
                                  <p:stCondLst>
                                    <p:cond delay="0"/>
                                  </p:stCondLst>
                                  <p:childTnLst>
                                    <p:set>
                                      <p:cBhvr>
                                        <p:cTn id="46" dur="1" fill="hold">
                                          <p:stCondLst>
                                            <p:cond delay="0"/>
                                          </p:stCondLst>
                                        </p:cTn>
                                        <p:tgtEl>
                                          <p:spTgt spid="505"/>
                                        </p:tgtEl>
                                        <p:attrNameLst>
                                          <p:attrName>style.visibility</p:attrName>
                                        </p:attrNameLst>
                                      </p:cBhvr>
                                      <p:to>
                                        <p:strVal val="visible"/>
                                      </p:to>
                                    </p:set>
                                    <p:animEffect transition="in" filter="fade">
                                      <p:cBhvr additive="repl">
                                        <p:cTn id="47" dur="1000"/>
                                        <p:tgtEl>
                                          <p:spTgt spid="505"/>
                                        </p:tgtEl>
                                      </p:cBhvr>
                                    </p:animEffect>
                                  </p:childTnLst>
                                </p:cTn>
                              </p:par>
                              <p:par>
                                <p:cTn id="48" presetID="10" presetClass="entr" fill="hold" nodeType="withEffect">
                                  <p:stCondLst>
                                    <p:cond delay="0"/>
                                  </p:stCondLst>
                                  <p:childTnLst>
                                    <p:set>
                                      <p:cBhvr>
                                        <p:cTn id="49" dur="1" fill="hold">
                                          <p:stCondLst>
                                            <p:cond delay="0"/>
                                          </p:stCondLst>
                                        </p:cTn>
                                        <p:tgtEl>
                                          <p:spTgt spid="506"/>
                                        </p:tgtEl>
                                        <p:attrNameLst>
                                          <p:attrName>style.visibility</p:attrName>
                                        </p:attrNameLst>
                                      </p:cBhvr>
                                      <p:to>
                                        <p:strVal val="visible"/>
                                      </p:to>
                                    </p:set>
                                    <p:animEffect transition="in" filter="fade">
                                      <p:cBhvr additive="repl">
                                        <p:cTn id="50" dur="1000"/>
                                        <p:tgtEl>
                                          <p:spTgt spid="506"/>
                                        </p:tgtEl>
                                      </p:cBhvr>
                                    </p:animEffect>
                                  </p:childTnLst>
                                </p:cTn>
                              </p:par>
                              <p:par>
                                <p:cTn id="51" presetID="10" presetClass="entr" fill="hold" nodeType="withEffect">
                                  <p:stCondLst>
                                    <p:cond delay="0"/>
                                  </p:stCondLst>
                                  <p:childTnLst>
                                    <p:set>
                                      <p:cBhvr>
                                        <p:cTn id="52" dur="1" fill="hold">
                                          <p:stCondLst>
                                            <p:cond delay="0"/>
                                          </p:stCondLst>
                                        </p:cTn>
                                        <p:tgtEl>
                                          <p:spTgt spid="507"/>
                                        </p:tgtEl>
                                        <p:attrNameLst>
                                          <p:attrName>style.visibility</p:attrName>
                                        </p:attrNameLst>
                                      </p:cBhvr>
                                      <p:to>
                                        <p:strVal val="visible"/>
                                      </p:to>
                                    </p:set>
                                    <p:animEffect transition="in" filter="fade">
                                      <p:cBhvr additive="repl">
                                        <p:cTn id="53" dur="1000"/>
                                        <p:tgtEl>
                                          <p:spTgt spid="507"/>
                                        </p:tgtEl>
                                      </p:cBhvr>
                                    </p:animEffect>
                                  </p:childTnLst>
                                </p:cTn>
                              </p:par>
                              <p:par>
                                <p:cTn id="54" presetID="10" presetClass="entr" fill="hold" nodeType="withEffect">
                                  <p:stCondLst>
                                    <p:cond delay="0"/>
                                  </p:stCondLst>
                                  <p:childTnLst>
                                    <p:set>
                                      <p:cBhvr>
                                        <p:cTn id="55" dur="1" fill="hold">
                                          <p:stCondLst>
                                            <p:cond delay="0"/>
                                          </p:stCondLst>
                                        </p:cTn>
                                        <p:tgtEl>
                                          <p:spTgt spid="513"/>
                                        </p:tgtEl>
                                        <p:attrNameLst>
                                          <p:attrName>style.visibility</p:attrName>
                                        </p:attrNameLst>
                                      </p:cBhvr>
                                      <p:to>
                                        <p:strVal val="visible"/>
                                      </p:to>
                                    </p:set>
                                    <p:animEffect transition="in" filter="fade">
                                      <p:cBhvr additive="repl">
                                        <p:cTn id="56" dur="1000"/>
                                        <p:tgtEl>
                                          <p:spTgt spid="513"/>
                                        </p:tgtEl>
                                      </p:cBhvr>
                                    </p:animEffect>
                                  </p:childTnLst>
                                </p:cTn>
                              </p:par>
                              <p:par>
                                <p:cTn id="57" presetID="10" presetClass="entr" fill="hold" nodeType="withEffect">
                                  <p:stCondLst>
                                    <p:cond delay="0"/>
                                  </p:stCondLst>
                                  <p:childTnLst>
                                    <p:set>
                                      <p:cBhvr>
                                        <p:cTn id="58" dur="1" fill="hold">
                                          <p:stCondLst>
                                            <p:cond delay="0"/>
                                          </p:stCondLst>
                                        </p:cTn>
                                        <p:tgtEl>
                                          <p:spTgt spid="514"/>
                                        </p:tgtEl>
                                        <p:attrNameLst>
                                          <p:attrName>style.visibility</p:attrName>
                                        </p:attrNameLst>
                                      </p:cBhvr>
                                      <p:to>
                                        <p:strVal val="visible"/>
                                      </p:to>
                                    </p:set>
                                    <p:animEffect transition="in" filter="fade">
                                      <p:cBhvr additive="repl">
                                        <p:cTn id="59" dur="1000"/>
                                        <p:tgtEl>
                                          <p:spTgt spid="514"/>
                                        </p:tgtEl>
                                      </p:cBhvr>
                                    </p:animEffect>
                                  </p:childTnLst>
                                </p:cTn>
                              </p:par>
                              <p:par>
                                <p:cTn id="60" presetID="10" presetClass="entr" fill="hold" nodeType="withEffect">
                                  <p:stCondLst>
                                    <p:cond delay="0"/>
                                  </p:stCondLst>
                                  <p:childTnLst>
                                    <p:set>
                                      <p:cBhvr>
                                        <p:cTn id="61" dur="1" fill="hold">
                                          <p:stCondLst>
                                            <p:cond delay="0"/>
                                          </p:stCondLst>
                                        </p:cTn>
                                        <p:tgtEl>
                                          <p:spTgt spid="515"/>
                                        </p:tgtEl>
                                        <p:attrNameLst>
                                          <p:attrName>style.visibility</p:attrName>
                                        </p:attrNameLst>
                                      </p:cBhvr>
                                      <p:to>
                                        <p:strVal val="visible"/>
                                      </p:to>
                                    </p:set>
                                    <p:animEffect transition="in" filter="fade">
                                      <p:cBhvr additive="repl">
                                        <p:cTn id="62" dur="1000"/>
                                        <p:tgtEl>
                                          <p:spTgt spid="51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fill="hold" nodeType="clickEffect">
                                  <p:stCondLst>
                                    <p:cond delay="0"/>
                                  </p:stCondLst>
                                  <p:childTnLst>
                                    <p:set>
                                      <p:cBhvr>
                                        <p:cTn id="66" dur="1" fill="hold">
                                          <p:stCondLst>
                                            <p:cond delay="0"/>
                                          </p:stCondLst>
                                        </p:cTn>
                                        <p:tgtEl>
                                          <p:spTgt spid="508"/>
                                        </p:tgtEl>
                                        <p:attrNameLst>
                                          <p:attrName>style.visibility</p:attrName>
                                        </p:attrNameLst>
                                      </p:cBhvr>
                                      <p:to>
                                        <p:strVal val="visible"/>
                                      </p:to>
                                    </p:set>
                                    <p:animEffect transition="in" filter="fade">
                                      <p:cBhvr additive="repl">
                                        <p:cTn id="67" dur="1000"/>
                                        <p:tgtEl>
                                          <p:spTgt spid="508"/>
                                        </p:tgtEl>
                                      </p:cBhvr>
                                    </p:animEffect>
                                  </p:childTnLst>
                                </p:cTn>
                              </p:par>
                              <p:par>
                                <p:cTn id="68" presetID="10" presetClass="entr" fill="hold" nodeType="withEffect">
                                  <p:stCondLst>
                                    <p:cond delay="0"/>
                                  </p:stCondLst>
                                  <p:childTnLst>
                                    <p:set>
                                      <p:cBhvr>
                                        <p:cTn id="69" dur="1" fill="hold">
                                          <p:stCondLst>
                                            <p:cond delay="0"/>
                                          </p:stCondLst>
                                        </p:cTn>
                                        <p:tgtEl>
                                          <p:spTgt spid="509"/>
                                        </p:tgtEl>
                                        <p:attrNameLst>
                                          <p:attrName>style.visibility</p:attrName>
                                        </p:attrNameLst>
                                      </p:cBhvr>
                                      <p:to>
                                        <p:strVal val="visible"/>
                                      </p:to>
                                    </p:set>
                                    <p:animEffect transition="in" filter="fade">
                                      <p:cBhvr additive="repl">
                                        <p:cTn id="70" dur="1000"/>
                                        <p:tgtEl>
                                          <p:spTgt spid="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48"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Example: Bank Account</a:t>
            </a:r>
            <a:endParaRPr lang="en-US" sz="2800" b="0" strike="noStrike" spc="-1">
              <a:solidFill>
                <a:srgbClr val="000000"/>
              </a:solidFill>
              <a:latin typeface="Arial"/>
            </a:endParaRPr>
          </a:p>
        </p:txBody>
      </p:sp>
      <p:sp>
        <p:nvSpPr>
          <p:cNvPr id="149" name="CustomShape 2"/>
          <p:cNvSpPr/>
          <p:nvPr/>
        </p:nvSpPr>
        <p:spPr>
          <a:xfrm>
            <a:off x="4015440" y="1656360"/>
            <a:ext cx="360" cy="2613960"/>
          </a:xfrm>
          <a:custGeom>
            <a:avLst/>
            <a:gdLst/>
            <a:ahLst/>
            <a:cxnLst/>
            <a:rect l="l" t="t" r="r" b="b"/>
            <a:pathLst>
              <a:path w="21600" h="21600">
                <a:moveTo>
                  <a:pt x="0" y="0"/>
                </a:moveTo>
                <a:lnTo>
                  <a:pt x="21600" y="21600"/>
                </a:lnTo>
              </a:path>
            </a:pathLst>
          </a:custGeom>
          <a:noFill/>
          <a:ln w="38160">
            <a:solidFill>
              <a:schemeClr val="lt1"/>
            </a:solidFill>
            <a:round/>
          </a:ln>
        </p:spPr>
        <p:style>
          <a:lnRef idx="0">
            <a:scrgbClr r="0" g="0" b="0"/>
          </a:lnRef>
          <a:fillRef idx="0">
            <a:scrgbClr r="0" g="0" b="0"/>
          </a:fillRef>
          <a:effectRef idx="0">
            <a:scrgbClr r="0" g="0" b="0"/>
          </a:effectRef>
          <a:fontRef idx="minor"/>
        </p:style>
      </p:sp>
      <p:sp>
        <p:nvSpPr>
          <p:cNvPr id="150" name="CustomShape 3"/>
          <p:cNvSpPr/>
          <p:nvPr/>
        </p:nvSpPr>
        <p:spPr>
          <a:xfrm>
            <a:off x="4986720" y="1656360"/>
            <a:ext cx="360" cy="2613960"/>
          </a:xfrm>
          <a:custGeom>
            <a:avLst/>
            <a:gdLst/>
            <a:ahLst/>
            <a:cxnLst/>
            <a:rect l="l" t="t" r="r" b="b"/>
            <a:pathLst>
              <a:path w="21600" h="21600">
                <a:moveTo>
                  <a:pt x="0" y="0"/>
                </a:moveTo>
                <a:lnTo>
                  <a:pt x="21600" y="21600"/>
                </a:lnTo>
              </a:path>
            </a:pathLst>
          </a:custGeom>
          <a:noFill/>
          <a:ln w="38160">
            <a:solidFill>
              <a:schemeClr val="lt1"/>
            </a:solidFill>
            <a:round/>
          </a:ln>
        </p:spPr>
        <p:style>
          <a:lnRef idx="0">
            <a:scrgbClr r="0" g="0" b="0"/>
          </a:lnRef>
          <a:fillRef idx="0">
            <a:scrgbClr r="0" g="0" b="0"/>
          </a:fillRef>
          <a:effectRef idx="0">
            <a:scrgbClr r="0" g="0" b="0"/>
          </a:effectRef>
          <a:fontRef idx="minor"/>
        </p:style>
      </p:sp>
      <p:sp>
        <p:nvSpPr>
          <p:cNvPr id="151" name="CustomShape 4"/>
          <p:cNvSpPr/>
          <p:nvPr/>
        </p:nvSpPr>
        <p:spPr>
          <a:xfrm>
            <a:off x="2664000" y="1340280"/>
            <a:ext cx="68616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17AAE8"/>
                </a:solidFill>
                <a:latin typeface="Arial"/>
                <a:ea typeface="Arial"/>
              </a:rPr>
              <a:t>Bob</a:t>
            </a:r>
            <a:endParaRPr lang="en-US" sz="1600" b="0" strike="noStrike" spc="-1">
              <a:latin typeface="Arial"/>
            </a:endParaRPr>
          </a:p>
        </p:txBody>
      </p:sp>
      <p:sp>
        <p:nvSpPr>
          <p:cNvPr id="152" name="CustomShape 5"/>
          <p:cNvSpPr/>
          <p:nvPr/>
        </p:nvSpPr>
        <p:spPr>
          <a:xfrm>
            <a:off x="5656680" y="1340280"/>
            <a:ext cx="88596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800" b="1" strike="noStrike" spc="-1">
                <a:solidFill>
                  <a:srgbClr val="FF0000"/>
                </a:solidFill>
                <a:latin typeface="Arial"/>
                <a:ea typeface="Arial"/>
              </a:rPr>
              <a:t>Alice</a:t>
            </a:r>
            <a:endParaRPr lang="en-US" sz="1800" b="0" strike="noStrike" spc="-1">
              <a:latin typeface="Arial"/>
            </a:endParaRPr>
          </a:p>
        </p:txBody>
      </p:sp>
      <p:sp>
        <p:nvSpPr>
          <p:cNvPr id="153" name="CustomShape 6"/>
          <p:cNvSpPr/>
          <p:nvPr/>
        </p:nvSpPr>
        <p:spPr>
          <a:xfrm>
            <a:off x="4158000" y="1732320"/>
            <a:ext cx="686160" cy="35604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ctr">
              <a:lnSpc>
                <a:spcPct val="100000"/>
              </a:lnSpc>
              <a:tabLst>
                <a:tab pos="0" algn="l"/>
              </a:tabLst>
            </a:pPr>
            <a:r>
              <a:rPr lang="en" sz="1600" b="1" strike="noStrike" spc="-1">
                <a:solidFill>
                  <a:srgbClr val="EFEFEF"/>
                </a:solidFill>
                <a:latin typeface="Arial"/>
                <a:ea typeface="Arial"/>
              </a:rPr>
              <a:t>100</a:t>
            </a:r>
            <a:endParaRPr lang="en-US" sz="1600" b="0" strike="noStrike" spc="-1">
              <a:latin typeface="Arial"/>
            </a:endParaRPr>
          </a:p>
        </p:txBody>
      </p:sp>
      <p:sp>
        <p:nvSpPr>
          <p:cNvPr id="154" name="CustomShape 7"/>
          <p:cNvSpPr/>
          <p:nvPr/>
        </p:nvSpPr>
        <p:spPr>
          <a:xfrm>
            <a:off x="2214360" y="202356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r">
              <a:lnSpc>
                <a:spcPct val="100000"/>
              </a:lnSpc>
              <a:tabLst>
                <a:tab pos="0" algn="l"/>
              </a:tabLst>
            </a:pPr>
            <a:r>
              <a:rPr lang="en" sz="1600" b="1" strike="noStrike" spc="-1">
                <a:solidFill>
                  <a:srgbClr val="17AAE8"/>
                </a:solidFill>
                <a:latin typeface="Arial"/>
                <a:ea typeface="Arial"/>
              </a:rPr>
              <a:t>Read b = 100</a:t>
            </a:r>
            <a:endParaRPr lang="en-US" sz="1600" b="0" strike="noStrike" spc="-1">
              <a:latin typeface="Arial"/>
            </a:endParaRPr>
          </a:p>
        </p:txBody>
      </p:sp>
      <p:sp>
        <p:nvSpPr>
          <p:cNvPr id="155" name="CustomShape 8"/>
          <p:cNvSpPr/>
          <p:nvPr/>
        </p:nvSpPr>
        <p:spPr>
          <a:xfrm>
            <a:off x="3708360" y="1366920"/>
            <a:ext cx="1585080" cy="356040"/>
          </a:xfrm>
          <a:prstGeom prst="flowChartProcess">
            <a:avLst/>
          </a:prstGeom>
          <a:solidFill>
            <a:schemeClr val="lt2"/>
          </a:solidFill>
          <a:ln w="9360">
            <a:solidFill>
              <a:schemeClr val="dk2"/>
            </a:solidFill>
            <a:round/>
          </a:ln>
        </p:spPr>
        <p:style>
          <a:lnRef idx="0">
            <a:scrgbClr r="0" g="0" b="0"/>
          </a:lnRef>
          <a:fillRef idx="0">
            <a:scrgbClr r="0" g="0" b="0"/>
          </a:fillRef>
          <a:effectRef idx="0">
            <a:scrgbClr r="0" g="0" b="0"/>
          </a:effectRef>
          <a:fontRef idx="minor"/>
        </p:style>
        <p:txBody>
          <a:bodyPr tIns="91440" bIns="91440" anchor="ctr">
            <a:noAutofit/>
          </a:bodyPr>
          <a:lstStyle/>
          <a:p>
            <a:pPr algn="ctr">
              <a:lnSpc>
                <a:spcPct val="100000"/>
              </a:lnSpc>
              <a:tabLst>
                <a:tab pos="0" algn="l"/>
              </a:tabLst>
            </a:pPr>
            <a:r>
              <a:rPr lang="en" sz="1600" b="1" strike="noStrike" spc="-1">
                <a:solidFill>
                  <a:srgbClr val="000000"/>
                </a:solidFill>
                <a:latin typeface="Arial"/>
                <a:ea typeface="Arial"/>
              </a:rPr>
              <a:t>Bank Account</a:t>
            </a:r>
            <a:endParaRPr lang="en-US" sz="1600" b="0" strike="noStrike" spc="-1">
              <a:latin typeface="Arial"/>
            </a:endParaRPr>
          </a:p>
        </p:txBody>
      </p:sp>
      <p:sp>
        <p:nvSpPr>
          <p:cNvPr id="156" name="CustomShape 9"/>
          <p:cNvSpPr/>
          <p:nvPr/>
        </p:nvSpPr>
        <p:spPr>
          <a:xfrm>
            <a:off x="2214360" y="240444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r">
              <a:lnSpc>
                <a:spcPct val="100000"/>
              </a:lnSpc>
              <a:tabLst>
                <a:tab pos="0" algn="l"/>
              </a:tabLst>
            </a:pPr>
            <a:r>
              <a:rPr lang="en" sz="1600" b="1" strike="noStrike" spc="-1">
                <a:solidFill>
                  <a:srgbClr val="17AAE8"/>
                </a:solidFill>
                <a:latin typeface="Arial"/>
                <a:ea typeface="Arial"/>
              </a:rPr>
              <a:t>b = b + 10</a:t>
            </a:r>
            <a:endParaRPr lang="en-US" sz="1600" b="0" strike="noStrike" spc="-1">
              <a:latin typeface="Arial"/>
            </a:endParaRPr>
          </a:p>
        </p:txBody>
      </p:sp>
      <p:sp>
        <p:nvSpPr>
          <p:cNvPr id="157" name="CustomShape 10"/>
          <p:cNvSpPr/>
          <p:nvPr/>
        </p:nvSpPr>
        <p:spPr>
          <a:xfrm>
            <a:off x="2214360" y="278532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r">
              <a:lnSpc>
                <a:spcPct val="100000"/>
              </a:lnSpc>
              <a:tabLst>
                <a:tab pos="0" algn="l"/>
              </a:tabLst>
            </a:pPr>
            <a:r>
              <a:rPr lang="en" sz="1600" b="1" strike="noStrike" spc="-1">
                <a:solidFill>
                  <a:srgbClr val="17AAE8"/>
                </a:solidFill>
                <a:latin typeface="Arial"/>
                <a:ea typeface="Arial"/>
              </a:rPr>
              <a:t>Write b = 110</a:t>
            </a:r>
            <a:endParaRPr lang="en-US" sz="1600" b="0" strike="noStrike" spc="-1">
              <a:latin typeface="Arial"/>
            </a:endParaRPr>
          </a:p>
        </p:txBody>
      </p:sp>
      <p:sp>
        <p:nvSpPr>
          <p:cNvPr id="158" name="CustomShape 11"/>
          <p:cNvSpPr/>
          <p:nvPr/>
        </p:nvSpPr>
        <p:spPr>
          <a:xfrm>
            <a:off x="4158000" y="2811960"/>
            <a:ext cx="686160" cy="35604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ctr">
              <a:lnSpc>
                <a:spcPct val="100000"/>
              </a:lnSpc>
              <a:tabLst>
                <a:tab pos="0" algn="l"/>
              </a:tabLst>
            </a:pPr>
            <a:r>
              <a:rPr lang="en" sz="1600" b="1" strike="noStrike" spc="-1">
                <a:solidFill>
                  <a:srgbClr val="EFEFEF"/>
                </a:solidFill>
                <a:latin typeface="Arial"/>
                <a:ea typeface="Arial"/>
              </a:rPr>
              <a:t>110</a:t>
            </a:r>
            <a:endParaRPr lang="en-US" sz="1600" b="0" strike="noStrike" spc="-1">
              <a:latin typeface="Arial"/>
            </a:endParaRPr>
          </a:p>
        </p:txBody>
      </p:sp>
      <p:sp>
        <p:nvSpPr>
          <p:cNvPr id="159" name="CustomShape 12"/>
          <p:cNvSpPr/>
          <p:nvPr/>
        </p:nvSpPr>
        <p:spPr>
          <a:xfrm>
            <a:off x="5186160" y="240444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FF0000"/>
                </a:solidFill>
                <a:latin typeface="Arial"/>
                <a:ea typeface="Arial"/>
              </a:rPr>
              <a:t>Read b = 100</a:t>
            </a:r>
            <a:endParaRPr lang="en-US" sz="1600" b="0" strike="noStrike" spc="-1">
              <a:latin typeface="Arial"/>
            </a:endParaRPr>
          </a:p>
        </p:txBody>
      </p:sp>
      <p:sp>
        <p:nvSpPr>
          <p:cNvPr id="160" name="CustomShape 13"/>
          <p:cNvSpPr/>
          <p:nvPr/>
        </p:nvSpPr>
        <p:spPr>
          <a:xfrm>
            <a:off x="5186160" y="324252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FF0000"/>
                </a:solidFill>
                <a:latin typeface="Arial"/>
                <a:ea typeface="Arial"/>
              </a:rPr>
              <a:t>b = b + 10</a:t>
            </a:r>
            <a:endParaRPr lang="en-US" sz="1600" b="0" strike="noStrike" spc="-1">
              <a:latin typeface="Arial"/>
            </a:endParaRPr>
          </a:p>
        </p:txBody>
      </p:sp>
      <p:sp>
        <p:nvSpPr>
          <p:cNvPr id="161" name="CustomShape 14"/>
          <p:cNvSpPr/>
          <p:nvPr/>
        </p:nvSpPr>
        <p:spPr>
          <a:xfrm>
            <a:off x="5186160" y="3697560"/>
            <a:ext cx="1585080" cy="4093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600" b="1" strike="noStrike" spc="-1">
                <a:solidFill>
                  <a:srgbClr val="FF0000"/>
                </a:solidFill>
                <a:latin typeface="Arial"/>
                <a:ea typeface="Arial"/>
              </a:rPr>
              <a:t>Write b = 110</a:t>
            </a:r>
            <a:endParaRPr lang="en-US" sz="1600" b="0" strike="noStrike" spc="-1">
              <a:latin typeface="Arial"/>
            </a:endParaRPr>
          </a:p>
        </p:txBody>
      </p:sp>
      <p:sp>
        <p:nvSpPr>
          <p:cNvPr id="162" name="CustomShape 15"/>
          <p:cNvSpPr/>
          <p:nvPr/>
        </p:nvSpPr>
        <p:spPr>
          <a:xfrm>
            <a:off x="4158000" y="3724560"/>
            <a:ext cx="686160" cy="35604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gn="ctr">
              <a:lnSpc>
                <a:spcPct val="100000"/>
              </a:lnSpc>
              <a:tabLst>
                <a:tab pos="0" algn="l"/>
              </a:tabLst>
            </a:pPr>
            <a:r>
              <a:rPr lang="en" sz="1600" b="1" strike="noStrike" spc="-1">
                <a:solidFill>
                  <a:srgbClr val="EFEFEF"/>
                </a:solidFill>
                <a:latin typeface="Arial"/>
                <a:ea typeface="Arial"/>
              </a:rPr>
              <a:t>110</a:t>
            </a:r>
            <a:endParaRPr lang="en-US" sz="1600" b="0" strike="noStrike" spc="-1">
              <a:latin typeface="Arial"/>
            </a:endParaRPr>
          </a:p>
        </p:txBody>
      </p:sp>
      <p:pic>
        <p:nvPicPr>
          <p:cNvPr id="163" name="Google Shape;113;p18"/>
          <p:cNvPicPr/>
          <p:nvPr/>
        </p:nvPicPr>
        <p:blipFill>
          <a:blip r:embed="rId3"/>
          <a:stretch/>
        </p:blipFill>
        <p:spPr>
          <a:xfrm>
            <a:off x="4482720" y="3953520"/>
            <a:ext cx="572400" cy="572400"/>
          </a:xfrm>
          <a:prstGeom prst="rect">
            <a:avLst/>
          </a:prstGeom>
          <a:ln>
            <a:noFill/>
          </a:ln>
        </p:spPr>
      </p:pic>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fill="hold" nodeType="clickEffect">
                                  <p:stCondLst>
                                    <p:cond delay="0"/>
                                  </p:stCondLst>
                                  <p:childTnLst>
                                    <p:set>
                                      <p:cBhvr>
                                        <p:cTn id="18" dur="1" fill="hold">
                                          <p:stCondLst>
                                            <p:cond delay="0"/>
                                          </p:stCondLst>
                                        </p:cTn>
                                        <p:tgtEl>
                                          <p:spTgt spid="157"/>
                                        </p:tgtEl>
                                        <p:attrNameLst>
                                          <p:attrName>style.visibility</p:attrName>
                                        </p:attrNameLst>
                                      </p:cBhvr>
                                      <p:to>
                                        <p:strVal val="visible"/>
                                      </p:to>
                                    </p:set>
                                    <p:animEffect transition="in" filter="fade">
                                      <p:cBhvr additive="repl">
                                        <p:cTn id="19" dur="1"/>
                                        <p:tgtEl>
                                          <p:spTgt spid="15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fill="hold" nodeType="clickEffect">
                                  <p:stCondLst>
                                    <p:cond delay="0"/>
                                  </p:stCondLst>
                                  <p:childTnLst>
                                    <p:set>
                                      <p:cBhvr>
                                        <p:cTn id="23" dur="1" fill="hold">
                                          <p:stCondLst>
                                            <p:cond delay="0"/>
                                          </p:stCondLst>
                                        </p:cTn>
                                        <p:tgtEl>
                                          <p:spTgt spid="15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fill="hold" nodeType="clickEffect">
                                  <p:stCondLst>
                                    <p:cond delay="0"/>
                                  </p:stCondLst>
                                  <p:childTnLst>
                                    <p:set>
                                      <p:cBhvr>
                                        <p:cTn id="27" dur="1" fill="hold">
                                          <p:stCondLst>
                                            <p:cond delay="0"/>
                                          </p:stCondLst>
                                        </p:cTn>
                                        <p:tgtEl>
                                          <p:spTgt spid="160"/>
                                        </p:tgtEl>
                                        <p:attrNameLst>
                                          <p:attrName>style.visibility</p:attrName>
                                        </p:attrNameLst>
                                      </p:cBhvr>
                                      <p:to>
                                        <p:strVal val="visible"/>
                                      </p:to>
                                    </p:set>
                                  </p:childTnLst>
                                </p:cTn>
                              </p:par>
                              <p:par>
                                <p:cTn id="28" presetID="1" presetClass="entr" fill="hold" nodeType="withEffect">
                                  <p:stCondLst>
                                    <p:cond delay="0"/>
                                  </p:stCondLst>
                                  <p:childTnLst>
                                    <p:set>
                                      <p:cBhvr>
                                        <p:cTn id="29" dur="1" fill="hold">
                                          <p:stCondLst>
                                            <p:cond delay="0"/>
                                          </p:stCondLst>
                                        </p:cTn>
                                        <p:tgtEl>
                                          <p:spTgt spid="16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fill="hold" nodeType="clickEffect">
                                  <p:stCondLst>
                                    <p:cond delay="0"/>
                                  </p:stCondLst>
                                  <p:childTnLst>
                                    <p:set>
                                      <p:cBhvr>
                                        <p:cTn id="33" dur="1" fill="hold">
                                          <p:stCondLst>
                                            <p:cond delay="0"/>
                                          </p:stCondLst>
                                        </p:cTn>
                                        <p:tgtEl>
                                          <p:spTgt spid="16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0" presetClass="entr" fill="hold" nodeType="clickEffect">
                                  <p:stCondLst>
                                    <p:cond delay="0"/>
                                  </p:stCondLst>
                                  <p:childTnLst>
                                    <p:set>
                                      <p:cBhvr>
                                        <p:cTn id="37" dur="1" fill="hold">
                                          <p:stCondLst>
                                            <p:cond delay="0"/>
                                          </p:stCondLst>
                                        </p:cTn>
                                        <p:tgtEl>
                                          <p:spTgt spid="163"/>
                                        </p:tgtEl>
                                        <p:attrNameLst>
                                          <p:attrName>style.visibility</p:attrName>
                                        </p:attrNameLst>
                                      </p:cBhvr>
                                      <p:to>
                                        <p:strVal val="visible"/>
                                      </p:to>
                                    </p:set>
                                    <p:animEffect transition="in" filter="fade">
                                      <p:cBhvr additive="repl">
                                        <p:cTn id="38" dur="1"/>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4"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What went wrong?</a:t>
            </a:r>
            <a:endParaRPr lang="en-US" sz="2800" b="0" strike="noStrike" spc="-1">
              <a:solidFill>
                <a:srgbClr val="000000"/>
              </a:solidFill>
              <a:latin typeface="Arial"/>
            </a:endParaRPr>
          </a:p>
        </p:txBody>
      </p:sp>
      <p:sp>
        <p:nvSpPr>
          <p:cNvPr id="165" name="TextShape 2"/>
          <p:cNvSpPr txBox="1"/>
          <p:nvPr/>
        </p:nvSpPr>
        <p:spPr>
          <a:xfrm>
            <a:off x="311760" y="1395720"/>
            <a:ext cx="8520120" cy="572400"/>
          </a:xfrm>
          <a:prstGeom prst="rect">
            <a:avLst/>
          </a:prstGeom>
          <a:noFill/>
          <a:ln>
            <a:noFill/>
          </a:ln>
        </p:spPr>
        <p:txBody>
          <a:bodyPr tIns="91440" bIns="91440">
            <a:normAutofit/>
          </a:bodyPr>
          <a:lstStyle/>
          <a:p>
            <a:pPr>
              <a:lnSpc>
                <a:spcPct val="115000"/>
              </a:lnSpc>
              <a:spcAft>
                <a:spcPts val="1199"/>
              </a:spcAft>
              <a:tabLst>
                <a:tab pos="0" algn="l"/>
              </a:tabLst>
            </a:pPr>
            <a:r>
              <a:rPr lang="en" sz="1800" b="0" strike="noStrike" spc="-1">
                <a:solidFill>
                  <a:srgbClr val="FFFFFF"/>
                </a:solidFill>
                <a:latin typeface="Arial"/>
                <a:ea typeface="Arial"/>
              </a:rPr>
              <a:t>Changes to balance are not </a:t>
            </a:r>
            <a:r>
              <a:rPr lang="en" sz="1800" b="1" i="1" strike="noStrike" spc="-1">
                <a:solidFill>
                  <a:srgbClr val="FFFFFF"/>
                </a:solidFill>
                <a:latin typeface="Arial"/>
                <a:ea typeface="Arial"/>
              </a:rPr>
              <a:t>atomic</a:t>
            </a:r>
            <a:endParaRPr lang="en-US" sz="1800" b="0" strike="noStrike" spc="-1">
              <a:solidFill>
                <a:srgbClr val="000000"/>
              </a:solidFill>
              <a:latin typeface="Arial"/>
            </a:endParaRPr>
          </a:p>
        </p:txBody>
      </p:sp>
      <p:sp>
        <p:nvSpPr>
          <p:cNvPr id="166" name="TextShape 3"/>
          <p:cNvSpPr txBox="1"/>
          <p:nvPr/>
        </p:nvSpPr>
        <p:spPr>
          <a:xfrm>
            <a:off x="1052280" y="2106000"/>
            <a:ext cx="3989160" cy="2408040"/>
          </a:xfrm>
          <a:prstGeom prst="rect">
            <a:avLst/>
          </a:prstGeom>
          <a:noFill/>
          <a:ln>
            <a:noFill/>
          </a:ln>
        </p:spPr>
        <p:txBody>
          <a:bodyPr tIns="91440" bIns="91440">
            <a:normAutofit/>
          </a:bodyPr>
          <a:lstStyle/>
          <a:p>
            <a:pPr>
              <a:lnSpc>
                <a:spcPct val="115000"/>
              </a:lnSpc>
              <a:tabLst>
                <a:tab pos="0" algn="l"/>
              </a:tabLst>
            </a:pPr>
            <a:r>
              <a:rPr lang="en" sz="1800" b="0" strike="noStrike" spc="-1">
                <a:solidFill>
                  <a:srgbClr val="FFFFFF"/>
                </a:solidFill>
                <a:latin typeface="Consolas"/>
                <a:ea typeface="Consolas"/>
              </a:rPr>
              <a:t>func Deposit(amount) {</a:t>
            </a:r>
            <a:endParaRPr lang="en-US" sz="1800" b="0" strike="noStrike" spc="-1">
              <a:solidFill>
                <a:srgbClr val="000000"/>
              </a:solidFill>
              <a:latin typeface="Arial"/>
            </a:endParaRPr>
          </a:p>
          <a:p>
            <a:pPr>
              <a:lnSpc>
                <a:spcPct val="115000"/>
              </a:lnSpc>
              <a:tabLst>
                <a:tab pos="0" algn="l"/>
              </a:tabLst>
            </a:pPr>
            <a:r>
              <a:rPr lang="en" sz="1800" b="1" strike="noStrike" spc="-1">
                <a:solidFill>
                  <a:srgbClr val="FF0000"/>
                </a:solidFill>
                <a:latin typeface="Consolas"/>
                <a:ea typeface="Consolas"/>
              </a:rPr>
              <a:t>lock balanceLock</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nsolas"/>
                <a:ea typeface="Consolas"/>
              </a:rPr>
              <a:t>read balance</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nsolas"/>
                <a:ea typeface="Consolas"/>
              </a:rPr>
              <a:t>balance = balance + amount</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nsolas"/>
                <a:ea typeface="Consolas"/>
              </a:rPr>
              <a:t>	write balance</a:t>
            </a:r>
            <a:endParaRPr lang="en-US" sz="1800" b="0" strike="noStrike" spc="-1">
              <a:solidFill>
                <a:srgbClr val="000000"/>
              </a:solidFill>
              <a:latin typeface="Arial"/>
            </a:endParaRPr>
          </a:p>
          <a:p>
            <a:pPr>
              <a:lnSpc>
                <a:spcPct val="115000"/>
              </a:lnSpc>
              <a:tabLst>
                <a:tab pos="0" algn="l"/>
              </a:tabLst>
            </a:pPr>
            <a:r>
              <a:rPr lang="en" sz="1800" b="1" strike="noStrike" spc="-1">
                <a:solidFill>
                  <a:srgbClr val="FF0000"/>
                </a:solidFill>
                <a:latin typeface="Consolas"/>
                <a:ea typeface="Consolas"/>
              </a:rPr>
              <a:t>	unlock balanceLock</a:t>
            </a:r>
            <a:endParaRPr lang="en-US" sz="1800" b="0" strike="noStrike" spc="-1">
              <a:solidFill>
                <a:srgbClr val="000000"/>
              </a:solidFill>
              <a:latin typeface="Arial"/>
            </a:endParaRPr>
          </a:p>
          <a:p>
            <a:pPr>
              <a:lnSpc>
                <a:spcPct val="115000"/>
              </a:lnSpc>
              <a:tabLst>
                <a:tab pos="0" algn="l"/>
              </a:tabLst>
            </a:pPr>
            <a:r>
              <a:rPr lang="en" sz="1800" b="0" strike="noStrike" spc="-1">
                <a:solidFill>
                  <a:srgbClr val="FFFFFF"/>
                </a:solidFill>
                <a:latin typeface="Consolas"/>
                <a:ea typeface="Consolas"/>
              </a:rPr>
              <a:t>}</a:t>
            </a:r>
            <a:endParaRPr lang="en-US" sz="1800" b="0" strike="noStrike" spc="-1">
              <a:solidFill>
                <a:srgbClr val="000000"/>
              </a:solidFill>
              <a:latin typeface="Arial"/>
            </a:endParaRPr>
          </a:p>
        </p:txBody>
      </p:sp>
      <p:grpSp>
        <p:nvGrpSpPr>
          <p:cNvPr id="167" name="Group 4"/>
          <p:cNvGrpSpPr/>
          <p:nvPr/>
        </p:nvGrpSpPr>
        <p:grpSpPr>
          <a:xfrm>
            <a:off x="4848480" y="2813400"/>
            <a:ext cx="177840" cy="987840"/>
            <a:chOff x="4848480" y="2813400"/>
            <a:chExt cx="177840" cy="987840"/>
          </a:xfrm>
        </p:grpSpPr>
        <p:sp>
          <p:nvSpPr>
            <p:cNvPr id="168" name="CustomShape 5"/>
            <p:cNvSpPr/>
            <p:nvPr/>
          </p:nvSpPr>
          <p:spPr>
            <a:xfrm>
              <a:off x="5012640" y="2813400"/>
              <a:ext cx="360" cy="987120"/>
            </a:xfrm>
            <a:custGeom>
              <a:avLst/>
              <a:gdLst/>
              <a:ahLst/>
              <a:cxnLst/>
              <a:rect l="l" t="t" r="r" b="b"/>
              <a:pathLst>
                <a:path w="21600" h="21600">
                  <a:moveTo>
                    <a:pt x="0" y="0"/>
                  </a:moveTo>
                  <a:lnTo>
                    <a:pt x="21600" y="21600"/>
                  </a:lnTo>
                </a:path>
              </a:pathLst>
            </a:custGeom>
            <a:noFill/>
            <a:ln w="28440">
              <a:solidFill>
                <a:srgbClr val="FFFFFF"/>
              </a:solidFill>
              <a:round/>
            </a:ln>
          </p:spPr>
          <p:style>
            <a:lnRef idx="0">
              <a:scrgbClr r="0" g="0" b="0"/>
            </a:lnRef>
            <a:fillRef idx="0">
              <a:scrgbClr r="0" g="0" b="0"/>
            </a:fillRef>
            <a:effectRef idx="0">
              <a:scrgbClr r="0" g="0" b="0"/>
            </a:effectRef>
            <a:fontRef idx="minor"/>
          </p:style>
        </p:sp>
        <p:sp>
          <p:nvSpPr>
            <p:cNvPr id="169" name="CustomShape 6"/>
            <p:cNvSpPr/>
            <p:nvPr/>
          </p:nvSpPr>
          <p:spPr>
            <a:xfrm rot="10800000">
              <a:off x="4848480" y="2826720"/>
              <a:ext cx="177840" cy="360"/>
            </a:xfrm>
            <a:custGeom>
              <a:avLst/>
              <a:gdLst/>
              <a:ahLst/>
              <a:cxnLst/>
              <a:rect l="l" t="t" r="r" b="b"/>
              <a:pathLst>
                <a:path w="21600" h="21600">
                  <a:moveTo>
                    <a:pt x="0" y="0"/>
                  </a:moveTo>
                  <a:lnTo>
                    <a:pt x="21600" y="21600"/>
                  </a:lnTo>
                </a:path>
              </a:pathLst>
            </a:custGeom>
            <a:noFill/>
            <a:ln w="28440">
              <a:solidFill>
                <a:srgbClr val="FFFFFF"/>
              </a:solidFill>
              <a:round/>
            </a:ln>
          </p:spPr>
          <p:style>
            <a:lnRef idx="0">
              <a:scrgbClr r="0" g="0" b="0"/>
            </a:lnRef>
            <a:fillRef idx="0">
              <a:scrgbClr r="0" g="0" b="0"/>
            </a:fillRef>
            <a:effectRef idx="0">
              <a:scrgbClr r="0" g="0" b="0"/>
            </a:effectRef>
            <a:fontRef idx="minor"/>
          </p:style>
        </p:sp>
        <p:sp>
          <p:nvSpPr>
            <p:cNvPr id="170" name="CustomShape 7"/>
            <p:cNvSpPr/>
            <p:nvPr/>
          </p:nvSpPr>
          <p:spPr>
            <a:xfrm rot="10800000">
              <a:off x="4848480" y="3800880"/>
              <a:ext cx="177840" cy="360"/>
            </a:xfrm>
            <a:custGeom>
              <a:avLst/>
              <a:gdLst/>
              <a:ahLst/>
              <a:cxnLst/>
              <a:rect l="l" t="t" r="r" b="b"/>
              <a:pathLst>
                <a:path w="21600" h="21600">
                  <a:moveTo>
                    <a:pt x="0" y="0"/>
                  </a:moveTo>
                  <a:lnTo>
                    <a:pt x="21600" y="21600"/>
                  </a:lnTo>
                </a:path>
              </a:pathLst>
            </a:custGeom>
            <a:noFill/>
            <a:ln w="28440">
              <a:solidFill>
                <a:srgbClr val="FFFFFF"/>
              </a:solidFill>
              <a:round/>
            </a:ln>
          </p:spPr>
          <p:style>
            <a:lnRef idx="0">
              <a:scrgbClr r="0" g="0" b="0"/>
            </a:lnRef>
            <a:fillRef idx="0">
              <a:scrgbClr r="0" g="0" b="0"/>
            </a:fillRef>
            <a:effectRef idx="0">
              <a:scrgbClr r="0" g="0" b="0"/>
            </a:effectRef>
            <a:fontRef idx="minor"/>
          </p:style>
        </p:sp>
      </p:grpSp>
      <p:sp>
        <p:nvSpPr>
          <p:cNvPr id="171" name="CustomShape 8"/>
          <p:cNvSpPr/>
          <p:nvPr/>
        </p:nvSpPr>
        <p:spPr>
          <a:xfrm>
            <a:off x="5137560" y="3090240"/>
            <a:ext cx="1863720" cy="43344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15000"/>
              </a:lnSpc>
              <a:tabLst>
                <a:tab pos="0" algn="l"/>
              </a:tabLst>
            </a:pPr>
            <a:r>
              <a:rPr lang="en" sz="1800" b="1" i="1" strike="noStrike" spc="-1">
                <a:solidFill>
                  <a:srgbClr val="FFFFFF"/>
                </a:solidFill>
                <a:latin typeface="Arial"/>
                <a:ea typeface="Arial"/>
              </a:rPr>
              <a:t>Critical section</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fade">
                                      <p:cBhvr additive="repl">
                                        <p:cTn id="7" dur="1"/>
                                        <p:tgtEl>
                                          <p:spTgt spid="16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fill="hold" nodeType="clickEffect">
                                  <p:stCondLst>
                                    <p:cond delay="0"/>
                                  </p:stCondLst>
                                  <p:childTnLst>
                                    <p:set>
                                      <p:cBhvr>
                                        <p:cTn id="11" dur="1" fill="hold">
                                          <p:stCondLst>
                                            <p:cond delay="0"/>
                                          </p:stCondLst>
                                        </p:cTn>
                                        <p:tgtEl>
                                          <p:spTgt spid="167"/>
                                        </p:tgtEl>
                                        <p:attrNameLst>
                                          <p:attrName>style.visibility</p:attrName>
                                        </p:attrNameLst>
                                      </p:cBhvr>
                                      <p:to>
                                        <p:strVal val="visible"/>
                                      </p:to>
                                    </p:set>
                                  </p:childTnLst>
                                </p:cTn>
                              </p:par>
                              <p:par>
                                <p:cTn id="12" presetID="1" presetClass="entr" fill="hold" nodeType="withEffect">
                                  <p:stCondLst>
                                    <p:cond delay="0"/>
                                  </p:stCondLst>
                                  <p:childTnLst>
                                    <p:set>
                                      <p:cBhvr>
                                        <p:cTn id="13" dur="1" fill="hold">
                                          <p:stCondLst>
                                            <p:cond delay="0"/>
                                          </p:stCondLst>
                                        </p:cTn>
                                        <p:tgtEl>
                                          <p:spTgt spid="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72"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Locks in Go</a:t>
            </a:r>
            <a:endParaRPr lang="en-US" sz="2800" b="0" strike="noStrike" spc="-1">
              <a:solidFill>
                <a:srgbClr val="000000"/>
              </a:solidFill>
              <a:latin typeface="Arial"/>
            </a:endParaRPr>
          </a:p>
        </p:txBody>
      </p:sp>
      <p:sp>
        <p:nvSpPr>
          <p:cNvPr id="173" name="CustomShape 2"/>
          <p:cNvSpPr/>
          <p:nvPr/>
        </p:nvSpPr>
        <p:spPr>
          <a:xfrm>
            <a:off x="279360" y="1255680"/>
            <a:ext cx="4123080" cy="18961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package</a:t>
            </a:r>
            <a:r>
              <a:rPr lang="en" sz="1400" b="1" strike="noStrike" spc="-1">
                <a:solidFill>
                  <a:srgbClr val="EFEFEF"/>
                </a:solidFill>
                <a:latin typeface="Consolas"/>
                <a:ea typeface="Consolas"/>
              </a:rPr>
              <a:t> account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import</a:t>
            </a:r>
            <a:r>
              <a:rPr lang="en" sz="1400" b="1" strike="noStrike" spc="-1">
                <a:solidFill>
                  <a:srgbClr val="EFEFEF"/>
                </a:solidFill>
                <a:latin typeface="Consolas"/>
                <a:ea typeface="Consolas"/>
              </a:rPr>
              <a:t> </a:t>
            </a:r>
            <a:r>
              <a:rPr lang="en" sz="1400" b="1" strike="noStrike" spc="-1">
                <a:solidFill>
                  <a:srgbClr val="E69138"/>
                </a:solidFill>
                <a:latin typeface="Consolas"/>
                <a:ea typeface="Consolas"/>
              </a:rPr>
              <a:t>"sync"</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balance </a:t>
            </a:r>
            <a:r>
              <a:rPr lang="en" sz="1400" b="1" strike="noStrike" spc="-1">
                <a:solidFill>
                  <a:srgbClr val="AF79FF"/>
                </a:solidFill>
                <a:latin typeface="Consolas"/>
                <a:ea typeface="Consolas"/>
              </a:rPr>
              <a:t>int</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lock sync.</a:t>
            </a:r>
            <a:r>
              <a:rPr lang="en" sz="1400" b="1" strike="noStrike" spc="-1">
                <a:solidFill>
                  <a:srgbClr val="6AA84F"/>
                </a:solidFill>
                <a:latin typeface="Consolas"/>
                <a:ea typeface="Consolas"/>
              </a:rPr>
              <a:t>Mutex</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174" name="CustomShape 3"/>
          <p:cNvSpPr/>
          <p:nvPr/>
        </p:nvSpPr>
        <p:spPr>
          <a:xfrm>
            <a:off x="4402800" y="3323880"/>
            <a:ext cx="4123080" cy="143856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 </a:t>
            </a:r>
            <a:r>
              <a:rPr lang="en" sz="1400" b="1" strike="noStrike" spc="-1">
                <a:solidFill>
                  <a:srgbClr val="EFEFEF"/>
                </a:solidFill>
                <a:latin typeface="Consolas"/>
                <a:ea typeface="Consolas"/>
              </a:rPr>
              <a:t>(a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Deposit(v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a.lock.Lock()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defer</a:t>
            </a:r>
            <a:r>
              <a:rPr lang="en" sz="1400" b="1" strike="noStrike" spc="-1">
                <a:solidFill>
                  <a:srgbClr val="EFEFEF"/>
                </a:solidFill>
                <a:latin typeface="Consolas"/>
                <a:ea typeface="Consolas"/>
              </a:rPr>
              <a:t> a.lock.Unlock()</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 v</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175" name="CustomShape 4"/>
          <p:cNvSpPr/>
          <p:nvPr/>
        </p:nvSpPr>
        <p:spPr>
          <a:xfrm>
            <a:off x="311760" y="3152520"/>
            <a:ext cx="3852720" cy="10850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NewAccount(init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a:t>
            </a: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{balance: init}</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p:txBody>
      </p:sp>
      <p:sp>
        <p:nvSpPr>
          <p:cNvPr id="176" name="CustomShape 5"/>
          <p:cNvSpPr/>
          <p:nvPr/>
        </p:nvSpPr>
        <p:spPr>
          <a:xfrm>
            <a:off x="4402800" y="444960"/>
            <a:ext cx="4123080" cy="12949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CheckBalance() </a:t>
            </a:r>
            <a:r>
              <a:rPr lang="en" sz="1400" b="1" strike="noStrike" spc="-1">
                <a:solidFill>
                  <a:srgbClr val="AF79FF"/>
                </a:solidFill>
                <a:latin typeface="Consolas"/>
                <a:ea typeface="Consolas"/>
              </a:rPr>
              <a:t>int </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a.lock.Lock()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defer</a:t>
            </a:r>
            <a:r>
              <a:rPr lang="en" sz="1400" b="1" strike="noStrike" spc="-1">
                <a:solidFill>
                  <a:srgbClr val="EFEFEF"/>
                </a:solidFill>
                <a:latin typeface="Consolas"/>
                <a:ea typeface="Consolas"/>
              </a:rPr>
              <a:t> a.lock.Unlock()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EFEFEF"/>
                </a:solidFill>
                <a:latin typeface="Consolas"/>
                <a:ea typeface="Consolas"/>
              </a:rPr>
              <a:t> 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177" name="CustomShape 6"/>
          <p:cNvSpPr/>
          <p:nvPr/>
        </p:nvSpPr>
        <p:spPr>
          <a:xfrm>
            <a:off x="4402800" y="1852200"/>
            <a:ext cx="4123080" cy="143856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Withdraw(v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a.lock.Lock()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defer</a:t>
            </a:r>
            <a:r>
              <a:rPr lang="en" sz="1400" b="1" strike="noStrike" spc="-1">
                <a:solidFill>
                  <a:srgbClr val="EFEFEF"/>
                </a:solidFill>
                <a:latin typeface="Consolas"/>
                <a:ea typeface="Consolas"/>
              </a:rPr>
              <a:t> a.lock.Unlock()</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 v</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77"/>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78" name="TextShape 1"/>
          <p:cNvSpPr txBox="1"/>
          <p:nvPr/>
        </p:nvSpPr>
        <p:spPr>
          <a:xfrm>
            <a:off x="311760" y="444960"/>
            <a:ext cx="8520120" cy="572400"/>
          </a:xfrm>
          <a:prstGeom prst="rect">
            <a:avLst/>
          </a:prstGeom>
          <a:noFill/>
          <a:ln>
            <a:noFill/>
          </a:ln>
        </p:spPr>
        <p:txBody>
          <a:bodyPr tIns="91440" bIns="91440">
            <a:normAutofit fontScale="97000" lnSpcReduction="10000"/>
          </a:bodyPr>
          <a:lstStyle/>
          <a:p>
            <a:pPr>
              <a:lnSpc>
                <a:spcPct val="100000"/>
              </a:lnSpc>
              <a:tabLst>
                <a:tab pos="0" algn="l"/>
              </a:tabLst>
            </a:pPr>
            <a:r>
              <a:rPr lang="en" sz="2800" b="0" strike="noStrike" spc="-1">
                <a:solidFill>
                  <a:srgbClr val="FFFFFF"/>
                </a:solidFill>
                <a:latin typeface="Arial"/>
                <a:ea typeface="Arial"/>
              </a:rPr>
              <a:t>Read Write Locks in Go</a:t>
            </a:r>
            <a:endParaRPr lang="en-US" sz="2800" b="0" strike="noStrike" spc="-1">
              <a:solidFill>
                <a:srgbClr val="000000"/>
              </a:solidFill>
              <a:latin typeface="Arial"/>
            </a:endParaRPr>
          </a:p>
        </p:txBody>
      </p:sp>
      <p:sp>
        <p:nvSpPr>
          <p:cNvPr id="179" name="CustomShape 2"/>
          <p:cNvSpPr/>
          <p:nvPr/>
        </p:nvSpPr>
        <p:spPr>
          <a:xfrm>
            <a:off x="279360" y="1255680"/>
            <a:ext cx="4123080" cy="18961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package</a:t>
            </a:r>
            <a:r>
              <a:rPr lang="en" sz="1400" b="1" strike="noStrike" spc="-1">
                <a:solidFill>
                  <a:srgbClr val="EFEFEF"/>
                </a:solidFill>
                <a:latin typeface="Consolas"/>
                <a:ea typeface="Consolas"/>
              </a:rPr>
              <a:t> account</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import</a:t>
            </a:r>
            <a:r>
              <a:rPr lang="en" sz="1400" b="1" strike="noStrike" spc="-1">
                <a:solidFill>
                  <a:srgbClr val="EFEFEF"/>
                </a:solidFill>
                <a:latin typeface="Consolas"/>
                <a:ea typeface="Consolas"/>
              </a:rPr>
              <a:t> </a:t>
            </a:r>
            <a:r>
              <a:rPr lang="en" sz="1400" b="1" strike="noStrike" spc="-1">
                <a:solidFill>
                  <a:srgbClr val="E69138"/>
                </a:solidFill>
                <a:latin typeface="Consolas"/>
                <a:ea typeface="Consolas"/>
              </a:rPr>
              <a:t>"sync"</a:t>
            </a:r>
            <a:endParaRPr lang="en-US" sz="1400" b="0" strike="noStrike" spc="-1">
              <a:latin typeface="Arial"/>
            </a:endParaRPr>
          </a:p>
          <a:p>
            <a:pPr>
              <a:lnSpc>
                <a:spcPct val="100000"/>
              </a:lnSpc>
              <a:tabLst>
                <a:tab pos="0" algn="l"/>
              </a:tabLst>
            </a:pP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type</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a:t>
            </a:r>
            <a:r>
              <a:rPr lang="en" sz="1400" b="1" strike="noStrike" spc="-1">
                <a:solidFill>
                  <a:srgbClr val="00CBFF"/>
                </a:solidFill>
                <a:latin typeface="Consolas"/>
                <a:ea typeface="Consolas"/>
              </a:rPr>
              <a:t>struct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balance </a:t>
            </a:r>
            <a:r>
              <a:rPr lang="en" sz="1400" b="1" strike="noStrike" spc="-1">
                <a:solidFill>
                  <a:srgbClr val="AF79FF"/>
                </a:solidFill>
                <a:latin typeface="Consolas"/>
                <a:ea typeface="Consolas"/>
              </a:rPr>
              <a:t>int</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lock sync.</a:t>
            </a:r>
            <a:r>
              <a:rPr lang="en" sz="1400" b="1" strike="noStrike" spc="-1">
                <a:solidFill>
                  <a:srgbClr val="6AA84F"/>
                </a:solidFill>
                <a:latin typeface="Consolas"/>
                <a:ea typeface="Consolas"/>
              </a:rPr>
              <a:t>RWMutex</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180" name="CustomShape 3"/>
          <p:cNvSpPr/>
          <p:nvPr/>
        </p:nvSpPr>
        <p:spPr>
          <a:xfrm>
            <a:off x="4402800" y="3323880"/>
            <a:ext cx="4123080" cy="143856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 </a:t>
            </a:r>
            <a:r>
              <a:rPr lang="en" sz="1400" b="1" strike="noStrike" spc="-1">
                <a:solidFill>
                  <a:srgbClr val="EFEFEF"/>
                </a:solidFill>
                <a:latin typeface="Consolas"/>
                <a:ea typeface="Consolas"/>
              </a:rPr>
              <a:t>(a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Deposit(v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a.lock.Lock()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defer</a:t>
            </a:r>
            <a:r>
              <a:rPr lang="en" sz="1400" b="1" strike="noStrike" spc="-1">
                <a:solidFill>
                  <a:srgbClr val="EFEFEF"/>
                </a:solidFill>
                <a:latin typeface="Consolas"/>
                <a:ea typeface="Consolas"/>
              </a:rPr>
              <a:t> a.lock.Unlock()</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 v</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181" name="CustomShape 4"/>
          <p:cNvSpPr/>
          <p:nvPr/>
        </p:nvSpPr>
        <p:spPr>
          <a:xfrm>
            <a:off x="311760" y="3152520"/>
            <a:ext cx="3852720" cy="1085040"/>
          </a:xfrm>
          <a:prstGeom prst="rect">
            <a:avLst/>
          </a:prstGeom>
          <a:noFill/>
          <a:ln>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NewAccount(init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	</a:t>
            </a:r>
            <a:r>
              <a:rPr lang="en" sz="1400" b="1" strike="noStrike" spc="-1">
                <a:solidFill>
                  <a:srgbClr val="00CBFF"/>
                </a:solidFill>
                <a:latin typeface="Consolas"/>
                <a:ea typeface="Consolas"/>
              </a:rPr>
              <a:t>return</a:t>
            </a:r>
            <a:r>
              <a:rPr lang="en" sz="1400" b="1" strike="noStrike" spc="-1">
                <a:solidFill>
                  <a:srgbClr val="FFFFFF"/>
                </a:solidFill>
                <a:latin typeface="Consolas"/>
                <a:ea typeface="Consolas"/>
              </a:rPr>
              <a:t> </a:t>
            </a:r>
            <a:r>
              <a:rPr lang="en" sz="1400" b="1" strike="noStrike" spc="-1">
                <a:solidFill>
                  <a:srgbClr val="6AA84F"/>
                </a:solidFill>
                <a:latin typeface="Consolas"/>
                <a:ea typeface="Consolas"/>
              </a:rPr>
              <a:t>Account</a:t>
            </a:r>
            <a:r>
              <a:rPr lang="en" sz="1400" b="1" strike="noStrike" spc="-1">
                <a:solidFill>
                  <a:srgbClr val="FFFFFF"/>
                </a:solidFill>
                <a:latin typeface="Consolas"/>
                <a:ea typeface="Consolas"/>
              </a:rPr>
              <a:t>{balance: init}</a:t>
            </a:r>
            <a:endParaRPr lang="en-US" sz="1400" b="0" strike="noStrike" spc="-1">
              <a:latin typeface="Arial"/>
            </a:endParaRPr>
          </a:p>
          <a:p>
            <a:pPr>
              <a:lnSpc>
                <a:spcPct val="100000"/>
              </a:lnSpc>
              <a:tabLst>
                <a:tab pos="0" algn="l"/>
              </a:tabLst>
            </a:pPr>
            <a:r>
              <a:rPr lang="en" sz="1400" b="1" strike="noStrike" spc="-1">
                <a:solidFill>
                  <a:srgbClr val="FFFFFF"/>
                </a:solidFill>
                <a:latin typeface="Consolas"/>
                <a:ea typeface="Consolas"/>
              </a:rPr>
              <a:t>}</a:t>
            </a:r>
            <a:endParaRPr lang="en-US" sz="1400" b="0" strike="noStrike" spc="-1">
              <a:latin typeface="Arial"/>
            </a:endParaRPr>
          </a:p>
        </p:txBody>
      </p:sp>
      <p:sp>
        <p:nvSpPr>
          <p:cNvPr id="182" name="CustomShape 5"/>
          <p:cNvSpPr/>
          <p:nvPr/>
        </p:nvSpPr>
        <p:spPr>
          <a:xfrm>
            <a:off x="4402800" y="444960"/>
            <a:ext cx="4123080" cy="129492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CheckBalance() </a:t>
            </a:r>
            <a:r>
              <a:rPr lang="en" sz="1400" b="1" strike="noStrike" spc="-1">
                <a:solidFill>
                  <a:srgbClr val="AF79FF"/>
                </a:solidFill>
                <a:latin typeface="Consolas"/>
                <a:ea typeface="Consolas"/>
              </a:rPr>
              <a:t>int </a:t>
            </a: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a.lock.RLock()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defer</a:t>
            </a:r>
            <a:r>
              <a:rPr lang="en" sz="1400" b="1" strike="noStrike" spc="-1">
                <a:solidFill>
                  <a:srgbClr val="EFEFEF"/>
                </a:solidFill>
                <a:latin typeface="Consolas"/>
                <a:ea typeface="Consolas"/>
              </a:rPr>
              <a:t> a.lock.RUnlock()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return</a:t>
            </a:r>
            <a:r>
              <a:rPr lang="en" sz="1400" b="1" strike="noStrike" spc="-1">
                <a:solidFill>
                  <a:srgbClr val="EFEFEF"/>
                </a:solidFill>
                <a:latin typeface="Consolas"/>
                <a:ea typeface="Consolas"/>
              </a:rPr>
              <a:t> a.balance</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183" name="CustomShape 6"/>
          <p:cNvSpPr/>
          <p:nvPr/>
        </p:nvSpPr>
        <p:spPr>
          <a:xfrm>
            <a:off x="4402800" y="1852200"/>
            <a:ext cx="4123080" cy="1438560"/>
          </a:xfrm>
          <a:prstGeom prst="rect">
            <a:avLst/>
          </a:prstGeom>
          <a:noFill/>
          <a:ln>
            <a:noFill/>
          </a:ln>
        </p:spPr>
        <p:style>
          <a:lnRef idx="0">
            <a:scrgbClr r="0" g="0" b="0"/>
          </a:lnRef>
          <a:fillRef idx="0">
            <a:scrgbClr r="0" g="0" b="0"/>
          </a:fillRef>
          <a:effectRef idx="0">
            <a:scrgbClr r="0" g="0" b="0"/>
          </a:effectRef>
          <a:fontRef idx="minor"/>
        </p:style>
        <p:txBody>
          <a:bodyPr tIns="91440" bIns="91440">
            <a:noAutofit/>
          </a:bodyPr>
          <a:lstStyle/>
          <a:p>
            <a:pPr>
              <a:lnSpc>
                <a:spcPct val="100000"/>
              </a:lnSpc>
              <a:tabLst>
                <a:tab pos="0" algn="l"/>
              </a:tabLst>
            </a:pPr>
            <a:r>
              <a:rPr lang="en" sz="1400" b="1" strike="noStrike" spc="-1">
                <a:solidFill>
                  <a:srgbClr val="00CBFF"/>
                </a:solidFill>
                <a:latin typeface="Consolas"/>
                <a:ea typeface="Consolas"/>
              </a:rPr>
              <a:t>func</a:t>
            </a:r>
            <a:r>
              <a:rPr lang="en" sz="1400" b="1" strike="noStrike" spc="-1">
                <a:solidFill>
                  <a:srgbClr val="EFEFEF"/>
                </a:solidFill>
                <a:latin typeface="Consolas"/>
                <a:ea typeface="Consolas"/>
              </a:rPr>
              <a:t> (a *</a:t>
            </a:r>
            <a:r>
              <a:rPr lang="en" sz="1400" b="1" strike="noStrike" spc="-1">
                <a:solidFill>
                  <a:srgbClr val="6AA84F"/>
                </a:solidFill>
                <a:latin typeface="Consolas"/>
                <a:ea typeface="Consolas"/>
              </a:rPr>
              <a:t>Account</a:t>
            </a:r>
            <a:r>
              <a:rPr lang="en" sz="1400" b="1" strike="noStrike" spc="-1">
                <a:solidFill>
                  <a:srgbClr val="EFEFEF"/>
                </a:solidFill>
                <a:latin typeface="Consolas"/>
                <a:ea typeface="Consolas"/>
              </a:rPr>
              <a:t>) Withdraw(v </a:t>
            </a:r>
            <a:r>
              <a:rPr lang="en" sz="1400" b="1" strike="noStrike" spc="-1">
                <a:solidFill>
                  <a:srgbClr val="AF79FF"/>
                </a:solidFill>
                <a:latin typeface="Consolas"/>
                <a:ea typeface="Consolas"/>
              </a:rPr>
              <a:t>int</a:t>
            </a:r>
            <a:r>
              <a:rPr lang="en" sz="1400" b="1" strike="noStrike" spc="-1">
                <a:solidFill>
                  <a:srgbClr val="EFEFEF"/>
                </a:solidFill>
                <a:latin typeface="Consolas"/>
                <a:ea typeface="Consolas"/>
              </a:rPr>
              <a:t>) {</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a.lock.Lock()</a:t>
            </a:r>
            <a:endParaRPr lang="en-US" sz="1400" b="0" strike="noStrike" spc="-1">
              <a:latin typeface="Arial"/>
            </a:endParaRPr>
          </a:p>
          <a:p>
            <a:pPr>
              <a:lnSpc>
                <a:spcPct val="100000"/>
              </a:lnSpc>
              <a:tabLst>
                <a:tab pos="0" algn="l"/>
              </a:tabLst>
            </a:pPr>
            <a:r>
              <a:rPr lang="en" sz="1400" b="1" strike="noStrike" spc="-1">
                <a:solidFill>
                  <a:srgbClr val="00CBFF"/>
                </a:solidFill>
                <a:latin typeface="Consolas"/>
                <a:ea typeface="Consolas"/>
              </a:rPr>
              <a:t>defer</a:t>
            </a:r>
            <a:r>
              <a:rPr lang="en" sz="1400" b="1" strike="noStrike" spc="-1">
                <a:solidFill>
                  <a:srgbClr val="EFEFEF"/>
                </a:solidFill>
                <a:latin typeface="Consolas"/>
                <a:ea typeface="Consolas"/>
              </a:rPr>
              <a:t> a.lock.Unlock()</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a.balance -= v</a:t>
            </a:r>
            <a:endParaRPr lang="en-US" sz="1400" b="0" strike="noStrike" spc="-1">
              <a:latin typeface="Arial"/>
            </a:endParaRPr>
          </a:p>
          <a:p>
            <a:pPr>
              <a:lnSpc>
                <a:spcPct val="100000"/>
              </a:lnSpc>
              <a:tabLst>
                <a:tab pos="0" algn="l"/>
              </a:tabLst>
            </a:pPr>
            <a:r>
              <a:rPr lang="en" sz="1400" b="1" strike="noStrike" spc="-1">
                <a:solidFill>
                  <a:srgbClr val="EFEFEF"/>
                </a:solidFill>
                <a:latin typeface="Consolas"/>
                <a:ea typeface="Consolas"/>
              </a:rPr>
              <a:t>}</a:t>
            </a:r>
            <a:endParaRPr lang="en-US" sz="1400" b="0" strike="noStrike" spc="-1">
              <a:latin typeface="Arial"/>
            </a:endParaRPr>
          </a:p>
          <a:p>
            <a:pPr>
              <a:lnSpc>
                <a:spcPct val="100000"/>
              </a:lnSpc>
              <a:tabLst>
                <a:tab pos="0" algn="l"/>
              </a:tabLst>
            </a:pPr>
            <a:endParaRPr lang="en-US" sz="1400" b="0" strike="noStrike" spc="-1">
              <a:latin typeface="Arial"/>
            </a:endParaRPr>
          </a:p>
        </p:txBody>
      </p:sp>
      <p:sp>
        <p:nvSpPr>
          <p:cNvPr id="184" name="CustomShape 7"/>
          <p:cNvSpPr/>
          <p:nvPr/>
        </p:nvSpPr>
        <p:spPr>
          <a:xfrm>
            <a:off x="288000" y="1208520"/>
            <a:ext cx="4032360" cy="1398600"/>
          </a:xfrm>
          <a:prstGeom prst="rect">
            <a:avLst/>
          </a:prstGeom>
          <a:solidFill>
            <a:srgbClr val="000000">
              <a:alpha val="70000"/>
            </a:srgbClr>
          </a:solidFill>
          <a:ln>
            <a:noFill/>
          </a:ln>
        </p:spPr>
        <p:style>
          <a:lnRef idx="0">
            <a:scrgbClr r="0" g="0" b="0"/>
          </a:lnRef>
          <a:fillRef idx="0">
            <a:scrgbClr r="0" g="0" b="0"/>
          </a:fillRef>
          <a:effectRef idx="0">
            <a:scrgbClr r="0" g="0" b="0"/>
          </a:effectRef>
          <a:fontRef idx="minor"/>
        </p:style>
      </p:sp>
      <p:sp>
        <p:nvSpPr>
          <p:cNvPr id="185" name="CustomShape 8"/>
          <p:cNvSpPr/>
          <p:nvPr/>
        </p:nvSpPr>
        <p:spPr>
          <a:xfrm>
            <a:off x="288000" y="2838960"/>
            <a:ext cx="4032360" cy="1398600"/>
          </a:xfrm>
          <a:prstGeom prst="rect">
            <a:avLst/>
          </a:prstGeom>
          <a:solidFill>
            <a:srgbClr val="000000">
              <a:alpha val="70000"/>
            </a:srgbClr>
          </a:solidFill>
          <a:ln>
            <a:noFill/>
          </a:ln>
        </p:spPr>
        <p:style>
          <a:lnRef idx="0">
            <a:scrgbClr r="0" g="0" b="0"/>
          </a:lnRef>
          <a:fillRef idx="0">
            <a:scrgbClr r="0" g="0" b="0"/>
          </a:fillRef>
          <a:effectRef idx="0">
            <a:scrgbClr r="0" g="0" b="0"/>
          </a:effectRef>
          <a:fontRef idx="minor"/>
        </p:style>
      </p:sp>
      <p:sp>
        <p:nvSpPr>
          <p:cNvPr id="186" name="CustomShape 9"/>
          <p:cNvSpPr/>
          <p:nvPr/>
        </p:nvSpPr>
        <p:spPr>
          <a:xfrm>
            <a:off x="4448520" y="172440"/>
            <a:ext cx="4032360" cy="572400"/>
          </a:xfrm>
          <a:prstGeom prst="rect">
            <a:avLst/>
          </a:prstGeom>
          <a:solidFill>
            <a:srgbClr val="000000">
              <a:alpha val="70000"/>
            </a:srgbClr>
          </a:solidFill>
          <a:ln>
            <a:noFill/>
          </a:ln>
        </p:spPr>
        <p:style>
          <a:lnRef idx="0">
            <a:scrgbClr r="0" g="0" b="0"/>
          </a:lnRef>
          <a:fillRef idx="0">
            <a:scrgbClr r="0" g="0" b="0"/>
          </a:fillRef>
          <a:effectRef idx="0">
            <a:scrgbClr r="0" g="0" b="0"/>
          </a:effectRef>
          <a:fontRef idx="minor"/>
        </p:style>
      </p:sp>
      <p:sp>
        <p:nvSpPr>
          <p:cNvPr id="187" name="CustomShape 10"/>
          <p:cNvSpPr/>
          <p:nvPr/>
        </p:nvSpPr>
        <p:spPr>
          <a:xfrm>
            <a:off x="4448520" y="1208520"/>
            <a:ext cx="4032360" cy="3449880"/>
          </a:xfrm>
          <a:prstGeom prst="rect">
            <a:avLst/>
          </a:prstGeom>
          <a:solidFill>
            <a:srgbClr val="000000">
              <a:alpha val="70000"/>
            </a:srgbClr>
          </a:solidFill>
          <a:ln>
            <a:noFill/>
          </a:ln>
        </p:spPr>
        <p:style>
          <a:lnRef idx="0">
            <a:scrgbClr r="0" g="0" b="0"/>
          </a:lnRef>
          <a:fillRef idx="0">
            <a:scrgbClr r="0" g="0" b="0"/>
          </a:fillRef>
          <a:effectRef idx="0">
            <a:scrgbClr r="0" g="0" b="0"/>
          </a:effectRef>
          <a:fontRef idx="minor"/>
        </p:style>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4447</Words>
  <Application>Microsoft Macintosh PowerPoint</Application>
  <PresentationFormat>On-screen Show (16:9)</PresentationFormat>
  <Paragraphs>738</Paragraphs>
  <Slides>51</Slides>
  <Notes>36</Notes>
  <HiddenSlides>1</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51</vt:i4>
      </vt:variant>
    </vt:vector>
  </HeadingPairs>
  <TitlesOfParts>
    <vt:vector size="61" baseType="lpstr">
      <vt:lpstr>DejaVu Sans</vt:lpstr>
      <vt:lpstr>Arial</vt:lpstr>
      <vt:lpstr>Consolas</vt:lpstr>
      <vt:lpstr>Courier New</vt:lpstr>
      <vt:lpstr>Symbol</vt:lpstr>
      <vt:lpstr>Times New Roman</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wow</cp:lastModifiedBy>
  <cp:revision>3</cp:revision>
  <dcterms:modified xsi:type="dcterms:W3CDTF">2022-02-01T22:10:32Z</dcterms:modified>
  <dc:language>en-US</dc:language>
</cp:coreProperties>
</file>