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323" r:id="rId3"/>
    <p:sldId id="324" r:id="rId4"/>
    <p:sldId id="295" r:id="rId5"/>
    <p:sldId id="296" r:id="rId6"/>
    <p:sldId id="297" r:id="rId7"/>
    <p:sldId id="313" r:id="rId8"/>
    <p:sldId id="299" r:id="rId9"/>
    <p:sldId id="300" r:id="rId10"/>
    <p:sldId id="325" r:id="rId11"/>
    <p:sldId id="304" r:id="rId12"/>
    <p:sldId id="262" r:id="rId13"/>
    <p:sldId id="263" r:id="rId14"/>
    <p:sldId id="264" r:id="rId15"/>
    <p:sldId id="265" r:id="rId16"/>
    <p:sldId id="266" r:id="rId17"/>
    <p:sldId id="267" r:id="rId18"/>
    <p:sldId id="322" r:id="rId19"/>
    <p:sldId id="301" r:id="rId20"/>
    <p:sldId id="320" r:id="rId21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00A0"/>
    <a:srgbClr val="E7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37"/>
    <p:restoredTop sz="85046"/>
  </p:normalViewPr>
  <p:slideViewPr>
    <p:cSldViewPr snapToGrid="0" snapToObjects="1">
      <p:cViewPr varScale="1">
        <p:scale>
          <a:sx n="97" d="100"/>
          <a:sy n="97" d="100"/>
        </p:scale>
        <p:origin x="224" y="5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93E77-8BD3-A648-87D4-C5D2D7D8C76E}" type="datetimeFigureOut">
              <a:rPr lang="en-US" smtClean="0"/>
              <a:t>2/5/22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A4F46-256C-3D43-9A45-845FA8CC6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1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B4E39-7FA6-C742-8253-895787F77186}" type="datetimeFigureOut">
              <a:rPr lang="en-US" smtClean="0"/>
              <a:t>2/5/22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EAB4E-334F-0043-B52E-1001B85E8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2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52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84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48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3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53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36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69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879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10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try to use synchronized clocks to fix this!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41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12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5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69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88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1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84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1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7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3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ly, Black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78756"/>
            <a:ext cx="11684000" cy="6298245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 sz="2600">
                <a:solidFill>
                  <a:schemeClr val="bg1"/>
                </a:solidFill>
              </a:defRPr>
            </a:lvl2pPr>
            <a:lvl3pPr>
              <a:defRPr sz="2600">
                <a:solidFill>
                  <a:schemeClr val="bg1"/>
                </a:solidFill>
              </a:defRPr>
            </a:lvl3pPr>
            <a:lvl4pPr>
              <a:defRPr sz="2600">
                <a:solidFill>
                  <a:schemeClr val="bg1"/>
                </a:solidFill>
              </a:defRPr>
            </a:lvl4pPr>
            <a:lvl5pPr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AAB37-D57B-5349-8A73-F9D93383FA9F}" type="datetime1">
              <a:rPr lang="en-US" smtClean="0"/>
              <a:t>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11C5-E04E-4942-8174-12BB645D5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4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2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3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2/5/22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6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16883F3E-8D2D-8D4F-BA7F-C0A897C14CA0}" type="datetimeFigureOut">
              <a:rPr lang="en-US" smtClean="0"/>
              <a:pPr/>
              <a:t>2/5/22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BA294D44-32C8-FE4A-A262-B6F894323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0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Time, Part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7334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COS 418: Distributed Systems</a:t>
            </a: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Lecture </a:t>
            </a:r>
            <a:r>
              <a:rPr lang="en-US" dirty="0">
                <a:ea typeface="Helvetica Neue Medium" charset="0"/>
                <a:cs typeface="Helvetica Neue Medium" charset="0"/>
              </a:rPr>
              <a:t>6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dirty="0"/>
              <a:t>Mike Freedman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624" y="2648345"/>
            <a:ext cx="1156753" cy="14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4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578431"/>
            <a:ext cx="11022874" cy="37280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altLang="en-US" dirty="0"/>
              <a:t>Can totally-order events in a distributed system: that’s useful!</a:t>
            </a:r>
          </a:p>
          <a:p>
            <a:pPr lvl="1">
              <a:lnSpc>
                <a:spcPct val="100000"/>
              </a:lnSpc>
            </a:pPr>
            <a:r>
              <a:rPr lang="en-GB" altLang="en-US" dirty="0"/>
              <a:t>We saw an application of Lamport clocks for totally-ordered multicast</a:t>
            </a:r>
          </a:p>
          <a:p>
            <a:pPr>
              <a:lnSpc>
                <a:spcPct val="100000"/>
              </a:lnSpc>
            </a:pPr>
            <a:endParaRPr lang="en-GB" altLang="en-US" dirty="0"/>
          </a:p>
          <a:p>
            <a:pPr>
              <a:lnSpc>
                <a:spcPct val="100000"/>
              </a:lnSpc>
            </a:pPr>
            <a:r>
              <a:rPr lang="en-GB" altLang="en-US" dirty="0"/>
              <a:t>But: while by construction, a </a:t>
            </a:r>
            <a:r>
              <a:rPr lang="en-GB" altLang="en-US" dirty="0">
                <a:sym typeface="Wingdings"/>
              </a:rPr>
              <a:t> </a:t>
            </a:r>
            <a:r>
              <a:rPr lang="en-GB" altLang="en-US" dirty="0"/>
              <a:t>b implies </a:t>
            </a:r>
            <a:r>
              <a:rPr lang="en-GB" altLang="en-US" i="1" dirty="0"/>
              <a:t>C</a:t>
            </a:r>
            <a:r>
              <a:rPr lang="en-GB" altLang="en-US" dirty="0"/>
              <a:t>(a) &lt; </a:t>
            </a:r>
            <a:r>
              <a:rPr lang="en-GB" altLang="en-US" i="1" dirty="0"/>
              <a:t>C</a:t>
            </a:r>
            <a:r>
              <a:rPr lang="en-GB" altLang="en-US" dirty="0"/>
              <a:t>(b),</a:t>
            </a:r>
          </a:p>
          <a:p>
            <a:pPr lvl="1">
              <a:lnSpc>
                <a:spcPct val="100000"/>
              </a:lnSpc>
            </a:pPr>
            <a:r>
              <a:rPr lang="en-GB" altLang="en-US" dirty="0"/>
              <a:t>The converse is not necessarily true:</a:t>
            </a:r>
          </a:p>
          <a:p>
            <a:pPr lvl="2">
              <a:lnSpc>
                <a:spcPct val="100000"/>
              </a:lnSpc>
            </a:pPr>
            <a:r>
              <a:rPr lang="en-GB" altLang="en-US" i="1" dirty="0"/>
              <a:t>C</a:t>
            </a:r>
            <a:r>
              <a:rPr lang="en-GB" altLang="en-US" dirty="0"/>
              <a:t>(a) &lt; </a:t>
            </a:r>
            <a:r>
              <a:rPr lang="en-GB" altLang="en-US" i="1" dirty="0"/>
              <a:t>C</a:t>
            </a:r>
            <a:r>
              <a:rPr lang="en-GB" altLang="en-US" dirty="0"/>
              <a:t>(b) does not imply a </a:t>
            </a:r>
            <a:r>
              <a:rPr lang="en-GB" altLang="en-US" dirty="0">
                <a:sym typeface="Wingdings"/>
              </a:rPr>
              <a:t> </a:t>
            </a:r>
            <a:r>
              <a:rPr lang="en-GB" altLang="en-US" dirty="0"/>
              <a:t>b (possibly, a || b)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Take-away points: Lamport clocks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21923" y="5006032"/>
            <a:ext cx="7548154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Can’t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 use </a:t>
            </a:r>
            <a:r>
              <a:rPr lang="en-US" sz="2800" dirty="0" err="1">
                <a:latin typeface="Helvetica Neue Medium" charset="0"/>
                <a:ea typeface="Helvetica Neue Medium" charset="0"/>
                <a:cs typeface="Helvetica Neue Medium" charset="0"/>
              </a:rPr>
              <a:t>Lamport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 timestamps to infer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causal relationships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between events</a:t>
            </a:r>
          </a:p>
        </p:txBody>
      </p:sp>
    </p:spTree>
    <p:extLst>
      <p:ext uri="{BB962C8B-B14F-4D97-AF65-F5344CB8AC3E}">
        <p14:creationId xmlns:p14="http://schemas.microsoft.com/office/powerpoint/2010/main" val="11915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Lamport</a:t>
            </a:r>
            <a:r>
              <a:rPr lang="en-US" dirty="0"/>
              <a:t> Clocks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Q: a </a:t>
            </a:r>
            <a:r>
              <a:rPr lang="en-US" dirty="0">
                <a:sym typeface="Wingdings"/>
              </a:rPr>
              <a:t> b		=&gt;	</a:t>
            </a:r>
          </a:p>
          <a:p>
            <a:pPr marL="0" indent="0">
              <a:buNone/>
            </a:pPr>
            <a:endParaRPr lang="en-US" dirty="0">
              <a:sym typeface="Wingdings"/>
            </a:endParaRPr>
          </a:p>
          <a:p>
            <a:pPr marL="0" indent="0">
              <a:buNone/>
            </a:pPr>
            <a:r>
              <a:rPr lang="en-US" dirty="0"/>
              <a:t>Q: </a:t>
            </a:r>
            <a:r>
              <a:rPr lang="en-US" dirty="0">
                <a:sym typeface="Wingdings"/>
              </a:rPr>
              <a:t>LC(a) &lt; LC(b) 	=&gt;	</a:t>
            </a:r>
          </a:p>
          <a:p>
            <a:pPr marL="0" indent="0">
              <a:buNone/>
            </a:pPr>
            <a:endParaRPr lang="en-US" dirty="0">
              <a:sym typeface="Wingdings"/>
            </a:endParaRPr>
          </a:p>
          <a:p>
            <a:pPr marL="0" indent="0">
              <a:buNone/>
            </a:pPr>
            <a:r>
              <a:rPr lang="en-US" dirty="0"/>
              <a:t>Q: a || b		=&gt;	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68215" y="183417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ym typeface="Wingdings"/>
              </a:rPr>
              <a:t>				LC(a) &lt; LC(b)</a:t>
            </a:r>
          </a:p>
          <a:p>
            <a:pPr marL="0" indent="0">
              <a:buFont typeface="Arial"/>
              <a:buNone/>
            </a:pPr>
            <a:endParaRPr lang="en-US" dirty="0">
              <a:sym typeface="Wingdings"/>
            </a:endParaRPr>
          </a:p>
          <a:p>
            <a:pPr marL="0" indent="0">
              <a:buFont typeface="Arial"/>
              <a:buNone/>
            </a:pPr>
            <a:r>
              <a:rPr lang="en-US" dirty="0">
                <a:sym typeface="Wingdings"/>
              </a:rPr>
              <a:t>				b -/-&gt; a	( a  b or a || b )</a:t>
            </a:r>
          </a:p>
          <a:p>
            <a:pPr marL="0" indent="0">
              <a:buFont typeface="Arial"/>
              <a:buNone/>
            </a:pPr>
            <a:endParaRPr lang="en-US" dirty="0">
              <a:sym typeface="Wingdings"/>
            </a:endParaRPr>
          </a:p>
          <a:p>
            <a:pPr marL="0" indent="0">
              <a:buFont typeface="Arial"/>
              <a:buNone/>
            </a:pPr>
            <a:r>
              <a:rPr lang="en-US" dirty="0"/>
              <a:t>				nothing</a:t>
            </a:r>
          </a:p>
        </p:txBody>
      </p:sp>
    </p:spTree>
    <p:extLst>
      <p:ext uri="{BB962C8B-B14F-4D97-AF65-F5344CB8AC3E}">
        <p14:creationId xmlns:p14="http://schemas.microsoft.com/office/powerpoint/2010/main" val="183416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b="0" i="0" dirty="0" err="1">
                <a:latin typeface="Helvetica Neue Medium" charset="0"/>
                <a:ea typeface="Helvetica Neue Medium" charset="0"/>
                <a:cs typeface="Helvetica Neue Medium" charset="0"/>
              </a:rPr>
              <a:t>Lamport</a:t>
            </a: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 clock timestamps do not capture causality</a:t>
            </a:r>
          </a:p>
          <a:p>
            <a:pPr>
              <a:lnSpc>
                <a:spcPct val="100000"/>
              </a:lnSpc>
            </a:pPr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lnSpc>
                <a:spcPct val="100000"/>
              </a:lnSpc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Given two timestamps C(a) and C(z), want to know whether there’s a chain of events linking them:</a:t>
            </a:r>
          </a:p>
          <a:p>
            <a:pPr>
              <a:lnSpc>
                <a:spcPct val="100000"/>
              </a:lnSpc>
            </a:pPr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a </a:t>
            </a: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 b  ...  y  z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  <a:sym typeface="Wingding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Lamport Clocks and Causality</a:t>
            </a:r>
          </a:p>
        </p:txBody>
      </p:sp>
    </p:spTree>
    <p:extLst>
      <p:ext uri="{BB962C8B-B14F-4D97-AF65-F5344CB8AC3E}">
        <p14:creationId xmlns:p14="http://schemas.microsoft.com/office/powerpoint/2010/main" val="303537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962322" cy="43513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200"/>
              </a:spcBef>
            </a:pP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One integer can’t order events in more than one process</a:t>
            </a:r>
          </a:p>
          <a:p>
            <a:pPr>
              <a:lnSpc>
                <a:spcPct val="100000"/>
              </a:lnSpc>
              <a:spcBef>
                <a:spcPts val="3200"/>
              </a:spcBef>
            </a:pP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So, a </a:t>
            </a:r>
            <a:r>
              <a:rPr lang="en-US" altLang="en-US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Vector Clock (VC) 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is a vector of integers, one entry for each process in the entire distributed system</a:t>
            </a:r>
            <a:endParaRPr lang="en-US" altLang="en-US" dirty="0">
              <a:ea typeface="Helvetica Neue Medium" charset="0"/>
              <a:cs typeface="Helvetica Neue Medium" charset="0"/>
            </a:endParaRPr>
          </a:p>
          <a:p>
            <a:pPr>
              <a:lnSpc>
                <a:spcPct val="100000"/>
              </a:lnSpc>
              <a:spcBef>
                <a:spcPts val="3200"/>
              </a:spcBef>
            </a:pP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Label event e with VC(e) = [c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1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c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2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…,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n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]</a:t>
            </a:r>
          </a:p>
          <a:p>
            <a:pPr lvl="1">
              <a:lnSpc>
                <a:spcPct val="100000"/>
              </a:lnSpc>
            </a:pPr>
            <a:r>
              <a:rPr lang="en-US" altLang="en-US" sz="26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Each entry </a:t>
            </a:r>
            <a:r>
              <a:rPr lang="en-US" altLang="en-US" sz="26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sz="26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altLang="en-US" sz="26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is a count of events in process k that causally precede e</a:t>
            </a:r>
          </a:p>
          <a:p>
            <a:pPr lvl="2">
              <a:lnSpc>
                <a:spcPct val="100000"/>
              </a:lnSpc>
            </a:pPr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Vector clock: Introduction</a:t>
            </a:r>
          </a:p>
        </p:txBody>
      </p:sp>
    </p:spTree>
    <p:extLst>
      <p:ext uri="{BB962C8B-B14F-4D97-AF65-F5344CB8AC3E}">
        <p14:creationId xmlns:p14="http://schemas.microsoft.com/office/powerpoint/2010/main" val="1546621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2"/>
          <p:cNvSpPr>
            <a:spLocks noGrp="1"/>
          </p:cNvSpPr>
          <p:nvPr>
            <p:ph idx="1"/>
          </p:nvPr>
        </p:nvSpPr>
        <p:spPr>
          <a:xfrm>
            <a:off x="838200" y="1799121"/>
            <a:ext cx="10515600" cy="4351338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1200"/>
              </a:spcBef>
            </a:pP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Initially, all vectors are [0, 0, …, 0]</a:t>
            </a:r>
          </a:p>
          <a:p>
            <a:pPr marL="0" indent="0" eaLnBrk="1" hangingPunct="1">
              <a:lnSpc>
                <a:spcPct val="100000"/>
              </a:lnSpc>
              <a:spcBef>
                <a:spcPts val="1200"/>
              </a:spcBef>
              <a:buNone/>
            </a:pPr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eaLnBrk="1" hangingPunct="1">
              <a:lnSpc>
                <a:spcPct val="100000"/>
              </a:lnSpc>
              <a:spcBef>
                <a:spcPts val="1200"/>
              </a:spcBef>
            </a:pP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Two update rules: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For each local event on process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increment local entry c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If process j receives message with vector [d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1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d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2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…,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d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n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]:</a:t>
            </a:r>
          </a:p>
          <a:p>
            <a:pPr lvl="1" eaLnBrk="1" hangingPunct="1">
              <a:lnSpc>
                <a:spcPct val="100000"/>
              </a:lnSpc>
              <a:spcBef>
                <a:spcPts val="1200"/>
              </a:spcBef>
            </a:pP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Set each local entry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= max{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d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}</a:t>
            </a:r>
          </a:p>
          <a:p>
            <a:pPr lvl="1" eaLnBrk="1" hangingPunct="1">
              <a:lnSpc>
                <a:spcPct val="100000"/>
              </a:lnSpc>
              <a:spcBef>
                <a:spcPts val="1200"/>
              </a:spcBef>
            </a:pP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Increment local entry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endParaRPr lang="en-US" altLang="en-US" b="0" i="0" spc="0" baseline="-250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Vector clock: Update rules</a:t>
            </a:r>
          </a:p>
        </p:txBody>
      </p:sp>
    </p:spTree>
    <p:extLst>
      <p:ext uri="{BB962C8B-B14F-4D97-AF65-F5344CB8AC3E}">
        <p14:creationId xmlns:p14="http://schemas.microsoft.com/office/powerpoint/2010/main" val="118805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779101"/>
            <a:ext cx="6280283" cy="44096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All processes’ VCs start at [0, 0, 0]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ea typeface="Helvetica Neue Medium" charset="0"/>
              <a:cs typeface="Helvetica Neue Medium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Applying local update rule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ea typeface="Helvetica Neue Medium" charset="0"/>
              <a:cs typeface="Helvetica Neue Medium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Applying message rule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ea typeface="Helvetica Neue Medium" charset="0"/>
                <a:cs typeface="Helvetica Neue Medium" charset="0"/>
              </a:rPr>
              <a:t>Local vector clock piggybacks on inter-process messages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15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Helvetica Neue Medium" charset="0"/>
                <a:cs typeface="Helvetica Neue Medium" charset="0"/>
              </a:rPr>
              <a:t>Vector clock: Example</a:t>
            </a:r>
          </a:p>
        </p:txBody>
      </p:sp>
      <p:cxnSp>
        <p:nvCxnSpPr>
          <p:cNvPr id="5" name="Straight Connector 4"/>
          <p:cNvCxnSpPr>
            <a:stCxn id="8" idx="2"/>
          </p:cNvCxnSpPr>
          <p:nvPr/>
        </p:nvCxnSpPr>
        <p:spPr>
          <a:xfrm>
            <a:off x="7856080" y="2392700"/>
            <a:ext cx="2389" cy="326631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17" idx="2"/>
          </p:cNvCxnSpPr>
          <p:nvPr/>
        </p:nvCxnSpPr>
        <p:spPr>
          <a:xfrm flipH="1">
            <a:off x="8893892" y="2411928"/>
            <a:ext cx="1967" cy="3247083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8" idx="2"/>
          </p:cNvCxnSpPr>
          <p:nvPr/>
        </p:nvCxnSpPr>
        <p:spPr>
          <a:xfrm>
            <a:off x="9932852" y="2409610"/>
            <a:ext cx="3187" cy="32494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Process 7"/>
          <p:cNvSpPr/>
          <p:nvPr/>
        </p:nvSpPr>
        <p:spPr>
          <a:xfrm>
            <a:off x="7565350" y="1811242"/>
            <a:ext cx="581459" cy="581459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P1</a:t>
            </a:r>
          </a:p>
        </p:txBody>
      </p:sp>
      <p:sp>
        <p:nvSpPr>
          <p:cNvPr id="9" name="Oval 8"/>
          <p:cNvSpPr/>
          <p:nvPr/>
        </p:nvSpPr>
        <p:spPr>
          <a:xfrm>
            <a:off x="7787319" y="2651515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787319" y="3172962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1492" y="244784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43912" y="298483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</a:p>
        </p:txBody>
      </p:sp>
      <p:sp>
        <p:nvSpPr>
          <p:cNvPr id="14" name="Oval 13"/>
          <p:cNvSpPr/>
          <p:nvPr/>
        </p:nvSpPr>
        <p:spPr>
          <a:xfrm>
            <a:off x="8825131" y="3481133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56730" y="347492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</a:p>
        </p:txBody>
      </p:sp>
      <p:cxnSp>
        <p:nvCxnSpPr>
          <p:cNvPr id="16" name="Straight Arrow Connector 15"/>
          <p:cNvCxnSpPr>
            <a:stCxn id="10" idx="6"/>
            <a:endCxn id="14" idx="2"/>
          </p:cNvCxnSpPr>
          <p:nvPr/>
        </p:nvCxnSpPr>
        <p:spPr>
          <a:xfrm>
            <a:off x="7924839" y="3241723"/>
            <a:ext cx="900292" cy="308171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Process 16"/>
          <p:cNvSpPr/>
          <p:nvPr/>
        </p:nvSpPr>
        <p:spPr>
          <a:xfrm>
            <a:off x="8603970" y="1828151"/>
            <a:ext cx="583776" cy="583776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P2</a:t>
            </a:r>
          </a:p>
        </p:txBody>
      </p:sp>
      <p:sp>
        <p:nvSpPr>
          <p:cNvPr id="18" name="Process 17"/>
          <p:cNvSpPr/>
          <p:nvPr/>
        </p:nvSpPr>
        <p:spPr>
          <a:xfrm>
            <a:off x="9642122" y="1828152"/>
            <a:ext cx="581459" cy="581459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27727" y="5866463"/>
            <a:ext cx="187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Physical time ↓</a:t>
            </a:r>
          </a:p>
        </p:txBody>
      </p:sp>
      <p:sp>
        <p:nvSpPr>
          <p:cNvPr id="20" name="Oval 19"/>
          <p:cNvSpPr/>
          <p:nvPr/>
        </p:nvSpPr>
        <p:spPr>
          <a:xfrm>
            <a:off x="8825131" y="4204622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89800" y="4020912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d</a:t>
            </a:r>
          </a:p>
        </p:txBody>
      </p:sp>
      <p:sp>
        <p:nvSpPr>
          <p:cNvPr id="30" name="Oval 29"/>
          <p:cNvSpPr/>
          <p:nvPr/>
        </p:nvSpPr>
        <p:spPr>
          <a:xfrm>
            <a:off x="9862521" y="4519995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9862521" y="286069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526191" y="267164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610428" y="4598425"/>
            <a:ext cx="280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Helvetica Neue Medium" charset="0"/>
                <a:ea typeface="Helvetica Neue Medium" charset="0"/>
                <a:cs typeface="Helvetica Neue Medium" charset="0"/>
              </a:rPr>
              <a:t>f</a:t>
            </a:r>
            <a:endParaRPr lang="en-US" sz="24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1111883">
            <a:off x="7851446" y="3333269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[2,0,0]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64746" y="2497036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[1,0,0]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62223" y="2847106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[2,0,0]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923333" y="3325265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[2,1,0]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915137" y="3856119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[2,2,0]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965855" y="4384507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[2,2,2]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959015" y="2702424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[0,0,1]</a:t>
            </a:r>
            <a:endParaRPr lang="en-US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49" name="Straight Arrow Connector 48"/>
          <p:cNvCxnSpPr>
            <a:stCxn id="20" idx="6"/>
            <a:endCxn id="30" idx="2"/>
          </p:cNvCxnSpPr>
          <p:nvPr/>
        </p:nvCxnSpPr>
        <p:spPr>
          <a:xfrm>
            <a:off x="8962651" y="4273383"/>
            <a:ext cx="899870" cy="315373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 rot="1188144">
            <a:off x="8880163" y="4383316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[2,2,0]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72523" y="45794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8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726096"/>
            <a:ext cx="9601200" cy="479213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Rule for comparing vector timestamps: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V(a) = V(b) when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=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for all k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V(a) &lt; V(b) when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≤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for all k and V(a) ≠ V(b)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en-US" sz="32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Concurrency: 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V(a) || V(b) if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&lt; b</a:t>
            </a:r>
            <a:r>
              <a:rPr lang="en-US" sz="3200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and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&gt;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some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j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en-US" sz="32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Comparing vector timestamps</a:t>
            </a:r>
          </a:p>
        </p:txBody>
      </p:sp>
    </p:spTree>
    <p:extLst>
      <p:ext uri="{BB962C8B-B14F-4D97-AF65-F5344CB8AC3E}">
        <p14:creationId xmlns:p14="http://schemas.microsoft.com/office/powerpoint/2010/main" val="1762951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540564"/>
            <a:ext cx="10515600" cy="21494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V(w) &lt; V(z) then there is a chain of events linked by </a:t>
            </a:r>
            <a:b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</a:b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                 Happens-Before (</a:t>
            </a: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) between a and z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endParaRPr lang="en-US" sz="2400" b="0" i="0" spc="0" dirty="0">
              <a:latin typeface="Helvetica Neue Medium" charset="0"/>
              <a:ea typeface="Helvetica Neue Medium" charset="0"/>
              <a:cs typeface="Helvetica Neue Medium" charset="0"/>
              <a:sym typeface="Wingdings"/>
            </a:endParaRP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</a:t>
            </a:r>
            <a:r>
              <a:rPr lang="en-US" sz="2400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) || V(w) then there is </a:t>
            </a:r>
            <a:r>
              <a:rPr lang="en-US" sz="2400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no</a:t>
            </a: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such chain of events between a and 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Vector clocks capture causality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3593477" y="4201838"/>
            <a:ext cx="0" cy="245684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250465" y="4201838"/>
            <a:ext cx="0" cy="245684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3526465" y="445634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3526465" y="4977794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36890" y="4789664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x</a:t>
            </a:r>
          </a:p>
        </p:txBody>
      </p:sp>
      <p:sp>
        <p:nvSpPr>
          <p:cNvPr id="38" name="Oval 37"/>
          <p:cNvSpPr/>
          <p:nvPr/>
        </p:nvSpPr>
        <p:spPr>
          <a:xfrm>
            <a:off x="6180687" y="5500946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779553" y="5481492"/>
            <a:ext cx="370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</a:p>
        </p:txBody>
      </p:sp>
      <p:cxnSp>
        <p:nvCxnSpPr>
          <p:cNvPr id="40" name="Straight Arrow Connector 39"/>
          <p:cNvCxnSpPr>
            <a:stCxn id="36" idx="6"/>
            <a:endCxn id="38" idx="2"/>
          </p:cNvCxnSpPr>
          <p:nvPr/>
        </p:nvCxnSpPr>
        <p:spPr>
          <a:xfrm>
            <a:off x="3663985" y="5046554"/>
            <a:ext cx="2516702" cy="523152"/>
          </a:xfrm>
          <a:prstGeom prst="straightConnector1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6180687" y="6224435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102936" y="424559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[1,0,0]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124635" y="4815722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Helvetica Neue Medium" charset="0"/>
                <a:ea typeface="Helvetica Neue Medium" charset="0"/>
                <a:cs typeface="Helvetica Neue Medium" charset="0"/>
              </a:rPr>
              <a:t>[2,0,0]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357003" y="5338874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[2,1,0]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356252" y="600985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[2,2,0]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077947" y="4245589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w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829683" y="600122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z</a:t>
            </a:r>
          </a:p>
        </p:txBody>
      </p:sp>
      <p:sp>
        <p:nvSpPr>
          <p:cNvPr id="29" name="Process 28"/>
          <p:cNvSpPr/>
          <p:nvPr/>
        </p:nvSpPr>
        <p:spPr>
          <a:xfrm>
            <a:off x="3297901" y="3620379"/>
            <a:ext cx="581459" cy="581459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P1</a:t>
            </a:r>
          </a:p>
        </p:txBody>
      </p:sp>
      <p:sp>
        <p:nvSpPr>
          <p:cNvPr id="30" name="Process 29"/>
          <p:cNvSpPr/>
          <p:nvPr/>
        </p:nvSpPr>
        <p:spPr>
          <a:xfrm>
            <a:off x="5952219" y="3619219"/>
            <a:ext cx="583776" cy="583776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P2</a:t>
            </a:r>
          </a:p>
        </p:txBody>
      </p:sp>
      <p:sp>
        <p:nvSpPr>
          <p:cNvPr id="31" name="Process 30"/>
          <p:cNvSpPr/>
          <p:nvPr/>
        </p:nvSpPr>
        <p:spPr>
          <a:xfrm>
            <a:off x="8621572" y="3618061"/>
            <a:ext cx="583776" cy="583776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P3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8913460" y="4200680"/>
            <a:ext cx="0" cy="245684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8" idx="4"/>
            <a:endCxn id="47" idx="0"/>
          </p:cNvCxnSpPr>
          <p:nvPr/>
        </p:nvCxnSpPr>
        <p:spPr>
          <a:xfrm>
            <a:off x="6249447" y="5638467"/>
            <a:ext cx="0" cy="585969"/>
          </a:xfrm>
          <a:prstGeom prst="straightConnector1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5" idx="4"/>
            <a:endCxn id="36" idx="0"/>
          </p:cNvCxnSpPr>
          <p:nvPr/>
        </p:nvCxnSpPr>
        <p:spPr>
          <a:xfrm>
            <a:off x="3595225" y="4593868"/>
            <a:ext cx="0" cy="383927"/>
          </a:xfrm>
          <a:prstGeom prst="straightConnector1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8465336" y="4476422"/>
            <a:ext cx="1563756" cy="523220"/>
            <a:chOff x="4569248" y="4199049"/>
            <a:chExt cx="1563756" cy="523220"/>
          </a:xfrm>
        </p:grpSpPr>
        <p:sp>
          <p:nvSpPr>
            <p:cNvPr id="42" name="TextBox 41"/>
            <p:cNvSpPr txBox="1"/>
            <p:nvPr/>
          </p:nvSpPr>
          <p:spPr>
            <a:xfrm>
              <a:off x="5081113" y="4225337"/>
              <a:ext cx="10518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Helvetica Neue Medium" charset="0"/>
                  <a:ea typeface="Helvetica Neue Medium" charset="0"/>
                  <a:cs typeface="Helvetica Neue Medium" charset="0"/>
                </a:rPr>
                <a:t>[0,0,1]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4944554" y="4438081"/>
              <a:ext cx="137520" cy="13752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569248" y="4199049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E77500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2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567069"/>
            <a:ext cx="9601200" cy="51544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Rule for comparing vector timestamps: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V(a) = V(b) when </a:t>
            </a:r>
            <a:r>
              <a:rPr 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28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= </a:t>
            </a:r>
            <a:r>
              <a:rPr 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28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for all k</a:t>
            </a:r>
          </a:p>
          <a:p>
            <a:pPr lvl="2"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ea typeface="Helvetica Neue Medium" charset="0"/>
                <a:cs typeface="Helvetica Neue Medium" charset="0"/>
              </a:rPr>
              <a:t>They are the same event</a:t>
            </a:r>
            <a:endParaRPr lang="en-US" sz="24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V(a) &lt; V(b) when </a:t>
            </a:r>
            <a:r>
              <a:rPr 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28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≤ </a:t>
            </a:r>
            <a:r>
              <a:rPr 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28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for all k and V(a) ≠ V(b)</a:t>
            </a:r>
          </a:p>
          <a:p>
            <a:pPr lvl="2"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ea typeface="Helvetica Neue Medium" charset="0"/>
                <a:cs typeface="Helvetica Neue Medium" charset="0"/>
              </a:rPr>
              <a:t>a </a:t>
            </a:r>
            <a:r>
              <a:rPr lang="en-US" sz="2400" dirty="0">
                <a:ea typeface="Helvetica Neue Medium" charset="0"/>
                <a:cs typeface="Helvetica Neue Medium" charset="0"/>
                <a:sym typeface="Wingdings"/>
              </a:rPr>
              <a:t> b</a:t>
            </a:r>
            <a:endParaRPr lang="en-US" sz="24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Concurrency: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V(a) || V(b) if </a:t>
            </a:r>
            <a:r>
              <a:rPr 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28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&lt; b</a:t>
            </a:r>
            <a:r>
              <a:rPr lang="en-US" sz="2800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and </a:t>
            </a:r>
            <a:r>
              <a:rPr 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28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&gt; </a:t>
            </a:r>
            <a:r>
              <a:rPr 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28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some </a:t>
            </a:r>
            <a:r>
              <a:rPr lang="en-US" sz="28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j</a:t>
            </a:r>
          </a:p>
          <a:p>
            <a:pPr lvl="2">
              <a:lnSpc>
                <a:spcPct val="100000"/>
              </a:lnSpc>
              <a:spcBef>
                <a:spcPts val="1200"/>
              </a:spcBef>
            </a:pPr>
            <a:r>
              <a:rPr lang="en-US" sz="2400" dirty="0">
                <a:ea typeface="Helvetica Neue Medium" charset="0"/>
                <a:cs typeface="Helvetica Neue Medium" charset="0"/>
              </a:rPr>
              <a:t>a || b</a:t>
            </a:r>
            <a:endParaRPr lang="en-US" sz="24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Comparing vector timestamps</a:t>
            </a:r>
          </a:p>
        </p:txBody>
      </p:sp>
    </p:spTree>
    <p:extLst>
      <p:ext uri="{BB962C8B-B14F-4D97-AF65-F5344CB8AC3E}">
        <p14:creationId xmlns:p14="http://schemas.microsoft.com/office/powerpoint/2010/main" val="1429121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37846" y="258269"/>
            <a:ext cx="10415954" cy="4728291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3600" i="0" spc="0" dirty="0">
                <a:ea typeface="Helvetica Neue Medium" charset="0"/>
                <a:cs typeface="Helvetica Neue Medium" charset="0"/>
              </a:rPr>
              <a:t>Two events a, z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  <a:defRPr/>
            </a:pPr>
            <a:endParaRPr lang="en-US" sz="3600" i="0" spc="0" dirty="0">
              <a:ea typeface="Helvetica Neue Medium" charset="0"/>
              <a:cs typeface="Helvetica Neue Medium" charset="0"/>
            </a:endParaRP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3600" i="0" spc="0" dirty="0">
                <a:ea typeface="Helvetica Neue Medium" charset="0"/>
                <a:cs typeface="Helvetica Neue Medium" charset="0"/>
              </a:rPr>
              <a:t>Lamport clocks: C(a) &lt; C(z)</a:t>
            </a:r>
          </a:p>
          <a:p>
            <a:pPr marL="0" lvl="1" indent="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3200" i="0" spc="0" dirty="0">
                <a:ea typeface="Helvetica Neue Medium" charset="0"/>
                <a:cs typeface="Helvetica Neue Medium" charset="0"/>
              </a:rPr>
              <a:t>	Conclusion: </a:t>
            </a:r>
            <a:r>
              <a:rPr lang="en-US" sz="3200" dirty="0"/>
              <a:t>z -/-&gt; </a:t>
            </a:r>
            <a:r>
              <a:rPr lang="en-US" sz="3200" dirty="0">
                <a:sym typeface="Wingdings"/>
              </a:rPr>
              <a:t>a, i.e., either a  z or a || z</a:t>
            </a:r>
            <a:endParaRPr lang="en-US" sz="3600" i="0" spc="0" dirty="0">
              <a:solidFill>
                <a:srgbClr val="FF0000"/>
              </a:solidFill>
              <a:ea typeface="Helvetica Neue Medium" charset="0"/>
              <a:cs typeface="Helvetica Neue Medium" charset="0"/>
            </a:endParaRP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  <a:defRPr/>
            </a:pPr>
            <a:endParaRPr lang="en-US" sz="3600" i="0" spc="0" dirty="0">
              <a:ea typeface="Helvetica Neue Medium" charset="0"/>
              <a:cs typeface="Helvetica Neue Medium" charset="0"/>
            </a:endParaRP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3600" i="0" spc="0" dirty="0">
                <a:ea typeface="Helvetica Neue Medium" charset="0"/>
                <a:cs typeface="Helvetica Neue Medium" charset="0"/>
              </a:rPr>
              <a:t>Vector clocks: V(a) &lt; V(z)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3600" dirty="0">
                <a:ea typeface="Helvetica Neue Medium" charset="0"/>
                <a:cs typeface="Helvetica Neue Medium" charset="0"/>
              </a:rPr>
              <a:t>	</a:t>
            </a:r>
            <a:r>
              <a:rPr lang="en-US" sz="3200" i="0" spc="0" dirty="0">
                <a:ea typeface="Helvetica Neue Medium" charset="0"/>
                <a:cs typeface="Helvetica Neue Medium" charset="0"/>
              </a:rPr>
              <a:t>Conclusion: </a:t>
            </a:r>
            <a:r>
              <a:rPr lang="en-US" sz="3200" dirty="0"/>
              <a:t>a </a:t>
            </a:r>
            <a:r>
              <a:rPr lang="en-US" sz="3200" dirty="0">
                <a:sym typeface="Wingdings"/>
              </a:rPr>
              <a:t> z</a:t>
            </a:r>
            <a:endParaRPr lang="en-US" altLang="en-US" sz="3600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35114" y="5279132"/>
            <a:ext cx="8921771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Neue Medium" charset="0"/>
                <a:ea typeface="Helvetica Neue Medium" charset="0"/>
                <a:cs typeface="Helvetica Neue Medium" charset="0"/>
              </a:rPr>
              <a:t>Vector clock timestamps precisely capture happens-before relation (potential causality)</a:t>
            </a:r>
          </a:p>
        </p:txBody>
      </p:sp>
    </p:spTree>
    <p:extLst>
      <p:ext uri="{BB962C8B-B14F-4D97-AF65-F5344CB8AC3E}">
        <p14:creationId xmlns:p14="http://schemas.microsoft.com/office/powerpoint/2010/main" val="156871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455" y="3109218"/>
            <a:ext cx="4610100" cy="2859115"/>
          </a:xfrm>
          <a:prstGeom prst="rect">
            <a:avLst/>
          </a:prstGeom>
        </p:spPr>
      </p:pic>
      <p:sp>
        <p:nvSpPr>
          <p:cNvPr id="43" name="Content Placeholder 42"/>
          <p:cNvSpPr>
            <a:spLocks noGrp="1"/>
          </p:cNvSpPr>
          <p:nvPr>
            <p:ph idx="1"/>
          </p:nvPr>
        </p:nvSpPr>
        <p:spPr>
          <a:xfrm>
            <a:off x="838200" y="1447801"/>
            <a:ext cx="9601200" cy="135202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A New York-based bank wants to make its transaction ledger database resilient to whole-site failures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Replicate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/>
              <a:t>the database, keep one copy in sf, one in </a:t>
            </a:r>
            <a:r>
              <a:rPr lang="en-US" sz="2400" dirty="0" err="1"/>
              <a:t>nyc</a:t>
            </a:r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pc="-150" dirty="0"/>
              <a:t>Motivation: Multi-site database replication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385" y="2923180"/>
            <a:ext cx="1392831" cy="1353358"/>
          </a:xfrm>
          <a:prstGeom prst="rect">
            <a:avLst/>
          </a:prstGeom>
        </p:spPr>
      </p:pic>
      <p:sp>
        <p:nvSpPr>
          <p:cNvPr id="14" name="Can 13"/>
          <p:cNvSpPr/>
          <p:nvPr/>
        </p:nvSpPr>
        <p:spPr>
          <a:xfrm>
            <a:off x="7862636" y="4014302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77057" y="4585928"/>
            <a:ext cx="1159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New York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34087" y="4163318"/>
            <a:ext cx="1599319" cy="814703"/>
            <a:chOff x="1110086" y="4163317"/>
            <a:chExt cx="1599319" cy="814703"/>
          </a:xfrm>
        </p:grpSpPr>
        <p:sp>
          <p:nvSpPr>
            <p:cNvPr id="13" name="Can 12"/>
            <p:cNvSpPr/>
            <p:nvPr/>
          </p:nvSpPr>
          <p:spPr>
            <a:xfrm>
              <a:off x="2232117" y="4163317"/>
              <a:ext cx="477288" cy="522315"/>
            </a:xfrm>
            <a:prstGeom prst="can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10086" y="4331689"/>
              <a:ext cx="14872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Arial" charset="0"/>
                  <a:ea typeface="Arial" charset="0"/>
                  <a:cs typeface="Arial" charset="0"/>
                </a:rPr>
                <a:t>San Francisco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79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534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455" y="3109218"/>
            <a:ext cx="4610100" cy="2859115"/>
          </a:xfrm>
          <a:prstGeom prst="rect">
            <a:avLst/>
          </a:prstGeom>
        </p:spPr>
      </p:pic>
      <p:sp>
        <p:nvSpPr>
          <p:cNvPr id="43" name="Content Placeholder 42"/>
          <p:cNvSpPr>
            <a:spLocks noGrp="1"/>
          </p:cNvSpPr>
          <p:nvPr>
            <p:ph idx="1"/>
          </p:nvPr>
        </p:nvSpPr>
        <p:spPr>
          <a:xfrm>
            <a:off x="838200" y="1447801"/>
            <a:ext cx="10515600" cy="16257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Replicate </a:t>
            </a:r>
            <a:r>
              <a:rPr lang="en-US" dirty="0"/>
              <a:t>the database, keep one copy in sf, one in </a:t>
            </a:r>
            <a:r>
              <a:rPr lang="en-US" dirty="0" err="1"/>
              <a:t>nyc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Client sends reads to the nearest copy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Client sends update to both copies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pc="-150" dirty="0"/>
              <a:t>The consequences of concurrent updates</a:t>
            </a:r>
          </a:p>
        </p:txBody>
      </p:sp>
      <p:sp>
        <p:nvSpPr>
          <p:cNvPr id="13" name="Can 12"/>
          <p:cNvSpPr/>
          <p:nvPr/>
        </p:nvSpPr>
        <p:spPr>
          <a:xfrm>
            <a:off x="3756117" y="4163318"/>
            <a:ext cx="477288" cy="522315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Can 13"/>
          <p:cNvSpPr/>
          <p:nvPr/>
        </p:nvSpPr>
        <p:spPr>
          <a:xfrm>
            <a:off x="7862636" y="4014302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Curved Connector 21"/>
          <p:cNvCxnSpPr>
            <a:stCxn id="20" idx="3"/>
            <a:endCxn id="13" idx="0"/>
          </p:cNvCxnSpPr>
          <p:nvPr/>
        </p:nvCxnSpPr>
        <p:spPr>
          <a:xfrm>
            <a:off x="3661463" y="3642657"/>
            <a:ext cx="333299" cy="639983"/>
          </a:xfrm>
          <a:prstGeom prst="curvedConnector2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20" idx="3"/>
            <a:endCxn id="14" idx="2"/>
          </p:cNvCxnSpPr>
          <p:nvPr/>
        </p:nvCxnSpPr>
        <p:spPr>
          <a:xfrm>
            <a:off x="3661463" y="3642656"/>
            <a:ext cx="4201173" cy="633882"/>
          </a:xfrm>
          <a:prstGeom prst="curvedConnector3">
            <a:avLst>
              <a:gd name="adj1" fmla="val 50000"/>
            </a:avLst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4" idx="0"/>
            <a:endCxn id="14" idx="3"/>
          </p:cNvCxnSpPr>
          <p:nvPr/>
        </p:nvCxnSpPr>
        <p:spPr>
          <a:xfrm rot="16200000" flipV="1">
            <a:off x="7872018" y="4769022"/>
            <a:ext cx="657536" cy="197041"/>
          </a:xfrm>
          <a:prstGeom prst="curvedConnector3">
            <a:avLst>
              <a:gd name="adj1" fmla="val 50000"/>
            </a:avLst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Curved Connector 31"/>
          <p:cNvCxnSpPr>
            <a:stCxn id="24" idx="0"/>
            <a:endCxn id="13" idx="4"/>
          </p:cNvCxnSpPr>
          <p:nvPr/>
        </p:nvCxnSpPr>
        <p:spPr>
          <a:xfrm rot="16200000" flipV="1">
            <a:off x="5880440" y="2777443"/>
            <a:ext cx="771835" cy="4065901"/>
          </a:xfrm>
          <a:prstGeom prst="curvedConnector2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617587" y="3179067"/>
            <a:ext cx="6117737" cy="2663574"/>
            <a:chOff x="1093586" y="3179067"/>
            <a:chExt cx="6117737" cy="2663574"/>
          </a:xfrm>
        </p:grpSpPr>
        <p:sp>
          <p:nvSpPr>
            <p:cNvPr id="18" name="Smiley Face 17"/>
            <p:cNvSpPr/>
            <p:nvPr/>
          </p:nvSpPr>
          <p:spPr>
            <a:xfrm>
              <a:off x="2315705" y="3179067"/>
              <a:ext cx="393700" cy="388158"/>
            </a:xfrm>
            <a:prstGeom prst="smileyFac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93586" y="3319490"/>
              <a:ext cx="10438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“Deposit</a:t>
              </a:r>
            </a:p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$100”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39289" y="5196310"/>
              <a:ext cx="872034" cy="646331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“Pay 1%</a:t>
              </a:r>
            </a:p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interest”</a:t>
              </a:r>
            </a:p>
          </p:txBody>
        </p:sp>
        <p:sp>
          <p:nvSpPr>
            <p:cNvPr id="19" name="Smiley Face 18"/>
            <p:cNvSpPr/>
            <p:nvPr/>
          </p:nvSpPr>
          <p:spPr>
            <a:xfrm>
              <a:off x="5838706" y="5194163"/>
              <a:ext cx="393700" cy="388158"/>
            </a:xfrm>
            <a:prstGeom prst="smileyFac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703262" y="426148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$1,000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551200" y="397498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$1,000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707159" y="466159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$1,100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717368" y="5063861"/>
            <a:ext cx="855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$1,111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551199" y="4379962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$1,010</a:t>
            </a:r>
            <a:endParaRPr lang="en-US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558252" y="4780072"/>
            <a:ext cx="872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$1,110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0088" y="3215166"/>
            <a:ext cx="5632024" cy="1438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Inconsistent replicas!</a:t>
            </a:r>
          </a:p>
          <a:p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Updates should have been performed in the same order at each copy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8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5" grpId="0"/>
      <p:bldP spid="45" grpId="1"/>
      <p:bldP spid="46" grpId="0"/>
      <p:bldP spid="47" grpId="0"/>
      <p:bldP spid="47" grpId="1"/>
      <p:bldP spid="48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2518524"/>
            <a:ext cx="9601200" cy="246229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Client sends update to one replica site </a:t>
            </a:r>
            <a:r>
              <a:rPr lang="en-US" i="1" dirty="0">
                <a:ea typeface="Helvetica Neue Medium" charset="0"/>
                <a:cs typeface="Helvetica Neue Medium" charset="0"/>
              </a:rPr>
              <a:t>j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ea typeface="Helvetica Neue Medium" charset="0"/>
                <a:cs typeface="Helvetica Neue Medium" charset="0"/>
                <a:sym typeface="Wingdings"/>
              </a:rPr>
              <a:t>Replica assigns it Lamport timestamp C</a:t>
            </a:r>
            <a:r>
              <a:rPr lang="en-US" i="1" baseline="-25000" dirty="0">
                <a:ea typeface="Helvetica Neue Medium" charset="0"/>
                <a:cs typeface="Helvetica Neue Medium" charset="0"/>
                <a:sym typeface="Wingdings"/>
              </a:rPr>
              <a:t>j</a:t>
            </a:r>
            <a:r>
              <a:rPr lang="en-US" baseline="-25000" dirty="0"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dirty="0">
                <a:ea typeface="Helvetica Neue Medium" charset="0"/>
                <a:cs typeface="Helvetica Neue Medium" charset="0"/>
                <a:sym typeface="Wingdings"/>
              </a:rPr>
              <a:t>. </a:t>
            </a:r>
            <a:r>
              <a:rPr lang="en-US" i="1" dirty="0">
                <a:ea typeface="Helvetica Neue Medium" charset="0"/>
                <a:cs typeface="Helvetica Neue Medium" charset="0"/>
                <a:sym typeface="Wingdings"/>
              </a:rPr>
              <a:t>j</a:t>
            </a:r>
            <a:endParaRPr lang="en-US" i="1" dirty="0">
              <a:ea typeface="Helvetica Neue Medium" charset="0"/>
              <a:cs typeface="Helvetica Neue Medium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dirty="0">
              <a:ea typeface="Helvetica Neue Medium" charset="0"/>
              <a:cs typeface="Helvetica Neue Medium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Key idea: Place events into a sorted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local queue</a:t>
            </a:r>
            <a:endParaRPr lang="en-US" dirty="0">
              <a:ea typeface="Helvetica Neue Medium" charset="0"/>
              <a:cs typeface="Helvetica Neue Medium" charset="0"/>
            </a:endParaRP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Sorted </a:t>
            </a:r>
            <a:r>
              <a:rPr lang="en-US" dirty="0">
                <a:ea typeface="Helvetica Neue Medium" charset="0"/>
                <a:cs typeface="Helvetica Neue Medium" charset="0"/>
              </a:rPr>
              <a:t>by increasing Lamport timestamps</a:t>
            </a:r>
          </a:p>
          <a:p>
            <a:pPr>
              <a:lnSpc>
                <a:spcPct val="110000"/>
              </a:lnSpc>
            </a:pPr>
            <a:endParaRPr lang="en-US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Helvetica Neue Medium" charset="0"/>
                <a:cs typeface="Helvetica Neue Medium" charset="0"/>
              </a:rPr>
              <a:t>Totally-Ordered Multicast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735322" y="5181366"/>
            <a:ext cx="4105970" cy="1507222"/>
            <a:chOff x="2162790" y="4501274"/>
            <a:chExt cx="4105970" cy="1507222"/>
          </a:xfrm>
        </p:grpSpPr>
        <p:sp>
          <p:nvSpPr>
            <p:cNvPr id="5" name="Can 4"/>
            <p:cNvSpPr/>
            <p:nvPr/>
          </p:nvSpPr>
          <p:spPr>
            <a:xfrm>
              <a:off x="4973308" y="5486181"/>
              <a:ext cx="477288" cy="522315"/>
            </a:xfrm>
            <a:prstGeom prst="can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P1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4513883" y="4900256"/>
              <a:ext cx="1374993" cy="308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  <a:headEnd type="none" w="med" len="med"/>
              <a:tailEnd type="non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4510130" y="5330245"/>
              <a:ext cx="1374993" cy="308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  <a:headEnd type="none" w="med" len="med"/>
              <a:tailEnd type="non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Document 10"/>
            <p:cNvSpPr/>
            <p:nvPr/>
          </p:nvSpPr>
          <p:spPr>
            <a:xfrm>
              <a:off x="5183725" y="4909438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12" name="Rounded Rectangular Callout 11"/>
            <p:cNvSpPr/>
            <p:nvPr/>
          </p:nvSpPr>
          <p:spPr>
            <a:xfrm>
              <a:off x="5745492" y="4657884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  <p:sp>
          <p:nvSpPr>
            <p:cNvPr id="13" name="Document 12"/>
            <p:cNvSpPr/>
            <p:nvPr/>
          </p:nvSpPr>
          <p:spPr>
            <a:xfrm>
              <a:off x="4588396" y="4907641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5038259" y="4501274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162790" y="4765000"/>
              <a:ext cx="2167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Example: P1’s</a:t>
              </a:r>
            </a:p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local queue:</a:t>
              </a: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4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8199" y="1721543"/>
            <a:ext cx="891975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Goal: All sites apply updates in (same) Lamport clock order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94251" y="5329988"/>
            <a:ext cx="1782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 </a:t>
            </a:r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Timestamps</a:t>
            </a:r>
          </a:p>
        </p:txBody>
      </p:sp>
    </p:spTree>
    <p:extLst>
      <p:ext uri="{BB962C8B-B14F-4D97-AF65-F5344CB8AC3E}">
        <p14:creationId xmlns:p14="http://schemas.microsoft.com/office/powerpoint/2010/main" val="182337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1541417"/>
            <a:ext cx="11062063" cy="5081452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On receiving an update from client, broadcast to others (including self)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dirty="0"/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On receiving an update from replica:</a:t>
            </a:r>
          </a:p>
          <a:p>
            <a:pPr marL="971550" lvl="1" indent="-514350">
              <a:lnSpc>
                <a:spcPct val="110000"/>
              </a:lnSpc>
              <a:buFont typeface="+mj-lt"/>
              <a:buAutoNum type="alphaLcParenR"/>
            </a:pPr>
            <a:r>
              <a:rPr lang="en-US" dirty="0"/>
              <a:t>Add it to your local queue</a:t>
            </a:r>
          </a:p>
          <a:p>
            <a:pPr marL="971550" lvl="1" indent="-514350">
              <a:lnSpc>
                <a:spcPct val="110000"/>
              </a:lnSpc>
              <a:buFont typeface="+mj-lt"/>
              <a:buAutoNum type="alphaLcParenR"/>
            </a:pPr>
            <a:r>
              <a:rPr lang="en-US" dirty="0"/>
              <a:t>Broadcast an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acknowledgement message </a:t>
            </a:r>
            <a:r>
              <a:rPr lang="en-US" dirty="0"/>
              <a:t>to every replica (including yourself)</a:t>
            </a:r>
          </a:p>
          <a:p>
            <a:pPr marL="971550" lvl="1" indent="-514350">
              <a:lnSpc>
                <a:spcPct val="110000"/>
              </a:lnSpc>
              <a:buFont typeface="+mj-lt"/>
              <a:buAutoNum type="alphaLcParenR"/>
            </a:pPr>
            <a:endParaRPr lang="en-US" dirty="0"/>
          </a:p>
          <a:p>
            <a:pPr marL="52070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On receiving an acknowledgement: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Mark corresponding update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acknowledged </a:t>
            </a:r>
            <a:r>
              <a:rPr lang="en-US" dirty="0"/>
              <a:t>in your queue</a:t>
            </a:r>
          </a:p>
          <a:p>
            <a:pPr marL="571500" indent="-514350">
              <a:lnSpc>
                <a:spcPct val="110000"/>
              </a:lnSpc>
              <a:buFont typeface="+mj-lt"/>
              <a:buAutoNum type="arabicPeriod"/>
            </a:pPr>
            <a:endParaRPr lang="en-US" dirty="0"/>
          </a:p>
          <a:p>
            <a:pPr marL="52070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Remove and process </a:t>
            </a:r>
            <a:r>
              <a:rPr lang="en-US" dirty="0"/>
              <a:t>updates </a:t>
            </a:r>
            <a:r>
              <a:rPr lang="en-US" u="sng" dirty="0"/>
              <a:t>everyone</a:t>
            </a:r>
            <a:r>
              <a:rPr lang="en-US" dirty="0"/>
              <a:t> has ack’ed from </a:t>
            </a:r>
            <a:r>
              <a:rPr lang="en-US" u="sng" dirty="0"/>
              <a:t>head</a:t>
            </a:r>
            <a:r>
              <a:rPr lang="en-US" dirty="0"/>
              <a:t> of queue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Totally-Ordered Multicast  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(Almost correct)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9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24866"/>
          <a:stretch/>
        </p:blipFill>
        <p:spPr>
          <a:xfrm>
            <a:off x="5829300" y="2165654"/>
            <a:ext cx="4610100" cy="2148151"/>
          </a:xfrm>
          <a:prstGeom prst="rect">
            <a:avLst/>
          </a:prstGeom>
        </p:spPr>
      </p:pic>
      <p:sp>
        <p:nvSpPr>
          <p:cNvPr id="43" name="Content Placeholder 42"/>
          <p:cNvSpPr>
            <a:spLocks noGrp="1"/>
          </p:cNvSpPr>
          <p:nvPr>
            <p:ph idx="1"/>
          </p:nvPr>
        </p:nvSpPr>
        <p:spPr>
          <a:xfrm>
            <a:off x="1519645" y="1577342"/>
            <a:ext cx="3960639" cy="289321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spc="-100" dirty="0">
                <a:ea typeface="Helvetica Neue Medium" charset="0"/>
                <a:cs typeface="Helvetica Neue Medium" charset="0"/>
              </a:rPr>
              <a:t>P1 queues </a:t>
            </a:r>
            <a:r>
              <a:rPr lang="en-US" sz="2400" spc="-100" dirty="0">
                <a:solidFill>
                  <a:schemeClr val="accent3">
                    <a:lumMod val="50000"/>
                  </a:schemeClr>
                </a:solidFill>
                <a:ea typeface="Helvetica Neue Medium" charset="0"/>
                <a:cs typeface="Helvetica Neue Medium" charset="0"/>
              </a:rPr>
              <a:t>$</a:t>
            </a:r>
            <a:r>
              <a:rPr lang="en-US" sz="2400" spc="-100" dirty="0">
                <a:ea typeface="Helvetica Neue Medium" charset="0"/>
                <a:cs typeface="Helvetica Neue Medium" charset="0"/>
              </a:rPr>
              <a:t>, P2 queues </a:t>
            </a:r>
            <a:r>
              <a:rPr lang="en-US" sz="2400" spc="-100" dirty="0">
                <a:solidFill>
                  <a:schemeClr val="accent4"/>
                </a:solidFill>
                <a:ea typeface="Helvetica Neue Medium" charset="0"/>
                <a:cs typeface="Helvetica Neue Medium" charset="0"/>
              </a:rPr>
              <a:t>%</a:t>
            </a:r>
          </a:p>
          <a:p>
            <a:pPr>
              <a:lnSpc>
                <a:spcPct val="100000"/>
              </a:lnSpc>
            </a:pPr>
            <a:endParaRPr lang="en-US" sz="2400" dirty="0">
              <a:ea typeface="Helvetica Neue Medium" charset="0"/>
              <a:cs typeface="Helvetica Neue Medium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ea typeface="Helvetica Neue Medium" charset="0"/>
                <a:cs typeface="Helvetica Neue Medium" charset="0"/>
              </a:rPr>
              <a:t>P1 queues and </a:t>
            </a:r>
            <a:r>
              <a:rPr lang="en-US" sz="2400" dirty="0">
                <a:solidFill>
                  <a:srgbClr val="0070C0"/>
                </a:solidFill>
                <a:ea typeface="Helvetica Neue Medium" charset="0"/>
                <a:cs typeface="Helvetica Neue Medium" charset="0"/>
              </a:rPr>
              <a:t>ack’s</a:t>
            </a:r>
            <a:r>
              <a:rPr lang="en-US" sz="2400" dirty="0">
                <a:ea typeface="Helvetica Neue Medium" charset="0"/>
                <a:cs typeface="Helvetica Neue Medium" charset="0"/>
              </a:rPr>
              <a:t> </a:t>
            </a:r>
            <a:r>
              <a:rPr lang="en-US" sz="2400" dirty="0">
                <a:solidFill>
                  <a:schemeClr val="accent4"/>
                </a:solidFill>
                <a:ea typeface="Helvetica Neue Medium" charset="0"/>
                <a:cs typeface="Helvetica Neue Medium" charset="0"/>
              </a:rPr>
              <a:t>%</a:t>
            </a:r>
          </a:p>
          <a:p>
            <a:pPr lvl="1">
              <a:lnSpc>
                <a:spcPct val="100000"/>
              </a:lnSpc>
            </a:pPr>
            <a:r>
              <a:rPr lang="en-US" spc="-150" dirty="0">
                <a:ea typeface="Helvetica Neue Medium" charset="0"/>
                <a:cs typeface="Helvetica Neue Medium" charset="0"/>
              </a:rPr>
              <a:t>P1 marks </a:t>
            </a:r>
            <a:r>
              <a:rPr lang="en-US" spc="-150" dirty="0">
                <a:solidFill>
                  <a:schemeClr val="accent4"/>
                </a:solidFill>
                <a:ea typeface="Helvetica Neue Medium" charset="0"/>
                <a:cs typeface="Helvetica Neue Medium" charset="0"/>
              </a:rPr>
              <a:t>%</a:t>
            </a:r>
            <a:r>
              <a:rPr lang="en-US" spc="-150" dirty="0">
                <a:ea typeface="Helvetica Neue Medium" charset="0"/>
                <a:cs typeface="Helvetica Neue Medium" charset="0"/>
              </a:rPr>
              <a:t> fully </a:t>
            </a:r>
            <a:r>
              <a:rPr lang="en-US" spc="-150" dirty="0">
                <a:solidFill>
                  <a:srgbClr val="0070C0"/>
                </a:solidFill>
                <a:ea typeface="Helvetica Neue Medium" charset="0"/>
                <a:cs typeface="Helvetica Neue Medium" charset="0"/>
              </a:rPr>
              <a:t>ack’ed</a:t>
            </a:r>
          </a:p>
          <a:p>
            <a:pPr lvl="1">
              <a:lnSpc>
                <a:spcPct val="100000"/>
              </a:lnSpc>
            </a:pPr>
            <a:endParaRPr lang="en-US" dirty="0">
              <a:ea typeface="Helvetica Neue Medium" charset="0"/>
              <a:cs typeface="Helvetica Neue Medium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ea typeface="Helvetica Neue Medium" charset="0"/>
                <a:cs typeface="Helvetica Neue Medium" charset="0"/>
              </a:rPr>
              <a:t>P2 marks </a:t>
            </a:r>
            <a:r>
              <a:rPr lang="en-US" sz="2400" dirty="0">
                <a:solidFill>
                  <a:schemeClr val="accent4"/>
                </a:solidFill>
                <a:ea typeface="Helvetica Neue Medium" charset="0"/>
                <a:cs typeface="Helvetica Neue Medium" charset="0"/>
              </a:rPr>
              <a:t>%</a:t>
            </a:r>
            <a:r>
              <a:rPr lang="en-US" sz="2400" dirty="0">
                <a:ea typeface="Helvetica Neue Medium" charset="0"/>
                <a:cs typeface="Helvetica Neue Medium" charset="0"/>
              </a:rPr>
              <a:t> fully </a:t>
            </a:r>
            <a:r>
              <a:rPr lang="en-US" sz="2400" dirty="0" err="1">
                <a:solidFill>
                  <a:srgbClr val="0070C0"/>
                </a:solidFill>
                <a:ea typeface="Helvetica Neue Medium" charset="0"/>
                <a:cs typeface="Helvetica Neue Medium" charset="0"/>
              </a:rPr>
              <a:t>ack’ed</a:t>
            </a:r>
            <a:endParaRPr lang="en-US" sz="2400" dirty="0">
              <a:solidFill>
                <a:srgbClr val="0070C0"/>
              </a:solidFill>
              <a:ea typeface="Helvetica Neue Medium" charset="0"/>
              <a:cs typeface="Helvetica Neue Medium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spc="-150" dirty="0">
                <a:ea typeface="Helvetica Neue Medium" charset="0"/>
                <a:cs typeface="Helvetica Neue Medium" charset="0"/>
              </a:rPr>
              <a:t>Totally-Ordered Multicast </a:t>
            </a:r>
            <a:r>
              <a:rPr lang="en-US" sz="3300" spc="-150" baseline="30000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(Almost correct)</a:t>
            </a:r>
          </a:p>
        </p:txBody>
      </p:sp>
      <p:sp>
        <p:nvSpPr>
          <p:cNvPr id="13" name="Can 12"/>
          <p:cNvSpPr/>
          <p:nvPr/>
        </p:nvSpPr>
        <p:spPr>
          <a:xfrm>
            <a:off x="5713962" y="2508791"/>
            <a:ext cx="477288" cy="522315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P1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4" name="Can 13"/>
          <p:cNvSpPr/>
          <p:nvPr/>
        </p:nvSpPr>
        <p:spPr>
          <a:xfrm>
            <a:off x="9820481" y="2359775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P2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5949820" y="3031105"/>
            <a:ext cx="0" cy="354917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0060109" y="2884247"/>
            <a:ext cx="0" cy="354917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889224" y="314944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33" name="Straight Arrow Connector 32"/>
          <p:cNvCxnSpPr>
            <a:stCxn id="30" idx="6"/>
          </p:cNvCxnSpPr>
          <p:nvPr/>
        </p:nvCxnSpPr>
        <p:spPr>
          <a:xfrm>
            <a:off x="6026745" y="3218201"/>
            <a:ext cx="3972775" cy="1391640"/>
          </a:xfrm>
          <a:prstGeom prst="curvedConnector3">
            <a:avLst>
              <a:gd name="adj1" fmla="val 50000"/>
            </a:avLst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6468501" y="2585234"/>
            <a:ext cx="1097084" cy="611842"/>
            <a:chOff x="6067924" y="2616275"/>
            <a:chExt cx="1097084" cy="611842"/>
          </a:xfrm>
        </p:grpSpPr>
        <p:sp>
          <p:nvSpPr>
            <p:cNvPr id="17" name="Document 16"/>
            <p:cNvSpPr/>
            <p:nvPr/>
          </p:nvSpPr>
          <p:spPr>
            <a:xfrm>
              <a:off x="6067924" y="280551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641740" y="2616275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 flipV="1">
            <a:off x="8684524" y="1627987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8680771" y="2057976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683283" y="1630148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679530" y="2060137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6304141" y="1387776"/>
            <a:ext cx="1085035" cy="674158"/>
            <a:chOff x="4829124" y="1387776"/>
            <a:chExt cx="1085035" cy="674158"/>
          </a:xfrm>
        </p:grpSpPr>
        <p:sp>
          <p:nvSpPr>
            <p:cNvPr id="32" name="Document 31"/>
            <p:cNvSpPr/>
            <p:nvPr/>
          </p:nvSpPr>
          <p:spPr>
            <a:xfrm>
              <a:off x="4829124" y="1639330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35" name="Rounded Rectangular Callout 34"/>
            <p:cNvSpPr/>
            <p:nvPr/>
          </p:nvSpPr>
          <p:spPr>
            <a:xfrm>
              <a:off x="5390891" y="1387776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708812" y="1384811"/>
            <a:ext cx="1076107" cy="675327"/>
            <a:chOff x="4233795" y="1384810"/>
            <a:chExt cx="1076107" cy="675327"/>
          </a:xfrm>
        </p:grpSpPr>
        <p:sp>
          <p:nvSpPr>
            <p:cNvPr id="36" name="Document 35"/>
            <p:cNvSpPr/>
            <p:nvPr/>
          </p:nvSpPr>
          <p:spPr>
            <a:xfrm>
              <a:off x="4233795" y="163753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</a:p>
          </p:txBody>
        </p:sp>
        <p:sp>
          <p:nvSpPr>
            <p:cNvPr id="37" name="Rounded Rectangular Callout 36"/>
            <p:cNvSpPr/>
            <p:nvPr/>
          </p:nvSpPr>
          <p:spPr>
            <a:xfrm>
              <a:off x="4786634" y="1384810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9995166" y="3155953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5895480" y="335331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41" name="Straight Arrow Connector 40"/>
          <p:cNvCxnSpPr>
            <a:stCxn id="38" idx="2"/>
            <a:endCxn id="40" idx="6"/>
          </p:cNvCxnSpPr>
          <p:nvPr/>
        </p:nvCxnSpPr>
        <p:spPr>
          <a:xfrm flipH="1">
            <a:off x="6033000" y="3224714"/>
            <a:ext cx="3962166" cy="197365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8507308" y="2574748"/>
            <a:ext cx="1085035" cy="674158"/>
            <a:chOff x="7251414" y="2534353"/>
            <a:chExt cx="1085035" cy="674158"/>
          </a:xfrm>
        </p:grpSpPr>
        <p:sp>
          <p:nvSpPr>
            <p:cNvPr id="42" name="Document 41"/>
            <p:cNvSpPr/>
            <p:nvPr/>
          </p:nvSpPr>
          <p:spPr>
            <a:xfrm>
              <a:off x="7251414" y="2785907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44" name="Rounded Rectangular Callout 43"/>
            <p:cNvSpPr/>
            <p:nvPr/>
          </p:nvSpPr>
          <p:spPr>
            <a:xfrm>
              <a:off x="7813181" y="2534353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sp>
        <p:nvSpPr>
          <p:cNvPr id="57" name="Oval 56"/>
          <p:cNvSpPr/>
          <p:nvPr/>
        </p:nvSpPr>
        <p:spPr>
          <a:xfrm>
            <a:off x="9999513" y="356170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58" name="Straight Arrow Connector 57"/>
          <p:cNvCxnSpPr>
            <a:stCxn id="40" idx="6"/>
            <a:endCxn id="57" idx="2"/>
          </p:cNvCxnSpPr>
          <p:nvPr/>
        </p:nvCxnSpPr>
        <p:spPr>
          <a:xfrm>
            <a:off x="6033001" y="3422079"/>
            <a:ext cx="3966513" cy="208389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8718266" y="3698108"/>
            <a:ext cx="939010" cy="423104"/>
            <a:chOff x="5662125" y="3608674"/>
            <a:chExt cx="939010" cy="423104"/>
          </a:xfrm>
        </p:grpSpPr>
        <p:sp>
          <p:nvSpPr>
            <p:cNvPr id="65" name="Document 64"/>
            <p:cNvSpPr/>
            <p:nvPr/>
          </p:nvSpPr>
          <p:spPr>
            <a:xfrm>
              <a:off x="6219580" y="3609174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662125" y="3608674"/>
              <a:ext cx="499785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ack</a:t>
              </a:r>
              <a:endParaRPr lang="en-US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718267" y="1379832"/>
            <a:ext cx="1076107" cy="675327"/>
            <a:chOff x="4233795" y="1384810"/>
            <a:chExt cx="1076107" cy="675327"/>
          </a:xfrm>
        </p:grpSpPr>
        <p:sp>
          <p:nvSpPr>
            <p:cNvPr id="80" name="Document 79"/>
            <p:cNvSpPr/>
            <p:nvPr/>
          </p:nvSpPr>
          <p:spPr>
            <a:xfrm>
              <a:off x="4233795" y="163753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</a:p>
          </p:txBody>
        </p:sp>
        <p:sp>
          <p:nvSpPr>
            <p:cNvPr id="81" name="Rounded Rectangular Callout 80"/>
            <p:cNvSpPr/>
            <p:nvPr/>
          </p:nvSpPr>
          <p:spPr>
            <a:xfrm>
              <a:off x="4786634" y="1384810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718267" y="1380949"/>
            <a:ext cx="1085035" cy="674158"/>
            <a:chOff x="7830365" y="1385615"/>
            <a:chExt cx="1085035" cy="674158"/>
          </a:xfrm>
        </p:grpSpPr>
        <p:sp>
          <p:nvSpPr>
            <p:cNvPr id="21" name="Document 20"/>
            <p:cNvSpPr/>
            <p:nvPr/>
          </p:nvSpPr>
          <p:spPr>
            <a:xfrm>
              <a:off x="7830365" y="1637169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23" name="Rounded Rectangular Callout 22"/>
            <p:cNvSpPr/>
            <p:nvPr/>
          </p:nvSpPr>
          <p:spPr>
            <a:xfrm>
              <a:off x="8392132" y="1385615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sp>
        <p:nvSpPr>
          <p:cNvPr id="88" name="Document 87"/>
          <p:cNvSpPr/>
          <p:nvPr/>
        </p:nvSpPr>
        <p:spPr>
          <a:xfrm>
            <a:off x="9882836" y="3785126"/>
            <a:ext cx="381555" cy="422604"/>
          </a:xfrm>
          <a:prstGeom prst="flowChartDocumen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%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515868" y="1877962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8932605" y="1880379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926783" y="1870495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9" name="Notched Right Arrow 98"/>
          <p:cNvSpPr/>
          <p:nvPr/>
        </p:nvSpPr>
        <p:spPr>
          <a:xfrm rot="192280">
            <a:off x="7978118" y="3625399"/>
            <a:ext cx="593529" cy="467751"/>
          </a:xfrm>
          <a:prstGeom prst="notchedRightArrow">
            <a:avLst/>
          </a:prstGeom>
          <a:solidFill>
            <a:srgbClr val="FF00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220115" y="6056782"/>
            <a:ext cx="3663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150" dirty="0">
                <a:latin typeface="Helvetica Neue Medium" charset="0"/>
                <a:ea typeface="Helvetica Neue Medium" charset="0"/>
                <a:cs typeface="Helvetica Neue Medium" charset="0"/>
              </a:rPr>
              <a:t>(</a:t>
            </a:r>
            <a:r>
              <a:rPr lang="en-US" spc="-150" dirty="0" err="1">
                <a:latin typeface="Helvetica Neue Medium" charset="0"/>
                <a:ea typeface="Helvetica Neue Medium" charset="0"/>
                <a:cs typeface="Helvetica Neue Medium" charset="0"/>
              </a:rPr>
              <a:t>Acks</a:t>
            </a:r>
            <a:r>
              <a:rPr lang="en-US" spc="-150" dirty="0">
                <a:latin typeface="Helvetica Neue Medium" charset="0"/>
                <a:ea typeface="Helvetica Neue Medium" charset="0"/>
                <a:cs typeface="Helvetica Neue Medium" charset="0"/>
              </a:rPr>
              <a:t> to self not shown here)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6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131890" y="4696676"/>
            <a:ext cx="307328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✘  P2 processes %</a:t>
            </a:r>
          </a:p>
        </p:txBody>
      </p:sp>
      <p:sp>
        <p:nvSpPr>
          <p:cNvPr id="50" name="Notched Right Arrow 49"/>
          <p:cNvSpPr/>
          <p:nvPr/>
        </p:nvSpPr>
        <p:spPr>
          <a:xfrm rot="16200000">
            <a:off x="6357116" y="2225577"/>
            <a:ext cx="593529" cy="467751"/>
          </a:xfrm>
          <a:prstGeom prst="notchedRightArrow">
            <a:avLst/>
          </a:prstGeom>
          <a:solidFill>
            <a:srgbClr val="FF00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61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8" grpId="0" animBg="1"/>
      <p:bldP spid="40" grpId="0" animBg="1"/>
      <p:bldP spid="57" grpId="0" animBg="1"/>
      <p:bldP spid="88" grpId="0" animBg="1"/>
      <p:bldP spid="95" grpId="0" animBg="1"/>
      <p:bldP spid="97" grpId="0" animBg="1"/>
      <p:bldP spid="98" grpId="0" animBg="1"/>
      <p:bldP spid="98" grpId="1" animBg="1"/>
      <p:bldP spid="99" grpId="0" animBg="1"/>
      <p:bldP spid="59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D97EE41-1558-E94B-B2A8-3CEE226CA545}"/>
              </a:ext>
            </a:extLst>
          </p:cNvPr>
          <p:cNvSpPr/>
          <p:nvPr/>
        </p:nvSpPr>
        <p:spPr>
          <a:xfrm>
            <a:off x="640080" y="2336316"/>
            <a:ext cx="11181804" cy="1869923"/>
          </a:xfrm>
          <a:prstGeom prst="roundRect">
            <a:avLst>
              <a:gd name="adj" fmla="val 7756"/>
            </a:avLst>
          </a:prstGeom>
          <a:solidFill>
            <a:srgbClr val="FFFAA2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1541417"/>
            <a:ext cx="11062063" cy="5081452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On receiving an update from client, broadcast to others (including self)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dirty="0"/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On receiving </a:t>
            </a:r>
            <a:r>
              <a:rPr lang="en-US" b="1" dirty="0">
                <a:solidFill>
                  <a:srgbClr val="FF0000"/>
                </a:solidFill>
              </a:rPr>
              <a:t>or processing </a:t>
            </a:r>
            <a:r>
              <a:rPr lang="en-US" dirty="0"/>
              <a:t>an update:</a:t>
            </a:r>
          </a:p>
          <a:p>
            <a:pPr marL="971550" lvl="1" indent="-514350">
              <a:lnSpc>
                <a:spcPct val="110000"/>
              </a:lnSpc>
              <a:buFont typeface="+mj-lt"/>
              <a:buAutoNum type="alphaLcParenR"/>
            </a:pPr>
            <a:r>
              <a:rPr lang="en-US" dirty="0"/>
              <a:t>Add it to your local queue, if received update</a:t>
            </a:r>
          </a:p>
          <a:p>
            <a:pPr marL="971550" lvl="1" indent="-514350">
              <a:lnSpc>
                <a:spcPct val="110000"/>
              </a:lnSpc>
              <a:buFont typeface="+mj-lt"/>
              <a:buAutoNum type="alphaLcParenR"/>
            </a:pPr>
            <a:r>
              <a:rPr lang="en-US" dirty="0"/>
              <a:t>Broadcast an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acknowledgement message </a:t>
            </a:r>
            <a:r>
              <a:rPr lang="en-US" dirty="0"/>
              <a:t>to every replica (including yourself)</a:t>
            </a:r>
            <a:r>
              <a:rPr lang="en-US" b="1" dirty="0">
                <a:solidFill>
                  <a:srgbClr val="FF0000"/>
                </a:solidFill>
              </a:rPr>
              <a:t> only from head of queue</a:t>
            </a:r>
            <a:endParaRPr lang="en-US" dirty="0"/>
          </a:p>
          <a:p>
            <a:pPr marL="971550" lvl="1" indent="-514350">
              <a:lnSpc>
                <a:spcPct val="110000"/>
              </a:lnSpc>
              <a:buFont typeface="+mj-lt"/>
              <a:buAutoNum type="alphaLcParenR"/>
            </a:pPr>
            <a:endParaRPr lang="en-US" dirty="0"/>
          </a:p>
          <a:p>
            <a:pPr marL="52070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On receiving an acknowledgement: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Mark corresponding update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acknowledged </a:t>
            </a:r>
            <a:r>
              <a:rPr lang="en-US" dirty="0"/>
              <a:t>in your queue</a:t>
            </a:r>
          </a:p>
          <a:p>
            <a:pPr marL="571500" indent="-514350">
              <a:lnSpc>
                <a:spcPct val="110000"/>
              </a:lnSpc>
              <a:buFont typeface="+mj-lt"/>
              <a:buAutoNum type="arabicPeriod"/>
            </a:pPr>
            <a:endParaRPr lang="en-US" dirty="0"/>
          </a:p>
          <a:p>
            <a:pPr marL="52070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Remove and process </a:t>
            </a:r>
            <a:r>
              <a:rPr lang="en-US" dirty="0"/>
              <a:t>updates </a:t>
            </a:r>
            <a:r>
              <a:rPr lang="en-US" u="sng" dirty="0"/>
              <a:t>everyone</a:t>
            </a:r>
            <a:r>
              <a:rPr lang="en-US" dirty="0"/>
              <a:t> has ack’ed from </a:t>
            </a:r>
            <a:r>
              <a:rPr lang="en-US" u="sng" dirty="0"/>
              <a:t>head</a:t>
            </a:r>
            <a:r>
              <a:rPr lang="en-US" dirty="0"/>
              <a:t> of queue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Totally-Ordered Multicast  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(Correct Version)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76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24866"/>
          <a:stretch/>
        </p:blipFill>
        <p:spPr>
          <a:xfrm>
            <a:off x="3970519" y="2270584"/>
            <a:ext cx="4610100" cy="214815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8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13" name="Can 12"/>
          <p:cNvSpPr/>
          <p:nvPr/>
        </p:nvSpPr>
        <p:spPr>
          <a:xfrm>
            <a:off x="3855181" y="2613721"/>
            <a:ext cx="477288" cy="522315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P1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4" name="Can 13"/>
          <p:cNvSpPr/>
          <p:nvPr/>
        </p:nvSpPr>
        <p:spPr>
          <a:xfrm>
            <a:off x="7961700" y="2464705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P2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4091039" y="3136035"/>
            <a:ext cx="0" cy="354917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196982" y="2989178"/>
            <a:ext cx="4346" cy="3668953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4030443" y="325437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33" name="Straight Arrow Connector 32"/>
          <p:cNvCxnSpPr>
            <a:stCxn id="30" idx="6"/>
            <a:endCxn id="34" idx="2"/>
          </p:cNvCxnSpPr>
          <p:nvPr/>
        </p:nvCxnSpPr>
        <p:spPr>
          <a:xfrm>
            <a:off x="4167964" y="3323131"/>
            <a:ext cx="3972775" cy="1391640"/>
          </a:xfrm>
          <a:prstGeom prst="curvedConnector3">
            <a:avLst>
              <a:gd name="adj1" fmla="val 50000"/>
            </a:avLst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8140738" y="464601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609720" y="2690164"/>
            <a:ext cx="1097084" cy="611842"/>
            <a:chOff x="6067924" y="2616275"/>
            <a:chExt cx="1097084" cy="611842"/>
          </a:xfrm>
        </p:grpSpPr>
        <p:sp>
          <p:nvSpPr>
            <p:cNvPr id="17" name="Document 16"/>
            <p:cNvSpPr/>
            <p:nvPr/>
          </p:nvSpPr>
          <p:spPr>
            <a:xfrm>
              <a:off x="6067924" y="280551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641740" y="2616275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 flipV="1">
            <a:off x="6825743" y="1732917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821990" y="2162906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824502" y="1735078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820749" y="2165067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4479188" y="1487280"/>
            <a:ext cx="1085035" cy="674158"/>
            <a:chOff x="4829124" y="1387776"/>
            <a:chExt cx="1085035" cy="674158"/>
          </a:xfrm>
        </p:grpSpPr>
        <p:sp>
          <p:nvSpPr>
            <p:cNvPr id="32" name="Document 31"/>
            <p:cNvSpPr/>
            <p:nvPr/>
          </p:nvSpPr>
          <p:spPr>
            <a:xfrm>
              <a:off x="4829124" y="1639330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35" name="Rounded Rectangular Callout 34"/>
            <p:cNvSpPr/>
            <p:nvPr/>
          </p:nvSpPr>
          <p:spPr>
            <a:xfrm>
              <a:off x="5390891" y="1387776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850031" y="1489741"/>
            <a:ext cx="1076107" cy="675327"/>
            <a:chOff x="4233795" y="1384810"/>
            <a:chExt cx="1076107" cy="675327"/>
          </a:xfrm>
        </p:grpSpPr>
        <p:sp>
          <p:nvSpPr>
            <p:cNvPr id="36" name="Document 35"/>
            <p:cNvSpPr/>
            <p:nvPr/>
          </p:nvSpPr>
          <p:spPr>
            <a:xfrm>
              <a:off x="4233795" y="163753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</a:p>
          </p:txBody>
        </p:sp>
        <p:sp>
          <p:nvSpPr>
            <p:cNvPr id="37" name="Rounded Rectangular Callout 36"/>
            <p:cNvSpPr/>
            <p:nvPr/>
          </p:nvSpPr>
          <p:spPr>
            <a:xfrm>
              <a:off x="4786634" y="1384810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8136385" y="3260883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4036699" y="345824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41" name="Straight Arrow Connector 40"/>
          <p:cNvCxnSpPr>
            <a:stCxn id="38" idx="2"/>
            <a:endCxn id="40" idx="6"/>
          </p:cNvCxnSpPr>
          <p:nvPr/>
        </p:nvCxnSpPr>
        <p:spPr>
          <a:xfrm flipH="1">
            <a:off x="4174219" y="3329644"/>
            <a:ext cx="3962166" cy="197365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5991015" y="2700572"/>
            <a:ext cx="1098581" cy="674158"/>
            <a:chOff x="7251414" y="2534353"/>
            <a:chExt cx="1098581" cy="674158"/>
          </a:xfrm>
        </p:grpSpPr>
        <p:sp>
          <p:nvSpPr>
            <p:cNvPr id="42" name="Document 41"/>
            <p:cNvSpPr/>
            <p:nvPr/>
          </p:nvSpPr>
          <p:spPr>
            <a:xfrm>
              <a:off x="7251414" y="2785907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44" name="Rounded Rectangular Callout 43"/>
            <p:cNvSpPr/>
            <p:nvPr/>
          </p:nvSpPr>
          <p:spPr>
            <a:xfrm>
              <a:off x="7826727" y="2534353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sp>
        <p:nvSpPr>
          <p:cNvPr id="57" name="Oval 56"/>
          <p:cNvSpPr/>
          <p:nvPr/>
        </p:nvSpPr>
        <p:spPr>
          <a:xfrm>
            <a:off x="8133110" y="5741102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4165183" y="5588503"/>
            <a:ext cx="3966513" cy="208389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5814392" y="5222686"/>
            <a:ext cx="939010" cy="423104"/>
            <a:chOff x="5662125" y="3608674"/>
            <a:chExt cx="939010" cy="423104"/>
          </a:xfrm>
        </p:grpSpPr>
        <p:sp>
          <p:nvSpPr>
            <p:cNvPr id="65" name="Document 64"/>
            <p:cNvSpPr/>
            <p:nvPr/>
          </p:nvSpPr>
          <p:spPr>
            <a:xfrm>
              <a:off x="6219580" y="3609174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662125" y="3608674"/>
              <a:ext cx="499785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ack</a:t>
              </a:r>
            </a:p>
          </p:txBody>
        </p:sp>
      </p:grpSp>
      <p:cxnSp>
        <p:nvCxnSpPr>
          <p:cNvPr id="70" name="Straight Arrow Connector 69"/>
          <p:cNvCxnSpPr>
            <a:stCxn id="34" idx="2"/>
            <a:endCxn id="71" idx="6"/>
          </p:cNvCxnSpPr>
          <p:nvPr/>
        </p:nvCxnSpPr>
        <p:spPr>
          <a:xfrm flipH="1">
            <a:off x="4156142" y="4714772"/>
            <a:ext cx="3984597" cy="220881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4018621" y="4866892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4720086" y="4380001"/>
            <a:ext cx="941936" cy="422604"/>
            <a:chOff x="6101350" y="4491591"/>
            <a:chExt cx="941936" cy="422604"/>
          </a:xfrm>
        </p:grpSpPr>
        <p:sp>
          <p:nvSpPr>
            <p:cNvPr id="74" name="TextBox 73"/>
            <p:cNvSpPr txBox="1"/>
            <p:nvPr/>
          </p:nvSpPr>
          <p:spPr>
            <a:xfrm>
              <a:off x="6101350" y="4495035"/>
              <a:ext cx="499785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ack</a:t>
              </a:r>
            </a:p>
          </p:txBody>
        </p:sp>
        <p:sp>
          <p:nvSpPr>
            <p:cNvPr id="76" name="Document 75"/>
            <p:cNvSpPr/>
            <p:nvPr/>
          </p:nvSpPr>
          <p:spPr>
            <a:xfrm>
              <a:off x="6661731" y="4491591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908269" y="1494869"/>
            <a:ext cx="1085035" cy="674158"/>
            <a:chOff x="7830365" y="1385615"/>
            <a:chExt cx="1085035" cy="674158"/>
          </a:xfrm>
        </p:grpSpPr>
        <p:sp>
          <p:nvSpPr>
            <p:cNvPr id="21" name="Document 20"/>
            <p:cNvSpPr/>
            <p:nvPr/>
          </p:nvSpPr>
          <p:spPr>
            <a:xfrm>
              <a:off x="7830365" y="1637169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23" name="Rounded Rectangular Callout 22"/>
            <p:cNvSpPr/>
            <p:nvPr/>
          </p:nvSpPr>
          <p:spPr>
            <a:xfrm>
              <a:off x="8392132" y="1385615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sp>
        <p:nvSpPr>
          <p:cNvPr id="86" name="Document 85"/>
          <p:cNvSpPr/>
          <p:nvPr/>
        </p:nvSpPr>
        <p:spPr>
          <a:xfrm>
            <a:off x="3896605" y="5145367"/>
            <a:ext cx="381555" cy="422604"/>
          </a:xfrm>
          <a:prstGeom prst="flowChartDocumen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$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87" name="Document 86"/>
          <p:cNvSpPr/>
          <p:nvPr/>
        </p:nvSpPr>
        <p:spPr>
          <a:xfrm>
            <a:off x="3906652" y="5668995"/>
            <a:ext cx="381555" cy="422604"/>
          </a:xfrm>
          <a:prstGeom prst="flowChartDocumen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%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88" name="Document 87"/>
          <p:cNvSpPr/>
          <p:nvPr/>
        </p:nvSpPr>
        <p:spPr>
          <a:xfrm>
            <a:off x="8006205" y="5932823"/>
            <a:ext cx="381555" cy="422604"/>
          </a:xfrm>
          <a:prstGeom prst="flowChartDocumen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%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3" name="Document 92"/>
          <p:cNvSpPr/>
          <p:nvPr/>
        </p:nvSpPr>
        <p:spPr>
          <a:xfrm>
            <a:off x="8025685" y="4857369"/>
            <a:ext cx="381555" cy="422604"/>
          </a:xfrm>
          <a:prstGeom prst="flowChartDocumen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$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059038" y="1977592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050115" y="1979580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126408" y="1984833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361334" y="6161712"/>
            <a:ext cx="3663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-150" dirty="0">
                <a:latin typeface="Helvetica Neue Medium" charset="0"/>
                <a:ea typeface="Helvetica Neue Medium" charset="0"/>
                <a:cs typeface="Helvetica Neue Medium" charset="0"/>
              </a:rPr>
              <a:t>(</a:t>
            </a:r>
            <a:r>
              <a:rPr lang="en-US" spc="-150" dirty="0" err="1">
                <a:latin typeface="Helvetica Neue Medium" charset="0"/>
                <a:ea typeface="Helvetica Neue Medium" charset="0"/>
                <a:cs typeface="Helvetica Neue Medium" charset="0"/>
              </a:rPr>
              <a:t>Acks</a:t>
            </a:r>
            <a:r>
              <a:rPr lang="en-US" spc="-150" dirty="0">
                <a:latin typeface="Helvetica Neue Medium" charset="0"/>
                <a:ea typeface="Helvetica Neue Medium" charset="0"/>
                <a:cs typeface="Helvetica Neue Medium" charset="0"/>
              </a:rPr>
              <a:t> to self not shown here)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6897948" y="1489085"/>
            <a:ext cx="1076107" cy="675327"/>
            <a:chOff x="4233795" y="1384810"/>
            <a:chExt cx="1076107" cy="675327"/>
          </a:xfrm>
        </p:grpSpPr>
        <p:sp>
          <p:nvSpPr>
            <p:cNvPr id="80" name="Document 79"/>
            <p:cNvSpPr/>
            <p:nvPr/>
          </p:nvSpPr>
          <p:spPr>
            <a:xfrm>
              <a:off x="4233795" y="163753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</a:p>
          </p:txBody>
        </p:sp>
        <p:sp>
          <p:nvSpPr>
            <p:cNvPr id="81" name="Rounded Rectangular Callout 80"/>
            <p:cNvSpPr/>
            <p:nvPr/>
          </p:nvSpPr>
          <p:spPr>
            <a:xfrm>
              <a:off x="4786634" y="1384810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7127163" y="1956404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60" name="Title 3">
            <a:extLst>
              <a:ext uri="{FF2B5EF4-FFF2-40B4-BE49-F238E27FC236}">
                <a16:creationId xmlns:a16="http://schemas.microsoft.com/office/drawing/2014/main" id="{E4E72B43-C168-214B-9E4B-13C00A528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Totally-Ordered Multicast  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(Correct Version)</a:t>
            </a:r>
          </a:p>
        </p:txBody>
      </p:sp>
    </p:spTree>
    <p:extLst>
      <p:ext uri="{BB962C8B-B14F-4D97-AF65-F5344CB8AC3E}">
        <p14:creationId xmlns:p14="http://schemas.microsoft.com/office/powerpoint/2010/main" val="79028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85185E-6 L 0.05799 -0.0004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99 -0.00046 L 1.11111E-6 -1.85185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9" y="2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-0.06875 0.0011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38" grpId="0" animBg="1"/>
      <p:bldP spid="40" grpId="0" animBg="1"/>
      <p:bldP spid="57" grpId="0" animBg="1"/>
      <p:bldP spid="71" grpId="0" animBg="1"/>
      <p:bldP spid="86" grpId="0" animBg="1"/>
      <p:bldP spid="87" grpId="0" animBg="1"/>
      <p:bldP spid="88" grpId="0" animBg="1"/>
      <p:bldP spid="93" grpId="0" animBg="1"/>
      <p:bldP spid="95" grpId="0" animBg="1"/>
      <p:bldP spid="95" grpId="1" animBg="1"/>
      <p:bldP spid="96" grpId="0" animBg="1"/>
      <p:bldP spid="96" grpId="1" animBg="1"/>
      <p:bldP spid="98" grpId="0" animBg="1"/>
      <p:bldP spid="98" grpId="1" animBg="1"/>
      <p:bldP spid="97" grpId="0" animBg="1"/>
      <p:bldP spid="9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27879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/>
              <a:t>Does totally-ordered multicast solve the problem of multi-site replication in general?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Not by a long shot!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400" dirty="0"/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400" dirty="0"/>
              <a:t>Our protocol </a:t>
            </a:r>
            <a:r>
              <a:rPr lang="en-US" sz="2400" dirty="0">
                <a:solidFill>
                  <a:srgbClr val="FF0000"/>
                </a:solidFill>
              </a:rPr>
              <a:t>assumed: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No node failures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No message loss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No message corruption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400" dirty="0"/>
              <a:t>All to all communication </a:t>
            </a:r>
            <a:r>
              <a:rPr lang="en-US" sz="2400" dirty="0">
                <a:solidFill>
                  <a:srgbClr val="FF0000"/>
                </a:solidFill>
              </a:rPr>
              <a:t>does not scale</a:t>
            </a:r>
            <a:endParaRPr lang="en-US" sz="2400" dirty="0"/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Waits forever </a:t>
            </a:r>
            <a:r>
              <a:rPr lang="en-US" sz="2400" dirty="0"/>
              <a:t>for message delays </a:t>
            </a:r>
            <a:r>
              <a:rPr lang="en-US" sz="2400" dirty="0">
                <a:solidFill>
                  <a:srgbClr val="FF0000"/>
                </a:solidFill>
              </a:rPr>
              <a:t>(performance?)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are we done?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6452</TotalTime>
  <Words>1200</Words>
  <Application>Microsoft Macintosh PowerPoint</Application>
  <PresentationFormat>Widescreen</PresentationFormat>
  <Paragraphs>253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Helvetica Neue Medium</vt:lpstr>
      <vt:lpstr>Office Theme</vt:lpstr>
      <vt:lpstr>Time, Part 2</vt:lpstr>
      <vt:lpstr>Motivation: Multi-site database replication</vt:lpstr>
      <vt:lpstr>The consequences of concurrent updates</vt:lpstr>
      <vt:lpstr>Totally-Ordered Multicast</vt:lpstr>
      <vt:lpstr>Totally-Ordered Multicast  (Almost correct)</vt:lpstr>
      <vt:lpstr>Totally-Ordered Multicast (Almost correct)</vt:lpstr>
      <vt:lpstr>Totally-Ordered Multicast  (Correct Version)</vt:lpstr>
      <vt:lpstr>Totally-Ordered Multicast  (Correct Version)</vt:lpstr>
      <vt:lpstr>So, are we done?</vt:lpstr>
      <vt:lpstr>Take-away points: Lamport clocks</vt:lpstr>
      <vt:lpstr>Lamport Clocks Review</vt:lpstr>
      <vt:lpstr>Lamport Clocks and Causality</vt:lpstr>
      <vt:lpstr>Vector clock: Introduction</vt:lpstr>
      <vt:lpstr>Vector clock: Update rules</vt:lpstr>
      <vt:lpstr>Vector clock: Example</vt:lpstr>
      <vt:lpstr>Comparing vector timestamps</vt:lpstr>
      <vt:lpstr>Vector clocks capture causality</vt:lpstr>
      <vt:lpstr>Comparing vector timestamps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Systems</dc:title>
  <dc:creator>Wyatt Andrew Lloyd</dc:creator>
  <cp:lastModifiedBy>Michael J. Freedman</cp:lastModifiedBy>
  <cp:revision>42</cp:revision>
  <cp:lastPrinted>2022-02-05T20:18:03Z</cp:lastPrinted>
  <dcterms:created xsi:type="dcterms:W3CDTF">2018-09-09T13:59:16Z</dcterms:created>
  <dcterms:modified xsi:type="dcterms:W3CDTF">2022-02-05T20:18:03Z</dcterms:modified>
</cp:coreProperties>
</file>