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39"/>
  </p:notesMasterIdLst>
  <p:handoutMasterIdLst>
    <p:handoutMasterId r:id="rId40"/>
  </p:handoutMasterIdLst>
  <p:sldIdLst>
    <p:sldId id="256" r:id="rId3"/>
    <p:sldId id="257" r:id="rId4"/>
    <p:sldId id="258" r:id="rId5"/>
    <p:sldId id="259" r:id="rId6"/>
    <p:sldId id="270" r:id="rId7"/>
    <p:sldId id="262" r:id="rId8"/>
    <p:sldId id="267" r:id="rId9"/>
    <p:sldId id="268" r:id="rId10"/>
    <p:sldId id="269" r:id="rId11"/>
    <p:sldId id="263" r:id="rId12"/>
    <p:sldId id="272" r:id="rId13"/>
    <p:sldId id="273" r:id="rId14"/>
    <p:sldId id="308" r:id="rId15"/>
    <p:sldId id="274" r:id="rId16"/>
    <p:sldId id="307" r:id="rId17"/>
    <p:sldId id="277" r:id="rId18"/>
    <p:sldId id="275" r:id="rId19"/>
    <p:sldId id="306" r:id="rId20"/>
    <p:sldId id="276" r:id="rId21"/>
    <p:sldId id="305" r:id="rId22"/>
    <p:sldId id="278" r:id="rId23"/>
    <p:sldId id="303" r:id="rId24"/>
    <p:sldId id="279" r:id="rId25"/>
    <p:sldId id="280" r:id="rId26"/>
    <p:sldId id="282" r:id="rId27"/>
    <p:sldId id="283" r:id="rId28"/>
    <p:sldId id="286" r:id="rId29"/>
    <p:sldId id="288" r:id="rId30"/>
    <p:sldId id="287" r:id="rId31"/>
    <p:sldId id="289" r:id="rId32"/>
    <p:sldId id="290" r:id="rId33"/>
    <p:sldId id="284" r:id="rId34"/>
    <p:sldId id="291" r:id="rId35"/>
    <p:sldId id="293" r:id="rId36"/>
    <p:sldId id="294" r:id="rId37"/>
    <p:sldId id="298" r:id="rId38"/>
  </p:sldIdLst>
  <p:sldSz cx="118872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083"/>
    <p:restoredTop sz="74875"/>
  </p:normalViewPr>
  <p:slideViewPr>
    <p:cSldViewPr snapToGrid="0" snapToObjects="1">
      <p:cViewPr>
        <p:scale>
          <a:sx n="76" d="100"/>
          <a:sy n="76" d="100"/>
        </p:scale>
        <p:origin x="14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C5ACC-4E53-F548-8981-D2A2E9F6A955}" type="datetimeFigureOut">
              <a:rPr lang="en-US" smtClean="0"/>
              <a:t>4/19/22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FCF91-E665-3A41-AA53-58C5E8199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46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EF02C-64A5-AB4A-93C5-AC1A99F90A8C}" type="datetimeFigureOut">
              <a:rPr lang="en-US" smtClean="0"/>
              <a:t>4/19/22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6988" y="857250"/>
            <a:ext cx="40100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6B72E-780E-E349-B2DC-26C9A9EF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1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6988" y="857250"/>
            <a:ext cx="4010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Q: Fault Tolerance Strategies</a:t>
            </a:r>
          </a:p>
          <a:p>
            <a:pPr marL="0" indent="0">
              <a:buNone/>
            </a:pPr>
            <a:r>
              <a:rPr lang="en-US" dirty="0"/>
              <a:t>A: Replicate in time, e.g., try it again</a:t>
            </a:r>
            <a:r>
              <a:rPr lang="en-US" baseline="0" dirty="0"/>
              <a:t> like with worker failure in MapReduce</a:t>
            </a:r>
          </a:p>
          <a:p>
            <a:pPr marL="0" indent="0">
              <a:buNone/>
            </a:pPr>
            <a:r>
              <a:rPr lang="en-US" baseline="0" dirty="0"/>
              <a:t>A: Replicate in space, e.g., Raft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Q: Scaling computation/storage/</a:t>
            </a:r>
            <a:r>
              <a:rPr lang="mr-IN" baseline="0" dirty="0"/>
              <a:t>…</a:t>
            </a: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A: Have different machines do different work at the same time (MapReduce) for computation</a:t>
            </a:r>
          </a:p>
          <a:p>
            <a:pPr marL="0" indent="0">
              <a:buNone/>
            </a:pPr>
            <a:r>
              <a:rPr lang="en-US" baseline="0" dirty="0"/>
              <a:t>A: Have different machines store different data, w/ </a:t>
            </a:r>
            <a:r>
              <a:rPr lang="en-US" baseline="0" dirty="0" err="1"/>
              <a:t>sharding</a:t>
            </a:r>
            <a:r>
              <a:rPr lang="en-US" baseline="0" dirty="0"/>
              <a:t>, for storage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Q: Physical location</a:t>
            </a:r>
          </a:p>
          <a:p>
            <a:pPr marL="0" indent="0">
              <a:buNone/>
            </a:pPr>
            <a:r>
              <a:rPr lang="en-US" baseline="0" dirty="0"/>
              <a:t>A: Have multiple replicas of data, close to people -&gt; faster, will be available even if offline or network partition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9D52-79C3-BB4D-8EC9-82DE367E600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89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6988" y="857250"/>
            <a:ext cx="4010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4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6988" y="857250"/>
            <a:ext cx="4010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build systems that continue</a:t>
            </a:r>
            <a:r>
              <a:rPr lang="en-US" baseline="0" dirty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6988" y="857250"/>
            <a:ext cx="4010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build systems that continue</a:t>
            </a:r>
            <a:r>
              <a:rPr lang="en-US" baseline="0" dirty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4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6988" y="857250"/>
            <a:ext cx="4010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How is this mapping done? Very similar to CDN location load balancing discussion in the last class!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6A4C-3EC3-B041-AC0E-EFE805A5DE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49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6988" y="857250"/>
            <a:ext cx="4010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Switch to world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6A4C-3EC3-B041-AC0E-EFE805A5DEA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55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3150" y="514350"/>
            <a:ext cx="44577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44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3150" y="514350"/>
            <a:ext cx="44577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40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3150" y="514350"/>
            <a:ext cx="44577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0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6988" y="857250"/>
            <a:ext cx="4010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Separate out different levels of functionality so they can be reused across systems/applications and optimized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4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379D-1A7F-3D49-ACC9-BE0059B06B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DECA-2D96-5D48-80CD-45E6E844AA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46C9-5242-6046-9F1C-4E88ECE69D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14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600"/>
              </a:spcBef>
              <a:defRPr sz="3200"/>
            </a:lvl1pPr>
            <a:lvl2pPr>
              <a:lnSpc>
                <a:spcPct val="100000"/>
              </a:lnSpc>
              <a:spcBef>
                <a:spcPts val="800"/>
              </a:spcBef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98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15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77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365126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4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4" y="2505075"/>
            <a:ext cx="502884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36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75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54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04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50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A67A-5C42-2A42-9C2D-02F5B0F93C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987426"/>
            <a:ext cx="6017895" cy="4873625"/>
          </a:xfrm>
        </p:spPr>
        <p:txBody>
          <a:bodyPr anchor="t"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29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59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365125"/>
            <a:ext cx="754094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41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436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2pPr>
            <a:lvl3pPr marL="118872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3pPr>
            <a:lvl4pPr marL="1783080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4pPr>
            <a:lvl5pPr marL="2377440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5pPr>
            <a:lvl6pPr marL="2971800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6pPr>
            <a:lvl7pPr marL="3566160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7pPr>
            <a:lvl8pPr marL="4160520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8pPr>
            <a:lvl9pPr marL="4754880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D1B6-E01C-7F4E-AE2D-8E2A896FF5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3640"/>
            </a:lvl1pPr>
            <a:lvl2pPr>
              <a:defRPr sz="3120"/>
            </a:lvl2pPr>
            <a:lvl3pPr>
              <a:defRPr sz="2600"/>
            </a:lvl3pPr>
            <a:lvl4pPr>
              <a:defRPr sz="2340"/>
            </a:lvl4pPr>
            <a:lvl5pPr>
              <a:defRPr sz="2340"/>
            </a:lvl5pPr>
            <a:lvl6pPr>
              <a:defRPr sz="2340"/>
            </a:lvl6pPr>
            <a:lvl7pPr>
              <a:defRPr sz="2340"/>
            </a:lvl7pPr>
            <a:lvl8pPr>
              <a:defRPr sz="2340"/>
            </a:lvl8pPr>
            <a:lvl9pPr>
              <a:defRPr sz="2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3640"/>
            </a:lvl1pPr>
            <a:lvl2pPr>
              <a:defRPr sz="3120"/>
            </a:lvl2pPr>
            <a:lvl3pPr>
              <a:defRPr sz="2600"/>
            </a:lvl3pPr>
            <a:lvl4pPr>
              <a:defRPr sz="2340"/>
            </a:lvl4pPr>
            <a:lvl5pPr>
              <a:defRPr sz="2340"/>
            </a:lvl5pPr>
            <a:lvl6pPr>
              <a:defRPr sz="2340"/>
            </a:lvl6pPr>
            <a:lvl7pPr>
              <a:defRPr sz="2340"/>
            </a:lvl7pPr>
            <a:lvl8pPr>
              <a:defRPr sz="2340"/>
            </a:lvl8pPr>
            <a:lvl9pPr>
              <a:defRPr sz="2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A9E6D-9440-5948-9EF5-C78FB5D2D1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3120"/>
            </a:lvl1pPr>
            <a:lvl2pPr>
              <a:defRPr sz="2600"/>
            </a:lvl2pPr>
            <a:lvl3pPr>
              <a:defRPr sz="2340"/>
            </a:lvl3pPr>
            <a:lvl4pPr>
              <a:defRPr sz="2080"/>
            </a:lvl4pPr>
            <a:lvl5pPr>
              <a:defRPr sz="2080"/>
            </a:lvl5pPr>
            <a:lvl6pPr>
              <a:defRPr sz="2080"/>
            </a:lvl6pPr>
            <a:lvl7pPr>
              <a:defRPr sz="2080"/>
            </a:lvl7pPr>
            <a:lvl8pPr>
              <a:defRPr sz="2080"/>
            </a:lvl8pPr>
            <a:lvl9pPr>
              <a:defRPr sz="2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3120"/>
            </a:lvl1pPr>
            <a:lvl2pPr>
              <a:defRPr sz="2600"/>
            </a:lvl2pPr>
            <a:lvl3pPr>
              <a:defRPr sz="2340"/>
            </a:lvl3pPr>
            <a:lvl4pPr>
              <a:defRPr sz="2080"/>
            </a:lvl4pPr>
            <a:lvl5pPr>
              <a:defRPr sz="2080"/>
            </a:lvl5pPr>
            <a:lvl6pPr>
              <a:defRPr sz="2080"/>
            </a:lvl6pPr>
            <a:lvl7pPr>
              <a:defRPr sz="2080"/>
            </a:lvl7pPr>
            <a:lvl8pPr>
              <a:defRPr sz="2080"/>
            </a:lvl8pPr>
            <a:lvl9pPr>
              <a:defRPr sz="2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7653-D91B-6A46-8A08-5A5304668F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CEB8-7716-8346-B397-050384C7F5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6CA0-D451-6948-B8B8-170D3A0514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4160"/>
            </a:lvl1pPr>
            <a:lvl2pPr>
              <a:defRPr sz="3640"/>
            </a:lvl2pPr>
            <a:lvl3pPr>
              <a:defRPr sz="312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820"/>
            </a:lvl1pPr>
            <a:lvl2pPr marL="594360" indent="0">
              <a:buNone/>
              <a:defRPr sz="1560"/>
            </a:lvl2pPr>
            <a:lvl3pPr marL="1188720" indent="0">
              <a:buNone/>
              <a:defRPr sz="1300"/>
            </a:lvl3pPr>
            <a:lvl4pPr marL="1783080" indent="0">
              <a:buNone/>
              <a:defRPr sz="1170"/>
            </a:lvl4pPr>
            <a:lvl5pPr marL="2377440" indent="0">
              <a:buNone/>
              <a:defRPr sz="1170"/>
            </a:lvl5pPr>
            <a:lvl6pPr marL="2971800" indent="0">
              <a:buNone/>
              <a:defRPr sz="1170"/>
            </a:lvl6pPr>
            <a:lvl7pPr marL="3566160" indent="0">
              <a:buNone/>
              <a:defRPr sz="1170"/>
            </a:lvl7pPr>
            <a:lvl8pPr marL="4160520" indent="0">
              <a:buNone/>
              <a:defRPr sz="1170"/>
            </a:lvl8pPr>
            <a:lvl9pPr marL="4754880" indent="0">
              <a:buNone/>
              <a:defRPr sz="11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18BD-9EEB-ED43-B919-7585B5BC79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4160"/>
            </a:lvl1pPr>
            <a:lvl2pPr marL="594360" indent="0">
              <a:buNone/>
              <a:defRPr sz="3640"/>
            </a:lvl2pPr>
            <a:lvl3pPr marL="1188720" indent="0">
              <a:buNone/>
              <a:defRPr sz="3120"/>
            </a:lvl3pPr>
            <a:lvl4pPr marL="1783080" indent="0">
              <a:buNone/>
              <a:defRPr sz="2600"/>
            </a:lvl4pPr>
            <a:lvl5pPr marL="2377440" indent="0">
              <a:buNone/>
              <a:defRPr sz="2600"/>
            </a:lvl5pPr>
            <a:lvl6pPr marL="2971800" indent="0">
              <a:buNone/>
              <a:defRPr sz="2600"/>
            </a:lvl6pPr>
            <a:lvl7pPr marL="3566160" indent="0">
              <a:buNone/>
              <a:defRPr sz="2600"/>
            </a:lvl7pPr>
            <a:lvl8pPr marL="4160520" indent="0">
              <a:buNone/>
              <a:defRPr sz="2600"/>
            </a:lvl8pPr>
            <a:lvl9pPr marL="4754880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820"/>
            </a:lvl1pPr>
            <a:lvl2pPr marL="594360" indent="0">
              <a:buNone/>
              <a:defRPr sz="1560"/>
            </a:lvl2pPr>
            <a:lvl3pPr marL="1188720" indent="0">
              <a:buNone/>
              <a:defRPr sz="1300"/>
            </a:lvl3pPr>
            <a:lvl4pPr marL="1783080" indent="0">
              <a:buNone/>
              <a:defRPr sz="1170"/>
            </a:lvl4pPr>
            <a:lvl5pPr marL="2377440" indent="0">
              <a:buNone/>
              <a:defRPr sz="1170"/>
            </a:lvl5pPr>
            <a:lvl6pPr marL="2971800" indent="0">
              <a:buNone/>
              <a:defRPr sz="1170"/>
            </a:lvl6pPr>
            <a:lvl7pPr marL="3566160" indent="0">
              <a:buNone/>
              <a:defRPr sz="1170"/>
            </a:lvl7pPr>
            <a:lvl8pPr marL="4160520" indent="0">
              <a:buNone/>
              <a:defRPr sz="1170"/>
            </a:lvl8pPr>
            <a:lvl9pPr marL="4754880" indent="0">
              <a:buNone/>
              <a:defRPr sz="11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EAA3-F13A-3948-8183-4170C95FE7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1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6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594360"/>
            <a:fld id="{800683EE-98E4-2A41-841D-025B3C4924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360"/>
              <a:t>4/19/22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1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6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59436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594360"/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36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773680" y="-7010400"/>
            <a:ext cx="50520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971800" y="13258800"/>
            <a:ext cx="50520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9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594360" rtl="0" eaLnBrk="1" latinLnBrk="0" hangingPunct="1">
        <a:spcBef>
          <a:spcPct val="0"/>
        </a:spcBef>
        <a:buNone/>
        <a:defRPr sz="5720" kern="1200">
          <a:solidFill>
            <a:schemeClr val="tx1"/>
          </a:solidFill>
          <a:latin typeface="Helvetica Neue Medium"/>
          <a:ea typeface="+mj-ea"/>
          <a:cs typeface="+mj-cs"/>
        </a:defRPr>
      </a:lvl1pPr>
    </p:titleStyle>
    <p:bodyStyle>
      <a:lvl1pPr marL="445770" indent="-445770" algn="l" defTabSz="594360" rtl="0" eaLnBrk="1" latinLnBrk="0" hangingPunct="1">
        <a:spcBef>
          <a:spcPct val="20000"/>
        </a:spcBef>
        <a:buFont typeface="Arial"/>
        <a:buChar char="•"/>
        <a:defRPr sz="4160" kern="1200">
          <a:solidFill>
            <a:schemeClr val="tx1"/>
          </a:solidFill>
          <a:latin typeface="Helvetica Neue Medium"/>
          <a:ea typeface="+mn-ea"/>
          <a:cs typeface="+mn-cs"/>
        </a:defRPr>
      </a:lvl1pPr>
      <a:lvl2pPr marL="965835" indent="-371475" algn="l" defTabSz="594360" rtl="0" eaLnBrk="1" latinLnBrk="0" hangingPunct="1">
        <a:spcBef>
          <a:spcPct val="20000"/>
        </a:spcBef>
        <a:buFont typeface="Arial"/>
        <a:buChar char="–"/>
        <a:defRPr sz="3640" kern="1200">
          <a:solidFill>
            <a:schemeClr val="tx1"/>
          </a:solidFill>
          <a:latin typeface="Helvetica Neue Medium"/>
          <a:ea typeface="+mn-ea"/>
          <a:cs typeface="+mn-cs"/>
        </a:defRPr>
      </a:lvl2pPr>
      <a:lvl3pPr marL="1485900" indent="-297180" algn="l" defTabSz="594360" rtl="0" eaLnBrk="1" latinLnBrk="0" hangingPunct="1">
        <a:spcBef>
          <a:spcPct val="20000"/>
        </a:spcBef>
        <a:buFont typeface="Arial"/>
        <a:buChar char="•"/>
        <a:defRPr sz="3120" kern="1200">
          <a:solidFill>
            <a:schemeClr val="tx1"/>
          </a:solidFill>
          <a:latin typeface="Helvetica Neue Medium"/>
          <a:ea typeface="+mn-ea"/>
          <a:cs typeface="+mn-cs"/>
        </a:defRPr>
      </a:lvl3pPr>
      <a:lvl4pPr marL="2080260" indent="-297180" algn="l" defTabSz="59436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Helvetica Neue Medium"/>
          <a:ea typeface="+mn-ea"/>
          <a:cs typeface="+mn-cs"/>
        </a:defRPr>
      </a:lvl4pPr>
      <a:lvl5pPr marL="2674620" indent="-297180" algn="l" defTabSz="594360" rtl="0" eaLnBrk="1" latinLnBrk="0" hangingPunct="1">
        <a:spcBef>
          <a:spcPct val="20000"/>
        </a:spcBef>
        <a:buFont typeface="Arial"/>
        <a:buChar char="»"/>
        <a:defRPr sz="2600" kern="1200">
          <a:solidFill>
            <a:schemeClr val="tx1"/>
          </a:solidFill>
          <a:latin typeface="Helvetica Neue Medium"/>
          <a:ea typeface="+mn-ea"/>
          <a:cs typeface="+mn-cs"/>
        </a:defRPr>
      </a:lvl5pPr>
      <a:lvl6pPr marL="3268980" indent="-297180" algn="l" defTabSz="59436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63340" indent="-297180" algn="l" defTabSz="59436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7700" indent="-297180" algn="l" defTabSz="59436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52060" indent="-297180" algn="l" defTabSz="59436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36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algn="l" defTabSz="59436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720" algn="l" defTabSz="59436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3080" algn="l" defTabSz="59436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7440" algn="l" defTabSz="59436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71800" algn="l" defTabSz="59436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algn="l" defTabSz="59436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60520" algn="l" defTabSz="59436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4880" algn="l" defTabSz="59436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83F3E-8D2D-8D4F-BA7F-C0A897C14CA0}" type="datetimeFigureOut">
              <a:rPr lang="en-US" smtClean="0"/>
              <a:pPr/>
              <a:t>4/19/22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72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85725"/>
            <a:ext cx="8915400" cy="2327910"/>
          </a:xfrm>
        </p:spPr>
        <p:txBody>
          <a:bodyPr>
            <a:normAutofit/>
          </a:bodyPr>
          <a:lstStyle/>
          <a:p>
            <a:r>
              <a:rPr lang="en-US" sz="8000" dirty="0"/>
              <a:t>Wrap Up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349737"/>
            <a:ext cx="8915400" cy="2606661"/>
          </a:xfrm>
        </p:spPr>
        <p:txBody>
          <a:bodyPr>
            <a:normAutofit/>
          </a:bodyPr>
          <a:lstStyle/>
          <a:p>
            <a:r>
              <a:rPr lang="en-US" sz="3200" dirty="0"/>
              <a:t>COS 418: Distributed Systems</a:t>
            </a:r>
          </a:p>
          <a:p>
            <a:r>
              <a:rPr lang="en-US" sz="3200" dirty="0"/>
              <a:t>Lecture 24</a:t>
            </a:r>
          </a:p>
          <a:p>
            <a:endParaRPr lang="en-US" sz="3200" dirty="0"/>
          </a:p>
          <a:p>
            <a:r>
              <a:rPr lang="en-US" sz="3200" dirty="0"/>
              <a:t>Mike Freedman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684" y="2667862"/>
            <a:ext cx="1127835" cy="14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P2P Systems &amp; DHTs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n-US" sz="2800" dirty="0"/>
              <a:t>Efficiency of various designs</a:t>
            </a:r>
          </a:p>
          <a:p>
            <a:pPr>
              <a:spcBef>
                <a:spcPts val="3000"/>
              </a:spcBef>
            </a:pPr>
            <a:r>
              <a:rPr lang="en-US" sz="2800" dirty="0"/>
              <a:t>Goal: </a:t>
            </a:r>
            <a:r>
              <a:rPr lang="en-US" sz="2800" dirty="0">
                <a:solidFill>
                  <a:schemeClr val="accent2"/>
                </a:solidFill>
              </a:rPr>
              <a:t>scale </a:t>
            </a:r>
            <a:r>
              <a:rPr lang="en-US" sz="2800" dirty="0"/>
              <a:t>lookup state, lookup computation, storage; </a:t>
            </a:r>
            <a:r>
              <a:rPr lang="en-US" sz="2800" dirty="0">
                <a:solidFill>
                  <a:schemeClr val="accent2"/>
                </a:solidFill>
              </a:rPr>
              <a:t>fault tolerant</a:t>
            </a:r>
            <a:endParaRPr lang="en-US" sz="2800" dirty="0"/>
          </a:p>
          <a:p>
            <a:pPr>
              <a:spcBef>
                <a:spcPts val="3000"/>
              </a:spcBef>
            </a:pPr>
            <a:r>
              <a:rPr lang="en-US" sz="2800" dirty="0"/>
              <a:t>Scale lookup state, lookup computation w/ Chord</a:t>
            </a:r>
          </a:p>
          <a:p>
            <a:pPr>
              <a:spcBef>
                <a:spcPts val="3000"/>
              </a:spcBef>
            </a:pPr>
            <a:r>
              <a:rPr lang="en-US" sz="2800" dirty="0"/>
              <a:t>Scale storage with </a:t>
            </a:r>
            <a:r>
              <a:rPr lang="en-US" sz="2800" dirty="0" err="1"/>
              <a:t>sharding</a:t>
            </a:r>
            <a:endParaRPr lang="en-US" sz="2800" dirty="0"/>
          </a:p>
          <a:p>
            <a:pPr>
              <a:spcBef>
                <a:spcPts val="3000"/>
              </a:spcBef>
            </a:pPr>
            <a:r>
              <a:rPr lang="en-US" sz="2800" dirty="0"/>
              <a:t>Fault tolerance through replication, robust protocols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5D0B2-63B9-434C-856E-5AECB26E4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10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25868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244" y="1825625"/>
            <a:ext cx="1066817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Favor </a:t>
            </a:r>
            <a:r>
              <a:rPr lang="en-US" dirty="0">
                <a:solidFill>
                  <a:schemeClr val="accent2"/>
                </a:solidFill>
              </a:rPr>
              <a:t>availability </a:t>
            </a:r>
            <a:r>
              <a:rPr lang="en-US" dirty="0"/>
              <a:t>above all + </a:t>
            </a:r>
            <a:r>
              <a:rPr lang="en-US" dirty="0">
                <a:solidFill>
                  <a:schemeClr val="accent2"/>
                </a:solidFill>
              </a:rPr>
              <a:t>scalable </a:t>
            </a:r>
            <a:r>
              <a:rPr lang="en-US" dirty="0"/>
              <a:t>storage</a:t>
            </a:r>
          </a:p>
          <a:p>
            <a:endParaRPr lang="en-US" dirty="0"/>
          </a:p>
          <a:p>
            <a:r>
              <a:rPr lang="en-US" dirty="0"/>
              <a:t>Eventual consistency (really eventual)</a:t>
            </a:r>
          </a:p>
          <a:p>
            <a:endParaRPr lang="en-US" dirty="0"/>
          </a:p>
          <a:p>
            <a:r>
              <a:rPr lang="en-US" dirty="0"/>
              <a:t>Zero-hop DHT on top of data </a:t>
            </a:r>
            <a:r>
              <a:rPr lang="en-US" dirty="0" err="1"/>
              <a:t>sharded</a:t>
            </a:r>
            <a:r>
              <a:rPr lang="en-US" dirty="0"/>
              <a:t> with consistent hashing</a:t>
            </a:r>
          </a:p>
          <a:p>
            <a:pPr lvl="1"/>
            <a:r>
              <a:rPr lang="en-US" sz="3000" dirty="0"/>
              <a:t>Virtual nodes enable better load balancing (improves </a:t>
            </a:r>
            <a:r>
              <a:rPr lang="en-US" sz="3000" dirty="0">
                <a:solidFill>
                  <a:schemeClr val="accent2"/>
                </a:solidFill>
              </a:rPr>
              <a:t>throughput</a:t>
            </a:r>
            <a:r>
              <a:rPr lang="en-US" sz="3000" dirty="0"/>
              <a:t>), but design to still ensure fault tolerance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2C406-6BFB-B64B-8CBA-38ABD5619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11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16491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build systems that are fault tolerant, scalable, provide low latency, highly available</a:t>
            </a:r>
          </a:p>
          <a:p>
            <a:endParaRPr lang="en-US" dirty="0"/>
          </a:p>
          <a:p>
            <a:r>
              <a:rPr lang="en-US" dirty="0"/>
              <a:t>But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Weak guarantees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F1F36-EBF4-0041-919D-20F31215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12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38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396601"/>
              </p:ext>
            </p:extLst>
          </p:nvPr>
        </p:nvGraphicFramePr>
        <p:xfrm>
          <a:off x="124696" y="190016"/>
          <a:ext cx="11582397" cy="647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4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5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0694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19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44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5821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0404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186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0274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352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Guarantees + Fault Tolerance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244" y="1825625"/>
            <a:ext cx="10862137" cy="4351338"/>
          </a:xfrm>
        </p:spPr>
        <p:txBody>
          <a:bodyPr>
            <a:noAutofit/>
          </a:bodyPr>
          <a:lstStyle/>
          <a:p>
            <a:r>
              <a:rPr lang="en-US" sz="2800" dirty="0"/>
              <a:t>Linearizability: acts just like 1 machine processing requests 1 at a time!</a:t>
            </a:r>
          </a:p>
          <a:p>
            <a:pPr>
              <a:spcBef>
                <a:spcPts val="3200"/>
              </a:spcBef>
            </a:pPr>
            <a:r>
              <a:rPr lang="en-US" sz="2800" dirty="0"/>
              <a:t>Replicated state machines:</a:t>
            </a:r>
          </a:p>
          <a:p>
            <a:pPr lvl="1"/>
            <a:r>
              <a:rPr lang="en-US" dirty="0"/>
              <a:t>Log of operations, execute in order</a:t>
            </a:r>
          </a:p>
          <a:p>
            <a:pPr lvl="1"/>
            <a:r>
              <a:rPr lang="en-US" dirty="0"/>
              <a:t>Primary-backup (and VM-FT)</a:t>
            </a:r>
          </a:p>
          <a:p>
            <a:pPr lvl="2"/>
            <a:r>
              <a:rPr lang="en-US" dirty="0"/>
              <a:t>Special mechanism for failure detection</a:t>
            </a:r>
          </a:p>
          <a:p>
            <a:pPr lvl="2"/>
            <a:r>
              <a:rPr lang="en-US" dirty="0"/>
              <a:t>React to failure</a:t>
            </a:r>
          </a:p>
          <a:p>
            <a:pPr lvl="1"/>
            <a:r>
              <a:rPr lang="en-US" dirty="0" err="1"/>
              <a:t>Paxos</a:t>
            </a:r>
            <a:r>
              <a:rPr lang="en-US" dirty="0"/>
              <a:t>, RAFT</a:t>
            </a:r>
          </a:p>
          <a:p>
            <a:pPr lvl="2"/>
            <a:r>
              <a:rPr lang="en-US" dirty="0"/>
              <a:t>Built in failure detection using quorums (f+1 out of 2f+1)</a:t>
            </a:r>
          </a:p>
          <a:p>
            <a:pPr lvl="2"/>
            <a:r>
              <a:rPr lang="en-US" dirty="0"/>
              <a:t>Mask non-leader failure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FA655-8EA6-9645-A35B-269DA794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14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662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007174"/>
              </p:ext>
            </p:extLst>
          </p:nvPr>
        </p:nvGraphicFramePr>
        <p:xfrm>
          <a:off x="124696" y="190016"/>
          <a:ext cx="11582397" cy="647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4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5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0694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19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44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5821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sz="2600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0404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186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0274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5411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 Results Guide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CAP: </a:t>
            </a:r>
            <a:r>
              <a:rPr lang="en-US" dirty="0"/>
              <a:t>Must choose either availability of all replicas or consistency between replicas</a:t>
            </a:r>
          </a:p>
          <a:p>
            <a:endParaRPr lang="en-US" dirty="0"/>
          </a:p>
          <a:p>
            <a:r>
              <a:rPr lang="en-US" b="1" dirty="0"/>
              <a:t>PRAM: </a:t>
            </a:r>
            <a:r>
              <a:rPr lang="en-US" dirty="0"/>
              <a:t>Must choose either low latency of operations or consistency between replicas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EC926-F64A-C949-B768-E593C158B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16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1463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Availability + Low Latency + Scalability + Strong</a:t>
            </a:r>
            <a:r>
              <a:rPr lang="en-US" sz="4200" i="1" dirty="0"/>
              <a:t>er</a:t>
            </a:r>
            <a:r>
              <a:rPr lang="en-US" sz="4200" dirty="0"/>
              <a:t> Guarantees</a:t>
            </a:r>
            <a:endParaRPr lang="en-US" sz="4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245" y="1825624"/>
            <a:ext cx="10252710" cy="503237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COPS provides causal consistency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Stronger guarantees impossible w/ low latency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Like a scalable Bayou</a:t>
            </a:r>
          </a:p>
          <a:p>
            <a:pPr>
              <a:lnSpc>
                <a:spcPct val="120000"/>
              </a:lnSpc>
              <a:spcBef>
                <a:spcPts val="2400"/>
              </a:spcBef>
            </a:pPr>
            <a:r>
              <a:rPr lang="en-US" dirty="0" err="1"/>
              <a:t>Sharding</a:t>
            </a:r>
            <a:r>
              <a:rPr lang="en-US" dirty="0"/>
              <a:t> to scale storage within a datacenter</a:t>
            </a:r>
          </a:p>
          <a:p>
            <a:pPr>
              <a:lnSpc>
                <a:spcPct val="120000"/>
              </a:lnSpc>
              <a:spcBef>
                <a:spcPts val="2400"/>
              </a:spcBef>
            </a:pPr>
            <a:r>
              <a:rPr lang="en-US" dirty="0"/>
              <a:t>Geo-replicate data across datacenters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Replication and </a:t>
            </a:r>
            <a:r>
              <a:rPr lang="en-US" dirty="0" err="1"/>
              <a:t>sharding</a:t>
            </a:r>
            <a:r>
              <a:rPr lang="en-US" dirty="0"/>
              <a:t>!</a:t>
            </a:r>
          </a:p>
          <a:p>
            <a:pPr>
              <a:lnSpc>
                <a:spcPct val="120000"/>
              </a:lnSpc>
              <a:spcBef>
                <a:spcPts val="2400"/>
              </a:spcBef>
            </a:pPr>
            <a:r>
              <a:rPr lang="en-US" dirty="0"/>
              <a:t>New protocols for replicating writes between replicas and reading data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Distributed protocols w/ work on only some machines in each replica for scalability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Consistently reading data across shards required transactions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67E57-7198-7848-982A-5F8690B4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17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25006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06460"/>
              </p:ext>
            </p:extLst>
          </p:nvPr>
        </p:nvGraphicFramePr>
        <p:xfrm>
          <a:off x="124696" y="190016"/>
          <a:ext cx="11582397" cy="647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4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5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0694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19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44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5821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sz="2600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0404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sz="2600" baseline="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sz="2600" dirty="0" err="1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sz="2600" dirty="0">
                        <a:solidFill>
                          <a:srgbClr val="FFC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186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0274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830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Guarantees + Scalability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Strict </a:t>
            </a:r>
            <a:r>
              <a:rPr lang="en-US" dirty="0" err="1"/>
              <a:t>Serializability</a:t>
            </a:r>
            <a:r>
              <a:rPr lang="en-US" dirty="0"/>
              <a:t>: acts just like 1 machine processing requests 1 at a time with transactions across shards</a:t>
            </a:r>
          </a:p>
          <a:p>
            <a:endParaRPr lang="en-US" dirty="0"/>
          </a:p>
          <a:p>
            <a:r>
              <a:rPr lang="en-US" dirty="0"/>
              <a:t>Atomic Commit w/ 2PC</a:t>
            </a:r>
          </a:p>
          <a:p>
            <a:endParaRPr lang="en-US" dirty="0"/>
          </a:p>
          <a:p>
            <a:r>
              <a:rPr lang="en-US" dirty="0"/>
              <a:t>Concurrency control</a:t>
            </a:r>
          </a:p>
          <a:p>
            <a:pPr lvl="1"/>
            <a:r>
              <a:rPr lang="en-US" dirty="0"/>
              <a:t>1 Big Lock: No concurrency </a:t>
            </a:r>
            <a:r>
              <a:rPr lang="en-US" dirty="0">
                <a:sym typeface="Wingdings"/>
              </a:rPr>
              <a:t> </a:t>
            </a:r>
            <a:endParaRPr lang="en-US" dirty="0"/>
          </a:p>
          <a:p>
            <a:pPr lvl="1"/>
            <a:r>
              <a:rPr lang="en-US" dirty="0"/>
              <a:t>2PL: Growing phase then shrinking phase</a:t>
            </a:r>
          </a:p>
          <a:p>
            <a:pPr lvl="1"/>
            <a:r>
              <a:rPr lang="en-US" dirty="0"/>
              <a:t>OCC: Assume you will succeed, only acquire locks during 2PC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B5A7C-50CB-8448-941B-8B1E8591D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19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321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Back in Lecture 1</a:t>
            </a:r>
            <a:r>
              <a:rPr lang="mr-IN" sz="6600" dirty="0"/>
              <a:t>…</a:t>
            </a:r>
            <a:endParaRPr lang="en-US" sz="6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DD692DD-F5F3-474F-A9C8-88726EDF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60485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769458"/>
              </p:ext>
            </p:extLst>
          </p:nvPr>
        </p:nvGraphicFramePr>
        <p:xfrm>
          <a:off x="124696" y="190016"/>
          <a:ext cx="11582397" cy="647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4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5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0694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19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44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5821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sz="2600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0404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sz="2600" baseline="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sz="2600" dirty="0" err="1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sz="2600" dirty="0">
                        <a:solidFill>
                          <a:srgbClr val="FFC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186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2PL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-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sz="2600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0274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317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244" y="365126"/>
            <a:ext cx="1095911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Strong Guarantees + Scalability + Fault Tolerance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244" y="1690690"/>
            <a:ext cx="10959119" cy="4802184"/>
          </a:xfrm>
        </p:spPr>
        <p:txBody>
          <a:bodyPr>
            <a:noAutofit/>
          </a:bodyPr>
          <a:lstStyle/>
          <a:p>
            <a:r>
              <a:rPr lang="en-US" sz="2400" dirty="0"/>
              <a:t>Google’s Spanner</a:t>
            </a:r>
          </a:p>
          <a:p>
            <a:pPr lvl="1"/>
            <a:r>
              <a:rPr lang="en-US" sz="2200" dirty="0" err="1"/>
              <a:t>Sharding</a:t>
            </a:r>
            <a:r>
              <a:rPr lang="en-US" sz="2200" dirty="0"/>
              <a:t> to scale storage</a:t>
            </a:r>
          </a:p>
          <a:p>
            <a:pPr lvl="1"/>
            <a:r>
              <a:rPr lang="en-US" sz="2200" dirty="0" err="1"/>
              <a:t>Paxos</a:t>
            </a:r>
            <a:r>
              <a:rPr lang="en-US" sz="2200" dirty="0"/>
              <a:t> for fault tolerance</a:t>
            </a:r>
          </a:p>
          <a:p>
            <a:pPr lvl="1"/>
            <a:r>
              <a:rPr lang="en-US" sz="2200" dirty="0"/>
              <a:t>2PL + 2PC for read-write transactions:  Stick serializability, scalable processing (mostly) 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So many reads, make read-only </a:t>
            </a:r>
            <a:r>
              <a:rPr lang="en-US" sz="2800" dirty="0" err="1"/>
              <a:t>txns</a:t>
            </a:r>
            <a:r>
              <a:rPr lang="en-US" sz="2800" dirty="0"/>
              <a:t> efficient!</a:t>
            </a:r>
          </a:p>
          <a:p>
            <a:pPr marL="1188720" lvl="1" indent="-594360">
              <a:buFont typeface="+mj-lt"/>
              <a:buAutoNum type="arabicPeriod"/>
            </a:pPr>
            <a:r>
              <a:rPr lang="en-US" sz="2200" dirty="0"/>
              <a:t>Strictly serializable read-only transactions that block, but do not acquire any locks</a:t>
            </a:r>
          </a:p>
          <a:p>
            <a:pPr marL="1188720" lvl="1" indent="-594360">
              <a:buFont typeface="+mj-lt"/>
              <a:buAutoNum type="arabicPeriod"/>
            </a:pPr>
            <a:r>
              <a:rPr lang="en-US" sz="2200" dirty="0"/>
              <a:t>Stale read-only transactions that do not even block</a:t>
            </a:r>
          </a:p>
          <a:p>
            <a:pPr>
              <a:spcBef>
                <a:spcPts val="2400"/>
              </a:spcBef>
            </a:pPr>
            <a:r>
              <a:rPr lang="en-US" sz="2400" dirty="0"/>
              <a:t>Enabled by </a:t>
            </a:r>
            <a:r>
              <a:rPr lang="en-US" sz="2400" dirty="0" err="1"/>
              <a:t>TrueTime</a:t>
            </a:r>
            <a:endParaRPr lang="en-US" sz="2400" dirty="0"/>
          </a:p>
          <a:p>
            <a:pPr lvl="1"/>
            <a:r>
              <a:rPr lang="en-US" sz="2200" dirty="0" err="1"/>
              <a:t>TrueTime</a:t>
            </a:r>
            <a:r>
              <a:rPr lang="en-US" sz="2200" dirty="0"/>
              <a:t> gives bounded wall-clock time interval</a:t>
            </a:r>
          </a:p>
          <a:p>
            <a:pPr lvl="1"/>
            <a:r>
              <a:rPr lang="en-US" sz="2200" dirty="0"/>
              <a:t>Commit wait ensures a transaction completes after its wall-clock commit time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99126-C0A3-2648-AC92-C90E1F07A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21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5739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938742"/>
              </p:ext>
            </p:extLst>
          </p:nvPr>
        </p:nvGraphicFramePr>
        <p:xfrm>
          <a:off x="124696" y="190016"/>
          <a:ext cx="11582397" cy="647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4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5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0694">
                <a:tc>
                  <a:txBody>
                    <a:bodyPr/>
                    <a:lstStyle/>
                    <a:p>
                      <a:endParaRPr lang="en-US" sz="2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19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44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5821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sz="2600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0404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sz="2600" baseline="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sz="2600" dirty="0" err="1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sz="2600" dirty="0">
                        <a:solidFill>
                          <a:srgbClr val="FFC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186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2PL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-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sz="2600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0274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Spanner</a:t>
                      </a:r>
                    </a:p>
                    <a:p>
                      <a:r>
                        <a:rPr lang="en-US" sz="2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(stale-read)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  <a:p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sz="26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  <a:p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(yes)</a:t>
                      </a:r>
                    </a:p>
                  </a:txBody>
                  <a:tcPr marL="118872" marR="118872" marT="59436" marB="5943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sz="2600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sz="2600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rgbClr val="FFC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(stale)</a:t>
                      </a:r>
                    </a:p>
                  </a:txBody>
                  <a:tcPr marL="118872" marR="118872" marT="59436" marB="5943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786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244" y="365126"/>
            <a:ext cx="1080671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Strong Guarantees + Scalability + Low Latency?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244" y="1825624"/>
            <a:ext cx="11069955" cy="48384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SNOW is impossible for read-only transactions</a:t>
            </a:r>
          </a:p>
          <a:p>
            <a:endParaRPr lang="en-US" dirty="0"/>
          </a:p>
          <a:p>
            <a:r>
              <a:rPr lang="en-US" dirty="0"/>
              <a:t>Must choose strongest guarantees (Strict Serializability &amp; Write transactions) OR lowest latency (Non-blocking &amp; One Round)</a:t>
            </a:r>
          </a:p>
          <a:p>
            <a:endParaRPr lang="en-US" dirty="0"/>
          </a:p>
          <a:p>
            <a:r>
              <a:rPr lang="en-US" dirty="0"/>
              <a:t>PRAM / CAP are for replication</a:t>
            </a:r>
          </a:p>
          <a:p>
            <a:r>
              <a:rPr lang="en-US" dirty="0"/>
              <a:t>SNOW / NOCS is for </a:t>
            </a:r>
            <a:r>
              <a:rPr lang="en-US" dirty="0" err="1"/>
              <a:t>sharding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E082D-AF06-994C-889F-5384996AA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23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4068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You Can!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Build systems that are fault tolerant, scalable, provide low latency, highly available</a:t>
            </a:r>
            <a:endParaRPr lang="en-US" i="1" dirty="0"/>
          </a:p>
          <a:p>
            <a:pPr lvl="1"/>
            <a:r>
              <a:rPr lang="en-US" dirty="0"/>
              <a:t>+ strong</a:t>
            </a:r>
            <a:r>
              <a:rPr lang="en-US" i="1" dirty="0"/>
              <a:t>er</a:t>
            </a:r>
            <a:r>
              <a:rPr lang="en-US" dirty="0"/>
              <a:t> guarantees, but not the strongest</a:t>
            </a:r>
          </a:p>
          <a:p>
            <a:endParaRPr lang="en-US" dirty="0"/>
          </a:p>
          <a:p>
            <a:r>
              <a:rPr lang="en-US" dirty="0"/>
              <a:t>OR</a:t>
            </a:r>
          </a:p>
          <a:p>
            <a:endParaRPr lang="en-US" dirty="0"/>
          </a:p>
          <a:p>
            <a:r>
              <a:rPr lang="en-US" dirty="0"/>
              <a:t>Build systems that are fault tolerant, scalable, and provide the strongest guarantees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4BE5E-B9E8-5649-8F90-180D8601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24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39183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See It In Action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C907D44-4763-AA46-85DB-6B3B278A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25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97294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BlankMap-USA-states.PNG"/>
          <p:cNvPicPr>
            <a:picLocks noChangeAspect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-35420" y="759409"/>
            <a:ext cx="11922620" cy="724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Freeform 142"/>
          <p:cNvSpPr/>
          <p:nvPr/>
        </p:nvSpPr>
        <p:spPr>
          <a:xfrm>
            <a:off x="139235" y="5890860"/>
            <a:ext cx="4495306" cy="2267386"/>
          </a:xfrm>
          <a:custGeom>
            <a:avLst/>
            <a:gdLst>
              <a:gd name="connsiteX0" fmla="*/ 107104 w 3457928"/>
              <a:gd name="connsiteY0" fmla="*/ 0 h 1744143"/>
              <a:gd name="connsiteX1" fmla="*/ 1193444 w 3457928"/>
              <a:gd name="connsiteY1" fmla="*/ 0 h 1744143"/>
              <a:gd name="connsiteX2" fmla="*/ 1881969 w 3457928"/>
              <a:gd name="connsiteY2" fmla="*/ 474284 h 1744143"/>
              <a:gd name="connsiteX3" fmla="*/ 2325686 w 3457928"/>
              <a:gd name="connsiteY3" fmla="*/ 611980 h 1744143"/>
              <a:gd name="connsiteX4" fmla="*/ 2983610 w 3457928"/>
              <a:gd name="connsiteY4" fmla="*/ 902670 h 1744143"/>
              <a:gd name="connsiteX5" fmla="*/ 3457928 w 3457928"/>
              <a:gd name="connsiteY5" fmla="*/ 1269858 h 1744143"/>
              <a:gd name="connsiteX6" fmla="*/ 3396725 w 3457928"/>
              <a:gd name="connsiteY6" fmla="*/ 1698244 h 1744143"/>
              <a:gd name="connsiteX7" fmla="*/ 2631697 w 3457928"/>
              <a:gd name="connsiteY7" fmla="*/ 1744143 h 1744143"/>
              <a:gd name="connsiteX8" fmla="*/ 1193444 w 3457928"/>
              <a:gd name="connsiteY8" fmla="*/ 1713544 h 1744143"/>
              <a:gd name="connsiteX9" fmla="*/ 0 w 3457928"/>
              <a:gd name="connsiteY9" fmla="*/ 1682945 h 1744143"/>
              <a:gd name="connsiteX10" fmla="*/ 45902 w 3457928"/>
              <a:gd name="connsiteY10" fmla="*/ 0 h 1744143"/>
              <a:gd name="connsiteX11" fmla="*/ 107104 w 3457928"/>
              <a:gd name="connsiteY11" fmla="*/ 0 h 174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57928" h="1744143">
                <a:moveTo>
                  <a:pt x="107104" y="0"/>
                </a:moveTo>
                <a:lnTo>
                  <a:pt x="1193444" y="0"/>
                </a:lnTo>
                <a:lnTo>
                  <a:pt x="1881969" y="474284"/>
                </a:lnTo>
                <a:lnTo>
                  <a:pt x="2325686" y="611980"/>
                </a:lnTo>
                <a:lnTo>
                  <a:pt x="2983610" y="902670"/>
                </a:lnTo>
                <a:lnTo>
                  <a:pt x="3457928" y="1269858"/>
                </a:lnTo>
                <a:lnTo>
                  <a:pt x="3396725" y="1698244"/>
                </a:lnTo>
                <a:lnTo>
                  <a:pt x="2631697" y="1744143"/>
                </a:lnTo>
                <a:lnTo>
                  <a:pt x="1193444" y="1713544"/>
                </a:lnTo>
                <a:lnTo>
                  <a:pt x="0" y="1682945"/>
                </a:lnTo>
                <a:lnTo>
                  <a:pt x="45902" y="0"/>
                </a:lnTo>
                <a:lnTo>
                  <a:pt x="1071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40" dirty="0">
              <a:latin typeface="Helvetica Neue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465" y="44698"/>
            <a:ext cx="10252710" cy="1325563"/>
          </a:xfrm>
        </p:spPr>
        <p:txBody>
          <a:bodyPr/>
          <a:lstStyle/>
          <a:p>
            <a:r>
              <a:rPr lang="en-US" dirty="0"/>
              <a:t>Client </a:t>
            </a:r>
            <a:r>
              <a:rPr lang="en-US" sz="4400" dirty="0">
                <a:sym typeface="Wingdings"/>
              </a:rPr>
              <a:t></a:t>
            </a:r>
            <a:r>
              <a:rPr lang="en-US" dirty="0">
                <a:sym typeface="Wingdings"/>
              </a:rPr>
              <a:t> Frontend Server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6106" y="2501800"/>
            <a:ext cx="11420839" cy="4571368"/>
            <a:chOff x="50850" y="2715769"/>
            <a:chExt cx="8785261" cy="3516437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50" y="2715769"/>
              <a:ext cx="1501301" cy="995037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0100" y="5237169"/>
              <a:ext cx="1501301" cy="995037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4810" y="3066566"/>
              <a:ext cx="1501301" cy="99503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002067" y="1678099"/>
            <a:ext cx="10294365" cy="4816666"/>
            <a:chOff x="770821" y="2082153"/>
            <a:chExt cx="7918742" cy="3705128"/>
          </a:xfrm>
        </p:grpSpPr>
        <p:grpSp>
          <p:nvGrpSpPr>
            <p:cNvPr id="3" name="Group 2"/>
            <p:cNvGrpSpPr/>
            <p:nvPr/>
          </p:nvGrpSpPr>
          <p:grpSpPr>
            <a:xfrm>
              <a:off x="770821" y="2311400"/>
              <a:ext cx="1451352" cy="2050194"/>
              <a:chOff x="770821" y="2311400"/>
              <a:chExt cx="1451352" cy="205019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016000" y="2311400"/>
                <a:ext cx="862777" cy="641885"/>
                <a:chOff x="927100" y="2273300"/>
                <a:chExt cx="965200" cy="718085"/>
              </a:xfrm>
            </p:grpSpPr>
            <p:cxnSp>
              <p:nvCxnSpPr>
                <p:cNvPr id="8" name="Straight Arrow Connector 7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/>
              <p:cNvGrpSpPr/>
              <p:nvPr/>
            </p:nvGrpSpPr>
            <p:grpSpPr>
              <a:xfrm rot="907609">
                <a:off x="1359396" y="2616818"/>
                <a:ext cx="862777" cy="641885"/>
                <a:chOff x="927100" y="2273300"/>
                <a:chExt cx="965200" cy="718085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/>
              <p:cNvGrpSpPr/>
              <p:nvPr/>
            </p:nvGrpSpPr>
            <p:grpSpPr>
              <a:xfrm rot="19390283">
                <a:off x="770821" y="3633325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oup 4"/>
            <p:cNvGrpSpPr/>
            <p:nvPr/>
          </p:nvGrpSpPr>
          <p:grpSpPr>
            <a:xfrm>
              <a:off x="3040385" y="3546866"/>
              <a:ext cx="2731295" cy="2240415"/>
              <a:chOff x="3040385" y="3546866"/>
              <a:chExt cx="2731295" cy="2240415"/>
            </a:xfrm>
          </p:grpSpPr>
          <p:grpSp>
            <p:nvGrpSpPr>
              <p:cNvPr id="36" name="Group 35"/>
              <p:cNvGrpSpPr/>
              <p:nvPr/>
            </p:nvGrpSpPr>
            <p:grpSpPr>
              <a:xfrm rot="19390283">
                <a:off x="3562359" y="3546866"/>
                <a:ext cx="1468242" cy="1492664"/>
                <a:chOff x="927100" y="2273300"/>
                <a:chExt cx="965200" cy="718085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/>
              <p:cNvGrpSpPr/>
              <p:nvPr/>
            </p:nvGrpSpPr>
            <p:grpSpPr>
              <a:xfrm rot="16390965">
                <a:off x="3099032" y="4873350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4" name="Straight Arrow Connector 43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 rot="2700000">
                <a:off x="5102058" y="5117658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8" name="Straight Arrow Connector 47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5"/>
            <p:cNvGrpSpPr/>
            <p:nvPr/>
          </p:nvGrpSpPr>
          <p:grpSpPr>
            <a:xfrm>
              <a:off x="7316018" y="2662104"/>
              <a:ext cx="1310008" cy="2008928"/>
              <a:chOff x="7316018" y="2662104"/>
              <a:chExt cx="1310008" cy="2008928"/>
            </a:xfrm>
          </p:grpSpPr>
          <p:grpSp>
            <p:nvGrpSpPr>
              <p:cNvPr id="51" name="Group 50"/>
              <p:cNvGrpSpPr/>
              <p:nvPr/>
            </p:nvGrpSpPr>
            <p:grpSpPr>
              <a:xfrm rot="9237480">
                <a:off x="7316018" y="3930774"/>
                <a:ext cx="635514" cy="740258"/>
                <a:chOff x="888336" y="2261479"/>
                <a:chExt cx="1003964" cy="729906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rot="10800000" flipH="1">
                  <a:off x="888336" y="2261479"/>
                  <a:ext cx="927101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 rot="9237480">
                <a:off x="8265435" y="2662104"/>
                <a:ext cx="360591" cy="470516"/>
                <a:chOff x="854906" y="2141314"/>
                <a:chExt cx="1037394" cy="850071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rot="10800000" flipH="1">
                  <a:off x="854906" y="2141314"/>
                  <a:ext cx="927099" cy="641886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910356" y="2082153"/>
              <a:ext cx="7779207" cy="3473506"/>
              <a:chOff x="910356" y="2082153"/>
              <a:chExt cx="7779207" cy="3473506"/>
            </a:xfrm>
          </p:grpSpPr>
          <p:sp>
            <p:nvSpPr>
              <p:cNvPr id="46" name="Oval 45"/>
              <p:cNvSpPr/>
              <p:nvPr/>
            </p:nvSpPr>
            <p:spPr>
              <a:xfrm rot="907609">
                <a:off x="2809876" y="4624041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40" dirty="0">
                  <a:latin typeface="Helvetica Neue Medium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 rot="907609">
                <a:off x="5895604" y="5276259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40" dirty="0">
                  <a:latin typeface="Helvetica Neue Medium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 rot="907609">
                <a:off x="4354734" y="3038049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40" dirty="0">
                  <a:latin typeface="Helvetica Neue Medium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 rot="907609">
                <a:off x="910356" y="4463998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40" dirty="0">
                  <a:latin typeface="Helvetica Neue Medium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 rot="907609">
                <a:off x="2293400" y="2574157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40" dirty="0">
                  <a:latin typeface="Helvetica Neue Medium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 rot="907609">
                <a:off x="1841530" y="2082153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40" dirty="0">
                  <a:latin typeface="Helvetica Neue Medium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 rot="907609">
                <a:off x="7321027" y="4763871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40" dirty="0">
                  <a:latin typeface="Helvetica Neue Medium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 rot="907609">
                <a:off x="8410163" y="2359087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40" dirty="0">
                  <a:latin typeface="Helvetica Neue Medium"/>
                </a:endParaRPr>
              </a:p>
            </p:txBody>
          </p:sp>
        </p:grpSp>
      </p:grp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412FBE7F-C029-3C44-A628-AF79AFA9D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26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33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3015830" y="1281985"/>
            <a:ext cx="5525346" cy="4381453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360"/>
            <a:endParaRPr lang="en-US" sz="2340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90054" y="2092650"/>
            <a:ext cx="1981200" cy="2393067"/>
            <a:chOff x="2641600" y="2742684"/>
            <a:chExt cx="1524000" cy="1840819"/>
          </a:xfrm>
        </p:grpSpPr>
        <p:sp>
          <p:nvSpPr>
            <p:cNvPr id="9" name="Rectangle 8"/>
            <p:cNvSpPr/>
            <p:nvPr/>
          </p:nvSpPr>
          <p:spPr>
            <a:xfrm>
              <a:off x="2641600" y="2742684"/>
              <a:ext cx="1524000" cy="447010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594360"/>
              <a:endParaRPr lang="en-US" sz="2340" dirty="0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641600" y="3425796"/>
              <a:ext cx="1524000" cy="447010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594360"/>
              <a:endParaRPr lang="en-US" sz="2340" dirty="0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641600" y="4136493"/>
              <a:ext cx="1524000" cy="447010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594360"/>
              <a:endParaRPr lang="en-US" sz="2340" dirty="0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3390054" y="4839838"/>
            <a:ext cx="1981200" cy="581113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594360"/>
            <a:endParaRPr lang="en-US" sz="2340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62198"/>
            <a:ext cx="10698480" cy="1143000"/>
          </a:xfrm>
        </p:spPr>
        <p:txBody>
          <a:bodyPr>
            <a:normAutofit/>
          </a:bodyPr>
          <a:lstStyle/>
          <a:p>
            <a:r>
              <a:rPr lang="en-US" sz="4800" dirty="0">
                <a:cs typeface="Helvetica Neue Medium"/>
              </a:rPr>
              <a:t>Inside the Datacenter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7974" y="1295840"/>
            <a:ext cx="2245360" cy="6801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594360"/>
            <a:r>
              <a:rPr lang="en-US" sz="3000" b="1" u="sng" dirty="0">
                <a:solidFill>
                  <a:prstClr val="black"/>
                </a:solidFill>
                <a:latin typeface="Helvetica Neue Medium"/>
                <a:cs typeface="Helvetica Neue Medium"/>
              </a:rPr>
              <a:t>Web Tier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3847" y="1295840"/>
            <a:ext cx="2971800" cy="6801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594360"/>
            <a:r>
              <a:rPr lang="en-US" sz="3000" b="1" u="sng" dirty="0">
                <a:solidFill>
                  <a:prstClr val="black"/>
                </a:solidFill>
                <a:latin typeface="Helvetica Neue Medium"/>
                <a:cs typeface="Helvetica Neue Medium"/>
              </a:rPr>
              <a:t>Storage Tier</a:t>
            </a:r>
          </a:p>
        </p:txBody>
      </p:sp>
      <p:cxnSp>
        <p:nvCxnSpPr>
          <p:cNvPr id="54" name="Straight Arrow Connector 53"/>
          <p:cNvCxnSpPr>
            <a:cxnSpLocks/>
            <a:stCxn id="26" idx="3"/>
          </p:cNvCxnSpPr>
          <p:nvPr/>
        </p:nvCxnSpPr>
        <p:spPr>
          <a:xfrm>
            <a:off x="1673298" y="2313916"/>
            <a:ext cx="1692285" cy="93539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264380" y="2092650"/>
            <a:ext cx="1713864" cy="3261195"/>
          </a:xfrm>
          <a:prstGeom prst="roundRect">
            <a:avLst>
              <a:gd name="adj" fmla="val 36514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360"/>
            <a:endParaRPr lang="en-US" sz="2340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71254" y="2594136"/>
            <a:ext cx="893126" cy="2120187"/>
            <a:chOff x="4165600" y="3128444"/>
            <a:chExt cx="687020" cy="1630913"/>
          </a:xfrm>
        </p:grpSpPr>
        <p:cxnSp>
          <p:nvCxnSpPr>
            <p:cNvPr id="61" name="Straight Arrow Connector 60"/>
            <p:cNvCxnSpPr/>
            <p:nvPr/>
          </p:nvCxnSpPr>
          <p:spPr>
            <a:xfrm flipV="1">
              <a:off x="4165600" y="3128444"/>
              <a:ext cx="687020" cy="44701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4165600" y="3713669"/>
              <a:ext cx="68702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4165600" y="3898002"/>
              <a:ext cx="687020" cy="86135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298714" y="5739404"/>
            <a:ext cx="3434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4360"/>
            <a:r>
              <a:rPr lang="en-US" sz="2800" dirty="0">
                <a:solidFill>
                  <a:prstClr val="black"/>
                </a:solidFill>
                <a:latin typeface="Helvetica Neue Medium"/>
                <a:cs typeface="Helvetica Neue Medium"/>
              </a:rPr>
              <a:t>Executes frontend, application code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-4402666" y="4206580"/>
            <a:ext cx="1452880" cy="3549941"/>
            <a:chOff x="2225527" y="2028428"/>
            <a:chExt cx="1625600" cy="3306470"/>
          </a:xfrm>
        </p:grpSpPr>
        <p:sp>
          <p:nvSpPr>
            <p:cNvPr id="28" name="Oval 27"/>
            <p:cNvSpPr/>
            <p:nvPr/>
          </p:nvSpPr>
          <p:spPr>
            <a:xfrm>
              <a:off x="2225527" y="2028428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594360"/>
              <a:r>
                <a:rPr lang="en-US" sz="3120" dirty="0">
                  <a:solidFill>
                    <a:prstClr val="white"/>
                  </a:solidFill>
                  <a:latin typeface="Helvetica Neue Medium"/>
                </a:rPr>
                <a:t>A-F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225527" y="2938670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594360"/>
              <a:r>
                <a:rPr lang="en-US" sz="3120" dirty="0">
                  <a:solidFill>
                    <a:prstClr val="white"/>
                  </a:solidFill>
                  <a:latin typeface="Helvetica Neue Medium"/>
                </a:rPr>
                <a:t>G-L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225527" y="3848911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594360"/>
              <a:r>
                <a:rPr lang="en-US" sz="3120" dirty="0">
                  <a:solidFill>
                    <a:prstClr val="white"/>
                  </a:solidFill>
                  <a:latin typeface="Helvetica Neue Medium"/>
                </a:rPr>
                <a:t>M-R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2225527" y="4759152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594360"/>
              <a:r>
                <a:rPr lang="en-US" sz="3120" dirty="0">
                  <a:solidFill>
                    <a:prstClr val="white"/>
                  </a:solidFill>
                  <a:latin typeface="Helvetica Neue Medium"/>
                </a:rPr>
                <a:t>S-Z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6489996" y="5739404"/>
            <a:ext cx="2382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94360"/>
            <a:r>
              <a:rPr lang="en-US" sz="2800" dirty="0">
                <a:solidFill>
                  <a:prstClr val="black"/>
                </a:solidFill>
                <a:latin typeface="Helvetica Neue Medium"/>
                <a:cs typeface="Helvetica Neue Medium"/>
              </a:rPr>
              <a:t>Stores state, </a:t>
            </a:r>
            <a:br>
              <a:rPr lang="en-US" sz="2800" dirty="0">
                <a:solidFill>
                  <a:prstClr val="black"/>
                </a:solidFill>
                <a:latin typeface="Helvetica Neue Medium"/>
                <a:cs typeface="Helvetica Neue Medium"/>
              </a:rPr>
            </a:br>
            <a:r>
              <a:rPr lang="en-US" sz="2800" dirty="0">
                <a:solidFill>
                  <a:prstClr val="black"/>
                </a:solidFill>
                <a:latin typeface="Helvetica Neue Medium"/>
                <a:cs typeface="Helvetica Neue Medium"/>
              </a:rPr>
              <a:t>provides </a:t>
            </a:r>
            <a:r>
              <a:rPr lang="mr-IN" sz="2800" dirty="0">
                <a:solidFill>
                  <a:prstClr val="black"/>
                </a:solidFill>
                <a:latin typeface="Helvetica Neue Medium"/>
                <a:cs typeface="Helvetica Neue Medium"/>
              </a:rPr>
              <a:t>…</a:t>
            </a:r>
            <a:endParaRPr lang="en-US" sz="2800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907" r="888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263" y="1665898"/>
            <a:ext cx="1296035" cy="12960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2338" y="3064490"/>
            <a:ext cx="271728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Fault Tolerance?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22338" y="3702718"/>
            <a:ext cx="19527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Scalability?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85600" y="3064490"/>
            <a:ext cx="271728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Fault Tolerance?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785599" y="3702718"/>
            <a:ext cx="19527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Scalability?</a:t>
            </a:r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713C43C8-6817-C04A-83A8-930EB65A1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27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487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" grpId="0"/>
      <p:bldP spid="8" grpId="0"/>
      <p:bldP spid="23" grpId="0" animBg="1"/>
      <p:bldP spid="3" grpId="0"/>
      <p:bldP spid="64" grpId="0"/>
      <p:bldP spid="10" grpId="0"/>
      <p:bldP spid="33" grpId="0"/>
      <p:bldP spid="34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6815"/>
            <a:ext cx="10698480" cy="1191131"/>
          </a:xfrm>
        </p:spPr>
        <p:txBody>
          <a:bodyPr>
            <a:noAutofit/>
          </a:bodyPr>
          <a:lstStyle/>
          <a:p>
            <a:r>
              <a:rPr lang="en-US" sz="4200" dirty="0"/>
              <a:t>App Code Reads/Writes to Storage Tier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65876" y="2376499"/>
            <a:ext cx="2704711" cy="4146502"/>
          </a:xfrm>
          <a:prstGeom prst="roundRect">
            <a:avLst>
              <a:gd name="adj" fmla="val 36514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Helvetica Neue Medium"/>
                <a:cs typeface="Helvetica Neue Medium"/>
              </a:rPr>
              <a:t>Storage</a:t>
            </a:r>
          </a:p>
          <a:p>
            <a:pPr algn="ctr"/>
            <a:endParaRPr lang="en-US" sz="2340" dirty="0">
              <a:latin typeface="Helvetica Neue Medium"/>
              <a:cs typeface="Helvetica Neue Medium"/>
            </a:endParaRPr>
          </a:p>
          <a:p>
            <a:pPr algn="ctr"/>
            <a:endParaRPr lang="en-US" sz="2340" dirty="0">
              <a:latin typeface="Helvetica Neue Medium"/>
              <a:cs typeface="Helvetica Neue Medium"/>
            </a:endParaRPr>
          </a:p>
          <a:p>
            <a:pPr algn="ctr"/>
            <a:endParaRPr lang="en-US" sz="2340" dirty="0">
              <a:latin typeface="Helvetica Neue Medium"/>
              <a:cs typeface="Helvetica Neue Medium"/>
            </a:endParaRPr>
          </a:p>
          <a:p>
            <a:pPr algn="ctr"/>
            <a:endParaRPr lang="en-US" sz="2340" dirty="0">
              <a:latin typeface="Helvetica Neue Medium"/>
              <a:cs typeface="Helvetica Neue Medium"/>
            </a:endParaRPr>
          </a:p>
          <a:p>
            <a:pPr algn="ctr"/>
            <a:endParaRPr lang="en-US" sz="2340" dirty="0">
              <a:latin typeface="Helvetica Neue Medium"/>
              <a:cs typeface="Helvetica Neue Medium"/>
            </a:endParaRPr>
          </a:p>
          <a:p>
            <a:pPr algn="ctr"/>
            <a:endParaRPr lang="en-US" sz="2340" dirty="0">
              <a:latin typeface="Helvetica Neue Medium"/>
              <a:cs typeface="Helvetica Neue Medium"/>
            </a:endParaRPr>
          </a:p>
          <a:p>
            <a:pPr algn="ctr"/>
            <a:endParaRPr lang="en-US" sz="2340" dirty="0">
              <a:latin typeface="Helvetica Neue Medium"/>
              <a:cs typeface="Helvetica Neue Medium"/>
            </a:endParaRPr>
          </a:p>
          <a:p>
            <a:pPr algn="ctr"/>
            <a:endParaRPr lang="en-US" sz="2340" dirty="0">
              <a:latin typeface="Helvetica Neue Medium"/>
              <a:cs typeface="Helvetica Neue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24911" y="2376499"/>
            <a:ext cx="2704711" cy="4146502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400" u="sng" dirty="0">
                <a:latin typeface="Helvetica Neue Medium"/>
                <a:cs typeface="Helvetica Neue Medium"/>
              </a:rPr>
              <a:t>Application code</a:t>
            </a:r>
          </a:p>
          <a:p>
            <a:pPr algn="ctr"/>
            <a:endParaRPr lang="en-US" sz="2340" u="sng" dirty="0">
              <a:latin typeface="Helvetica Neue Medium"/>
              <a:cs typeface="Helvetica Neue Medium"/>
            </a:endParaRPr>
          </a:p>
          <a:p>
            <a:pPr algn="ctr"/>
            <a:endParaRPr lang="en-US" sz="2340" u="sng" dirty="0">
              <a:latin typeface="Helvetica Neue Medium"/>
              <a:cs typeface="Helvetica Neue Medium"/>
            </a:endParaRPr>
          </a:p>
          <a:p>
            <a:pPr algn="ctr"/>
            <a:endParaRPr lang="en-US" sz="2340" u="sng" dirty="0">
              <a:latin typeface="Helvetica Neue Medium"/>
              <a:cs typeface="Helvetica Neue Medium"/>
            </a:endParaRPr>
          </a:p>
          <a:p>
            <a:pPr algn="ctr"/>
            <a:endParaRPr lang="en-US" sz="2340" u="sng" dirty="0">
              <a:latin typeface="Helvetica Neue Medium"/>
              <a:cs typeface="Helvetica Neue Medium"/>
            </a:endParaRPr>
          </a:p>
          <a:p>
            <a:pPr algn="ctr"/>
            <a:endParaRPr lang="en-US" sz="2340" u="sng" dirty="0">
              <a:latin typeface="Helvetica Neue Medium"/>
              <a:cs typeface="Helvetica Neue Medium"/>
            </a:endParaRPr>
          </a:p>
          <a:p>
            <a:pPr algn="ctr"/>
            <a:endParaRPr lang="en-US" sz="2340" u="sng" dirty="0">
              <a:latin typeface="Helvetica Neue Medium"/>
              <a:cs typeface="Helvetica Neue Medium"/>
            </a:endParaRPr>
          </a:p>
          <a:p>
            <a:pPr algn="ctr"/>
            <a:endParaRPr lang="en-US" sz="2340" u="sng" dirty="0">
              <a:latin typeface="Helvetica Neue Medium"/>
              <a:cs typeface="Helvetica Neue Medium"/>
            </a:endParaRPr>
          </a:p>
          <a:p>
            <a:pPr algn="ctr"/>
            <a:endParaRPr lang="en-US" sz="2340" u="sng" dirty="0">
              <a:latin typeface="Helvetica Neue Medium"/>
              <a:cs typeface="Helvetica Neue Medium"/>
            </a:endParaRPr>
          </a:p>
          <a:p>
            <a:pPr algn="ctr"/>
            <a:endParaRPr lang="en-US" sz="2340" u="sng" dirty="0">
              <a:latin typeface="Helvetica Neue Medium"/>
              <a:cs typeface="Helvetica Neue Medium"/>
            </a:endParaRPr>
          </a:p>
          <a:p>
            <a:pPr algn="ctr"/>
            <a:endParaRPr lang="en-US" sz="2340" u="sng" dirty="0">
              <a:latin typeface="Helvetica Neue Medium"/>
              <a:cs typeface="Helvetica Neue Medium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74564" y="3635371"/>
            <a:ext cx="3891312" cy="53134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03798" y="1221788"/>
            <a:ext cx="1017080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30" dirty="0">
                <a:latin typeface="Helvetica Neue Medium" charset="0"/>
                <a:ea typeface="Helvetica Neue Medium" charset="0"/>
                <a:cs typeface="Helvetica Neue Medium" charset="0"/>
              </a:rPr>
              <a:t>Facebook page load has 1000s of reads, chains of sequential reads dozens long </a:t>
            </a:r>
            <a:r>
              <a:rPr lang="en-US" sz="2080" dirty="0">
                <a:latin typeface="Helvetica Neue Medium" charset="0"/>
                <a:ea typeface="Helvetica Neue Medium" charset="0"/>
                <a:cs typeface="Helvetica Neue Medium" charset="0"/>
              </a:rPr>
              <a:t>[</a:t>
            </a:r>
            <a:r>
              <a:rPr lang="en-US" sz="2080" dirty="0" err="1">
                <a:latin typeface="Helvetica Neue Medium" charset="0"/>
                <a:ea typeface="Helvetica Neue Medium" charset="0"/>
                <a:cs typeface="Helvetica Neue Medium" charset="0"/>
              </a:rPr>
              <a:t>HotOS</a:t>
            </a:r>
            <a:r>
              <a:rPr lang="en-US" sz="2080" dirty="0">
                <a:latin typeface="Helvetica Neue Medium" charset="0"/>
                <a:ea typeface="Helvetica Neue Medium" charset="0"/>
                <a:cs typeface="Helvetica Neue Medium" charset="0"/>
              </a:rPr>
              <a:t> ‘15]</a:t>
            </a:r>
            <a:endParaRPr lang="en-US" sz="351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275986" y="3019970"/>
            <a:ext cx="302787" cy="530891"/>
          </a:xfrm>
          <a:custGeom>
            <a:avLst/>
            <a:gdLst>
              <a:gd name="connsiteX0" fmla="*/ 258792 w 258818"/>
              <a:gd name="connsiteY0" fmla="*/ 0 h 966158"/>
              <a:gd name="connsiteX1" fmla="*/ 0 w 258818"/>
              <a:gd name="connsiteY1" fmla="*/ 207034 h 966158"/>
              <a:gd name="connsiteX2" fmla="*/ 258792 w 258818"/>
              <a:gd name="connsiteY2" fmla="*/ 327803 h 966158"/>
              <a:gd name="connsiteX3" fmla="*/ 17253 w 258818"/>
              <a:gd name="connsiteY3" fmla="*/ 552090 h 966158"/>
              <a:gd name="connsiteX4" fmla="*/ 207034 w 258818"/>
              <a:gd name="connsiteY4" fmla="*/ 690113 h 966158"/>
              <a:gd name="connsiteX5" fmla="*/ 51758 w 258818"/>
              <a:gd name="connsiteY5" fmla="*/ 828135 h 966158"/>
              <a:gd name="connsiteX6" fmla="*/ 172528 w 258818"/>
              <a:gd name="connsiteY6" fmla="*/ 966158 h 96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18" h="966158">
                <a:moveTo>
                  <a:pt x="258792" y="0"/>
                </a:moveTo>
                <a:cubicBezTo>
                  <a:pt x="129396" y="76200"/>
                  <a:pt x="0" y="152400"/>
                  <a:pt x="0" y="207034"/>
                </a:cubicBezTo>
                <a:cubicBezTo>
                  <a:pt x="0" y="261668"/>
                  <a:pt x="255916" y="270294"/>
                  <a:pt x="258792" y="327803"/>
                </a:cubicBezTo>
                <a:cubicBezTo>
                  <a:pt x="261668" y="385312"/>
                  <a:pt x="25879" y="491705"/>
                  <a:pt x="17253" y="552090"/>
                </a:cubicBezTo>
                <a:cubicBezTo>
                  <a:pt x="8627" y="612475"/>
                  <a:pt x="201283" y="644105"/>
                  <a:pt x="207034" y="690113"/>
                </a:cubicBezTo>
                <a:cubicBezTo>
                  <a:pt x="212785" y="736121"/>
                  <a:pt x="57509" y="782128"/>
                  <a:pt x="51758" y="828135"/>
                </a:cubicBezTo>
                <a:cubicBezTo>
                  <a:pt x="46007" y="874143"/>
                  <a:pt x="172528" y="966158"/>
                  <a:pt x="172528" y="96615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755"/>
          </a:p>
        </p:txBody>
      </p:sp>
      <p:sp>
        <p:nvSpPr>
          <p:cNvPr id="17" name="Freeform 16"/>
          <p:cNvSpPr/>
          <p:nvPr/>
        </p:nvSpPr>
        <p:spPr>
          <a:xfrm>
            <a:off x="3271777" y="4257046"/>
            <a:ext cx="302787" cy="530891"/>
          </a:xfrm>
          <a:custGeom>
            <a:avLst/>
            <a:gdLst>
              <a:gd name="connsiteX0" fmla="*/ 258792 w 258818"/>
              <a:gd name="connsiteY0" fmla="*/ 0 h 966158"/>
              <a:gd name="connsiteX1" fmla="*/ 0 w 258818"/>
              <a:gd name="connsiteY1" fmla="*/ 207034 h 966158"/>
              <a:gd name="connsiteX2" fmla="*/ 258792 w 258818"/>
              <a:gd name="connsiteY2" fmla="*/ 327803 h 966158"/>
              <a:gd name="connsiteX3" fmla="*/ 17253 w 258818"/>
              <a:gd name="connsiteY3" fmla="*/ 552090 h 966158"/>
              <a:gd name="connsiteX4" fmla="*/ 207034 w 258818"/>
              <a:gd name="connsiteY4" fmla="*/ 690113 h 966158"/>
              <a:gd name="connsiteX5" fmla="*/ 51758 w 258818"/>
              <a:gd name="connsiteY5" fmla="*/ 828135 h 966158"/>
              <a:gd name="connsiteX6" fmla="*/ 172528 w 258818"/>
              <a:gd name="connsiteY6" fmla="*/ 966158 h 96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18" h="966158">
                <a:moveTo>
                  <a:pt x="258792" y="0"/>
                </a:moveTo>
                <a:cubicBezTo>
                  <a:pt x="129396" y="76200"/>
                  <a:pt x="0" y="152400"/>
                  <a:pt x="0" y="207034"/>
                </a:cubicBezTo>
                <a:cubicBezTo>
                  <a:pt x="0" y="261668"/>
                  <a:pt x="255916" y="270294"/>
                  <a:pt x="258792" y="327803"/>
                </a:cubicBezTo>
                <a:cubicBezTo>
                  <a:pt x="261668" y="385312"/>
                  <a:pt x="25879" y="491705"/>
                  <a:pt x="17253" y="552090"/>
                </a:cubicBezTo>
                <a:cubicBezTo>
                  <a:pt x="8627" y="612475"/>
                  <a:pt x="201283" y="644105"/>
                  <a:pt x="207034" y="690113"/>
                </a:cubicBezTo>
                <a:cubicBezTo>
                  <a:pt x="212785" y="736121"/>
                  <a:pt x="57509" y="782128"/>
                  <a:pt x="51758" y="828135"/>
                </a:cubicBezTo>
                <a:cubicBezTo>
                  <a:pt x="46007" y="874143"/>
                  <a:pt x="172528" y="966158"/>
                  <a:pt x="172528" y="96615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755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574562" y="3862938"/>
            <a:ext cx="3891313" cy="253741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574564" y="4812011"/>
            <a:ext cx="3891312" cy="53134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574562" y="5039577"/>
            <a:ext cx="3891313" cy="253741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279255" y="3144890"/>
            <a:ext cx="2799049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46392" y="2594415"/>
            <a:ext cx="1338828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40" dirty="0">
                <a:latin typeface="Helvetica Neue Medium"/>
                <a:cs typeface="Helvetica Neue Medium"/>
              </a:rPr>
              <a:t>Request</a:t>
            </a:r>
            <a:endParaRPr lang="en-US" sz="2340" dirty="0"/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 flipH="1">
            <a:off x="228456" y="6179940"/>
            <a:ext cx="2799049" cy="141183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805523" y="5733839"/>
            <a:ext cx="896399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40" dirty="0">
                <a:latin typeface="Helvetica Neue Medium"/>
                <a:cs typeface="Helvetica Neue Medium"/>
              </a:rPr>
              <a:t>Page</a:t>
            </a:r>
            <a:endParaRPr lang="en-US" sz="2340" dirty="0"/>
          </a:p>
        </p:txBody>
      </p:sp>
      <p:sp>
        <p:nvSpPr>
          <p:cNvPr id="39" name="Oval 38"/>
          <p:cNvSpPr/>
          <p:nvPr/>
        </p:nvSpPr>
        <p:spPr>
          <a:xfrm rot="5400000">
            <a:off x="3391020" y="5273933"/>
            <a:ext cx="133731" cy="5096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755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 rot="5400000">
            <a:off x="3391020" y="5566101"/>
            <a:ext cx="133731" cy="5096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755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1" name="Oval 40"/>
          <p:cNvSpPr/>
          <p:nvPr/>
        </p:nvSpPr>
        <p:spPr>
          <a:xfrm rot="5400000">
            <a:off x="3391020" y="5858268"/>
            <a:ext cx="133731" cy="5096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755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3572690" y="5604459"/>
            <a:ext cx="3893185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524751" y="5729273"/>
            <a:ext cx="3941124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569661" y="5915598"/>
            <a:ext cx="3896214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521721" y="6019825"/>
            <a:ext cx="4098423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298832B1-8F83-9E42-B1FE-4E2C885F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28</a:t>
            </a:fld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6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66"/>
    </mc:Choice>
    <mc:Fallback xmlns="">
      <p:transition spd="slow" advTm="4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2" grpId="0"/>
      <p:bldP spid="37" grpId="0"/>
      <p:bldP spid="39" grpId="0" animBg="1"/>
      <p:bldP spid="40" grpId="0" animBg="1"/>
      <p:bldP spid="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459335" y="1566110"/>
            <a:ext cx="8941966" cy="5549129"/>
            <a:chOff x="1496754" y="1518343"/>
            <a:chExt cx="9171246" cy="5691414"/>
          </a:xfrm>
        </p:grpSpPr>
        <p:pic>
          <p:nvPicPr>
            <p:cNvPr id="59" name="Picture 18" descr="BlankMap-USA-states.PNG"/>
            <p:cNvPicPr>
              <a:picLocks noChangeAspect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1496754" y="1518343"/>
              <a:ext cx="9171246" cy="557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Freeform 59"/>
            <p:cNvSpPr/>
            <p:nvPr/>
          </p:nvSpPr>
          <p:spPr>
            <a:xfrm>
              <a:off x="1631104" y="5465614"/>
              <a:ext cx="3457928" cy="1744143"/>
            </a:xfrm>
            <a:custGeom>
              <a:avLst/>
              <a:gdLst>
                <a:gd name="connsiteX0" fmla="*/ 107104 w 3457928"/>
                <a:gd name="connsiteY0" fmla="*/ 0 h 1744143"/>
                <a:gd name="connsiteX1" fmla="*/ 1193444 w 3457928"/>
                <a:gd name="connsiteY1" fmla="*/ 0 h 1744143"/>
                <a:gd name="connsiteX2" fmla="*/ 1881969 w 3457928"/>
                <a:gd name="connsiteY2" fmla="*/ 474284 h 1744143"/>
                <a:gd name="connsiteX3" fmla="*/ 2325686 w 3457928"/>
                <a:gd name="connsiteY3" fmla="*/ 611980 h 1744143"/>
                <a:gd name="connsiteX4" fmla="*/ 2983610 w 3457928"/>
                <a:gd name="connsiteY4" fmla="*/ 902670 h 1744143"/>
                <a:gd name="connsiteX5" fmla="*/ 3457928 w 3457928"/>
                <a:gd name="connsiteY5" fmla="*/ 1269858 h 1744143"/>
                <a:gd name="connsiteX6" fmla="*/ 3396725 w 3457928"/>
                <a:gd name="connsiteY6" fmla="*/ 1698244 h 1744143"/>
                <a:gd name="connsiteX7" fmla="*/ 2631697 w 3457928"/>
                <a:gd name="connsiteY7" fmla="*/ 1744143 h 1744143"/>
                <a:gd name="connsiteX8" fmla="*/ 1193444 w 3457928"/>
                <a:gd name="connsiteY8" fmla="*/ 1713544 h 1744143"/>
                <a:gd name="connsiteX9" fmla="*/ 0 w 3457928"/>
                <a:gd name="connsiteY9" fmla="*/ 1682945 h 1744143"/>
                <a:gd name="connsiteX10" fmla="*/ 45902 w 3457928"/>
                <a:gd name="connsiteY10" fmla="*/ 0 h 1744143"/>
                <a:gd name="connsiteX11" fmla="*/ 107104 w 3457928"/>
                <a:gd name="connsiteY11" fmla="*/ 0 h 174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57928" h="1744143">
                  <a:moveTo>
                    <a:pt x="107104" y="0"/>
                  </a:moveTo>
                  <a:lnTo>
                    <a:pt x="1193444" y="0"/>
                  </a:lnTo>
                  <a:lnTo>
                    <a:pt x="1881969" y="474284"/>
                  </a:lnTo>
                  <a:lnTo>
                    <a:pt x="2325686" y="611980"/>
                  </a:lnTo>
                  <a:lnTo>
                    <a:pt x="2983610" y="902670"/>
                  </a:lnTo>
                  <a:lnTo>
                    <a:pt x="3457928" y="1269858"/>
                  </a:lnTo>
                  <a:lnTo>
                    <a:pt x="3396725" y="1698244"/>
                  </a:lnTo>
                  <a:lnTo>
                    <a:pt x="2631697" y="1744143"/>
                  </a:lnTo>
                  <a:lnTo>
                    <a:pt x="1193444" y="1713544"/>
                  </a:lnTo>
                  <a:lnTo>
                    <a:pt x="0" y="1682945"/>
                  </a:lnTo>
                  <a:lnTo>
                    <a:pt x="45902" y="0"/>
                  </a:lnTo>
                  <a:lnTo>
                    <a:pt x="107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55" dirty="0">
                <a:latin typeface="Helvetica Neue Medium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16651" y="2199730"/>
            <a:ext cx="4618706" cy="4234120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5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20134" y="2602998"/>
            <a:ext cx="804158" cy="3442903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7959754" y="4428898"/>
            <a:ext cx="2016884" cy="2044038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5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9457035" y="4974554"/>
            <a:ext cx="325368" cy="1582693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786261" y="2337057"/>
            <a:ext cx="2063672" cy="3959466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234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234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234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2340" dirty="0">
                    <a:latin typeface="Helvetica Neue Medium"/>
                  </a:rPr>
                  <a:t>S-Z</a:t>
                </a:r>
              </a:p>
            </p:txBody>
          </p:sp>
        </p:grpSp>
      </p:grpSp>
      <p:cxnSp>
        <p:nvCxnSpPr>
          <p:cNvPr id="15" name="Straight Arrow Connector 14"/>
          <p:cNvCxnSpPr/>
          <p:nvPr/>
        </p:nvCxnSpPr>
        <p:spPr>
          <a:xfrm flipV="1">
            <a:off x="5152212" y="2497339"/>
            <a:ext cx="4559110" cy="606333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9101855" y="2788936"/>
            <a:ext cx="773119" cy="1563926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60270" y="4698207"/>
            <a:ext cx="2733743" cy="551795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9738045" y="1524437"/>
            <a:ext cx="1321757" cy="1505121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65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755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82" y="2237207"/>
                <a:ext cx="1625600" cy="3306469"/>
                <a:chOff x="2225527" y="2028429"/>
                <a:chExt cx="1625600" cy="330646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7" y="2028429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585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585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585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585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11887200" cy="1344195"/>
          </a:xfrm>
        </p:spPr>
        <p:txBody>
          <a:bodyPr>
            <a:noAutofit/>
          </a:bodyPr>
          <a:lstStyle/>
          <a:p>
            <a:r>
              <a:rPr lang="en-US" sz="4800" dirty="0"/>
              <a:t>Scalable Storage is </a:t>
            </a:r>
            <a:br>
              <a:rPr lang="en-US" sz="4800" dirty="0"/>
            </a:br>
            <a:r>
              <a:rPr lang="en-US" sz="4800" dirty="0"/>
              <a:t>Sharded and Geo-Replicated</a:t>
            </a:r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8156719" y="4300001"/>
            <a:ext cx="946846" cy="1816667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340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78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78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78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780" dirty="0">
                    <a:latin typeface="Helvetica Neue Medium"/>
                  </a:rPr>
                  <a:t>S-Z</a:t>
                </a:r>
              </a:p>
            </p:txBody>
          </p:sp>
        </p:grpSp>
      </p:grpSp>
      <p:sp>
        <p:nvSpPr>
          <p:cNvPr id="55" name="Slide Number Placeholder 3">
            <a:extLst>
              <a:ext uri="{FF2B5EF4-FFF2-40B4-BE49-F238E27FC236}">
                <a16:creationId xmlns:a16="http://schemas.microsoft.com/office/drawing/2014/main" id="{68A411D7-48AF-964A-8827-A8EF67CB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29</a:t>
            </a:fld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80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0"/>
    </mc:Choice>
    <mc:Fallback xmlns="">
      <p:transition spd="slow" advTm="215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Distributed Systems,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Or, why not 1 computer to rule them all?</a:t>
            </a:r>
          </a:p>
          <a:p>
            <a:endParaRPr lang="en-US" sz="3200" dirty="0"/>
          </a:p>
          <a:p>
            <a:pPr>
              <a:spcBef>
                <a:spcPts val="3200"/>
              </a:spcBef>
            </a:pPr>
            <a:r>
              <a:rPr lang="en-US" sz="3200" dirty="0"/>
              <a:t>Failure				       	=&gt; </a:t>
            </a:r>
            <a:r>
              <a:rPr lang="en-US" sz="3200" dirty="0">
                <a:solidFill>
                  <a:schemeClr val="accent2"/>
                </a:solidFill>
              </a:rPr>
              <a:t>Fault Tolerance</a:t>
            </a:r>
            <a:endParaRPr lang="en-US" sz="3200" dirty="0"/>
          </a:p>
          <a:p>
            <a:pPr>
              <a:spcBef>
                <a:spcPts val="3200"/>
              </a:spcBef>
            </a:pPr>
            <a:r>
              <a:rPr lang="en-US" sz="3200" dirty="0"/>
              <a:t>Limited computation/storage   	=&gt; </a:t>
            </a:r>
            <a:r>
              <a:rPr lang="en-US" sz="3200" dirty="0">
                <a:solidFill>
                  <a:schemeClr val="accent2"/>
                </a:solidFill>
              </a:rPr>
              <a:t>Scalability</a:t>
            </a:r>
            <a:endParaRPr lang="en-US" sz="3200" dirty="0"/>
          </a:p>
          <a:p>
            <a:pPr>
              <a:spcBef>
                <a:spcPts val="3200"/>
              </a:spcBef>
            </a:pPr>
            <a:r>
              <a:rPr lang="en-US" sz="3200" dirty="0"/>
              <a:t>Physical location 		        	=&gt; </a:t>
            </a:r>
            <a:r>
              <a:rPr lang="en-US" sz="3200" dirty="0">
                <a:solidFill>
                  <a:schemeClr val="accent2"/>
                </a:solidFill>
              </a:rPr>
              <a:t>Availability, Low Latency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C97D44D-EC09-2B4B-9DC2-35F6E69F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3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711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16651" y="2199730"/>
            <a:ext cx="4618706" cy="4234120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5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20134" y="2602998"/>
            <a:ext cx="804158" cy="3442903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7959754" y="4428898"/>
            <a:ext cx="2016884" cy="2044038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5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9457035" y="4974554"/>
            <a:ext cx="325368" cy="1582693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786261" y="2337057"/>
            <a:ext cx="2063672" cy="3959466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234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234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234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2340" dirty="0">
                    <a:latin typeface="Helvetica Neue Medium"/>
                  </a:rPr>
                  <a:t>S-Z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9738045" y="1524437"/>
            <a:ext cx="1321757" cy="1505121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65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755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75" y="2237204"/>
                <a:ext cx="1625607" cy="3306472"/>
                <a:chOff x="2225520" y="2028426"/>
                <a:chExt cx="1625607" cy="3306472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0" y="2028426"/>
                  <a:ext cx="1625596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9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9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9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9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195055"/>
            <a:ext cx="11887200" cy="1114425"/>
          </a:xfrm>
        </p:spPr>
        <p:txBody>
          <a:bodyPr>
            <a:normAutofit/>
          </a:bodyPr>
          <a:lstStyle/>
          <a:p>
            <a:r>
              <a:rPr lang="en-US" sz="5400" dirty="0"/>
              <a:t>So Much Concurrency!</a:t>
            </a:r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8156719" y="4300001"/>
            <a:ext cx="946846" cy="1816667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340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78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78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78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780" dirty="0">
                    <a:latin typeface="Helvetica Neue Medium"/>
                  </a:rPr>
                  <a:t>S-Z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1521933" y="2704886"/>
            <a:ext cx="1243489" cy="2865772"/>
            <a:chOff x="1422400" y="2652633"/>
            <a:chExt cx="996336" cy="2939253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1422400" y="2652633"/>
              <a:ext cx="994265" cy="11714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422400" y="2753762"/>
              <a:ext cx="994265" cy="92625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422400" y="2883465"/>
              <a:ext cx="996336" cy="16816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1422400" y="3061645"/>
              <a:ext cx="962712" cy="253024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 flipV="1">
            <a:off x="1533531" y="2992826"/>
            <a:ext cx="1243489" cy="2966058"/>
            <a:chOff x="1422400" y="2652633"/>
            <a:chExt cx="996336" cy="3042111"/>
          </a:xfrm>
        </p:grpSpPr>
        <p:cxnSp>
          <p:nvCxnSpPr>
            <p:cNvPr id="74" name="Straight Arrow Connector 73"/>
            <p:cNvCxnSpPr/>
            <p:nvPr/>
          </p:nvCxnSpPr>
          <p:spPr>
            <a:xfrm>
              <a:off x="1422400" y="2652633"/>
              <a:ext cx="994265" cy="11714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1422400" y="2753762"/>
              <a:ext cx="994265" cy="92625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1422400" y="2883465"/>
              <a:ext cx="996336" cy="16816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1422400" y="3061644"/>
              <a:ext cx="972187" cy="26331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 flipV="1">
            <a:off x="1533532" y="3338042"/>
            <a:ext cx="1260342" cy="2332902"/>
            <a:chOff x="1422400" y="1439137"/>
            <a:chExt cx="1009840" cy="2392720"/>
          </a:xfrm>
        </p:grpSpPr>
        <p:cxnSp>
          <p:nvCxnSpPr>
            <p:cNvPr id="79" name="Straight Arrow Connector 78"/>
            <p:cNvCxnSpPr/>
            <p:nvPr/>
          </p:nvCxnSpPr>
          <p:spPr>
            <a:xfrm flipV="1">
              <a:off x="1422400" y="1439137"/>
              <a:ext cx="1003740" cy="121349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1422400" y="2215447"/>
              <a:ext cx="1003738" cy="53831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1422400" y="2883465"/>
              <a:ext cx="1009840" cy="37762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1422400" y="3061644"/>
              <a:ext cx="1001669" cy="77021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 rot="1705458" flipH="1">
            <a:off x="8978784" y="4940156"/>
            <a:ext cx="513609" cy="1313965"/>
            <a:chOff x="9348194" y="2698301"/>
            <a:chExt cx="1304554" cy="3337433"/>
          </a:xfrm>
        </p:grpSpPr>
        <p:grpSp>
          <p:nvGrpSpPr>
            <p:cNvPr id="87" name="Group 86"/>
            <p:cNvGrpSpPr/>
            <p:nvPr/>
          </p:nvGrpSpPr>
          <p:grpSpPr>
            <a:xfrm>
              <a:off x="9348194" y="2698301"/>
              <a:ext cx="1275373" cy="2939253"/>
              <a:chOff x="1422400" y="2652633"/>
              <a:chExt cx="996336" cy="2939253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>
                <a:off x="1422400" y="3061645"/>
                <a:ext cx="962712" cy="2530241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/>
            <p:cNvGrpSpPr/>
            <p:nvPr/>
          </p:nvGrpSpPr>
          <p:grpSpPr>
            <a:xfrm flipV="1">
              <a:off x="9360089" y="2993623"/>
              <a:ext cx="1275373" cy="3042111"/>
              <a:chOff x="1422400" y="2652633"/>
              <a:chExt cx="996336" cy="3042111"/>
            </a:xfrm>
          </p:grpSpPr>
          <p:cxnSp>
            <p:nvCxnSpPr>
              <p:cNvPr id="108" name="Straight Arrow Connector 107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>
                <a:off x="1422400" y="3061644"/>
                <a:ext cx="972187" cy="26331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 flipV="1">
              <a:off x="9360089" y="3347692"/>
              <a:ext cx="1292659" cy="2392720"/>
              <a:chOff x="1422400" y="1439137"/>
              <a:chExt cx="1009840" cy="2392720"/>
            </a:xfrm>
          </p:grpSpPr>
          <p:cxnSp>
            <p:nvCxnSpPr>
              <p:cNvPr id="113" name="Straight Arrow Connector 112"/>
              <p:cNvCxnSpPr/>
              <p:nvPr/>
            </p:nvCxnSpPr>
            <p:spPr>
              <a:xfrm flipV="1">
                <a:off x="1422400" y="1439137"/>
                <a:ext cx="1003740" cy="121349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flipV="1">
                <a:off x="1422400" y="2215447"/>
                <a:ext cx="1003738" cy="53831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>
                <a:off x="1422400" y="2883465"/>
                <a:ext cx="1009840" cy="37762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>
                <a:off x="1422400" y="3061644"/>
                <a:ext cx="1001669" cy="770213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/>
          <p:cNvGrpSpPr/>
          <p:nvPr/>
        </p:nvGrpSpPr>
        <p:grpSpPr>
          <a:xfrm rot="19676280" flipH="1">
            <a:off x="10401625" y="1761871"/>
            <a:ext cx="336276" cy="860295"/>
            <a:chOff x="9348194" y="2698301"/>
            <a:chExt cx="1304554" cy="3337433"/>
          </a:xfrm>
        </p:grpSpPr>
        <p:grpSp>
          <p:nvGrpSpPr>
            <p:cNvPr id="118" name="Group 117"/>
            <p:cNvGrpSpPr/>
            <p:nvPr/>
          </p:nvGrpSpPr>
          <p:grpSpPr>
            <a:xfrm>
              <a:off x="9348194" y="2698301"/>
              <a:ext cx="1275373" cy="2939253"/>
              <a:chOff x="1422400" y="2652633"/>
              <a:chExt cx="996336" cy="2939253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>
                <a:off x="1422400" y="3061645"/>
                <a:ext cx="962712" cy="2530241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 flipV="1">
              <a:off x="9360089" y="2993623"/>
              <a:ext cx="1275373" cy="3042111"/>
              <a:chOff x="1422400" y="2652633"/>
              <a:chExt cx="996336" cy="3042111"/>
            </a:xfrm>
          </p:grpSpPr>
          <p:cxnSp>
            <p:nvCxnSpPr>
              <p:cNvPr id="125" name="Straight Arrow Connector 124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>
                <a:off x="1422400" y="3061644"/>
                <a:ext cx="972187" cy="26331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/>
            <p:cNvGrpSpPr/>
            <p:nvPr/>
          </p:nvGrpSpPr>
          <p:grpSpPr>
            <a:xfrm flipV="1">
              <a:off x="9360089" y="3347692"/>
              <a:ext cx="1292659" cy="2392720"/>
              <a:chOff x="1422400" y="1439137"/>
              <a:chExt cx="1009840" cy="2392720"/>
            </a:xfrm>
          </p:grpSpPr>
          <p:cxnSp>
            <p:nvCxnSpPr>
              <p:cNvPr id="121" name="Straight Arrow Connector 120"/>
              <p:cNvCxnSpPr/>
              <p:nvPr/>
            </p:nvCxnSpPr>
            <p:spPr>
              <a:xfrm flipV="1">
                <a:off x="1422400" y="1439137"/>
                <a:ext cx="1003740" cy="1213496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 flipV="1">
                <a:off x="1422400" y="2215447"/>
                <a:ext cx="1003738" cy="538315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/>
              <p:cNvCxnSpPr/>
              <p:nvPr/>
            </p:nvCxnSpPr>
            <p:spPr>
              <a:xfrm>
                <a:off x="1422400" y="2883465"/>
                <a:ext cx="1009840" cy="377625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>
                <a:off x="1422400" y="3061644"/>
                <a:ext cx="1001669" cy="770213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1481944" y="2749493"/>
            <a:ext cx="1291880" cy="3026461"/>
            <a:chOff x="1672967" y="2851426"/>
            <a:chExt cx="1325005" cy="3104062"/>
          </a:xfrm>
        </p:grpSpPr>
        <p:grpSp>
          <p:nvGrpSpPr>
            <p:cNvPr id="148" name="Group 147"/>
            <p:cNvGrpSpPr/>
            <p:nvPr/>
          </p:nvGrpSpPr>
          <p:grpSpPr>
            <a:xfrm>
              <a:off x="1672967" y="2851426"/>
              <a:ext cx="1325005" cy="2792133"/>
              <a:chOff x="1390847" y="2665341"/>
              <a:chExt cx="1035109" cy="2792133"/>
            </a:xfrm>
          </p:grpSpPr>
          <p:cxnSp>
            <p:nvCxnSpPr>
              <p:cNvPr id="149" name="Straight Arrow Connector 148"/>
              <p:cNvCxnSpPr/>
              <p:nvPr/>
            </p:nvCxnSpPr>
            <p:spPr>
              <a:xfrm flipV="1">
                <a:off x="1398251" y="2665341"/>
                <a:ext cx="1027705" cy="52175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1390847" y="3592249"/>
                <a:ext cx="1035109" cy="7974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>
                <a:off x="1398251" y="3316802"/>
                <a:ext cx="999462" cy="135267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>
                <a:off x="1400322" y="3818274"/>
                <a:ext cx="997391" cy="163920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 flipV="1">
              <a:off x="1672967" y="3068020"/>
              <a:ext cx="1320750" cy="2887468"/>
              <a:chOff x="1381554" y="2873296"/>
              <a:chExt cx="1031785" cy="2887468"/>
            </a:xfrm>
          </p:grpSpPr>
          <p:cxnSp>
            <p:nvCxnSpPr>
              <p:cNvPr id="154" name="Straight Arrow Connector 153"/>
              <p:cNvCxnSpPr/>
              <p:nvPr/>
            </p:nvCxnSpPr>
            <p:spPr>
              <a:xfrm flipV="1">
                <a:off x="1422400" y="2873296"/>
                <a:ext cx="990939" cy="37524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381554" y="3501109"/>
                <a:ext cx="1026351" cy="19093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403632" y="3939375"/>
                <a:ext cx="984790" cy="64573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>
                <a:off x="1420329" y="3326574"/>
                <a:ext cx="968093" cy="243419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1" name="Group 170"/>
          <p:cNvGrpSpPr/>
          <p:nvPr/>
        </p:nvGrpSpPr>
        <p:grpSpPr>
          <a:xfrm>
            <a:off x="4563341" y="2220471"/>
            <a:ext cx="5617395" cy="3733556"/>
            <a:chOff x="279514" y="2381075"/>
            <a:chExt cx="5761430" cy="3829288"/>
          </a:xfrm>
        </p:grpSpPr>
        <p:grpSp>
          <p:nvGrpSpPr>
            <p:cNvPr id="172" name="Group 171"/>
            <p:cNvGrpSpPr/>
            <p:nvPr/>
          </p:nvGrpSpPr>
          <p:grpSpPr>
            <a:xfrm>
              <a:off x="290050" y="2381075"/>
              <a:ext cx="5487649" cy="2847222"/>
              <a:chOff x="310497" y="2194990"/>
              <a:chExt cx="4287015" cy="2847222"/>
            </a:xfrm>
          </p:grpSpPr>
          <p:cxnSp>
            <p:nvCxnSpPr>
              <p:cNvPr id="178" name="Straight Arrow Connector 177"/>
              <p:cNvCxnSpPr>
                <a:endCxn id="30" idx="3"/>
              </p:cNvCxnSpPr>
              <p:nvPr/>
            </p:nvCxnSpPr>
            <p:spPr>
              <a:xfrm flipV="1">
                <a:off x="3760964" y="2288111"/>
                <a:ext cx="796524" cy="230370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/>
              <p:cNvCxnSpPr>
                <a:endCxn id="31" idx="2"/>
              </p:cNvCxnSpPr>
              <p:nvPr/>
            </p:nvCxnSpPr>
            <p:spPr>
              <a:xfrm flipV="1">
                <a:off x="3778475" y="2506400"/>
                <a:ext cx="819037" cy="253581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/>
              <p:cNvCxnSpPr/>
              <p:nvPr/>
            </p:nvCxnSpPr>
            <p:spPr>
              <a:xfrm flipV="1">
                <a:off x="322169" y="2194990"/>
                <a:ext cx="4146445" cy="99346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>
                <a:endCxn id="31" idx="2"/>
              </p:cNvCxnSpPr>
              <p:nvPr/>
            </p:nvCxnSpPr>
            <p:spPr>
              <a:xfrm flipV="1">
                <a:off x="310497" y="2506400"/>
                <a:ext cx="4287015" cy="159600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/>
          </p:nvGrpSpPr>
          <p:grpSpPr>
            <a:xfrm flipV="1">
              <a:off x="279514" y="2925810"/>
              <a:ext cx="5761430" cy="3284553"/>
              <a:chOff x="292973" y="2618421"/>
              <a:chExt cx="4500895" cy="3284553"/>
            </a:xfrm>
          </p:grpSpPr>
          <p:cxnSp>
            <p:nvCxnSpPr>
              <p:cNvPr id="174" name="Straight Arrow Connector 173"/>
              <p:cNvCxnSpPr/>
              <p:nvPr/>
            </p:nvCxnSpPr>
            <p:spPr>
              <a:xfrm>
                <a:off x="292973" y="2766023"/>
                <a:ext cx="4493814" cy="291552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/>
              <p:nvPr/>
            </p:nvCxnSpPr>
            <p:spPr>
              <a:xfrm>
                <a:off x="3614316" y="2618421"/>
                <a:ext cx="1179552" cy="304418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>
                <a:stCxn id="98" idx="7"/>
              </p:cNvCxnSpPr>
              <p:nvPr/>
            </p:nvCxnSpPr>
            <p:spPr>
              <a:xfrm>
                <a:off x="3707753" y="3074072"/>
                <a:ext cx="1042687" cy="279020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Arrow Connector 176"/>
              <p:cNvCxnSpPr/>
              <p:nvPr/>
            </p:nvCxnSpPr>
            <p:spPr>
              <a:xfrm flipH="1" flipV="1">
                <a:off x="372669" y="3787976"/>
                <a:ext cx="4321138" cy="211499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3" name="Group 202"/>
          <p:cNvGrpSpPr/>
          <p:nvPr/>
        </p:nvGrpSpPr>
        <p:grpSpPr>
          <a:xfrm>
            <a:off x="4494713" y="2117904"/>
            <a:ext cx="5620300" cy="3588576"/>
            <a:chOff x="276534" y="2382170"/>
            <a:chExt cx="5764410" cy="3680590"/>
          </a:xfrm>
        </p:grpSpPr>
        <p:grpSp>
          <p:nvGrpSpPr>
            <p:cNvPr id="204" name="Group 203"/>
            <p:cNvGrpSpPr/>
            <p:nvPr/>
          </p:nvGrpSpPr>
          <p:grpSpPr>
            <a:xfrm>
              <a:off x="290050" y="2382170"/>
              <a:ext cx="5487649" cy="2913242"/>
              <a:chOff x="310497" y="2196085"/>
              <a:chExt cx="4287015" cy="2913242"/>
            </a:xfrm>
          </p:grpSpPr>
          <p:cxnSp>
            <p:nvCxnSpPr>
              <p:cNvPr id="210" name="Straight Arrow Connector 209"/>
              <p:cNvCxnSpPr>
                <a:stCxn id="209" idx="6"/>
              </p:cNvCxnSpPr>
              <p:nvPr/>
            </p:nvCxnSpPr>
            <p:spPr>
              <a:xfrm flipV="1">
                <a:off x="360818" y="2196085"/>
                <a:ext cx="4134775" cy="86312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/>
              <p:nvPr/>
            </p:nvCxnSpPr>
            <p:spPr>
              <a:xfrm flipV="1">
                <a:off x="360818" y="2506400"/>
                <a:ext cx="4236694" cy="143700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/>
              <p:nvPr/>
            </p:nvCxnSpPr>
            <p:spPr>
              <a:xfrm>
                <a:off x="322169" y="3188453"/>
                <a:ext cx="3283291" cy="15566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>
                <a:off x="310497" y="4102405"/>
                <a:ext cx="3135388" cy="100692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Group 204"/>
            <p:cNvGrpSpPr/>
            <p:nvPr/>
          </p:nvGrpSpPr>
          <p:grpSpPr>
            <a:xfrm flipV="1">
              <a:off x="276534" y="2964509"/>
              <a:ext cx="5764410" cy="3098251"/>
              <a:chOff x="290645" y="2766024"/>
              <a:chExt cx="4503223" cy="3098251"/>
            </a:xfrm>
          </p:grpSpPr>
          <p:cxnSp>
            <p:nvCxnSpPr>
              <p:cNvPr id="206" name="Straight Arrow Connector 205"/>
              <p:cNvCxnSpPr/>
              <p:nvPr/>
            </p:nvCxnSpPr>
            <p:spPr>
              <a:xfrm>
                <a:off x="292973" y="2766024"/>
                <a:ext cx="2785727" cy="173691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>
                <a:stCxn id="212" idx="6"/>
              </p:cNvCxnSpPr>
              <p:nvPr/>
            </p:nvCxnSpPr>
            <p:spPr>
              <a:xfrm>
                <a:off x="351525" y="2852767"/>
                <a:ext cx="4442343" cy="280984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/>
              <p:cNvCxnSpPr/>
              <p:nvPr/>
            </p:nvCxnSpPr>
            <p:spPr>
              <a:xfrm>
                <a:off x="290645" y="3874719"/>
                <a:ext cx="4459793" cy="198955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 flipH="1">
                <a:off x="372668" y="3169102"/>
                <a:ext cx="2904348" cy="61887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6" name="Group 275"/>
          <p:cNvGrpSpPr/>
          <p:nvPr/>
        </p:nvGrpSpPr>
        <p:grpSpPr>
          <a:xfrm>
            <a:off x="4570694" y="2244556"/>
            <a:ext cx="5617395" cy="3643393"/>
            <a:chOff x="279514" y="2382170"/>
            <a:chExt cx="5761430" cy="3736813"/>
          </a:xfrm>
        </p:grpSpPr>
        <p:grpSp>
          <p:nvGrpSpPr>
            <p:cNvPr id="277" name="Group 276"/>
            <p:cNvGrpSpPr/>
            <p:nvPr/>
          </p:nvGrpSpPr>
          <p:grpSpPr>
            <a:xfrm>
              <a:off x="290050" y="2382170"/>
              <a:ext cx="5487649" cy="2913242"/>
              <a:chOff x="310497" y="2196085"/>
              <a:chExt cx="4287015" cy="2913242"/>
            </a:xfrm>
          </p:grpSpPr>
          <p:cxnSp>
            <p:nvCxnSpPr>
              <p:cNvPr id="283" name="Straight Arrow Connector 282"/>
              <p:cNvCxnSpPr/>
              <p:nvPr/>
            </p:nvCxnSpPr>
            <p:spPr>
              <a:xfrm flipV="1">
                <a:off x="3676831" y="2196085"/>
                <a:ext cx="818761" cy="238604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/>
              <p:cNvCxnSpPr/>
              <p:nvPr/>
            </p:nvCxnSpPr>
            <p:spPr>
              <a:xfrm flipV="1">
                <a:off x="3615859" y="2506400"/>
                <a:ext cx="981653" cy="24830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/>
              <p:cNvCxnSpPr/>
              <p:nvPr/>
            </p:nvCxnSpPr>
            <p:spPr>
              <a:xfrm>
                <a:off x="322169" y="3188453"/>
                <a:ext cx="3283291" cy="15566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/>
              <p:cNvCxnSpPr/>
              <p:nvPr/>
            </p:nvCxnSpPr>
            <p:spPr>
              <a:xfrm>
                <a:off x="310497" y="4102405"/>
                <a:ext cx="3135388" cy="100692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" name="Group 277"/>
            <p:cNvGrpSpPr/>
            <p:nvPr/>
          </p:nvGrpSpPr>
          <p:grpSpPr>
            <a:xfrm flipV="1">
              <a:off x="279514" y="2964509"/>
              <a:ext cx="5761430" cy="3154474"/>
              <a:chOff x="292973" y="2709801"/>
              <a:chExt cx="4500895" cy="3154474"/>
            </a:xfrm>
          </p:grpSpPr>
          <p:cxnSp>
            <p:nvCxnSpPr>
              <p:cNvPr id="279" name="Straight Arrow Connector 278"/>
              <p:cNvCxnSpPr/>
              <p:nvPr/>
            </p:nvCxnSpPr>
            <p:spPr>
              <a:xfrm>
                <a:off x="292973" y="2766024"/>
                <a:ext cx="2785727" cy="173691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/>
              <p:nvPr/>
            </p:nvCxnSpPr>
            <p:spPr>
              <a:xfrm>
                <a:off x="3548178" y="2709801"/>
                <a:ext cx="1245690" cy="295280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/>
              <p:cNvCxnSpPr/>
              <p:nvPr/>
            </p:nvCxnSpPr>
            <p:spPr>
              <a:xfrm>
                <a:off x="3622563" y="3122170"/>
                <a:ext cx="1127876" cy="274210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Arrow Connector 281"/>
              <p:cNvCxnSpPr/>
              <p:nvPr/>
            </p:nvCxnSpPr>
            <p:spPr>
              <a:xfrm flipH="1">
                <a:off x="372668" y="3169102"/>
                <a:ext cx="2904348" cy="61887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9" name="Slide Number Placeholder 3">
            <a:extLst>
              <a:ext uri="{FF2B5EF4-FFF2-40B4-BE49-F238E27FC236}">
                <a16:creationId xmlns:a16="http://schemas.microsoft.com/office/drawing/2014/main" id="{F5591CC8-E0FE-B042-AA14-D5E655FD0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30</a:t>
            </a:fld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7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79"/>
    </mc:Choice>
    <mc:Fallback xmlns="">
      <p:transition spd="slow" advTm="6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459335" y="1566110"/>
            <a:ext cx="8941966" cy="5549129"/>
            <a:chOff x="1496754" y="1518343"/>
            <a:chExt cx="9171246" cy="5691414"/>
          </a:xfrm>
        </p:grpSpPr>
        <p:pic>
          <p:nvPicPr>
            <p:cNvPr id="59" name="Picture 18" descr="BlankMap-USA-states.PNG"/>
            <p:cNvPicPr>
              <a:picLocks noChangeAspect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1496754" y="1518343"/>
              <a:ext cx="9171246" cy="557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Freeform 59"/>
            <p:cNvSpPr/>
            <p:nvPr/>
          </p:nvSpPr>
          <p:spPr>
            <a:xfrm>
              <a:off x="1631104" y="5465614"/>
              <a:ext cx="3457928" cy="1744143"/>
            </a:xfrm>
            <a:custGeom>
              <a:avLst/>
              <a:gdLst>
                <a:gd name="connsiteX0" fmla="*/ 107104 w 3457928"/>
                <a:gd name="connsiteY0" fmla="*/ 0 h 1744143"/>
                <a:gd name="connsiteX1" fmla="*/ 1193444 w 3457928"/>
                <a:gd name="connsiteY1" fmla="*/ 0 h 1744143"/>
                <a:gd name="connsiteX2" fmla="*/ 1881969 w 3457928"/>
                <a:gd name="connsiteY2" fmla="*/ 474284 h 1744143"/>
                <a:gd name="connsiteX3" fmla="*/ 2325686 w 3457928"/>
                <a:gd name="connsiteY3" fmla="*/ 611980 h 1744143"/>
                <a:gd name="connsiteX4" fmla="*/ 2983610 w 3457928"/>
                <a:gd name="connsiteY4" fmla="*/ 902670 h 1744143"/>
                <a:gd name="connsiteX5" fmla="*/ 3457928 w 3457928"/>
                <a:gd name="connsiteY5" fmla="*/ 1269858 h 1744143"/>
                <a:gd name="connsiteX6" fmla="*/ 3396725 w 3457928"/>
                <a:gd name="connsiteY6" fmla="*/ 1698244 h 1744143"/>
                <a:gd name="connsiteX7" fmla="*/ 2631697 w 3457928"/>
                <a:gd name="connsiteY7" fmla="*/ 1744143 h 1744143"/>
                <a:gd name="connsiteX8" fmla="*/ 1193444 w 3457928"/>
                <a:gd name="connsiteY8" fmla="*/ 1713544 h 1744143"/>
                <a:gd name="connsiteX9" fmla="*/ 0 w 3457928"/>
                <a:gd name="connsiteY9" fmla="*/ 1682945 h 1744143"/>
                <a:gd name="connsiteX10" fmla="*/ 45902 w 3457928"/>
                <a:gd name="connsiteY10" fmla="*/ 0 h 1744143"/>
                <a:gd name="connsiteX11" fmla="*/ 107104 w 3457928"/>
                <a:gd name="connsiteY11" fmla="*/ 0 h 174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57928" h="1744143">
                  <a:moveTo>
                    <a:pt x="107104" y="0"/>
                  </a:moveTo>
                  <a:lnTo>
                    <a:pt x="1193444" y="0"/>
                  </a:lnTo>
                  <a:lnTo>
                    <a:pt x="1881969" y="474284"/>
                  </a:lnTo>
                  <a:lnTo>
                    <a:pt x="2325686" y="611980"/>
                  </a:lnTo>
                  <a:lnTo>
                    <a:pt x="2983610" y="902670"/>
                  </a:lnTo>
                  <a:lnTo>
                    <a:pt x="3457928" y="1269858"/>
                  </a:lnTo>
                  <a:lnTo>
                    <a:pt x="3396725" y="1698244"/>
                  </a:lnTo>
                  <a:lnTo>
                    <a:pt x="2631697" y="1744143"/>
                  </a:lnTo>
                  <a:lnTo>
                    <a:pt x="1193444" y="1713544"/>
                  </a:lnTo>
                  <a:lnTo>
                    <a:pt x="0" y="1682945"/>
                  </a:lnTo>
                  <a:lnTo>
                    <a:pt x="45902" y="0"/>
                  </a:lnTo>
                  <a:lnTo>
                    <a:pt x="107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55" dirty="0">
                <a:latin typeface="Helvetica Neue Medium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16651" y="2199730"/>
            <a:ext cx="4618706" cy="4234120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5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20134" y="2602998"/>
            <a:ext cx="804158" cy="3442903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7959754" y="4428898"/>
            <a:ext cx="2016884" cy="2044038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5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9457035" y="4974554"/>
            <a:ext cx="325368" cy="1582693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786261" y="2337057"/>
            <a:ext cx="2063672" cy="3959466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5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234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234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234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2340" dirty="0">
                    <a:latin typeface="Helvetica Neue Medium"/>
                  </a:rPr>
                  <a:t>S-Z</a:t>
                </a:r>
              </a:p>
            </p:txBody>
          </p:sp>
        </p:grpSp>
      </p:grpSp>
      <p:cxnSp>
        <p:nvCxnSpPr>
          <p:cNvPr id="15" name="Straight Arrow Connector 14"/>
          <p:cNvCxnSpPr/>
          <p:nvPr/>
        </p:nvCxnSpPr>
        <p:spPr>
          <a:xfrm flipV="1">
            <a:off x="5152212" y="2497339"/>
            <a:ext cx="4559110" cy="606333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9101855" y="2788936"/>
            <a:ext cx="773119" cy="1563926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60270" y="4698207"/>
            <a:ext cx="2733743" cy="551795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9738045" y="1524437"/>
            <a:ext cx="1321757" cy="1505121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65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93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755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82" y="2237207"/>
                <a:ext cx="1625600" cy="3306469"/>
                <a:chOff x="2225527" y="2028429"/>
                <a:chExt cx="1625600" cy="330646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7" y="2028429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585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585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585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585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161872"/>
            <a:ext cx="11887200" cy="1114425"/>
          </a:xfrm>
        </p:spPr>
        <p:txBody>
          <a:bodyPr>
            <a:noAutofit/>
          </a:bodyPr>
          <a:lstStyle/>
          <a:p>
            <a:r>
              <a:rPr lang="en-US" sz="5200" dirty="0"/>
              <a:t>So Many Failures!</a:t>
            </a:r>
            <a:endParaRPr lang="en-US" sz="3120" dirty="0"/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8156719" y="4300001"/>
            <a:ext cx="946846" cy="1816667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340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78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78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78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780" dirty="0">
                    <a:latin typeface="Helvetica Neue Medium"/>
                  </a:rPr>
                  <a:t>S-Z</a:t>
                </a:r>
              </a:p>
            </p:txBody>
          </p:sp>
        </p:grpSp>
      </p:grpSp>
      <p:sp>
        <p:nvSpPr>
          <p:cNvPr id="2" name="Cross 1"/>
          <p:cNvSpPr/>
          <p:nvPr/>
        </p:nvSpPr>
        <p:spPr>
          <a:xfrm rot="2700000">
            <a:off x="3291150" y="2549291"/>
            <a:ext cx="960873" cy="960873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0"/>
          </a:p>
        </p:txBody>
      </p:sp>
      <p:sp>
        <p:nvSpPr>
          <p:cNvPr id="55" name="Cross 54"/>
          <p:cNvSpPr/>
          <p:nvPr/>
        </p:nvSpPr>
        <p:spPr>
          <a:xfrm rot="2700000">
            <a:off x="3328032" y="5197998"/>
            <a:ext cx="960873" cy="960873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0"/>
          </a:p>
        </p:txBody>
      </p:sp>
      <p:sp>
        <p:nvSpPr>
          <p:cNvPr id="56" name="Cross 55"/>
          <p:cNvSpPr/>
          <p:nvPr/>
        </p:nvSpPr>
        <p:spPr>
          <a:xfrm rot="2700000">
            <a:off x="8244107" y="5136183"/>
            <a:ext cx="596050" cy="596050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0"/>
          </a:p>
        </p:txBody>
      </p:sp>
      <p:sp>
        <p:nvSpPr>
          <p:cNvPr id="57" name="Cross 56"/>
          <p:cNvSpPr/>
          <p:nvPr/>
        </p:nvSpPr>
        <p:spPr>
          <a:xfrm rot="2700000">
            <a:off x="8646777" y="4397062"/>
            <a:ext cx="596050" cy="596050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0"/>
          </a:p>
        </p:txBody>
      </p:sp>
      <p:sp>
        <p:nvSpPr>
          <p:cNvPr id="61" name="Cross 60"/>
          <p:cNvSpPr/>
          <p:nvPr/>
        </p:nvSpPr>
        <p:spPr>
          <a:xfrm rot="2700000">
            <a:off x="9639483" y="1667680"/>
            <a:ext cx="1416347" cy="1416347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0"/>
          </a:p>
        </p:txBody>
      </p:sp>
      <p:sp>
        <p:nvSpPr>
          <p:cNvPr id="63" name="Slide Number Placeholder 3">
            <a:extLst>
              <a:ext uri="{FF2B5EF4-FFF2-40B4-BE49-F238E27FC236}">
                <a16:creationId xmlns:a16="http://schemas.microsoft.com/office/drawing/2014/main" id="{D982497A-DA2B-924F-8E16-7D856EF3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31</a:t>
            </a:fld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9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0"/>
    </mc:Choice>
    <mc:Fallback xmlns="">
      <p:transition spd="slow" advTm="2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5" grpId="0" animBg="1"/>
      <p:bldP spid="56" grpId="0" animBg="1"/>
      <p:bldP spid="57" grpId="0" animBg="1"/>
      <p:bldP spid="6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245" y="55419"/>
            <a:ext cx="10252710" cy="909927"/>
          </a:xfrm>
        </p:spPr>
        <p:txBody>
          <a:bodyPr>
            <a:normAutofit/>
          </a:bodyPr>
          <a:lstStyle/>
          <a:p>
            <a:r>
              <a:rPr lang="en-US" dirty="0"/>
              <a:t>Not Just One Backend System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681" b="1010"/>
          <a:stretch/>
        </p:blipFill>
        <p:spPr>
          <a:xfrm>
            <a:off x="1" y="880533"/>
            <a:ext cx="11879003" cy="562186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4659" y="6500493"/>
            <a:ext cx="11169685" cy="365125"/>
          </a:xfrm>
          <a:prstGeom prst="rect">
            <a:avLst/>
          </a:prstGeom>
        </p:spPr>
        <p:txBody>
          <a:bodyPr vert="horz" lIns="118872" tIns="59436" rIns="118872" bIns="5943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/>
              <a:t>[Diagram from Kaushik </a:t>
            </a:r>
            <a:r>
              <a:rPr lang="en-US" sz="1400" dirty="0" err="1"/>
              <a:t>Veeraraghavan’s</a:t>
            </a:r>
            <a:r>
              <a:rPr lang="en-US" sz="1400" dirty="0"/>
              <a:t> OSDI ‘16 Talk]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613CF9D-BD3B-664F-BC41-8EED565DD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32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1817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Each Backend System is a Distributed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But with different tradeoffs and designs depending on use</a:t>
            </a:r>
          </a:p>
          <a:p>
            <a:endParaRPr lang="en-US" dirty="0"/>
          </a:p>
          <a:p>
            <a:r>
              <a:rPr lang="en-US" dirty="0"/>
              <a:t>LIKE count?</a:t>
            </a:r>
          </a:p>
          <a:p>
            <a:pPr lvl="1"/>
            <a:r>
              <a:rPr lang="en-US" dirty="0"/>
              <a:t>Eventually consistent storage system</a:t>
            </a:r>
          </a:p>
          <a:p>
            <a:endParaRPr lang="en-US" dirty="0"/>
          </a:p>
          <a:p>
            <a:r>
              <a:rPr lang="en-US" dirty="0"/>
              <a:t>User Password?</a:t>
            </a:r>
          </a:p>
          <a:p>
            <a:pPr lvl="1"/>
            <a:r>
              <a:rPr lang="en-US" dirty="0"/>
              <a:t>Strongly consistent storage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A88AC-26AC-3A4B-A521-B8787C68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33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816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Each Backend System is a Distributed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Search results</a:t>
            </a:r>
          </a:p>
          <a:p>
            <a:pPr lvl="1"/>
            <a:r>
              <a:rPr lang="en-US" dirty="0"/>
              <a:t>Use precomputed index, precomputed with MapReduce, or a more efficient, specialized system</a:t>
            </a:r>
          </a:p>
          <a:p>
            <a:endParaRPr lang="en-US" dirty="0"/>
          </a:p>
          <a:p>
            <a:r>
              <a:rPr lang="en-US" dirty="0"/>
              <a:t>Trending hashtags</a:t>
            </a:r>
          </a:p>
          <a:p>
            <a:pPr lvl="1"/>
            <a:r>
              <a:rPr lang="en-US" dirty="0"/>
              <a:t>Use a stream processing system to continuously update computation about what is most popular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C1221-483C-F340-96A4-E8222733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34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1933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54" y="-26088"/>
            <a:ext cx="1152844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Distributed Systems on Distributed Systems on </a:t>
            </a:r>
            <a:r>
              <a:rPr lang="mr-IN" sz="4000" dirty="0"/>
              <a:t>…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45" y="1023505"/>
            <a:ext cx="9396897" cy="54567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8754" y="6492874"/>
            <a:ext cx="11169685" cy="365126"/>
          </a:xfrm>
          <a:prstGeom prst="rect">
            <a:avLst/>
          </a:prstGeom>
        </p:spPr>
        <p:txBody>
          <a:bodyPr vert="horz" lIns="118872" tIns="59436" rIns="118872" bIns="5943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/>
              <a:t>[Diagram from </a:t>
            </a:r>
            <a:r>
              <a:rPr lang="en-US" sz="1400" dirty="0" err="1"/>
              <a:t>Malte</a:t>
            </a:r>
            <a:r>
              <a:rPr lang="en-US" sz="1400" dirty="0"/>
              <a:t> Schwarzkopf PhD Thesis 2015]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F6E80F4-642B-B044-8885-3BA98234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35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24839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49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Distributed Systems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245" y="1574800"/>
            <a:ext cx="10782088" cy="493500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ea typeface="Helvetica Neue Medium" charset="0"/>
                <a:cs typeface="Helvetica Neue Medium" charset="0"/>
              </a:rPr>
              <a:t>Service with higher-level abstractions/interface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sz="2400" dirty="0">
                <a:ea typeface="Helvetica Neue Medium" charset="0"/>
                <a:cs typeface="Helvetica Neue Medium" charset="0"/>
              </a:rPr>
              <a:t>e.g., database, programming model, …</a:t>
            </a:r>
            <a:endParaRPr lang="en-US" sz="120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  <a:spcBef>
                <a:spcPts val="3200"/>
              </a:spcBef>
            </a:pPr>
            <a:r>
              <a:rPr lang="en-US" sz="2800" dirty="0">
                <a:ea typeface="Helvetica Neue Medium" charset="0"/>
                <a:cs typeface="Helvetica Neue Medium" charset="0"/>
              </a:rPr>
              <a:t>Hide complexity - Do “heavy lifting” so app developer doesn’t need to</a:t>
            </a:r>
          </a:p>
          <a:p>
            <a:pPr lvl="1">
              <a:spcBef>
                <a:spcPts val="400"/>
              </a:spcBef>
            </a:pPr>
            <a:r>
              <a:rPr lang="en-US" sz="2400" dirty="0">
                <a:ea typeface="Helvetica Neue Medium" charset="0"/>
                <a:cs typeface="Helvetica Neue Medium" charset="0"/>
              </a:rPr>
              <a:t>Reliable (fault-tolerant)</a:t>
            </a:r>
          </a:p>
          <a:p>
            <a:pPr lvl="1">
              <a:spcBef>
                <a:spcPts val="400"/>
              </a:spcBef>
            </a:pPr>
            <a:r>
              <a:rPr lang="en-US" sz="2400" dirty="0">
                <a:ea typeface="Helvetica Neue Medium" charset="0"/>
                <a:cs typeface="Helvetica Neue Medium" charset="0"/>
              </a:rPr>
              <a:t>Scalable (scale-out)</a:t>
            </a:r>
          </a:p>
          <a:p>
            <a:pPr lvl="1">
              <a:spcBef>
                <a:spcPts val="400"/>
              </a:spcBef>
            </a:pPr>
            <a:r>
              <a:rPr lang="en-US" sz="2400" dirty="0">
                <a:ea typeface="Helvetica Neue Medium" charset="0"/>
                <a:cs typeface="Helvetica Neue Medium" charset="0"/>
              </a:rPr>
              <a:t>Strong </a:t>
            </a:r>
            <a:r>
              <a:rPr lang="en-US" sz="2400" dirty="0">
                <a:solidFill>
                  <a:schemeClr val="accent2"/>
                </a:solidFill>
                <a:ea typeface="Helvetica Neue Medium" charset="0"/>
                <a:cs typeface="Helvetica Neue Medium" charset="0"/>
              </a:rPr>
              <a:t>guarantees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(consistency and transactions)</a:t>
            </a:r>
          </a:p>
          <a:p>
            <a:pPr>
              <a:spcBef>
                <a:spcPts val="3200"/>
              </a:spcBef>
            </a:pPr>
            <a:r>
              <a:rPr lang="en-US" sz="2800" dirty="0">
                <a:solidFill>
                  <a:schemeClr val="accent2"/>
                </a:solidFill>
                <a:ea typeface="Helvetica Neue Medium" charset="0"/>
                <a:cs typeface="Helvetica Neue Medium" charset="0"/>
              </a:rPr>
              <a:t>Efficiently</a:t>
            </a:r>
          </a:p>
          <a:p>
            <a:pPr lvl="1">
              <a:spcBef>
                <a:spcPts val="400"/>
              </a:spcBef>
            </a:pPr>
            <a:r>
              <a:rPr lang="en-US" sz="2400" dirty="0">
                <a:ea typeface="Helvetica Neue Medium" charset="0"/>
                <a:cs typeface="Helvetica Neue Medium" charset="0"/>
              </a:rPr>
              <a:t>Lower latency (faster interactions, e.g., page load)</a:t>
            </a:r>
          </a:p>
          <a:p>
            <a:pPr lvl="1">
              <a:spcBef>
                <a:spcPts val="400"/>
              </a:spcBef>
            </a:pPr>
            <a:r>
              <a:rPr lang="en-US" sz="2400" dirty="0">
                <a:ea typeface="Helvetica Neue Medium" charset="0"/>
                <a:cs typeface="Helvetica Neue Medium" charset="0"/>
              </a:rPr>
              <a:t>Higher throughput (fewer machines)</a:t>
            </a:r>
          </a:p>
          <a:p>
            <a:pPr lvl="1">
              <a:spcBef>
                <a:spcPts val="400"/>
              </a:spcBef>
            </a:pPr>
            <a:endParaRPr lang="en-US" sz="1200" dirty="0">
              <a:ea typeface="Helvetica Neue Medium" charset="0"/>
              <a:cs typeface="Helvetica Neue Medium" charset="0"/>
            </a:endParaRPr>
          </a:p>
          <a:p>
            <a:endParaRPr lang="en-US" sz="280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24C1EA4-EB13-7345-9CD8-434CAA69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4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0206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What We Learned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(Much of it at least, at a </a:t>
            </a:r>
            <a:r>
              <a:rPr lang="en-US" sz="2800" i="1" dirty="0"/>
              <a:t>very</a:t>
            </a:r>
            <a:r>
              <a:rPr lang="en-US" sz="2800" dirty="0"/>
              <a:t> high level)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AB1B52B-014D-2049-B6E2-08764C6E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5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3611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200"/>
              </a:spcBef>
            </a:pPr>
            <a:r>
              <a:rPr lang="en-US" dirty="0"/>
              <a:t>How can multiple computers communicate?</a:t>
            </a:r>
          </a:p>
          <a:p>
            <a:pPr>
              <a:spcBef>
                <a:spcPts val="3200"/>
              </a:spcBef>
            </a:pPr>
            <a:r>
              <a:rPr lang="en-US" dirty="0"/>
              <a:t>Networking stack solves this for us!</a:t>
            </a:r>
          </a:p>
          <a:p>
            <a:pPr>
              <a:spcBef>
                <a:spcPts val="3200"/>
              </a:spcBef>
            </a:pPr>
            <a:r>
              <a:rPr lang="en-US" dirty="0"/>
              <a:t>We use it to build distributed systems, relying on the guarantees it provides.</a:t>
            </a:r>
          </a:p>
          <a:p>
            <a:pPr>
              <a:spcBef>
                <a:spcPts val="3200"/>
              </a:spcBef>
            </a:pPr>
            <a:endParaRPr lang="en-US" dirty="0"/>
          </a:p>
          <a:p>
            <a:pPr>
              <a:spcBef>
                <a:spcPts val="3200"/>
              </a:spcBef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F8F69-6D81-EC4F-A790-D8C4F49BF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6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04684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Procedure Calls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200"/>
              </a:spcBef>
            </a:pPr>
            <a:r>
              <a:rPr lang="en-US" dirty="0"/>
              <a:t>Additional layer on top of networking stack</a:t>
            </a:r>
          </a:p>
          <a:p>
            <a:pPr>
              <a:spcBef>
                <a:spcPts val="3200"/>
              </a:spcBef>
            </a:pPr>
            <a:r>
              <a:rPr lang="en-US" dirty="0"/>
              <a:t>At least once – dealing with failures!</a:t>
            </a:r>
          </a:p>
          <a:p>
            <a:pPr>
              <a:spcBef>
                <a:spcPts val="3200"/>
              </a:spcBef>
            </a:pPr>
            <a:r>
              <a:rPr lang="en-US" dirty="0"/>
              <a:t>At most once – ensuring correctness despite concurrency and failures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F515E-07C6-DD4A-BD24-DF90AE3B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7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591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Time, logical clocks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200"/>
              </a:spcBef>
            </a:pPr>
            <a:r>
              <a:rPr lang="en-US" dirty="0"/>
              <a:t>Concurrency!</a:t>
            </a:r>
          </a:p>
          <a:p>
            <a:pPr>
              <a:spcBef>
                <a:spcPts val="3200"/>
              </a:spcBef>
            </a:pPr>
            <a:r>
              <a:rPr lang="en-US" dirty="0"/>
              <a:t>Wall-clock time often inadequate for distributed systems</a:t>
            </a:r>
          </a:p>
          <a:p>
            <a:pPr>
              <a:spcBef>
                <a:spcPts val="3200"/>
              </a:spcBef>
            </a:pPr>
            <a:r>
              <a:rPr lang="en-US" dirty="0" err="1"/>
              <a:t>Lamport</a:t>
            </a:r>
            <a:r>
              <a:rPr lang="en-US" dirty="0"/>
              <a:t> clocks: 	A </a:t>
            </a:r>
            <a:r>
              <a:rPr lang="en-US" dirty="0">
                <a:sym typeface="Wingdings"/>
              </a:rPr>
              <a:t> B =&gt; LC(A) &lt; LC(B)</a:t>
            </a:r>
          </a:p>
          <a:p>
            <a:pPr>
              <a:spcBef>
                <a:spcPts val="3200"/>
              </a:spcBef>
            </a:pPr>
            <a:r>
              <a:rPr lang="en-US" dirty="0">
                <a:sym typeface="Wingdings"/>
              </a:rPr>
              <a:t>Vector clocks: 		A  B &lt;=&gt; VC(A) &lt; VC(B)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B6569-7230-CF4D-982E-1EB22A651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8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36877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Eventual Consistency, Bayou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Favor </a:t>
            </a:r>
            <a:r>
              <a:rPr lang="en-US" dirty="0">
                <a:solidFill>
                  <a:schemeClr val="accent2"/>
                </a:solidFill>
              </a:rPr>
              <a:t>availability</a:t>
            </a:r>
            <a:r>
              <a:rPr lang="en-US" dirty="0"/>
              <a:t> above all else</a:t>
            </a:r>
          </a:p>
          <a:p>
            <a:pPr lvl="1"/>
            <a:r>
              <a:rPr lang="en-US" dirty="0"/>
              <a:t>e.g., disconnected </a:t>
            </a:r>
            <a:r>
              <a:rPr lang="en-US" dirty="0" err="1"/>
              <a:t>dropbox</a:t>
            </a:r>
            <a:r>
              <a:rPr lang="en-US" dirty="0"/>
              <a:t> operation</a:t>
            </a:r>
          </a:p>
          <a:p>
            <a:pPr lvl="1"/>
            <a:endParaRPr lang="en-US" dirty="0"/>
          </a:p>
          <a:p>
            <a:r>
              <a:rPr lang="en-US" dirty="0"/>
              <a:t>Eventual consistency</a:t>
            </a:r>
          </a:p>
          <a:p>
            <a:endParaRPr lang="en-US" dirty="0"/>
          </a:p>
          <a:p>
            <a:r>
              <a:rPr lang="en-US" dirty="0"/>
              <a:t>Bayou system design</a:t>
            </a:r>
          </a:p>
          <a:p>
            <a:pPr lvl="1"/>
            <a:r>
              <a:rPr lang="en-US" dirty="0"/>
              <a:t>Operation log (logical, not physical, replication)</a:t>
            </a:r>
          </a:p>
          <a:p>
            <a:pPr lvl="1"/>
            <a:r>
              <a:rPr lang="en-US" dirty="0"/>
              <a:t>Causal consistency from log propagation and </a:t>
            </a:r>
            <a:r>
              <a:rPr lang="en-US" dirty="0" err="1"/>
              <a:t>lamport</a:t>
            </a:r>
            <a:r>
              <a:rPr lang="en-US" dirty="0"/>
              <a:t> timestamps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C6043-D161-9943-8E7D-5381BF17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000" y="6466812"/>
            <a:ext cx="2773680" cy="365125"/>
          </a:xfrm>
        </p:spPr>
        <p:txBody>
          <a:bodyPr/>
          <a:lstStyle/>
          <a:p>
            <a:fld id="{50B1DDAB-F9A0-3B4E-801A-A0F89EF8BEF3}" type="slidenum">
              <a:rPr lang="en-US" sz="1800" smtClean="0"/>
              <a:t>9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614371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7|1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2090</TotalTime>
  <Words>1397</Words>
  <Application>Microsoft Macintosh PowerPoint</Application>
  <PresentationFormat>Custom</PresentationFormat>
  <Paragraphs>411</Paragraphs>
  <Slides>36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Helvetica Neue</vt:lpstr>
      <vt:lpstr>Helvetica Neue Medium</vt:lpstr>
      <vt:lpstr>1_Office Theme</vt:lpstr>
      <vt:lpstr>Office Theme</vt:lpstr>
      <vt:lpstr>Wrap Up</vt:lpstr>
      <vt:lpstr>Back in Lecture 1…</vt:lpstr>
      <vt:lpstr>Distributed Systems, Why?</vt:lpstr>
      <vt:lpstr>Distributed Systems Goal</vt:lpstr>
      <vt:lpstr>What We Learned</vt:lpstr>
      <vt:lpstr>Network communication</vt:lpstr>
      <vt:lpstr>Remote Procedure Calls</vt:lpstr>
      <vt:lpstr>Time, logical clocks</vt:lpstr>
      <vt:lpstr>Eventual Consistency, Bayou</vt:lpstr>
      <vt:lpstr>P2P Systems &amp; DHTs</vt:lpstr>
      <vt:lpstr>Dynamo</vt:lpstr>
      <vt:lpstr>So far…</vt:lpstr>
      <vt:lpstr>PowerPoint Presentation</vt:lpstr>
      <vt:lpstr>Strong Guarantees + Fault Tolerance</vt:lpstr>
      <vt:lpstr>PowerPoint Presentation</vt:lpstr>
      <vt:lpstr>Impossibility Results Guide Us</vt:lpstr>
      <vt:lpstr>Availability + Low Latency + Scalability + Stronger Guarantees</vt:lpstr>
      <vt:lpstr>PowerPoint Presentation</vt:lpstr>
      <vt:lpstr>Strong Guarantees + Scalability</vt:lpstr>
      <vt:lpstr>PowerPoint Presentation</vt:lpstr>
      <vt:lpstr>Strong Guarantees + Scalability + Fault Tolerance</vt:lpstr>
      <vt:lpstr>PowerPoint Presentation</vt:lpstr>
      <vt:lpstr>Strong Guarantees + Scalability + Low Latency?</vt:lpstr>
      <vt:lpstr>Now You Can!</vt:lpstr>
      <vt:lpstr>Let’s See It In Action</vt:lpstr>
      <vt:lpstr>Client  Frontend Server</vt:lpstr>
      <vt:lpstr>Inside the Datacenter</vt:lpstr>
      <vt:lpstr>App Code Reads/Writes to Storage Tier</vt:lpstr>
      <vt:lpstr>Scalable Storage is  Sharded and Geo-Replicated</vt:lpstr>
      <vt:lpstr>So Much Concurrency!</vt:lpstr>
      <vt:lpstr>So Many Failures!</vt:lpstr>
      <vt:lpstr>Not Just One Backend System </vt:lpstr>
      <vt:lpstr>Each Backend System is a Distributed System</vt:lpstr>
      <vt:lpstr>Each Backend System is a Distributed System</vt:lpstr>
      <vt:lpstr>Distributed Systems on Distributed Systems on …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Michael J. Freedman</cp:lastModifiedBy>
  <cp:revision>44</cp:revision>
  <cp:lastPrinted>2022-04-20T04:15:23Z</cp:lastPrinted>
  <dcterms:created xsi:type="dcterms:W3CDTF">2018-09-09T13:59:16Z</dcterms:created>
  <dcterms:modified xsi:type="dcterms:W3CDTF">2022-04-20T04:15:34Z</dcterms:modified>
</cp:coreProperties>
</file>