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38"/>
  </p:notesMasterIdLst>
  <p:handoutMasterIdLst>
    <p:handoutMasterId r:id="rId39"/>
  </p:handoutMasterIdLst>
  <p:sldIdLst>
    <p:sldId id="257" r:id="rId2"/>
    <p:sldId id="368" r:id="rId3"/>
    <p:sldId id="373" r:id="rId4"/>
    <p:sldId id="374" r:id="rId5"/>
    <p:sldId id="378" r:id="rId6"/>
    <p:sldId id="379" r:id="rId7"/>
    <p:sldId id="377" r:id="rId8"/>
    <p:sldId id="380" r:id="rId9"/>
    <p:sldId id="382" r:id="rId10"/>
    <p:sldId id="384" r:id="rId11"/>
    <p:sldId id="385" r:id="rId12"/>
    <p:sldId id="386" r:id="rId13"/>
    <p:sldId id="346" r:id="rId14"/>
    <p:sldId id="283" r:id="rId15"/>
    <p:sldId id="369" r:id="rId16"/>
    <p:sldId id="370" r:id="rId17"/>
    <p:sldId id="371" r:id="rId18"/>
    <p:sldId id="360" r:id="rId19"/>
    <p:sldId id="392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3" r:id="rId29"/>
    <p:sldId id="404" r:id="rId30"/>
    <p:sldId id="408" r:id="rId31"/>
    <p:sldId id="291" r:id="rId32"/>
    <p:sldId id="284" r:id="rId33"/>
    <p:sldId id="285" r:id="rId34"/>
    <p:sldId id="409" r:id="rId35"/>
    <p:sldId id="293" r:id="rId36"/>
    <p:sldId id="358" r:id="rId37"/>
  </p:sldIdLst>
  <p:sldSz cx="118872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E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0"/>
    <p:restoredTop sz="91469"/>
  </p:normalViewPr>
  <p:slideViewPr>
    <p:cSldViewPr>
      <p:cViewPr>
        <p:scale>
          <a:sx n="138" d="100"/>
          <a:sy n="138" d="100"/>
        </p:scale>
        <p:origin x="952" y="416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3729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212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3" Type="http://schemas.openxmlformats.org/officeDocument/2006/relationships/slide" Target="slides/slide22.xml"/><Relationship Id="rId7" Type="http://schemas.openxmlformats.org/officeDocument/2006/relationships/slide" Target="slides/slide26.xml"/><Relationship Id="rId2" Type="http://schemas.openxmlformats.org/officeDocument/2006/relationships/slide" Target="slides/slide21.xml"/><Relationship Id="rId1" Type="http://schemas.openxmlformats.org/officeDocument/2006/relationships/slide" Target="slides/slide20.xml"/><Relationship Id="rId6" Type="http://schemas.openxmlformats.org/officeDocument/2006/relationships/slide" Target="slides/slide25.xml"/><Relationship Id="rId5" Type="http://schemas.openxmlformats.org/officeDocument/2006/relationships/slide" Target="slides/slide24.xml"/><Relationship Id="rId4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1B0488A5-140D-A745-92E1-125E350C7E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4AA5478-BC63-DD4C-ABF7-16551EF2B1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482C2D20-AD4B-DC48-B4A3-6025E31D48C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95EC9904-A1FF-C446-B1A5-A9A3D6A1584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CBD20A0-ABDC-1140-9EB9-80966AFD4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26B647A3-FF34-5043-B531-53B5004216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3A7E2447-4789-EB4C-AE58-09FA35452F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3787F53E-6EAD-534F-9D0D-68FBD4F8B3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4113" y="549275"/>
            <a:ext cx="4752975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AB332EA8-E390-EF47-BFB4-EB1D06BDDF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C728B39B-CEE3-1549-BF07-AB3ABACE36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C478C3FE-B91E-B34B-A9D5-45DCF987DA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anose="02020603050405020304" pitchFamily="18" charset="0"/>
              </a:defRPr>
            </a:lvl1pPr>
          </a:lstStyle>
          <a:p>
            <a:fld id="{225B3A78-63DE-2F4F-9EEC-4A3B1247DE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984565D-02A9-454B-910E-6A4ABA5C4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9FD7326-7515-424F-9DA6-59CC321B6D4A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8DC36B3-D263-DF4C-8657-E36AF1BAD1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9275"/>
            <a:ext cx="4752975" cy="27432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1D6F862-E779-A54D-B916-877446949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37957C18-0A2A-244F-B90B-27541197E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BC6EC7-963E-924A-A6BB-1C0E6DD950A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49587C4-74DA-AC42-A3AF-3D79DE6C44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9275"/>
            <a:ext cx="4752975" cy="2743200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880CE150-DA29-BC45-B136-A7CBED46C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86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4113" y="549275"/>
            <a:ext cx="475297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B3A78-63DE-2F4F-9EEC-4A3B1247DE7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931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6C0A2E-D421-FA4F-9236-5B046A4A6B3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A453C6-356D-2647-87D5-D2B7C4F72E2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6801" name="Text Box 1">
            <a:extLst>
              <a:ext uri="{FF2B5EF4-FFF2-40B4-BE49-F238E27FC236}">
                <a16:creationId xmlns:a16="http://schemas.microsoft.com/office/drawing/2014/main" id="{F3895355-82FD-8A4D-BAB2-6A06FC5B9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2B40684-BBB2-DC49-B011-DF6D40474EB6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31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6802" name="Text Box 2">
            <a:extLst>
              <a:ext uri="{FF2B5EF4-FFF2-40B4-BE49-F238E27FC236}">
                <a16:creationId xmlns:a16="http://schemas.microsoft.com/office/drawing/2014/main" id="{146D3642-1535-B149-A538-BABB8E0F607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424113" y="549275"/>
            <a:ext cx="4752975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9C94BE22-26ED-4142-A111-B72CA39EDB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604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898F74E-BA57-F94E-A59A-2AB8325EC4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C014D6-A8B9-8D44-930E-90B7127929A4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7825" name="Text Box 1">
            <a:extLst>
              <a:ext uri="{FF2B5EF4-FFF2-40B4-BE49-F238E27FC236}">
                <a16:creationId xmlns:a16="http://schemas.microsoft.com/office/drawing/2014/main" id="{3FC1ECDA-F2D3-0146-B15B-37EA6C7AD36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424113" y="549275"/>
            <a:ext cx="4752975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41DAEC94-6BE1-9640-9F53-BDFF271980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1C4BCA6-BDBD-134D-BEC0-F2487ECE88D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6B832E-805D-A244-82A7-9E583700943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8849" name="Text Box 1">
            <a:extLst>
              <a:ext uri="{FF2B5EF4-FFF2-40B4-BE49-F238E27FC236}">
                <a16:creationId xmlns:a16="http://schemas.microsoft.com/office/drawing/2014/main" id="{9530F74C-A2E3-D74B-BD19-E20D01C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721B09C7-9F00-8F46-9CD7-C864CA596CEA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33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33564CA9-710E-804B-94B0-D2937CE2DB7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424113" y="549275"/>
            <a:ext cx="4752975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A7F4DEA8-8511-3045-988C-577A1A296DC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1C4BCA6-BDBD-134D-BEC0-F2487ECE88D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6B832E-805D-A244-82A7-9E5837009432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8849" name="Text Box 1">
            <a:extLst>
              <a:ext uri="{FF2B5EF4-FFF2-40B4-BE49-F238E27FC236}">
                <a16:creationId xmlns:a16="http://schemas.microsoft.com/office/drawing/2014/main" id="{9530F74C-A2E3-D74B-BD19-E20D01C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721B09C7-9F00-8F46-9CD7-C864CA596CEA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34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33564CA9-710E-804B-94B0-D2937CE2DB7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424113" y="549275"/>
            <a:ext cx="4752975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A7F4DEA8-8511-3045-988C-577A1A296DC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125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1C4BCA6-BDBD-134D-BEC0-F2487ECE88D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6B832E-805D-A244-82A7-9E5837009432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8849" name="Text Box 1">
            <a:extLst>
              <a:ext uri="{FF2B5EF4-FFF2-40B4-BE49-F238E27FC236}">
                <a16:creationId xmlns:a16="http://schemas.microsoft.com/office/drawing/2014/main" id="{9530F74C-A2E3-D74B-BD19-E20D01C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721B09C7-9F00-8F46-9CD7-C864CA596CEA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35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33564CA9-710E-804B-94B0-D2937CE2DB7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424113" y="549275"/>
            <a:ext cx="4752975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A7F4DEA8-8511-3045-988C-577A1A296DC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19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6C0A2E-D421-FA4F-9236-5B046A4A6B3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A453C6-356D-2647-87D5-D2B7C4F72E2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6801" name="Text Box 1">
            <a:extLst>
              <a:ext uri="{FF2B5EF4-FFF2-40B4-BE49-F238E27FC236}">
                <a16:creationId xmlns:a16="http://schemas.microsoft.com/office/drawing/2014/main" id="{F3895355-82FD-8A4D-BAB2-6A06FC5B9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2B40684-BBB2-DC49-B011-DF6D40474EB6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14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6802" name="Text Box 2">
            <a:extLst>
              <a:ext uri="{FF2B5EF4-FFF2-40B4-BE49-F238E27FC236}">
                <a16:creationId xmlns:a16="http://schemas.microsoft.com/office/drawing/2014/main" id="{146D3642-1535-B149-A538-BABB8E0F607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424113" y="549275"/>
            <a:ext cx="4752975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9C94BE22-26ED-4142-A111-B72CA39EDB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45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1EFBCFF-CA98-8C4F-AF11-2DF84C5DD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D0EBA9-C870-A44D-BF2F-C24B41872AA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AAB5B8D-A0D0-CC4A-95DD-F76B0289DE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9275"/>
            <a:ext cx="4752975" cy="27432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5FF8A53-754B-4F4D-91AE-1EBDD33F0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930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46590A3-3C17-2340-BE75-1AC9A4A12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4E8DBC-2064-0B42-A112-A3C871CCC5E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2D32EB9-3405-F74C-A967-A5111624C6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9275"/>
            <a:ext cx="4752975" cy="27432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165997FA-7DD1-DE4E-AF5D-E69D8955B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663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E036DD5-BE3C-DC43-AAD5-00370DD4F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B65AFB-791D-7948-AE5B-0CF3A6FADA52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9EEF487-1F34-EA48-BF92-AFF0C79D5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9275"/>
            <a:ext cx="4752975" cy="27432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FBC57FF-96D4-FA4C-B23F-8157F8FFA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53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95EA8D0-D6E5-C84F-B11E-B31DAE2E0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3387E2-7944-A543-8192-77BA6F0B25ED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7AA984C-2583-344E-B04D-F06303DC3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9275"/>
            <a:ext cx="4752975" cy="27432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F3A040A1-07A8-6749-92D5-BD332E799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539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C3037CE-4B20-8644-A8CD-EC8F3CE9E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4D559B-40C7-D34D-AAFE-45D0C32B74A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D0C82D8-0D01-4E42-8AE9-8CBE8A1CF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9275"/>
            <a:ext cx="4752975" cy="27432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F6E6B6D-146A-1942-AB57-F63421EEC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3333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DE4B5327-A48C-3044-B86C-E7399E0AE6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01C4BD-9832-3E4C-B55D-B79980F95F1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8AC6350-0F57-5F47-8957-F2D0B82589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9275"/>
            <a:ext cx="4752975" cy="2743200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AE3DEDA-0CE9-BF4D-A6CB-542866C9E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672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55647BCF-981B-7D49-93DE-78BB8F5657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CF2FED-53FF-F045-8939-C6A11BD4F09C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4B6DD7F-BBFB-354A-B8D1-F7978A327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9275"/>
            <a:ext cx="4752975" cy="2743200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0CCD761F-A0F6-2843-8405-AF9DD9662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040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8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2B58C-7502-9647-9F9D-7EAA76CA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6BC6F2-A21F-8744-A4B7-47D9EA303E75}" type="datetime1">
              <a:rPr lang="en-US" altLang="en-US"/>
              <a:pPr/>
              <a:t>4/8/22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F2BCE-F040-DF4B-B691-494F8ABE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D28C1-DC66-864B-AACE-85AE4E1C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25DED-3CDD-5248-93C0-340B5F0AE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73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914D2-C572-AD46-9D7D-23AE72C5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CF5F5-9F9B-3B41-BE89-50EA82096DD2}" type="datetime1">
              <a:rPr lang="en-US" altLang="en-US"/>
              <a:pPr/>
              <a:t>4/8/22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568F5-41BA-7041-99BC-EFC782E8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C78AB-E1B4-A84A-95C9-46CF284B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57115-DC3B-5941-9E98-92DF2E7A0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16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1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412FA-444B-D148-92C1-40F84575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4BBEF-5AC3-2D48-B970-773AFC35941E}" type="datetime1">
              <a:rPr lang="en-US" altLang="en-US"/>
              <a:pPr/>
              <a:t>4/8/22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E6F60-CFAA-0C49-9486-5BCB5B5C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E116D-EEA8-5F4C-BDB5-1750D79B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D4460-898F-6E40-AEF1-ECC26505E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87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2" y="381000"/>
            <a:ext cx="10490042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219200"/>
            <a:ext cx="1099566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4038600"/>
            <a:ext cx="1099566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0E9C0-C100-CB4F-B733-76494224E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01300" y="6324600"/>
            <a:ext cx="1188720" cy="381000"/>
          </a:xfrm>
        </p:spPr>
        <p:txBody>
          <a:bodyPr/>
          <a:lstStyle>
            <a:lvl1pPr>
              <a:defRPr/>
            </a:lvl1pPr>
          </a:lstStyle>
          <a:p>
            <a:fld id="{E63F1C88-C16C-CC48-9AA5-1F68B15DB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276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2" y="381000"/>
            <a:ext cx="10490042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4360" y="1219200"/>
            <a:ext cx="539877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0" y="1219200"/>
            <a:ext cx="539877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E31AD-C62B-9C4A-9A46-C3652FD60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01300" y="6324600"/>
            <a:ext cx="1188720" cy="381000"/>
          </a:xfrm>
        </p:spPr>
        <p:txBody>
          <a:bodyPr/>
          <a:lstStyle>
            <a:lvl1pPr>
              <a:defRPr/>
            </a:lvl1pPr>
          </a:lstStyle>
          <a:p>
            <a:fld id="{408BC1E8-0654-564A-88B4-76E3E15B1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96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2" y="381000"/>
            <a:ext cx="10490042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4360" y="1219200"/>
            <a:ext cx="539877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0" y="1219200"/>
            <a:ext cx="539877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0" y="4038600"/>
            <a:ext cx="539877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9995B-A7CD-6D40-B037-BC92AD0037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01300" y="6324600"/>
            <a:ext cx="1188720" cy="381000"/>
          </a:xfrm>
        </p:spPr>
        <p:txBody>
          <a:bodyPr/>
          <a:lstStyle>
            <a:lvl1pPr>
              <a:defRPr/>
            </a:lvl1pPr>
          </a:lstStyle>
          <a:p>
            <a:fld id="{1466BDCF-2061-0348-8EC1-D6FC32EC5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60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2C297-2CB3-8D4D-8EB4-E585F21A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73A6D-4A6C-724F-ABF8-64591D4A429B}" type="datetime1">
              <a:rPr lang="en-US" altLang="en-US"/>
              <a:pPr/>
              <a:t>4/8/22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DFEA0-F34F-7E4E-8E10-9B08CA4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C5A1B-CFEC-2A49-9E3F-878685C4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8DC82-4C89-C440-990B-F7B5C3652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42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CE99D-8049-5943-B6FE-14DAC68A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B3860A-965D-CB45-9DCC-BA9F037733B2}" type="datetime1">
              <a:rPr lang="en-US" altLang="en-US"/>
              <a:pPr/>
              <a:t>4/8/22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AEDCA-49BC-A34F-9271-79487F03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04F25-8A4E-BF4C-830A-78DB414E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B67E1-AD09-DA45-A017-054BE4FF5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44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704F1C-D7AA-CD4B-99F6-DE51E90A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CC6993-77D7-D64D-A75B-C24CEB956D26}" type="datetime1">
              <a:rPr lang="en-US" altLang="en-US"/>
              <a:pPr/>
              <a:t>4/8/22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D7E3AA-9065-A743-889B-61F5ADF8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D34DDF-F1EF-1044-9639-9350DD12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C0FDD-C39F-3B44-84A0-432D125A2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78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E82265-DCAB-6943-BB29-66F987BC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62F87-4ADC-764B-B4FA-4A306055F889}" type="datetime1">
              <a:rPr lang="en-US" altLang="en-US"/>
              <a:pPr/>
              <a:t>4/8/22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FBF1C-87C5-A044-9ED2-A1124DFB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F38568-C0A0-4746-A273-1ED05938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4520A-320F-2746-B2D5-ABC6C0D67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9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3C1B65-30DE-2043-8841-E1E2D26A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C1B61-B84E-D943-AF26-F8CEF897AF9E}" type="datetime1">
              <a:rPr lang="en-US" altLang="en-US"/>
              <a:pPr/>
              <a:t>4/8/22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9DC071-F44A-E344-B21A-CEA7336B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97EDD5-1C12-4E4A-BCC1-E2AE2548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75AE0-2CA1-8E4F-B023-A03EE8755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14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DF183F9-C808-CB49-98B4-8DA49CE1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4F801-71B6-D741-A3FA-0983820FFC8C}" type="datetime1">
              <a:rPr lang="en-US" altLang="en-US"/>
              <a:pPr/>
              <a:t>4/8/22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BBDD44-4993-0245-AE20-FB962813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13FD31-6F1B-B64A-8325-B5A4DD42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B7BE5-FA99-F947-A6A6-7AE5E312B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03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3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A320FC-0E2C-554B-812C-B08086D8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6249C-E9E6-0E4C-AC20-DF9F819593BF}" type="datetime1">
              <a:rPr lang="en-US" altLang="en-US"/>
              <a:pPr/>
              <a:t>4/8/22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1A8A5F-DCF6-5649-B9A6-74C9AD9A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196BA7-8016-5A4B-9396-C3FD363A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61E0D-E172-B34F-85D3-AC8A165B9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3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600BDD-01C5-C540-8E84-D09BF379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79164-D623-AE4A-9630-E2E2FF0B41BA}" type="datetime1">
              <a:rPr lang="en-US" altLang="en-US"/>
              <a:pPr/>
              <a:t>4/8/22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4D989A-3D76-9141-823D-7EB7F875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03F84A-0E87-614B-AD29-28F24BD4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F183C-04B2-4B49-8864-09CCC0BA5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08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B6F63FB-18E7-8944-996D-F073D1797A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76200"/>
            <a:ext cx="107975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DCE49D-FECA-C146-95E8-27B94CEA7B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219203"/>
            <a:ext cx="1109472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4C11A-26F3-554D-B52F-034C88360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B9E2893F-174E-9141-ABF8-7DD1AC66B7E7}" type="datetime1">
              <a:rPr lang="en-US" altLang="en-US"/>
              <a:pPr/>
              <a:t>4/8/22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ED349-B349-BC43-AC85-A656B046D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1460" y="6356353"/>
            <a:ext cx="37642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A6290-AED8-114F-B9C2-D44444DDC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356353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0BEDC09-E375-C345-9458-88F1FB5002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</p:sldLayoutIdLst>
  <p:hf hdr="0" ftr="0" dt="0"/>
  <p:txStyles>
    <p:titleStyle>
      <a:lvl1pPr algn="ctr" defTabSz="457182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182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182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182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182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182" algn="ctr" defTabSz="457182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363" algn="ctr" defTabSz="457182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545" algn="ctr" defTabSz="457182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727" algn="ctr" defTabSz="457182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886" indent="-342886" algn="l" defTabSz="4571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20" indent="-285739" algn="l" defTabSz="4571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954" indent="-228591" algn="l" defTabSz="4571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136" indent="-228591" algn="l" defTabSz="4571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318" indent="-228591" algn="l" defTabSz="4571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371E3CF-89E1-F649-B0FA-9BCCDC351C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7400" y="2448143"/>
            <a:ext cx="7772400" cy="1143000"/>
          </a:xfrm>
        </p:spPr>
        <p:txBody>
          <a:bodyPr/>
          <a:lstStyle/>
          <a:p>
            <a:pPr eaLnBrk="1" hangingPunct="1"/>
            <a:br>
              <a:rPr lang="en-US" altLang="en-US" sz="5400" dirty="0">
                <a:ea typeface="ＭＳ Ｐゴシック" panose="020B0600070205080204" pitchFamily="34" charset="-128"/>
              </a:rPr>
            </a:br>
            <a:r>
              <a:rPr lang="en-US" altLang="en-US" sz="5400" dirty="0">
                <a:ea typeface="ＭＳ Ｐゴシック" panose="020B0600070205080204" pitchFamily="34" charset="-128"/>
              </a:rPr>
              <a:t>Distributed Systems for Content Delivery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42E26A8-A546-CE4A-BAAA-D5F2283957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65976"/>
            <a:ext cx="9144000" cy="1942664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Mike Freedman</a:t>
            </a:r>
          </a:p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Lecture 21</a:t>
            </a:r>
          </a:p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COS 418: Distributed Systems</a:t>
            </a:r>
            <a:endParaRPr lang="en-US" altLang="en-US" sz="2600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600" dirty="0">
              <a:solidFill>
                <a:srgbClr val="262626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8436" name="Group 14">
            <a:extLst>
              <a:ext uri="{FF2B5EF4-FFF2-40B4-BE49-F238E27FC236}">
                <a16:creationId xmlns:a16="http://schemas.microsoft.com/office/drawing/2014/main" id="{F3C86BF8-C28A-4B40-BCA1-C60BF3B0DD47}"/>
              </a:ext>
            </a:extLst>
          </p:cNvPr>
          <p:cNvGrpSpPr>
            <a:grpSpLocks/>
          </p:cNvGrpSpPr>
          <p:nvPr/>
        </p:nvGrpSpPr>
        <p:grpSpPr bwMode="auto">
          <a:xfrm>
            <a:off x="4521202" y="1355727"/>
            <a:ext cx="347663" cy="695325"/>
            <a:chOff x="4730" y="2897"/>
            <a:chExt cx="219" cy="438"/>
          </a:xfrm>
        </p:grpSpPr>
        <p:sp>
          <p:nvSpPr>
            <p:cNvPr id="18473" name="Freeform 15">
              <a:extLst>
                <a:ext uri="{FF2B5EF4-FFF2-40B4-BE49-F238E27FC236}">
                  <a16:creationId xmlns:a16="http://schemas.microsoft.com/office/drawing/2014/main" id="{E32085AD-8EB9-FD42-A911-93C38DE27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474" name="Group 16">
              <a:extLst>
                <a:ext uri="{FF2B5EF4-FFF2-40B4-BE49-F238E27FC236}">
                  <a16:creationId xmlns:a16="http://schemas.microsoft.com/office/drawing/2014/main" id="{CE94E969-167A-BC41-917B-2FF346025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6"/>
              <a:ext cx="116" cy="341"/>
              <a:chOff x="4180" y="783"/>
              <a:chExt cx="150" cy="307"/>
            </a:xfrm>
          </p:grpSpPr>
          <p:sp>
            <p:nvSpPr>
              <p:cNvPr id="18475" name="AutoShape 17">
                <a:extLst>
                  <a:ext uri="{FF2B5EF4-FFF2-40B4-BE49-F238E27FC236}">
                    <a16:creationId xmlns:a16="http://schemas.microsoft.com/office/drawing/2014/main" id="{587380BB-A8B6-D74D-A54E-5D135B772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6" name="Rectangle 18">
                <a:extLst>
                  <a:ext uri="{FF2B5EF4-FFF2-40B4-BE49-F238E27FC236}">
                    <a16:creationId xmlns:a16="http://schemas.microsoft.com/office/drawing/2014/main" id="{196C482C-FE57-B84B-A580-D4BCEDF29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7" name="Rectangle 19">
                <a:extLst>
                  <a:ext uri="{FF2B5EF4-FFF2-40B4-BE49-F238E27FC236}">
                    <a16:creationId xmlns:a16="http://schemas.microsoft.com/office/drawing/2014/main" id="{932090FC-A97A-224D-9F7E-538D80F2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8" name="AutoShape 20">
                <a:extLst>
                  <a:ext uri="{FF2B5EF4-FFF2-40B4-BE49-F238E27FC236}">
                    <a16:creationId xmlns:a16="http://schemas.microsoft.com/office/drawing/2014/main" id="{E8ADEAA3-871E-3340-BC60-65BE9FB84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9" name="Line 21">
                <a:extLst>
                  <a:ext uri="{FF2B5EF4-FFF2-40B4-BE49-F238E27FC236}">
                    <a16:creationId xmlns:a16="http://schemas.microsoft.com/office/drawing/2014/main" id="{8277E641-7321-E245-AA1D-522B3FB7A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0" name="Line 22">
                <a:extLst>
                  <a:ext uri="{FF2B5EF4-FFF2-40B4-BE49-F238E27FC236}">
                    <a16:creationId xmlns:a16="http://schemas.microsoft.com/office/drawing/2014/main" id="{0097F27F-9ABA-E74C-98B4-A82FF34D0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1" name="Rectangle 23">
                <a:extLst>
                  <a:ext uri="{FF2B5EF4-FFF2-40B4-BE49-F238E27FC236}">
                    <a16:creationId xmlns:a16="http://schemas.microsoft.com/office/drawing/2014/main" id="{01067413-F301-E643-AC8F-F30323E01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2" name="Rectangle 24">
                <a:extLst>
                  <a:ext uri="{FF2B5EF4-FFF2-40B4-BE49-F238E27FC236}">
                    <a16:creationId xmlns:a16="http://schemas.microsoft.com/office/drawing/2014/main" id="{54B82CE0-5F38-314C-BCAB-7CDB1AB56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8437" name="Group 25">
            <a:extLst>
              <a:ext uri="{FF2B5EF4-FFF2-40B4-BE49-F238E27FC236}">
                <a16:creationId xmlns:a16="http://schemas.microsoft.com/office/drawing/2014/main" id="{A31E2A34-7093-3A48-9277-DAECC6469905}"/>
              </a:ext>
            </a:extLst>
          </p:cNvPr>
          <p:cNvGrpSpPr>
            <a:grpSpLocks/>
          </p:cNvGrpSpPr>
          <p:nvPr/>
        </p:nvGrpSpPr>
        <p:grpSpPr bwMode="auto">
          <a:xfrm>
            <a:off x="5662614" y="1666877"/>
            <a:ext cx="347662" cy="695325"/>
            <a:chOff x="4730" y="2897"/>
            <a:chExt cx="219" cy="438"/>
          </a:xfrm>
        </p:grpSpPr>
        <p:sp>
          <p:nvSpPr>
            <p:cNvPr id="18463" name="Freeform 26">
              <a:extLst>
                <a:ext uri="{FF2B5EF4-FFF2-40B4-BE49-F238E27FC236}">
                  <a16:creationId xmlns:a16="http://schemas.microsoft.com/office/drawing/2014/main" id="{26FB3A43-F0DA-174A-B601-193FEA191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464" name="Group 27">
              <a:extLst>
                <a:ext uri="{FF2B5EF4-FFF2-40B4-BE49-F238E27FC236}">
                  <a16:creationId xmlns:a16="http://schemas.microsoft.com/office/drawing/2014/main" id="{E50C3A99-4809-104A-9CAD-89359D3765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6"/>
              <a:ext cx="116" cy="341"/>
              <a:chOff x="4180" y="783"/>
              <a:chExt cx="150" cy="307"/>
            </a:xfrm>
          </p:grpSpPr>
          <p:sp>
            <p:nvSpPr>
              <p:cNvPr id="18465" name="AutoShape 28">
                <a:extLst>
                  <a:ext uri="{FF2B5EF4-FFF2-40B4-BE49-F238E27FC236}">
                    <a16:creationId xmlns:a16="http://schemas.microsoft.com/office/drawing/2014/main" id="{593105B5-0DA3-BF49-A346-F1046A82A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6" name="Rectangle 29">
                <a:extLst>
                  <a:ext uri="{FF2B5EF4-FFF2-40B4-BE49-F238E27FC236}">
                    <a16:creationId xmlns:a16="http://schemas.microsoft.com/office/drawing/2014/main" id="{154F98E2-6EFF-8D49-A169-677902832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7" name="Rectangle 30">
                <a:extLst>
                  <a:ext uri="{FF2B5EF4-FFF2-40B4-BE49-F238E27FC236}">
                    <a16:creationId xmlns:a16="http://schemas.microsoft.com/office/drawing/2014/main" id="{34ABD51E-B8A9-AF49-915A-B723D015E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8" name="AutoShape 31">
                <a:extLst>
                  <a:ext uri="{FF2B5EF4-FFF2-40B4-BE49-F238E27FC236}">
                    <a16:creationId xmlns:a16="http://schemas.microsoft.com/office/drawing/2014/main" id="{FC865B0F-294A-E84E-A623-B1D393EE2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9" name="Line 32">
                <a:extLst>
                  <a:ext uri="{FF2B5EF4-FFF2-40B4-BE49-F238E27FC236}">
                    <a16:creationId xmlns:a16="http://schemas.microsoft.com/office/drawing/2014/main" id="{BF2286C1-9F82-E84D-9011-C1531BAC0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Line 33">
                <a:extLst>
                  <a:ext uri="{FF2B5EF4-FFF2-40B4-BE49-F238E27FC236}">
                    <a16:creationId xmlns:a16="http://schemas.microsoft.com/office/drawing/2014/main" id="{46A91550-46D3-7244-8562-44987DE65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34">
                <a:extLst>
                  <a:ext uri="{FF2B5EF4-FFF2-40B4-BE49-F238E27FC236}">
                    <a16:creationId xmlns:a16="http://schemas.microsoft.com/office/drawing/2014/main" id="{161D5EDB-A31C-8B46-810F-415845046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2" name="Rectangle 35">
                <a:extLst>
                  <a:ext uri="{FF2B5EF4-FFF2-40B4-BE49-F238E27FC236}">
                    <a16:creationId xmlns:a16="http://schemas.microsoft.com/office/drawing/2014/main" id="{46F99272-58EB-2E4A-8582-4D87C47A9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8438" name="Group 36">
            <a:extLst>
              <a:ext uri="{FF2B5EF4-FFF2-40B4-BE49-F238E27FC236}">
                <a16:creationId xmlns:a16="http://schemas.microsoft.com/office/drawing/2014/main" id="{3900A11E-4485-DD4C-91B6-747A2E928B7D}"/>
              </a:ext>
            </a:extLst>
          </p:cNvPr>
          <p:cNvGrpSpPr>
            <a:grpSpLocks/>
          </p:cNvGrpSpPr>
          <p:nvPr/>
        </p:nvGrpSpPr>
        <p:grpSpPr bwMode="auto">
          <a:xfrm>
            <a:off x="6657976" y="1477965"/>
            <a:ext cx="347663" cy="695325"/>
            <a:chOff x="4730" y="2897"/>
            <a:chExt cx="219" cy="438"/>
          </a:xfrm>
        </p:grpSpPr>
        <p:sp>
          <p:nvSpPr>
            <p:cNvPr id="18453" name="Freeform 37">
              <a:extLst>
                <a:ext uri="{FF2B5EF4-FFF2-40B4-BE49-F238E27FC236}">
                  <a16:creationId xmlns:a16="http://schemas.microsoft.com/office/drawing/2014/main" id="{A6437491-328F-F849-8690-5B334CFD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454" name="Group 38">
              <a:extLst>
                <a:ext uri="{FF2B5EF4-FFF2-40B4-BE49-F238E27FC236}">
                  <a16:creationId xmlns:a16="http://schemas.microsoft.com/office/drawing/2014/main" id="{F1671976-D12F-AA4B-ABFE-8747579B1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6"/>
              <a:ext cx="116" cy="341"/>
              <a:chOff x="4180" y="783"/>
              <a:chExt cx="150" cy="307"/>
            </a:xfrm>
          </p:grpSpPr>
          <p:sp>
            <p:nvSpPr>
              <p:cNvPr id="18455" name="AutoShape 39">
                <a:extLst>
                  <a:ext uri="{FF2B5EF4-FFF2-40B4-BE49-F238E27FC236}">
                    <a16:creationId xmlns:a16="http://schemas.microsoft.com/office/drawing/2014/main" id="{679766DE-7D0E-0C4D-A437-53FB7A981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56" name="Rectangle 40">
                <a:extLst>
                  <a:ext uri="{FF2B5EF4-FFF2-40B4-BE49-F238E27FC236}">
                    <a16:creationId xmlns:a16="http://schemas.microsoft.com/office/drawing/2014/main" id="{D5D0CBF3-3F49-474A-9158-EE93F2091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57" name="Rectangle 41">
                <a:extLst>
                  <a:ext uri="{FF2B5EF4-FFF2-40B4-BE49-F238E27FC236}">
                    <a16:creationId xmlns:a16="http://schemas.microsoft.com/office/drawing/2014/main" id="{3AB7FB32-7A36-A84D-9203-CEF744945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58" name="AutoShape 42">
                <a:extLst>
                  <a:ext uri="{FF2B5EF4-FFF2-40B4-BE49-F238E27FC236}">
                    <a16:creationId xmlns:a16="http://schemas.microsoft.com/office/drawing/2014/main" id="{B284A6E7-DE7B-2C41-8B6B-CD57054BA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59" name="Line 43">
                <a:extLst>
                  <a:ext uri="{FF2B5EF4-FFF2-40B4-BE49-F238E27FC236}">
                    <a16:creationId xmlns:a16="http://schemas.microsoft.com/office/drawing/2014/main" id="{A44BCDC6-E064-364F-A357-85CB0AF71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0" name="Line 44">
                <a:extLst>
                  <a:ext uri="{FF2B5EF4-FFF2-40B4-BE49-F238E27FC236}">
                    <a16:creationId xmlns:a16="http://schemas.microsoft.com/office/drawing/2014/main" id="{A9D020AC-764E-4343-BE4B-51D3BA085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1" name="Rectangle 45">
                <a:extLst>
                  <a:ext uri="{FF2B5EF4-FFF2-40B4-BE49-F238E27FC236}">
                    <a16:creationId xmlns:a16="http://schemas.microsoft.com/office/drawing/2014/main" id="{9BFD99FA-820F-6943-B697-03815267E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2" name="Rectangle 46">
                <a:extLst>
                  <a:ext uri="{FF2B5EF4-FFF2-40B4-BE49-F238E27FC236}">
                    <a16:creationId xmlns:a16="http://schemas.microsoft.com/office/drawing/2014/main" id="{4723BA16-ED2F-FA42-8F1B-263733209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8439" name="Group 47">
            <a:extLst>
              <a:ext uri="{FF2B5EF4-FFF2-40B4-BE49-F238E27FC236}">
                <a16:creationId xmlns:a16="http://schemas.microsoft.com/office/drawing/2014/main" id="{2C615CB8-9060-A143-B50D-E058EF81CD6D}"/>
              </a:ext>
            </a:extLst>
          </p:cNvPr>
          <p:cNvGrpSpPr>
            <a:grpSpLocks/>
          </p:cNvGrpSpPr>
          <p:nvPr/>
        </p:nvGrpSpPr>
        <p:grpSpPr bwMode="auto">
          <a:xfrm>
            <a:off x="5640388" y="373064"/>
            <a:ext cx="347662" cy="695325"/>
            <a:chOff x="4730" y="2897"/>
            <a:chExt cx="219" cy="438"/>
          </a:xfrm>
        </p:grpSpPr>
        <p:sp>
          <p:nvSpPr>
            <p:cNvPr id="18443" name="Freeform 48">
              <a:extLst>
                <a:ext uri="{FF2B5EF4-FFF2-40B4-BE49-F238E27FC236}">
                  <a16:creationId xmlns:a16="http://schemas.microsoft.com/office/drawing/2014/main" id="{8E54C971-5579-A947-941D-4015C7FFA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444" name="Group 49">
              <a:extLst>
                <a:ext uri="{FF2B5EF4-FFF2-40B4-BE49-F238E27FC236}">
                  <a16:creationId xmlns:a16="http://schemas.microsoft.com/office/drawing/2014/main" id="{7D3CDCDC-A701-F14F-BC2B-3E812E91D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6"/>
              <a:ext cx="116" cy="341"/>
              <a:chOff x="4180" y="783"/>
              <a:chExt cx="150" cy="307"/>
            </a:xfrm>
          </p:grpSpPr>
          <p:sp>
            <p:nvSpPr>
              <p:cNvPr id="18445" name="AutoShape 50">
                <a:extLst>
                  <a:ext uri="{FF2B5EF4-FFF2-40B4-BE49-F238E27FC236}">
                    <a16:creationId xmlns:a16="http://schemas.microsoft.com/office/drawing/2014/main" id="{72F63EC0-9AC6-7545-88F3-38ABB0F70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6" name="Rectangle 51">
                <a:extLst>
                  <a:ext uri="{FF2B5EF4-FFF2-40B4-BE49-F238E27FC236}">
                    <a16:creationId xmlns:a16="http://schemas.microsoft.com/office/drawing/2014/main" id="{29973F58-392A-A84E-B1D5-B46422B4C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7" name="Rectangle 52">
                <a:extLst>
                  <a:ext uri="{FF2B5EF4-FFF2-40B4-BE49-F238E27FC236}">
                    <a16:creationId xmlns:a16="http://schemas.microsoft.com/office/drawing/2014/main" id="{F713C95A-78A2-F841-B0BE-EB5A74EED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8" name="AutoShape 53">
                <a:extLst>
                  <a:ext uri="{FF2B5EF4-FFF2-40B4-BE49-F238E27FC236}">
                    <a16:creationId xmlns:a16="http://schemas.microsoft.com/office/drawing/2014/main" id="{8057A464-6D3F-C745-B8BF-8ABA1C18A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9" name="Line 54">
                <a:extLst>
                  <a:ext uri="{FF2B5EF4-FFF2-40B4-BE49-F238E27FC236}">
                    <a16:creationId xmlns:a16="http://schemas.microsoft.com/office/drawing/2014/main" id="{6DBC6FC5-D26E-E841-80D8-65AF152F3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0" name="Line 55">
                <a:extLst>
                  <a:ext uri="{FF2B5EF4-FFF2-40B4-BE49-F238E27FC236}">
                    <a16:creationId xmlns:a16="http://schemas.microsoft.com/office/drawing/2014/main" id="{4BD0578D-D2D4-D847-8B0F-B1F468409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Rectangle 56">
                <a:extLst>
                  <a:ext uri="{FF2B5EF4-FFF2-40B4-BE49-F238E27FC236}">
                    <a16:creationId xmlns:a16="http://schemas.microsoft.com/office/drawing/2014/main" id="{80131C52-DFE1-9F4A-821C-A8B90D591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52" name="Rectangle 57">
                <a:extLst>
                  <a:ext uri="{FF2B5EF4-FFF2-40B4-BE49-F238E27FC236}">
                    <a16:creationId xmlns:a16="http://schemas.microsoft.com/office/drawing/2014/main" id="{5E078787-8C44-CF4E-97FD-B33888284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8440" name="Line 61">
            <a:extLst>
              <a:ext uri="{FF2B5EF4-FFF2-40B4-BE49-F238E27FC236}">
                <a16:creationId xmlns:a16="http://schemas.microsoft.com/office/drawing/2014/main" id="{7167AA02-5943-0A42-87A1-D5F61EB4E4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65690" y="879477"/>
            <a:ext cx="720725" cy="6953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62">
            <a:extLst>
              <a:ext uri="{FF2B5EF4-FFF2-40B4-BE49-F238E27FC236}">
                <a16:creationId xmlns:a16="http://schemas.microsoft.com/office/drawing/2014/main" id="{B89F5CCF-FDCB-5840-97F8-7863CAD1FE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8188" y="1158876"/>
            <a:ext cx="0" cy="452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63">
            <a:extLst>
              <a:ext uri="{FF2B5EF4-FFF2-40B4-BE49-F238E27FC236}">
                <a16:creationId xmlns:a16="http://schemas.microsoft.com/office/drawing/2014/main" id="{CED1AF6F-D6B8-5F45-9DE0-21F6F9ED7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7265" y="854077"/>
            <a:ext cx="598487" cy="708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F823F7D0-E292-1D4E-974C-6E10E6D9C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5017"/>
            <a:ext cx="5481763" cy="284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>
            <a:extLst>
              <a:ext uri="{FF2B5EF4-FFF2-40B4-BE49-F238E27FC236}">
                <a16:creationId xmlns:a16="http://schemas.microsoft.com/office/drawing/2014/main" id="{1589CD32-F518-1449-857D-7B100E36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55" y="291331"/>
            <a:ext cx="11467825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much to cache?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Many Internet workloads have Power law (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Zipf</a:t>
            </a:r>
            <a:r>
              <a:rPr lang="en-US" altLang="en-US" sz="3600" dirty="0">
                <a:ea typeface="ＭＳ Ｐゴシック" panose="020B0600070205080204" pitchFamily="34" charset="-128"/>
              </a:rPr>
              <a:t>) distribution</a:t>
            </a:r>
          </a:p>
        </p:txBody>
      </p:sp>
      <p:sp>
        <p:nvSpPr>
          <p:cNvPr id="22533" name="Slide Number Placeholder 3">
            <a:extLst>
              <a:ext uri="{FF2B5EF4-FFF2-40B4-BE49-F238E27FC236}">
                <a16:creationId xmlns:a16="http://schemas.microsoft.com/office/drawing/2014/main" id="{241EDA84-D713-4B44-870A-5F3568FA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0208" indent="-37473026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18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54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72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5E793A-4018-2340-BD60-195B19B63CA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432A8-2502-864E-A5EE-FE711B9AF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33"/>
          <a:stretch/>
        </p:blipFill>
        <p:spPr>
          <a:xfrm>
            <a:off x="5344242" y="1621808"/>
            <a:ext cx="6477848" cy="342020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55D9DC-D169-574A-9752-908D26F115AE}"/>
              </a:ext>
            </a:extLst>
          </p:cNvPr>
          <p:cNvSpPr txBox="1">
            <a:spLocks/>
          </p:cNvSpPr>
          <p:nvPr/>
        </p:nvSpPr>
        <p:spPr bwMode="auto">
          <a:xfrm>
            <a:off x="684720" y="5457711"/>
            <a:ext cx="10517760" cy="88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86" indent="-342886" algn="l" defTabSz="4571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20" indent="-285739" algn="l" defTabSz="4571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54" indent="-228591" algn="l" defTabSz="4571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36" indent="-228591" algn="l" defTabSz="4571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18" indent="-228591" algn="l" defTabSz="4571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499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US" sz="28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Significant benefits at beginning, but then reduced benefit for cache hit rate as cache size grows</a:t>
            </a:r>
            <a:endParaRPr lang="en-US" sz="2000" b="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74A4CD-FA11-5A4D-B875-12C3682AA464}"/>
              </a:ext>
            </a:extLst>
          </p:cNvPr>
          <p:cNvSpPr/>
          <p:nvPr/>
        </p:nvSpPr>
        <p:spPr>
          <a:xfrm>
            <a:off x="989355" y="1850031"/>
            <a:ext cx="1420985" cy="253359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35E8EA-04D1-8D4C-AB1C-6B209C4751DD}"/>
              </a:ext>
            </a:extLst>
          </p:cNvPr>
          <p:cNvSpPr/>
          <p:nvPr/>
        </p:nvSpPr>
        <p:spPr>
          <a:xfrm>
            <a:off x="6487653" y="1906892"/>
            <a:ext cx="1420985" cy="234486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3707FD2-F641-6C4B-AA16-3C1A00433503}"/>
              </a:ext>
            </a:extLst>
          </p:cNvPr>
          <p:cNvSpPr/>
          <p:nvPr/>
        </p:nvSpPr>
        <p:spPr>
          <a:xfrm>
            <a:off x="2410340" y="2123230"/>
            <a:ext cx="1228960" cy="307240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99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D489D35-1F66-5E41-ADEC-DA2470AD16AE}"/>
              </a:ext>
            </a:extLst>
          </p:cNvPr>
          <p:cNvSpPr/>
          <p:nvPr/>
        </p:nvSpPr>
        <p:spPr>
          <a:xfrm>
            <a:off x="7908638" y="2123201"/>
            <a:ext cx="1228960" cy="307240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6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3B57F1AD-61E1-9A43-8632-6B165F2EB71E}"/>
              </a:ext>
            </a:extLst>
          </p:cNvPr>
          <p:cNvGrpSpPr/>
          <p:nvPr/>
        </p:nvGrpSpPr>
        <p:grpSpPr>
          <a:xfrm>
            <a:off x="6596485" y="4690716"/>
            <a:ext cx="914638" cy="1348229"/>
            <a:chOff x="2225527" y="2028429"/>
            <a:chExt cx="1625600" cy="2396228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4F13CFC-8B2E-7E47-8901-795637BCF4AD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A-I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CD403A5-9495-0E4A-B723-DA389FCCD7DC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J-P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B91E925-06E6-B741-A26A-E7A7C3B49629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Q-Z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92BF6A-A53C-7742-AC4E-B73DEF8E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Web Architectures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B40CDE-9B7C-FC4E-B869-9F87D6F89AA4}"/>
              </a:ext>
            </a:extLst>
          </p:cNvPr>
          <p:cNvGrpSpPr/>
          <p:nvPr/>
        </p:nvGrpSpPr>
        <p:grpSpPr>
          <a:xfrm>
            <a:off x="8130788" y="3445100"/>
            <a:ext cx="914638" cy="1860373"/>
            <a:chOff x="2225527" y="2028429"/>
            <a:chExt cx="1625600" cy="33064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228153B-F83D-7F45-BC49-12E94E7A6746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0DFB7A-0C8F-0943-9FA5-F4858B1E9CDC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F0D887-7307-1043-B2D9-78FA271DB418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2744691-65C5-DA48-BB0D-4C0881F0A2DA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9DA8F6-2210-9245-BA57-E35045BEF1F3}"/>
              </a:ext>
            </a:extLst>
          </p:cNvPr>
          <p:cNvGrpSpPr/>
          <p:nvPr/>
        </p:nvGrpSpPr>
        <p:grpSpPr>
          <a:xfrm>
            <a:off x="9206504" y="3445100"/>
            <a:ext cx="914638" cy="1860373"/>
            <a:chOff x="2225527" y="2028429"/>
            <a:chExt cx="1625600" cy="330646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0A935C-88A0-B845-AA76-267117DB898A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03F1A9-8E7D-8940-BBF7-F169C463FC6F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B2D231-0BF2-7048-8037-FE66DCE88D0F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9BF37B-20D1-6042-8ABE-41B1CBE5BA6D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70CAE5-7087-984A-8091-591FF1613373}"/>
              </a:ext>
            </a:extLst>
          </p:cNvPr>
          <p:cNvGrpSpPr/>
          <p:nvPr/>
        </p:nvGrpSpPr>
        <p:grpSpPr>
          <a:xfrm>
            <a:off x="10282221" y="3445100"/>
            <a:ext cx="914638" cy="1860373"/>
            <a:chOff x="2225527" y="2028429"/>
            <a:chExt cx="1625600" cy="330646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E12D495-BE21-6047-9E1D-8F5183508B8F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D2C6B3-DDCF-2E43-9908-41801ADA9894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74ACA1-3167-B44F-B112-778013F59D92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3D982C-7F32-E944-85D5-39856FA6B1EE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8CC519-F81E-9641-87BE-46EF27479D77}"/>
              </a:ext>
            </a:extLst>
          </p:cNvPr>
          <p:cNvSpPr txBox="1"/>
          <p:nvPr/>
        </p:nvSpPr>
        <p:spPr>
          <a:xfrm>
            <a:off x="8451476" y="1876468"/>
            <a:ext cx="2369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Stateful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Storage Service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E3F789-7683-D34A-903C-DF3459028DA8}"/>
              </a:ext>
            </a:extLst>
          </p:cNvPr>
          <p:cNvGrpSpPr/>
          <p:nvPr/>
        </p:nvGrpSpPr>
        <p:grpSpPr>
          <a:xfrm>
            <a:off x="4798468" y="3445100"/>
            <a:ext cx="914638" cy="1860373"/>
            <a:chOff x="2225527" y="2028429"/>
            <a:chExt cx="1625600" cy="330646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A21FE35-FA9C-4647-82C8-B58B55FC67ED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71F5F40-691C-B742-BD7D-7215A57A0C61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9FCFEB6-C49C-2C4A-B1E7-D71A56136737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9CE978C-CAC5-2A48-A000-3C26B77F0913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F6E3901-5923-CC4B-B9BF-DF9C2C74D14E}"/>
              </a:ext>
            </a:extLst>
          </p:cNvPr>
          <p:cNvSpPr txBox="1"/>
          <p:nvPr/>
        </p:nvSpPr>
        <p:spPr>
          <a:xfrm>
            <a:off x="4176970" y="1876468"/>
            <a:ext cx="2100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Stateless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Routing Layer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F94A01-1968-134B-B347-F21875FB3CE5}"/>
              </a:ext>
            </a:extLst>
          </p:cNvPr>
          <p:cNvSpPr txBox="1"/>
          <p:nvPr/>
        </p:nvSpPr>
        <p:spPr>
          <a:xfrm>
            <a:off x="6327957" y="1805935"/>
            <a:ext cx="165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Soft-state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Caching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Layer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6A8244-4D23-F34C-9DCA-184B9E14D158}"/>
              </a:ext>
            </a:extLst>
          </p:cNvPr>
          <p:cNvCxnSpPr>
            <a:cxnSpLocks/>
          </p:cNvCxnSpPr>
          <p:nvPr/>
        </p:nvCxnSpPr>
        <p:spPr>
          <a:xfrm>
            <a:off x="5713106" y="4158695"/>
            <a:ext cx="883379" cy="693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2DFE2E-2179-F845-904E-4F747C280C15}"/>
              </a:ext>
            </a:extLst>
          </p:cNvPr>
          <p:cNvCxnSpPr>
            <a:cxnSpLocks/>
            <a:stCxn id="40" idx="6"/>
          </p:cNvCxnSpPr>
          <p:nvPr/>
        </p:nvCxnSpPr>
        <p:spPr>
          <a:xfrm>
            <a:off x="5713106" y="4119215"/>
            <a:ext cx="883379" cy="1245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202B543-C044-AC48-AF29-8B880995CCA0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511123" y="3607071"/>
            <a:ext cx="619665" cy="1245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0BA211E-1D25-7E42-8AF4-00BF9AE097AB}"/>
              </a:ext>
            </a:extLst>
          </p:cNvPr>
          <p:cNvCxnSpPr>
            <a:cxnSpLocks/>
            <a:stCxn id="57" idx="6"/>
          </p:cNvCxnSpPr>
          <p:nvPr/>
        </p:nvCxnSpPr>
        <p:spPr>
          <a:xfrm flipV="1">
            <a:off x="7511123" y="4685556"/>
            <a:ext cx="637965" cy="11914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C45CBF2-82D8-C849-B07B-6CE92319FDA8}"/>
              </a:ext>
            </a:extLst>
          </p:cNvPr>
          <p:cNvCxnSpPr>
            <a:cxnSpLocks/>
            <a:stCxn id="40" idx="6"/>
            <a:endCxn id="57" idx="2"/>
          </p:cNvCxnSpPr>
          <p:nvPr/>
        </p:nvCxnSpPr>
        <p:spPr>
          <a:xfrm>
            <a:off x="5713106" y="4119215"/>
            <a:ext cx="883379" cy="1757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6DCB73C-EF74-8349-82B3-E28F0E6DA84A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7520273" y="4119215"/>
            <a:ext cx="610515" cy="7385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AE4EFE3-371E-B64F-9F34-3D1CE56187CD}"/>
              </a:ext>
            </a:extLst>
          </p:cNvPr>
          <p:cNvCxnSpPr>
            <a:cxnSpLocks/>
            <a:stCxn id="57" idx="6"/>
            <a:endCxn id="10" idx="2"/>
          </p:cNvCxnSpPr>
          <p:nvPr/>
        </p:nvCxnSpPr>
        <p:spPr>
          <a:xfrm flipV="1">
            <a:off x="7511123" y="5143503"/>
            <a:ext cx="619665" cy="733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61F8884-624A-524F-BF6C-2F5BF12AB9D6}"/>
              </a:ext>
            </a:extLst>
          </p:cNvPr>
          <p:cNvCxnSpPr>
            <a:cxnSpLocks/>
            <a:stCxn id="55" idx="6"/>
            <a:endCxn id="8" idx="2"/>
          </p:cNvCxnSpPr>
          <p:nvPr/>
        </p:nvCxnSpPr>
        <p:spPr>
          <a:xfrm flipV="1">
            <a:off x="7511123" y="4119215"/>
            <a:ext cx="619665" cy="1245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AAD58A9-940E-D142-B4A7-E8A8824A150D}"/>
              </a:ext>
            </a:extLst>
          </p:cNvPr>
          <p:cNvCxnSpPr>
            <a:cxnSpLocks/>
            <a:stCxn id="55" idx="6"/>
            <a:endCxn id="9" idx="2"/>
          </p:cNvCxnSpPr>
          <p:nvPr/>
        </p:nvCxnSpPr>
        <p:spPr>
          <a:xfrm flipV="1">
            <a:off x="7511123" y="4631359"/>
            <a:ext cx="619665" cy="733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8819DEF-CCCB-D346-B02E-57469449CA3F}"/>
              </a:ext>
            </a:extLst>
          </p:cNvPr>
          <p:cNvSpPr txBox="1"/>
          <p:nvPr/>
        </p:nvSpPr>
        <p:spPr>
          <a:xfrm>
            <a:off x="5827670" y="6117350"/>
            <a:ext cx="245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Caches can also be sharded</a:t>
            </a:r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4B940D1E-DAE8-4441-A31F-538F88C70329}"/>
              </a:ext>
            </a:extLst>
          </p:cNvPr>
          <p:cNvSpPr/>
          <p:nvPr/>
        </p:nvSpPr>
        <p:spPr>
          <a:xfrm rot="390244">
            <a:off x="2613569" y="854739"/>
            <a:ext cx="11049352" cy="6933615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67000"/>
                  <a:alpha val="20000"/>
                </a:schemeClr>
              </a:gs>
              <a:gs pos="48000">
                <a:schemeClr val="accent6">
                  <a:lumMod val="97000"/>
                  <a:lumOff val="3000"/>
                  <a:alpha val="20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5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loud 43">
            <a:extLst>
              <a:ext uri="{FF2B5EF4-FFF2-40B4-BE49-F238E27FC236}">
                <a16:creationId xmlns:a16="http://schemas.microsoft.com/office/drawing/2014/main" id="{4B940D1E-DAE8-4441-A31F-538F88C70329}"/>
              </a:ext>
            </a:extLst>
          </p:cNvPr>
          <p:cNvSpPr/>
          <p:nvPr/>
        </p:nvSpPr>
        <p:spPr>
          <a:xfrm rot="390244">
            <a:off x="6531170" y="892314"/>
            <a:ext cx="11049352" cy="6933615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67000"/>
                  <a:alpha val="20000"/>
                </a:schemeClr>
              </a:gs>
              <a:gs pos="48000">
                <a:schemeClr val="accent6">
                  <a:lumMod val="97000"/>
                  <a:lumOff val="3000"/>
                  <a:alpha val="20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2BF6A-A53C-7742-AC4E-B73DEF8E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57F1AD-61E1-9A43-8632-6B165F2EB71E}"/>
              </a:ext>
            </a:extLst>
          </p:cNvPr>
          <p:cNvGrpSpPr/>
          <p:nvPr/>
        </p:nvGrpSpPr>
        <p:grpSpPr>
          <a:xfrm>
            <a:off x="10242416" y="4768652"/>
            <a:ext cx="914638" cy="1348229"/>
            <a:chOff x="2225527" y="2028429"/>
            <a:chExt cx="1625600" cy="2396228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4F13CFC-8B2E-7E47-8901-795637BCF4AD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A-I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CD403A5-9495-0E4A-B723-DA389FCCD7DC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J-P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B91E925-06E6-B741-A26A-E7A7C3B49629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Q-Z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B40CDE-9B7C-FC4E-B869-9F87D6F89AA4}"/>
              </a:ext>
            </a:extLst>
          </p:cNvPr>
          <p:cNvGrpSpPr/>
          <p:nvPr/>
        </p:nvGrpSpPr>
        <p:grpSpPr>
          <a:xfrm>
            <a:off x="11776719" y="3523036"/>
            <a:ext cx="914638" cy="1860373"/>
            <a:chOff x="2225527" y="2028429"/>
            <a:chExt cx="1625600" cy="33064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228153B-F83D-7F45-BC49-12E94E7A6746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0DFB7A-0C8F-0943-9FA5-F4858B1E9CDC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F0D887-7307-1043-B2D9-78FA271DB418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2744691-65C5-DA48-BB0D-4C0881F0A2DA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E3F789-7683-D34A-903C-DF3459028DA8}"/>
              </a:ext>
            </a:extLst>
          </p:cNvPr>
          <p:cNvGrpSpPr/>
          <p:nvPr/>
        </p:nvGrpSpPr>
        <p:grpSpPr>
          <a:xfrm>
            <a:off x="8444399" y="3523036"/>
            <a:ext cx="914638" cy="1860373"/>
            <a:chOff x="2225527" y="2028429"/>
            <a:chExt cx="1625600" cy="330646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A21FE35-FA9C-4647-82C8-B58B55FC67ED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71F5F40-691C-B742-BD7D-7215A57A0C61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9FCFEB6-C49C-2C4A-B1E7-D71A56136737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9CE978C-CAC5-2A48-A000-3C26B77F0913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F6E3901-5923-CC4B-B9BF-DF9C2C74D14E}"/>
              </a:ext>
            </a:extLst>
          </p:cNvPr>
          <p:cNvSpPr txBox="1"/>
          <p:nvPr/>
        </p:nvSpPr>
        <p:spPr>
          <a:xfrm>
            <a:off x="7822901" y="1954404"/>
            <a:ext cx="2100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Stateless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Routing Layer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F94A01-1968-134B-B347-F21875FB3CE5}"/>
              </a:ext>
            </a:extLst>
          </p:cNvPr>
          <p:cNvSpPr txBox="1"/>
          <p:nvPr/>
        </p:nvSpPr>
        <p:spPr>
          <a:xfrm>
            <a:off x="9973888" y="1883871"/>
            <a:ext cx="165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Soft-state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Caching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Layer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6A8244-4D23-F34C-9DCA-184B9E14D158}"/>
              </a:ext>
            </a:extLst>
          </p:cNvPr>
          <p:cNvCxnSpPr>
            <a:cxnSpLocks/>
          </p:cNvCxnSpPr>
          <p:nvPr/>
        </p:nvCxnSpPr>
        <p:spPr>
          <a:xfrm>
            <a:off x="9359037" y="4236631"/>
            <a:ext cx="883379" cy="693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2DFE2E-2179-F845-904E-4F747C280C15}"/>
              </a:ext>
            </a:extLst>
          </p:cNvPr>
          <p:cNvCxnSpPr>
            <a:cxnSpLocks/>
            <a:stCxn id="40" idx="6"/>
          </p:cNvCxnSpPr>
          <p:nvPr/>
        </p:nvCxnSpPr>
        <p:spPr>
          <a:xfrm>
            <a:off x="9359037" y="4197151"/>
            <a:ext cx="883379" cy="1245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202B543-C044-AC48-AF29-8B880995CCA0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11157054" y="3685007"/>
            <a:ext cx="619665" cy="1245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0BA211E-1D25-7E42-8AF4-00BF9AE097AB}"/>
              </a:ext>
            </a:extLst>
          </p:cNvPr>
          <p:cNvCxnSpPr>
            <a:cxnSpLocks/>
            <a:stCxn id="57" idx="6"/>
          </p:cNvCxnSpPr>
          <p:nvPr/>
        </p:nvCxnSpPr>
        <p:spPr>
          <a:xfrm flipV="1">
            <a:off x="11157054" y="4763492"/>
            <a:ext cx="637965" cy="11914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C45CBF2-82D8-C849-B07B-6CE92319FDA8}"/>
              </a:ext>
            </a:extLst>
          </p:cNvPr>
          <p:cNvCxnSpPr>
            <a:cxnSpLocks/>
            <a:stCxn id="40" idx="6"/>
            <a:endCxn id="57" idx="2"/>
          </p:cNvCxnSpPr>
          <p:nvPr/>
        </p:nvCxnSpPr>
        <p:spPr>
          <a:xfrm>
            <a:off x="9359037" y="4197151"/>
            <a:ext cx="883379" cy="1757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6DCB73C-EF74-8349-82B3-E28F0E6DA84A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11166204" y="4197151"/>
            <a:ext cx="610515" cy="7385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AE4EFE3-371E-B64F-9F34-3D1CE56187CD}"/>
              </a:ext>
            </a:extLst>
          </p:cNvPr>
          <p:cNvCxnSpPr>
            <a:cxnSpLocks/>
            <a:stCxn id="57" idx="6"/>
            <a:endCxn id="10" idx="2"/>
          </p:cNvCxnSpPr>
          <p:nvPr/>
        </p:nvCxnSpPr>
        <p:spPr>
          <a:xfrm flipV="1">
            <a:off x="11157054" y="5221439"/>
            <a:ext cx="619665" cy="733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61F8884-624A-524F-BF6C-2F5BF12AB9D6}"/>
              </a:ext>
            </a:extLst>
          </p:cNvPr>
          <p:cNvCxnSpPr>
            <a:cxnSpLocks/>
            <a:stCxn id="55" idx="6"/>
            <a:endCxn id="8" idx="2"/>
          </p:cNvCxnSpPr>
          <p:nvPr/>
        </p:nvCxnSpPr>
        <p:spPr>
          <a:xfrm flipV="1">
            <a:off x="11157054" y="4197151"/>
            <a:ext cx="619665" cy="1245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AAD58A9-940E-D142-B4A7-E8A8824A150D}"/>
              </a:ext>
            </a:extLst>
          </p:cNvPr>
          <p:cNvCxnSpPr>
            <a:cxnSpLocks/>
            <a:stCxn id="55" idx="6"/>
            <a:endCxn id="9" idx="2"/>
          </p:cNvCxnSpPr>
          <p:nvPr/>
        </p:nvCxnSpPr>
        <p:spPr>
          <a:xfrm flipV="1">
            <a:off x="11157054" y="4709295"/>
            <a:ext cx="619665" cy="733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loud 44">
            <a:extLst>
              <a:ext uri="{FF2B5EF4-FFF2-40B4-BE49-F238E27FC236}">
                <a16:creationId xmlns:a16="http://schemas.microsoft.com/office/drawing/2014/main" id="{F1AC31B6-3B26-5545-BA57-2DC90455C35B}"/>
              </a:ext>
            </a:extLst>
          </p:cNvPr>
          <p:cNvSpPr/>
          <p:nvPr/>
        </p:nvSpPr>
        <p:spPr>
          <a:xfrm rot="390244">
            <a:off x="1591565" y="1321845"/>
            <a:ext cx="3966377" cy="2488954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67000"/>
                  <a:alpha val="20000"/>
                </a:schemeClr>
              </a:gs>
              <a:gs pos="48000">
                <a:schemeClr val="accent6">
                  <a:lumMod val="97000"/>
                  <a:lumOff val="3000"/>
                  <a:alpha val="20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920554E6-6734-4C40-80CA-36ED0ED02802}"/>
              </a:ext>
            </a:extLst>
          </p:cNvPr>
          <p:cNvSpPr/>
          <p:nvPr/>
        </p:nvSpPr>
        <p:spPr>
          <a:xfrm rot="390244">
            <a:off x="1446261" y="4237213"/>
            <a:ext cx="3966377" cy="2488954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67000"/>
                  <a:alpha val="20000"/>
                </a:schemeClr>
              </a:gs>
              <a:gs pos="48000">
                <a:schemeClr val="accent6">
                  <a:lumMod val="97000"/>
                  <a:lumOff val="3000"/>
                  <a:alpha val="20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3B3D59E-ACA5-EB4C-BB03-6B58C66F65A3}"/>
              </a:ext>
            </a:extLst>
          </p:cNvPr>
          <p:cNvGrpSpPr/>
          <p:nvPr/>
        </p:nvGrpSpPr>
        <p:grpSpPr>
          <a:xfrm>
            <a:off x="2972130" y="4768652"/>
            <a:ext cx="914638" cy="1348229"/>
            <a:chOff x="2225527" y="2028429"/>
            <a:chExt cx="1625600" cy="239622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B55A233-E9EC-F744-B15D-8B5E2AC16E2D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A-I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34D373C-9F1E-A146-8C60-42E4B41A0CEE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J-P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2A6B0B3-7952-3F4D-B520-342B71DA08E3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Q-Z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EE087D9-0A37-3748-9349-49010C4CC482}"/>
              </a:ext>
            </a:extLst>
          </p:cNvPr>
          <p:cNvSpPr txBox="1"/>
          <p:nvPr/>
        </p:nvSpPr>
        <p:spPr>
          <a:xfrm>
            <a:off x="226785" y="3469254"/>
            <a:ext cx="214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Downstream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Caching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4EB782-55BC-FB47-811D-4045AA651BCE}"/>
              </a:ext>
            </a:extLst>
          </p:cNvPr>
          <p:cNvGrpSpPr/>
          <p:nvPr/>
        </p:nvGrpSpPr>
        <p:grpSpPr>
          <a:xfrm>
            <a:off x="3203902" y="1883871"/>
            <a:ext cx="914638" cy="1348229"/>
            <a:chOff x="2225527" y="2028429"/>
            <a:chExt cx="1625600" cy="2396228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8651C06-E930-524E-81BF-270FE394BD8F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A-I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B3CD9E3-82E3-FD4E-8575-E4FA84007B67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J-P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AB5A60A-CE84-0F4E-B5E6-B34A8E06416C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Q-Z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45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93D8B8FA-C7C4-E440-8DAB-93102574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Content Distribution Network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1FB02CBF-8C29-224F-830D-5D5B7A501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19202"/>
            <a:ext cx="55626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Proactive content replication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Content provider (e.g., CNN) contracts with a CDN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CDN replicates the content 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On many servers spread throughout the Internet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Updating the replicas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Reactive by TTL or updates pushed to replicas when the content changes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F5FB65A-0376-4C4D-B295-F38C1591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0208" indent="-37473026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18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54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72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0AB9481-EF24-1B44-A5C2-6719D32038F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34821" name="Group 5">
            <a:extLst>
              <a:ext uri="{FF2B5EF4-FFF2-40B4-BE49-F238E27FC236}">
                <a16:creationId xmlns:a16="http://schemas.microsoft.com/office/drawing/2014/main" id="{4278A67C-1A16-024B-B45C-9DFF43372138}"/>
              </a:ext>
            </a:extLst>
          </p:cNvPr>
          <p:cNvGrpSpPr>
            <a:grpSpLocks/>
          </p:cNvGrpSpPr>
          <p:nvPr/>
        </p:nvGrpSpPr>
        <p:grpSpPr bwMode="auto">
          <a:xfrm>
            <a:off x="9038110" y="2046781"/>
            <a:ext cx="184150" cy="542925"/>
            <a:chOff x="4180" y="783"/>
            <a:chExt cx="150" cy="307"/>
          </a:xfrm>
        </p:grpSpPr>
        <p:sp>
          <p:nvSpPr>
            <p:cNvPr id="34875" name="AutoShape 6">
              <a:extLst>
                <a:ext uri="{FF2B5EF4-FFF2-40B4-BE49-F238E27FC236}">
                  <a16:creationId xmlns:a16="http://schemas.microsoft.com/office/drawing/2014/main" id="{C11E1B0F-37E5-B541-B1A3-F0B7C9DD0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76" name="Rectangle 7">
              <a:extLst>
                <a:ext uri="{FF2B5EF4-FFF2-40B4-BE49-F238E27FC236}">
                  <a16:creationId xmlns:a16="http://schemas.microsoft.com/office/drawing/2014/main" id="{23CC5C3D-8235-8B4A-AEAE-93CDB5CEA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77" name="Rectangle 8">
              <a:extLst>
                <a:ext uri="{FF2B5EF4-FFF2-40B4-BE49-F238E27FC236}">
                  <a16:creationId xmlns:a16="http://schemas.microsoft.com/office/drawing/2014/main" id="{778C2056-753D-904A-8974-4FA402403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78" name="AutoShape 9">
              <a:extLst>
                <a:ext uri="{FF2B5EF4-FFF2-40B4-BE49-F238E27FC236}">
                  <a16:creationId xmlns:a16="http://schemas.microsoft.com/office/drawing/2014/main" id="{DB3E05D0-03AA-1B42-B7B8-670629E17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79" name="Line 10">
              <a:extLst>
                <a:ext uri="{FF2B5EF4-FFF2-40B4-BE49-F238E27FC236}">
                  <a16:creationId xmlns:a16="http://schemas.microsoft.com/office/drawing/2014/main" id="{D8E6B488-4F27-9041-A01D-BF1E0E93F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0" name="Line 11">
              <a:extLst>
                <a:ext uri="{FF2B5EF4-FFF2-40B4-BE49-F238E27FC236}">
                  <a16:creationId xmlns:a16="http://schemas.microsoft.com/office/drawing/2014/main" id="{0284A01D-AC6C-F545-AF33-0C8E4F34E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1" name="Rectangle 12">
              <a:extLst>
                <a:ext uri="{FF2B5EF4-FFF2-40B4-BE49-F238E27FC236}">
                  <a16:creationId xmlns:a16="http://schemas.microsoft.com/office/drawing/2014/main" id="{A386D556-89BF-E543-A5DE-95D456AC4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82" name="Rectangle 13">
              <a:extLst>
                <a:ext uri="{FF2B5EF4-FFF2-40B4-BE49-F238E27FC236}">
                  <a16:creationId xmlns:a16="http://schemas.microsoft.com/office/drawing/2014/main" id="{610877B6-8B14-024C-BD97-749546DA6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4822" name="Group 14">
            <a:extLst>
              <a:ext uri="{FF2B5EF4-FFF2-40B4-BE49-F238E27FC236}">
                <a16:creationId xmlns:a16="http://schemas.microsoft.com/office/drawing/2014/main" id="{437C6CB2-B89D-AF43-ADAB-77360E764364}"/>
              </a:ext>
            </a:extLst>
          </p:cNvPr>
          <p:cNvGrpSpPr>
            <a:grpSpLocks/>
          </p:cNvGrpSpPr>
          <p:nvPr/>
        </p:nvGrpSpPr>
        <p:grpSpPr bwMode="auto">
          <a:xfrm>
            <a:off x="7887173" y="4418506"/>
            <a:ext cx="347663" cy="695325"/>
            <a:chOff x="4730" y="2897"/>
            <a:chExt cx="219" cy="438"/>
          </a:xfrm>
        </p:grpSpPr>
        <p:sp>
          <p:nvSpPr>
            <p:cNvPr id="34865" name="Freeform 15">
              <a:extLst>
                <a:ext uri="{FF2B5EF4-FFF2-40B4-BE49-F238E27FC236}">
                  <a16:creationId xmlns:a16="http://schemas.microsoft.com/office/drawing/2014/main" id="{8FFC9901-19D8-F540-9B5E-2D9B1572E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4866" name="Group 16">
              <a:extLst>
                <a:ext uri="{FF2B5EF4-FFF2-40B4-BE49-F238E27FC236}">
                  <a16:creationId xmlns:a16="http://schemas.microsoft.com/office/drawing/2014/main" id="{DEA62269-6F59-1B4B-8E5C-6724F60556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6"/>
              <a:ext cx="116" cy="341"/>
              <a:chOff x="4180" y="783"/>
              <a:chExt cx="150" cy="307"/>
            </a:xfrm>
          </p:grpSpPr>
          <p:sp>
            <p:nvSpPr>
              <p:cNvPr id="34867" name="AutoShape 17">
                <a:extLst>
                  <a:ext uri="{FF2B5EF4-FFF2-40B4-BE49-F238E27FC236}">
                    <a16:creationId xmlns:a16="http://schemas.microsoft.com/office/drawing/2014/main" id="{2EBFCB58-A253-9248-8D85-BF18805FF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68" name="Rectangle 18">
                <a:extLst>
                  <a:ext uri="{FF2B5EF4-FFF2-40B4-BE49-F238E27FC236}">
                    <a16:creationId xmlns:a16="http://schemas.microsoft.com/office/drawing/2014/main" id="{EB5DBEEB-FDE1-B844-AAC7-5CCA409FF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69" name="Rectangle 19">
                <a:extLst>
                  <a:ext uri="{FF2B5EF4-FFF2-40B4-BE49-F238E27FC236}">
                    <a16:creationId xmlns:a16="http://schemas.microsoft.com/office/drawing/2014/main" id="{5639EAC5-8597-2F49-B6AB-0A59AE3F3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70" name="AutoShape 20">
                <a:extLst>
                  <a:ext uri="{FF2B5EF4-FFF2-40B4-BE49-F238E27FC236}">
                    <a16:creationId xmlns:a16="http://schemas.microsoft.com/office/drawing/2014/main" id="{CC884DAF-2A98-BB43-8F47-19F9F87C3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71" name="Line 21">
                <a:extLst>
                  <a:ext uri="{FF2B5EF4-FFF2-40B4-BE49-F238E27FC236}">
                    <a16:creationId xmlns:a16="http://schemas.microsoft.com/office/drawing/2014/main" id="{31AB7D0C-34CE-CC45-A3E3-2B91C29ED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2" name="Line 22">
                <a:extLst>
                  <a:ext uri="{FF2B5EF4-FFF2-40B4-BE49-F238E27FC236}">
                    <a16:creationId xmlns:a16="http://schemas.microsoft.com/office/drawing/2014/main" id="{F7A32287-2DC5-CD46-8260-22E6C6BDA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3" name="Rectangle 23">
                <a:extLst>
                  <a:ext uri="{FF2B5EF4-FFF2-40B4-BE49-F238E27FC236}">
                    <a16:creationId xmlns:a16="http://schemas.microsoft.com/office/drawing/2014/main" id="{F066D561-FD67-CD4E-9BA0-7B75E4961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74" name="Rectangle 24">
                <a:extLst>
                  <a:ext uri="{FF2B5EF4-FFF2-40B4-BE49-F238E27FC236}">
                    <a16:creationId xmlns:a16="http://schemas.microsoft.com/office/drawing/2014/main" id="{6BF60E43-8E99-824D-80BD-DC37D4FB8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4823" name="Group 25">
            <a:extLst>
              <a:ext uri="{FF2B5EF4-FFF2-40B4-BE49-F238E27FC236}">
                <a16:creationId xmlns:a16="http://schemas.microsoft.com/office/drawing/2014/main" id="{8EC559E3-96FA-304A-8220-0E2FE3260225}"/>
              </a:ext>
            </a:extLst>
          </p:cNvPr>
          <p:cNvGrpSpPr>
            <a:grpSpLocks/>
          </p:cNvGrpSpPr>
          <p:nvPr/>
        </p:nvGrpSpPr>
        <p:grpSpPr bwMode="auto">
          <a:xfrm>
            <a:off x="9028585" y="4729656"/>
            <a:ext cx="347662" cy="695325"/>
            <a:chOff x="4730" y="2897"/>
            <a:chExt cx="219" cy="438"/>
          </a:xfrm>
        </p:grpSpPr>
        <p:sp>
          <p:nvSpPr>
            <p:cNvPr id="34855" name="Freeform 26">
              <a:extLst>
                <a:ext uri="{FF2B5EF4-FFF2-40B4-BE49-F238E27FC236}">
                  <a16:creationId xmlns:a16="http://schemas.microsoft.com/office/drawing/2014/main" id="{100A9EBF-38FF-7748-B91F-0098D01A5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4856" name="Group 27">
              <a:extLst>
                <a:ext uri="{FF2B5EF4-FFF2-40B4-BE49-F238E27FC236}">
                  <a16:creationId xmlns:a16="http://schemas.microsoft.com/office/drawing/2014/main" id="{E1CC0D70-CEF2-3745-AB91-F6435E94AB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6"/>
              <a:ext cx="116" cy="341"/>
              <a:chOff x="4180" y="783"/>
              <a:chExt cx="150" cy="307"/>
            </a:xfrm>
          </p:grpSpPr>
          <p:sp>
            <p:nvSpPr>
              <p:cNvPr id="34857" name="AutoShape 28">
                <a:extLst>
                  <a:ext uri="{FF2B5EF4-FFF2-40B4-BE49-F238E27FC236}">
                    <a16:creationId xmlns:a16="http://schemas.microsoft.com/office/drawing/2014/main" id="{12BB9B3D-9430-AC46-BA88-596A716EB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58" name="Rectangle 29">
                <a:extLst>
                  <a:ext uri="{FF2B5EF4-FFF2-40B4-BE49-F238E27FC236}">
                    <a16:creationId xmlns:a16="http://schemas.microsoft.com/office/drawing/2014/main" id="{60F1B65C-BDCE-244C-8F76-44FC8412E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59" name="Rectangle 30">
                <a:extLst>
                  <a:ext uri="{FF2B5EF4-FFF2-40B4-BE49-F238E27FC236}">
                    <a16:creationId xmlns:a16="http://schemas.microsoft.com/office/drawing/2014/main" id="{2CEA349A-FC17-FC49-8CE4-2A7C6F3AC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60" name="AutoShape 31">
                <a:extLst>
                  <a:ext uri="{FF2B5EF4-FFF2-40B4-BE49-F238E27FC236}">
                    <a16:creationId xmlns:a16="http://schemas.microsoft.com/office/drawing/2014/main" id="{B71ED4B1-D895-D044-B9B0-E701B5EDD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61" name="Line 32">
                <a:extLst>
                  <a:ext uri="{FF2B5EF4-FFF2-40B4-BE49-F238E27FC236}">
                    <a16:creationId xmlns:a16="http://schemas.microsoft.com/office/drawing/2014/main" id="{B05DC7FA-41FB-5249-B179-04D3DD84A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2" name="Line 33">
                <a:extLst>
                  <a:ext uri="{FF2B5EF4-FFF2-40B4-BE49-F238E27FC236}">
                    <a16:creationId xmlns:a16="http://schemas.microsoft.com/office/drawing/2014/main" id="{39E1310A-478D-F84C-8AC4-64C05B5E3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3" name="Rectangle 34">
                <a:extLst>
                  <a:ext uri="{FF2B5EF4-FFF2-40B4-BE49-F238E27FC236}">
                    <a16:creationId xmlns:a16="http://schemas.microsoft.com/office/drawing/2014/main" id="{C16079B2-4A92-3F46-A6BD-D43DC6086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64" name="Rectangle 35">
                <a:extLst>
                  <a:ext uri="{FF2B5EF4-FFF2-40B4-BE49-F238E27FC236}">
                    <a16:creationId xmlns:a16="http://schemas.microsoft.com/office/drawing/2014/main" id="{C719FD15-28EC-4641-A26D-114D9A845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4824" name="Group 36">
            <a:extLst>
              <a:ext uri="{FF2B5EF4-FFF2-40B4-BE49-F238E27FC236}">
                <a16:creationId xmlns:a16="http://schemas.microsoft.com/office/drawing/2014/main" id="{BCC9C4F6-7225-874B-94E0-2597E9BF9DE2}"/>
              </a:ext>
            </a:extLst>
          </p:cNvPr>
          <p:cNvGrpSpPr>
            <a:grpSpLocks/>
          </p:cNvGrpSpPr>
          <p:nvPr/>
        </p:nvGrpSpPr>
        <p:grpSpPr bwMode="auto">
          <a:xfrm>
            <a:off x="10023949" y="4540744"/>
            <a:ext cx="347663" cy="695325"/>
            <a:chOff x="4730" y="2897"/>
            <a:chExt cx="219" cy="438"/>
          </a:xfrm>
        </p:grpSpPr>
        <p:sp>
          <p:nvSpPr>
            <p:cNvPr id="34845" name="Freeform 37">
              <a:extLst>
                <a:ext uri="{FF2B5EF4-FFF2-40B4-BE49-F238E27FC236}">
                  <a16:creationId xmlns:a16="http://schemas.microsoft.com/office/drawing/2014/main" id="{C1676B51-4C80-C048-B133-CF42A72BB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4846" name="Group 38">
              <a:extLst>
                <a:ext uri="{FF2B5EF4-FFF2-40B4-BE49-F238E27FC236}">
                  <a16:creationId xmlns:a16="http://schemas.microsoft.com/office/drawing/2014/main" id="{79D3613C-9B8E-C843-A87E-1B858F202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6"/>
              <a:ext cx="116" cy="341"/>
              <a:chOff x="4180" y="783"/>
              <a:chExt cx="150" cy="307"/>
            </a:xfrm>
          </p:grpSpPr>
          <p:sp>
            <p:nvSpPr>
              <p:cNvPr id="34847" name="AutoShape 39">
                <a:extLst>
                  <a:ext uri="{FF2B5EF4-FFF2-40B4-BE49-F238E27FC236}">
                    <a16:creationId xmlns:a16="http://schemas.microsoft.com/office/drawing/2014/main" id="{B59714B0-53FD-F34B-BC7E-EDBAE97CA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48" name="Rectangle 40">
                <a:extLst>
                  <a:ext uri="{FF2B5EF4-FFF2-40B4-BE49-F238E27FC236}">
                    <a16:creationId xmlns:a16="http://schemas.microsoft.com/office/drawing/2014/main" id="{4EB1621B-7AD9-E040-A068-91672E059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49" name="Rectangle 41">
                <a:extLst>
                  <a:ext uri="{FF2B5EF4-FFF2-40B4-BE49-F238E27FC236}">
                    <a16:creationId xmlns:a16="http://schemas.microsoft.com/office/drawing/2014/main" id="{E1A694AF-8F69-7A40-941C-5395FF3AE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50" name="AutoShape 42">
                <a:extLst>
                  <a:ext uri="{FF2B5EF4-FFF2-40B4-BE49-F238E27FC236}">
                    <a16:creationId xmlns:a16="http://schemas.microsoft.com/office/drawing/2014/main" id="{35C22490-457F-6A4E-A9F7-E8A44B48E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51" name="Line 43">
                <a:extLst>
                  <a:ext uri="{FF2B5EF4-FFF2-40B4-BE49-F238E27FC236}">
                    <a16:creationId xmlns:a16="http://schemas.microsoft.com/office/drawing/2014/main" id="{BD689113-BC19-6B41-8C52-26A61490D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2" name="Line 44">
                <a:extLst>
                  <a:ext uri="{FF2B5EF4-FFF2-40B4-BE49-F238E27FC236}">
                    <a16:creationId xmlns:a16="http://schemas.microsoft.com/office/drawing/2014/main" id="{89FFF9DF-10A1-464F-8A69-8B5666F41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3" name="Rectangle 45">
                <a:extLst>
                  <a:ext uri="{FF2B5EF4-FFF2-40B4-BE49-F238E27FC236}">
                    <a16:creationId xmlns:a16="http://schemas.microsoft.com/office/drawing/2014/main" id="{8351D0A7-450E-AC48-AA82-6FE6E310D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54" name="Rectangle 46">
                <a:extLst>
                  <a:ext uri="{FF2B5EF4-FFF2-40B4-BE49-F238E27FC236}">
                    <a16:creationId xmlns:a16="http://schemas.microsoft.com/office/drawing/2014/main" id="{51264B7B-600E-E341-A646-E158DF5A9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4825" name="Group 47">
            <a:extLst>
              <a:ext uri="{FF2B5EF4-FFF2-40B4-BE49-F238E27FC236}">
                <a16:creationId xmlns:a16="http://schemas.microsoft.com/office/drawing/2014/main" id="{5A83E641-B456-DD41-9325-293A14855DFF}"/>
              </a:ext>
            </a:extLst>
          </p:cNvPr>
          <p:cNvGrpSpPr>
            <a:grpSpLocks/>
          </p:cNvGrpSpPr>
          <p:nvPr/>
        </p:nvGrpSpPr>
        <p:grpSpPr bwMode="auto">
          <a:xfrm>
            <a:off x="9006361" y="3435844"/>
            <a:ext cx="347662" cy="695325"/>
            <a:chOff x="4730" y="2897"/>
            <a:chExt cx="219" cy="438"/>
          </a:xfrm>
        </p:grpSpPr>
        <p:sp>
          <p:nvSpPr>
            <p:cNvPr id="34835" name="Freeform 48">
              <a:extLst>
                <a:ext uri="{FF2B5EF4-FFF2-40B4-BE49-F238E27FC236}">
                  <a16:creationId xmlns:a16="http://schemas.microsoft.com/office/drawing/2014/main" id="{B75DFDDC-56C4-8942-AD97-75F547DEC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4836" name="Group 49">
              <a:extLst>
                <a:ext uri="{FF2B5EF4-FFF2-40B4-BE49-F238E27FC236}">
                  <a16:creationId xmlns:a16="http://schemas.microsoft.com/office/drawing/2014/main" id="{DFA55CAA-3E88-364E-8C86-8F0992C3D9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6"/>
              <a:ext cx="116" cy="341"/>
              <a:chOff x="4180" y="783"/>
              <a:chExt cx="150" cy="307"/>
            </a:xfrm>
          </p:grpSpPr>
          <p:sp>
            <p:nvSpPr>
              <p:cNvPr id="34837" name="AutoShape 50">
                <a:extLst>
                  <a:ext uri="{FF2B5EF4-FFF2-40B4-BE49-F238E27FC236}">
                    <a16:creationId xmlns:a16="http://schemas.microsoft.com/office/drawing/2014/main" id="{B3447876-44B6-824D-A1AB-04C1A5A74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38" name="Rectangle 51">
                <a:extLst>
                  <a:ext uri="{FF2B5EF4-FFF2-40B4-BE49-F238E27FC236}">
                    <a16:creationId xmlns:a16="http://schemas.microsoft.com/office/drawing/2014/main" id="{ADF54301-ED32-1F46-A703-0BAD380DC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39" name="Rectangle 52">
                <a:extLst>
                  <a:ext uri="{FF2B5EF4-FFF2-40B4-BE49-F238E27FC236}">
                    <a16:creationId xmlns:a16="http://schemas.microsoft.com/office/drawing/2014/main" id="{762657E2-9E3A-7246-A9C9-F53BED605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40" name="AutoShape 53">
                <a:extLst>
                  <a:ext uri="{FF2B5EF4-FFF2-40B4-BE49-F238E27FC236}">
                    <a16:creationId xmlns:a16="http://schemas.microsoft.com/office/drawing/2014/main" id="{F0C3E54A-2503-6F42-A216-7F165CC88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41" name="Line 54">
                <a:extLst>
                  <a:ext uri="{FF2B5EF4-FFF2-40B4-BE49-F238E27FC236}">
                    <a16:creationId xmlns:a16="http://schemas.microsoft.com/office/drawing/2014/main" id="{6A8BB812-95DA-CE48-BCD8-9AC006128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2" name="Line 55">
                <a:extLst>
                  <a:ext uri="{FF2B5EF4-FFF2-40B4-BE49-F238E27FC236}">
                    <a16:creationId xmlns:a16="http://schemas.microsoft.com/office/drawing/2014/main" id="{CE56270A-F2B7-104C-8C1B-648CCEE76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3" name="Rectangle 56">
                <a:extLst>
                  <a:ext uri="{FF2B5EF4-FFF2-40B4-BE49-F238E27FC236}">
                    <a16:creationId xmlns:a16="http://schemas.microsoft.com/office/drawing/2014/main" id="{EA63CD1E-47B0-3A43-B72E-D7ACCD786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44" name="Rectangle 57">
                <a:extLst>
                  <a:ext uri="{FF2B5EF4-FFF2-40B4-BE49-F238E27FC236}">
                    <a16:creationId xmlns:a16="http://schemas.microsoft.com/office/drawing/2014/main" id="{05A68EBD-A60D-D34B-8384-20AA4AA2A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4826" name="Text Box 58">
            <a:extLst>
              <a:ext uri="{FF2B5EF4-FFF2-40B4-BE49-F238E27FC236}">
                <a16:creationId xmlns:a16="http://schemas.microsoft.com/office/drawing/2014/main" id="{43CFF2FC-0BED-C04B-8A39-8D4603F05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0" y="1449879"/>
            <a:ext cx="1831335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origin server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in North America</a:t>
            </a:r>
          </a:p>
        </p:txBody>
      </p:sp>
      <p:sp>
        <p:nvSpPr>
          <p:cNvPr id="34827" name="Text Box 59">
            <a:extLst>
              <a:ext uri="{FF2B5EF4-FFF2-40B4-BE49-F238E27FC236}">
                <a16:creationId xmlns:a16="http://schemas.microsoft.com/office/drawing/2014/main" id="{B2A21110-EA04-7B44-BA71-636E8995A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450" y="3061193"/>
            <a:ext cx="23615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CDN distribution node</a:t>
            </a:r>
          </a:p>
        </p:txBody>
      </p:sp>
      <p:sp>
        <p:nvSpPr>
          <p:cNvPr id="34828" name="Line 60">
            <a:extLst>
              <a:ext uri="{FF2B5EF4-FFF2-40B4-BE49-F238E27FC236}">
                <a16:creationId xmlns:a16="http://schemas.microsoft.com/office/drawing/2014/main" id="{C85FB76D-2613-B349-8FA5-DD521CFA4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1135" y="2599231"/>
            <a:ext cx="0" cy="4873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61">
            <a:extLst>
              <a:ext uri="{FF2B5EF4-FFF2-40B4-BE49-F238E27FC236}">
                <a16:creationId xmlns:a16="http://schemas.microsoft.com/office/drawing/2014/main" id="{F37BFFC3-088C-744C-8B67-5FA9E9C097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31662" y="3942256"/>
            <a:ext cx="720725" cy="6953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62">
            <a:extLst>
              <a:ext uri="{FF2B5EF4-FFF2-40B4-BE49-F238E27FC236}">
                <a16:creationId xmlns:a16="http://schemas.microsoft.com/office/drawing/2014/main" id="{64AD29D3-E727-8C4D-AD98-72238AADB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4160" y="4221655"/>
            <a:ext cx="0" cy="452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63">
            <a:extLst>
              <a:ext uri="{FF2B5EF4-FFF2-40B4-BE49-F238E27FC236}">
                <a16:creationId xmlns:a16="http://schemas.microsoft.com/office/drawing/2014/main" id="{1D4D24B8-0A44-8C48-B2F1-1852F4051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3237" y="3916856"/>
            <a:ext cx="598487" cy="708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Text Box 64">
            <a:extLst>
              <a:ext uri="{FF2B5EF4-FFF2-40B4-BE49-F238E27FC236}">
                <a16:creationId xmlns:a16="http://schemas.microsoft.com/office/drawing/2014/main" id="{C6A779DF-245D-AB4F-A183-15962C1E1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479" y="5163042"/>
            <a:ext cx="1478675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CDN server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in S. America</a:t>
            </a:r>
          </a:p>
        </p:txBody>
      </p:sp>
      <p:sp>
        <p:nvSpPr>
          <p:cNvPr id="34833" name="Text Box 65">
            <a:extLst>
              <a:ext uri="{FF2B5EF4-FFF2-40B4-BE49-F238E27FC236}">
                <a16:creationId xmlns:a16="http://schemas.microsoft.com/office/drawing/2014/main" id="{BFF7887D-F0DE-3E47-B267-28602BC0C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938" y="5491654"/>
            <a:ext cx="1300357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CDN server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in Europe</a:t>
            </a:r>
          </a:p>
        </p:txBody>
      </p:sp>
      <p:sp>
        <p:nvSpPr>
          <p:cNvPr id="34834" name="Text Box 66">
            <a:extLst>
              <a:ext uri="{FF2B5EF4-FFF2-40B4-BE49-F238E27FC236}">
                <a16:creationId xmlns:a16="http://schemas.microsoft.com/office/drawing/2014/main" id="{2FA014DF-7293-DF46-8B5C-11AA0FDB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2076" y="5313854"/>
            <a:ext cx="1300357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CDN server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in Asia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E4D314B7-25C4-FF40-9980-1A46EEE4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b="0" dirty="0">
                <a:solidFill>
                  <a:srgbClr val="0000FF"/>
                </a:solidFill>
                <a:latin typeface="Calibri" panose="020F0502020204030204" pitchFamily="34" charset="0"/>
              </a:rPr>
              <a:t>Caching is Complicated</a:t>
            </a:r>
          </a:p>
        </p:txBody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8A5FDBDB-5113-8C4E-BDD3-DF6FBE34F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80" y="1219199"/>
            <a:ext cx="10837800" cy="513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7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Significant fraction (&gt;50%?) of distinct HTTP objects may be uncacheable</a:t>
            </a:r>
          </a:p>
          <a:p>
            <a:pPr lvl="1" algn="l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Dynamic data:  Stock prices, scores, web cams</a:t>
            </a:r>
          </a:p>
          <a:p>
            <a:pPr lvl="1" algn="l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CGI scripts:  results based on passed parameters</a:t>
            </a:r>
          </a:p>
          <a:p>
            <a:pPr lvl="1" algn="l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Cookies:  results may be based on passed data</a:t>
            </a:r>
          </a:p>
          <a:p>
            <a:pPr lvl="1" algn="l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Advertising / analytics: want to measure # hits (hint: use random strings)</a:t>
            </a:r>
          </a:p>
          <a:p>
            <a:pPr lvl="2" algn="l">
              <a:spcBef>
                <a:spcPts val="550"/>
              </a:spcBef>
            </a:pPr>
            <a:endParaRPr lang="en-US" altLang="en-US" b="0" dirty="0">
              <a:latin typeface="Calibri" panose="020F0502020204030204" pitchFamily="34" charset="0"/>
            </a:endParaRPr>
          </a:p>
          <a:p>
            <a:pPr algn="l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Yet significant fraction of HTTP bytes are cacheable</a:t>
            </a:r>
          </a:p>
          <a:p>
            <a:pPr lvl="1" algn="l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</a:rPr>
              <a:t>Images, video, CSS pages, etc.</a:t>
            </a:r>
          </a:p>
          <a:p>
            <a:pPr lvl="2" algn="l">
              <a:spcBef>
                <a:spcPts val="550"/>
              </a:spcBef>
            </a:pPr>
            <a:endParaRPr lang="en-US" altLang="en-US" b="0" dirty="0">
              <a:latin typeface="Calibri" panose="020F0502020204030204" pitchFamily="34" charset="0"/>
            </a:endParaRPr>
          </a:p>
          <a:p>
            <a:pPr algn="l">
              <a:spcBef>
                <a:spcPts val="75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Goal:  Maximize </a:t>
            </a:r>
            <a:r>
              <a:rPr lang="en-US" altLang="en-US" sz="2800" b="0" dirty="0" err="1">
                <a:solidFill>
                  <a:srgbClr val="800000"/>
                </a:solidFill>
                <a:latin typeface="Calibri" panose="020F0502020204030204" pitchFamily="34" charset="0"/>
              </a:rPr>
              <a:t>cachability</a:t>
            </a: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, while limiting staleness of cached objects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8A026DF-4662-6C4C-83D1-E4CE5007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915400" y="6356353"/>
            <a:ext cx="277368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0208" indent="-37473026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18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54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72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16021A-BEE2-744D-B22B-378E19D9293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97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7C33D-3D67-E449-B9DC-92DED63B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DC82-4C89-C440-990B-F7B5C3652FB0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A1E5FD-75E9-2149-8E49-368CA38F2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" y="0"/>
            <a:ext cx="1186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4158D-C657-334A-98DC-5A464ED7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DC82-4C89-C440-990B-F7B5C3652FB0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4CE89D-7BA1-E940-88B8-2E28C890B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" y="0"/>
            <a:ext cx="11886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7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4158D-C657-334A-98DC-5A464ED7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DC82-4C89-C440-990B-F7B5C3652FB0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4CE89D-7BA1-E940-88B8-2E28C890B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" y="0"/>
            <a:ext cx="11886726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0A997E-DE50-3749-A27B-902D441E04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56"/>
          <a:stretch/>
        </p:blipFill>
        <p:spPr>
          <a:xfrm>
            <a:off x="319826" y="4696365"/>
            <a:ext cx="11230904" cy="886310"/>
          </a:xfrm>
          <a:prstGeom prst="rect">
            <a:avLst/>
          </a:prstGeom>
          <a:effectLst>
            <a:outerShdw blurRad="178643" dist="76200" dir="54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54D3E0-5C0C-5D42-A592-827E562FC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65" y="1601814"/>
            <a:ext cx="11230903" cy="2710501"/>
          </a:xfrm>
          <a:prstGeom prst="rect">
            <a:avLst/>
          </a:prstGeom>
          <a:effectLst>
            <a:outerShdw blurRad="177800" dist="76200" dir="5400000" algn="tl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>
            <a:extLst>
              <a:ext uri="{FF2B5EF4-FFF2-40B4-BE49-F238E27FC236}">
                <a16:creationId xmlns:a16="http://schemas.microsoft.com/office/drawing/2014/main" id="{9ED00D2D-BAC7-D94D-99A9-4A0BC1E3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88940"/>
            <a:ext cx="1079754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Caching is powerful: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Modern HTTP Video-on-Demand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B963CB-8DDB-8841-8C38-759143DBB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730364"/>
            <a:ext cx="11391900" cy="4617416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Download “content manifest” from origin server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List of video segments belonging to video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Each segment 1-2 seconds in length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Client can know time offset associated with each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Standard naming for video resolutions/formats: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eg</a:t>
            </a:r>
            <a:r>
              <a:rPr lang="en-US" altLang="en-US" sz="2400" dirty="0">
                <a:ea typeface="ＭＳ Ｐゴシック" panose="020B0600070205080204" pitchFamily="34" charset="-128"/>
              </a:rPr>
              <a:t>, 320dpi, 720dpi, 1040dpi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Client downloads video segment (at certain resolution) using standard HTTP request.  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HTTP request can be satisfied by cache:  it’s a static object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Client observes download time vs. segment duration, increases/decreases resolution if appropriate</a:t>
            </a:r>
          </a:p>
        </p:txBody>
      </p:sp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id="{912865D8-835B-6F4D-9BB4-540DBE07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0208" indent="-37473026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18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54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72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97D3D-7566-4D45-AF46-53D56CEB507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5">
            <a:extLst>
              <a:ext uri="{FF2B5EF4-FFF2-40B4-BE49-F238E27FC236}">
                <a16:creationId xmlns:a16="http://schemas.microsoft.com/office/drawing/2014/main" id="{0E7C7443-FF87-1141-A137-CDC5533A9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540" y="826033"/>
            <a:ext cx="10104120" cy="147002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CDN Case Study: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How Akamai Works</a:t>
            </a:r>
          </a:p>
        </p:txBody>
      </p:sp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8AE0FCB0-C03C-E84B-AA66-0E40BFCC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0208" indent="-37473026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18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54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72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FC85ED-A8F5-4F49-AD93-DD5F6A3A4D6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73A76C-53A6-544B-B149-CF7459FD9513}"/>
              </a:ext>
            </a:extLst>
          </p:cNvPr>
          <p:cNvSpPr txBox="1">
            <a:spLocks/>
          </p:cNvSpPr>
          <p:nvPr/>
        </p:nvSpPr>
        <p:spPr bwMode="auto">
          <a:xfrm>
            <a:off x="3869730" y="3111399"/>
            <a:ext cx="4147740" cy="290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1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182" indent="0" algn="ctr" defTabSz="4571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363" indent="0" algn="ctr" defTabSz="4571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545" indent="0" algn="ctr" defTabSz="4571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727" indent="0" algn="ctr" defTabSz="4571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5909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3600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Akamai Network</a:t>
            </a:r>
          </a:p>
          <a:p>
            <a:pPr marL="914382" lvl="1" indent="-457200" algn="l"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Servers: ~365,000</a:t>
            </a:r>
          </a:p>
          <a:p>
            <a:pPr marL="914382" lvl="1" indent="-457200" algn="l"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Networks: 1,350</a:t>
            </a:r>
          </a:p>
          <a:p>
            <a:pPr marL="914382" lvl="1" indent="-4572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Countries: 135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D5CBE7-470F-0144-9F03-91C871EABADA}"/>
              </a:ext>
            </a:extLst>
          </p:cNvPr>
          <p:cNvSpPr/>
          <p:nvPr/>
        </p:nvSpPr>
        <p:spPr>
          <a:xfrm>
            <a:off x="1824682" y="6297558"/>
            <a:ext cx="8237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www.akamai.com</a:t>
            </a:r>
            <a:r>
              <a:rPr lang="en-US" dirty="0"/>
              <a:t>/company/facts-figures</a:t>
            </a:r>
          </a:p>
        </p:txBody>
      </p:sp>
    </p:spTree>
    <p:extLst>
      <p:ext uri="{BB962C8B-B14F-4D97-AF65-F5344CB8AC3E}">
        <p14:creationId xmlns:p14="http://schemas.microsoft.com/office/powerpoint/2010/main" val="304120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BF6A-A53C-7742-AC4E-B73DEF8E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90442-AC50-3F4C-8C94-AF246801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clients accessing web content</a:t>
            </a:r>
          </a:p>
          <a:p>
            <a:endParaRPr lang="en-US" dirty="0"/>
          </a:p>
          <a:p>
            <a:r>
              <a:rPr lang="en-US" dirty="0"/>
              <a:t>Approach #1:  Scale-out web architectures</a:t>
            </a:r>
          </a:p>
          <a:p>
            <a:pPr lvl="1"/>
            <a:r>
              <a:rPr lang="en-US" dirty="0"/>
              <a:t>Use many independent instances of stateless web servers</a:t>
            </a:r>
          </a:p>
          <a:p>
            <a:pPr lvl="1"/>
            <a:r>
              <a:rPr lang="en-US" dirty="0"/>
              <a:t>Scale-out storage backends via </a:t>
            </a:r>
            <a:r>
              <a:rPr lang="en-US" dirty="0" err="1"/>
              <a:t>sharding</a:t>
            </a:r>
            <a:endParaRPr lang="en-US" dirty="0"/>
          </a:p>
          <a:p>
            <a:pPr marL="457181" lvl="1" indent="0">
              <a:buNone/>
            </a:pPr>
            <a:endParaRPr lang="en-US" dirty="0"/>
          </a:p>
          <a:p>
            <a:r>
              <a:rPr lang="en-US" dirty="0"/>
              <a:t>Approach #2:  Replicate and cache data closer to users</a:t>
            </a:r>
          </a:p>
          <a:p>
            <a:pPr lvl="1"/>
            <a:r>
              <a:rPr lang="en-US" dirty="0"/>
              <a:t>Much web content is immutable and/or can be slightly stale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7C33D-3D67-E449-B9DC-92DED63B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DC82-4C89-C440-990B-F7B5C3652FB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497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6B760CFC-9F80-BB45-B40E-9450248C5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pitchFamily="-111" charset="0"/>
                <a:ea typeface="+mn-ea"/>
              </a:rPr>
              <a:t>HTTP</a:t>
            </a:r>
          </a:p>
        </p:txBody>
      </p:sp>
      <p:pic>
        <p:nvPicPr>
          <p:cNvPr id="44035" name="Picture 31" descr="paketaro box">
            <a:extLst>
              <a:ext uri="{FF2B5EF4-FFF2-40B4-BE49-F238E27FC236}">
                <a16:creationId xmlns:a16="http://schemas.microsoft.com/office/drawing/2014/main" id="{003B0075-51E7-3249-8EA5-D133F484E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10">
            <a:extLst>
              <a:ext uri="{FF2B5EF4-FFF2-40B4-BE49-F238E27FC236}">
                <a16:creationId xmlns:a16="http://schemas.microsoft.com/office/drawing/2014/main" id="{7F6A4AE0-C25C-E24A-966F-021B88AEB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Uses DNS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F33711C-3BED-314F-A771-D2FAE06E6C09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>
              <a:extLst>
                <a:ext uri="{FF2B5EF4-FFF2-40B4-BE49-F238E27FC236}">
                  <a16:creationId xmlns:a16="http://schemas.microsoft.com/office/drawing/2014/main" id="{4E2D8671-096E-624B-B4F7-65483B05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0" name="Oval 5">
              <a:extLst>
                <a:ext uri="{FF2B5EF4-FFF2-40B4-BE49-F238E27FC236}">
                  <a16:creationId xmlns:a16="http://schemas.microsoft.com/office/drawing/2014/main" id="{CA710ED3-5C65-B440-8272-89814C67A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1" name="Oval 6">
              <a:extLst>
                <a:ext uri="{FF2B5EF4-FFF2-40B4-BE49-F238E27FC236}">
                  <a16:creationId xmlns:a16="http://schemas.microsoft.com/office/drawing/2014/main" id="{660E4C61-EEA9-C44F-ACA4-F4A990F6A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2" name="Oval 7">
              <a:extLst>
                <a:ext uri="{FF2B5EF4-FFF2-40B4-BE49-F238E27FC236}">
                  <a16:creationId xmlns:a16="http://schemas.microsoft.com/office/drawing/2014/main" id="{8FBBDB88-1306-C544-8837-DEC6E9B5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3" name="Oval 8">
              <a:extLst>
                <a:ext uri="{FF2B5EF4-FFF2-40B4-BE49-F238E27FC236}">
                  <a16:creationId xmlns:a16="http://schemas.microsoft.com/office/drawing/2014/main" id="{C79DD8D6-0AC1-8F42-B948-02FBA1C9E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4" name="Oval 9">
              <a:extLst>
                <a:ext uri="{FF2B5EF4-FFF2-40B4-BE49-F238E27FC236}">
                  <a16:creationId xmlns:a16="http://schemas.microsoft.com/office/drawing/2014/main" id="{7057959B-B04A-6C4E-8F2F-7CE91DD7B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sp>
        <p:nvSpPr>
          <p:cNvPr id="44038" name="Rectangle 12">
            <a:extLst>
              <a:ext uri="{FF2B5EF4-FFF2-40B4-BE49-F238E27FC236}">
                <a16:creationId xmlns:a16="http://schemas.microsoft.com/office/drawing/2014/main" id="{D9B25E5B-C0D4-7A48-BBEB-E5CCB4A46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478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cnn.com (content provider)</a:t>
            </a:r>
          </a:p>
        </p:txBody>
      </p:sp>
      <p:pic>
        <p:nvPicPr>
          <p:cNvPr id="44039" name="Picture 13" descr="Computer5">
            <a:extLst>
              <a:ext uri="{FF2B5EF4-FFF2-40B4-BE49-F238E27FC236}">
                <a16:creationId xmlns:a16="http://schemas.microsoft.com/office/drawing/2014/main" id="{4A0B0CE1-910E-F14A-A2D3-B225E5EB5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2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4" descr="paketaro box">
            <a:extLst>
              <a:ext uri="{FF2B5EF4-FFF2-40B4-BE49-F238E27FC236}">
                <a16:creationId xmlns:a16="http://schemas.microsoft.com/office/drawing/2014/main" id="{B621AA3A-DC7C-0F40-81F3-DDF6BA6A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5" descr="paketaro box">
            <a:extLst>
              <a:ext uri="{FF2B5EF4-FFF2-40B4-BE49-F238E27FC236}">
                <a16:creationId xmlns:a16="http://schemas.microsoft.com/office/drawing/2014/main" id="{9C3350D5-C752-E540-930C-BFEDFEFAB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Rectangle 17">
            <a:extLst>
              <a:ext uri="{FF2B5EF4-FFF2-40B4-BE49-F238E27FC236}">
                <a16:creationId xmlns:a16="http://schemas.microsoft.com/office/drawing/2014/main" id="{624250E7-9F96-824C-A86B-3D86CBD53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DNS root server</a:t>
            </a:r>
          </a:p>
        </p:txBody>
      </p:sp>
      <p:sp>
        <p:nvSpPr>
          <p:cNvPr id="44043" name="Line 19">
            <a:extLst>
              <a:ext uri="{FF2B5EF4-FFF2-40B4-BE49-F238E27FC236}">
                <a16:creationId xmlns:a16="http://schemas.microsoft.com/office/drawing/2014/main" id="{BDDD2B44-88F9-2C45-80CC-AFFC9E9971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4" name="Line 20">
            <a:extLst>
              <a:ext uri="{FF2B5EF4-FFF2-40B4-BE49-F238E27FC236}">
                <a16:creationId xmlns:a16="http://schemas.microsoft.com/office/drawing/2014/main" id="{FD28ED98-D19B-3640-8491-E24C4F7882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5" name="Rectangle 21">
            <a:extLst>
              <a:ext uri="{FF2B5EF4-FFF2-40B4-BE49-F238E27FC236}">
                <a16:creationId xmlns:a16="http://schemas.microsoft.com/office/drawing/2014/main" id="{C7967F6F-B024-D948-AED9-62608AA1F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046" name="Rectangle 22">
            <a:extLst>
              <a:ext uri="{FF2B5EF4-FFF2-40B4-BE49-F238E27FC236}">
                <a16:creationId xmlns:a16="http://schemas.microsoft.com/office/drawing/2014/main" id="{8073C710-AD4C-3E45-BA8C-0FCB544A5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44047" name="Picture 27" descr="paketaro box">
            <a:extLst>
              <a:ext uri="{FF2B5EF4-FFF2-40B4-BE49-F238E27FC236}">
                <a16:creationId xmlns:a16="http://schemas.microsoft.com/office/drawing/2014/main" id="{89EAECBB-263A-2A4B-8394-6EBD52A4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28" descr="paketaro box">
            <a:extLst>
              <a:ext uri="{FF2B5EF4-FFF2-40B4-BE49-F238E27FC236}">
                <a16:creationId xmlns:a16="http://schemas.microsoft.com/office/drawing/2014/main" id="{BE38B3B1-D8DD-3E4D-8EF5-CD0870A3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31" descr="paketaro box">
            <a:extLst>
              <a:ext uri="{FF2B5EF4-FFF2-40B4-BE49-F238E27FC236}">
                <a16:creationId xmlns:a16="http://schemas.microsoft.com/office/drawing/2014/main" id="{A5BFF5CB-D860-2146-8211-8DC79E6B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0" name="Rectangle 32">
            <a:extLst>
              <a:ext uri="{FF2B5EF4-FFF2-40B4-BE49-F238E27FC236}">
                <a16:creationId xmlns:a16="http://schemas.microsoft.com/office/drawing/2014/main" id="{F3B1390C-A2AD-AD49-B946-4FBAB55F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486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Nearby </a:t>
            </a: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44051" name="Rectangle 45">
            <a:extLst>
              <a:ext uri="{FF2B5EF4-FFF2-40B4-BE49-F238E27FC236}">
                <a16:creationId xmlns:a16="http://schemas.microsoft.com/office/drawing/2014/main" id="{E92345FA-6CAA-294B-A566-9F2755D50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7432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GET index.html</a:t>
            </a:r>
          </a:p>
        </p:txBody>
      </p:sp>
      <p:sp>
        <p:nvSpPr>
          <p:cNvPr id="44052" name="Slide Number Placeholder 2">
            <a:extLst>
              <a:ext uri="{FF2B5EF4-FFF2-40B4-BE49-F238E27FC236}">
                <a16:creationId xmlns:a16="http://schemas.microsoft.com/office/drawing/2014/main" id="{196DAA67-E80C-1342-8D85-99381DB5F8CD}"/>
              </a:ext>
            </a:extLst>
          </p:cNvPr>
          <p:cNvSpPr txBox="1">
            <a:spLocks/>
          </p:cNvSpPr>
          <p:nvPr/>
        </p:nvSpPr>
        <p:spPr bwMode="auto">
          <a:xfrm>
            <a:off x="83820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57DB715-47EA-2A4E-AD56-5CA0A537F590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4053" name="Rectangle 46">
            <a:extLst>
              <a:ext uri="{FF2B5EF4-FFF2-40B4-BE49-F238E27FC236}">
                <a16:creationId xmlns:a16="http://schemas.microsoft.com/office/drawing/2014/main" id="{3C7866AE-6DEC-C44D-B3DE-04166BE4D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580" y="3198570"/>
            <a:ext cx="32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cache.cnn.com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foo.jpg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4" name="TextBox 54">
            <a:extLst>
              <a:ext uri="{FF2B5EF4-FFF2-40B4-BE49-F238E27FC236}">
                <a16:creationId xmlns:a16="http://schemas.microsoft.com/office/drawing/2014/main" id="{DB63DA7E-44E7-A842-B66A-9174AB8AA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293" y="3943351"/>
            <a:ext cx="739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B97F521-7BDC-454D-A05B-A1E021811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054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4056" name="Picture 31" descr="paketaro box">
            <a:extLst>
              <a:ext uri="{FF2B5EF4-FFF2-40B4-BE49-F238E27FC236}">
                <a16:creationId xmlns:a16="http://schemas.microsoft.com/office/drawing/2014/main" id="{F4BF669E-6283-C140-A173-7F68D3AD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7" name="Picture 31" descr="paketaro box">
            <a:extLst>
              <a:ext uri="{FF2B5EF4-FFF2-40B4-BE49-F238E27FC236}">
                <a16:creationId xmlns:a16="http://schemas.microsoft.com/office/drawing/2014/main" id="{515B6D2C-EBCD-DF42-8AC2-CC4033770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8" name="Picture 31" descr="paketaro box">
            <a:extLst>
              <a:ext uri="{FF2B5EF4-FFF2-40B4-BE49-F238E27FC236}">
                <a16:creationId xmlns:a16="http://schemas.microsoft.com/office/drawing/2014/main" id="{08AC02DE-2641-234F-A0BC-456D763D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31" descr="paketaro box">
            <a:extLst>
              <a:ext uri="{FF2B5EF4-FFF2-40B4-BE49-F238E27FC236}">
                <a16:creationId xmlns:a16="http://schemas.microsoft.com/office/drawing/2014/main" id="{F00C8230-4124-014F-B40D-2D172E167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31" descr="paketaro box">
            <a:extLst>
              <a:ext uri="{FF2B5EF4-FFF2-40B4-BE49-F238E27FC236}">
                <a16:creationId xmlns:a16="http://schemas.microsoft.com/office/drawing/2014/main" id="{D15C4F74-D292-1146-BD59-882CCAB2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ECA292D3-F7E0-9A43-95D6-05D2CBA50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524000"/>
            <a:ext cx="1524000" cy="144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4062" name="Picture 31" descr="paketaro box">
            <a:extLst>
              <a:ext uri="{FF2B5EF4-FFF2-40B4-BE49-F238E27FC236}">
                <a16:creationId xmlns:a16="http://schemas.microsoft.com/office/drawing/2014/main" id="{EEEBE8AF-A73B-304A-8DD9-8BC2BBB0A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3" name="Picture 31" descr="paketaro box">
            <a:extLst>
              <a:ext uri="{FF2B5EF4-FFF2-40B4-BE49-F238E27FC236}">
                <a16:creationId xmlns:a16="http://schemas.microsoft.com/office/drawing/2014/main" id="{D5669C1C-6592-CE4B-9D88-2DBF72D1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4" name="Rectangle 32">
            <a:extLst>
              <a:ext uri="{FF2B5EF4-FFF2-40B4-BE49-F238E27FC236}">
                <a16:creationId xmlns:a16="http://schemas.microsoft.com/office/drawing/2014/main" id="{E9F046B7-AAD2-F440-A778-B27643FB6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971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44065" name="Rectangle 29">
            <a:extLst>
              <a:ext uri="{FF2B5EF4-FFF2-40B4-BE49-F238E27FC236}">
                <a16:creationId xmlns:a16="http://schemas.microsoft.com/office/drawing/2014/main" id="{71514F08-1B64-B44D-8FCB-C7F82BFA8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2" y="31242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global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44066" name="Rectangle 30">
            <a:extLst>
              <a:ext uri="{FF2B5EF4-FFF2-40B4-BE49-F238E27FC236}">
                <a16:creationId xmlns:a16="http://schemas.microsoft.com/office/drawing/2014/main" id="{F92872CA-89CD-544D-BE2B-8333DBA87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038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regional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44067" name="TextBox 49">
            <a:extLst>
              <a:ext uri="{FF2B5EF4-FFF2-40B4-BE49-F238E27FC236}">
                <a16:creationId xmlns:a16="http://schemas.microsoft.com/office/drawing/2014/main" id="{834CED56-7EDF-2B42-8E52-E70F7D87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966" y="5638801"/>
            <a:ext cx="1374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</a:p>
        </p:txBody>
      </p:sp>
    </p:spTree>
    <p:extLst>
      <p:ext uri="{BB962C8B-B14F-4D97-AF65-F5344CB8AC3E}">
        <p14:creationId xmlns:p14="http://schemas.microsoft.com/office/powerpoint/2010/main" val="3561210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1D8C9163-D028-B343-A48C-592ADE5BF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pitchFamily="-111" charset="0"/>
                <a:ea typeface="+mn-ea"/>
              </a:rPr>
              <a:t>HTTP</a:t>
            </a:r>
          </a:p>
        </p:txBody>
      </p:sp>
      <p:pic>
        <p:nvPicPr>
          <p:cNvPr id="46083" name="Picture 31" descr="paketaro box">
            <a:extLst>
              <a:ext uri="{FF2B5EF4-FFF2-40B4-BE49-F238E27FC236}">
                <a16:creationId xmlns:a16="http://schemas.microsoft.com/office/drawing/2014/main" id="{C588753F-E0D7-0447-84A4-BF11E753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10">
            <a:extLst>
              <a:ext uri="{FF2B5EF4-FFF2-40B4-BE49-F238E27FC236}">
                <a16:creationId xmlns:a16="http://schemas.microsoft.com/office/drawing/2014/main" id="{BB674C1C-D99B-4D42-9517-7481B06C2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Uses DNS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15BB9BE0-87C2-0044-9544-8F083300733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>
              <a:extLst>
                <a:ext uri="{FF2B5EF4-FFF2-40B4-BE49-F238E27FC236}">
                  <a16:creationId xmlns:a16="http://schemas.microsoft.com/office/drawing/2014/main" id="{07C5D168-3E28-FC4C-BBEA-9FC766AF4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0" name="Oval 5">
              <a:extLst>
                <a:ext uri="{FF2B5EF4-FFF2-40B4-BE49-F238E27FC236}">
                  <a16:creationId xmlns:a16="http://schemas.microsoft.com/office/drawing/2014/main" id="{6344E07B-E361-484C-AA00-6FAD5E26B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1" name="Oval 6">
              <a:extLst>
                <a:ext uri="{FF2B5EF4-FFF2-40B4-BE49-F238E27FC236}">
                  <a16:creationId xmlns:a16="http://schemas.microsoft.com/office/drawing/2014/main" id="{C23CC8A4-3794-E543-BE87-BF8380172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2" name="Oval 7">
              <a:extLst>
                <a:ext uri="{FF2B5EF4-FFF2-40B4-BE49-F238E27FC236}">
                  <a16:creationId xmlns:a16="http://schemas.microsoft.com/office/drawing/2014/main" id="{09E1EC77-5F60-B84C-B880-B6B2D770C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3" name="Oval 8">
              <a:extLst>
                <a:ext uri="{FF2B5EF4-FFF2-40B4-BE49-F238E27FC236}">
                  <a16:creationId xmlns:a16="http://schemas.microsoft.com/office/drawing/2014/main" id="{0477F632-47D5-E14D-999A-366886A82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4" name="Oval 9">
              <a:extLst>
                <a:ext uri="{FF2B5EF4-FFF2-40B4-BE49-F238E27FC236}">
                  <a16:creationId xmlns:a16="http://schemas.microsoft.com/office/drawing/2014/main" id="{0511E938-3DED-5349-93A5-514A916C0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sp>
        <p:nvSpPr>
          <p:cNvPr id="46086" name="Rectangle 12">
            <a:extLst>
              <a:ext uri="{FF2B5EF4-FFF2-40B4-BE49-F238E27FC236}">
                <a16:creationId xmlns:a16="http://schemas.microsoft.com/office/drawing/2014/main" id="{59473168-A3F2-8E4D-B54B-73D8C7BE8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478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cnn.com (content provider)</a:t>
            </a:r>
          </a:p>
        </p:txBody>
      </p:sp>
      <p:pic>
        <p:nvPicPr>
          <p:cNvPr id="46087" name="Picture 13" descr="Computer5">
            <a:extLst>
              <a:ext uri="{FF2B5EF4-FFF2-40B4-BE49-F238E27FC236}">
                <a16:creationId xmlns:a16="http://schemas.microsoft.com/office/drawing/2014/main" id="{32C2FB80-5023-444B-A71B-A664F06E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2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4" descr="paketaro box">
            <a:extLst>
              <a:ext uri="{FF2B5EF4-FFF2-40B4-BE49-F238E27FC236}">
                <a16:creationId xmlns:a16="http://schemas.microsoft.com/office/drawing/2014/main" id="{673876E3-719D-374A-B53A-B34F66372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5" descr="paketaro box">
            <a:extLst>
              <a:ext uri="{FF2B5EF4-FFF2-40B4-BE49-F238E27FC236}">
                <a16:creationId xmlns:a16="http://schemas.microsoft.com/office/drawing/2014/main" id="{8459D8AF-B9D3-D742-A3A5-32109048D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Rectangle 17">
            <a:extLst>
              <a:ext uri="{FF2B5EF4-FFF2-40B4-BE49-F238E27FC236}">
                <a16:creationId xmlns:a16="http://schemas.microsoft.com/office/drawing/2014/main" id="{10611CA0-0329-0746-80FD-C90FE0574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DNS TLD server</a:t>
            </a:r>
          </a:p>
        </p:txBody>
      </p:sp>
      <p:sp>
        <p:nvSpPr>
          <p:cNvPr id="46091" name="Line 19">
            <a:extLst>
              <a:ext uri="{FF2B5EF4-FFF2-40B4-BE49-F238E27FC236}">
                <a16:creationId xmlns:a16="http://schemas.microsoft.com/office/drawing/2014/main" id="{EF25F6FA-65E6-D340-AFEA-84806C6362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2" name="Line 20">
            <a:extLst>
              <a:ext uri="{FF2B5EF4-FFF2-40B4-BE49-F238E27FC236}">
                <a16:creationId xmlns:a16="http://schemas.microsoft.com/office/drawing/2014/main" id="{554636FA-7328-A747-A22C-E37B4A83C6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3" name="Rectangle 21">
            <a:extLst>
              <a:ext uri="{FF2B5EF4-FFF2-40B4-BE49-F238E27FC236}">
                <a16:creationId xmlns:a16="http://schemas.microsoft.com/office/drawing/2014/main" id="{2B9B44D0-082C-394C-8505-879C99897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6094" name="Rectangle 22">
            <a:extLst>
              <a:ext uri="{FF2B5EF4-FFF2-40B4-BE49-F238E27FC236}">
                <a16:creationId xmlns:a16="http://schemas.microsoft.com/office/drawing/2014/main" id="{9E28C7B9-9696-0F4D-9803-ABEF8F097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46095" name="Picture 27" descr="paketaro box">
            <a:extLst>
              <a:ext uri="{FF2B5EF4-FFF2-40B4-BE49-F238E27FC236}">
                <a16:creationId xmlns:a16="http://schemas.microsoft.com/office/drawing/2014/main" id="{800C3EB5-0071-3946-B08A-764E4789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28" descr="paketaro box">
            <a:extLst>
              <a:ext uri="{FF2B5EF4-FFF2-40B4-BE49-F238E27FC236}">
                <a16:creationId xmlns:a16="http://schemas.microsoft.com/office/drawing/2014/main" id="{C8EA74E1-EA2D-FA42-8865-DFBAB46F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31" descr="paketaro box">
            <a:extLst>
              <a:ext uri="{FF2B5EF4-FFF2-40B4-BE49-F238E27FC236}">
                <a16:creationId xmlns:a16="http://schemas.microsoft.com/office/drawing/2014/main" id="{5F9C440E-D046-4941-AF7D-8A9D1771C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8" name="Rectangle 32">
            <a:extLst>
              <a:ext uri="{FF2B5EF4-FFF2-40B4-BE49-F238E27FC236}">
                <a16:creationId xmlns:a16="http://schemas.microsoft.com/office/drawing/2014/main" id="{C0DC81C2-DCBA-6647-BC4B-B1DB574B3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486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Nearby </a:t>
            </a: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46099" name="Slide Number Placeholder 2">
            <a:extLst>
              <a:ext uri="{FF2B5EF4-FFF2-40B4-BE49-F238E27FC236}">
                <a16:creationId xmlns:a16="http://schemas.microsoft.com/office/drawing/2014/main" id="{CF9F2827-1212-8E4F-A194-BFE529E76F58}"/>
              </a:ext>
            </a:extLst>
          </p:cNvPr>
          <p:cNvSpPr txBox="1">
            <a:spLocks/>
          </p:cNvSpPr>
          <p:nvPr/>
        </p:nvSpPr>
        <p:spPr bwMode="auto">
          <a:xfrm>
            <a:off x="83820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3E5860E-2C4E-EE4C-BAA7-D115096791C7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6100" name="Rectangle 46">
            <a:extLst>
              <a:ext uri="{FF2B5EF4-FFF2-40B4-BE49-F238E27FC236}">
                <a16:creationId xmlns:a16="http://schemas.microsoft.com/office/drawing/2014/main" id="{4C7E7802-BE98-DA4D-9F86-57DA766E9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438400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DNS lookup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cache.cnn.com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4495734-6F48-7A4B-B4F5-4758A35D4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054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6102" name="Picture 31" descr="paketaro box">
            <a:extLst>
              <a:ext uri="{FF2B5EF4-FFF2-40B4-BE49-F238E27FC236}">
                <a16:creationId xmlns:a16="http://schemas.microsoft.com/office/drawing/2014/main" id="{35AA010B-A5A8-E746-AE00-92991024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3" name="Picture 31" descr="paketaro box">
            <a:extLst>
              <a:ext uri="{FF2B5EF4-FFF2-40B4-BE49-F238E27FC236}">
                <a16:creationId xmlns:a16="http://schemas.microsoft.com/office/drawing/2014/main" id="{7EB9394C-7DC2-AE4F-A4F2-166AF4D8E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4" name="Picture 31" descr="paketaro box">
            <a:extLst>
              <a:ext uri="{FF2B5EF4-FFF2-40B4-BE49-F238E27FC236}">
                <a16:creationId xmlns:a16="http://schemas.microsoft.com/office/drawing/2014/main" id="{F7731595-6B58-5245-BC7D-1DCB000B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5" name="Picture 31" descr="paketaro box">
            <a:extLst>
              <a:ext uri="{FF2B5EF4-FFF2-40B4-BE49-F238E27FC236}">
                <a16:creationId xmlns:a16="http://schemas.microsoft.com/office/drawing/2014/main" id="{9E9E4E1E-D175-0149-8026-5AFEDACA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6" name="Picture 31" descr="paketaro box">
            <a:extLst>
              <a:ext uri="{FF2B5EF4-FFF2-40B4-BE49-F238E27FC236}">
                <a16:creationId xmlns:a16="http://schemas.microsoft.com/office/drawing/2014/main" id="{B2E13FB6-19AB-6441-8132-A209FED89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6C59004C-5636-3140-A1E8-BE336983F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524000"/>
            <a:ext cx="1524000" cy="144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6108" name="Picture 31" descr="paketaro box">
            <a:extLst>
              <a:ext uri="{FF2B5EF4-FFF2-40B4-BE49-F238E27FC236}">
                <a16:creationId xmlns:a16="http://schemas.microsoft.com/office/drawing/2014/main" id="{8E7B3AC5-2C5E-CA44-9F7D-5945BEEE5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9" name="Picture 31" descr="paketaro box">
            <a:extLst>
              <a:ext uri="{FF2B5EF4-FFF2-40B4-BE49-F238E27FC236}">
                <a16:creationId xmlns:a16="http://schemas.microsoft.com/office/drawing/2014/main" id="{285B314D-7017-F649-B6DE-18770985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0" name="Rectangle 32">
            <a:extLst>
              <a:ext uri="{FF2B5EF4-FFF2-40B4-BE49-F238E27FC236}">
                <a16:creationId xmlns:a16="http://schemas.microsoft.com/office/drawing/2014/main" id="{FA4B4DF9-E7A0-2549-A2EE-697301EC9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971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46111" name="Line 23">
            <a:extLst>
              <a:ext uri="{FF2B5EF4-FFF2-40B4-BE49-F238E27FC236}">
                <a16:creationId xmlns:a16="http://schemas.microsoft.com/office/drawing/2014/main" id="{E10A991C-CABD-914F-93D3-E5979FB7ED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2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112" name="Line 24">
            <a:extLst>
              <a:ext uri="{FF2B5EF4-FFF2-40B4-BE49-F238E27FC236}">
                <a16:creationId xmlns:a16="http://schemas.microsoft.com/office/drawing/2014/main" id="{58C5020D-48AA-7441-9C0C-378733392D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2" y="3076577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113" name="Rectangle 25">
            <a:extLst>
              <a:ext uri="{FF2B5EF4-FFF2-40B4-BE49-F238E27FC236}">
                <a16:creationId xmlns:a16="http://schemas.microsoft.com/office/drawing/2014/main" id="{62C78E31-D14D-5E42-A800-32E70438A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05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6114" name="Rectangle 26">
            <a:extLst>
              <a:ext uri="{FF2B5EF4-FFF2-40B4-BE49-F238E27FC236}">
                <a16:creationId xmlns:a16="http://schemas.microsoft.com/office/drawing/2014/main" id="{4165FE73-4A28-EE46-899E-82FCB3DAE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6115" name="Rectangle 46">
            <a:extLst>
              <a:ext uri="{FF2B5EF4-FFF2-40B4-BE49-F238E27FC236}">
                <a16:creationId xmlns:a16="http://schemas.microsoft.com/office/drawing/2014/main" id="{8BCD688D-A68D-3940-8659-13A18DFEE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86200"/>
            <a:ext cx="1600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ALIAS: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g.akamai.net</a:t>
            </a:r>
          </a:p>
        </p:txBody>
      </p:sp>
      <p:sp>
        <p:nvSpPr>
          <p:cNvPr id="46116" name="Rectangle 29">
            <a:extLst>
              <a:ext uri="{FF2B5EF4-FFF2-40B4-BE49-F238E27FC236}">
                <a16:creationId xmlns:a16="http://schemas.microsoft.com/office/drawing/2014/main" id="{AF513F79-A895-3D4E-B8A4-5454EFF4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2" y="31242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global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46117" name="Rectangle 30">
            <a:extLst>
              <a:ext uri="{FF2B5EF4-FFF2-40B4-BE49-F238E27FC236}">
                <a16:creationId xmlns:a16="http://schemas.microsoft.com/office/drawing/2014/main" id="{BB0B4721-C6A8-7946-A318-1C9AC32F7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038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regional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46118" name="TextBox 47">
            <a:extLst>
              <a:ext uri="{FF2B5EF4-FFF2-40B4-BE49-F238E27FC236}">
                <a16:creationId xmlns:a16="http://schemas.microsoft.com/office/drawing/2014/main" id="{7FD2AA23-C472-7345-B5D5-E3F6C5726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966" y="5638801"/>
            <a:ext cx="1374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</a:p>
        </p:txBody>
      </p:sp>
    </p:spTree>
    <p:extLst>
      <p:ext uri="{BB962C8B-B14F-4D97-AF65-F5344CB8AC3E}">
        <p14:creationId xmlns:p14="http://schemas.microsoft.com/office/powerpoint/2010/main" val="3854182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BD718CEE-A080-7846-9AEC-C767421E2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pitchFamily="-111" charset="0"/>
                <a:ea typeface="+mn-ea"/>
              </a:rPr>
              <a:t>HTTP</a:t>
            </a:r>
          </a:p>
        </p:txBody>
      </p:sp>
      <p:pic>
        <p:nvPicPr>
          <p:cNvPr id="48131" name="Picture 31" descr="paketaro box">
            <a:extLst>
              <a:ext uri="{FF2B5EF4-FFF2-40B4-BE49-F238E27FC236}">
                <a16:creationId xmlns:a16="http://schemas.microsoft.com/office/drawing/2014/main" id="{E0D2304F-DB9F-FC46-8DC9-20C47180D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10">
            <a:extLst>
              <a:ext uri="{FF2B5EF4-FFF2-40B4-BE49-F238E27FC236}">
                <a16:creationId xmlns:a16="http://schemas.microsoft.com/office/drawing/2014/main" id="{4EA20EAD-7223-5640-A50A-B85990D29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Uses DNS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01380D9-7DEA-7048-ABCC-C7530755B892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>
              <a:extLst>
                <a:ext uri="{FF2B5EF4-FFF2-40B4-BE49-F238E27FC236}">
                  <a16:creationId xmlns:a16="http://schemas.microsoft.com/office/drawing/2014/main" id="{9550EC2B-4965-7C46-80E2-5BAF8FBD0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0" name="Oval 5">
              <a:extLst>
                <a:ext uri="{FF2B5EF4-FFF2-40B4-BE49-F238E27FC236}">
                  <a16:creationId xmlns:a16="http://schemas.microsoft.com/office/drawing/2014/main" id="{570F0379-0A75-784C-BB7F-82808EE34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1" name="Oval 6">
              <a:extLst>
                <a:ext uri="{FF2B5EF4-FFF2-40B4-BE49-F238E27FC236}">
                  <a16:creationId xmlns:a16="http://schemas.microsoft.com/office/drawing/2014/main" id="{38F9E20B-DCA1-AC43-AE80-389B626AB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2" name="Oval 7">
              <a:extLst>
                <a:ext uri="{FF2B5EF4-FFF2-40B4-BE49-F238E27FC236}">
                  <a16:creationId xmlns:a16="http://schemas.microsoft.com/office/drawing/2014/main" id="{86D3C446-D450-0349-8AD4-5BCB4D8FF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3" name="Oval 8">
              <a:extLst>
                <a:ext uri="{FF2B5EF4-FFF2-40B4-BE49-F238E27FC236}">
                  <a16:creationId xmlns:a16="http://schemas.microsoft.com/office/drawing/2014/main" id="{BD909267-2F1F-9C4F-A057-F38E1866D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4" name="Oval 9">
              <a:extLst>
                <a:ext uri="{FF2B5EF4-FFF2-40B4-BE49-F238E27FC236}">
                  <a16:creationId xmlns:a16="http://schemas.microsoft.com/office/drawing/2014/main" id="{A52418D6-EFB7-8943-8838-BADD4B2A3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sp>
        <p:nvSpPr>
          <p:cNvPr id="48134" name="Rectangle 12">
            <a:extLst>
              <a:ext uri="{FF2B5EF4-FFF2-40B4-BE49-F238E27FC236}">
                <a16:creationId xmlns:a16="http://schemas.microsoft.com/office/drawing/2014/main" id="{B0690782-A682-764F-8F1B-D6844646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478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cnn.com (content provider)</a:t>
            </a:r>
          </a:p>
        </p:txBody>
      </p:sp>
      <p:pic>
        <p:nvPicPr>
          <p:cNvPr id="48135" name="Picture 13" descr="Computer5">
            <a:extLst>
              <a:ext uri="{FF2B5EF4-FFF2-40B4-BE49-F238E27FC236}">
                <a16:creationId xmlns:a16="http://schemas.microsoft.com/office/drawing/2014/main" id="{9F5261AC-D42C-AF43-B4BA-C95DC2751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2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4" descr="paketaro box">
            <a:extLst>
              <a:ext uri="{FF2B5EF4-FFF2-40B4-BE49-F238E27FC236}">
                <a16:creationId xmlns:a16="http://schemas.microsoft.com/office/drawing/2014/main" id="{123FF386-45EC-6B4C-8506-6237A404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5" descr="paketaro box">
            <a:extLst>
              <a:ext uri="{FF2B5EF4-FFF2-40B4-BE49-F238E27FC236}">
                <a16:creationId xmlns:a16="http://schemas.microsoft.com/office/drawing/2014/main" id="{F95DAD4D-D735-A648-8996-2817B6137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Rectangle 17">
            <a:extLst>
              <a:ext uri="{FF2B5EF4-FFF2-40B4-BE49-F238E27FC236}">
                <a16:creationId xmlns:a16="http://schemas.microsoft.com/office/drawing/2014/main" id="{71E4A5CF-A432-F747-9E86-8A1A3C22B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DNS TLD server</a:t>
            </a:r>
          </a:p>
        </p:txBody>
      </p:sp>
      <p:sp>
        <p:nvSpPr>
          <p:cNvPr id="48139" name="Line 19">
            <a:extLst>
              <a:ext uri="{FF2B5EF4-FFF2-40B4-BE49-F238E27FC236}">
                <a16:creationId xmlns:a16="http://schemas.microsoft.com/office/drawing/2014/main" id="{A74FD910-9D44-544D-8251-F14BA0FB00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40" name="Line 20">
            <a:extLst>
              <a:ext uri="{FF2B5EF4-FFF2-40B4-BE49-F238E27FC236}">
                <a16:creationId xmlns:a16="http://schemas.microsoft.com/office/drawing/2014/main" id="{84AA142A-0B28-0743-A8F2-5F372C176E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41" name="Rectangle 21">
            <a:extLst>
              <a:ext uri="{FF2B5EF4-FFF2-40B4-BE49-F238E27FC236}">
                <a16:creationId xmlns:a16="http://schemas.microsoft.com/office/drawing/2014/main" id="{E4F06407-E707-0845-9BFB-0B611D8AA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8142" name="Rectangle 22">
            <a:extLst>
              <a:ext uri="{FF2B5EF4-FFF2-40B4-BE49-F238E27FC236}">
                <a16:creationId xmlns:a16="http://schemas.microsoft.com/office/drawing/2014/main" id="{579AC30A-2E89-A943-9D77-C793A159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48143" name="Picture 27" descr="paketaro box">
            <a:extLst>
              <a:ext uri="{FF2B5EF4-FFF2-40B4-BE49-F238E27FC236}">
                <a16:creationId xmlns:a16="http://schemas.microsoft.com/office/drawing/2014/main" id="{56E26538-58E5-E849-AE51-79372C4B6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28" descr="paketaro box">
            <a:extLst>
              <a:ext uri="{FF2B5EF4-FFF2-40B4-BE49-F238E27FC236}">
                <a16:creationId xmlns:a16="http://schemas.microsoft.com/office/drawing/2014/main" id="{34794DC0-C4EC-0F4B-B4D6-F9A28BD1E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5" name="Rectangle 29">
            <a:extLst>
              <a:ext uri="{FF2B5EF4-FFF2-40B4-BE49-F238E27FC236}">
                <a16:creationId xmlns:a16="http://schemas.microsoft.com/office/drawing/2014/main" id="{7E5C8E29-A850-5E48-AA85-386DAD96C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2" y="31242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global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48146" name="Rectangle 30">
            <a:extLst>
              <a:ext uri="{FF2B5EF4-FFF2-40B4-BE49-F238E27FC236}">
                <a16:creationId xmlns:a16="http://schemas.microsoft.com/office/drawing/2014/main" id="{3E118C3F-ADED-7747-AB3B-657455585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038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regional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pic>
        <p:nvPicPr>
          <p:cNvPr id="48147" name="Picture 31" descr="paketaro box">
            <a:extLst>
              <a:ext uri="{FF2B5EF4-FFF2-40B4-BE49-F238E27FC236}">
                <a16:creationId xmlns:a16="http://schemas.microsoft.com/office/drawing/2014/main" id="{06CB3A0B-771F-CF4B-86A0-31835194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8" name="Rectangle 32">
            <a:extLst>
              <a:ext uri="{FF2B5EF4-FFF2-40B4-BE49-F238E27FC236}">
                <a16:creationId xmlns:a16="http://schemas.microsoft.com/office/drawing/2014/main" id="{C90FFBFF-3F83-CE46-94F8-9429D7E40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486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Nearby </a:t>
            </a: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48149" name="Slide Number Placeholder 2">
            <a:extLst>
              <a:ext uri="{FF2B5EF4-FFF2-40B4-BE49-F238E27FC236}">
                <a16:creationId xmlns:a16="http://schemas.microsoft.com/office/drawing/2014/main" id="{10EFE92C-F14D-2B4E-BD55-13A3F5361D2A}"/>
              </a:ext>
            </a:extLst>
          </p:cNvPr>
          <p:cNvSpPr txBox="1">
            <a:spLocks/>
          </p:cNvSpPr>
          <p:nvPr/>
        </p:nvSpPr>
        <p:spPr bwMode="auto">
          <a:xfrm>
            <a:off x="83820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5CEA564-7471-484D-8EC4-F57694F1C83F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8CA32AD-7F6A-7E47-9734-C8FBDCD5F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054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8151" name="Picture 31" descr="paketaro box">
            <a:extLst>
              <a:ext uri="{FF2B5EF4-FFF2-40B4-BE49-F238E27FC236}">
                <a16:creationId xmlns:a16="http://schemas.microsoft.com/office/drawing/2014/main" id="{CB59E33A-D8CC-5542-A224-DB583369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2" name="Picture 31" descr="paketaro box">
            <a:extLst>
              <a:ext uri="{FF2B5EF4-FFF2-40B4-BE49-F238E27FC236}">
                <a16:creationId xmlns:a16="http://schemas.microsoft.com/office/drawing/2014/main" id="{AEEA87B9-FD14-E645-B6C1-4FE3F96DD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3" name="Picture 31" descr="paketaro box">
            <a:extLst>
              <a:ext uri="{FF2B5EF4-FFF2-40B4-BE49-F238E27FC236}">
                <a16:creationId xmlns:a16="http://schemas.microsoft.com/office/drawing/2014/main" id="{97C4D3AF-9863-1D4F-A718-6672B7B61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4" name="Picture 31" descr="paketaro box">
            <a:extLst>
              <a:ext uri="{FF2B5EF4-FFF2-40B4-BE49-F238E27FC236}">
                <a16:creationId xmlns:a16="http://schemas.microsoft.com/office/drawing/2014/main" id="{1FDB4F1F-F188-6B48-B10D-E0399C99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5" name="Picture 31" descr="paketaro box">
            <a:extLst>
              <a:ext uri="{FF2B5EF4-FFF2-40B4-BE49-F238E27FC236}">
                <a16:creationId xmlns:a16="http://schemas.microsoft.com/office/drawing/2014/main" id="{8AFD9CE4-E93E-6B49-9071-6AA7C5814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E1F709BA-D96A-9D45-9F27-C8BDF2005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524000"/>
            <a:ext cx="1524000" cy="144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8157" name="Picture 31" descr="paketaro box">
            <a:extLst>
              <a:ext uri="{FF2B5EF4-FFF2-40B4-BE49-F238E27FC236}">
                <a16:creationId xmlns:a16="http://schemas.microsoft.com/office/drawing/2014/main" id="{C604DD92-78F4-9649-B2CA-AD3EF477D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8" name="Picture 31" descr="paketaro box">
            <a:extLst>
              <a:ext uri="{FF2B5EF4-FFF2-40B4-BE49-F238E27FC236}">
                <a16:creationId xmlns:a16="http://schemas.microsoft.com/office/drawing/2014/main" id="{BCE73BAB-5937-454D-803D-3A7DCE0F2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9" name="Rectangle 32">
            <a:extLst>
              <a:ext uri="{FF2B5EF4-FFF2-40B4-BE49-F238E27FC236}">
                <a16:creationId xmlns:a16="http://schemas.microsoft.com/office/drawing/2014/main" id="{142033BF-1E91-604C-A760-BDBC593B0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971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48160" name="Line 23">
            <a:extLst>
              <a:ext uri="{FF2B5EF4-FFF2-40B4-BE49-F238E27FC236}">
                <a16:creationId xmlns:a16="http://schemas.microsoft.com/office/drawing/2014/main" id="{C1B1E727-19C3-9B4F-9EBE-68AB15438F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2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61" name="Line 24">
            <a:extLst>
              <a:ext uri="{FF2B5EF4-FFF2-40B4-BE49-F238E27FC236}">
                <a16:creationId xmlns:a16="http://schemas.microsoft.com/office/drawing/2014/main" id="{942C99C7-C52D-A04A-BAA4-87281DCEDD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2" y="3076577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62" name="Rectangle 25">
            <a:extLst>
              <a:ext uri="{FF2B5EF4-FFF2-40B4-BE49-F238E27FC236}">
                <a16:creationId xmlns:a16="http://schemas.microsoft.com/office/drawing/2014/main" id="{216BF494-637D-4E44-8FC7-9BC0F7196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05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8163" name="Rectangle 26">
            <a:extLst>
              <a:ext uri="{FF2B5EF4-FFF2-40B4-BE49-F238E27FC236}">
                <a16:creationId xmlns:a16="http://schemas.microsoft.com/office/drawing/2014/main" id="{C3818C41-580D-C244-ACF1-750EE5E57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8164" name="Line 33">
            <a:extLst>
              <a:ext uri="{FF2B5EF4-FFF2-40B4-BE49-F238E27FC236}">
                <a16:creationId xmlns:a16="http://schemas.microsoft.com/office/drawing/2014/main" id="{82E1D7A6-0BC8-1C4A-A790-C9D33C10FE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2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65" name="Line 34">
            <a:extLst>
              <a:ext uri="{FF2B5EF4-FFF2-40B4-BE49-F238E27FC236}">
                <a16:creationId xmlns:a16="http://schemas.microsoft.com/office/drawing/2014/main" id="{8107552B-0D93-C245-8C78-1DE37D7DC9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2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66" name="Rectangle 38">
            <a:extLst>
              <a:ext uri="{FF2B5EF4-FFF2-40B4-BE49-F238E27FC236}">
                <a16:creationId xmlns:a16="http://schemas.microsoft.com/office/drawing/2014/main" id="{50AF440F-D8B1-394D-8643-D099116A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886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8167" name="Rectangle 51">
            <a:extLst>
              <a:ext uri="{FF2B5EF4-FFF2-40B4-BE49-F238E27FC236}">
                <a16:creationId xmlns:a16="http://schemas.microsoft.com/office/drawing/2014/main" id="{F79BCD3E-C521-F74E-ADB9-B53796506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352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8168" name="Rectangle 46">
            <a:extLst>
              <a:ext uri="{FF2B5EF4-FFF2-40B4-BE49-F238E27FC236}">
                <a16:creationId xmlns:a16="http://schemas.microsoft.com/office/drawing/2014/main" id="{FA96552D-4925-1C40-A584-B49FAF0CB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191000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ALIAS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a73.g.akamai.net</a:t>
            </a:r>
          </a:p>
        </p:txBody>
      </p:sp>
      <p:sp>
        <p:nvSpPr>
          <p:cNvPr id="48169" name="Rectangle 46">
            <a:extLst>
              <a:ext uri="{FF2B5EF4-FFF2-40B4-BE49-F238E27FC236}">
                <a16:creationId xmlns:a16="http://schemas.microsoft.com/office/drawing/2014/main" id="{285EE49D-BC9F-4E42-A108-13B97B408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362200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DNS lookup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g.akamai.net</a:t>
            </a:r>
          </a:p>
        </p:txBody>
      </p:sp>
      <p:sp>
        <p:nvSpPr>
          <p:cNvPr id="48170" name="TextBox 57">
            <a:extLst>
              <a:ext uri="{FF2B5EF4-FFF2-40B4-BE49-F238E27FC236}">
                <a16:creationId xmlns:a16="http://schemas.microsoft.com/office/drawing/2014/main" id="{7E076FC1-DB49-BC42-9959-4E602EE11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966" y="5638801"/>
            <a:ext cx="1374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</a:p>
        </p:txBody>
      </p:sp>
    </p:spTree>
    <p:extLst>
      <p:ext uri="{BB962C8B-B14F-4D97-AF65-F5344CB8AC3E}">
        <p14:creationId xmlns:p14="http://schemas.microsoft.com/office/powerpoint/2010/main" val="310795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86F5A663-0CA0-6145-B9E9-64172251B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pitchFamily="-111" charset="0"/>
                <a:ea typeface="+mn-ea"/>
              </a:rPr>
              <a:t>HTTP</a:t>
            </a:r>
          </a:p>
        </p:txBody>
      </p:sp>
      <p:pic>
        <p:nvPicPr>
          <p:cNvPr id="50179" name="Picture 31" descr="paketaro box">
            <a:extLst>
              <a:ext uri="{FF2B5EF4-FFF2-40B4-BE49-F238E27FC236}">
                <a16:creationId xmlns:a16="http://schemas.microsoft.com/office/drawing/2014/main" id="{7264165F-B9DF-3F42-8A7F-29974FE95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10">
            <a:extLst>
              <a:ext uri="{FF2B5EF4-FFF2-40B4-BE49-F238E27FC236}">
                <a16:creationId xmlns:a16="http://schemas.microsoft.com/office/drawing/2014/main" id="{83FBCFCA-C8C0-0A4C-9017-A6A257176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Uses DNS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F2614DCD-D8D6-FC4E-9AAA-EC6D9E1332BD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>
              <a:extLst>
                <a:ext uri="{FF2B5EF4-FFF2-40B4-BE49-F238E27FC236}">
                  <a16:creationId xmlns:a16="http://schemas.microsoft.com/office/drawing/2014/main" id="{C7FEC3CE-340D-5D4F-A854-5DAD0E06B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0" name="Oval 5">
              <a:extLst>
                <a:ext uri="{FF2B5EF4-FFF2-40B4-BE49-F238E27FC236}">
                  <a16:creationId xmlns:a16="http://schemas.microsoft.com/office/drawing/2014/main" id="{B61257F2-EF9B-344B-8433-7B4726FB7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1" name="Oval 6">
              <a:extLst>
                <a:ext uri="{FF2B5EF4-FFF2-40B4-BE49-F238E27FC236}">
                  <a16:creationId xmlns:a16="http://schemas.microsoft.com/office/drawing/2014/main" id="{DF4AE95F-7BF2-6246-B20C-F86D29745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2" name="Oval 7">
              <a:extLst>
                <a:ext uri="{FF2B5EF4-FFF2-40B4-BE49-F238E27FC236}">
                  <a16:creationId xmlns:a16="http://schemas.microsoft.com/office/drawing/2014/main" id="{CB9928D4-7E98-8D4C-B3DD-0B68BA1B5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3" name="Oval 8">
              <a:extLst>
                <a:ext uri="{FF2B5EF4-FFF2-40B4-BE49-F238E27FC236}">
                  <a16:creationId xmlns:a16="http://schemas.microsoft.com/office/drawing/2014/main" id="{EB8E0C42-ADCB-054F-ABD9-075FEA007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4" name="Oval 9">
              <a:extLst>
                <a:ext uri="{FF2B5EF4-FFF2-40B4-BE49-F238E27FC236}">
                  <a16:creationId xmlns:a16="http://schemas.microsoft.com/office/drawing/2014/main" id="{EFDFDB67-38D1-7B41-94F9-6872BDD72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sp>
        <p:nvSpPr>
          <p:cNvPr id="50182" name="Rectangle 12">
            <a:extLst>
              <a:ext uri="{FF2B5EF4-FFF2-40B4-BE49-F238E27FC236}">
                <a16:creationId xmlns:a16="http://schemas.microsoft.com/office/drawing/2014/main" id="{7BA19C49-278C-C142-918D-F584B52C2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478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cnn.com (content provider)</a:t>
            </a:r>
          </a:p>
        </p:txBody>
      </p:sp>
      <p:pic>
        <p:nvPicPr>
          <p:cNvPr id="50183" name="Picture 13" descr="Computer5">
            <a:extLst>
              <a:ext uri="{FF2B5EF4-FFF2-40B4-BE49-F238E27FC236}">
                <a16:creationId xmlns:a16="http://schemas.microsoft.com/office/drawing/2014/main" id="{F5431FBA-BAA9-FA40-8D21-FC2F6AD13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2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" descr="paketaro box">
            <a:extLst>
              <a:ext uri="{FF2B5EF4-FFF2-40B4-BE49-F238E27FC236}">
                <a16:creationId xmlns:a16="http://schemas.microsoft.com/office/drawing/2014/main" id="{F1C310B1-54BB-6440-AA55-3EE70E557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5" descr="paketaro box">
            <a:extLst>
              <a:ext uri="{FF2B5EF4-FFF2-40B4-BE49-F238E27FC236}">
                <a16:creationId xmlns:a16="http://schemas.microsoft.com/office/drawing/2014/main" id="{5B4D02AF-117E-DA45-A823-7A8334899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Rectangle 17">
            <a:extLst>
              <a:ext uri="{FF2B5EF4-FFF2-40B4-BE49-F238E27FC236}">
                <a16:creationId xmlns:a16="http://schemas.microsoft.com/office/drawing/2014/main" id="{7C95E8F0-958E-394E-809D-2CFE34269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DNS TLD server</a:t>
            </a:r>
          </a:p>
        </p:txBody>
      </p:sp>
      <p:sp>
        <p:nvSpPr>
          <p:cNvPr id="50187" name="Line 19">
            <a:extLst>
              <a:ext uri="{FF2B5EF4-FFF2-40B4-BE49-F238E27FC236}">
                <a16:creationId xmlns:a16="http://schemas.microsoft.com/office/drawing/2014/main" id="{43460749-B8D3-A94F-98E6-B5D718BA3A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8" name="Line 20">
            <a:extLst>
              <a:ext uri="{FF2B5EF4-FFF2-40B4-BE49-F238E27FC236}">
                <a16:creationId xmlns:a16="http://schemas.microsoft.com/office/drawing/2014/main" id="{07DDA201-A32C-6844-A0FD-7F3E5E8535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9" name="Rectangle 21">
            <a:extLst>
              <a:ext uri="{FF2B5EF4-FFF2-40B4-BE49-F238E27FC236}">
                <a16:creationId xmlns:a16="http://schemas.microsoft.com/office/drawing/2014/main" id="{051212CF-57AF-2545-A765-FC0361A60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0190" name="Rectangle 22">
            <a:extLst>
              <a:ext uri="{FF2B5EF4-FFF2-40B4-BE49-F238E27FC236}">
                <a16:creationId xmlns:a16="http://schemas.microsoft.com/office/drawing/2014/main" id="{D04FA0D1-813F-4D44-8FC1-97883C425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50191" name="Picture 27" descr="paketaro box">
            <a:extLst>
              <a:ext uri="{FF2B5EF4-FFF2-40B4-BE49-F238E27FC236}">
                <a16:creationId xmlns:a16="http://schemas.microsoft.com/office/drawing/2014/main" id="{1275BDCB-E7EC-5945-AE1C-F9E330AB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28" descr="paketaro box">
            <a:extLst>
              <a:ext uri="{FF2B5EF4-FFF2-40B4-BE49-F238E27FC236}">
                <a16:creationId xmlns:a16="http://schemas.microsoft.com/office/drawing/2014/main" id="{08F678F0-6733-C34F-B401-E3590A12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3" name="Rectangle 29">
            <a:extLst>
              <a:ext uri="{FF2B5EF4-FFF2-40B4-BE49-F238E27FC236}">
                <a16:creationId xmlns:a16="http://schemas.microsoft.com/office/drawing/2014/main" id="{77D2ED04-96E6-E743-90E7-E58240C05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2" y="31242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global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50194" name="Rectangle 30">
            <a:extLst>
              <a:ext uri="{FF2B5EF4-FFF2-40B4-BE49-F238E27FC236}">
                <a16:creationId xmlns:a16="http://schemas.microsoft.com/office/drawing/2014/main" id="{C46880D4-B0D5-204C-BF6B-A78E4D660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038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regional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pic>
        <p:nvPicPr>
          <p:cNvPr id="50195" name="Picture 31" descr="paketaro box">
            <a:extLst>
              <a:ext uri="{FF2B5EF4-FFF2-40B4-BE49-F238E27FC236}">
                <a16:creationId xmlns:a16="http://schemas.microsoft.com/office/drawing/2014/main" id="{5082685B-D7E0-6144-899F-9EB11920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6" name="Rectangle 32">
            <a:extLst>
              <a:ext uri="{FF2B5EF4-FFF2-40B4-BE49-F238E27FC236}">
                <a16:creationId xmlns:a16="http://schemas.microsoft.com/office/drawing/2014/main" id="{EC9D1AD1-3647-0B46-8665-27CFA3750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486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Nearby </a:t>
            </a: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0197" name="Slide Number Placeholder 2">
            <a:extLst>
              <a:ext uri="{FF2B5EF4-FFF2-40B4-BE49-F238E27FC236}">
                <a16:creationId xmlns:a16="http://schemas.microsoft.com/office/drawing/2014/main" id="{8512F745-6466-0D4B-8949-C306635C4501}"/>
              </a:ext>
            </a:extLst>
          </p:cNvPr>
          <p:cNvSpPr txBox="1">
            <a:spLocks/>
          </p:cNvSpPr>
          <p:nvPr/>
        </p:nvSpPr>
        <p:spPr bwMode="auto">
          <a:xfrm>
            <a:off x="83820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68C9940-2919-AB44-A78B-4483412B595A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366DB5B-3A72-3149-85CC-753B42865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054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0199" name="Picture 31" descr="paketaro box">
            <a:extLst>
              <a:ext uri="{FF2B5EF4-FFF2-40B4-BE49-F238E27FC236}">
                <a16:creationId xmlns:a16="http://schemas.microsoft.com/office/drawing/2014/main" id="{86934649-4057-8647-8616-554A1B6CB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0" name="Picture 31" descr="paketaro box">
            <a:extLst>
              <a:ext uri="{FF2B5EF4-FFF2-40B4-BE49-F238E27FC236}">
                <a16:creationId xmlns:a16="http://schemas.microsoft.com/office/drawing/2014/main" id="{58D1B2B2-B42C-8D4E-91FE-D5095E5B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1" name="Picture 31" descr="paketaro box">
            <a:extLst>
              <a:ext uri="{FF2B5EF4-FFF2-40B4-BE49-F238E27FC236}">
                <a16:creationId xmlns:a16="http://schemas.microsoft.com/office/drawing/2014/main" id="{CDF2C781-AB36-0B4D-A17C-F364E11A8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2" name="Picture 31" descr="paketaro box">
            <a:extLst>
              <a:ext uri="{FF2B5EF4-FFF2-40B4-BE49-F238E27FC236}">
                <a16:creationId xmlns:a16="http://schemas.microsoft.com/office/drawing/2014/main" id="{500CC965-C5BB-6646-856C-1A94E552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3" name="Picture 31" descr="paketaro box">
            <a:extLst>
              <a:ext uri="{FF2B5EF4-FFF2-40B4-BE49-F238E27FC236}">
                <a16:creationId xmlns:a16="http://schemas.microsoft.com/office/drawing/2014/main" id="{CE0326D0-78C0-3844-8AA5-FD15739C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471677FB-0D9B-A948-90D7-9AD879E6D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524000"/>
            <a:ext cx="1524000" cy="144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0205" name="Picture 31" descr="paketaro box">
            <a:extLst>
              <a:ext uri="{FF2B5EF4-FFF2-40B4-BE49-F238E27FC236}">
                <a16:creationId xmlns:a16="http://schemas.microsoft.com/office/drawing/2014/main" id="{CF831925-624A-0549-A308-FA478BAC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6" name="Picture 31" descr="paketaro box">
            <a:extLst>
              <a:ext uri="{FF2B5EF4-FFF2-40B4-BE49-F238E27FC236}">
                <a16:creationId xmlns:a16="http://schemas.microsoft.com/office/drawing/2014/main" id="{B3396FB8-B63A-D540-BC37-C25EA220A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7" name="Rectangle 32">
            <a:extLst>
              <a:ext uri="{FF2B5EF4-FFF2-40B4-BE49-F238E27FC236}">
                <a16:creationId xmlns:a16="http://schemas.microsoft.com/office/drawing/2014/main" id="{654DEF54-1287-0B4E-99BA-713C3099E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971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0208" name="Line 23">
            <a:extLst>
              <a:ext uri="{FF2B5EF4-FFF2-40B4-BE49-F238E27FC236}">
                <a16:creationId xmlns:a16="http://schemas.microsoft.com/office/drawing/2014/main" id="{7C3FC6B9-E3A1-8148-B6E4-B5C782B3FF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2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09" name="Line 24">
            <a:extLst>
              <a:ext uri="{FF2B5EF4-FFF2-40B4-BE49-F238E27FC236}">
                <a16:creationId xmlns:a16="http://schemas.microsoft.com/office/drawing/2014/main" id="{6E0EF275-A72A-AA48-80AE-29B9AE5015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2" y="3076577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10" name="Rectangle 25">
            <a:extLst>
              <a:ext uri="{FF2B5EF4-FFF2-40B4-BE49-F238E27FC236}">
                <a16:creationId xmlns:a16="http://schemas.microsoft.com/office/drawing/2014/main" id="{D562AFE0-37E9-5E46-A86F-661F2D5FB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05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0211" name="Rectangle 26">
            <a:extLst>
              <a:ext uri="{FF2B5EF4-FFF2-40B4-BE49-F238E27FC236}">
                <a16:creationId xmlns:a16="http://schemas.microsoft.com/office/drawing/2014/main" id="{CB3FC705-1863-D244-B46C-F374D9BD1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0212" name="Line 33">
            <a:extLst>
              <a:ext uri="{FF2B5EF4-FFF2-40B4-BE49-F238E27FC236}">
                <a16:creationId xmlns:a16="http://schemas.microsoft.com/office/drawing/2014/main" id="{B04FE5AE-7B22-8F4E-AABD-2594CD12CD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2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13" name="Line 34">
            <a:extLst>
              <a:ext uri="{FF2B5EF4-FFF2-40B4-BE49-F238E27FC236}">
                <a16:creationId xmlns:a16="http://schemas.microsoft.com/office/drawing/2014/main" id="{40A83BCB-ADDB-5149-9A71-5455E3D55A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2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14" name="Rectangle 38">
            <a:extLst>
              <a:ext uri="{FF2B5EF4-FFF2-40B4-BE49-F238E27FC236}">
                <a16:creationId xmlns:a16="http://schemas.microsoft.com/office/drawing/2014/main" id="{89640A54-0B56-3C47-96A5-95D76FB9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886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0215" name="Rectangle 51">
            <a:extLst>
              <a:ext uri="{FF2B5EF4-FFF2-40B4-BE49-F238E27FC236}">
                <a16:creationId xmlns:a16="http://schemas.microsoft.com/office/drawing/2014/main" id="{2EDBFF74-31AE-0E49-BABC-42554046E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352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0216" name="Line 39">
            <a:extLst>
              <a:ext uri="{FF2B5EF4-FFF2-40B4-BE49-F238E27FC236}">
                <a16:creationId xmlns:a16="http://schemas.microsoft.com/office/drawing/2014/main" id="{9A315B9A-9C94-D941-A46D-565150A5E4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17" name="Line 40">
            <a:extLst>
              <a:ext uri="{FF2B5EF4-FFF2-40B4-BE49-F238E27FC236}">
                <a16:creationId xmlns:a16="http://schemas.microsoft.com/office/drawing/2014/main" id="{5880800C-77CC-C34D-8680-1E90A550E3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18" name="Rectangle 42">
            <a:extLst>
              <a:ext uri="{FF2B5EF4-FFF2-40B4-BE49-F238E27FC236}">
                <a16:creationId xmlns:a16="http://schemas.microsoft.com/office/drawing/2014/main" id="{BCA6AF86-258F-9146-B9E6-4231ECADA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648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50219" name="Rectangle 41">
            <a:extLst>
              <a:ext uri="{FF2B5EF4-FFF2-40B4-BE49-F238E27FC236}">
                <a16:creationId xmlns:a16="http://schemas.microsoft.com/office/drawing/2014/main" id="{4DD59E95-CCD4-D74E-93D1-B7B1C9792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191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0220" name="Rectangle 46">
            <a:extLst>
              <a:ext uri="{FF2B5EF4-FFF2-40B4-BE49-F238E27FC236}">
                <a16:creationId xmlns:a16="http://schemas.microsoft.com/office/drawing/2014/main" id="{400BB5FC-0B50-A840-9357-E68406ECC0C4}"/>
              </a:ext>
            </a:extLst>
          </p:cNvPr>
          <p:cNvSpPr>
            <a:spLocks noChangeArrowheads="1"/>
          </p:cNvSpPr>
          <p:nvPr/>
        </p:nvSpPr>
        <p:spPr bwMode="auto">
          <a:xfrm rot="-900000">
            <a:off x="3540127" y="4527550"/>
            <a:ext cx="279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DNS a73.g.akamai.net</a:t>
            </a:r>
          </a:p>
        </p:txBody>
      </p:sp>
      <p:sp>
        <p:nvSpPr>
          <p:cNvPr id="50221" name="Rectangle 46">
            <a:extLst>
              <a:ext uri="{FF2B5EF4-FFF2-40B4-BE49-F238E27FC236}">
                <a16:creationId xmlns:a16="http://schemas.microsoft.com/office/drawing/2014/main" id="{856E9874-B30C-5241-93D9-6876799C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029200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Address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1.2.3.4</a:t>
            </a:r>
          </a:p>
        </p:txBody>
      </p:sp>
      <p:sp>
        <p:nvSpPr>
          <p:cNvPr id="50222" name="TextBox 55">
            <a:extLst>
              <a:ext uri="{FF2B5EF4-FFF2-40B4-BE49-F238E27FC236}">
                <a16:creationId xmlns:a16="http://schemas.microsoft.com/office/drawing/2014/main" id="{33C2EB8F-93A7-1845-83C7-69442C6F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966" y="5638801"/>
            <a:ext cx="1374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</a:p>
        </p:txBody>
      </p:sp>
    </p:spTree>
    <p:extLst>
      <p:ext uri="{BB962C8B-B14F-4D97-AF65-F5344CB8AC3E}">
        <p14:creationId xmlns:p14="http://schemas.microsoft.com/office/powerpoint/2010/main" val="4195567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A258C660-7C33-6C48-B9DB-276A3858E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pitchFamily="-111" charset="0"/>
                <a:ea typeface="+mn-ea"/>
              </a:rPr>
              <a:t>HTTP</a:t>
            </a:r>
          </a:p>
        </p:txBody>
      </p:sp>
      <p:pic>
        <p:nvPicPr>
          <p:cNvPr id="52227" name="Picture 31" descr="paketaro box">
            <a:extLst>
              <a:ext uri="{FF2B5EF4-FFF2-40B4-BE49-F238E27FC236}">
                <a16:creationId xmlns:a16="http://schemas.microsoft.com/office/drawing/2014/main" id="{979F82D1-F672-F44C-BA28-55A5A64C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10">
            <a:extLst>
              <a:ext uri="{FF2B5EF4-FFF2-40B4-BE49-F238E27FC236}">
                <a16:creationId xmlns:a16="http://schemas.microsoft.com/office/drawing/2014/main" id="{5F376D9C-DADB-654D-9BA2-4F99032C3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Uses DNS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73E42B18-CE8F-6A46-A26D-686C1AD911E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>
              <a:extLst>
                <a:ext uri="{FF2B5EF4-FFF2-40B4-BE49-F238E27FC236}">
                  <a16:creationId xmlns:a16="http://schemas.microsoft.com/office/drawing/2014/main" id="{83ED20CF-8298-354F-9BAD-41B79B182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0" name="Oval 5">
              <a:extLst>
                <a:ext uri="{FF2B5EF4-FFF2-40B4-BE49-F238E27FC236}">
                  <a16:creationId xmlns:a16="http://schemas.microsoft.com/office/drawing/2014/main" id="{6397BF82-AE03-AC45-9B50-E626CF8D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1" name="Oval 6">
              <a:extLst>
                <a:ext uri="{FF2B5EF4-FFF2-40B4-BE49-F238E27FC236}">
                  <a16:creationId xmlns:a16="http://schemas.microsoft.com/office/drawing/2014/main" id="{567FD4A2-6BCB-C64A-9560-14151398C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2" name="Oval 7">
              <a:extLst>
                <a:ext uri="{FF2B5EF4-FFF2-40B4-BE49-F238E27FC236}">
                  <a16:creationId xmlns:a16="http://schemas.microsoft.com/office/drawing/2014/main" id="{170EB0E2-54DE-EE43-A2C2-8210A86E7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3" name="Oval 8">
              <a:extLst>
                <a:ext uri="{FF2B5EF4-FFF2-40B4-BE49-F238E27FC236}">
                  <a16:creationId xmlns:a16="http://schemas.microsoft.com/office/drawing/2014/main" id="{9CFCE26C-5C61-2D48-B4A1-D33A2F28F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4" name="Oval 9">
              <a:extLst>
                <a:ext uri="{FF2B5EF4-FFF2-40B4-BE49-F238E27FC236}">
                  <a16:creationId xmlns:a16="http://schemas.microsoft.com/office/drawing/2014/main" id="{DFFDDFCC-EA4D-7444-9D42-A03E3E9E1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sp>
        <p:nvSpPr>
          <p:cNvPr id="52230" name="Rectangle 12">
            <a:extLst>
              <a:ext uri="{FF2B5EF4-FFF2-40B4-BE49-F238E27FC236}">
                <a16:creationId xmlns:a16="http://schemas.microsoft.com/office/drawing/2014/main" id="{DFA4C2AA-9945-F144-AC8E-44690B22C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478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cnn.com (content provider)</a:t>
            </a:r>
          </a:p>
        </p:txBody>
      </p:sp>
      <p:pic>
        <p:nvPicPr>
          <p:cNvPr id="52231" name="Picture 13" descr="Computer5">
            <a:extLst>
              <a:ext uri="{FF2B5EF4-FFF2-40B4-BE49-F238E27FC236}">
                <a16:creationId xmlns:a16="http://schemas.microsoft.com/office/drawing/2014/main" id="{BB3A3C2E-9581-884B-87CE-FB747644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2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4" descr="paketaro box">
            <a:extLst>
              <a:ext uri="{FF2B5EF4-FFF2-40B4-BE49-F238E27FC236}">
                <a16:creationId xmlns:a16="http://schemas.microsoft.com/office/drawing/2014/main" id="{4457E265-D107-424D-A7C3-D275E091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5" descr="paketaro box">
            <a:extLst>
              <a:ext uri="{FF2B5EF4-FFF2-40B4-BE49-F238E27FC236}">
                <a16:creationId xmlns:a16="http://schemas.microsoft.com/office/drawing/2014/main" id="{1639FDD7-297D-574E-B71F-5458060B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Rectangle 17">
            <a:extLst>
              <a:ext uri="{FF2B5EF4-FFF2-40B4-BE49-F238E27FC236}">
                <a16:creationId xmlns:a16="http://schemas.microsoft.com/office/drawing/2014/main" id="{577C2B30-2FF3-AC4C-B618-595698EF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DNS TLD server</a:t>
            </a:r>
          </a:p>
        </p:txBody>
      </p:sp>
      <p:sp>
        <p:nvSpPr>
          <p:cNvPr id="52235" name="Line 19">
            <a:extLst>
              <a:ext uri="{FF2B5EF4-FFF2-40B4-BE49-F238E27FC236}">
                <a16:creationId xmlns:a16="http://schemas.microsoft.com/office/drawing/2014/main" id="{187E9A92-4851-D148-BEA9-083CF62A0B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6" name="Line 20">
            <a:extLst>
              <a:ext uri="{FF2B5EF4-FFF2-40B4-BE49-F238E27FC236}">
                <a16:creationId xmlns:a16="http://schemas.microsoft.com/office/drawing/2014/main" id="{0771D7CA-0674-0645-A41D-C27FB8A755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7" name="Rectangle 21">
            <a:extLst>
              <a:ext uri="{FF2B5EF4-FFF2-40B4-BE49-F238E27FC236}">
                <a16:creationId xmlns:a16="http://schemas.microsoft.com/office/drawing/2014/main" id="{0A63A057-55CD-774C-AE68-ACF2C8F42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2238" name="Rectangle 22">
            <a:extLst>
              <a:ext uri="{FF2B5EF4-FFF2-40B4-BE49-F238E27FC236}">
                <a16:creationId xmlns:a16="http://schemas.microsoft.com/office/drawing/2014/main" id="{FFC32ACF-1B9D-6745-A815-B250880C0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52239" name="Picture 27" descr="paketaro box">
            <a:extLst>
              <a:ext uri="{FF2B5EF4-FFF2-40B4-BE49-F238E27FC236}">
                <a16:creationId xmlns:a16="http://schemas.microsoft.com/office/drawing/2014/main" id="{4A3498A7-A176-4445-9FC4-81A79B3A2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28" descr="paketaro box">
            <a:extLst>
              <a:ext uri="{FF2B5EF4-FFF2-40B4-BE49-F238E27FC236}">
                <a16:creationId xmlns:a16="http://schemas.microsoft.com/office/drawing/2014/main" id="{90C26B2D-BCD3-EE46-A2A9-9388231B1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Rectangle 29">
            <a:extLst>
              <a:ext uri="{FF2B5EF4-FFF2-40B4-BE49-F238E27FC236}">
                <a16:creationId xmlns:a16="http://schemas.microsoft.com/office/drawing/2014/main" id="{CB13F79F-D96F-444F-85C1-946555E90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2" y="31242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global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52242" name="Rectangle 30">
            <a:extLst>
              <a:ext uri="{FF2B5EF4-FFF2-40B4-BE49-F238E27FC236}">
                <a16:creationId xmlns:a16="http://schemas.microsoft.com/office/drawing/2014/main" id="{A75468A4-5DDB-6744-9286-AFF41A4E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038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regional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pic>
        <p:nvPicPr>
          <p:cNvPr id="52243" name="Picture 31" descr="paketaro box">
            <a:extLst>
              <a:ext uri="{FF2B5EF4-FFF2-40B4-BE49-F238E27FC236}">
                <a16:creationId xmlns:a16="http://schemas.microsoft.com/office/drawing/2014/main" id="{53E1695B-75AD-AC41-8FE0-387DE30D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Rectangle 32">
            <a:extLst>
              <a:ext uri="{FF2B5EF4-FFF2-40B4-BE49-F238E27FC236}">
                <a16:creationId xmlns:a16="http://schemas.microsoft.com/office/drawing/2014/main" id="{F321FBE6-53DC-A54E-A55D-BC3041143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486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Nearby </a:t>
            </a: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2245" name="Slide Number Placeholder 2">
            <a:extLst>
              <a:ext uri="{FF2B5EF4-FFF2-40B4-BE49-F238E27FC236}">
                <a16:creationId xmlns:a16="http://schemas.microsoft.com/office/drawing/2014/main" id="{4F6C3CF6-7179-D84B-9B4D-AEC0350AB655}"/>
              </a:ext>
            </a:extLst>
          </p:cNvPr>
          <p:cNvSpPr txBox="1">
            <a:spLocks/>
          </p:cNvSpPr>
          <p:nvPr/>
        </p:nvSpPr>
        <p:spPr bwMode="auto">
          <a:xfrm>
            <a:off x="83820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368D64C-9E3A-FD4B-8FBE-E297630A5205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74B5B5A-7685-B940-B962-4C5669276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054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2247" name="Picture 31" descr="paketaro box">
            <a:extLst>
              <a:ext uri="{FF2B5EF4-FFF2-40B4-BE49-F238E27FC236}">
                <a16:creationId xmlns:a16="http://schemas.microsoft.com/office/drawing/2014/main" id="{79A1B85A-D14F-7A40-8C05-C4A73C1F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8" name="Picture 31" descr="paketaro box">
            <a:extLst>
              <a:ext uri="{FF2B5EF4-FFF2-40B4-BE49-F238E27FC236}">
                <a16:creationId xmlns:a16="http://schemas.microsoft.com/office/drawing/2014/main" id="{35751D26-0D51-8A46-82B2-0ABF4D60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9" name="Picture 31" descr="paketaro box">
            <a:extLst>
              <a:ext uri="{FF2B5EF4-FFF2-40B4-BE49-F238E27FC236}">
                <a16:creationId xmlns:a16="http://schemas.microsoft.com/office/drawing/2014/main" id="{AD89AB9B-F2D7-8746-9E79-80B55220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0" name="Picture 31" descr="paketaro box">
            <a:extLst>
              <a:ext uri="{FF2B5EF4-FFF2-40B4-BE49-F238E27FC236}">
                <a16:creationId xmlns:a16="http://schemas.microsoft.com/office/drawing/2014/main" id="{96581AC3-91A3-CE4F-A030-05AC31E4A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1" name="Picture 31" descr="paketaro box">
            <a:extLst>
              <a:ext uri="{FF2B5EF4-FFF2-40B4-BE49-F238E27FC236}">
                <a16:creationId xmlns:a16="http://schemas.microsoft.com/office/drawing/2014/main" id="{62915F11-6242-2146-B0A7-5EE8A2A6F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4E86E152-94EF-644C-A42A-FDF305604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524000"/>
            <a:ext cx="1524000" cy="144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2253" name="Picture 31" descr="paketaro box">
            <a:extLst>
              <a:ext uri="{FF2B5EF4-FFF2-40B4-BE49-F238E27FC236}">
                <a16:creationId xmlns:a16="http://schemas.microsoft.com/office/drawing/2014/main" id="{D175B107-7F8A-D44A-B281-9917CCE04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4" name="Picture 31" descr="paketaro box">
            <a:extLst>
              <a:ext uri="{FF2B5EF4-FFF2-40B4-BE49-F238E27FC236}">
                <a16:creationId xmlns:a16="http://schemas.microsoft.com/office/drawing/2014/main" id="{F102E9D6-E028-A541-90ED-8CDCA635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5" name="Rectangle 32">
            <a:extLst>
              <a:ext uri="{FF2B5EF4-FFF2-40B4-BE49-F238E27FC236}">
                <a16:creationId xmlns:a16="http://schemas.microsoft.com/office/drawing/2014/main" id="{C0B44A21-6906-7244-9FC4-6E8E02025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971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2256" name="Line 23">
            <a:extLst>
              <a:ext uri="{FF2B5EF4-FFF2-40B4-BE49-F238E27FC236}">
                <a16:creationId xmlns:a16="http://schemas.microsoft.com/office/drawing/2014/main" id="{F857BE25-A7D2-6C46-BC5D-38516613E5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2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57" name="Line 24">
            <a:extLst>
              <a:ext uri="{FF2B5EF4-FFF2-40B4-BE49-F238E27FC236}">
                <a16:creationId xmlns:a16="http://schemas.microsoft.com/office/drawing/2014/main" id="{84343248-396C-7F45-9772-37FA7810B9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2" y="3076577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58" name="Rectangle 25">
            <a:extLst>
              <a:ext uri="{FF2B5EF4-FFF2-40B4-BE49-F238E27FC236}">
                <a16:creationId xmlns:a16="http://schemas.microsoft.com/office/drawing/2014/main" id="{C52E3A9A-805B-004C-B330-E1461B2C9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05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2259" name="Rectangle 26">
            <a:extLst>
              <a:ext uri="{FF2B5EF4-FFF2-40B4-BE49-F238E27FC236}">
                <a16:creationId xmlns:a16="http://schemas.microsoft.com/office/drawing/2014/main" id="{801E4525-73FF-CD43-8636-7FB281B5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2260" name="Line 33">
            <a:extLst>
              <a:ext uri="{FF2B5EF4-FFF2-40B4-BE49-F238E27FC236}">
                <a16:creationId xmlns:a16="http://schemas.microsoft.com/office/drawing/2014/main" id="{42B3CBC5-D2D8-114B-B9F2-70880B0904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2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61" name="Line 34">
            <a:extLst>
              <a:ext uri="{FF2B5EF4-FFF2-40B4-BE49-F238E27FC236}">
                <a16:creationId xmlns:a16="http://schemas.microsoft.com/office/drawing/2014/main" id="{78A36B4B-C167-554B-89F1-A5A458F8AD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2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62" name="Rectangle 38">
            <a:extLst>
              <a:ext uri="{FF2B5EF4-FFF2-40B4-BE49-F238E27FC236}">
                <a16:creationId xmlns:a16="http://schemas.microsoft.com/office/drawing/2014/main" id="{46846966-334C-F442-9DAE-FFFBE9C2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886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2263" name="Rectangle 51">
            <a:extLst>
              <a:ext uri="{FF2B5EF4-FFF2-40B4-BE49-F238E27FC236}">
                <a16:creationId xmlns:a16="http://schemas.microsoft.com/office/drawing/2014/main" id="{CB7C38D8-93AF-104D-8D87-8FA4227E0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352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2264" name="Line 39">
            <a:extLst>
              <a:ext uri="{FF2B5EF4-FFF2-40B4-BE49-F238E27FC236}">
                <a16:creationId xmlns:a16="http://schemas.microsoft.com/office/drawing/2014/main" id="{934191BF-171A-8B42-984B-1F76851FDF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65" name="Line 40">
            <a:extLst>
              <a:ext uri="{FF2B5EF4-FFF2-40B4-BE49-F238E27FC236}">
                <a16:creationId xmlns:a16="http://schemas.microsoft.com/office/drawing/2014/main" id="{28B59058-FB00-1043-BC02-5F946FE9DC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66" name="Rectangle 42">
            <a:extLst>
              <a:ext uri="{FF2B5EF4-FFF2-40B4-BE49-F238E27FC236}">
                <a16:creationId xmlns:a16="http://schemas.microsoft.com/office/drawing/2014/main" id="{0AF4B2C4-23D6-8840-B4A8-7AE7B6FAA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648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52267" name="Rectangle 41">
            <a:extLst>
              <a:ext uri="{FF2B5EF4-FFF2-40B4-BE49-F238E27FC236}">
                <a16:creationId xmlns:a16="http://schemas.microsoft.com/office/drawing/2014/main" id="{CA96646A-F477-1E49-B7FB-1710B8E1F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191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2268" name="Line 35">
            <a:extLst>
              <a:ext uri="{FF2B5EF4-FFF2-40B4-BE49-F238E27FC236}">
                <a16:creationId xmlns:a16="http://schemas.microsoft.com/office/drawing/2014/main" id="{74E1C091-779A-594F-B516-703D0A3DE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7150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69" name="Rectangle 43">
            <a:extLst>
              <a:ext uri="{FF2B5EF4-FFF2-40B4-BE49-F238E27FC236}">
                <a16:creationId xmlns:a16="http://schemas.microsoft.com/office/drawing/2014/main" id="{D421279D-4CE8-E142-8E9B-59A5F3ED3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334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2270" name="Rectangle 45">
            <a:extLst>
              <a:ext uri="{FF2B5EF4-FFF2-40B4-BE49-F238E27FC236}">
                <a16:creationId xmlns:a16="http://schemas.microsoft.com/office/drawing/2014/main" id="{5656FD03-1D18-9948-8A34-C74135FE7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867400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363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GET /foo.jpg</a:t>
            </a:r>
          </a:p>
          <a:p>
            <a:pPr eaLnBrk="1" hangingPunct="1">
              <a:lnSpc>
                <a:spcPts val="1363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Host: cache.cnn.com</a:t>
            </a:r>
          </a:p>
        </p:txBody>
      </p:sp>
      <p:sp>
        <p:nvSpPr>
          <p:cNvPr id="52271" name="TextBox 57">
            <a:extLst>
              <a:ext uri="{FF2B5EF4-FFF2-40B4-BE49-F238E27FC236}">
                <a16:creationId xmlns:a16="http://schemas.microsoft.com/office/drawing/2014/main" id="{A30B5478-E14F-804C-913E-2E5E98BA7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966" y="5638801"/>
            <a:ext cx="1374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</a:p>
        </p:txBody>
      </p:sp>
    </p:spTree>
    <p:extLst>
      <p:ext uri="{BB962C8B-B14F-4D97-AF65-F5344CB8AC3E}">
        <p14:creationId xmlns:p14="http://schemas.microsoft.com/office/powerpoint/2010/main" val="129325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40909D62-63F0-DE40-90F5-218F2EF3F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pitchFamily="-111" charset="0"/>
                <a:ea typeface="+mn-ea"/>
              </a:rPr>
              <a:t>HTTP</a:t>
            </a:r>
          </a:p>
        </p:txBody>
      </p:sp>
      <p:pic>
        <p:nvPicPr>
          <p:cNvPr id="54275" name="Picture 31" descr="paketaro box">
            <a:extLst>
              <a:ext uri="{FF2B5EF4-FFF2-40B4-BE49-F238E27FC236}">
                <a16:creationId xmlns:a16="http://schemas.microsoft.com/office/drawing/2014/main" id="{C258DBDC-D0DE-884F-9223-E3E72C5F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10">
            <a:extLst>
              <a:ext uri="{FF2B5EF4-FFF2-40B4-BE49-F238E27FC236}">
                <a16:creationId xmlns:a16="http://schemas.microsoft.com/office/drawing/2014/main" id="{5687639E-8A35-B84F-8A64-3F31602AA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Uses DNS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FD97131-286A-F044-8EB8-85C0794A1F80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>
              <a:extLst>
                <a:ext uri="{FF2B5EF4-FFF2-40B4-BE49-F238E27FC236}">
                  <a16:creationId xmlns:a16="http://schemas.microsoft.com/office/drawing/2014/main" id="{34C29CA3-5564-3E49-BCB0-F8C9302AF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0" name="Oval 5">
              <a:extLst>
                <a:ext uri="{FF2B5EF4-FFF2-40B4-BE49-F238E27FC236}">
                  <a16:creationId xmlns:a16="http://schemas.microsoft.com/office/drawing/2014/main" id="{777518F1-F60D-1542-A05E-2F165A716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1" name="Oval 6">
              <a:extLst>
                <a:ext uri="{FF2B5EF4-FFF2-40B4-BE49-F238E27FC236}">
                  <a16:creationId xmlns:a16="http://schemas.microsoft.com/office/drawing/2014/main" id="{463E40E0-5B55-454F-BB51-748497FC4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2" name="Oval 7">
              <a:extLst>
                <a:ext uri="{FF2B5EF4-FFF2-40B4-BE49-F238E27FC236}">
                  <a16:creationId xmlns:a16="http://schemas.microsoft.com/office/drawing/2014/main" id="{72E9CCEA-A3BE-8B48-A70B-11F06B326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3" name="Oval 8">
              <a:extLst>
                <a:ext uri="{FF2B5EF4-FFF2-40B4-BE49-F238E27FC236}">
                  <a16:creationId xmlns:a16="http://schemas.microsoft.com/office/drawing/2014/main" id="{061C5F27-1E16-3449-B9FA-DD1360223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4" name="Oval 9">
              <a:extLst>
                <a:ext uri="{FF2B5EF4-FFF2-40B4-BE49-F238E27FC236}">
                  <a16:creationId xmlns:a16="http://schemas.microsoft.com/office/drawing/2014/main" id="{4DF8FD82-BA22-8647-B681-052C56D34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sp>
        <p:nvSpPr>
          <p:cNvPr id="54278" name="Rectangle 12">
            <a:extLst>
              <a:ext uri="{FF2B5EF4-FFF2-40B4-BE49-F238E27FC236}">
                <a16:creationId xmlns:a16="http://schemas.microsoft.com/office/drawing/2014/main" id="{39295F64-54DA-414C-9E3A-A0231791D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478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cnn.com (content provider)</a:t>
            </a:r>
          </a:p>
        </p:txBody>
      </p:sp>
      <p:pic>
        <p:nvPicPr>
          <p:cNvPr id="54279" name="Picture 13" descr="Computer5">
            <a:extLst>
              <a:ext uri="{FF2B5EF4-FFF2-40B4-BE49-F238E27FC236}">
                <a16:creationId xmlns:a16="http://schemas.microsoft.com/office/drawing/2014/main" id="{254C3EFD-2320-B244-8A0C-FF7007C6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2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4" descr="paketaro box">
            <a:extLst>
              <a:ext uri="{FF2B5EF4-FFF2-40B4-BE49-F238E27FC236}">
                <a16:creationId xmlns:a16="http://schemas.microsoft.com/office/drawing/2014/main" id="{16035F3B-6D1F-1B44-B65B-6D843356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15" descr="paketaro box">
            <a:extLst>
              <a:ext uri="{FF2B5EF4-FFF2-40B4-BE49-F238E27FC236}">
                <a16:creationId xmlns:a16="http://schemas.microsoft.com/office/drawing/2014/main" id="{3F2DD353-A3CB-3A42-9942-4A1E8183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Rectangle 17">
            <a:extLst>
              <a:ext uri="{FF2B5EF4-FFF2-40B4-BE49-F238E27FC236}">
                <a16:creationId xmlns:a16="http://schemas.microsoft.com/office/drawing/2014/main" id="{DC21B069-4F22-EB4E-AC39-D5D2B2C87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DNS TLD server</a:t>
            </a:r>
          </a:p>
        </p:txBody>
      </p:sp>
      <p:sp>
        <p:nvSpPr>
          <p:cNvPr id="54283" name="Line 19">
            <a:extLst>
              <a:ext uri="{FF2B5EF4-FFF2-40B4-BE49-F238E27FC236}">
                <a16:creationId xmlns:a16="http://schemas.microsoft.com/office/drawing/2014/main" id="{2A4A2E0F-EBFF-BD43-8BEA-B214B14614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4" name="Line 20">
            <a:extLst>
              <a:ext uri="{FF2B5EF4-FFF2-40B4-BE49-F238E27FC236}">
                <a16:creationId xmlns:a16="http://schemas.microsoft.com/office/drawing/2014/main" id="{5A96F3AF-9FFB-B64B-A306-F07D0C8F5F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5" name="Rectangle 21">
            <a:extLst>
              <a:ext uri="{FF2B5EF4-FFF2-40B4-BE49-F238E27FC236}">
                <a16:creationId xmlns:a16="http://schemas.microsoft.com/office/drawing/2014/main" id="{4BE6126E-26C9-7A4B-A4C0-D215C8C5C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4286" name="Rectangle 22">
            <a:extLst>
              <a:ext uri="{FF2B5EF4-FFF2-40B4-BE49-F238E27FC236}">
                <a16:creationId xmlns:a16="http://schemas.microsoft.com/office/drawing/2014/main" id="{20134F97-BB53-E140-823E-094B63799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54287" name="Picture 27" descr="paketaro box">
            <a:extLst>
              <a:ext uri="{FF2B5EF4-FFF2-40B4-BE49-F238E27FC236}">
                <a16:creationId xmlns:a16="http://schemas.microsoft.com/office/drawing/2014/main" id="{7A4A012A-4E42-BD49-93D7-A62B61543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28" descr="paketaro box">
            <a:extLst>
              <a:ext uri="{FF2B5EF4-FFF2-40B4-BE49-F238E27FC236}">
                <a16:creationId xmlns:a16="http://schemas.microsoft.com/office/drawing/2014/main" id="{E3766C1C-3821-B94B-B137-713D11F2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9" name="Rectangle 29">
            <a:extLst>
              <a:ext uri="{FF2B5EF4-FFF2-40B4-BE49-F238E27FC236}">
                <a16:creationId xmlns:a16="http://schemas.microsoft.com/office/drawing/2014/main" id="{973C6E4E-F0BA-D046-AB4D-D14F7758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2" y="31242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global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54290" name="Rectangle 30">
            <a:extLst>
              <a:ext uri="{FF2B5EF4-FFF2-40B4-BE49-F238E27FC236}">
                <a16:creationId xmlns:a16="http://schemas.microsoft.com/office/drawing/2014/main" id="{2422B327-E41D-2D48-9FC7-B9FB296E3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038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regional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pic>
        <p:nvPicPr>
          <p:cNvPr id="54291" name="Picture 31" descr="paketaro box">
            <a:extLst>
              <a:ext uri="{FF2B5EF4-FFF2-40B4-BE49-F238E27FC236}">
                <a16:creationId xmlns:a16="http://schemas.microsoft.com/office/drawing/2014/main" id="{70715E5B-FFF7-7840-A0ED-9802BD8EB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2" name="Rectangle 32">
            <a:extLst>
              <a:ext uri="{FF2B5EF4-FFF2-40B4-BE49-F238E27FC236}">
                <a16:creationId xmlns:a16="http://schemas.microsoft.com/office/drawing/2014/main" id="{C4AD2208-9234-D647-8BE4-C07F2100B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486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Nearby </a:t>
            </a: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4293" name="Slide Number Placeholder 2">
            <a:extLst>
              <a:ext uri="{FF2B5EF4-FFF2-40B4-BE49-F238E27FC236}">
                <a16:creationId xmlns:a16="http://schemas.microsoft.com/office/drawing/2014/main" id="{639D4506-5BF3-564D-B788-886CEA192F11}"/>
              </a:ext>
            </a:extLst>
          </p:cNvPr>
          <p:cNvSpPr txBox="1">
            <a:spLocks/>
          </p:cNvSpPr>
          <p:nvPr/>
        </p:nvSpPr>
        <p:spPr bwMode="auto">
          <a:xfrm>
            <a:off x="83820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3D25F8A-7FE8-D249-9280-581096FDF303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0999BA3-E092-4C46-95D1-B71392358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054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4295" name="Picture 31" descr="paketaro box">
            <a:extLst>
              <a:ext uri="{FF2B5EF4-FFF2-40B4-BE49-F238E27FC236}">
                <a16:creationId xmlns:a16="http://schemas.microsoft.com/office/drawing/2014/main" id="{1D84F53E-0EBB-194B-85F5-4C4E35D3C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6" name="Picture 31" descr="paketaro box">
            <a:extLst>
              <a:ext uri="{FF2B5EF4-FFF2-40B4-BE49-F238E27FC236}">
                <a16:creationId xmlns:a16="http://schemas.microsoft.com/office/drawing/2014/main" id="{C916E572-C0DB-CD47-993F-1A7703311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7" name="Picture 31" descr="paketaro box">
            <a:extLst>
              <a:ext uri="{FF2B5EF4-FFF2-40B4-BE49-F238E27FC236}">
                <a16:creationId xmlns:a16="http://schemas.microsoft.com/office/drawing/2014/main" id="{DE876AFB-8F29-C44C-80E8-C8AC7E426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8" name="Picture 31" descr="paketaro box">
            <a:extLst>
              <a:ext uri="{FF2B5EF4-FFF2-40B4-BE49-F238E27FC236}">
                <a16:creationId xmlns:a16="http://schemas.microsoft.com/office/drawing/2014/main" id="{5B7F719E-09AB-3144-86E2-CE15CB3D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9" name="Picture 31" descr="paketaro box">
            <a:extLst>
              <a:ext uri="{FF2B5EF4-FFF2-40B4-BE49-F238E27FC236}">
                <a16:creationId xmlns:a16="http://schemas.microsoft.com/office/drawing/2014/main" id="{D5128341-B437-A24C-9AB0-EB5E1672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66CB1DE8-70CF-AF4F-96B9-976FF0ED9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524000"/>
            <a:ext cx="1524000" cy="144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4301" name="Picture 31" descr="paketaro box">
            <a:extLst>
              <a:ext uri="{FF2B5EF4-FFF2-40B4-BE49-F238E27FC236}">
                <a16:creationId xmlns:a16="http://schemas.microsoft.com/office/drawing/2014/main" id="{E68EE70D-6E97-1044-8538-F15E47C02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2" name="Picture 31" descr="paketaro box">
            <a:extLst>
              <a:ext uri="{FF2B5EF4-FFF2-40B4-BE49-F238E27FC236}">
                <a16:creationId xmlns:a16="http://schemas.microsoft.com/office/drawing/2014/main" id="{99FB8ACC-261B-584F-88C5-62C6FFAA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3" name="Rectangle 32">
            <a:extLst>
              <a:ext uri="{FF2B5EF4-FFF2-40B4-BE49-F238E27FC236}">
                <a16:creationId xmlns:a16="http://schemas.microsoft.com/office/drawing/2014/main" id="{913C47FB-82D3-724B-BB4F-FE87F71DE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971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4304" name="Line 23">
            <a:extLst>
              <a:ext uri="{FF2B5EF4-FFF2-40B4-BE49-F238E27FC236}">
                <a16:creationId xmlns:a16="http://schemas.microsoft.com/office/drawing/2014/main" id="{99EA06E4-EE02-DA40-AEB8-E26E6C6D9D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2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05" name="Line 24">
            <a:extLst>
              <a:ext uri="{FF2B5EF4-FFF2-40B4-BE49-F238E27FC236}">
                <a16:creationId xmlns:a16="http://schemas.microsoft.com/office/drawing/2014/main" id="{ACF5A109-63C1-C144-A922-2C3D0540DB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2" y="3076577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06" name="Rectangle 25">
            <a:extLst>
              <a:ext uri="{FF2B5EF4-FFF2-40B4-BE49-F238E27FC236}">
                <a16:creationId xmlns:a16="http://schemas.microsoft.com/office/drawing/2014/main" id="{2F405CE3-8287-B842-B7C6-B7EB21BBB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05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4307" name="Rectangle 26">
            <a:extLst>
              <a:ext uri="{FF2B5EF4-FFF2-40B4-BE49-F238E27FC236}">
                <a16:creationId xmlns:a16="http://schemas.microsoft.com/office/drawing/2014/main" id="{087C8B88-DB82-934F-91CF-45AC3F849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4308" name="Line 33">
            <a:extLst>
              <a:ext uri="{FF2B5EF4-FFF2-40B4-BE49-F238E27FC236}">
                <a16:creationId xmlns:a16="http://schemas.microsoft.com/office/drawing/2014/main" id="{D022ADA4-50CF-8F47-B9D0-BD98E93DF7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2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09" name="Line 34">
            <a:extLst>
              <a:ext uri="{FF2B5EF4-FFF2-40B4-BE49-F238E27FC236}">
                <a16:creationId xmlns:a16="http://schemas.microsoft.com/office/drawing/2014/main" id="{730FACAF-E822-AC4A-AA3A-94BA178FB9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2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10" name="Rectangle 38">
            <a:extLst>
              <a:ext uri="{FF2B5EF4-FFF2-40B4-BE49-F238E27FC236}">
                <a16:creationId xmlns:a16="http://schemas.microsoft.com/office/drawing/2014/main" id="{C89CEA7B-80E0-9640-9E2D-246DE13CF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886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4311" name="Rectangle 51">
            <a:extLst>
              <a:ext uri="{FF2B5EF4-FFF2-40B4-BE49-F238E27FC236}">
                <a16:creationId xmlns:a16="http://schemas.microsoft.com/office/drawing/2014/main" id="{309E4EF5-C6AD-0048-9524-E20EB757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352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4312" name="Line 39">
            <a:extLst>
              <a:ext uri="{FF2B5EF4-FFF2-40B4-BE49-F238E27FC236}">
                <a16:creationId xmlns:a16="http://schemas.microsoft.com/office/drawing/2014/main" id="{E0A253BD-1EF3-8844-AF73-C8F724DA63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13" name="Line 40">
            <a:extLst>
              <a:ext uri="{FF2B5EF4-FFF2-40B4-BE49-F238E27FC236}">
                <a16:creationId xmlns:a16="http://schemas.microsoft.com/office/drawing/2014/main" id="{E4747BCD-9D55-5449-B0B6-A74CA6E651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14" name="Rectangle 42">
            <a:extLst>
              <a:ext uri="{FF2B5EF4-FFF2-40B4-BE49-F238E27FC236}">
                <a16:creationId xmlns:a16="http://schemas.microsoft.com/office/drawing/2014/main" id="{24689FA1-7C8C-7D4F-A68E-FB2416DB5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648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54315" name="Rectangle 41">
            <a:extLst>
              <a:ext uri="{FF2B5EF4-FFF2-40B4-BE49-F238E27FC236}">
                <a16:creationId xmlns:a16="http://schemas.microsoft.com/office/drawing/2014/main" id="{0680D0B0-733C-9A46-BE72-93CDC65A0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191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4316" name="Line 35">
            <a:extLst>
              <a:ext uri="{FF2B5EF4-FFF2-40B4-BE49-F238E27FC236}">
                <a16:creationId xmlns:a16="http://schemas.microsoft.com/office/drawing/2014/main" id="{E502A65D-04CB-F944-B0BC-ECF473339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7150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17" name="Rectangle 43">
            <a:extLst>
              <a:ext uri="{FF2B5EF4-FFF2-40B4-BE49-F238E27FC236}">
                <a16:creationId xmlns:a16="http://schemas.microsoft.com/office/drawing/2014/main" id="{367AF311-585E-5147-B489-93AB83C88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334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4318" name="Rectangle 45">
            <a:extLst>
              <a:ext uri="{FF2B5EF4-FFF2-40B4-BE49-F238E27FC236}">
                <a16:creationId xmlns:a16="http://schemas.microsoft.com/office/drawing/2014/main" id="{0CBE5171-4FBA-D445-B41A-B25334F03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867400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363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GET /foo.jpg</a:t>
            </a:r>
          </a:p>
          <a:p>
            <a:pPr eaLnBrk="1" hangingPunct="1">
              <a:lnSpc>
                <a:spcPts val="1363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Host: cache.cnn.com</a:t>
            </a:r>
          </a:p>
        </p:txBody>
      </p:sp>
      <p:sp>
        <p:nvSpPr>
          <p:cNvPr id="54319" name="Rectangle 37">
            <a:extLst>
              <a:ext uri="{FF2B5EF4-FFF2-40B4-BE49-F238E27FC236}">
                <a16:creationId xmlns:a16="http://schemas.microsoft.com/office/drawing/2014/main" id="{70F72603-E1B3-FA40-865D-D706FF08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66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</a:p>
        </p:txBody>
      </p:sp>
      <p:cxnSp>
        <p:nvCxnSpPr>
          <p:cNvPr id="54320" name="AutoShape 47">
            <a:extLst>
              <a:ext uri="{FF2B5EF4-FFF2-40B4-BE49-F238E27FC236}">
                <a16:creationId xmlns:a16="http://schemas.microsoft.com/office/drawing/2014/main" id="{CF9DA861-F4F5-F64C-BE4C-49A59502E2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0400" y="2247900"/>
            <a:ext cx="3886200" cy="32385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321" name="AutoShape 48">
            <a:extLst>
              <a:ext uri="{FF2B5EF4-FFF2-40B4-BE49-F238E27FC236}">
                <a16:creationId xmlns:a16="http://schemas.microsoft.com/office/drawing/2014/main" id="{A5DB6AA2-D86D-3444-AEBE-1702F2C218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2438400"/>
            <a:ext cx="3886200" cy="32004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22" name="Rectangle 49">
            <a:extLst>
              <a:ext uri="{FF2B5EF4-FFF2-40B4-BE49-F238E27FC236}">
                <a16:creationId xmlns:a16="http://schemas.microsoft.com/office/drawing/2014/main" id="{E4A7B9EA-10B8-1242-8AA8-AA0F15F11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3622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54323" name="Rectangle 50">
            <a:extLst>
              <a:ext uri="{FF2B5EF4-FFF2-40B4-BE49-F238E27FC236}">
                <a16:creationId xmlns:a16="http://schemas.microsoft.com/office/drawing/2014/main" id="{F45E54E7-18E1-D943-96C4-0F4B0E75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90500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GET foo.jpg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9C6B309-50C9-474E-AEF3-2574AA98A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6162675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ED2F2B0-CC39-DF44-A2CE-6586ECABE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2667000"/>
            <a:ext cx="620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26" name="TextBox 64">
            <a:extLst>
              <a:ext uri="{FF2B5EF4-FFF2-40B4-BE49-F238E27FC236}">
                <a16:creationId xmlns:a16="http://schemas.microsoft.com/office/drawing/2014/main" id="{D0F4B5B7-6FFF-E84C-BBAD-54986B1CC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966" y="5638801"/>
            <a:ext cx="1374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</a:p>
        </p:txBody>
      </p:sp>
    </p:spTree>
    <p:extLst>
      <p:ext uri="{BB962C8B-B14F-4D97-AF65-F5344CB8AC3E}">
        <p14:creationId xmlns:p14="http://schemas.microsoft.com/office/powerpoint/2010/main" val="898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783E-6 4.18459E-6 C 0.05779 0.0451 0.11559 0.09044 0.14613 0.14619 C 0.17668 0.20217 0.13277 0.27527 0.18344 0.33587 C 0.23412 0.39648 0.34224 0.45338 0.45071 0.5105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27" y="255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5869C746-2ED6-7E40-9EB4-EB76A1586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pitchFamily="-111" charset="0"/>
                <a:ea typeface="+mn-ea"/>
              </a:rPr>
              <a:t>HTTP</a:t>
            </a:r>
          </a:p>
        </p:txBody>
      </p:sp>
      <p:pic>
        <p:nvPicPr>
          <p:cNvPr id="56323" name="Picture 31" descr="paketaro box">
            <a:extLst>
              <a:ext uri="{FF2B5EF4-FFF2-40B4-BE49-F238E27FC236}">
                <a16:creationId xmlns:a16="http://schemas.microsoft.com/office/drawing/2014/main" id="{D8650873-9ECB-C145-B072-264BE15E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10">
            <a:extLst>
              <a:ext uri="{FF2B5EF4-FFF2-40B4-BE49-F238E27FC236}">
                <a16:creationId xmlns:a16="http://schemas.microsoft.com/office/drawing/2014/main" id="{B49DB92C-BFCB-FC47-A9C5-38DC8D8F0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Uses DNS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4D977BD-D55F-AC42-A3F6-178C2E433F18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>
              <a:extLst>
                <a:ext uri="{FF2B5EF4-FFF2-40B4-BE49-F238E27FC236}">
                  <a16:creationId xmlns:a16="http://schemas.microsoft.com/office/drawing/2014/main" id="{32D0E2FC-ABE3-324F-8B66-DD44ADEA7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0" name="Oval 5">
              <a:extLst>
                <a:ext uri="{FF2B5EF4-FFF2-40B4-BE49-F238E27FC236}">
                  <a16:creationId xmlns:a16="http://schemas.microsoft.com/office/drawing/2014/main" id="{0CD1A83E-1799-3248-A633-2A8E55E07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1" name="Oval 6">
              <a:extLst>
                <a:ext uri="{FF2B5EF4-FFF2-40B4-BE49-F238E27FC236}">
                  <a16:creationId xmlns:a16="http://schemas.microsoft.com/office/drawing/2014/main" id="{EC59309E-9599-7642-89ED-D6DB6E85C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2" name="Oval 7">
              <a:extLst>
                <a:ext uri="{FF2B5EF4-FFF2-40B4-BE49-F238E27FC236}">
                  <a16:creationId xmlns:a16="http://schemas.microsoft.com/office/drawing/2014/main" id="{494D49C9-D1AB-6D46-B7A0-049DC777A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3" name="Oval 8">
              <a:extLst>
                <a:ext uri="{FF2B5EF4-FFF2-40B4-BE49-F238E27FC236}">
                  <a16:creationId xmlns:a16="http://schemas.microsoft.com/office/drawing/2014/main" id="{9806C808-25F5-A84C-80C6-1B08C9CC6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4" name="Oval 9">
              <a:extLst>
                <a:ext uri="{FF2B5EF4-FFF2-40B4-BE49-F238E27FC236}">
                  <a16:creationId xmlns:a16="http://schemas.microsoft.com/office/drawing/2014/main" id="{515B2BB9-020E-E242-80C8-FF93842B4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sp>
        <p:nvSpPr>
          <p:cNvPr id="56326" name="Rectangle 12">
            <a:extLst>
              <a:ext uri="{FF2B5EF4-FFF2-40B4-BE49-F238E27FC236}">
                <a16:creationId xmlns:a16="http://schemas.microsoft.com/office/drawing/2014/main" id="{846D5D50-537F-3448-B920-53F99ECA8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478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cnn.com (content provider)</a:t>
            </a:r>
          </a:p>
        </p:txBody>
      </p:sp>
      <p:pic>
        <p:nvPicPr>
          <p:cNvPr id="56327" name="Picture 13" descr="Computer5">
            <a:extLst>
              <a:ext uri="{FF2B5EF4-FFF2-40B4-BE49-F238E27FC236}">
                <a16:creationId xmlns:a16="http://schemas.microsoft.com/office/drawing/2014/main" id="{F41484CF-8909-FF49-89D6-D4CCA88CB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2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4" descr="paketaro box">
            <a:extLst>
              <a:ext uri="{FF2B5EF4-FFF2-40B4-BE49-F238E27FC236}">
                <a16:creationId xmlns:a16="http://schemas.microsoft.com/office/drawing/2014/main" id="{83C5AD40-F548-9E4E-8A18-0A3CB9C00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5" descr="paketaro box">
            <a:extLst>
              <a:ext uri="{FF2B5EF4-FFF2-40B4-BE49-F238E27FC236}">
                <a16:creationId xmlns:a16="http://schemas.microsoft.com/office/drawing/2014/main" id="{5F7CE5CD-4DFE-E746-8692-C2C8E3D03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0" name="Rectangle 17">
            <a:extLst>
              <a:ext uri="{FF2B5EF4-FFF2-40B4-BE49-F238E27FC236}">
                <a16:creationId xmlns:a16="http://schemas.microsoft.com/office/drawing/2014/main" id="{604AA3A0-4E5A-4741-83E5-F8F46CED5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DNS TLD server</a:t>
            </a:r>
          </a:p>
        </p:txBody>
      </p:sp>
      <p:sp>
        <p:nvSpPr>
          <p:cNvPr id="56331" name="Line 19">
            <a:extLst>
              <a:ext uri="{FF2B5EF4-FFF2-40B4-BE49-F238E27FC236}">
                <a16:creationId xmlns:a16="http://schemas.microsoft.com/office/drawing/2014/main" id="{2A0F228D-346E-534E-8AF6-2AB22F8B21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2" name="Line 20">
            <a:extLst>
              <a:ext uri="{FF2B5EF4-FFF2-40B4-BE49-F238E27FC236}">
                <a16:creationId xmlns:a16="http://schemas.microsoft.com/office/drawing/2014/main" id="{3CE0890C-37B3-134A-85E6-D157141111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3" name="Rectangle 21">
            <a:extLst>
              <a:ext uri="{FF2B5EF4-FFF2-40B4-BE49-F238E27FC236}">
                <a16:creationId xmlns:a16="http://schemas.microsoft.com/office/drawing/2014/main" id="{AFFB3136-0333-EA4F-AA02-538F2C58D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6334" name="Rectangle 22">
            <a:extLst>
              <a:ext uri="{FF2B5EF4-FFF2-40B4-BE49-F238E27FC236}">
                <a16:creationId xmlns:a16="http://schemas.microsoft.com/office/drawing/2014/main" id="{C9ABFCEC-3FC3-0448-A1A7-0D09EEC9B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56335" name="Picture 27" descr="paketaro box">
            <a:extLst>
              <a:ext uri="{FF2B5EF4-FFF2-40B4-BE49-F238E27FC236}">
                <a16:creationId xmlns:a16="http://schemas.microsoft.com/office/drawing/2014/main" id="{A2BEF087-05E2-7E47-9872-3EFCA4B6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Picture 28" descr="paketaro box">
            <a:extLst>
              <a:ext uri="{FF2B5EF4-FFF2-40B4-BE49-F238E27FC236}">
                <a16:creationId xmlns:a16="http://schemas.microsoft.com/office/drawing/2014/main" id="{900264E3-A20B-7948-9E95-80A309D1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7" name="Rectangle 29">
            <a:extLst>
              <a:ext uri="{FF2B5EF4-FFF2-40B4-BE49-F238E27FC236}">
                <a16:creationId xmlns:a16="http://schemas.microsoft.com/office/drawing/2014/main" id="{FEEF6451-B807-7D40-8108-1E50019CD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2" y="31242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global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56338" name="Rectangle 30">
            <a:extLst>
              <a:ext uri="{FF2B5EF4-FFF2-40B4-BE49-F238E27FC236}">
                <a16:creationId xmlns:a16="http://schemas.microsoft.com/office/drawing/2014/main" id="{646B146C-AF3A-004B-97FB-326082D93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038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regional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pic>
        <p:nvPicPr>
          <p:cNvPr id="56339" name="Picture 31" descr="paketaro box">
            <a:extLst>
              <a:ext uri="{FF2B5EF4-FFF2-40B4-BE49-F238E27FC236}">
                <a16:creationId xmlns:a16="http://schemas.microsoft.com/office/drawing/2014/main" id="{A337D507-284B-C348-AFDA-B9EC5006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0" name="Rectangle 32">
            <a:extLst>
              <a:ext uri="{FF2B5EF4-FFF2-40B4-BE49-F238E27FC236}">
                <a16:creationId xmlns:a16="http://schemas.microsoft.com/office/drawing/2014/main" id="{A4783CE4-3C9F-E54C-A5B7-5A2FFF931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486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Nearby </a:t>
            </a: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6341" name="Slide Number Placeholder 2">
            <a:extLst>
              <a:ext uri="{FF2B5EF4-FFF2-40B4-BE49-F238E27FC236}">
                <a16:creationId xmlns:a16="http://schemas.microsoft.com/office/drawing/2014/main" id="{4CED13C7-4129-3A45-AD99-2DFD1FC6EA8A}"/>
              </a:ext>
            </a:extLst>
          </p:cNvPr>
          <p:cNvSpPr txBox="1">
            <a:spLocks/>
          </p:cNvSpPr>
          <p:nvPr/>
        </p:nvSpPr>
        <p:spPr bwMode="auto">
          <a:xfrm>
            <a:off x="83820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C03EF61-AA41-0F4C-BF6D-78259B88C024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8EEDED7-A3C4-0746-BA1D-462440A13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054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6343" name="Picture 31" descr="paketaro box">
            <a:extLst>
              <a:ext uri="{FF2B5EF4-FFF2-40B4-BE49-F238E27FC236}">
                <a16:creationId xmlns:a16="http://schemas.microsoft.com/office/drawing/2014/main" id="{3A9CCC17-3702-DA48-A0A2-778FCCA9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31" descr="paketaro box">
            <a:extLst>
              <a:ext uri="{FF2B5EF4-FFF2-40B4-BE49-F238E27FC236}">
                <a16:creationId xmlns:a16="http://schemas.microsoft.com/office/drawing/2014/main" id="{056BE15B-C5AC-1547-98C9-57E3019BA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5" name="Picture 31" descr="paketaro box">
            <a:extLst>
              <a:ext uri="{FF2B5EF4-FFF2-40B4-BE49-F238E27FC236}">
                <a16:creationId xmlns:a16="http://schemas.microsoft.com/office/drawing/2014/main" id="{9627C5A6-D3DC-EA4D-9B41-344A1BC21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6" name="Picture 31" descr="paketaro box">
            <a:extLst>
              <a:ext uri="{FF2B5EF4-FFF2-40B4-BE49-F238E27FC236}">
                <a16:creationId xmlns:a16="http://schemas.microsoft.com/office/drawing/2014/main" id="{D9868395-2AE7-364E-AFAB-208399B2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7" name="Picture 31" descr="paketaro box">
            <a:extLst>
              <a:ext uri="{FF2B5EF4-FFF2-40B4-BE49-F238E27FC236}">
                <a16:creationId xmlns:a16="http://schemas.microsoft.com/office/drawing/2014/main" id="{E50BC42B-04C9-D14F-A744-4117E2A6F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9FBD9069-0D3A-A041-A882-F213E69AF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524000"/>
            <a:ext cx="1524000" cy="144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6349" name="Picture 31" descr="paketaro box">
            <a:extLst>
              <a:ext uri="{FF2B5EF4-FFF2-40B4-BE49-F238E27FC236}">
                <a16:creationId xmlns:a16="http://schemas.microsoft.com/office/drawing/2014/main" id="{6B4737BE-ED20-284E-A692-C7361FED2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0" name="Picture 31" descr="paketaro box">
            <a:extLst>
              <a:ext uri="{FF2B5EF4-FFF2-40B4-BE49-F238E27FC236}">
                <a16:creationId xmlns:a16="http://schemas.microsoft.com/office/drawing/2014/main" id="{0A724CC8-0872-AB4F-AAA9-C6743410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51" name="Rectangle 32">
            <a:extLst>
              <a:ext uri="{FF2B5EF4-FFF2-40B4-BE49-F238E27FC236}">
                <a16:creationId xmlns:a16="http://schemas.microsoft.com/office/drawing/2014/main" id="{AA5F2D4C-2BC6-A941-9AF0-077662A9D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971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6352" name="Line 23">
            <a:extLst>
              <a:ext uri="{FF2B5EF4-FFF2-40B4-BE49-F238E27FC236}">
                <a16:creationId xmlns:a16="http://schemas.microsoft.com/office/drawing/2014/main" id="{58AF0137-6FFE-D644-BF0B-D48A60D316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2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53" name="Line 24">
            <a:extLst>
              <a:ext uri="{FF2B5EF4-FFF2-40B4-BE49-F238E27FC236}">
                <a16:creationId xmlns:a16="http://schemas.microsoft.com/office/drawing/2014/main" id="{1D8369F0-367F-8945-AC0C-1A66E2CD7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2" y="3076577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54" name="Rectangle 25">
            <a:extLst>
              <a:ext uri="{FF2B5EF4-FFF2-40B4-BE49-F238E27FC236}">
                <a16:creationId xmlns:a16="http://schemas.microsoft.com/office/drawing/2014/main" id="{17768F30-A096-0B42-A8D6-02B0569D1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05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6355" name="Rectangle 26">
            <a:extLst>
              <a:ext uri="{FF2B5EF4-FFF2-40B4-BE49-F238E27FC236}">
                <a16:creationId xmlns:a16="http://schemas.microsoft.com/office/drawing/2014/main" id="{2AFED546-7CA1-D149-ADB9-48FBEAF49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6356" name="Line 33">
            <a:extLst>
              <a:ext uri="{FF2B5EF4-FFF2-40B4-BE49-F238E27FC236}">
                <a16:creationId xmlns:a16="http://schemas.microsoft.com/office/drawing/2014/main" id="{02A4567B-5AEC-3740-ACCA-52E3975672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2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57" name="Line 34">
            <a:extLst>
              <a:ext uri="{FF2B5EF4-FFF2-40B4-BE49-F238E27FC236}">
                <a16:creationId xmlns:a16="http://schemas.microsoft.com/office/drawing/2014/main" id="{2EBA69AE-1B5F-3840-A2D8-821D359B36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2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58" name="Rectangle 38">
            <a:extLst>
              <a:ext uri="{FF2B5EF4-FFF2-40B4-BE49-F238E27FC236}">
                <a16:creationId xmlns:a16="http://schemas.microsoft.com/office/drawing/2014/main" id="{20B0457B-EA26-884A-A453-30550E4AD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886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6359" name="Rectangle 51">
            <a:extLst>
              <a:ext uri="{FF2B5EF4-FFF2-40B4-BE49-F238E27FC236}">
                <a16:creationId xmlns:a16="http://schemas.microsoft.com/office/drawing/2014/main" id="{169D562F-5575-874D-9012-3BDB524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352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6360" name="Line 39">
            <a:extLst>
              <a:ext uri="{FF2B5EF4-FFF2-40B4-BE49-F238E27FC236}">
                <a16:creationId xmlns:a16="http://schemas.microsoft.com/office/drawing/2014/main" id="{7C0AE441-093E-C14F-8BA3-E0ADA72473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61" name="Line 40">
            <a:extLst>
              <a:ext uri="{FF2B5EF4-FFF2-40B4-BE49-F238E27FC236}">
                <a16:creationId xmlns:a16="http://schemas.microsoft.com/office/drawing/2014/main" id="{2323F197-F173-B24D-B1B9-B5A31F189B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62" name="Rectangle 42">
            <a:extLst>
              <a:ext uri="{FF2B5EF4-FFF2-40B4-BE49-F238E27FC236}">
                <a16:creationId xmlns:a16="http://schemas.microsoft.com/office/drawing/2014/main" id="{0E48025F-3808-CF42-9235-3EE8369F6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648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56363" name="Rectangle 41">
            <a:extLst>
              <a:ext uri="{FF2B5EF4-FFF2-40B4-BE49-F238E27FC236}">
                <a16:creationId xmlns:a16="http://schemas.microsoft.com/office/drawing/2014/main" id="{A40D1777-896C-9746-8FFB-1EDE4D88C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191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6364" name="Line 35">
            <a:extLst>
              <a:ext uri="{FF2B5EF4-FFF2-40B4-BE49-F238E27FC236}">
                <a16:creationId xmlns:a16="http://schemas.microsoft.com/office/drawing/2014/main" id="{4B42316E-7103-634E-814F-FD9558C46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7150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65" name="Rectangle 43">
            <a:extLst>
              <a:ext uri="{FF2B5EF4-FFF2-40B4-BE49-F238E27FC236}">
                <a16:creationId xmlns:a16="http://schemas.microsoft.com/office/drawing/2014/main" id="{DFFF88E9-61FD-D849-857D-FB3C036FA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334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6366" name="Rectangle 37">
            <a:extLst>
              <a:ext uri="{FF2B5EF4-FFF2-40B4-BE49-F238E27FC236}">
                <a16:creationId xmlns:a16="http://schemas.microsoft.com/office/drawing/2014/main" id="{0D2B0DEF-4C97-484A-871D-2275A28F7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66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</a:p>
        </p:txBody>
      </p:sp>
      <p:cxnSp>
        <p:nvCxnSpPr>
          <p:cNvPr id="56367" name="AutoShape 47">
            <a:extLst>
              <a:ext uri="{FF2B5EF4-FFF2-40B4-BE49-F238E27FC236}">
                <a16:creationId xmlns:a16="http://schemas.microsoft.com/office/drawing/2014/main" id="{48FDA3AD-C4DA-384D-B553-5D1B2AB5A1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0400" y="2247900"/>
            <a:ext cx="3886200" cy="32385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68" name="AutoShape 48">
            <a:extLst>
              <a:ext uri="{FF2B5EF4-FFF2-40B4-BE49-F238E27FC236}">
                <a16:creationId xmlns:a16="http://schemas.microsoft.com/office/drawing/2014/main" id="{D2604DDD-8625-3947-9C29-40437DF8B7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2438400"/>
            <a:ext cx="3886200" cy="32004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69" name="Rectangle 49">
            <a:extLst>
              <a:ext uri="{FF2B5EF4-FFF2-40B4-BE49-F238E27FC236}">
                <a16:creationId xmlns:a16="http://schemas.microsoft.com/office/drawing/2014/main" id="{C5ADA154-0010-D049-9F7C-0945EFA40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3622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56370" name="Line 36">
            <a:extLst>
              <a:ext uri="{FF2B5EF4-FFF2-40B4-BE49-F238E27FC236}">
                <a16:creationId xmlns:a16="http://schemas.microsoft.com/office/drawing/2014/main" id="{3864D2DF-AEE8-7D44-B8C2-C82EF577A3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8674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71" name="Rectangle 44">
            <a:extLst>
              <a:ext uri="{FF2B5EF4-FFF2-40B4-BE49-F238E27FC236}">
                <a16:creationId xmlns:a16="http://schemas.microsoft.com/office/drawing/2014/main" id="{F47BC1A4-9AB2-BE45-B329-8FF32C5BB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</a:p>
        </p:txBody>
      </p:sp>
      <p:pic>
        <p:nvPicPr>
          <p:cNvPr id="56372" name="Picture 81">
            <a:extLst>
              <a:ext uri="{FF2B5EF4-FFF2-40B4-BE49-F238E27FC236}">
                <a16:creationId xmlns:a16="http://schemas.microsoft.com/office/drawing/2014/main" id="{E67DC8C0-5CED-8440-B13E-F667AE562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6162675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73" name="Picture 82">
            <a:extLst>
              <a:ext uri="{FF2B5EF4-FFF2-40B4-BE49-F238E27FC236}">
                <a16:creationId xmlns:a16="http://schemas.microsoft.com/office/drawing/2014/main" id="{1327216A-DF43-DE4D-AB9C-097016CD1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6019800"/>
            <a:ext cx="620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74" name="TextBox 64">
            <a:extLst>
              <a:ext uri="{FF2B5EF4-FFF2-40B4-BE49-F238E27FC236}">
                <a16:creationId xmlns:a16="http://schemas.microsoft.com/office/drawing/2014/main" id="{76FA748F-2754-0448-8F3B-F43729C03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966" y="5638801"/>
            <a:ext cx="1374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</a:p>
        </p:txBody>
      </p:sp>
    </p:spTree>
    <p:extLst>
      <p:ext uri="{BB962C8B-B14F-4D97-AF65-F5344CB8AC3E}">
        <p14:creationId xmlns:p14="http://schemas.microsoft.com/office/powerpoint/2010/main" val="599886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46A8B81C-6C68-5944-9797-B2F7FCB02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pitchFamily="-111" charset="0"/>
                <a:ea typeface="+mn-ea"/>
              </a:rPr>
              <a:t>HTTP</a:t>
            </a:r>
          </a:p>
        </p:txBody>
      </p:sp>
      <p:pic>
        <p:nvPicPr>
          <p:cNvPr id="58371" name="Picture 31" descr="paketaro box">
            <a:extLst>
              <a:ext uri="{FF2B5EF4-FFF2-40B4-BE49-F238E27FC236}">
                <a16:creationId xmlns:a16="http://schemas.microsoft.com/office/drawing/2014/main" id="{73119BE9-0B76-2E49-8281-ACBBCC74F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10">
            <a:extLst>
              <a:ext uri="{FF2B5EF4-FFF2-40B4-BE49-F238E27FC236}">
                <a16:creationId xmlns:a16="http://schemas.microsoft.com/office/drawing/2014/main" id="{E1555607-FD35-CE4F-BCC3-9B5020BEB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Works: Cache Hit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51F06400-F33D-F240-954B-059CFDEF9B6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>
              <a:extLst>
                <a:ext uri="{FF2B5EF4-FFF2-40B4-BE49-F238E27FC236}">
                  <a16:creationId xmlns:a16="http://schemas.microsoft.com/office/drawing/2014/main" id="{CD991B9F-3CBA-B048-99AE-C51C99A47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0" name="Oval 5">
              <a:extLst>
                <a:ext uri="{FF2B5EF4-FFF2-40B4-BE49-F238E27FC236}">
                  <a16:creationId xmlns:a16="http://schemas.microsoft.com/office/drawing/2014/main" id="{22FDD268-40B2-D94C-B197-D8AB8D8F9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1" name="Oval 6">
              <a:extLst>
                <a:ext uri="{FF2B5EF4-FFF2-40B4-BE49-F238E27FC236}">
                  <a16:creationId xmlns:a16="http://schemas.microsoft.com/office/drawing/2014/main" id="{9F0661A9-6C63-8E46-9F1F-CE26E0F3A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2" name="Oval 7">
              <a:extLst>
                <a:ext uri="{FF2B5EF4-FFF2-40B4-BE49-F238E27FC236}">
                  <a16:creationId xmlns:a16="http://schemas.microsoft.com/office/drawing/2014/main" id="{5637CAA0-F672-AA40-B09A-51EF46391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3" name="Oval 8">
              <a:extLst>
                <a:ext uri="{FF2B5EF4-FFF2-40B4-BE49-F238E27FC236}">
                  <a16:creationId xmlns:a16="http://schemas.microsoft.com/office/drawing/2014/main" id="{339BFA93-6143-6C40-9F5C-ABA4AEB63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4" name="Oval 9">
              <a:extLst>
                <a:ext uri="{FF2B5EF4-FFF2-40B4-BE49-F238E27FC236}">
                  <a16:creationId xmlns:a16="http://schemas.microsoft.com/office/drawing/2014/main" id="{CB72CA1D-5A81-C244-A9CB-13F18E20E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sp>
        <p:nvSpPr>
          <p:cNvPr id="58374" name="Rectangle 12">
            <a:extLst>
              <a:ext uri="{FF2B5EF4-FFF2-40B4-BE49-F238E27FC236}">
                <a16:creationId xmlns:a16="http://schemas.microsoft.com/office/drawing/2014/main" id="{13A1D310-F99C-7B42-B6D4-7084942DD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478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cnn.com (content provider)</a:t>
            </a:r>
          </a:p>
        </p:txBody>
      </p:sp>
      <p:pic>
        <p:nvPicPr>
          <p:cNvPr id="58375" name="Picture 13" descr="Computer5">
            <a:extLst>
              <a:ext uri="{FF2B5EF4-FFF2-40B4-BE49-F238E27FC236}">
                <a16:creationId xmlns:a16="http://schemas.microsoft.com/office/drawing/2014/main" id="{6F0669F8-4236-AD47-BD1D-02794263A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2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14" descr="paketaro box">
            <a:extLst>
              <a:ext uri="{FF2B5EF4-FFF2-40B4-BE49-F238E27FC236}">
                <a16:creationId xmlns:a16="http://schemas.microsoft.com/office/drawing/2014/main" id="{0AA3BAE5-B94A-6745-9B4D-90472A57F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5" descr="paketaro box">
            <a:extLst>
              <a:ext uri="{FF2B5EF4-FFF2-40B4-BE49-F238E27FC236}">
                <a16:creationId xmlns:a16="http://schemas.microsoft.com/office/drawing/2014/main" id="{BBB7BD5F-530B-2045-B81B-C3C11C5AE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8" name="Rectangle 17">
            <a:extLst>
              <a:ext uri="{FF2B5EF4-FFF2-40B4-BE49-F238E27FC236}">
                <a16:creationId xmlns:a16="http://schemas.microsoft.com/office/drawing/2014/main" id="{4C8EEA4A-9662-5F46-BA37-936C35FB1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DNS TLD server</a:t>
            </a:r>
          </a:p>
        </p:txBody>
      </p:sp>
      <p:sp>
        <p:nvSpPr>
          <p:cNvPr id="58379" name="Line 19">
            <a:extLst>
              <a:ext uri="{FF2B5EF4-FFF2-40B4-BE49-F238E27FC236}">
                <a16:creationId xmlns:a16="http://schemas.microsoft.com/office/drawing/2014/main" id="{AF7CB9C1-7DE6-5A48-9960-DDC74800B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0" name="Line 20">
            <a:extLst>
              <a:ext uri="{FF2B5EF4-FFF2-40B4-BE49-F238E27FC236}">
                <a16:creationId xmlns:a16="http://schemas.microsoft.com/office/drawing/2014/main" id="{283BB20A-6A4C-CB44-A8D9-EC8B268D8A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1" name="Rectangle 21">
            <a:extLst>
              <a:ext uri="{FF2B5EF4-FFF2-40B4-BE49-F238E27FC236}">
                <a16:creationId xmlns:a16="http://schemas.microsoft.com/office/drawing/2014/main" id="{9D984A78-8F6C-A84C-B0D5-AD5919A6B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8382" name="Rectangle 22">
            <a:extLst>
              <a:ext uri="{FF2B5EF4-FFF2-40B4-BE49-F238E27FC236}">
                <a16:creationId xmlns:a16="http://schemas.microsoft.com/office/drawing/2014/main" id="{B651FE77-0267-0F4D-B3F8-7B7B6A3D8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58383" name="Picture 27" descr="paketaro box">
            <a:extLst>
              <a:ext uri="{FF2B5EF4-FFF2-40B4-BE49-F238E27FC236}">
                <a16:creationId xmlns:a16="http://schemas.microsoft.com/office/drawing/2014/main" id="{20E542AA-8201-504A-8EDC-BE59973F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Picture 28" descr="paketaro box">
            <a:extLst>
              <a:ext uri="{FF2B5EF4-FFF2-40B4-BE49-F238E27FC236}">
                <a16:creationId xmlns:a16="http://schemas.microsoft.com/office/drawing/2014/main" id="{DE6FEBA0-ABF5-124A-B867-971838D4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5" name="Rectangle 29">
            <a:extLst>
              <a:ext uri="{FF2B5EF4-FFF2-40B4-BE49-F238E27FC236}">
                <a16:creationId xmlns:a16="http://schemas.microsoft.com/office/drawing/2014/main" id="{660C62F4-316A-7D42-A8DF-8F76B1372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2" y="31242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global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58386" name="Rectangle 30">
            <a:extLst>
              <a:ext uri="{FF2B5EF4-FFF2-40B4-BE49-F238E27FC236}">
                <a16:creationId xmlns:a16="http://schemas.microsoft.com/office/drawing/2014/main" id="{3584E19B-4DAC-8949-9801-95ABABA24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038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regional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pic>
        <p:nvPicPr>
          <p:cNvPr id="58387" name="Picture 31" descr="paketaro box">
            <a:extLst>
              <a:ext uri="{FF2B5EF4-FFF2-40B4-BE49-F238E27FC236}">
                <a16:creationId xmlns:a16="http://schemas.microsoft.com/office/drawing/2014/main" id="{EF02F36C-A10F-524A-A868-6B1A5FF61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8" name="Rectangle 32">
            <a:extLst>
              <a:ext uri="{FF2B5EF4-FFF2-40B4-BE49-F238E27FC236}">
                <a16:creationId xmlns:a16="http://schemas.microsoft.com/office/drawing/2014/main" id="{49307BDA-B5C6-2440-8AC2-0C38A40C6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486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Nearby </a:t>
            </a: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8389" name="Slide Number Placeholder 2">
            <a:extLst>
              <a:ext uri="{FF2B5EF4-FFF2-40B4-BE49-F238E27FC236}">
                <a16:creationId xmlns:a16="http://schemas.microsoft.com/office/drawing/2014/main" id="{890B252A-5CC8-1F47-8D9F-88E87B261885}"/>
              </a:ext>
            </a:extLst>
          </p:cNvPr>
          <p:cNvSpPr txBox="1">
            <a:spLocks/>
          </p:cNvSpPr>
          <p:nvPr/>
        </p:nvSpPr>
        <p:spPr bwMode="auto">
          <a:xfrm>
            <a:off x="83820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D485626-6893-144C-A907-49371766A2D6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233125B-75EE-0546-8D89-E43A3193D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054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8391" name="Picture 31" descr="paketaro box">
            <a:extLst>
              <a:ext uri="{FF2B5EF4-FFF2-40B4-BE49-F238E27FC236}">
                <a16:creationId xmlns:a16="http://schemas.microsoft.com/office/drawing/2014/main" id="{1A40C8A2-2D66-884C-93AA-5E5E9040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2" name="Picture 31" descr="paketaro box">
            <a:extLst>
              <a:ext uri="{FF2B5EF4-FFF2-40B4-BE49-F238E27FC236}">
                <a16:creationId xmlns:a16="http://schemas.microsoft.com/office/drawing/2014/main" id="{6EB9E12F-FCF8-DF40-80CD-BB90034C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3" name="Picture 31" descr="paketaro box">
            <a:extLst>
              <a:ext uri="{FF2B5EF4-FFF2-40B4-BE49-F238E27FC236}">
                <a16:creationId xmlns:a16="http://schemas.microsoft.com/office/drawing/2014/main" id="{BF0FFD8F-4ACC-2740-B64A-D2D7E10B2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4" name="Picture 31" descr="paketaro box">
            <a:extLst>
              <a:ext uri="{FF2B5EF4-FFF2-40B4-BE49-F238E27FC236}">
                <a16:creationId xmlns:a16="http://schemas.microsoft.com/office/drawing/2014/main" id="{572DBFD0-0A83-7C4B-AB94-A95A4BCD2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5" name="Picture 31" descr="paketaro box">
            <a:extLst>
              <a:ext uri="{FF2B5EF4-FFF2-40B4-BE49-F238E27FC236}">
                <a16:creationId xmlns:a16="http://schemas.microsoft.com/office/drawing/2014/main" id="{A948A54E-E1B7-344F-85BE-DF9A6E50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BAE58017-E049-5046-9F9A-304EE1479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524000"/>
            <a:ext cx="1524000" cy="144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8397" name="Picture 31" descr="paketaro box">
            <a:extLst>
              <a:ext uri="{FF2B5EF4-FFF2-40B4-BE49-F238E27FC236}">
                <a16:creationId xmlns:a16="http://schemas.microsoft.com/office/drawing/2014/main" id="{6A8EB5D8-D4BB-EA44-A752-5303C64C4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8" name="Picture 31" descr="paketaro box">
            <a:extLst>
              <a:ext uri="{FF2B5EF4-FFF2-40B4-BE49-F238E27FC236}">
                <a16:creationId xmlns:a16="http://schemas.microsoft.com/office/drawing/2014/main" id="{0B6BB688-1828-5746-98F5-5E16C7CB8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9" name="Rectangle 32">
            <a:extLst>
              <a:ext uri="{FF2B5EF4-FFF2-40B4-BE49-F238E27FC236}">
                <a16:creationId xmlns:a16="http://schemas.microsoft.com/office/drawing/2014/main" id="{C534BD04-D0B6-7C46-A2CA-0750A623E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971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8400" name="Line 39">
            <a:extLst>
              <a:ext uri="{FF2B5EF4-FFF2-40B4-BE49-F238E27FC236}">
                <a16:creationId xmlns:a16="http://schemas.microsoft.com/office/drawing/2014/main" id="{84AC5E23-C7A1-164F-BF8F-43113547DC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01" name="Line 40">
            <a:extLst>
              <a:ext uri="{FF2B5EF4-FFF2-40B4-BE49-F238E27FC236}">
                <a16:creationId xmlns:a16="http://schemas.microsoft.com/office/drawing/2014/main" id="{218E575B-C949-9647-94C2-B0758144E3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02" name="Rectangle 42">
            <a:extLst>
              <a:ext uri="{FF2B5EF4-FFF2-40B4-BE49-F238E27FC236}">
                <a16:creationId xmlns:a16="http://schemas.microsoft.com/office/drawing/2014/main" id="{780E0001-6DFF-9E45-85D3-45B75454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648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8403" name="Rectangle 41">
            <a:extLst>
              <a:ext uri="{FF2B5EF4-FFF2-40B4-BE49-F238E27FC236}">
                <a16:creationId xmlns:a16="http://schemas.microsoft.com/office/drawing/2014/main" id="{0A5F02B8-EE32-F84B-97D2-F0576D0E0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191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8404" name="Line 35">
            <a:extLst>
              <a:ext uri="{FF2B5EF4-FFF2-40B4-BE49-F238E27FC236}">
                <a16:creationId xmlns:a16="http://schemas.microsoft.com/office/drawing/2014/main" id="{CD7EE03F-1CAE-7C41-9CEC-697A45F50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7150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05" name="Rectangle 43">
            <a:extLst>
              <a:ext uri="{FF2B5EF4-FFF2-40B4-BE49-F238E27FC236}">
                <a16:creationId xmlns:a16="http://schemas.microsoft.com/office/drawing/2014/main" id="{41EC8238-B299-B74C-A7E1-ED9413A44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334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8406" name="Line 36">
            <a:extLst>
              <a:ext uri="{FF2B5EF4-FFF2-40B4-BE49-F238E27FC236}">
                <a16:creationId xmlns:a16="http://schemas.microsoft.com/office/drawing/2014/main" id="{7CD7D2DE-8166-5A4B-8612-932FDA5EF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8674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07" name="Rectangle 44">
            <a:extLst>
              <a:ext uri="{FF2B5EF4-FFF2-40B4-BE49-F238E27FC236}">
                <a16:creationId xmlns:a16="http://schemas.microsoft.com/office/drawing/2014/main" id="{B2688EFE-8B8D-B44A-9894-AEF0677A1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58408" name="Picture 81">
            <a:extLst>
              <a:ext uri="{FF2B5EF4-FFF2-40B4-BE49-F238E27FC236}">
                <a16:creationId xmlns:a16="http://schemas.microsoft.com/office/drawing/2014/main" id="{49D17640-6F9E-7B40-ACE5-81011AD49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6162675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9" name="Picture 82">
            <a:extLst>
              <a:ext uri="{FF2B5EF4-FFF2-40B4-BE49-F238E27FC236}">
                <a16:creationId xmlns:a16="http://schemas.microsoft.com/office/drawing/2014/main" id="{C45AF464-4D14-C647-8B32-AB22B34B0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6019800"/>
            <a:ext cx="620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10" name="TextBox 64">
            <a:extLst>
              <a:ext uri="{FF2B5EF4-FFF2-40B4-BE49-F238E27FC236}">
                <a16:creationId xmlns:a16="http://schemas.microsoft.com/office/drawing/2014/main" id="{A6AE0297-FD17-E74D-B481-9266DC2B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966" y="5638801"/>
            <a:ext cx="1374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</a:p>
        </p:txBody>
      </p:sp>
    </p:spTree>
    <p:extLst>
      <p:ext uri="{BB962C8B-B14F-4D97-AF65-F5344CB8AC3E}">
        <p14:creationId xmlns:p14="http://schemas.microsoft.com/office/powerpoint/2010/main" val="4048023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6F5AF131-C6D1-4D47-8C13-22C9B613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00" dirty="0">
                <a:ea typeface="ＭＳ Ｐゴシック" panose="020B0600070205080204" pitchFamily="34" charset="-128"/>
              </a:rPr>
              <a:t>Routing Client Requests within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2E109-589F-C342-BE33-6528AD5B2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Mapping system collects data about each “group” of IP addresses, based on network latency, loss, connectivity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Map each IP group to a preferred server cluster</a:t>
            </a:r>
          </a:p>
          <a:p>
            <a:pPr lvl="1"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Updated roughly every minute  </a:t>
            </a:r>
          </a:p>
          <a:p>
            <a:pPr lvl="2">
              <a:spcAft>
                <a:spcPts val="1800"/>
              </a:spcAft>
            </a:pPr>
            <a:r>
              <a:rPr lang="en-US" altLang="x-none" b="1" dirty="0">
                <a:solidFill>
                  <a:srgbClr val="0070C0"/>
                </a:solidFill>
              </a:rPr>
              <a:t>Short, 60-sec DNS TTLs </a:t>
            </a:r>
            <a:r>
              <a:rPr lang="en-US" altLang="x-none" dirty="0"/>
              <a:t>in Akamai regional DNS accomplish this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Map client request to a server in the cluster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Load balancer selects a specific server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to </a:t>
            </a:r>
            <a:r>
              <a:rPr lang="en-US" altLang="en-US" b="1" dirty="0">
                <a:ea typeface="ＭＳ Ｐゴシック" panose="020B0600070205080204" pitchFamily="34" charset="-128"/>
              </a:rPr>
              <a:t>maximize</a:t>
            </a:r>
            <a:r>
              <a:rPr lang="en-US" altLang="en-US" dirty="0">
                <a:ea typeface="ＭＳ Ｐゴシック" panose="020B0600070205080204" pitchFamily="34" charset="-128"/>
              </a:rPr>
              <a:t> the cache hit rate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8A281894-72C9-3F42-9602-EF063CE5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0208" indent="-37473026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18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54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72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16021A-BEE2-744D-B22B-378E19D9293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97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6F5AF131-C6D1-4D47-8C13-22C9B613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00" dirty="0">
                <a:ea typeface="ＭＳ Ｐゴシック" panose="020B0600070205080204" pitchFamily="34" charset="-128"/>
              </a:rPr>
              <a:t>Selecting server inside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2E109-589F-C342-BE33-6528AD5B2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14" y="3506988"/>
            <a:ext cx="11349566" cy="264009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Consistent hashing</a:t>
            </a:r>
          </a:p>
          <a:p>
            <a:pPr lvl="1">
              <a:spcAft>
                <a:spcPts val="0"/>
              </a:spcAft>
            </a:pPr>
            <a:r>
              <a:rPr lang="en-US" altLang="en-US" dirty="0" err="1">
                <a:ea typeface="ＭＳ Ｐゴシック" panose="020B0600070205080204" pitchFamily="34" charset="-128"/>
              </a:rPr>
              <a:t>content_key</a:t>
            </a:r>
            <a:r>
              <a:rPr lang="en-US" altLang="en-US" dirty="0">
                <a:ea typeface="ＭＳ Ｐゴシック" panose="020B0600070205080204" pitchFamily="34" charset="-128"/>
              </a:rPr>
              <a:t> 	= hash(URL) mod N</a:t>
            </a:r>
          </a:p>
          <a:p>
            <a:pPr lvl="1">
              <a:spcAft>
                <a:spcPts val="1200"/>
              </a:spcAft>
            </a:pPr>
            <a:r>
              <a:rPr lang="en-US" altLang="en-US" dirty="0" err="1">
                <a:ea typeface="ＭＳ Ｐゴシック" panose="020B0600070205080204" pitchFamily="34" charset="-128"/>
              </a:rPr>
              <a:t>node_key</a:t>
            </a:r>
            <a:r>
              <a:rPr lang="en-US" altLang="en-US" dirty="0">
                <a:ea typeface="ＭＳ Ｐゴシック" panose="020B0600070205080204" pitchFamily="34" charset="-128"/>
              </a:rPr>
              <a:t> 		= hash(server ID) mod N</a:t>
            </a:r>
          </a:p>
          <a:p>
            <a:pPr lvl="1"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Content belongs to server’s </a:t>
            </a:r>
            <a:r>
              <a:rPr lang="en-US" altLang="en-US" dirty="0" err="1">
                <a:ea typeface="ＭＳ Ｐゴシック" panose="020B0600070205080204" pitchFamily="34" charset="-128"/>
              </a:rPr>
              <a:t>node_key</a:t>
            </a:r>
            <a:r>
              <a:rPr lang="en-US" altLang="en-US" dirty="0">
                <a:ea typeface="ＭＳ Ｐゴシック" panose="020B0600070205080204" pitchFamily="34" charset="-128"/>
              </a:rPr>
              <a:t> is “closest” to URL’s </a:t>
            </a:r>
            <a:r>
              <a:rPr lang="en-US" altLang="en-US" dirty="0" err="1">
                <a:ea typeface="ＭＳ Ｐゴシック" panose="020B0600070205080204" pitchFamily="34" charset="-128"/>
              </a:rPr>
              <a:t>content_key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8A281894-72C9-3F42-9602-EF063CE5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0208" indent="-37473026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18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54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72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16021A-BEE2-744D-B22B-378E19D9293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EACD5A-FFFB-EA4D-85DF-F7B3481D4802}"/>
              </a:ext>
            </a:extLst>
          </p:cNvPr>
          <p:cNvGrpSpPr/>
          <p:nvPr/>
        </p:nvGrpSpPr>
        <p:grpSpPr>
          <a:xfrm>
            <a:off x="5894070" y="1529164"/>
            <a:ext cx="5257701" cy="3537111"/>
            <a:chOff x="1596879" y="1541525"/>
            <a:chExt cx="5721873" cy="4200901"/>
          </a:xfrm>
        </p:grpSpPr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4E2AC3D3-3B99-BC41-BCFA-D3574DB496A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04736" y="5164941"/>
              <a:ext cx="964977" cy="46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rgbClr val="00BE00"/>
                  </a:solidFill>
                  <a:latin typeface="Helvetica" charset="0"/>
                </a:rPr>
                <a:t> CK80</a:t>
              </a:r>
            </a:p>
          </p:txBody>
        </p:sp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CD6D11F7-F0B9-D84B-A1A0-82BFC573EFC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14307" y="2118179"/>
              <a:ext cx="3154543" cy="31555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1007EA4D-84B2-AD4A-93D7-EA933AF1CDD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560172" y="3506628"/>
              <a:ext cx="711148" cy="465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>
                  <a:solidFill>
                    <a:schemeClr val="accent2"/>
                  </a:solidFill>
                  <a:latin typeface="Helvetica" charset="0"/>
                </a:rPr>
                <a:t>N32</a:t>
              </a: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E04D3597-D9F1-3C48-B5F1-C06604B5E90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622207" y="4335380"/>
              <a:ext cx="711148" cy="465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accent2"/>
                  </a:solidFill>
                  <a:latin typeface="Helvetica" charset="0"/>
                </a:rPr>
                <a:t>N90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1CD3A839-39CA-1946-9E8A-CC1848EB9CB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636610" y="2328173"/>
              <a:ext cx="852871" cy="465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accent2"/>
                  </a:solidFill>
                  <a:latin typeface="Helvetica" charset="0"/>
                </a:rPr>
                <a:t>N105</a:t>
              </a: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FE9850C6-A6FF-9843-929E-CDAE48AB471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423576" y="2323225"/>
              <a:ext cx="895176" cy="46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rgbClr val="00BE00"/>
                  </a:solidFill>
                  <a:latin typeface="Helvetica" charset="0"/>
                </a:rPr>
                <a:t>CK20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77685D3B-0246-F249-AEAF-876A64B106B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793502" y="1739512"/>
              <a:ext cx="753453" cy="46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rgbClr val="00BE00"/>
                  </a:solidFill>
                  <a:latin typeface="Helvetica" charset="0"/>
                </a:rPr>
                <a:t>CK5</a:t>
              </a: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886485FB-4BDF-5047-B153-55FC5A94173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0805" y="3155426"/>
              <a:ext cx="1635512" cy="1019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charset="0"/>
                </a:rPr>
                <a:t>Circular </a:t>
              </a:r>
            </a:p>
            <a:p>
              <a:r>
                <a:rPr lang="en-US" dirty="0">
                  <a:latin typeface="Arial" charset="0"/>
                </a:rPr>
                <a:t>ID space</a:t>
              </a:r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CE326C65-B036-DA4C-84A5-8B823C05530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63687" y="1609627"/>
              <a:ext cx="1413411" cy="46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>
                  <a:latin typeface="Arial" charset="0"/>
                </a:rPr>
                <a:t>Content 5</a:t>
              </a: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60B6D17F-A00A-E54B-854D-3E472E17911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96356" y="1859300"/>
              <a:ext cx="695224" cy="69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B7654C5A-0BD6-1647-9EEF-E7FA58F1AAF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96879" y="3247830"/>
              <a:ext cx="1531865" cy="46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>
                  <a:latin typeface="Arial" charset="0"/>
                </a:rPr>
                <a:t>Server 105</a:t>
              </a: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62A05CB0-2525-1C4F-962A-919671B504C8}"/>
                </a:ext>
              </a:extLst>
            </p:cNvPr>
            <p:cNvSpPr/>
            <p:nvPr/>
          </p:nvSpPr>
          <p:spPr>
            <a:xfrm>
              <a:off x="3257525" y="1920920"/>
              <a:ext cx="3447124" cy="3448237"/>
            </a:xfrm>
            <a:prstGeom prst="arc">
              <a:avLst>
                <a:gd name="adj1" fmla="val 17531808"/>
                <a:gd name="adj2" fmla="val 21147000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76F9ABB-0D4A-184F-88A8-6ECD69502652}"/>
                </a:ext>
              </a:extLst>
            </p:cNvPr>
            <p:cNvSpPr/>
            <p:nvPr/>
          </p:nvSpPr>
          <p:spPr>
            <a:xfrm>
              <a:off x="3021727" y="1541525"/>
              <a:ext cx="3977085" cy="3978369"/>
            </a:xfrm>
            <a:prstGeom prst="arc">
              <a:avLst>
                <a:gd name="adj1" fmla="val 20210009"/>
                <a:gd name="adj2" fmla="val 21442565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1AA64A32-79B1-0743-95E4-0AE0A6835964}"/>
                </a:ext>
              </a:extLst>
            </p:cNvPr>
            <p:cNvSpPr/>
            <p:nvPr/>
          </p:nvSpPr>
          <p:spPr>
            <a:xfrm>
              <a:off x="2809581" y="1551843"/>
              <a:ext cx="4189231" cy="4190583"/>
            </a:xfrm>
            <a:prstGeom prst="arc">
              <a:avLst>
                <a:gd name="adj1" fmla="val 7854732"/>
                <a:gd name="adj2" fmla="val 8595762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8C4266C-4349-344B-B729-F14DD111FD55}"/>
                </a:ext>
              </a:extLst>
            </p:cNvPr>
            <p:cNvCxnSpPr/>
            <p:nvPr/>
          </p:nvCxnSpPr>
          <p:spPr>
            <a:xfrm flipV="1">
              <a:off x="2207172" y="2794934"/>
              <a:ext cx="273269" cy="45289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63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BF6A-A53C-7742-AC4E-B73DEF8E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Web Architectures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B40CDE-9B7C-FC4E-B869-9F87D6F89AA4}"/>
              </a:ext>
            </a:extLst>
          </p:cNvPr>
          <p:cNvGrpSpPr/>
          <p:nvPr/>
        </p:nvGrpSpPr>
        <p:grpSpPr>
          <a:xfrm>
            <a:off x="8130788" y="3445100"/>
            <a:ext cx="914638" cy="1860373"/>
            <a:chOff x="2225527" y="2028429"/>
            <a:chExt cx="1625600" cy="33064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228153B-F83D-7F45-BC49-12E94E7A6746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0DFB7A-0C8F-0943-9FA5-F4858B1E9CDC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F0D887-7307-1043-B2D9-78FA271DB418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2744691-65C5-DA48-BB0D-4C0881F0A2DA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9DA8F6-2210-9245-BA57-E35045BEF1F3}"/>
              </a:ext>
            </a:extLst>
          </p:cNvPr>
          <p:cNvGrpSpPr/>
          <p:nvPr/>
        </p:nvGrpSpPr>
        <p:grpSpPr>
          <a:xfrm>
            <a:off x="9206504" y="3445100"/>
            <a:ext cx="914638" cy="1860373"/>
            <a:chOff x="2225527" y="2028429"/>
            <a:chExt cx="1625600" cy="330646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0A935C-88A0-B845-AA76-267117DB898A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03F1A9-8E7D-8940-BBF7-F169C463FC6F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B2D231-0BF2-7048-8037-FE66DCE88D0F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9BF37B-20D1-6042-8ABE-41B1CBE5BA6D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70CAE5-7087-984A-8091-591FF1613373}"/>
              </a:ext>
            </a:extLst>
          </p:cNvPr>
          <p:cNvGrpSpPr/>
          <p:nvPr/>
        </p:nvGrpSpPr>
        <p:grpSpPr>
          <a:xfrm>
            <a:off x="10282221" y="3445100"/>
            <a:ext cx="914638" cy="1860373"/>
            <a:chOff x="2225527" y="2028429"/>
            <a:chExt cx="1625600" cy="330646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E12D495-BE21-6047-9E1D-8F5183508B8F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D2C6B3-DDCF-2E43-9908-41801ADA9894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74ACA1-3167-B44F-B112-778013F59D92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3D982C-7F32-E944-85D5-39856FA6B1EE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B9D09F-12A1-E34A-8E83-57AE4577847D}"/>
              </a:ext>
            </a:extLst>
          </p:cNvPr>
          <p:cNvCxnSpPr>
            <a:cxnSpLocks/>
          </p:cNvCxnSpPr>
          <p:nvPr/>
        </p:nvCxnSpPr>
        <p:spPr>
          <a:xfrm>
            <a:off x="8092306" y="3109482"/>
            <a:ext cx="314303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228E261-4346-E447-B303-1A76E8D069C2}"/>
              </a:ext>
            </a:extLst>
          </p:cNvPr>
          <p:cNvSpPr txBox="1"/>
          <p:nvPr/>
        </p:nvSpPr>
        <p:spPr>
          <a:xfrm>
            <a:off x="7913390" y="2447496"/>
            <a:ext cx="3379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6B5783-4782-144B-A8F7-C8C87CB6A3D3}"/>
              </a:ext>
            </a:extLst>
          </p:cNvPr>
          <p:cNvCxnSpPr/>
          <p:nvPr/>
        </p:nvCxnSpPr>
        <p:spPr>
          <a:xfrm>
            <a:off x="7748635" y="3601943"/>
            <a:ext cx="2473" cy="168333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1489FD7-EAFC-9F49-B6E2-AFFF805C44F6}"/>
              </a:ext>
            </a:extLst>
          </p:cNvPr>
          <p:cNvSpPr txBox="1"/>
          <p:nvPr/>
        </p:nvSpPr>
        <p:spPr>
          <a:xfrm>
            <a:off x="5753213" y="4053889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EBFC3B-DB05-1847-B745-C2B95A1C35E0}"/>
              </a:ext>
            </a:extLst>
          </p:cNvPr>
          <p:cNvSpPr txBox="1"/>
          <p:nvPr/>
        </p:nvSpPr>
        <p:spPr>
          <a:xfrm>
            <a:off x="8123305" y="2046420"/>
            <a:ext cx="30810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Greater fault tolerance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A1B35-AC8A-AF49-B03F-3295800E5FCB}"/>
              </a:ext>
            </a:extLst>
          </p:cNvPr>
          <p:cNvSpPr txBox="1"/>
          <p:nvPr/>
        </p:nvSpPr>
        <p:spPr>
          <a:xfrm>
            <a:off x="5065525" y="5112458"/>
            <a:ext cx="30652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Greater scale</a:t>
            </a:r>
          </a:p>
          <a:p>
            <a:endParaRPr lang="en-US" sz="2200"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System capacity = </a:t>
            </a:r>
          </a:p>
          <a:p>
            <a:r>
              <a:rPr lang="el-GR" sz="2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Σ</a:t>
            </a:r>
            <a:r>
              <a:rPr lang="en-US" sz="2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individual capacities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8CC519-F81E-9641-87BE-46EF27479D77}"/>
              </a:ext>
            </a:extLst>
          </p:cNvPr>
          <p:cNvSpPr txBox="1"/>
          <p:nvPr/>
        </p:nvSpPr>
        <p:spPr>
          <a:xfrm>
            <a:off x="8418335" y="1050407"/>
            <a:ext cx="2369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Stateful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Storage Service</a:t>
            </a:r>
          </a:p>
        </p:txBody>
      </p:sp>
    </p:spTree>
    <p:extLst>
      <p:ext uri="{BB962C8B-B14F-4D97-AF65-F5344CB8AC3E}">
        <p14:creationId xmlns:p14="http://schemas.microsoft.com/office/powerpoint/2010/main" val="398326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EDA5-32C2-0340-83CA-0CA4C729A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" y="1914290"/>
            <a:ext cx="11342370" cy="3029420"/>
          </a:xfrm>
        </p:spPr>
        <p:txBody>
          <a:bodyPr/>
          <a:lstStyle/>
          <a:p>
            <a:r>
              <a:rPr lang="en-US" sz="6600" dirty="0"/>
              <a:t>“Consistency”?</a:t>
            </a:r>
            <a:br>
              <a:rPr lang="en-US" sz="6600" dirty="0"/>
            </a:br>
            <a:br>
              <a:rPr lang="en-US" sz="4200" dirty="0"/>
            </a:br>
            <a:r>
              <a:rPr lang="en-US" sz="4200" dirty="0"/>
              <a:t>(and/or limiting the staleness of cached objects)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D20CA-A76A-BF45-A09A-1BCBBC17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DC82-4C89-C440-990B-F7B5C3652FB0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1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E4D314B7-25C4-FF40-9980-1A46EEE4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b="0" dirty="0">
                <a:solidFill>
                  <a:srgbClr val="0000FF"/>
                </a:solidFill>
                <a:latin typeface="Calibri" panose="020F0502020204030204" pitchFamily="34" charset="0"/>
              </a:rPr>
              <a:t>How long should the client cache for?</a:t>
            </a:r>
          </a:p>
        </p:txBody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8A5FDBDB-5113-8C4E-BDD3-DF6FBE34F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27" y="1371600"/>
            <a:ext cx="995052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Clients (and proxies) cache documents</a:t>
            </a:r>
          </a:p>
          <a:p>
            <a:pPr marL="800100" lvl="1" indent="-342900" algn="l">
              <a:spcBef>
                <a:spcPts val="600"/>
              </a:spcBef>
              <a:buFont typeface="System Font Regular"/>
              <a:buChar char="–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When should origin be checked for changes?</a:t>
            </a:r>
          </a:p>
          <a:p>
            <a:pPr marL="800100" lvl="1" indent="-342900" algn="l">
              <a:spcBef>
                <a:spcPts val="600"/>
              </a:spcBef>
              <a:buFont typeface="System Font Regular"/>
              <a:buChar char="–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Every time?  Every session?  Date?</a:t>
            </a:r>
          </a:p>
          <a:p>
            <a:pPr marL="800100" lvl="1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 includes caching information in headers</a:t>
            </a:r>
          </a:p>
          <a:p>
            <a:pPr marL="800100" lvl="1" indent="-342900" algn="l">
              <a:spcBef>
                <a:spcPts val="600"/>
              </a:spcBef>
              <a:buFont typeface="System Font Regular"/>
              <a:buChar char="–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HTTP 0.9/1.0 used:  “Expires:  &lt;date&gt;”;  “Pragma: no-cache”</a:t>
            </a:r>
          </a:p>
          <a:p>
            <a:pPr marL="800100" lvl="1" indent="-342900" algn="l">
              <a:spcBef>
                <a:spcPts val="600"/>
              </a:spcBef>
              <a:buFont typeface="System Font Regular"/>
              <a:buChar char="–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HTTP/1.1 has “Cache-Control”</a:t>
            </a:r>
          </a:p>
          <a:p>
            <a:pPr marL="1257300" lvl="2" indent="-342900" algn="l">
              <a:spcBef>
                <a:spcPts val="600"/>
              </a:spcBef>
              <a:buFont typeface="System Font Regular"/>
              <a:buChar char="–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“No-Cache”, “Max-age: &lt;seconds&gt;”</a:t>
            </a:r>
          </a:p>
          <a:p>
            <a:pPr marL="1257300" lvl="2" indent="-342900" algn="l">
              <a:spcBef>
                <a:spcPts val="600"/>
              </a:spcBef>
              <a:buFont typeface="System Font Regular"/>
              <a:buChar char="–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ETag</a:t>
            </a: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:  &lt;opaque value&gt;</a:t>
            </a:r>
          </a:p>
          <a:p>
            <a:pPr marL="1257300" lvl="2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17E19D-3E66-1642-ABC4-BAAE2EE5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915400" y="6356353"/>
            <a:ext cx="277368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0208" indent="-37473026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18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54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72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16021A-BEE2-744D-B22B-378E19D9293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36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>
            <a:extLst>
              <a:ext uri="{FF2B5EF4-FFF2-40B4-BE49-F238E27FC236}">
                <a16:creationId xmlns:a16="http://schemas.microsoft.com/office/drawing/2014/main" id="{5A3BF595-1D08-774A-AFB4-AFDA84B8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b="0" dirty="0">
                <a:solidFill>
                  <a:srgbClr val="0000FF"/>
                </a:solidFill>
                <a:latin typeface="Calibri" panose="020F0502020204030204" pitchFamily="34" charset="0"/>
              </a:rPr>
              <a:t>Why the changes between 1.0 and 1.1?</a:t>
            </a:r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91456017-00B1-9040-8981-0A31A566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28" y="1295401"/>
            <a:ext cx="10180957" cy="577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12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Timestamps</a:t>
            </a:r>
          </a:p>
          <a:p>
            <a:pPr lvl="1" algn="l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Server hints when an object “Expires” (Expires: xxx)</a:t>
            </a:r>
          </a:p>
          <a:p>
            <a:pPr lvl="1" algn="l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Server provides last modified date, client can check if still valid</a:t>
            </a:r>
          </a:p>
          <a:p>
            <a:pPr algn="l">
              <a:spcBef>
                <a:spcPts val="12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endParaRPr lang="en-US" altLang="en-US" sz="3200" b="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12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Problems</a:t>
            </a:r>
          </a:p>
          <a:p>
            <a:pPr lvl="1" algn="l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Client and server might not have synchronized clocks</a:t>
            </a:r>
          </a:p>
          <a:p>
            <a:pPr lvl="1" algn="l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Server replicas might not have synchronized clocks</a:t>
            </a:r>
          </a:p>
          <a:p>
            <a:pPr lvl="1" algn="l"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Max-age solves this:  relative seconds, not absolute time</a:t>
            </a:r>
          </a:p>
          <a:p>
            <a:pPr algn="l">
              <a:spcBef>
                <a:spcPts val="1200"/>
              </a:spcBef>
              <a:buClr>
                <a:srgbClr val="800000"/>
              </a:buClr>
            </a:pPr>
            <a:endParaRPr lang="en-US" altLang="en-US" sz="3200" b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3F54B1-61E8-FB44-861C-065868E6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915400" y="6356353"/>
            <a:ext cx="277368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0208" indent="-37473026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18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54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72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16021A-BEE2-744D-B22B-378E19D9293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>
            <a:extLst>
              <a:ext uri="{FF2B5EF4-FFF2-40B4-BE49-F238E27FC236}">
                <a16:creationId xmlns:a16="http://schemas.microsoft.com/office/drawing/2014/main" id="{B223FE4D-236D-034B-901A-D30F516FE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99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b="0" dirty="0">
                <a:solidFill>
                  <a:srgbClr val="0000FF"/>
                </a:solidFill>
                <a:latin typeface="Calibri" panose="020F0502020204030204" pitchFamily="34" charset="0"/>
              </a:rPr>
              <a:t>What if cache expires?</a:t>
            </a:r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01160286-923C-CD43-B8CA-16D370FB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559" y="2853508"/>
            <a:ext cx="6644640" cy="2111692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ts val="675"/>
              </a:spcBef>
            </a:pPr>
            <a:r>
              <a:rPr lang="en-US" altLang="en-US" sz="2400" b="0" dirty="0">
                <a:latin typeface="Calibri" panose="020F0502020204030204" pitchFamily="34" charset="0"/>
              </a:rPr>
              <a:t>GET / HTTP/1.1</a:t>
            </a:r>
          </a:p>
          <a:p>
            <a:pPr algn="l">
              <a:lnSpc>
                <a:spcPct val="90000"/>
              </a:lnSpc>
              <a:spcBef>
                <a:spcPts val="675"/>
              </a:spcBef>
            </a:pPr>
            <a:r>
              <a:rPr lang="en-US" altLang="en-US" sz="2400" b="0" dirty="0">
                <a:latin typeface="Calibri" panose="020F0502020204030204" pitchFamily="34" charset="0"/>
              </a:rPr>
              <a:t>Accept-Language: </a:t>
            </a:r>
            <a:r>
              <a:rPr lang="en-US" altLang="en-US" sz="2400" b="0" dirty="0" err="1">
                <a:latin typeface="Calibri" panose="020F0502020204030204" pitchFamily="34" charset="0"/>
              </a:rPr>
              <a:t>en</a:t>
            </a:r>
            <a:r>
              <a:rPr lang="en-US" altLang="en-US" sz="2400" b="0" dirty="0">
                <a:latin typeface="Calibri" panose="020F0502020204030204" pitchFamily="34" charset="0"/>
              </a:rPr>
              <a:t>-us</a:t>
            </a:r>
          </a:p>
          <a:p>
            <a:pPr algn="l">
              <a:lnSpc>
                <a:spcPct val="90000"/>
              </a:lnSpc>
              <a:spcBef>
                <a:spcPts val="675"/>
              </a:spcBef>
            </a:pPr>
            <a:r>
              <a:rPr lang="en-US" altLang="en-US" sz="2400" dirty="0">
                <a:latin typeface="Calibri" panose="020F0502020204030204" pitchFamily="34" charset="0"/>
              </a:rPr>
              <a:t>If-Modified-Since: Mon, 29 Jan 2001 17:54:18 GMT</a:t>
            </a:r>
          </a:p>
          <a:p>
            <a:pPr algn="l">
              <a:lnSpc>
                <a:spcPct val="90000"/>
              </a:lnSpc>
              <a:spcBef>
                <a:spcPts val="675"/>
              </a:spcBef>
            </a:pPr>
            <a:r>
              <a:rPr lang="en-US" altLang="en-US" sz="2400" b="0" dirty="0">
                <a:latin typeface="Calibri" panose="020F0502020204030204" pitchFamily="34" charset="0"/>
              </a:rPr>
              <a:t>Host: </a:t>
            </a:r>
            <a:r>
              <a:rPr lang="en-US" altLang="en-US" sz="2400" b="0" dirty="0" err="1">
                <a:latin typeface="Calibri" panose="020F0502020204030204" pitchFamily="34" charset="0"/>
              </a:rPr>
              <a:t>www.example.com</a:t>
            </a:r>
            <a:endParaRPr lang="en-US" altLang="en-US" sz="2400" b="0" dirty="0"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675"/>
              </a:spcBef>
            </a:pPr>
            <a:r>
              <a:rPr lang="en-US" altLang="en-US" sz="2400" b="0" dirty="0">
                <a:latin typeface="Calibri" panose="020F0502020204030204" pitchFamily="34" charset="0"/>
              </a:rPr>
              <a:t>Connection: Keep-Alive</a:t>
            </a:r>
          </a:p>
          <a:p>
            <a:pPr algn="l">
              <a:lnSpc>
                <a:spcPct val="90000"/>
              </a:lnSpc>
              <a:spcBef>
                <a:spcPts val="675"/>
              </a:spcBef>
            </a:pPr>
            <a:endParaRPr lang="en-US" altLang="en-US" sz="2400" b="0" dirty="0">
              <a:latin typeface="Calibri" panose="020F050202020403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8C8D78E-2297-5646-8BBA-072E51F8A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28" y="1403905"/>
            <a:ext cx="8610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Store past expiry time (if room in cache)</a:t>
            </a:r>
          </a:p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Upon request, first revalidate with server </a:t>
            </a:r>
            <a:endParaRPr lang="en-US" altLang="en-US" sz="2800" b="0" dirty="0">
              <a:latin typeface="Calibri" panose="020F0502020204030204" pitchFamily="34" charset="0"/>
            </a:endParaRPr>
          </a:p>
          <a:p>
            <a:pPr algn="l">
              <a:spcBef>
                <a:spcPts val="800"/>
              </a:spcBef>
              <a:buClr>
                <a:srgbClr val="800000"/>
              </a:buClr>
            </a:pPr>
            <a:endParaRPr lang="en-US" altLang="en-US" sz="3200" b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14C64BE-60E3-DA46-9801-EECFAC6C6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385" y="5157154"/>
            <a:ext cx="5029200" cy="1524000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750"/>
              </a:spcBef>
            </a:pPr>
            <a:r>
              <a:rPr lang="en-US" altLang="en-US" sz="2400" b="0" dirty="0">
                <a:latin typeface="Calibri" panose="020F0502020204030204" pitchFamily="34" charset="0"/>
              </a:rPr>
              <a:t>HTTP/1.1 304 Not Modified</a:t>
            </a:r>
          </a:p>
          <a:p>
            <a:pPr algn="l">
              <a:spcBef>
                <a:spcPts val="750"/>
              </a:spcBef>
            </a:pPr>
            <a:r>
              <a:rPr lang="en-US" altLang="en-US" sz="2400" b="0" dirty="0">
                <a:latin typeface="Calibri" panose="020F0502020204030204" pitchFamily="34" charset="0"/>
              </a:rPr>
              <a:t>Date: Tue, 27 Mar 2001 03:50:51 GMT</a:t>
            </a:r>
          </a:p>
          <a:p>
            <a:pPr algn="l">
              <a:spcBef>
                <a:spcPts val="750"/>
              </a:spcBef>
            </a:pPr>
            <a:r>
              <a:rPr lang="en-US" altLang="en-US" sz="2400" b="0" dirty="0">
                <a:latin typeface="Calibri" panose="020F0502020204030204" pitchFamily="34" charset="0"/>
              </a:rPr>
              <a:t>Connection: Keep-Alive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1E2186E-0648-3148-B66E-E9577CB9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915400" y="6356353"/>
            <a:ext cx="277368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0208" indent="-37473026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18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54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72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16021A-BEE2-744D-B22B-378E19D9293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>
            <a:extLst>
              <a:ext uri="{FF2B5EF4-FFF2-40B4-BE49-F238E27FC236}">
                <a16:creationId xmlns:a16="http://schemas.microsoft.com/office/drawing/2014/main" id="{B223FE4D-236D-034B-901A-D30F516FE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99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b="0" dirty="0">
                <a:solidFill>
                  <a:srgbClr val="0000FF"/>
                </a:solidFill>
                <a:latin typeface="Calibri" panose="020F0502020204030204" pitchFamily="34" charset="0"/>
              </a:rPr>
              <a:t>Conditional GETs</a:t>
            </a:r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01160286-923C-CD43-B8CA-16D370FB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559" y="2853508"/>
            <a:ext cx="6644640" cy="2111692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ts val="675"/>
              </a:spcBef>
            </a:pPr>
            <a:r>
              <a:rPr lang="en-US" altLang="en-US" sz="2400" b="0" dirty="0">
                <a:latin typeface="Calibri" panose="020F0502020204030204" pitchFamily="34" charset="0"/>
              </a:rPr>
              <a:t>GET / HTTP/1.1</a:t>
            </a:r>
          </a:p>
          <a:p>
            <a:pPr algn="l">
              <a:lnSpc>
                <a:spcPct val="90000"/>
              </a:lnSpc>
              <a:spcBef>
                <a:spcPts val="675"/>
              </a:spcBef>
            </a:pPr>
            <a:r>
              <a:rPr lang="en-US" altLang="en-US" sz="2400" b="0" dirty="0">
                <a:latin typeface="Calibri" panose="020F0502020204030204" pitchFamily="34" charset="0"/>
              </a:rPr>
              <a:t>Accept-Language: </a:t>
            </a:r>
            <a:r>
              <a:rPr lang="en-US" altLang="en-US" sz="2400" b="0" dirty="0" err="1">
                <a:latin typeface="Calibri" panose="020F0502020204030204" pitchFamily="34" charset="0"/>
              </a:rPr>
              <a:t>en</a:t>
            </a:r>
            <a:r>
              <a:rPr lang="en-US" altLang="en-US" sz="2400" b="0" dirty="0">
                <a:latin typeface="Calibri" panose="020F0502020204030204" pitchFamily="34" charset="0"/>
              </a:rPr>
              <a:t>-us</a:t>
            </a:r>
          </a:p>
          <a:p>
            <a:pPr algn="l">
              <a:lnSpc>
                <a:spcPct val="90000"/>
              </a:lnSpc>
              <a:spcBef>
                <a:spcPts val="675"/>
              </a:spcBef>
            </a:pPr>
            <a:r>
              <a:rPr lang="en-US" altLang="en-US" sz="2400" dirty="0">
                <a:latin typeface="Calibri" panose="020F0502020204030204" pitchFamily="34" charset="0"/>
              </a:rPr>
              <a:t>If-Modified-Since: Mon, 29 Jan 2001 17:54:18 GMT</a:t>
            </a:r>
          </a:p>
          <a:p>
            <a:pPr algn="l">
              <a:lnSpc>
                <a:spcPct val="90000"/>
              </a:lnSpc>
              <a:spcBef>
                <a:spcPts val="675"/>
              </a:spcBef>
            </a:pPr>
            <a:r>
              <a:rPr lang="en-US" altLang="en-US" sz="2400" b="0" dirty="0">
                <a:latin typeface="Calibri" panose="020F0502020204030204" pitchFamily="34" charset="0"/>
              </a:rPr>
              <a:t>Host: </a:t>
            </a:r>
            <a:r>
              <a:rPr lang="en-US" altLang="en-US" sz="2400" b="0" dirty="0" err="1">
                <a:latin typeface="Calibri" panose="020F0502020204030204" pitchFamily="34" charset="0"/>
              </a:rPr>
              <a:t>www.example.com</a:t>
            </a:r>
            <a:endParaRPr lang="en-US" altLang="en-US" sz="2400" b="0" dirty="0"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675"/>
              </a:spcBef>
            </a:pPr>
            <a:r>
              <a:rPr lang="en-US" altLang="en-US" sz="2400" b="0" dirty="0">
                <a:latin typeface="Calibri" panose="020F0502020204030204" pitchFamily="34" charset="0"/>
              </a:rPr>
              <a:t>Connection: Keep-Alive</a:t>
            </a:r>
          </a:p>
          <a:p>
            <a:pPr algn="l">
              <a:lnSpc>
                <a:spcPct val="90000"/>
              </a:lnSpc>
              <a:spcBef>
                <a:spcPts val="675"/>
              </a:spcBef>
            </a:pPr>
            <a:endParaRPr lang="en-US" altLang="en-US" sz="2400" b="0" dirty="0">
              <a:latin typeface="Calibri" panose="020F050202020403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8C8D78E-2297-5646-8BBA-072E51F8A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28" y="1403905"/>
            <a:ext cx="8610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Revalidate cache content if still valid</a:t>
            </a:r>
          </a:p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Redownload new version if modified </a:t>
            </a:r>
            <a:endParaRPr lang="en-US" altLang="en-US" sz="3200" b="0" dirty="0">
              <a:latin typeface="Calibri" panose="020F0502020204030204" pitchFamily="34" charset="0"/>
            </a:endParaRPr>
          </a:p>
          <a:p>
            <a:pPr algn="l">
              <a:spcBef>
                <a:spcPts val="800"/>
              </a:spcBef>
              <a:buClr>
                <a:srgbClr val="800000"/>
              </a:buClr>
            </a:pPr>
            <a:endParaRPr lang="en-US" altLang="en-US" sz="3200" b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14C64BE-60E3-DA46-9801-EECFAC6C6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385" y="5157154"/>
            <a:ext cx="5029200" cy="1524000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750"/>
              </a:spcBef>
            </a:pPr>
            <a:r>
              <a:rPr lang="en-US" altLang="en-US" sz="2400" b="0" dirty="0">
                <a:latin typeface="Calibri" panose="020F0502020204030204" pitchFamily="34" charset="0"/>
              </a:rPr>
              <a:t>HTTP/1.1 304 Not Modified</a:t>
            </a:r>
          </a:p>
          <a:p>
            <a:pPr algn="l">
              <a:spcBef>
                <a:spcPts val="750"/>
              </a:spcBef>
            </a:pPr>
            <a:r>
              <a:rPr lang="en-US" altLang="en-US" sz="2400" b="0" dirty="0">
                <a:latin typeface="Calibri" panose="020F0502020204030204" pitchFamily="34" charset="0"/>
              </a:rPr>
              <a:t>Date: Tue, 27 Mar 2001 03:50:51 GMT</a:t>
            </a:r>
          </a:p>
          <a:p>
            <a:pPr algn="l">
              <a:spcBef>
                <a:spcPts val="750"/>
              </a:spcBef>
            </a:pPr>
            <a:r>
              <a:rPr lang="en-US" altLang="en-US" sz="2400" b="0" dirty="0">
                <a:latin typeface="Calibri" panose="020F0502020204030204" pitchFamily="34" charset="0"/>
              </a:rPr>
              <a:t>Connection: Keep-Alive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1E2186E-0648-3148-B66E-E9577CB9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915400" y="6356353"/>
            <a:ext cx="277368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0208" indent="-37473026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18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54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72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16021A-BEE2-744D-B22B-378E19D9293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8451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>
            <a:extLst>
              <a:ext uri="{FF2B5EF4-FFF2-40B4-BE49-F238E27FC236}">
                <a16:creationId xmlns:a16="http://schemas.microsoft.com/office/drawing/2014/main" id="{B223FE4D-236D-034B-901A-D30F516FE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447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b="0" dirty="0">
                <a:solidFill>
                  <a:srgbClr val="0000FF"/>
                </a:solidFill>
                <a:latin typeface="Calibri" panose="020F0502020204030204" pitchFamily="34" charset="0"/>
              </a:rPr>
              <a:t>Another clock sync problem!</a:t>
            </a:r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01160286-923C-CD43-B8CA-16D370FB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00" y="4112420"/>
            <a:ext cx="6644640" cy="2111692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ts val="675"/>
              </a:spcBef>
            </a:pPr>
            <a:r>
              <a:rPr lang="en-US" altLang="en-US" sz="2400" b="0" dirty="0">
                <a:latin typeface="Calibri" panose="020F0502020204030204" pitchFamily="34" charset="0"/>
              </a:rPr>
              <a:t>GET / HTTP/1.1</a:t>
            </a:r>
          </a:p>
          <a:p>
            <a:pPr algn="l">
              <a:lnSpc>
                <a:spcPct val="90000"/>
              </a:lnSpc>
              <a:spcBef>
                <a:spcPts val="675"/>
              </a:spcBef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Accept-Language: </a:t>
            </a:r>
            <a:r>
              <a:rPr lang="en-US" alt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-us</a:t>
            </a:r>
          </a:p>
          <a:p>
            <a:pPr algn="l">
              <a:lnSpc>
                <a:spcPct val="90000"/>
              </a:lnSpc>
              <a:spcBef>
                <a:spcPts val="675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If-None-Match: "686897696a7c876b7e”</a:t>
            </a:r>
          </a:p>
          <a:p>
            <a:pPr algn="l">
              <a:lnSpc>
                <a:spcPct val="90000"/>
              </a:lnSpc>
              <a:spcBef>
                <a:spcPts val="675"/>
              </a:spcBef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Host: </a:t>
            </a:r>
            <a:r>
              <a:rPr lang="en-US" alt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www.example.com</a:t>
            </a:r>
            <a:endParaRPr lang="en-US" alt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675"/>
              </a:spcBef>
            </a:pPr>
            <a:r>
              <a:rPr lang="en-US" altLang="en-US" sz="2400" b="0" dirty="0">
                <a:latin typeface="Calibri" panose="020F0502020204030204" pitchFamily="34" charset="0"/>
              </a:rPr>
              <a:t>Connection: Keep-Alive</a:t>
            </a:r>
          </a:p>
          <a:p>
            <a:pPr algn="l">
              <a:lnSpc>
                <a:spcPct val="90000"/>
              </a:lnSpc>
              <a:spcBef>
                <a:spcPts val="675"/>
              </a:spcBef>
            </a:pPr>
            <a:endParaRPr lang="en-US" altLang="en-US" sz="2400" b="0" dirty="0">
              <a:latin typeface="Calibri" panose="020F050202020403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8C8D78E-2297-5646-8BBA-072E51F8A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28" y="1450181"/>
            <a:ext cx="1098746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What if server replicas don’t have aligned modification times?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14C64BE-60E3-DA46-9801-EECFAC6C6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341255"/>
            <a:ext cx="5029200" cy="1524000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750"/>
              </a:spcBef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HTTP/1.1 200</a:t>
            </a:r>
          </a:p>
          <a:p>
            <a:pPr algn="l">
              <a:spcBef>
                <a:spcPts val="750"/>
              </a:spcBef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Date: Tue, 27 Mar 2001 03:50:51 GMT</a:t>
            </a:r>
          </a:p>
          <a:p>
            <a:pPr algn="l">
              <a:spcBef>
                <a:spcPts val="750"/>
              </a:spcBef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ETag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686897696a7c876b7e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750"/>
              </a:spcBef>
            </a:pPr>
            <a:endParaRPr lang="en-US" alt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5AE7EA5-2C41-6C44-BFEB-2785961A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915400" y="6356353"/>
            <a:ext cx="277368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0208" indent="-37473026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18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54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72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16021A-BEE2-744D-B22B-378E19D9293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960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284887C0-E46F-6745-B025-4DC6A363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0F2779CD-C037-8549-9E46-FF28D5AB0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49390"/>
            <a:ext cx="11094720" cy="4906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Content distribution is hard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Many, diverse, changing objects</a:t>
            </a:r>
          </a:p>
          <a:p>
            <a:pPr lvl="1">
              <a:spcBef>
                <a:spcPts val="600"/>
              </a:spcBef>
              <a:spcAft>
                <a:spcPts val="1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Clients distributed all over the world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Moving content towards client is key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x-none" dirty="0"/>
              <a:t>Reduces latency, improves throughput, reliability</a:t>
            </a:r>
          </a:p>
          <a:p>
            <a:pPr lvl="1">
              <a:spcBef>
                <a:spcPts val="600"/>
              </a:spcBef>
              <a:spcAft>
                <a:spcPts val="1600"/>
              </a:spcAft>
            </a:pPr>
            <a:r>
              <a:rPr lang="en-US" altLang="x-none" dirty="0"/>
              <a:t>CDNs evolved into complex distributed systems</a:t>
            </a:r>
          </a:p>
          <a:p>
            <a:pPr>
              <a:spcBef>
                <a:spcPts val="600"/>
              </a:spcBef>
              <a:spcAft>
                <a:spcPts val="1600"/>
              </a:spcAft>
            </a:pPr>
            <a:r>
              <a:rPr lang="en-US" altLang="x-none" dirty="0"/>
              <a:t>Cache controls and revalidation are a key part of managing content freshness with decentralized caching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A44FF16A-9753-F249-8638-052321CC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0208" indent="-37473026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18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54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72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69CE8D1-FBB2-9548-9472-38D33323753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BF6A-A53C-7742-AC4E-B73DEF8E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Web Architectures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B40CDE-9B7C-FC4E-B869-9F87D6F89AA4}"/>
              </a:ext>
            </a:extLst>
          </p:cNvPr>
          <p:cNvGrpSpPr/>
          <p:nvPr/>
        </p:nvGrpSpPr>
        <p:grpSpPr>
          <a:xfrm>
            <a:off x="8130788" y="3445100"/>
            <a:ext cx="914638" cy="1860373"/>
            <a:chOff x="2225527" y="2028429"/>
            <a:chExt cx="1625600" cy="33064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228153B-F83D-7F45-BC49-12E94E7A6746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0DFB7A-0C8F-0943-9FA5-F4858B1E9CDC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F0D887-7307-1043-B2D9-78FA271DB418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2744691-65C5-DA48-BB0D-4C0881F0A2DA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9DA8F6-2210-9245-BA57-E35045BEF1F3}"/>
              </a:ext>
            </a:extLst>
          </p:cNvPr>
          <p:cNvGrpSpPr/>
          <p:nvPr/>
        </p:nvGrpSpPr>
        <p:grpSpPr>
          <a:xfrm>
            <a:off x="9206504" y="3445100"/>
            <a:ext cx="914638" cy="1860373"/>
            <a:chOff x="2225527" y="2028429"/>
            <a:chExt cx="1625600" cy="330646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0A935C-88A0-B845-AA76-267117DB898A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03F1A9-8E7D-8940-BBF7-F169C463FC6F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B2D231-0BF2-7048-8037-FE66DCE88D0F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9BF37B-20D1-6042-8ABE-41B1CBE5BA6D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70CAE5-7087-984A-8091-591FF1613373}"/>
              </a:ext>
            </a:extLst>
          </p:cNvPr>
          <p:cNvGrpSpPr/>
          <p:nvPr/>
        </p:nvGrpSpPr>
        <p:grpSpPr>
          <a:xfrm>
            <a:off x="10282221" y="3445100"/>
            <a:ext cx="914638" cy="1860373"/>
            <a:chOff x="2225527" y="2028429"/>
            <a:chExt cx="1625600" cy="330646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E12D495-BE21-6047-9E1D-8F5183508B8F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D2C6B3-DDCF-2E43-9908-41801ADA9894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74ACA1-3167-B44F-B112-778013F59D92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3D982C-7F32-E944-85D5-39856FA6B1EE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8CC519-F81E-9641-87BE-46EF27479D77}"/>
              </a:ext>
            </a:extLst>
          </p:cNvPr>
          <p:cNvSpPr txBox="1"/>
          <p:nvPr/>
        </p:nvSpPr>
        <p:spPr>
          <a:xfrm>
            <a:off x="8451476" y="1876468"/>
            <a:ext cx="2369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Stateful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Storage Service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E3F789-7683-D34A-903C-DF3459028DA8}"/>
              </a:ext>
            </a:extLst>
          </p:cNvPr>
          <p:cNvGrpSpPr/>
          <p:nvPr/>
        </p:nvGrpSpPr>
        <p:grpSpPr>
          <a:xfrm>
            <a:off x="4798468" y="3445100"/>
            <a:ext cx="914638" cy="1860373"/>
            <a:chOff x="2225527" y="2028429"/>
            <a:chExt cx="1625600" cy="330646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A21FE35-FA9C-4647-82C8-B58B55FC67ED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71F5F40-691C-B742-BD7D-7215A57A0C61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9FCFEB6-C49C-2C4A-B1E7-D71A56136737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9CE978C-CAC5-2A48-A000-3C26B77F0913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F6E3901-5923-CC4B-B9BF-DF9C2C74D14E}"/>
              </a:ext>
            </a:extLst>
          </p:cNvPr>
          <p:cNvSpPr txBox="1"/>
          <p:nvPr/>
        </p:nvSpPr>
        <p:spPr>
          <a:xfrm>
            <a:off x="4176970" y="1876468"/>
            <a:ext cx="2100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Stateless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Routing Layer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D38BD0F-9398-6F4C-B931-56E5CE0000E4}"/>
              </a:ext>
            </a:extLst>
          </p:cNvPr>
          <p:cNvGrpSpPr/>
          <p:nvPr/>
        </p:nvGrpSpPr>
        <p:grpSpPr>
          <a:xfrm>
            <a:off x="6596485" y="4690716"/>
            <a:ext cx="914638" cy="1860373"/>
            <a:chOff x="2225527" y="2028429"/>
            <a:chExt cx="1625600" cy="330646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3A99A60-4697-1B40-9812-208FA0F780F4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521FE55-78D6-3947-BA21-2A09E8B25796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AC60970-FBBC-9B46-BBC6-89AA07DFABB2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2A56AE5-8801-A04C-B7E9-2ADCBB0BD700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4F94A01-1968-134B-B347-F21875FB3CE5}"/>
              </a:ext>
            </a:extLst>
          </p:cNvPr>
          <p:cNvSpPr txBox="1"/>
          <p:nvPr/>
        </p:nvSpPr>
        <p:spPr>
          <a:xfrm>
            <a:off x="6327957" y="1805935"/>
            <a:ext cx="165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Soft-state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Caching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Layer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6A8244-4D23-F34C-9DCA-184B9E14D158}"/>
              </a:ext>
            </a:extLst>
          </p:cNvPr>
          <p:cNvCxnSpPr>
            <a:endCxn id="45" idx="2"/>
          </p:cNvCxnSpPr>
          <p:nvPr/>
        </p:nvCxnSpPr>
        <p:spPr>
          <a:xfrm>
            <a:off x="5713106" y="4158695"/>
            <a:ext cx="883379" cy="693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B25DF0E-1993-FF46-9099-01B5A7CEA2F9}"/>
              </a:ext>
            </a:extLst>
          </p:cNvPr>
          <p:cNvCxnSpPr>
            <a:cxnSpLocks/>
            <a:stCxn id="40" idx="6"/>
            <a:endCxn id="8" idx="2"/>
          </p:cNvCxnSpPr>
          <p:nvPr/>
        </p:nvCxnSpPr>
        <p:spPr>
          <a:xfrm>
            <a:off x="5713106" y="4119215"/>
            <a:ext cx="24176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2DFE2E-2179-F845-904E-4F747C280C15}"/>
              </a:ext>
            </a:extLst>
          </p:cNvPr>
          <p:cNvCxnSpPr>
            <a:cxnSpLocks/>
            <a:stCxn id="40" idx="6"/>
            <a:endCxn id="46" idx="2"/>
          </p:cNvCxnSpPr>
          <p:nvPr/>
        </p:nvCxnSpPr>
        <p:spPr>
          <a:xfrm>
            <a:off x="5713106" y="4119215"/>
            <a:ext cx="883379" cy="1245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202B543-C044-AC48-AF29-8B880995CCA0}"/>
              </a:ext>
            </a:extLst>
          </p:cNvPr>
          <p:cNvCxnSpPr>
            <a:cxnSpLocks/>
            <a:stCxn id="40" idx="6"/>
            <a:endCxn id="7" idx="2"/>
          </p:cNvCxnSpPr>
          <p:nvPr/>
        </p:nvCxnSpPr>
        <p:spPr>
          <a:xfrm flipV="1">
            <a:off x="5713106" y="3607071"/>
            <a:ext cx="2417682" cy="5121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34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BF6A-A53C-7742-AC4E-B73DEF8E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Web Architectures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B40CDE-9B7C-FC4E-B869-9F87D6F89AA4}"/>
              </a:ext>
            </a:extLst>
          </p:cNvPr>
          <p:cNvGrpSpPr/>
          <p:nvPr/>
        </p:nvGrpSpPr>
        <p:grpSpPr>
          <a:xfrm>
            <a:off x="8130788" y="3445100"/>
            <a:ext cx="914638" cy="1860373"/>
            <a:chOff x="2225527" y="2028429"/>
            <a:chExt cx="1625600" cy="33064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228153B-F83D-7F45-BC49-12E94E7A6746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0DFB7A-0C8F-0943-9FA5-F4858B1E9CDC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F0D887-7307-1043-B2D9-78FA271DB418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2744691-65C5-DA48-BB0D-4C0881F0A2DA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9DA8F6-2210-9245-BA57-E35045BEF1F3}"/>
              </a:ext>
            </a:extLst>
          </p:cNvPr>
          <p:cNvGrpSpPr/>
          <p:nvPr/>
        </p:nvGrpSpPr>
        <p:grpSpPr>
          <a:xfrm>
            <a:off x="9206504" y="3445100"/>
            <a:ext cx="914638" cy="1860373"/>
            <a:chOff x="2225527" y="2028429"/>
            <a:chExt cx="1625600" cy="330646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0A935C-88A0-B845-AA76-267117DB898A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03F1A9-8E7D-8940-BBF7-F169C463FC6F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B2D231-0BF2-7048-8037-FE66DCE88D0F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9BF37B-20D1-6042-8ABE-41B1CBE5BA6D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70CAE5-7087-984A-8091-591FF1613373}"/>
              </a:ext>
            </a:extLst>
          </p:cNvPr>
          <p:cNvGrpSpPr/>
          <p:nvPr/>
        </p:nvGrpSpPr>
        <p:grpSpPr>
          <a:xfrm>
            <a:off x="10282221" y="3445100"/>
            <a:ext cx="914638" cy="1860373"/>
            <a:chOff x="2225527" y="2028429"/>
            <a:chExt cx="1625600" cy="330646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E12D495-BE21-6047-9E1D-8F5183508B8F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D2C6B3-DDCF-2E43-9908-41801ADA9894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74ACA1-3167-B44F-B112-778013F59D92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3D982C-7F32-E944-85D5-39856FA6B1EE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8CC519-F81E-9641-87BE-46EF27479D77}"/>
              </a:ext>
            </a:extLst>
          </p:cNvPr>
          <p:cNvSpPr txBox="1"/>
          <p:nvPr/>
        </p:nvSpPr>
        <p:spPr>
          <a:xfrm>
            <a:off x="8451476" y="1876468"/>
            <a:ext cx="2369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Stateful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Storage Service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E3F789-7683-D34A-903C-DF3459028DA8}"/>
              </a:ext>
            </a:extLst>
          </p:cNvPr>
          <p:cNvGrpSpPr/>
          <p:nvPr/>
        </p:nvGrpSpPr>
        <p:grpSpPr>
          <a:xfrm>
            <a:off x="4798468" y="3445100"/>
            <a:ext cx="914638" cy="1860373"/>
            <a:chOff x="2225527" y="2028429"/>
            <a:chExt cx="1625600" cy="330646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A21FE35-FA9C-4647-82C8-B58B55FC67ED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71F5F40-691C-B742-BD7D-7215A57A0C61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9FCFEB6-C49C-2C4A-B1E7-D71A56136737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9CE978C-CAC5-2A48-A000-3C26B77F0913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F6E3901-5923-CC4B-B9BF-DF9C2C74D14E}"/>
              </a:ext>
            </a:extLst>
          </p:cNvPr>
          <p:cNvSpPr txBox="1"/>
          <p:nvPr/>
        </p:nvSpPr>
        <p:spPr>
          <a:xfrm>
            <a:off x="4176970" y="1876468"/>
            <a:ext cx="2100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Stateless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Routing Layer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D38BD0F-9398-6F4C-B931-56E5CE0000E4}"/>
              </a:ext>
            </a:extLst>
          </p:cNvPr>
          <p:cNvGrpSpPr/>
          <p:nvPr/>
        </p:nvGrpSpPr>
        <p:grpSpPr>
          <a:xfrm>
            <a:off x="6596485" y="4690716"/>
            <a:ext cx="914638" cy="1860373"/>
            <a:chOff x="2225527" y="2028429"/>
            <a:chExt cx="1625600" cy="330646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3A99A60-4697-1B40-9812-208FA0F780F4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521FE55-78D6-3947-BA21-2A09E8B25796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AC60970-FBBC-9B46-BBC6-89AA07DFABB2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2A56AE5-8801-A04C-B7E9-2ADCBB0BD700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4F94A01-1968-134B-B347-F21875FB3CE5}"/>
              </a:ext>
            </a:extLst>
          </p:cNvPr>
          <p:cNvSpPr txBox="1"/>
          <p:nvPr/>
        </p:nvSpPr>
        <p:spPr>
          <a:xfrm>
            <a:off x="6327957" y="1805935"/>
            <a:ext cx="165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Soft-state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Caching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Layer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6A8244-4D23-F34C-9DCA-184B9E14D158}"/>
              </a:ext>
            </a:extLst>
          </p:cNvPr>
          <p:cNvCxnSpPr>
            <a:endCxn id="45" idx="2"/>
          </p:cNvCxnSpPr>
          <p:nvPr/>
        </p:nvCxnSpPr>
        <p:spPr>
          <a:xfrm>
            <a:off x="5713106" y="4158695"/>
            <a:ext cx="883379" cy="693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B25DF0E-1993-FF46-9099-01B5A7CEA2F9}"/>
              </a:ext>
            </a:extLst>
          </p:cNvPr>
          <p:cNvCxnSpPr>
            <a:cxnSpLocks/>
            <a:stCxn id="45" idx="6"/>
            <a:endCxn id="8" idx="2"/>
          </p:cNvCxnSpPr>
          <p:nvPr/>
        </p:nvCxnSpPr>
        <p:spPr>
          <a:xfrm flipV="1">
            <a:off x="7511123" y="4119215"/>
            <a:ext cx="619665" cy="733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2DFE2E-2179-F845-904E-4F747C280C15}"/>
              </a:ext>
            </a:extLst>
          </p:cNvPr>
          <p:cNvCxnSpPr>
            <a:cxnSpLocks/>
            <a:stCxn id="40" idx="6"/>
            <a:endCxn id="46" idx="2"/>
          </p:cNvCxnSpPr>
          <p:nvPr/>
        </p:nvCxnSpPr>
        <p:spPr>
          <a:xfrm>
            <a:off x="5713106" y="4119215"/>
            <a:ext cx="883379" cy="1245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202B543-C044-AC48-AF29-8B880995CCA0}"/>
              </a:ext>
            </a:extLst>
          </p:cNvPr>
          <p:cNvCxnSpPr>
            <a:cxnSpLocks/>
            <a:stCxn id="45" idx="6"/>
            <a:endCxn id="7" idx="2"/>
          </p:cNvCxnSpPr>
          <p:nvPr/>
        </p:nvCxnSpPr>
        <p:spPr>
          <a:xfrm flipV="1">
            <a:off x="7511123" y="3607071"/>
            <a:ext cx="619665" cy="1245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45891F4-D2F8-6946-ABEC-9F3862A398DE}"/>
              </a:ext>
            </a:extLst>
          </p:cNvPr>
          <p:cNvCxnSpPr>
            <a:cxnSpLocks/>
            <a:stCxn id="46" idx="6"/>
            <a:endCxn id="8" idx="2"/>
          </p:cNvCxnSpPr>
          <p:nvPr/>
        </p:nvCxnSpPr>
        <p:spPr>
          <a:xfrm flipV="1">
            <a:off x="7511123" y="4119215"/>
            <a:ext cx="619665" cy="1245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0BA211E-1D25-7E42-8AF4-00BF9AE097AB}"/>
              </a:ext>
            </a:extLst>
          </p:cNvPr>
          <p:cNvCxnSpPr>
            <a:cxnSpLocks/>
            <a:stCxn id="46" idx="6"/>
          </p:cNvCxnSpPr>
          <p:nvPr/>
        </p:nvCxnSpPr>
        <p:spPr>
          <a:xfrm flipV="1">
            <a:off x="7511123" y="4685556"/>
            <a:ext cx="637965" cy="6792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3B57F1AD-61E1-9A43-8632-6B165F2EB71E}"/>
              </a:ext>
            </a:extLst>
          </p:cNvPr>
          <p:cNvGrpSpPr/>
          <p:nvPr/>
        </p:nvGrpSpPr>
        <p:grpSpPr>
          <a:xfrm>
            <a:off x="6596485" y="4690716"/>
            <a:ext cx="914638" cy="1348229"/>
            <a:chOff x="2225527" y="2028429"/>
            <a:chExt cx="1625600" cy="2396228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4F13CFC-8B2E-7E47-8901-795637BCF4AD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A-I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CD403A5-9495-0E4A-B723-DA389FCCD7DC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J-P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B91E925-06E6-B741-A26A-E7A7C3B49629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Q-Z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92BF6A-A53C-7742-AC4E-B73DEF8E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Web Architectures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B40CDE-9B7C-FC4E-B869-9F87D6F89AA4}"/>
              </a:ext>
            </a:extLst>
          </p:cNvPr>
          <p:cNvGrpSpPr/>
          <p:nvPr/>
        </p:nvGrpSpPr>
        <p:grpSpPr>
          <a:xfrm>
            <a:off x="8130788" y="3445100"/>
            <a:ext cx="914638" cy="1860373"/>
            <a:chOff x="2225527" y="2028429"/>
            <a:chExt cx="1625600" cy="33064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228153B-F83D-7F45-BC49-12E94E7A6746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0DFB7A-0C8F-0943-9FA5-F4858B1E9CDC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F0D887-7307-1043-B2D9-78FA271DB418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2744691-65C5-DA48-BB0D-4C0881F0A2DA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9DA8F6-2210-9245-BA57-E35045BEF1F3}"/>
              </a:ext>
            </a:extLst>
          </p:cNvPr>
          <p:cNvGrpSpPr/>
          <p:nvPr/>
        </p:nvGrpSpPr>
        <p:grpSpPr>
          <a:xfrm>
            <a:off x="9206504" y="3445100"/>
            <a:ext cx="914638" cy="1860373"/>
            <a:chOff x="2225527" y="2028429"/>
            <a:chExt cx="1625600" cy="330646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0A935C-88A0-B845-AA76-267117DB898A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03F1A9-8E7D-8940-BBF7-F169C463FC6F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B2D231-0BF2-7048-8037-FE66DCE88D0F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9BF37B-20D1-6042-8ABE-41B1CBE5BA6D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70CAE5-7087-984A-8091-591FF1613373}"/>
              </a:ext>
            </a:extLst>
          </p:cNvPr>
          <p:cNvGrpSpPr/>
          <p:nvPr/>
        </p:nvGrpSpPr>
        <p:grpSpPr>
          <a:xfrm>
            <a:off x="10282221" y="3445100"/>
            <a:ext cx="914638" cy="1860373"/>
            <a:chOff x="2225527" y="2028429"/>
            <a:chExt cx="1625600" cy="330646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E12D495-BE21-6047-9E1D-8F5183508B8F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D2C6B3-DDCF-2E43-9908-41801ADA9894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74ACA1-3167-B44F-B112-778013F59D92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3D982C-7F32-E944-85D5-39856FA6B1EE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8CC519-F81E-9641-87BE-46EF27479D77}"/>
              </a:ext>
            </a:extLst>
          </p:cNvPr>
          <p:cNvSpPr txBox="1"/>
          <p:nvPr/>
        </p:nvSpPr>
        <p:spPr>
          <a:xfrm>
            <a:off x="8451476" y="1876468"/>
            <a:ext cx="2369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Stateful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Storage Service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E3F789-7683-D34A-903C-DF3459028DA8}"/>
              </a:ext>
            </a:extLst>
          </p:cNvPr>
          <p:cNvGrpSpPr/>
          <p:nvPr/>
        </p:nvGrpSpPr>
        <p:grpSpPr>
          <a:xfrm>
            <a:off x="4798468" y="3445100"/>
            <a:ext cx="914638" cy="1860373"/>
            <a:chOff x="2225527" y="2028429"/>
            <a:chExt cx="1625600" cy="330646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A21FE35-FA9C-4647-82C8-B58B55FC67ED}"/>
                </a:ext>
              </a:extLst>
            </p:cNvPr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71F5F40-691C-B742-BD7D-7215A57A0C61}"/>
                </a:ext>
              </a:extLst>
            </p:cNvPr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9FCFEB6-C49C-2C4A-B1E7-D71A56136737}"/>
                </a:ext>
              </a:extLst>
            </p:cNvPr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9CE978C-CAC5-2A48-A000-3C26B77F0913}"/>
                </a:ext>
              </a:extLst>
            </p:cNvPr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latin typeface="Helvetica Neue Medium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F6E3901-5923-CC4B-B9BF-DF9C2C74D14E}"/>
              </a:ext>
            </a:extLst>
          </p:cNvPr>
          <p:cNvSpPr txBox="1"/>
          <p:nvPr/>
        </p:nvSpPr>
        <p:spPr>
          <a:xfrm>
            <a:off x="4176970" y="1876468"/>
            <a:ext cx="2100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Stateless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Routing Layer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F94A01-1968-134B-B347-F21875FB3CE5}"/>
              </a:ext>
            </a:extLst>
          </p:cNvPr>
          <p:cNvSpPr txBox="1"/>
          <p:nvPr/>
        </p:nvSpPr>
        <p:spPr>
          <a:xfrm>
            <a:off x="6327957" y="1805935"/>
            <a:ext cx="165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Soft-state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Caching</a:t>
            </a:r>
          </a:p>
          <a:p>
            <a:r>
              <a:rPr lang="en-US" sz="2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Layer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6A8244-4D23-F34C-9DCA-184B9E14D158}"/>
              </a:ext>
            </a:extLst>
          </p:cNvPr>
          <p:cNvCxnSpPr>
            <a:cxnSpLocks/>
          </p:cNvCxnSpPr>
          <p:nvPr/>
        </p:nvCxnSpPr>
        <p:spPr>
          <a:xfrm>
            <a:off x="5713106" y="4158695"/>
            <a:ext cx="883379" cy="693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2DFE2E-2179-F845-904E-4F747C280C15}"/>
              </a:ext>
            </a:extLst>
          </p:cNvPr>
          <p:cNvCxnSpPr>
            <a:cxnSpLocks/>
            <a:stCxn id="40" idx="6"/>
          </p:cNvCxnSpPr>
          <p:nvPr/>
        </p:nvCxnSpPr>
        <p:spPr>
          <a:xfrm>
            <a:off x="5713106" y="4119215"/>
            <a:ext cx="883379" cy="1245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202B543-C044-AC48-AF29-8B880995CCA0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511123" y="3607071"/>
            <a:ext cx="619665" cy="1245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0BA211E-1D25-7E42-8AF4-00BF9AE097AB}"/>
              </a:ext>
            </a:extLst>
          </p:cNvPr>
          <p:cNvCxnSpPr>
            <a:cxnSpLocks/>
            <a:stCxn id="57" idx="6"/>
          </p:cNvCxnSpPr>
          <p:nvPr/>
        </p:nvCxnSpPr>
        <p:spPr>
          <a:xfrm flipV="1">
            <a:off x="7511123" y="4685556"/>
            <a:ext cx="637965" cy="11914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C45CBF2-82D8-C849-B07B-6CE92319FDA8}"/>
              </a:ext>
            </a:extLst>
          </p:cNvPr>
          <p:cNvCxnSpPr>
            <a:cxnSpLocks/>
            <a:stCxn id="40" idx="6"/>
            <a:endCxn id="57" idx="2"/>
          </p:cNvCxnSpPr>
          <p:nvPr/>
        </p:nvCxnSpPr>
        <p:spPr>
          <a:xfrm>
            <a:off x="5713106" y="4119215"/>
            <a:ext cx="883379" cy="1757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6DCB73C-EF74-8349-82B3-E28F0E6DA84A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7520273" y="4119215"/>
            <a:ext cx="610515" cy="7385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AE4EFE3-371E-B64F-9F34-3D1CE56187CD}"/>
              </a:ext>
            </a:extLst>
          </p:cNvPr>
          <p:cNvCxnSpPr>
            <a:cxnSpLocks/>
            <a:stCxn id="57" idx="6"/>
            <a:endCxn id="10" idx="2"/>
          </p:cNvCxnSpPr>
          <p:nvPr/>
        </p:nvCxnSpPr>
        <p:spPr>
          <a:xfrm flipV="1">
            <a:off x="7511123" y="5143503"/>
            <a:ext cx="619665" cy="733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61F8884-624A-524F-BF6C-2F5BF12AB9D6}"/>
              </a:ext>
            </a:extLst>
          </p:cNvPr>
          <p:cNvCxnSpPr>
            <a:cxnSpLocks/>
            <a:stCxn id="55" idx="6"/>
            <a:endCxn id="8" idx="2"/>
          </p:cNvCxnSpPr>
          <p:nvPr/>
        </p:nvCxnSpPr>
        <p:spPr>
          <a:xfrm flipV="1">
            <a:off x="7511123" y="4119215"/>
            <a:ext cx="619665" cy="1245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AAD58A9-940E-D142-B4A7-E8A8824A150D}"/>
              </a:ext>
            </a:extLst>
          </p:cNvPr>
          <p:cNvCxnSpPr>
            <a:cxnSpLocks/>
            <a:stCxn id="55" idx="6"/>
            <a:endCxn id="9" idx="2"/>
          </p:cNvCxnSpPr>
          <p:nvPr/>
        </p:nvCxnSpPr>
        <p:spPr>
          <a:xfrm flipV="1">
            <a:off x="7511123" y="4631359"/>
            <a:ext cx="619665" cy="733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8819DEF-CCCB-D346-B02E-57469449CA3F}"/>
              </a:ext>
            </a:extLst>
          </p:cNvPr>
          <p:cNvSpPr txBox="1"/>
          <p:nvPr/>
        </p:nvSpPr>
        <p:spPr>
          <a:xfrm>
            <a:off x="5827670" y="6117350"/>
            <a:ext cx="245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Caches can also be sharded</a:t>
            </a:r>
          </a:p>
        </p:txBody>
      </p:sp>
    </p:spTree>
    <p:extLst>
      <p:ext uri="{BB962C8B-B14F-4D97-AF65-F5344CB8AC3E}">
        <p14:creationId xmlns:p14="http://schemas.microsoft.com/office/powerpoint/2010/main" val="109800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DAA5-0C88-EB4E-837E-81F2605F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D5188-B627-6741-9C38-42D6B2EE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16725"/>
            <a:ext cx="10797540" cy="4809441"/>
          </a:xfrm>
        </p:spPr>
        <p:txBody>
          <a:bodyPr/>
          <a:lstStyle/>
          <a:p>
            <a:r>
              <a:rPr lang="en-US" sz="2800" dirty="0"/>
              <a:t>Soft state – State (information/data) which is used for efficiency, but is not essential for proper operation</a:t>
            </a:r>
          </a:p>
          <a:p>
            <a:pPr lvl="1"/>
            <a:r>
              <a:rPr lang="en-US" sz="2400" dirty="0"/>
              <a:t>Soft state can often be regenerated or replaced if needed</a:t>
            </a:r>
          </a:p>
          <a:p>
            <a:pPr lvl="1"/>
            <a:r>
              <a:rPr lang="en-US" sz="2400" dirty="0"/>
              <a:t>E.g., data caching is example of soft state used for performance improvement:  If lost, cached data can be </a:t>
            </a:r>
            <a:r>
              <a:rPr lang="en-US" sz="2400" dirty="0" err="1"/>
              <a:t>refetched</a:t>
            </a:r>
            <a:r>
              <a:rPr lang="en-US" sz="2400" dirty="0"/>
              <a:t> from slower, more durable storage</a:t>
            </a:r>
          </a:p>
          <a:p>
            <a:pPr marL="457181" lvl="1" indent="0">
              <a:buNone/>
            </a:pPr>
            <a:endParaRPr lang="en-US" sz="2400" dirty="0"/>
          </a:p>
          <a:p>
            <a:r>
              <a:rPr lang="en-US" sz="2800" dirty="0"/>
              <a:t>Hard State – State which is necessary for correctness</a:t>
            </a:r>
          </a:p>
          <a:p>
            <a:pPr lvl="1"/>
            <a:r>
              <a:rPr lang="en-US" sz="2400" dirty="0"/>
              <a:t>To date, most of our discussions in class have focused on hard state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2200" dirty="0"/>
              <a:t>Term introduced by David D. Clark (one of “designers” of Internet): </a:t>
            </a:r>
            <a:r>
              <a:rPr lang="en-US" sz="2200" i="1" dirty="0"/>
              <a:t>“The design philosophy of the DARPA internet protocols.” </a:t>
            </a:r>
            <a:r>
              <a:rPr lang="en-US" sz="2200" dirty="0"/>
              <a:t>SIGCOMM, 1988. </a:t>
            </a:r>
            <a:r>
              <a:rPr lang="en-US" sz="1500" dirty="0"/>
              <a:t>http://</a:t>
            </a:r>
            <a:r>
              <a:rPr lang="en-US" sz="1500" dirty="0" err="1"/>
              <a:t>ccr.sigcomm.org</a:t>
            </a:r>
            <a:r>
              <a:rPr lang="en-US" sz="1500" dirty="0"/>
              <a:t>/archive/1995/jan95/ccr-9501-clark.pdf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D254D-27C4-064B-8288-0B25FF9E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DC82-4C89-C440-990B-F7B5C3652FB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6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DAA5-0C88-EB4E-837E-81F2605F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Sharded vs. Non-Sharded Caching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D5188-B627-6741-9C38-42D6B2EE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08750"/>
            <a:ext cx="10517760" cy="461741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Pros for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sharding</a:t>
            </a: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Greater cache capacity (</a:t>
            </a:r>
            <a:r>
              <a:rPr lang="el-G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Σ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individual capacities)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Adding servers increases both cache capacity and query throughput (although non-sharded can also scale query throughput)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 for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sharding</a:t>
            </a: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Clients need to maintain semi-accurate cache mappings, rather than just random / round-robin selection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Elasticity (adding/removing nodes) more complex, either requiring active moving content or cache misses during passive rebalancing </a:t>
            </a:r>
          </a:p>
          <a:p>
            <a:pPr lvl="1">
              <a:spcBef>
                <a:spcPts val="1200"/>
              </a:spcBef>
            </a:pP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D254D-27C4-064B-8288-0B25FF9E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DC82-4C89-C440-990B-F7B5C3652FB0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000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F823F7D0-E292-1D4E-974C-6E10E6D9C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5017"/>
            <a:ext cx="5481763" cy="284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>
            <a:extLst>
              <a:ext uri="{FF2B5EF4-FFF2-40B4-BE49-F238E27FC236}">
                <a16:creationId xmlns:a16="http://schemas.microsoft.com/office/drawing/2014/main" id="{1589CD32-F518-1449-857D-7B100E36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55" y="291331"/>
            <a:ext cx="11467825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much to cache?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Many Internet workloads have Power law (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Zipf</a:t>
            </a:r>
            <a:r>
              <a:rPr lang="en-US" altLang="en-US" sz="3600" dirty="0">
                <a:ea typeface="ＭＳ Ｐゴシック" panose="020B0600070205080204" pitchFamily="34" charset="-128"/>
              </a:rPr>
              <a:t>) distribution</a:t>
            </a:r>
          </a:p>
        </p:txBody>
      </p:sp>
      <p:sp>
        <p:nvSpPr>
          <p:cNvPr id="22533" name="Slide Number Placeholder 3">
            <a:extLst>
              <a:ext uri="{FF2B5EF4-FFF2-40B4-BE49-F238E27FC236}">
                <a16:creationId xmlns:a16="http://schemas.microsoft.com/office/drawing/2014/main" id="{241EDA84-D713-4B44-870A-5F3568FA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0208" indent="-37473026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18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54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72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5E793A-4018-2340-BD60-195B19B63CA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0B66B-BEEF-3941-BD35-7930DA089375}"/>
              </a:ext>
            </a:extLst>
          </p:cNvPr>
          <p:cNvSpPr txBox="1"/>
          <p:nvPr/>
        </p:nvSpPr>
        <p:spPr>
          <a:xfrm>
            <a:off x="76200" y="5011786"/>
            <a:ext cx="6066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Characteristics of WWW Client-based Traces. Cunha, </a:t>
            </a:r>
            <a:r>
              <a:rPr lang="en-US" b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Bestavros</a:t>
            </a:r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b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Crovella</a:t>
            </a:r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BU-CS, 1995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432A8-2502-864E-A5EE-FE711B9AF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33"/>
          <a:stretch/>
        </p:blipFill>
        <p:spPr>
          <a:xfrm>
            <a:off x="5344242" y="1621808"/>
            <a:ext cx="6477848" cy="34202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6BC51D-77C7-6848-8F79-0823CDEA2187}"/>
              </a:ext>
            </a:extLst>
          </p:cNvPr>
          <p:cNvSpPr/>
          <p:nvPr/>
        </p:nvSpPr>
        <p:spPr>
          <a:xfrm>
            <a:off x="5867400" y="5011786"/>
            <a:ext cx="5943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Experiences with </a:t>
            </a:r>
            <a:r>
              <a:rPr lang="en-US" b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CoralCDN</a:t>
            </a:r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A Five-Year Operational View.  Freedman.  NSDI 2010</a:t>
            </a:r>
          </a:p>
        </p:txBody>
      </p:sp>
    </p:spTree>
    <p:extLst>
      <p:ext uri="{BB962C8B-B14F-4D97-AF65-F5344CB8AC3E}">
        <p14:creationId xmlns:p14="http://schemas.microsoft.com/office/powerpoint/2010/main" val="83652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24244</TotalTime>
  <Words>1752</Words>
  <Application>Microsoft Macintosh PowerPoint</Application>
  <PresentationFormat>Custom</PresentationFormat>
  <Paragraphs>523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Courier New</vt:lpstr>
      <vt:lpstr>Helvetica</vt:lpstr>
      <vt:lpstr>Helvetica Neue</vt:lpstr>
      <vt:lpstr>Helvetica Neue Medium</vt:lpstr>
      <vt:lpstr>System Font Regular</vt:lpstr>
      <vt:lpstr>Times New Roman</vt:lpstr>
      <vt:lpstr>ZapfDingbats</vt:lpstr>
      <vt:lpstr>Office Theme</vt:lpstr>
      <vt:lpstr> Distributed Systems for Content Delivery</vt:lpstr>
      <vt:lpstr>Problem Space</vt:lpstr>
      <vt:lpstr>Modern Web Architectures</vt:lpstr>
      <vt:lpstr>Modern Web Architectures</vt:lpstr>
      <vt:lpstr>Modern Web Architectures</vt:lpstr>
      <vt:lpstr>Modern Web Architectures</vt:lpstr>
      <vt:lpstr>Types of State</vt:lpstr>
      <vt:lpstr>Sharded vs. Non-Sharded Caching</vt:lpstr>
      <vt:lpstr>How much to cache? Many Internet workloads have Power law (Zipf) distribution</vt:lpstr>
      <vt:lpstr>How much to cache? Many Internet workloads have Power law (Zipf) distribution</vt:lpstr>
      <vt:lpstr>Modern Web Architectures</vt:lpstr>
      <vt:lpstr>Content Delivery Networks</vt:lpstr>
      <vt:lpstr>Content Distribution Network</vt:lpstr>
      <vt:lpstr>PowerPoint Presentation</vt:lpstr>
      <vt:lpstr>PowerPoint Presentation</vt:lpstr>
      <vt:lpstr>PowerPoint Presentation</vt:lpstr>
      <vt:lpstr>PowerPoint Presentation</vt:lpstr>
      <vt:lpstr>Caching is powerful: Modern HTTP Video-on-Demand</vt:lpstr>
      <vt:lpstr>CDN Case Study: How Akamai Works</vt:lpstr>
      <vt:lpstr>How Akamai Uses DNS</vt:lpstr>
      <vt:lpstr>How Akamai Uses DNS</vt:lpstr>
      <vt:lpstr>How Akamai Uses DNS</vt:lpstr>
      <vt:lpstr>How Akamai Uses DNS</vt:lpstr>
      <vt:lpstr>How Akamai Uses DNS</vt:lpstr>
      <vt:lpstr>How Akamai Uses DNS</vt:lpstr>
      <vt:lpstr>How Akamai Uses DNS</vt:lpstr>
      <vt:lpstr>How Akamai Works: Cache Hit</vt:lpstr>
      <vt:lpstr>Routing Client Requests within Map</vt:lpstr>
      <vt:lpstr>Selecting server inside cluster</vt:lpstr>
      <vt:lpstr>“Consistency”?  (and/or limiting the staleness of cached objects)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Michael J. Freedman</cp:lastModifiedBy>
  <cp:revision>1777</cp:revision>
  <cp:lastPrinted>2020-04-05T15:13:57Z</cp:lastPrinted>
  <dcterms:created xsi:type="dcterms:W3CDTF">2014-03-24T03:17:35Z</dcterms:created>
  <dcterms:modified xsi:type="dcterms:W3CDTF">2022-04-11T22:05:19Z</dcterms:modified>
</cp:coreProperties>
</file>