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9" r:id="rId6"/>
    <p:sldId id="258" r:id="rId7"/>
    <p:sldId id="296" r:id="rId8"/>
    <p:sldId id="260" r:id="rId9"/>
    <p:sldId id="261" r:id="rId10"/>
    <p:sldId id="303" r:id="rId11"/>
    <p:sldId id="275" r:id="rId12"/>
    <p:sldId id="276" r:id="rId13"/>
    <p:sldId id="281" r:id="rId14"/>
    <p:sldId id="280" r:id="rId15"/>
    <p:sldId id="279" r:id="rId16"/>
    <p:sldId id="283" r:id="rId17"/>
    <p:sldId id="285" r:id="rId18"/>
    <p:sldId id="304" r:id="rId19"/>
    <p:sldId id="305" r:id="rId20"/>
    <p:sldId id="307" r:id="rId21"/>
    <p:sldId id="318" r:id="rId22"/>
    <p:sldId id="308" r:id="rId23"/>
    <p:sldId id="310" r:id="rId24"/>
    <p:sldId id="309" r:id="rId25"/>
    <p:sldId id="311" r:id="rId26"/>
    <p:sldId id="321" r:id="rId27"/>
    <p:sldId id="322" r:id="rId28"/>
    <p:sldId id="314" r:id="rId29"/>
    <p:sldId id="315" r:id="rId30"/>
    <p:sldId id="316" r:id="rId31"/>
    <p:sldId id="317" r:id="rId32"/>
    <p:sldId id="319" r:id="rId33"/>
    <p:sldId id="320" r:id="rId34"/>
    <p:sldId id="324" r:id="rId35"/>
    <p:sldId id="327" r:id="rId36"/>
    <p:sldId id="328" r:id="rId37"/>
    <p:sldId id="330" r:id="rId38"/>
    <p:sldId id="331" r:id="rId39"/>
    <p:sldId id="326" r:id="rId40"/>
    <p:sldId id="325" r:id="rId41"/>
    <p:sldId id="323" r:id="rId4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3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</a:t>
            </a:r>
            <a:r>
              <a:rPr lang="en-US" baseline="0" dirty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talk</a:t>
            </a:r>
            <a:r>
              <a:rPr lang="en-US" baseline="0" dirty="0"/>
              <a:t> about the proof intuition with a simplified example. We prove by contradiction.</a:t>
            </a:r>
          </a:p>
          <a:p>
            <a:endParaRPr lang="en-US" baseline="0" dirty="0"/>
          </a:p>
          <a:p>
            <a:r>
              <a:rPr lang="en-US" baseline="0" dirty="0"/>
              <a:t>R is a read-only transaction and we assume it has all SNOW properties and later we will derive a contradiction.</a:t>
            </a:r>
          </a:p>
          <a:p>
            <a:endParaRPr lang="en-US" baseline="0" dirty="0"/>
          </a:p>
          <a:p>
            <a:r>
              <a:rPr lang="en-US" baseline="0" dirty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/>
              <a:t>serializability</a:t>
            </a:r>
            <a:r>
              <a:rPr lang="en-US" baseline="0" dirty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/>
              <a:t>serializable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</a:t>
            </a:r>
            <a:r>
              <a:rPr lang="en-US" baseline="0" dirty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/>
              <a:t>For instance, COPS-DW is a new algorithm we designed, which has the 3 properties: strict </a:t>
            </a:r>
            <a:r>
              <a:rPr lang="en-US" baseline="0" dirty="0" err="1"/>
              <a:t>serializability</a:t>
            </a:r>
            <a:r>
              <a:rPr lang="en-US" baseline="0" dirty="0"/>
              <a:t>, non-blocking and one-response. </a:t>
            </a:r>
            <a:r>
              <a:rPr lang="en-US" baseline="0" dirty="0" err="1"/>
              <a:t>Eiger</a:t>
            </a:r>
            <a:r>
              <a:rPr lang="en-US" baseline="0" dirty="0"/>
              <a:t> is an existing system, the only property </a:t>
            </a:r>
            <a:r>
              <a:rPr lang="en-US" baseline="0" dirty="0" err="1"/>
              <a:t>eiger’s</a:t>
            </a:r>
            <a:r>
              <a:rPr lang="en-US" baseline="0" dirty="0"/>
              <a:t> read-only transaction doesn’t have is one-response, because it needs 3 round-trips in worst case for returning strictly </a:t>
            </a:r>
            <a:r>
              <a:rPr lang="en-US" baseline="0" dirty="0" err="1"/>
              <a:t>serializable</a:t>
            </a:r>
            <a:r>
              <a:rPr lang="en-US" baseline="0" dirty="0"/>
              <a:t> results. Spanner is </a:t>
            </a:r>
            <a:r>
              <a:rPr lang="en-US" baseline="0" dirty="0" err="1"/>
              <a:t>google’s</a:t>
            </a:r>
            <a:r>
              <a:rPr lang="en-US" baseline="0" dirty="0"/>
              <a:t> distributed database system, it provides 2 read-only transaction APIs, Spanner-RO provides strictly </a:t>
            </a:r>
            <a:r>
              <a:rPr lang="en-US" baseline="0" dirty="0" err="1"/>
              <a:t>serializable</a:t>
            </a:r>
            <a:r>
              <a:rPr lang="en-US" baseline="0" dirty="0"/>
              <a:t> reads, but it requires blocking. Spanner-Snap is non-blocking, but only returns snapshot reads, which is weaker than strict </a:t>
            </a:r>
            <a:r>
              <a:rPr lang="en-US" baseline="0" dirty="0" err="1"/>
              <a:t>serializability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reads are eventually consistent non-transactional reads.</a:t>
            </a:r>
          </a:p>
          <a:p>
            <a:endParaRPr lang="en-US" baseline="0" dirty="0"/>
          </a:p>
          <a:p>
            <a:r>
              <a:rPr lang="en-US" baseline="0" dirty="0"/>
              <a:t>No “W” here, applies even in systems without write transactions, thus is more restrictive.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(Requires 2 objects.)</a:t>
            </a:r>
          </a:p>
          <a:p>
            <a:endParaRPr lang="en-US" dirty="0"/>
          </a:p>
          <a:p>
            <a:r>
              <a:rPr lang="en-US" dirty="0"/>
              <a:t>Proof intuition:</a:t>
            </a:r>
            <a:endParaRPr lang="en-US" baseline="0" dirty="0"/>
          </a:p>
          <a:p>
            <a:r>
              <a:rPr lang="en-US" baseline="0" dirty="0"/>
              <a:t>Let P1 and P2 be the 2 furthest away processes.</a:t>
            </a:r>
          </a:p>
          <a:p>
            <a:r>
              <a:rPr lang="en-US" baseline="0" dirty="0"/>
              <a:t>Assume to contradict read time + write time &lt; d.</a:t>
            </a:r>
          </a:p>
          <a:p>
            <a:r>
              <a:rPr lang="en-US" baseline="0" dirty="0"/>
              <a:t>Thus the following executions are possible because P1’s Write can’t be seen at P2 Read:</a:t>
            </a:r>
            <a:endParaRPr lang="en-US" dirty="0"/>
          </a:p>
          <a:p>
            <a:endParaRPr lang="en-US" dirty="0"/>
          </a:p>
          <a:p>
            <a:r>
              <a:rPr lang="en-US" dirty="0"/>
              <a:t>P1: |--W(x=1)--| |--R(y)=0--|</a:t>
            </a:r>
          </a:p>
          <a:p>
            <a:r>
              <a:rPr lang="en-US" dirty="0"/>
              <a:t>P2:</a:t>
            </a:r>
            <a:r>
              <a:rPr lang="en-US" baseline="0" dirty="0"/>
              <a:t> |--W(y=1)--| |--R(x)=0--|</a:t>
            </a:r>
          </a:p>
          <a:p>
            <a:endParaRPr lang="en-US" baseline="0" dirty="0"/>
          </a:p>
          <a:p>
            <a:r>
              <a:rPr lang="en-US" baseline="0" dirty="0"/>
              <a:t>But there is no total order of these operations, so does not provide sequential 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study</a:t>
            </a:r>
            <a:r>
              <a:rPr lang="en-US" baseline="0" dirty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/>
          </a:p>
          <a:p>
            <a:r>
              <a:rPr lang="en-US" baseline="0" dirty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Strict </a:t>
            </a:r>
            <a:r>
              <a:rPr lang="en-US" dirty="0" err="1"/>
              <a:t>serializability</a:t>
            </a:r>
            <a:r>
              <a:rPr lang="en-US" baseline="0" dirty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/>
          </a:p>
          <a:p>
            <a:r>
              <a:rPr lang="en-US" baseline="0" dirty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</a:t>
            </a:r>
            <a:r>
              <a:rPr lang="en-US" baseline="0" dirty="0"/>
              <a:t>nother</a:t>
            </a:r>
            <a:r>
              <a:rPr lang="en-US" dirty="0"/>
              <a:t> example</a:t>
            </a:r>
            <a:r>
              <a:rPr lang="en-US" baseline="0" dirty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/>
          </a:p>
          <a:p>
            <a:r>
              <a:rPr lang="en-US" baseline="0" dirty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/>
          </a:p>
          <a:p>
            <a:r>
              <a:rPr lang="en-US" baseline="0" dirty="0"/>
              <a:t>Strict </a:t>
            </a:r>
            <a:r>
              <a:rPr lang="en-US" baseline="0" dirty="0" err="1"/>
              <a:t>serializability</a:t>
            </a:r>
            <a:r>
              <a:rPr lang="en-US" baseline="0" dirty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Non-blocking</a:t>
            </a:r>
            <a:r>
              <a:rPr lang="en-US" baseline="0" dirty="0"/>
              <a:t> means the read-only transactions do not wait on external events, such as waiting on locks, timeouts, or other messages.</a:t>
            </a:r>
          </a:p>
          <a:p>
            <a:endParaRPr lang="en-US" baseline="0" dirty="0"/>
          </a:p>
          <a:p>
            <a:r>
              <a:rPr lang="en-US" baseline="0" dirty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2022/4/3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57" y="523305"/>
            <a:ext cx="7963383" cy="21246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4800" dirty="0"/>
              <a:t>Impossibility Results:</a:t>
            </a:r>
            <a:br>
              <a:rPr lang="en-US" sz="4800" dirty="0"/>
            </a:br>
            <a:r>
              <a:rPr lang="en-US" sz="3600" dirty="0"/>
              <a:t>CAP, PRAM, SNOW, &amp; FLP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3530"/>
            <a:ext cx="6858000" cy="2124645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20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704617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1247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1247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690872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43584" y="3538728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1247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69382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42302" y="3540985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693827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155330" y="3544159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1247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2326977" y="2295880"/>
            <a:ext cx="809239" cy="35717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4529430" y="2305256"/>
            <a:ext cx="1265744" cy="999939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A7A7A8-95AF-DA4E-9E9C-DDA99625DA60}"/>
              </a:ext>
            </a:extLst>
          </p:cNvPr>
          <p:cNvSpPr txBox="1"/>
          <p:nvPr/>
        </p:nvSpPr>
        <p:spPr>
          <a:xfrm>
            <a:off x="434704" y="469382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62CAD3-4674-B44D-9D13-0829FCA81CEC}"/>
              </a:ext>
            </a:extLst>
          </p:cNvPr>
          <p:cNvCxnSpPr/>
          <p:nvPr/>
        </p:nvCxnSpPr>
        <p:spPr>
          <a:xfrm flipV="1">
            <a:off x="1242302" y="3540985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2222E7-1DA8-144C-9635-B95E17F505B2}"/>
              </a:ext>
            </a:extLst>
          </p:cNvPr>
          <p:cNvSpPr txBox="1"/>
          <p:nvPr/>
        </p:nvSpPr>
        <p:spPr>
          <a:xfrm>
            <a:off x="5198831" y="4693827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3A2EB9-25DC-9D4D-8F98-09874D7B85F2}"/>
              </a:ext>
            </a:extLst>
          </p:cNvPr>
          <p:cNvCxnSpPr/>
          <p:nvPr/>
        </p:nvCxnSpPr>
        <p:spPr>
          <a:xfrm flipH="1" flipV="1">
            <a:off x="6155330" y="3544159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Cannot “choose” no partitions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2-out-of-3 interpretation doesn’t make sense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Instead, availability OR consistency?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That is:  Fundamental tradeoff between availability and consistency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/>
              <a:t>When designing system must choose one or the other, both are not possible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It is a theorem, with a proof, that you understand!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Cannot “beat” CAP Theorem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59508" y="3065891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55684" y="2806922"/>
            <a:ext cx="102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Results Useful!!!!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Fundamental tradeoff in design space: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  Must</a:t>
            </a:r>
            <a:r>
              <a:rPr lang="en-US" dirty="0"/>
              <a:t> make a choice</a:t>
            </a:r>
          </a:p>
          <a:p>
            <a:pPr lvl="1"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Avoids wasting effort trying to achieve impossible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Tells us the best-possible systems we can build!</a:t>
            </a:r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PRAM </a:t>
            </a:r>
            <a:r>
              <a:rPr lang="en-US" sz="2000" dirty="0"/>
              <a:t>[Lipton Sandberg 88] [</a:t>
            </a:r>
            <a:r>
              <a:rPr lang="en-US" sz="2000" dirty="0" err="1"/>
              <a:t>Attiya</a:t>
            </a:r>
            <a:r>
              <a:rPr lang="en-US" sz="2000" dirty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d</a:t>
            </a:r>
            <a:r>
              <a:rPr lang="en-US" dirty="0"/>
              <a:t> is the worst-case delay in the network over all pairs of processes [datacenters]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Sequentially consistent system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read time + write time ≥ </a:t>
            </a:r>
            <a:r>
              <a:rPr lang="en-US" i="1" dirty="0"/>
              <a:t>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Fundamental tradeoff b/w consistency and latency!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(Skipping proof, see presenter notes or papers)</a:t>
            </a:r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891891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vs.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8110" y="4447468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SNOW Theorem </a:t>
            </a:r>
            <a:r>
              <a:rPr lang="en-US" sz="2000" dirty="0"/>
              <a:t>[Lu et al. 2016]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read-only transactions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guarantees, 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2"/>
            <a:r>
              <a:rPr lang="en-US" sz="2200" dirty="0"/>
              <a:t>(Same as eventual consistent non-transactional reads)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SNOW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rite transactions that conflict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79634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>
                  <a:latin typeface="Helvetica Neue Medium"/>
                  <a:cs typeface="Helvetica Neue Medium"/>
                </a:rPr>
              </a:br>
              <a:r>
                <a:rPr lang="en-US" sz="2800" dirty="0">
                  <a:latin typeface="Helvetica Neue Medium"/>
                  <a:cs typeface="Helvetica Neue Medium"/>
                </a:rPr>
                <a:t>Guarantees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9634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[N]</a:t>
            </a:r>
            <a:r>
              <a:rPr lang="en-US" dirty="0"/>
              <a:t>on-blocking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Do not wait on external events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Locks, timeouts, messages, etc.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Lower latency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[O]</a:t>
            </a:r>
            <a:r>
              <a:rPr lang="en-US" dirty="0"/>
              <a:t>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One round-trip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No message redirection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Centralized components: coordinator, etc.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No retries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Save the time for extra round-trips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One value per response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Less time for transmitting, marshaling,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[W]</a:t>
            </a:r>
            <a:r>
              <a:rPr lang="en-US" dirty="0"/>
              <a:t>rite Transactions That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Compatible with write transactions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Richer system model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Eas</a:t>
            </a:r>
            <a:r>
              <a:rPr lang="en-US" altLang="zh-CN" dirty="0"/>
              <a:t>ier</a:t>
            </a:r>
            <a:r>
              <a:rPr lang="en-US" dirty="0"/>
              <a:t> to program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Spanner has W</a:t>
            </a:r>
          </a:p>
          <a:p>
            <a:pPr>
              <a:lnSpc>
                <a:spcPct val="100000"/>
              </a:lnSpc>
            </a:pPr>
            <a:r>
              <a:rPr lang="en-US" dirty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1266512"/>
            <a:ext cx="8102600" cy="3810613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4000" dirty="0">
                <a:latin typeface="Helvetica Neue Medium"/>
                <a:cs typeface="Helvetica Neue Medium"/>
              </a:rPr>
              <a:t>The SNOW Theorem: </a:t>
            </a:r>
          </a:p>
          <a:p>
            <a:pPr algn="ctr">
              <a:spcBef>
                <a:spcPts val="800"/>
              </a:spcBef>
            </a:pPr>
            <a:endParaRPr lang="en-US" sz="1400" dirty="0">
              <a:latin typeface="Helvetica Neue Medium"/>
              <a:cs typeface="Helvetica Neue Medium"/>
            </a:endParaRPr>
          </a:p>
          <a:p>
            <a:pPr algn="ctr">
              <a:spcBef>
                <a:spcPts val="800"/>
              </a:spcBef>
            </a:pPr>
            <a:r>
              <a:rPr lang="en-US" sz="30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0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>
              <a:spcBef>
                <a:spcPts val="800"/>
              </a:spcBef>
            </a:pPr>
            <a:r>
              <a:rPr lang="en-US" sz="3000" dirty="0">
                <a:latin typeface="Helvetica Neue Medium"/>
                <a:cs typeface="Helvetica Neue Medium"/>
              </a:rPr>
              <a:t>algorithms to have all SNOW properties</a:t>
            </a:r>
            <a:br>
              <a:rPr lang="en-US" sz="3000" dirty="0">
                <a:latin typeface="Helvetica Neue Medium"/>
                <a:cs typeface="Helvetica Neue Medium"/>
              </a:rPr>
            </a:br>
            <a:br>
              <a:rPr lang="en-US" sz="3000" dirty="0">
                <a:latin typeface="Helvetica Neue Medium"/>
                <a:cs typeface="Helvetica Neue Medium"/>
              </a:rPr>
            </a:br>
            <a:r>
              <a:rPr lang="en-US" sz="3000" dirty="0">
                <a:latin typeface="Helvetica Neue Medium"/>
                <a:cs typeface="Helvetica Neue Medium"/>
              </a:rPr>
              <a:t>Must choose strongest guarantees OR lowest latency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B43728C5-DDE8-5F47-93F8-0CF2E4D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0"/>
            <a:ext cx="891891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Network Partitions Divide Systems</a:t>
            </a:r>
          </a:p>
        </p:txBody>
      </p: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SNOW Is Impossible </a:t>
            </a:r>
            <a:r>
              <a:rPr lang="en-US" sz="2700" dirty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B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visible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finishes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invisible</a:t>
            </a: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Is Tight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COPS-DW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176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</a:t>
            </a:r>
            <a:r>
              <a:rPr lang="en-US" sz="2800" dirty="0" err="1">
                <a:latin typeface="Helvetica Neue Medium"/>
                <a:cs typeface="Helvetica Neue Medium"/>
              </a:rPr>
              <a:t>Eiger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Spanner-Snap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S+N+W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S+O+W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N+O+W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vs.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Latency: How long operations take</a:t>
            </a:r>
          </a:p>
          <a:p>
            <a:pPr lvl="1"/>
            <a:r>
              <a:rPr lang="en-US" dirty="0"/>
              <a:t>All results so far about latency/availability</a:t>
            </a:r>
          </a:p>
          <a:p>
            <a:pPr lvl="1"/>
            <a:endParaRPr lang="en-US" dirty="0"/>
          </a:p>
          <a:p>
            <a:r>
              <a:rPr lang="en-US" dirty="0"/>
              <a:t>Throughput: How many operations/sec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/>
              <a:t>The NOCS Theorem </a:t>
            </a:r>
            <a:r>
              <a:rPr lang="en-US" sz="2000" dirty="0"/>
              <a:t>[Lu et al. 2020]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757202" cy="469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on read-only transaction’s latency and throughput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guarantees, AND</a:t>
            </a:r>
          </a:p>
          <a:p>
            <a:pPr lvl="1"/>
            <a:r>
              <a:rPr lang="en-US" dirty="0"/>
              <a:t>Provide the lowest possible latency? AND </a:t>
            </a:r>
          </a:p>
          <a:p>
            <a:pPr lvl="1"/>
            <a:r>
              <a:rPr lang="en-US" dirty="0"/>
              <a:t>Provide the highest possible throughput?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NOCS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onstant</a:t>
            </a:r>
            <a:r>
              <a:rPr lang="en-US" dirty="0"/>
              <a:t> metadata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80552" y="1914967"/>
            <a:ext cx="1699217" cy="2691757"/>
            <a:chOff x="6938780" y="4368800"/>
            <a:chExt cx="1699217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322798" cy="90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Same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As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Simple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620" y="1631415"/>
            <a:ext cx="8796759" cy="3810613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4000" dirty="0">
                <a:latin typeface="Helvetica Neue Medium"/>
                <a:cs typeface="Helvetica Neue Medium"/>
              </a:rPr>
              <a:t>The NOCS Theorem: </a:t>
            </a:r>
          </a:p>
          <a:p>
            <a:pPr algn="ctr">
              <a:spcBef>
                <a:spcPts val="800"/>
              </a:spcBef>
            </a:pPr>
            <a:endParaRPr lang="en-US" sz="1400" dirty="0">
              <a:latin typeface="Helvetica Neue Medium"/>
              <a:cs typeface="Helvetica Neue Medium"/>
            </a:endParaRPr>
          </a:p>
          <a:p>
            <a:pPr algn="ctr">
              <a:spcBef>
                <a:spcPts val="800"/>
              </a:spcBef>
            </a:pPr>
            <a:r>
              <a:rPr lang="en-US" sz="30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0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>
              <a:spcBef>
                <a:spcPts val="800"/>
              </a:spcBef>
            </a:pPr>
            <a:r>
              <a:rPr lang="en-US" sz="3000" dirty="0">
                <a:latin typeface="Helvetica Neue Medium"/>
                <a:cs typeface="Helvetica Neue Medium"/>
              </a:rPr>
              <a:t>algorithms to have all NOCS properties</a:t>
            </a:r>
            <a:br>
              <a:rPr lang="en-US" sz="3000" dirty="0">
                <a:latin typeface="Helvetica Neue Medium"/>
                <a:cs typeface="Helvetica Neue Medium"/>
              </a:rPr>
            </a:br>
            <a:br>
              <a:rPr lang="en-US" sz="3000" dirty="0">
                <a:latin typeface="Helvetica Neue Medium"/>
                <a:cs typeface="Helvetica Neue Medium"/>
              </a:rPr>
            </a:br>
            <a:r>
              <a:rPr lang="en-US" sz="3000" dirty="0">
                <a:latin typeface="Helvetica Neue Medium"/>
                <a:cs typeface="Helvetica Neue Medium"/>
              </a:rPr>
              <a:t>Must choose strongest consistency OR </a:t>
            </a:r>
            <a:br>
              <a:rPr lang="en-US" sz="3000" dirty="0">
                <a:latin typeface="Helvetica Neue Medium"/>
                <a:cs typeface="Helvetica Neue Medium"/>
              </a:rPr>
            </a:br>
            <a:r>
              <a:rPr lang="en-US" sz="3000" dirty="0">
                <a:latin typeface="Helvetica Neue Medium"/>
                <a:cs typeface="Helvetica Neue Medium"/>
              </a:rPr>
              <a:t>best performance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803053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652" y="2089408"/>
            <a:ext cx="3868615" cy="35951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No deterministic one-crash-robust consensus algorithm exists with asynchronous communication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“FLP”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5258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3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FLP is the original impossibility result for distributed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3204"/>
            <a:ext cx="8229600" cy="46282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Useful interpretation: no consensus algorithm can </a:t>
            </a:r>
            <a:r>
              <a:rPr lang="en-US" sz="2800" u="sng" dirty="0"/>
              <a:t>always</a:t>
            </a:r>
            <a:r>
              <a:rPr lang="en-US" sz="2800" dirty="0"/>
              <a:t> reach consensus with an asynchronous network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Do not believe such claims!</a:t>
            </a:r>
          </a:p>
          <a:p>
            <a:pPr lvl="1"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/>
              <a:t>Led to lots and lots of theoretical work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(Consensus is possible when the network is reasonably well-behaved)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9860"/>
            <a:ext cx="8391379" cy="4846899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dirty="0"/>
              <a:t>Impossibility results tell you choices you must make in the design of your systems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CAP: Fundamental tradeoff b/w availability and strong consistency (for replication)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PRAM: Fundamental tradeoff b/w latency and strong consistency (for replication)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SNOW: Fundamental tradeoff b/w latency and strong guarantees (for </a:t>
            </a:r>
            <a:r>
              <a:rPr lang="en-US" sz="2400" dirty="0" err="1"/>
              <a:t>sharding</a:t>
            </a:r>
            <a:r>
              <a:rPr lang="en-US" sz="2400" dirty="0"/>
              <a:t>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NOCS: Fundamental tradeoff b/w performance (latency and throughput) and strong guarantees (for </a:t>
            </a:r>
            <a:r>
              <a:rPr lang="en-US" sz="2400" dirty="0" err="1"/>
              <a:t>sharding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482811"/>
            <a:ext cx="8345816" cy="4694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Atomic Multicast?</a:t>
            </a:r>
          </a:p>
          <a:p>
            <a:pPr>
              <a:lnSpc>
                <a:spcPct val="120000"/>
              </a:lnSpc>
            </a:pPr>
            <a:r>
              <a:rPr lang="en-US" dirty="0"/>
              <a:t>Bayou?</a:t>
            </a:r>
          </a:p>
          <a:p>
            <a:pPr>
              <a:lnSpc>
                <a:spcPct val="120000"/>
              </a:lnSpc>
            </a:pPr>
            <a:r>
              <a:rPr lang="en-US" dirty="0"/>
              <a:t>Dynamo?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pPr>
              <a:lnSpc>
                <a:spcPct val="120000"/>
              </a:lnSpc>
            </a:pPr>
            <a:r>
              <a:rPr lang="en-US" dirty="0"/>
              <a:t>RAFT?</a:t>
            </a:r>
          </a:p>
          <a:p>
            <a:pPr>
              <a:lnSpc>
                <a:spcPct val="120000"/>
              </a:lnSpc>
            </a:pPr>
            <a:r>
              <a:rPr lang="en-US" dirty="0"/>
              <a:t>COPS?</a:t>
            </a:r>
          </a:p>
          <a:p>
            <a:pPr>
              <a:lnSpc>
                <a:spcPct val="120000"/>
              </a:lnSpc>
            </a:pPr>
            <a:r>
              <a:rPr lang="en-US" dirty="0"/>
              <a:t>Spanner?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EE45B9-0FF8-8E4E-9053-846E9E0B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0"/>
            <a:ext cx="891891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handle partitions?</a:t>
            </a:r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About This Set of Partitions?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390696"/>
            <a:ext cx="859206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Fundamental Tradeoff?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43" y="2236763"/>
            <a:ext cx="8460070" cy="44747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Replicas appear to be a </a:t>
            </a:r>
            <a:r>
              <a:rPr lang="en-US" dirty="0">
                <a:solidFill>
                  <a:srgbClr val="FF8F00"/>
                </a:solidFill>
              </a:rPr>
              <a:t>single machine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rgbClr val="FF8F00"/>
                </a:solidFill>
              </a:rPr>
              <a:t>lose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availability </a:t>
            </a:r>
            <a:r>
              <a:rPr lang="en-US" dirty="0"/>
              <a:t>during a network partition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All replicas </a:t>
            </a:r>
            <a:r>
              <a:rPr lang="en-US" dirty="0">
                <a:solidFill>
                  <a:srgbClr val="FF8F00"/>
                </a:solidFill>
              </a:rPr>
              <a:t>remain available </a:t>
            </a:r>
            <a:r>
              <a:rPr lang="en-US" dirty="0"/>
              <a:t>during a network partition but </a:t>
            </a:r>
            <a:r>
              <a:rPr lang="en-US" dirty="0">
                <a:solidFill>
                  <a:srgbClr val="FF8F00"/>
                </a:solidFill>
              </a:rPr>
              <a:t>do not appear to be a single machine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You cannot achieve all three of: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600" dirty="0"/>
              <a:t>Consistency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600" dirty="0"/>
              <a:t>Availability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600" dirty="0"/>
              <a:t>Partition-Tolerance</a:t>
            </a:r>
          </a:p>
          <a:p>
            <a:pPr marL="914400" lvl="1" indent="-45720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Partition Tolerance =&gt; Partitions Can Happen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Availability =&gt; All Sides of Partition Continue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Consistency =&gt; Replicas Act Like Single Machine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Specifically, </a:t>
            </a:r>
            <a:r>
              <a:rPr lang="en-US" sz="2200" dirty="0">
                <a:solidFill>
                  <a:srgbClr val="FF8F00"/>
                </a:solidFill>
              </a:rPr>
              <a:t>Linearizability</a:t>
            </a: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neither A nor B completes before other begins, then no real-time order.  But must be some total order.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Conjecture </a:t>
            </a:r>
            <a:r>
              <a:rPr lang="en-US" sz="2800" dirty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5494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From keynote lecture by Eric Brewer (2000)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Popular interpretation: 2-out-of-3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Availability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4465</TotalTime>
  <Words>2525</Words>
  <Application>Microsoft Macintosh PowerPoint</Application>
  <PresentationFormat>Overhead</PresentationFormat>
  <Paragraphs>412</Paragraphs>
  <Slides>39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Helvetica Neue Medium</vt:lpstr>
      <vt:lpstr>Office Theme</vt:lpstr>
      <vt:lpstr>1_Office Theme</vt:lpstr>
      <vt:lpstr>2_Office Theme</vt:lpstr>
      <vt:lpstr>Impossibility Results: CAP, PRAM, SNOW, &amp; FLP</vt:lpstr>
      <vt:lpstr>Network Partitions Divide Systems</vt:lpstr>
      <vt:lpstr>Network Partitions Divide Systems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Latency vs. Throughput</vt:lpstr>
      <vt:lpstr>PowerPoint Presentation</vt:lpstr>
      <vt:lpstr>The NOCS Properties </vt:lpstr>
      <vt:lpstr>PowerPoint Presentation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64</cp:revision>
  <cp:lastPrinted>2022-04-03T17:48:33Z</cp:lastPrinted>
  <dcterms:created xsi:type="dcterms:W3CDTF">2018-09-09T13:59:16Z</dcterms:created>
  <dcterms:modified xsi:type="dcterms:W3CDTF">2022-04-03T17:51:38Z</dcterms:modified>
</cp:coreProperties>
</file>