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95" r:id="rId3"/>
    <p:sldId id="297" r:id="rId4"/>
    <p:sldId id="299" r:id="rId5"/>
    <p:sldId id="302" r:id="rId6"/>
    <p:sldId id="301" r:id="rId7"/>
    <p:sldId id="303" r:id="rId8"/>
    <p:sldId id="305" r:id="rId9"/>
    <p:sldId id="307" r:id="rId10"/>
    <p:sldId id="304" r:id="rId11"/>
    <p:sldId id="279" r:id="rId12"/>
    <p:sldId id="280" r:id="rId13"/>
    <p:sldId id="282" r:id="rId14"/>
    <p:sldId id="283" r:id="rId15"/>
    <p:sldId id="308" r:id="rId16"/>
    <p:sldId id="284" r:id="rId17"/>
    <p:sldId id="285" r:id="rId18"/>
    <p:sldId id="311" r:id="rId19"/>
    <p:sldId id="309" r:id="rId20"/>
    <p:sldId id="310" r:id="rId21"/>
    <p:sldId id="289" r:id="rId22"/>
    <p:sldId id="325" r:id="rId23"/>
    <p:sldId id="327" r:id="rId24"/>
    <p:sldId id="329" r:id="rId25"/>
    <p:sldId id="326" r:id="rId26"/>
    <p:sldId id="331" r:id="rId27"/>
    <p:sldId id="332" r:id="rId28"/>
    <p:sldId id="328" r:id="rId29"/>
    <p:sldId id="312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/>
    <p:restoredTop sz="77856"/>
  </p:normalViewPr>
  <p:slideViewPr>
    <p:cSldViewPr snapToGrid="0" snapToObjects="1">
      <p:cViewPr varScale="1">
        <p:scale>
          <a:sx n="94" d="100"/>
          <a:sy n="94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F139-8948-BD40-9FA3-A6EFC8080562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9E83-32E0-2E4A-A646-F973F8B5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..[tell students to point chat at me]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[Also mention art </a:t>
            </a:r>
            <a:r>
              <a:rPr lang="en-US"/>
              <a:t>of abstraction design]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[Attend lectures,</a:t>
            </a:r>
            <a:r>
              <a:rPr lang="en-US" baseline="0" dirty="0"/>
              <a:t> actively think through problems, ask questions after class in my office hours,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D8A69E1-749B-3E46-A126-8422C8ABD577}" type="slidenum">
              <a:rPr lang="en-US" altLang="en-US" sz="1300" b="0">
                <a:latin typeface="Times New Roman" charset="0"/>
              </a:rPr>
              <a:pPr eaLnBrk="1" hangingPunct="1"/>
              <a:t>11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21213" y="404813"/>
            <a:ext cx="3683000" cy="2071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3550" y="2627993"/>
            <a:ext cx="9292829" cy="2426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0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D8A69E1-749B-3E46-A126-8422C8ABD577}" type="slidenum">
              <a:rPr lang="en-US" altLang="en-US" sz="1300" b="0">
                <a:latin typeface="Times New Roman" charset="0"/>
              </a:rPr>
              <a:pPr eaLnBrk="1" hangingPunct="1"/>
              <a:t>12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21213" y="404813"/>
            <a:ext cx="3683000" cy="2071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3550" y="2627993"/>
            <a:ext cx="9292829" cy="2426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8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13BA6ABA-E30B-2D47-9755-EA41E8326F2B}" type="slidenum">
              <a:rPr lang="en-US" altLang="en-US" sz="1300" b="0">
                <a:latin typeface="Times New Roman" charset="0"/>
              </a:rPr>
              <a:pPr eaLnBrk="1" hangingPunct="1"/>
              <a:t>17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21213" y="404813"/>
            <a:ext cx="3683000" cy="20716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3550" y="2627993"/>
            <a:ext cx="9292829" cy="2426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DBF0-4DBA-C948-951D-677A5AF04C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2190C-B17F-3146-8DCE-7D776BCF6962}" type="slidenum">
              <a:rPr lang="en-US">
                <a:latin typeface="Times New Roman" pitchFamily="-1" charset="0"/>
              </a:rPr>
              <a:pPr/>
              <a:t>26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82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0CE7E-C084-D447-9076-1F4946221273}" type="slidenum">
              <a:rPr lang="en-US">
                <a:latin typeface="Times New Roman" pitchFamily="-1" charset="0"/>
              </a:rPr>
              <a:pPr/>
              <a:t>27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63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4E13-5BDC-2D43-868F-2B4AD326047C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4C71-79A1-6C48-89FD-79EAAE808174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BABE-4594-9440-B38B-66B74F90CE1A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4520-6C4B-954F-85CD-B224857A1594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D1F-870E-D24A-A51A-2A0F9F4F8A3F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10B9-F4AA-9843-8232-E43C15EC5E67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CC3C-0664-B643-B347-09C5DDCA1686}" type="datetime1">
              <a:rPr lang="en-US" smtClean="0"/>
              <a:t>1/26/22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3C0E-EA28-C546-9FF7-FFCA19ECA910}" type="datetime1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EFCE-B244-D547-AA82-99B207E9C87E}" type="datetime1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11A0-2B67-E448-BA54-815C6A893999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F6CE-98F0-FD42-8CC0-38935C310B8F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8871875B-85A0-624A-9FA5-0FBB6EE46BEC}" type="datetime1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2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18006-9C08-464D-B9C3-4AA26DC4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A454-65FD-B54F-92D7-A695B1D14981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Assignments- Late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“free” late days</a:t>
            </a:r>
          </a:p>
          <a:p>
            <a:pPr lvl="1"/>
            <a:r>
              <a:rPr lang="en-US" dirty="0"/>
              <a:t>We assign them at the end of the semester to maximize your score</a:t>
            </a:r>
          </a:p>
          <a:p>
            <a:pPr lvl="1"/>
            <a:r>
              <a:rPr lang="en-US" dirty="0"/>
              <a:t>Used in 1 day granularity</a:t>
            </a:r>
          </a:p>
          <a:p>
            <a:pPr lvl="1"/>
            <a:r>
              <a:rPr lang="en-US" dirty="0"/>
              <a:t>Cannot use for last assignment (Deans date)</a:t>
            </a:r>
          </a:p>
          <a:p>
            <a:pPr lvl="1"/>
            <a:endParaRPr lang="en-US" dirty="0"/>
          </a:p>
          <a:p>
            <a:r>
              <a:rPr lang="en-US" dirty="0"/>
              <a:t>Late policy</a:t>
            </a:r>
          </a:p>
          <a:p>
            <a:pPr lvl="1"/>
            <a:r>
              <a:rPr lang="en-US" dirty="0"/>
              <a:t>G = Grade you would have earned if turned in on time</a:t>
            </a:r>
          </a:p>
          <a:p>
            <a:pPr lvl="1"/>
            <a:r>
              <a:rPr lang="en-US" dirty="0"/>
              <a:t>1 day late =&gt; 90%*G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&gt; 5 days late =&gt; 50%*G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036C-2907-E647-A55C-826F51C0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E745-0F94-EA49-BB2D-311DE3CBF735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Policies: Write Your Own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39695"/>
            <a:ext cx="9440695" cy="5287321"/>
          </a:xfrm>
        </p:spPr>
        <p:txBody>
          <a:bodyPr>
            <a:normAutofit/>
          </a:bodyPr>
          <a:lstStyle/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Programming is an individual creative process.  At first, discussions with friends is fine.  When writing code, however, the program must be your own 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Do not copy another person’s programs, comments, or any part of submitted assignment.  This includes character-by-character transliteration but also derivative works.  Cannot use another’s code, etc. even while “citing” them.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Writing code for use by another or using another’s code is academic fraud in context of coursework.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Do not publish your code e.g., on </a:t>
            </a:r>
            <a:r>
              <a:rPr lang="en-US" altLang="en-US" sz="2400" dirty="0" err="1"/>
              <a:t>github</a:t>
            </a:r>
            <a:r>
              <a:rPr lang="en-US" altLang="en-US" sz="2400" dirty="0"/>
              <a:t>, during/after course!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32F23-90B4-434E-B2D5-FB462447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3DD8-B7B1-3B42-93CB-9E45537E4A64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Policies: Write Your Own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39695"/>
            <a:ext cx="9440695" cy="5287321"/>
          </a:xfrm>
        </p:spPr>
        <p:txBody>
          <a:bodyPr>
            <a:normAutofit/>
          </a:bodyPr>
          <a:lstStyle/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Programming is an individual creative process.  At first, discussions with friends is fine.  When writing code, however, the program must be your own 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Do not copy another person’s programs, comments, or any part of submitted assignment.  This includes character-by-character transliteration but also derivative works.  Cannot use another’s code, etc. even while “citing” them.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Writing code for use by another or using another’s code is academic fraud in context of coursework.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Do not publish your code e.g., on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, during/after course!</a:t>
            </a:r>
          </a:p>
        </p:txBody>
      </p:sp>
      <p:sp>
        <p:nvSpPr>
          <p:cNvPr id="2" name="TextBox 1"/>
          <p:cNvSpPr txBox="1"/>
          <p:nvPr/>
        </p:nvSpPr>
        <p:spPr>
          <a:xfrm rot="19717582">
            <a:off x="2704570" y="3243851"/>
            <a:ext cx="690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Don’t Plagiarize!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ECEF3-F03C-1640-BAF7-0DB5F3C6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53B1-C4F0-934A-ACC8-FFE9CBE4F773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73" y="2149039"/>
            <a:ext cx="7772400" cy="1166478"/>
          </a:xfrm>
        </p:spPr>
        <p:txBody>
          <a:bodyPr/>
          <a:lstStyle/>
          <a:p>
            <a:r>
              <a:rPr lang="en-US" sz="4800" dirty="0"/>
              <a:t>Warnings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6373" y="3593140"/>
            <a:ext cx="7772400" cy="1515961"/>
          </a:xfrm>
        </p:spPr>
        <p:txBody>
          <a:bodyPr>
            <a:noAutofit/>
          </a:bodyPr>
          <a:lstStyle/>
          <a:p>
            <a:r>
              <a:rPr lang="en-US" sz="3600" dirty="0"/>
              <a:t>This is a 400-level course,</a:t>
            </a:r>
          </a:p>
          <a:p>
            <a:r>
              <a:rPr lang="en-US" sz="3600" dirty="0"/>
              <a:t>with expectations to match.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700C9-3C1A-8E4B-8635-AA1E06CA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D22-1E86-224A-AF5D-C6A2B7E14F7E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1" y="1692613"/>
            <a:ext cx="10395856" cy="507331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altLang="en-US" sz="2400" dirty="0"/>
              <a:t>Assignment 1 is purposely easy to teach Go.  Don’t be fooled.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Starting 3-4 days before deadline for later assignment =&gt; </a:t>
            </a:r>
            <a:r>
              <a:rPr lang="en-US" altLang="en-US" sz="2400" b="1" dirty="0"/>
              <a:t>Disaster</a:t>
            </a:r>
            <a:r>
              <a:rPr lang="en-US" altLang="en-US" sz="2400" dirty="0"/>
              <a:t>.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Distributed systems are hard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dirty="0"/>
              <a:t>Need to understand problem and protocol, carefully design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dirty="0"/>
              <a:t>Can take 5x more time to debug than “initially program”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Assignment #4 builds on your Assignment #3 solution, i.e., you can’t do #4 until your own #3 is working!  (That’s the real world!)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182880"/>
            <a:ext cx="9601200" cy="1066800"/>
          </a:xfrm>
        </p:spPr>
        <p:txBody>
          <a:bodyPr anchor="t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en-US" dirty="0"/>
              <a:t>Warning #1: </a:t>
            </a:r>
            <a:br>
              <a:rPr lang="en-US" altLang="en-US" dirty="0"/>
            </a:br>
            <a:r>
              <a:rPr lang="en-US" altLang="en-US" sz="4000" dirty="0"/>
              <a:t>Assignments are a LOT of work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79E22-6E5B-B64C-80B5-F2F1EC58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CD90-8F75-B141-A149-8AD180A9DC70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Self Reported Hours Spent on Assignments: Median [Min-Max]</a:t>
            </a:r>
          </a:p>
          <a:p>
            <a:endParaRPr lang="en-US" dirty="0"/>
          </a:p>
          <a:p>
            <a:r>
              <a:rPr lang="en-US" dirty="0"/>
              <a:t>1-1:	 2  [1-6]</a:t>
            </a:r>
          </a:p>
          <a:p>
            <a:r>
              <a:rPr lang="en-US" dirty="0"/>
              <a:t>1-2:	 3  [1-8]</a:t>
            </a:r>
          </a:p>
          <a:p>
            <a:r>
              <a:rPr lang="en-US" dirty="0"/>
              <a:t>1-3:	 4  [1-10]</a:t>
            </a:r>
          </a:p>
          <a:p>
            <a:r>
              <a:rPr lang="en-US" dirty="0"/>
              <a:t>2:	 6  [2-15]</a:t>
            </a:r>
          </a:p>
          <a:p>
            <a:r>
              <a:rPr lang="en-US" dirty="0"/>
              <a:t>3:	12 [5-29]</a:t>
            </a:r>
          </a:p>
          <a:p>
            <a:r>
              <a:rPr lang="en-US" dirty="0"/>
              <a:t>4:	30 [10-100+]</a:t>
            </a:r>
          </a:p>
          <a:p>
            <a:r>
              <a:rPr lang="en-US" dirty="0"/>
              <a:t>5:	14 [3-25]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AE33-5A1F-4E43-934B-6102DAA9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F3C-4050-2B40-AF8F-A2312852E5AE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838201" y="182881"/>
            <a:ext cx="9796271" cy="1238249"/>
          </a:xfrm>
        </p:spPr>
        <p:txBody>
          <a:bodyPr anchor="t"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en-US" sz="4000" dirty="0"/>
              <a:t>Warning #2: </a:t>
            </a:r>
            <a:br>
              <a:rPr lang="en-US" altLang="en-US" sz="4000" dirty="0"/>
            </a:br>
            <a:r>
              <a:rPr lang="en-US" altLang="en-US" sz="3200" dirty="0"/>
              <a:t>Software engineering, not just programming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1" y="2078182"/>
            <a:ext cx="10156370" cy="447501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/>
              <a:t>COS 126, 217, 226 told you how to design &amp; structure your programs. This class doesn’t.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Real software engineering projects don’t either.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You need to learn to do it. 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If your system isn’t designed well, can be </a:t>
            </a:r>
            <a:r>
              <a:rPr lang="en-US" altLang="en-US" sz="2400" i="1" dirty="0"/>
              <a:t>significantly</a:t>
            </a:r>
            <a:r>
              <a:rPr lang="en-US" altLang="en-US" sz="2400" dirty="0"/>
              <a:t> harder to get right.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Your friend:  test-driven development</a:t>
            </a:r>
          </a:p>
          <a:p>
            <a:pPr lvl="1"/>
            <a:r>
              <a:rPr lang="en-US" altLang="en-US" dirty="0"/>
              <a:t>We’ll supply tests, you can add extra ones!</a:t>
            </a:r>
          </a:p>
          <a:p>
            <a:pPr>
              <a:spcAft>
                <a:spcPts val="1200"/>
              </a:spcAft>
            </a:pPr>
            <a:endParaRPr lang="en-US" alt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EBA4D-86F5-3344-9DC1-52EC3F8A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54AC-F617-2043-B3EB-ED689457C47E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55164"/>
            <a:ext cx="10515600" cy="5029200"/>
          </a:xfrm>
        </p:spPr>
        <p:txBody>
          <a:bodyPr>
            <a:noAutofit/>
          </a:bodyPr>
          <a:lstStyle/>
          <a:p>
            <a:r>
              <a:rPr lang="en-US" altLang="en-US" dirty="0"/>
              <a:t>Try to figure out yourself</a:t>
            </a:r>
          </a:p>
          <a:p>
            <a:r>
              <a:rPr lang="en-US" altLang="en-US" dirty="0"/>
              <a:t>Ed discussion not designed for debugging</a:t>
            </a:r>
          </a:p>
          <a:p>
            <a:pPr lvl="1"/>
            <a:r>
              <a:rPr lang="en-US" altLang="en-US" dirty="0"/>
              <a:t>Utilize right venue:  Go to office hours</a:t>
            </a:r>
          </a:p>
          <a:p>
            <a:pPr lvl="1"/>
            <a:r>
              <a:rPr lang="en-US" altLang="en-US" dirty="0"/>
              <a:t>Send detailed Q’s / bug reports, not “no idea what’s wrong”	</a:t>
            </a:r>
          </a:p>
          <a:p>
            <a:r>
              <a:rPr lang="en-US" altLang="en-US" sz="3000" dirty="0"/>
              <a:t>Staff are not on pager duty 24 x 7</a:t>
            </a:r>
          </a:p>
          <a:p>
            <a:pPr lvl="1"/>
            <a:r>
              <a:rPr lang="en-US" altLang="en-US" dirty="0"/>
              <a:t>Don’t expect response before next business day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Questions Friday night @ 11pm should not expect fast responses.  Be happy with something before Monday.</a:t>
            </a:r>
          </a:p>
          <a:p>
            <a:r>
              <a:rPr lang="en-US" altLang="en-US" dirty="0"/>
              <a:t>Implications</a:t>
            </a:r>
          </a:p>
          <a:p>
            <a:pPr lvl="1"/>
            <a:r>
              <a:rPr lang="en-US" altLang="en-US" dirty="0"/>
              <a:t>Students should answer each other (+ it’s worth extra credit)</a:t>
            </a:r>
          </a:p>
          <a:p>
            <a:pPr lvl="1"/>
            <a:r>
              <a:rPr lang="en-US" altLang="en-US" dirty="0"/>
              <a:t>Start your assignments early!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68" y="532255"/>
            <a:ext cx="2951018" cy="14566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3766"/>
            <a:ext cx="9601200" cy="1066800"/>
          </a:xfrm>
        </p:spPr>
        <p:txBody>
          <a:bodyPr anchor="t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en-US" dirty="0"/>
              <a:t>Warning #3: </a:t>
            </a:r>
            <a:br>
              <a:rPr lang="en-US" altLang="en-US" dirty="0"/>
            </a:br>
            <a:r>
              <a:rPr lang="en-US" altLang="en-US" sz="3400" dirty="0"/>
              <a:t>Don’t expect 24x7 answers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0953E-169A-3347-A6FB-44024E2F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291-6683-9D4A-BDE5-12DDEF1CEB39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Recipe for disaster</a:t>
            </a:r>
          </a:p>
          <a:p>
            <a:pPr lvl="1"/>
            <a:r>
              <a:rPr lang="en-US" dirty="0"/>
              <a:t>Start day assignment is due</a:t>
            </a:r>
          </a:p>
          <a:p>
            <a:pPr lvl="1"/>
            <a:r>
              <a:rPr lang="en-US" dirty="0"/>
              <a:t>Write code first, think later</a:t>
            </a:r>
          </a:p>
          <a:p>
            <a:pPr lvl="1"/>
            <a:r>
              <a:rPr lang="en-US" dirty="0"/>
              <a:t>Test doesn’t pass =&gt; randomly flip some bits</a:t>
            </a:r>
          </a:p>
          <a:p>
            <a:pPr lvl="1"/>
            <a:r>
              <a:rPr lang="en-US" dirty="0"/>
              <a:t>Assume you know what program is doing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1EDA3-EE6D-774C-BB07-51169C46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EFD-4526-3744-A2B1-BDA693CD83A0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Recipe for success</a:t>
            </a:r>
          </a:p>
          <a:p>
            <a:pPr lvl="1"/>
            <a:r>
              <a:rPr lang="en-US" dirty="0"/>
              <a:t>Start early (weeks early)</a:t>
            </a:r>
          </a:p>
          <a:p>
            <a:pPr lvl="1"/>
            <a:r>
              <a:rPr lang="en-US" dirty="0"/>
              <a:t>Think through a complete design</a:t>
            </a:r>
          </a:p>
          <a:p>
            <a:pPr lvl="1"/>
            <a:r>
              <a:rPr lang="en-US" dirty="0"/>
              <a:t>Progressively build out your design (using tests to help)</a:t>
            </a:r>
          </a:p>
          <a:p>
            <a:pPr lvl="1"/>
            <a:r>
              <a:rPr lang="en-US" dirty="0"/>
              <a:t>Checkpoint progress in </a:t>
            </a:r>
            <a:r>
              <a:rPr lang="en-US" dirty="0" err="1"/>
              <a:t>git</a:t>
            </a:r>
            <a:r>
              <a:rPr lang="en-US" dirty="0"/>
              <a:t> (and to </a:t>
            </a:r>
            <a:r>
              <a:rPr lang="en-US" dirty="0" err="1"/>
              <a:t>github</a:t>
            </a:r>
            <a:r>
              <a:rPr lang="en-US" dirty="0"/>
              <a:t>) frequently</a:t>
            </a:r>
          </a:p>
          <a:p>
            <a:pPr lvl="1"/>
            <a:r>
              <a:rPr lang="en-US" dirty="0"/>
              <a:t>Debug, debug, debug</a:t>
            </a:r>
          </a:p>
          <a:p>
            <a:pPr lvl="2"/>
            <a:r>
              <a:rPr lang="en-US" dirty="0"/>
              <a:t>Verify program state is what you expect (print it out!)</a:t>
            </a:r>
          </a:p>
          <a:p>
            <a:pPr lvl="2"/>
            <a:r>
              <a:rPr lang="en-US" dirty="0"/>
              <a:t>Write your own smaller test cases</a:t>
            </a:r>
          </a:p>
          <a:p>
            <a:pPr lvl="2"/>
            <a:r>
              <a:rPr lang="en-US" dirty="0"/>
              <a:t>Reconsider your complete design</a:t>
            </a:r>
          </a:p>
          <a:p>
            <a:pPr lvl="1"/>
            <a:r>
              <a:rPr lang="en-US" dirty="0"/>
              <a:t>Attend office hours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DD732-CB2E-C642-B8A6-E81FE395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AA6-ADB8-EC40-BC33-D213A90DFEC6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/>
          <a:p>
            <a:r>
              <a:rPr lang="en-US" dirty="0"/>
              <a:t>Reasoning about concurrency</a:t>
            </a:r>
          </a:p>
          <a:p>
            <a:r>
              <a:rPr lang="en-US" dirty="0"/>
              <a:t>Reasoning about failure</a:t>
            </a:r>
          </a:p>
          <a:p>
            <a:r>
              <a:rPr lang="en-US" dirty="0"/>
              <a:t>Reasoning about performance</a:t>
            </a:r>
          </a:p>
          <a:p>
            <a:endParaRPr lang="en-US" dirty="0"/>
          </a:p>
          <a:p>
            <a:r>
              <a:rPr lang="en-US" dirty="0"/>
              <a:t>Building systems that correctly handle concurrency and failure</a:t>
            </a:r>
          </a:p>
          <a:p>
            <a:endParaRPr lang="en-US" dirty="0"/>
          </a:p>
          <a:p>
            <a:r>
              <a:rPr lang="en-US" dirty="0"/>
              <a:t>Knowing specific system designs and design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CEAB9-465D-D24B-98BF-E6A7F830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B743-9684-8D41-BE2D-6202602AED57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10+ hours of office hours per week (TAs + LAs)</a:t>
            </a:r>
          </a:p>
          <a:p>
            <a:endParaRPr lang="en-US" dirty="0"/>
          </a:p>
          <a:p>
            <a:r>
              <a:rPr lang="en-US" dirty="0"/>
              <a:t>Schedule posted on Ed discussion</a:t>
            </a:r>
          </a:p>
          <a:p>
            <a:endParaRPr lang="en-US" dirty="0"/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No: “You have a bug on line 17.”</a:t>
            </a:r>
          </a:p>
          <a:p>
            <a:pPr lvl="1"/>
            <a:r>
              <a:rPr lang="en-US" dirty="0"/>
              <a:t>Yes: Helping you think like they would think about a problem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4839-0FD2-F444-ADF7-57511E3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6F37-D716-D948-BAE6-6B3474FAEE85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4991" y="1773968"/>
            <a:ext cx="7772400" cy="1166478"/>
          </a:xfrm>
        </p:spPr>
        <p:txBody>
          <a:bodyPr>
            <a:normAutofit/>
          </a:bodyPr>
          <a:lstStyle/>
          <a:p>
            <a:r>
              <a:rPr lang="en-US" dirty="0"/>
              <a:t>Case study:  Naming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52870" y="3747017"/>
            <a:ext cx="10100930" cy="1802762"/>
          </a:xfrm>
        </p:spPr>
        <p:txBody>
          <a:bodyPr>
            <a:no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Many systems decisions are tradeoffs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Need to understand use cases and requirements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8AF7B-7917-2C44-AA2B-C0622926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2BD0-57BE-6B44-BD07-3FE59CDE24F3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and system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3776294"/>
            <a:ext cx="10515600" cy="2910257"/>
          </a:xfrm>
        </p:spPr>
        <p:txBody>
          <a:bodyPr>
            <a:normAutofit/>
          </a:bodyPr>
          <a:lstStyle/>
          <a:p>
            <a:r>
              <a:rPr lang="en-US" dirty="0"/>
              <a:t>How to design interface between components?</a:t>
            </a:r>
          </a:p>
          <a:p>
            <a:pPr>
              <a:lnSpc>
                <a:spcPct val="150000"/>
              </a:lnSpc>
            </a:pPr>
            <a:r>
              <a:rPr lang="en-US" dirty="0"/>
              <a:t>Many interactions involve naming things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Naming objects that caller asks </a:t>
            </a:r>
            <a:r>
              <a:rPr lang="en-US" sz="2600" dirty="0" err="1"/>
              <a:t>callee</a:t>
            </a:r>
            <a:r>
              <a:rPr lang="en-US" sz="2600" dirty="0"/>
              <a:t> to manipulate</a:t>
            </a:r>
          </a:p>
          <a:p>
            <a:pPr lvl="1"/>
            <a:r>
              <a:rPr lang="en-US" sz="2600" dirty="0"/>
              <a:t>Naming caller and </a:t>
            </a:r>
            <a:r>
              <a:rPr lang="en-US" sz="2600" dirty="0" err="1"/>
              <a:t>callee</a:t>
            </a:r>
            <a:r>
              <a:rPr lang="en-US" sz="2600" dirty="0"/>
              <a:t> together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795" y="1882237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41451" y="1882237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3177" y="2963764"/>
            <a:ext cx="915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7591" y="296376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Callee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909424" y="2214696"/>
            <a:ext cx="2376128" cy="2494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413532-FB72-CF47-AC20-BC45D415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7A6-65C0-AF48-953F-112A5F5AB3B4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60770"/>
            <a:ext cx="9860634" cy="5160705"/>
          </a:xfrm>
        </p:spPr>
        <p:txBody>
          <a:bodyPr>
            <a:noAutofit/>
          </a:bodyPr>
          <a:lstStyle/>
          <a:p>
            <a:r>
              <a:rPr lang="en-US" sz="2400" dirty="0"/>
              <a:t>Enabling sharing in applications</a:t>
            </a:r>
          </a:p>
          <a:p>
            <a:pPr lvl="1"/>
            <a:r>
              <a:rPr lang="en-US" sz="2200" dirty="0"/>
              <a:t>Can name a shared object, otherwise need to always pass by value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Retrieval</a:t>
            </a:r>
          </a:p>
          <a:p>
            <a:pPr lvl="1"/>
            <a:r>
              <a:rPr lang="en-US" sz="2200" dirty="0"/>
              <a:t>Accessing same object later on, just by remembering name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Indirection mechanism</a:t>
            </a:r>
          </a:p>
          <a:p>
            <a:pPr lvl="1"/>
            <a:r>
              <a:rPr lang="en-US" sz="2200" dirty="0"/>
              <a:t>Component A knows about name N</a:t>
            </a:r>
          </a:p>
          <a:p>
            <a:pPr lvl="1"/>
            <a:r>
              <a:rPr lang="en-US" sz="2200" dirty="0"/>
              <a:t>Interposition: can change what N refers to without changing A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Hiding</a:t>
            </a:r>
          </a:p>
          <a:p>
            <a:pPr lvl="1"/>
            <a:r>
              <a:rPr lang="en-US" sz="2200" dirty="0"/>
              <a:t>Hides </a:t>
            </a:r>
            <a:r>
              <a:rPr lang="en-US" sz="2200" dirty="0" err="1"/>
              <a:t>impl</a:t>
            </a:r>
            <a:r>
              <a:rPr lang="en-US" sz="2200" dirty="0"/>
              <a:t>. details, don’t know where </a:t>
            </a:r>
            <a:r>
              <a:rPr lang="en-US" sz="2200" dirty="0" err="1"/>
              <a:t>google.com</a:t>
            </a:r>
            <a:r>
              <a:rPr lang="en-US" sz="2200" dirty="0"/>
              <a:t> located</a:t>
            </a:r>
          </a:p>
          <a:p>
            <a:pPr lvl="1"/>
            <a:r>
              <a:rPr lang="en-US" sz="2200" dirty="0"/>
              <a:t>For security purposes, might only access resource if know name (e.g., </a:t>
            </a:r>
            <a:r>
              <a:rPr lang="en-US" sz="2200" dirty="0" err="1"/>
              <a:t>dropbox</a:t>
            </a:r>
            <a:r>
              <a:rPr lang="en-US" sz="2200" dirty="0"/>
              <a:t> or Google docs URL –&gt; knowledge gives access)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C256F-CC17-314C-B1AD-D2DB3B4F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B6B0-BE3C-5C4A-8758-6E5F83359F2C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view of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770321"/>
            <a:ext cx="9584188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Set of possible names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Syntax and semantics?</a:t>
            </a:r>
          </a:p>
          <a:p>
            <a:pPr>
              <a:spcAft>
                <a:spcPts val="1200"/>
              </a:spcAft>
            </a:pPr>
            <a:r>
              <a:rPr lang="en-US" dirty="0"/>
              <a:t>Set of possible values that names map to</a:t>
            </a:r>
          </a:p>
          <a:p>
            <a:pPr>
              <a:spcAft>
                <a:spcPts val="1200"/>
              </a:spcAft>
            </a:pPr>
            <a:r>
              <a:rPr lang="en-US" dirty="0"/>
              <a:t>Lookup algorithm that translates name to value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What is context used to resolve (if any)?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Who supplies context?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FA35B-C50E-3042-9A79-7C2B7A49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5A1-D2FF-8741-867B-91EDC62B4363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Potential Name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41720"/>
            <a:ext cx="8534400" cy="5638800"/>
          </a:xfrm>
        </p:spPr>
        <p:txBody>
          <a:bodyPr>
            <a:normAutofit/>
          </a:bodyPr>
          <a:lstStyle/>
          <a:p>
            <a:pPr>
              <a:buFont typeface="Arial" pitchFamily="1" charset="0"/>
              <a:buChar char="•"/>
              <a:defRPr/>
            </a:pPr>
            <a:r>
              <a:rPr lang="en-US" dirty="0"/>
              <a:t>Human readable?</a:t>
            </a:r>
          </a:p>
          <a:p>
            <a:pPr lvl="1">
              <a:buFont typeface="Arial" pitchFamily="1" charset="0"/>
              <a:buChar char="–"/>
              <a:defRPr/>
            </a:pPr>
            <a:r>
              <a:rPr lang="en-US" dirty="0"/>
              <a:t>If users interact with the names</a:t>
            </a:r>
          </a:p>
          <a:p>
            <a:pPr>
              <a:buFont typeface="Arial" pitchFamily="1" charset="0"/>
              <a:buChar char="•"/>
              <a:defRPr/>
            </a:pPr>
            <a:r>
              <a:rPr lang="en-US" dirty="0"/>
              <a:t>Fixed length?</a:t>
            </a:r>
          </a:p>
          <a:p>
            <a:pPr lvl="1">
              <a:buFont typeface="Arial" pitchFamily="1" charset="0"/>
              <a:buChar char="–"/>
              <a:defRPr/>
            </a:pPr>
            <a:r>
              <a:rPr lang="en-US" dirty="0"/>
              <a:t>If equipment processes at high speed</a:t>
            </a:r>
          </a:p>
          <a:p>
            <a:pPr>
              <a:buFont typeface="Arial" pitchFamily="1" charset="0"/>
              <a:buChar char="•"/>
              <a:defRPr/>
            </a:pPr>
            <a:r>
              <a:rPr lang="en-US" dirty="0"/>
              <a:t>Large name space?</a:t>
            </a:r>
          </a:p>
          <a:p>
            <a:pPr lvl="1">
              <a:buFont typeface="Arial" pitchFamily="1" charset="0"/>
              <a:buChar char="–"/>
              <a:defRPr/>
            </a:pPr>
            <a:r>
              <a:rPr lang="en-US" dirty="0"/>
              <a:t>If many nodes need unique names</a:t>
            </a:r>
          </a:p>
          <a:p>
            <a:pPr>
              <a:buFont typeface="Arial" pitchFamily="1" charset="0"/>
              <a:buChar char="•"/>
              <a:defRPr/>
            </a:pPr>
            <a:r>
              <a:rPr lang="en-US" dirty="0"/>
              <a:t>Hierarchical names?</a:t>
            </a:r>
          </a:p>
          <a:p>
            <a:pPr lvl="1">
              <a:buFont typeface="Arial" pitchFamily="1" charset="0"/>
              <a:buChar char="–"/>
              <a:defRPr/>
            </a:pPr>
            <a:r>
              <a:rPr lang="en-US" dirty="0"/>
              <a:t>If the system is very large and/or federated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/>
              <a:t>Self-certifying?</a:t>
            </a:r>
          </a:p>
          <a:p>
            <a:pPr lvl="1">
              <a:buFont typeface="Arial" pitchFamily="1" charset="0"/>
              <a:buChar char="–"/>
              <a:defRPr/>
            </a:pPr>
            <a:r>
              <a:rPr lang="en-US" dirty="0"/>
              <a:t>If preventing “spoofing” is important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8EB1-03DA-E84F-B742-69EE9D70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2102-0074-B74E-B92C-5E42F223F4D5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05840" y="1623650"/>
            <a:ext cx="8763000" cy="5410200"/>
          </a:xfrm>
        </p:spPr>
        <p:txBody>
          <a:bodyPr>
            <a:normAutofit/>
          </a:bodyPr>
          <a:lstStyle/>
          <a:p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Host names: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www.cs.princeton.edu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lvl="1"/>
            <a:r>
              <a:rPr lang="en-US" sz="2600" dirty="0"/>
              <a:t>Mnemonic, variable-length, appreciated </a:t>
            </a:r>
            <a:r>
              <a:rPr lang="en-US" sz="2600" i="1" dirty="0"/>
              <a:t>by humans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Hierarchical, based on organizations</a:t>
            </a:r>
          </a:p>
          <a:p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IP addresses</a:t>
            </a:r>
            <a:r>
              <a:rPr lang="en-US" dirty="0"/>
              <a:t>: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128.112.7.156</a:t>
            </a:r>
          </a:p>
          <a:p>
            <a:pPr lvl="1"/>
            <a:r>
              <a:rPr lang="en-US" sz="2600" dirty="0"/>
              <a:t>Numerical 32-bit address appreciated </a:t>
            </a:r>
            <a:r>
              <a:rPr lang="en-US" sz="2600" i="1" dirty="0"/>
              <a:t>by routers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Hierarchical, based on organizations and topology</a:t>
            </a:r>
          </a:p>
          <a:p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MAC addresses </a:t>
            </a:r>
            <a:r>
              <a:rPr lang="en-US" dirty="0"/>
              <a:t>: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00-15-C5-49-04-A9</a:t>
            </a:r>
          </a:p>
          <a:p>
            <a:pPr lvl="1"/>
            <a:r>
              <a:rPr lang="en-US" sz="2600" dirty="0"/>
              <a:t>Numerical 48-bit address appreciated</a:t>
            </a:r>
            <a:r>
              <a:rPr lang="en-US" sz="2600" i="1" dirty="0"/>
              <a:t> by adapters</a:t>
            </a:r>
          </a:p>
          <a:p>
            <a:pPr lvl="1"/>
            <a:r>
              <a:rPr lang="en-US" sz="2600" dirty="0"/>
              <a:t>Non-hierarchical, unrelated to network topology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Different Kinds of Names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E2DE0-3EB8-834E-8E6E-391FDAAC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FCA6-F54E-4847-B432-868B59F13EC2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" y="1626516"/>
            <a:ext cx="8915400" cy="4906963"/>
          </a:xfrm>
        </p:spPr>
        <p:txBody>
          <a:bodyPr>
            <a:normAutofit/>
          </a:bodyPr>
          <a:lstStyle/>
          <a:p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Host names: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err="1">
                <a:solidFill>
                  <a:srgbClr val="CC0000"/>
                </a:solidFill>
                <a:ea typeface="ＭＳ Ｐゴシック" pitchFamily="-1" charset="-128"/>
                <a:cs typeface="ＭＳ Ｐゴシック" pitchFamily="-1" charset="-128"/>
              </a:rPr>
              <a:t>www.cs.</a:t>
            </a:r>
            <a:r>
              <a:rPr lang="en-US" dirty="0" err="1">
                <a:solidFill>
                  <a:srgbClr val="009900"/>
                </a:solidFill>
                <a:ea typeface="ＭＳ Ｐゴシック" pitchFamily="-1" charset="-128"/>
                <a:cs typeface="ＭＳ Ｐゴシック" pitchFamily="-1" charset="-128"/>
              </a:rPr>
              <a:t>princeton.edu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lvl="1"/>
            <a:r>
              <a:rPr lang="en-US" dirty="0">
                <a:solidFill>
                  <a:srgbClr val="009900"/>
                </a:solidFill>
              </a:rPr>
              <a:t>Domain</a:t>
            </a:r>
            <a:r>
              <a:rPr lang="en-US" dirty="0"/>
              <a:t>: registrar for each top-level domain (</a:t>
            </a:r>
            <a:r>
              <a:rPr lang="en-US" dirty="0" err="1"/>
              <a:t>eg</a:t>
            </a:r>
            <a:r>
              <a:rPr lang="en-US" dirty="0"/>
              <a:t>, .</a:t>
            </a:r>
            <a:r>
              <a:rPr lang="en-US" dirty="0" err="1"/>
              <a:t>edu</a:t>
            </a:r>
            <a:r>
              <a:rPr lang="en-US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CC0000"/>
                </a:solidFill>
              </a:rPr>
              <a:t>Host name</a:t>
            </a:r>
            <a:r>
              <a:rPr lang="en-US" dirty="0"/>
              <a:t>: local administrator assigns to each host</a:t>
            </a:r>
          </a:p>
          <a:p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IP addresses: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solidFill>
                  <a:srgbClr val="009900"/>
                </a:solidFill>
                <a:ea typeface="ＭＳ Ｐゴシック" pitchFamily="-1" charset="-128"/>
                <a:cs typeface="ＭＳ Ｐゴシック" pitchFamily="-1" charset="-128"/>
              </a:rPr>
              <a:t>128.112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.</a:t>
            </a:r>
            <a:r>
              <a:rPr lang="en-US" dirty="0">
                <a:solidFill>
                  <a:srgbClr val="CC0000"/>
                </a:solidFill>
                <a:ea typeface="ＭＳ Ｐゴシック" pitchFamily="-1" charset="-128"/>
                <a:cs typeface="ＭＳ Ｐゴシック" pitchFamily="-1" charset="-128"/>
              </a:rPr>
              <a:t>7.156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lvl="1"/>
            <a:r>
              <a:rPr lang="en-US" dirty="0">
                <a:solidFill>
                  <a:srgbClr val="009900"/>
                </a:solidFill>
              </a:rPr>
              <a:t>Prefixes</a:t>
            </a:r>
            <a:r>
              <a:rPr lang="en-US" dirty="0"/>
              <a:t>: ICANN, regional Internet registries, and ISPs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CC0000"/>
                </a:solidFill>
              </a:rPr>
              <a:t>Hosts</a:t>
            </a:r>
            <a:r>
              <a:rPr lang="en-US" dirty="0"/>
              <a:t>: static configuration, or dynamic using DHCP</a:t>
            </a:r>
          </a:p>
          <a:p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MAC addresses: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solidFill>
                  <a:srgbClr val="009900"/>
                </a:solidFill>
                <a:ea typeface="ＭＳ Ｐゴシック" pitchFamily="-1" charset="-128"/>
                <a:cs typeface="ＭＳ Ｐゴシック" pitchFamily="-1" charset="-128"/>
              </a:rPr>
              <a:t>00-15-C5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-</a:t>
            </a:r>
            <a:r>
              <a:rPr lang="en-US" dirty="0">
                <a:solidFill>
                  <a:srgbClr val="CC0000"/>
                </a:solidFill>
                <a:ea typeface="ＭＳ Ｐゴシック" pitchFamily="-1" charset="-128"/>
                <a:cs typeface="ＭＳ Ｐゴシック" pitchFamily="-1" charset="-128"/>
              </a:rPr>
              <a:t>49-04-A9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Blocks</a:t>
            </a:r>
            <a:r>
              <a:rPr lang="en-US" dirty="0"/>
              <a:t>: assigned to vendors by the IEEE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Adapters</a:t>
            </a:r>
            <a:r>
              <a:rPr lang="en-US" dirty="0"/>
              <a:t>: assigned by the vendor from its block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ＭＳ Ｐゴシック" pitchFamily="-1" charset="-128"/>
                <a:cs typeface="ＭＳ Ｐゴシック" pitchFamily="-1" charset="-128"/>
              </a:rPr>
              <a:t>Hierarchical Assignment Processes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0B469-78C1-4148-9E50-D71E05D1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3C9-F8BD-6B4E-BCAA-52168242A765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1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all around…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694083"/>
            <a:ext cx="7933443" cy="49726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Phone numbers: </a:t>
            </a:r>
            <a:r>
              <a:rPr lang="en-US" sz="2000" dirty="0"/>
              <a:t>609-258-9169  vs.  258-9169  vs.  x8-9179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SSNs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Email addresses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Bitcoin Wallet Address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Registers:  LD R0, 0x1234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Full URLs vs. Relative path names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“..” (to parent directory)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Function names:  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696A56-99C7-B345-848D-A18E5987C7C0}"/>
              </a:ext>
            </a:extLst>
          </p:cNvPr>
          <p:cNvSpPr txBox="1">
            <a:spLocks/>
          </p:cNvSpPr>
          <p:nvPr/>
        </p:nvSpPr>
        <p:spPr>
          <a:xfrm>
            <a:off x="7190730" y="3020370"/>
            <a:ext cx="4189228" cy="15895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Syntax and semantics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Resolution context and process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423E97-2269-2544-98AA-32019032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8ECB-E207-5B4B-A536-7664E9AB074A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lecture, attend precept, think actively!</a:t>
            </a:r>
          </a:p>
          <a:p>
            <a:endParaRPr lang="en-US" dirty="0"/>
          </a:p>
          <a:p>
            <a:r>
              <a:rPr lang="en-US" dirty="0"/>
              <a:t>Start programming assignments early, use the right strategy!</a:t>
            </a:r>
          </a:p>
          <a:p>
            <a:endParaRPr lang="en-US" dirty="0"/>
          </a:p>
          <a:p>
            <a:r>
              <a:rPr lang="en-US" dirty="0"/>
              <a:t>Super cool distributed systems stuff starts Monday!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5532" y="4885356"/>
            <a:ext cx="2574610" cy="1541477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236" y="5006957"/>
            <a:ext cx="1996218" cy="1298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15" y="4946503"/>
            <a:ext cx="1739924" cy="130494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4B77394-6D83-D441-9DB4-59DBB2E8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6107-AC46-5A42-B961-377EA1FE5AD3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&amp; Wednesday 3:30pm – 4:20pm</a:t>
            </a:r>
          </a:p>
          <a:p>
            <a:pPr lvl="1"/>
            <a:r>
              <a:rPr lang="en-US" dirty="0"/>
              <a:t>Zoom lectures until further notice</a:t>
            </a:r>
          </a:p>
          <a:p>
            <a:pPr lvl="1"/>
            <a:r>
              <a:rPr lang="en-US" dirty="0"/>
              <a:t>Slides posted in advance</a:t>
            </a:r>
          </a:p>
          <a:p>
            <a:endParaRPr lang="en-US" dirty="0"/>
          </a:p>
          <a:p>
            <a:r>
              <a:rPr lang="en-US" dirty="0"/>
              <a:t>Core topics, system design components, system designs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should be </a:t>
            </a:r>
            <a:r>
              <a:rPr lang="en-US" b="1" dirty="0"/>
              <a:t>actively</a:t>
            </a:r>
            <a:r>
              <a:rPr lang="en-US" dirty="0"/>
              <a:t> thinking during the lectures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B8217-E7BD-7348-A6C2-9E37B576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BB10-DE20-1B40-9B65-FB2CCB72E892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 7:30am, Thurs 10am, Thurs 12:30pm </a:t>
            </a:r>
          </a:p>
          <a:p>
            <a:pPr lvl="1"/>
            <a:r>
              <a:rPr lang="en-US" dirty="0"/>
              <a:t>Not recorded. Slides will be posted.</a:t>
            </a:r>
          </a:p>
          <a:p>
            <a:pPr lvl="1"/>
            <a:endParaRPr lang="en-US" dirty="0"/>
          </a:p>
          <a:p>
            <a:r>
              <a:rPr lang="en-US" dirty="0"/>
              <a:t>Helps with assignments and/or reinforces lecture material</a:t>
            </a:r>
          </a:p>
          <a:p>
            <a:endParaRPr lang="en-US" dirty="0"/>
          </a:p>
          <a:p>
            <a:r>
              <a:rPr lang="en-US" b="1" dirty="0"/>
              <a:t>Actively</a:t>
            </a:r>
            <a:r>
              <a:rPr lang="en-US" dirty="0"/>
              <a:t> work through problems together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A1F9-5D2D-1B4C-AC31-B6985C9D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165-496A-BF45-8F1A-CF09E4327234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exams (50%)</a:t>
            </a:r>
          </a:p>
          <a:p>
            <a:pPr lvl="1"/>
            <a:r>
              <a:rPr lang="en-US" dirty="0"/>
              <a:t>Midterm 25%</a:t>
            </a:r>
          </a:p>
          <a:p>
            <a:pPr lvl="1"/>
            <a:r>
              <a:rPr lang="en-US" dirty="0"/>
              <a:t>Final 25%</a:t>
            </a:r>
          </a:p>
          <a:p>
            <a:pPr lvl="1"/>
            <a:endParaRPr lang="en-US" dirty="0"/>
          </a:p>
          <a:p>
            <a:r>
              <a:rPr lang="en-US" dirty="0"/>
              <a:t>Assignments (50%)</a:t>
            </a:r>
          </a:p>
          <a:p>
            <a:pPr lvl="1"/>
            <a:r>
              <a:rPr lang="en-US" dirty="0"/>
              <a:t>Five assignments 10% each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DA9A-234D-DE4A-AC5D-0B6B9C5F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257E-7700-8F4C-BDA9-8DACF6D0D4B9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Three-hour take home exams</a:t>
            </a:r>
          </a:p>
          <a:p>
            <a:pPr lvl="1"/>
            <a:r>
              <a:rPr lang="en-US" dirty="0"/>
              <a:t>Should not have time pressure</a:t>
            </a:r>
          </a:p>
          <a:p>
            <a:pPr lvl="1"/>
            <a:r>
              <a:rPr lang="en-US" dirty="0"/>
              <a:t>Open book (but if you don’t study it will create time pressure)</a:t>
            </a:r>
          </a:p>
          <a:p>
            <a:pPr lvl="1"/>
            <a:r>
              <a:rPr lang="en-US" dirty="0"/>
              <a:t>No clarification on material covered in class once exam window opens</a:t>
            </a:r>
          </a:p>
          <a:p>
            <a:pPr lvl="1"/>
            <a:endParaRPr lang="en-US" dirty="0"/>
          </a:p>
          <a:p>
            <a:r>
              <a:rPr lang="en-US" dirty="0"/>
              <a:t>Midterm:</a:t>
            </a:r>
          </a:p>
          <a:p>
            <a:pPr lvl="1"/>
            <a:r>
              <a:rPr lang="en-US" dirty="0"/>
              <a:t>3 hours you choose on Thurs, March 3</a:t>
            </a:r>
          </a:p>
          <a:p>
            <a:pPr lvl="1"/>
            <a:r>
              <a:rPr lang="en-US" dirty="0"/>
              <a:t>Staff will be available for clarification during a 3 hour time window</a:t>
            </a:r>
          </a:p>
          <a:p>
            <a:pPr lvl="1"/>
            <a:endParaRPr lang="en-US" dirty="0"/>
          </a:p>
          <a:p>
            <a:r>
              <a:rPr lang="en-US" dirty="0"/>
              <a:t>Final</a:t>
            </a:r>
          </a:p>
          <a:p>
            <a:pPr lvl="1"/>
            <a:r>
              <a:rPr lang="en-US" dirty="0"/>
              <a:t>3 hours you choose between May 6 and 14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Staff will be available for clarification during two 3 hour time windows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269E-900D-5544-846B-9C45D9EF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B05F-360D-9940-A245-08BC25A786E9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Test learning objectives mostly using designs covered in lectures</a:t>
            </a:r>
          </a:p>
          <a:p>
            <a:endParaRPr lang="en-US" dirty="0"/>
          </a:p>
          <a:p>
            <a:r>
              <a:rPr lang="en-US" dirty="0"/>
              <a:t>And tests knowledge of specific design patterns and designs</a:t>
            </a:r>
          </a:p>
          <a:p>
            <a:endParaRPr lang="en-US" dirty="0"/>
          </a:p>
          <a:p>
            <a:r>
              <a:rPr lang="en-US" dirty="0"/>
              <a:t>Recipe for success:</a:t>
            </a:r>
          </a:p>
          <a:p>
            <a:pPr lvl="1"/>
            <a:r>
              <a:rPr lang="en-US" dirty="0"/>
              <a:t>Attend lecture and actively think through problems</a:t>
            </a:r>
          </a:p>
          <a:p>
            <a:pPr lvl="1"/>
            <a:r>
              <a:rPr lang="en-US" dirty="0"/>
              <a:t>Ask questions during lecture and afterwards in my office hours</a:t>
            </a:r>
          </a:p>
          <a:p>
            <a:pPr lvl="1"/>
            <a:r>
              <a:rPr lang="en-US" dirty="0"/>
              <a:t>Attend precept and actively work through problems</a:t>
            </a:r>
          </a:p>
          <a:p>
            <a:pPr lvl="1"/>
            <a:r>
              <a:rPr lang="en-US" dirty="0"/>
              <a:t>Complete programming assignments</a:t>
            </a:r>
          </a:p>
          <a:p>
            <a:pPr lvl="1"/>
            <a:r>
              <a:rPr lang="en-US" dirty="0"/>
              <a:t>Study lecture materials for specific design patterns and designs</a:t>
            </a:r>
          </a:p>
          <a:p>
            <a:pPr lvl="1"/>
            <a:r>
              <a:rPr lang="en-US" dirty="0"/>
              <a:t>Run the system designs in your mind and see what happens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DD56-AEC0-124D-98B5-ACE37B2B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69E1-822F-A14C-B322-740C6CF3B5D6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 / demonstrate all learning objectives!</a:t>
            </a:r>
          </a:p>
          <a:p>
            <a:endParaRPr lang="en-US" dirty="0"/>
          </a:p>
          <a:p>
            <a:r>
              <a:rPr lang="en-US" dirty="0"/>
              <a:t>1: “MapReduce” in Go</a:t>
            </a:r>
          </a:p>
          <a:p>
            <a:r>
              <a:rPr lang="en-US" dirty="0"/>
              <a:t>2: Distributed Snapshots</a:t>
            </a:r>
          </a:p>
          <a:p>
            <a:r>
              <a:rPr lang="en-US" dirty="0"/>
              <a:t>3: Raft Leader Election</a:t>
            </a:r>
          </a:p>
          <a:p>
            <a:r>
              <a:rPr lang="en-US" dirty="0"/>
              <a:t>4: Raft Log Consensus</a:t>
            </a:r>
          </a:p>
          <a:p>
            <a:r>
              <a:rPr lang="en-US" dirty="0"/>
              <a:t>5: Key-Value Storage Service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9E61F-9625-CE4E-AA5B-478B2CAC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0F3E-486A-FC48-B273-DFF1168B1EA6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are individual assignments</a:t>
            </a:r>
          </a:p>
          <a:p>
            <a:endParaRPr lang="en-US" dirty="0"/>
          </a:p>
          <a:p>
            <a:r>
              <a:rPr lang="en-US" dirty="0"/>
              <a:t>We will give you all the tests</a:t>
            </a:r>
          </a:p>
          <a:p>
            <a:pPr lvl="1"/>
            <a:r>
              <a:rPr lang="en-US" dirty="0"/>
              <a:t>Non-determinism for later tests though</a:t>
            </a:r>
          </a:p>
          <a:p>
            <a:pPr lvl="2"/>
            <a:r>
              <a:rPr lang="en-US" dirty="0"/>
              <a:t>Each failed test run =&gt; lose 50% of points for a test</a:t>
            </a:r>
          </a:p>
          <a:p>
            <a:pPr lvl="1"/>
            <a:endParaRPr lang="en-US" dirty="0"/>
          </a:p>
          <a:p>
            <a:r>
              <a:rPr lang="en-US" dirty="0"/>
              <a:t>Daily grading script emails your grade</a:t>
            </a:r>
          </a:p>
          <a:p>
            <a:pPr lvl="1"/>
            <a:r>
              <a:rPr lang="en-US" dirty="0"/>
              <a:t>We use exactly this grade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43FC7-9271-2846-9FD6-B2BEFF4B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7BE-C1CD-2C46-B2C6-D91684AAA85B}" type="datetime1">
              <a:rPr lang="en-US" smtClean="0"/>
              <a:t>1/26/22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9306</TotalTime>
  <Words>1648</Words>
  <Application>Microsoft Macintosh PowerPoint</Application>
  <PresentationFormat>Widescreen</PresentationFormat>
  <Paragraphs>279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Helvetica Neue Medium</vt:lpstr>
      <vt:lpstr>Times New Roman</vt:lpstr>
      <vt:lpstr>Office Theme</vt:lpstr>
      <vt:lpstr>Course Overview</vt:lpstr>
      <vt:lpstr>Learning Objectives</vt:lpstr>
      <vt:lpstr>Lectures</vt:lpstr>
      <vt:lpstr>Precepts</vt:lpstr>
      <vt:lpstr>Grading</vt:lpstr>
      <vt:lpstr>Exams</vt:lpstr>
      <vt:lpstr>Exams</vt:lpstr>
      <vt:lpstr>Programming Assignments</vt:lpstr>
      <vt:lpstr>Programming Assignments</vt:lpstr>
      <vt:lpstr>Programming Assignments- Late Policy</vt:lpstr>
      <vt:lpstr>Policies: Write Your Own Code</vt:lpstr>
      <vt:lpstr>Policies: Write Your Own Code</vt:lpstr>
      <vt:lpstr>Warnings</vt:lpstr>
      <vt:lpstr>Warning #1:  Assignments are a LOT of work</vt:lpstr>
      <vt:lpstr>Programming Assignment Statistics</vt:lpstr>
      <vt:lpstr>Warning #2:  Software engineering, not just programming</vt:lpstr>
      <vt:lpstr>Warning #3:  Don’t expect 24x7 answers</vt:lpstr>
      <vt:lpstr>Programming Assignments</vt:lpstr>
      <vt:lpstr>Programming Assignments</vt:lpstr>
      <vt:lpstr>Programming Assignment Office Hours</vt:lpstr>
      <vt:lpstr>Case study:  Naming</vt:lpstr>
      <vt:lpstr>Naming and system components</vt:lpstr>
      <vt:lpstr>Properties of Naming</vt:lpstr>
      <vt:lpstr>High-level view of naming</vt:lpstr>
      <vt:lpstr>Potential Name Syntax</vt:lpstr>
      <vt:lpstr>Different Kinds of Names</vt:lpstr>
      <vt:lpstr>Hierarchical Assignment Processes</vt:lpstr>
      <vt:lpstr>Names all around…</vt:lpstr>
      <vt:lpstr>Course Overview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49</cp:revision>
  <cp:lastPrinted>2022-01-26T05:58:09Z</cp:lastPrinted>
  <dcterms:created xsi:type="dcterms:W3CDTF">2018-09-09T13:59:16Z</dcterms:created>
  <dcterms:modified xsi:type="dcterms:W3CDTF">2022-01-26T05:58:58Z</dcterms:modified>
</cp:coreProperties>
</file>