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38"/>
  </p:notesMasterIdLst>
  <p:sldIdLst>
    <p:sldId id="256" r:id="rId5"/>
    <p:sldId id="339" r:id="rId6"/>
    <p:sldId id="341" r:id="rId7"/>
    <p:sldId id="257" r:id="rId8"/>
    <p:sldId id="292" r:id="rId9"/>
    <p:sldId id="369" r:id="rId10"/>
    <p:sldId id="342" r:id="rId11"/>
    <p:sldId id="343" r:id="rId12"/>
    <p:sldId id="285" r:id="rId13"/>
    <p:sldId id="345" r:id="rId14"/>
    <p:sldId id="346" r:id="rId15"/>
    <p:sldId id="352" r:id="rId16"/>
    <p:sldId id="347" r:id="rId17"/>
    <p:sldId id="348" r:id="rId18"/>
    <p:sldId id="280" r:id="rId19"/>
    <p:sldId id="261" r:id="rId20"/>
    <p:sldId id="349" r:id="rId21"/>
    <p:sldId id="263" r:id="rId22"/>
    <p:sldId id="350" r:id="rId23"/>
    <p:sldId id="353" r:id="rId24"/>
    <p:sldId id="370" r:id="rId25"/>
    <p:sldId id="371" r:id="rId26"/>
    <p:sldId id="372" r:id="rId27"/>
    <p:sldId id="368" r:id="rId28"/>
    <p:sldId id="355" r:id="rId29"/>
    <p:sldId id="356" r:id="rId30"/>
    <p:sldId id="359" r:id="rId31"/>
    <p:sldId id="360" r:id="rId32"/>
    <p:sldId id="361" r:id="rId33"/>
    <p:sldId id="362" r:id="rId34"/>
    <p:sldId id="357" r:id="rId35"/>
    <p:sldId id="363" r:id="rId36"/>
    <p:sldId id="364" r:id="rId37"/>
  </p:sldIdLst>
  <p:sldSz cx="118872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0"/>
    <p:restoredTop sz="97231"/>
  </p:normalViewPr>
  <p:slideViewPr>
    <p:cSldViewPr snapToGrid="0" snapToObjects="1">
      <p:cViewPr varScale="1">
        <p:scale>
          <a:sx n="137" d="100"/>
          <a:sy n="137" d="100"/>
        </p:scale>
        <p:origin x="208" y="960"/>
      </p:cViewPr>
      <p:guideLst/>
    </p:cSldViewPr>
  </p:slideViewPr>
  <p:notesTextViewPr>
    <p:cViewPr>
      <p:scale>
        <a:sx n="240" d="100"/>
        <a:sy n="2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A917-96F5-164A-A0BE-B08C3E26735C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5400" y="857250"/>
            <a:ext cx="4013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2EB6-6C3D-BA4C-823F-1C1EBA95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0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7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50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34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6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5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0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33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73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7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46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97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49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77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5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5400" y="857250"/>
            <a:ext cx="4013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7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85800"/>
            <a:ext cx="108966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495800"/>
            <a:ext cx="832104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419765" y="2971801"/>
            <a:ext cx="104767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8120" y="4343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457200"/>
            <a:ext cx="89154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85800"/>
            <a:ext cx="108966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495800"/>
            <a:ext cx="832104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419765" y="2971801"/>
            <a:ext cx="104767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8120" y="4343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255" y="1449421"/>
            <a:ext cx="11134765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5255" y="16215"/>
            <a:ext cx="111347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" y="125649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53" y="1470346"/>
            <a:ext cx="5642488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59" y="1470346"/>
            <a:ext cx="554263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" y="12192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255" y="1449421"/>
            <a:ext cx="11134765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5255" y="16215"/>
            <a:ext cx="111347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" y="125649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457200"/>
            <a:ext cx="89154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85800"/>
            <a:ext cx="108966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495800"/>
            <a:ext cx="832104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419765" y="2971801"/>
            <a:ext cx="104767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8120" y="4343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255" y="1449421"/>
            <a:ext cx="11134765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5255" y="16215"/>
            <a:ext cx="111347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" y="125649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53" y="1470346"/>
            <a:ext cx="5642488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59" y="1470346"/>
            <a:ext cx="554263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" y="12192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457200"/>
            <a:ext cx="89154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4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1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5" y="2845761"/>
            <a:ext cx="1010412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085" y="4069954"/>
            <a:ext cx="1010412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39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1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1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02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3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79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53" y="1470346"/>
            <a:ext cx="5642488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59" y="1470346"/>
            <a:ext cx="554263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8120" y="12954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98120" y="152400"/>
            <a:ext cx="1040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" y="1219200"/>
            <a:ext cx="113919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120" y="1447800"/>
            <a:ext cx="1139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" y="6553201"/>
            <a:ext cx="27736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553201"/>
            <a:ext cx="37642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340" y="6553201"/>
            <a:ext cx="277368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120" y="1447800"/>
            <a:ext cx="1139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" y="6553201"/>
            <a:ext cx="27736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553201"/>
            <a:ext cx="37642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340" y="6553201"/>
            <a:ext cx="277368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120" y="1447800"/>
            <a:ext cx="1139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" y="6553201"/>
            <a:ext cx="27736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553201"/>
            <a:ext cx="376428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6340" y="6553201"/>
            <a:ext cx="277368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3F3E-8D2D-8D4F-BA7F-C0A897C14CA0}" type="datetimeFigureOut">
              <a:rPr lang="en-US" smtClean="0"/>
              <a:pPr/>
              <a:t>3/29/22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648242"/>
            <a:ext cx="6858000" cy="1790700"/>
          </a:xfrm>
        </p:spPr>
        <p:txBody>
          <a:bodyPr>
            <a:normAutofit/>
          </a:bodyPr>
          <a:lstStyle/>
          <a:p>
            <a:r>
              <a:rPr lang="en-US" sz="8800" dirty="0"/>
              <a:t>Spanner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137259"/>
            <a:ext cx="6858000" cy="1241822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18</a:t>
            </a:r>
          </a:p>
          <a:p>
            <a:endParaRPr lang="en-US" sz="2800" dirty="0"/>
          </a:p>
          <a:p>
            <a:r>
              <a:rPr lang="en-US" sz="2800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19" y="2634501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1440" y="659404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Some slides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Leveraging the Notion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81246"/>
            <a:ext cx="10635916" cy="5032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Strict serializability: a matter of real-time ordering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If </a:t>
            </a:r>
            <a:r>
              <a:rPr lang="en-US" sz="2400" dirty="0" err="1"/>
              <a:t>txn</a:t>
            </a:r>
            <a:r>
              <a:rPr lang="en-US" sz="2400" dirty="0"/>
              <a:t> T2 starts after T1 finishes, then T2 must be ordered after T1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If T2 is </a:t>
            </a:r>
            <a:r>
              <a:rPr lang="en-US" sz="2400" dirty="0" err="1"/>
              <a:t>ro-txn</a:t>
            </a:r>
            <a:r>
              <a:rPr lang="en-US" sz="2400" dirty="0"/>
              <a:t>, then T2 should see effects of all writes finished before T2 started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A similar scenario at a restaurant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Alice arrives, writes her name and time she arrives (e.g., 5pm) on waiting list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Bob then arrives, writes his name and the time (e.g., 5:10PM)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Then Bob is ordered after Alice on the waiting list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I arrive later at 5:15PM and check how many people are ahead of me by checking the waiting list by time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D408B32-C131-FC4D-A0BC-A7DB98B3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2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Leveraging the Notion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5625"/>
            <a:ext cx="1025271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Task 1: when committing a write, tag it with the current physical time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3200" dirty="0"/>
              <a:t>Task 2: when reading the system, check which writes were committed before the time this read started.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3200" dirty="0"/>
              <a:t>How about the serializable requirement?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Physical time naturally gives a total order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35F2356-DF5B-3245-AF05-B5205511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0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4350" y="1577977"/>
            <a:ext cx="9058499" cy="47783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Invariant: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Trivially provided by perfect clocks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C5B784C-FD0F-8F47-B8E7-5984A099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33120"/>
            <a:ext cx="10058400" cy="52248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Clocks are not perfect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skew: some clocks are faster/slower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 may not be bounded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 may not be known a priori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800" dirty="0"/>
              <a:t>T2 may be tagged with a smaller timestamp than T1 due to T2’s slower clock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800" dirty="0"/>
              <a:t>Seems impossible to have perfect clocks in distributed systems. What can we do?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3F615E2-4322-9A41-B5E3-F44168C8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4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Nearly perfect clocks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7499"/>
            <a:ext cx="9288379" cy="4334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Partially synchronized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Clock skew is bounded and </a:t>
            </a:r>
            <a:r>
              <a:rPr lang="en-US" sz="2400" dirty="0">
                <a:solidFill>
                  <a:srgbClr val="00B050"/>
                </a:solidFill>
              </a:rPr>
              <a:t>known a priori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My clock shows 1:30PM, then I know the absolute (real) time is in the range of 1:30 PM +/- X. 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e.g., between 1:20PM and 1:40PM if X = 10 mins  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/>
              <a:t>Clock skew is </a:t>
            </a:r>
            <a:r>
              <a:rPr lang="en-US" sz="2800" dirty="0">
                <a:solidFill>
                  <a:srgbClr val="00B050"/>
                </a:solidFill>
              </a:rPr>
              <a:t>short  </a:t>
            </a:r>
            <a:r>
              <a:rPr lang="en-US" sz="2800" dirty="0"/>
              <a:t>(e.g., X = </a:t>
            </a:r>
            <a:r>
              <a:rPr lang="en-US" sz="2400" dirty="0"/>
              <a:t>a few milliseconds)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/>
              <a:t>Enable something special, e.g., Spanner!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ED051EF-27D7-7943-91A7-03D732DD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6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316" y="2024459"/>
            <a:ext cx="9150568" cy="2809081"/>
          </a:xfrm>
        </p:spPr>
        <p:txBody>
          <a:bodyPr/>
          <a:lstStyle/>
          <a:p>
            <a:r>
              <a:rPr lang="en-US" dirty="0"/>
              <a:t>Spanner: Google’s Globally-Distributed Database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OSDI 2012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74A17D-3A4E-9E45-BECC-2BAF19A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6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0748"/>
            <a:ext cx="10252710" cy="1325563"/>
          </a:xfrm>
        </p:spPr>
        <p:txBody>
          <a:bodyPr/>
          <a:lstStyle/>
          <a:p>
            <a:r>
              <a:rPr lang="en-US" dirty="0"/>
              <a:t>Scale-out vs. Fault Tolerance</a:t>
            </a:r>
          </a:p>
        </p:txBody>
      </p: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914400" y="4318465"/>
            <a:ext cx="10563726" cy="24030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Every shard replicated via </a:t>
            </a:r>
            <a:r>
              <a:rPr lang="en-US" sz="2800" dirty="0" err="1"/>
              <a:t>MultiPaxos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So every “operation” within transactions across tablets actually a replicated operation within </a:t>
            </a:r>
            <a:r>
              <a:rPr lang="en-US" sz="2800" dirty="0" err="1"/>
              <a:t>Paxos</a:t>
            </a:r>
            <a:r>
              <a:rPr lang="en-US" sz="2800" dirty="0"/>
              <a:t> RSM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 err="1"/>
              <a:t>Paxos</a:t>
            </a:r>
            <a:r>
              <a:rPr lang="en-US" sz="2800" dirty="0"/>
              <a:t> groups can stretch across datacenters!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97436" y="1611430"/>
            <a:ext cx="5869839" cy="369332"/>
            <a:chOff x="2532400" y="1639034"/>
            <a:chExt cx="5869839" cy="369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97436" y="2466661"/>
            <a:ext cx="5869839" cy="369332"/>
            <a:chOff x="2532400" y="2125579"/>
            <a:chExt cx="5869839" cy="3693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97436" y="3321892"/>
            <a:ext cx="5869839" cy="369332"/>
            <a:chOff x="2532400" y="3404989"/>
            <a:chExt cx="5869839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49836" y="3474292"/>
            <a:ext cx="5869839" cy="369332"/>
            <a:chOff x="2532400" y="3404989"/>
            <a:chExt cx="5869839" cy="36933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02236" y="3626692"/>
            <a:ext cx="5869839" cy="369332"/>
            <a:chOff x="2532400" y="3404989"/>
            <a:chExt cx="5869839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49836" y="2619061"/>
            <a:ext cx="5869839" cy="369332"/>
            <a:chOff x="2532400" y="2125579"/>
            <a:chExt cx="5869839" cy="36933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02236" y="2771461"/>
            <a:ext cx="5869839" cy="369332"/>
            <a:chOff x="2532400" y="2125579"/>
            <a:chExt cx="5869839" cy="369332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9836" y="1763830"/>
            <a:ext cx="5869839" cy="369332"/>
            <a:chOff x="2532400" y="1639034"/>
            <a:chExt cx="5869839" cy="369332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02236" y="1916230"/>
            <a:ext cx="5869839" cy="369332"/>
            <a:chOff x="2532400" y="1639034"/>
            <a:chExt cx="5869839" cy="36933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D3B93038-D14B-524A-9510-E957DEB7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1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3193"/>
            <a:ext cx="9878685" cy="1325563"/>
          </a:xfrm>
        </p:spPr>
        <p:txBody>
          <a:bodyPr/>
          <a:lstStyle/>
          <a:p>
            <a:r>
              <a:rPr lang="en-US" dirty="0"/>
              <a:t>Strictly Serializable Multi-shard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99161"/>
            <a:ext cx="9697453" cy="4694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How are clocks made “nearly perfect”?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3600" dirty="0"/>
              <a:t>How does Spanner leverage these clocks?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How are writes done and tagged?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How read-only transactions are made efficient?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2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A8FBCD5-3D4D-0040-B607-9BDFCB71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4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76370"/>
            <a:ext cx="10252710" cy="1325563"/>
          </a:xfrm>
        </p:spPr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(TT)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15" y="1263505"/>
            <a:ext cx="9316185" cy="1850601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600" dirty="0">
                <a:ea typeface="Helvetica Neue Medium" charset="0"/>
                <a:cs typeface="Helvetica Neue Medium" charset="0"/>
              </a:rPr>
              <a:t>“Global wall-clock time” with bounded uncertainty</a:t>
            </a:r>
          </a:p>
          <a:p>
            <a:pPr lvl="1">
              <a:spcBef>
                <a:spcPts val="800"/>
              </a:spcBef>
            </a:pPr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>
                <a:ea typeface="Helvetica Neue Medium" charset="0"/>
                <a:cs typeface="Helvetica Neue Medium" charset="0"/>
              </a:rPr>
              <a:t> is worst-case clock divergence</a:t>
            </a:r>
          </a:p>
          <a:p>
            <a:pPr lvl="1"/>
            <a:r>
              <a:rPr lang="en-US" sz="2600" dirty="0">
                <a:ea typeface="Helvetica Neue Medium" charset="0"/>
                <a:cs typeface="Helvetica Neue Medium" charset="0"/>
              </a:rPr>
              <a:t>Spanner’s notion of time becomes intervals, not single values</a:t>
            </a:r>
          </a:p>
          <a:p>
            <a:pPr lvl="1"/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>
                <a:ea typeface="Helvetica Neue Medium" charset="0"/>
                <a:cs typeface="Helvetica Neue Medium" charset="0"/>
              </a:rPr>
              <a:t> is 4ms on average,  2</a:t>
            </a:r>
            <a:r>
              <a:rPr lang="en-US" sz="2600" dirty="0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>
                <a:ea typeface="Helvetica Neue Medium" charset="0"/>
                <a:cs typeface="Helvetica Neue Medium" charset="0"/>
              </a:rPr>
              <a:t> is about 10ms</a:t>
            </a:r>
          </a:p>
          <a:p>
            <a:pPr>
              <a:spcBef>
                <a:spcPts val="800"/>
              </a:spcBef>
            </a:pPr>
            <a:endParaRPr lang="en-US" sz="2600" dirty="0">
              <a:ea typeface="Helvetica Neue Medium" charset="0"/>
              <a:cs typeface="Helvetica Neue Medium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sz="26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00854" y="4026814"/>
            <a:ext cx="3581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01652" y="3792274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4400311" y="3569614"/>
            <a:ext cx="73152" cy="914400"/>
          </a:xfrm>
          <a:prstGeom prst="lef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6505463" y="3569614"/>
            <a:ext cx="73152" cy="914400"/>
          </a:xfrm>
          <a:prstGeom prst="righ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5146" y="4484074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earliest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7354" y="4484074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latest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978" y="3576886"/>
            <a:ext cx="1270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TT.now()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00311" y="5008621"/>
            <a:ext cx="2178304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78322" y="5077470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2*ε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936606" y="5736308"/>
            <a:ext cx="8229600" cy="12800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1200"/>
              </a:spcBef>
              <a:defRPr/>
            </a:pP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Consider event </a:t>
            </a:r>
            <a:r>
              <a:rPr lang="en-US" sz="2200" dirty="0" err="1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r>
              <a:rPr lang="en-US" sz="22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 which invoked </a:t>
            </a:r>
            <a:r>
              <a:rPr lang="en-US" sz="2200" dirty="0" err="1">
                <a:latin typeface="Helvetica Neue Medium" charset="0"/>
                <a:ea typeface="Helvetica Neue Medium" charset="0"/>
                <a:cs typeface="Helvetica Neue Medium" charset="0"/>
              </a:rPr>
              <a:t>tt</a:t>
            </a: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 = </a:t>
            </a:r>
            <a:r>
              <a:rPr lang="en-US" sz="2200" dirty="0" err="1">
                <a:latin typeface="Helvetica Neue Medium" charset="0"/>
                <a:ea typeface="Helvetica Neue Medium" charset="0"/>
                <a:cs typeface="Helvetica Neue Medium" charset="0"/>
              </a:rPr>
              <a:t>TT.now</a:t>
            </a: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():</a:t>
            </a:r>
            <a:endParaRPr lang="en-US" sz="220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Guarantee:  </a:t>
            </a:r>
            <a:r>
              <a:rPr lang="en-US" sz="2200" dirty="0" err="1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tt.earliest</a:t>
            </a:r>
            <a:r>
              <a:rPr lang="en-US" sz="22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&lt;= t</a:t>
            </a:r>
            <a:r>
              <a:rPr lang="en-US" sz="2200" baseline="-250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abs</a:t>
            </a:r>
            <a:r>
              <a:rPr lang="en-US" sz="22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(e</a:t>
            </a:r>
            <a:r>
              <a:rPr lang="en-US" sz="2200" baseline="-250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2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 &lt;= </a:t>
            </a:r>
            <a:r>
              <a:rPr lang="en-US" sz="2200" dirty="0" err="1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tt.latest</a:t>
            </a:r>
            <a:endParaRPr lang="en-US" sz="2200" dirty="0">
              <a:solidFill>
                <a:srgbClr val="0070C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7704BBEA-BB96-9941-A776-0465E804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(TT)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3435"/>
            <a:ext cx="10252710" cy="48958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3200" dirty="0"/>
              <a:t>API (software </a:t>
            </a:r>
            <a:r>
              <a:rPr lang="en-US" sz="3200" dirty="0" err="1"/>
              <a:t>i</a:t>
            </a:r>
            <a:r>
              <a:rPr lang="en-CN" sz="3200"/>
              <a:t>nterface</a:t>
            </a:r>
            <a:r>
              <a:rPr lang="en-US" sz="3200" dirty="0"/>
              <a:t>)</a:t>
            </a:r>
            <a:endParaRPr lang="en-CN" sz="32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TT.now() = [earliest, latest]  # latest – earliest =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2*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ε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TT.after(t) = true if t has </a:t>
            </a:r>
            <a:r>
              <a:rPr lang="en-US" sz="2800" dirty="0"/>
              <a:t>passed</a:t>
            </a:r>
            <a:endParaRPr lang="en-CN" sz="2800" dirty="0"/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TT.now().earliest &gt; t (b/c t</a:t>
            </a:r>
            <a:r>
              <a:rPr lang="en-CN" sz="2800" baseline="-25000" dirty="0"/>
              <a:t>abs</a:t>
            </a:r>
            <a:r>
              <a:rPr lang="en-CN" sz="2800" dirty="0"/>
              <a:t> &gt;= TT.now().earliest)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TT.before(t) = true if t has </a:t>
            </a:r>
            <a:r>
              <a:rPr lang="en-US" sz="2800" dirty="0"/>
              <a:t>not</a:t>
            </a:r>
            <a:r>
              <a:rPr lang="en-CN" sz="2800" dirty="0"/>
              <a:t> arrived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CN" sz="2800" dirty="0"/>
              <a:t>TT.now().latest &lt; t (b/c t</a:t>
            </a:r>
            <a:r>
              <a:rPr lang="en-CN" sz="2800" baseline="-25000" dirty="0"/>
              <a:t>abs</a:t>
            </a:r>
            <a:r>
              <a:rPr lang="en-CN" sz="2800" dirty="0"/>
              <a:t> &lt;= TT.now().latest)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CN" sz="28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N" sz="3200" dirty="0"/>
              <a:t>Implementation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Relies on specialized hardware, e.g., satellite and atomic clocks</a:t>
            </a:r>
            <a:endParaRPr lang="en-CN" sz="2800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endParaRPr lang="en-CN" sz="2400" dirty="0"/>
          </a:p>
          <a:p>
            <a:pPr marL="914400" lvl="2" indent="0">
              <a:lnSpc>
                <a:spcPct val="110000"/>
              </a:lnSpc>
              <a:spcBef>
                <a:spcPts val="600"/>
              </a:spcBef>
              <a:buNone/>
            </a:pPr>
            <a:endParaRPr lang="en-CN" sz="2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47E083A-1004-624A-A37E-D144D27A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4093"/>
            <a:ext cx="8229600" cy="1143000"/>
          </a:xfrm>
        </p:spPr>
        <p:txBody>
          <a:bodyPr>
            <a:normAutofit/>
          </a:bodyPr>
          <a:lstStyle/>
          <a:p>
            <a:r>
              <a:rPr lang="en-US" sz="4300" dirty="0"/>
              <a:t>Recap: Distributed Storage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98626"/>
            <a:ext cx="9202366" cy="47783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Concurrency control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Order transactions across shards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3200" dirty="0"/>
              <a:t>State machine replication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Replicas of a shard apply transactions in the same order decided by concurrency control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A619C4D3-2A32-5444-B78E-21AFFDED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17EDA-E637-4944-BC67-3F3C8D9FACE4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E76B77-DD8A-5040-BB67-8A79A713D2B2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655B8-4448-0A41-9A8A-39CDFD426835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90B850B7-CE0C-AE4F-AF01-2FE52B54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1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17EDA-E637-4944-BC67-3F3C8D9FACE4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E76B77-DD8A-5040-BB67-8A79A713D2B2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655B8-4448-0A41-9A8A-39CDFD426835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8CD521-B9E4-EC44-A8C5-AEA500925C57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1A93A3-229A-644A-8DF4-F7E22EBCBD97}"/>
              </a:ext>
            </a:extLst>
          </p:cNvPr>
          <p:cNvSpPr txBox="1"/>
          <p:nvPr/>
        </p:nvSpPr>
        <p:spPr>
          <a:xfrm>
            <a:off x="6150616" y="41978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600088-0CB1-8741-8D4E-9884F4D764CA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F8D482-6E9C-6C4C-849F-470CA4F3C765}"/>
              </a:ext>
            </a:extLst>
          </p:cNvPr>
          <p:cNvCxnSpPr>
            <a:cxnSpLocks/>
          </p:cNvCxnSpPr>
          <p:nvPr/>
        </p:nvCxnSpPr>
        <p:spPr>
          <a:xfrm flipV="1">
            <a:off x="6414469" y="3252476"/>
            <a:ext cx="0" cy="93009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2FFC12C2-B6F0-CE4C-9F41-217B7BD8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9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8912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46746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17EDA-E637-4944-BC67-3F3C8D9FACE4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E76B77-DD8A-5040-BB67-8A79A713D2B2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655B8-4448-0A41-9A8A-39CDFD426835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8CD521-B9E4-EC44-A8C5-AEA500925C57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1A93A3-229A-644A-8DF4-F7E22EBCBD97}"/>
              </a:ext>
            </a:extLst>
          </p:cNvPr>
          <p:cNvSpPr txBox="1"/>
          <p:nvPr/>
        </p:nvSpPr>
        <p:spPr>
          <a:xfrm>
            <a:off x="6150616" y="41978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F8D482-6E9C-6C4C-849F-470CA4F3C765}"/>
              </a:ext>
            </a:extLst>
          </p:cNvPr>
          <p:cNvCxnSpPr>
            <a:cxnSpLocks/>
          </p:cNvCxnSpPr>
          <p:nvPr/>
        </p:nvCxnSpPr>
        <p:spPr>
          <a:xfrm flipV="1">
            <a:off x="6414469" y="3252476"/>
            <a:ext cx="0" cy="93009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9BF6EE3-287A-6A42-A1B6-B0E08566DC92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10)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4FB383-5F99-7545-83FB-F29EE0219063}"/>
              </a:ext>
            </a:extLst>
          </p:cNvPr>
          <p:cNvSpPr txBox="1"/>
          <p:nvPr/>
        </p:nvSpPr>
        <p:spPr>
          <a:xfrm>
            <a:off x="7832049" y="41421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E8B226-927B-FA47-BB87-1701C243FF3A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7A947B55-613A-7B4E-83C3-6030DDE7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4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57320E44-F329-3C4E-91AF-77358ADE1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4674659" y="6045981"/>
            <a:ext cx="291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2" y="4197832"/>
            <a:ext cx="3376827" cy="877645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3713197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5321470" y="37175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150616" y="41978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F753E-A590-EF41-A2AB-B9F54DFA504F}"/>
              </a:ext>
            </a:extLst>
          </p:cNvPr>
          <p:cNvCxnSpPr>
            <a:cxnSpLocks/>
          </p:cNvCxnSpPr>
          <p:nvPr/>
        </p:nvCxnSpPr>
        <p:spPr>
          <a:xfrm flipV="1">
            <a:off x="4571125" y="3252476"/>
            <a:ext cx="1843344" cy="889632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7832049" y="41421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4" y="554253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&lt; T1.ts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79F12AB9-76B0-8346-B967-863A53940087}"/>
              </a:ext>
            </a:extLst>
          </p:cNvPr>
          <p:cNvSpPr/>
          <p:nvPr/>
        </p:nvSpPr>
        <p:spPr>
          <a:xfrm>
            <a:off x="9226275" y="5542530"/>
            <a:ext cx="453303" cy="46166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2" name="Title 10">
            <a:extLst>
              <a:ext uri="{FF2B5EF4-FFF2-40B4-BE49-F238E27FC236}">
                <a16:creationId xmlns:a16="http://schemas.microsoft.com/office/drawing/2014/main" id="{FA1BA57A-B151-814D-A1AA-5EE93B65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18509E-E12E-2644-95FD-EBD156F950BC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2E82A7-439E-E740-8B76-E58152EC764E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endParaRPr lang="en-CN" sz="2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BFCA8D94-8110-7C44-ACCF-C4D752E0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4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26288079-462A-8745-B863-1CC6E9866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6]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5349777" y="419049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135842" y="418428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7829551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3" y="5542530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  <a:p>
            <a:r>
              <a:rPr lang="en-CN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Seems working?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</p:cNvCxnSpPr>
          <p:nvPr/>
        </p:nvCxnSpPr>
        <p:spPr>
          <a:xfrm>
            <a:off x="3211457" y="4197832"/>
            <a:ext cx="679834" cy="87764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5486109" y="3265804"/>
            <a:ext cx="914905" cy="92671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0486"/>
            <a:ext cx="1013644" cy="89499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31A3924-A02D-574B-8E5C-1FB78393D643}"/>
              </a:ext>
            </a:extLst>
          </p:cNvPr>
          <p:cNvCxnSpPr>
            <a:cxnSpLocks/>
          </p:cNvCxnSpPr>
          <p:nvPr/>
        </p:nvCxnSpPr>
        <p:spPr>
          <a:xfrm flipH="1">
            <a:off x="3429239" y="3974710"/>
            <a:ext cx="1245420" cy="0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581D7-DDE9-5244-8AB8-1E882BA39B78}"/>
              </a:ext>
            </a:extLst>
          </p:cNvPr>
          <p:cNvSpPr txBox="1"/>
          <p:nvPr/>
        </p:nvSpPr>
        <p:spPr>
          <a:xfrm>
            <a:off x="4698141" y="37121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414471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7034307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D0C443-8480-A240-B2AD-7C73536A6DF5}"/>
              </a:ext>
            </a:extLst>
          </p:cNvPr>
          <p:cNvSpPr txBox="1"/>
          <p:nvPr/>
        </p:nvSpPr>
        <p:spPr>
          <a:xfrm>
            <a:off x="3713197" y="42038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Title 10">
            <a:extLst>
              <a:ext uri="{FF2B5EF4-FFF2-40B4-BE49-F238E27FC236}">
                <a16:creationId xmlns:a16="http://schemas.microsoft.com/office/drawing/2014/main" id="{FA45BD40-5A0F-6645-9199-42F3771E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02BBE4-0354-4A4E-BEA0-E00F999F59CE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A43A7B-A4A2-214A-894D-A307520775CA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[8, 12]</a:t>
            </a:r>
            <a:endParaRPr lang="en-CN" sz="24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63AF887F-7D77-4A4B-AE37-5F987E46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6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4AFCD70F-B417-D945-A994-E8AFD24A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4674660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54095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5349777" y="4190499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135842" y="418428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7829551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4" y="5542530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&lt; T1.ts</a:t>
            </a:r>
          </a:p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working!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2926081" y="3265805"/>
            <a:ext cx="3474933" cy="901249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stCxn id="35" idx="0"/>
            <a:endCxn id="17" idx="0"/>
          </p:cNvCxnSpPr>
          <p:nvPr/>
        </p:nvCxnSpPr>
        <p:spPr>
          <a:xfrm flipH="1">
            <a:off x="3891291" y="4180356"/>
            <a:ext cx="4202114" cy="895121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414471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7034307" y="4180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D1475A-DDEA-F349-BBCC-3E56E1E6A722}"/>
              </a:ext>
            </a:extLst>
          </p:cNvPr>
          <p:cNvSpPr txBox="1"/>
          <p:nvPr/>
        </p:nvSpPr>
        <p:spPr>
          <a:xfrm>
            <a:off x="2831626" y="416705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itle 10">
            <a:extLst>
              <a:ext uri="{FF2B5EF4-FFF2-40B4-BE49-F238E27FC236}">
                <a16:creationId xmlns:a16="http://schemas.microsoft.com/office/drawing/2014/main" id="{8789341C-C677-C04B-85B7-3BB24D44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(Strawman)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365015-4D80-334A-BDB1-713827EDF5D0}"/>
              </a:ext>
            </a:extLst>
          </p:cNvPr>
          <p:cNvSpPr txBox="1"/>
          <p:nvPr/>
        </p:nvSpPr>
        <p:spPr>
          <a:xfrm>
            <a:off x="7662320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6AAD22-BF48-3E46-B5EB-B33F64164A28}"/>
              </a:ext>
            </a:extLst>
          </p:cNvPr>
          <p:cNvSpPr txBox="1"/>
          <p:nvPr/>
        </p:nvSpPr>
        <p:spPr>
          <a:xfrm>
            <a:off x="6324470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[1, 12]</a:t>
            </a:r>
            <a:endParaRPr lang="en-CN" sz="24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Slide Number Placeholder 2">
            <a:extLst>
              <a:ext uri="{FF2B5EF4-FFF2-40B4-BE49-F238E27FC236}">
                <a16:creationId xmlns:a16="http://schemas.microsoft.com/office/drawing/2014/main" id="{992F01D6-D0E1-FB41-86BC-0047C054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brain teaser puzzle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4" y="3934785"/>
            <a:ext cx="8592064" cy="2329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know: 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&lt; y, b/c T2 in real-time after T1 (the assumption)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 &lt;= y &lt;= d, b/c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US" sz="2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T1.ts = b, T2.ts = d, b/c how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assigned</a:t>
            </a:r>
          </a:p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want: 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always true that b &lt; d, how? </a:t>
            </a:r>
          </a:p>
          <a:p>
            <a:pPr marL="0" indent="0">
              <a:buNone/>
            </a:pPr>
            <a:endParaRPr lang="en-CN" sz="2600" dirty="0"/>
          </a:p>
          <a:p>
            <a:pPr marL="914400" lvl="2" indent="0">
              <a:buNone/>
            </a:pPr>
            <a:endParaRPr lang="en-CN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0C1F-3FE7-F84B-8792-4DB5DC9C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858" y="1325564"/>
            <a:ext cx="5545483" cy="2801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FE33B8-41DE-BE42-8D00-F8AC56C37DC7}"/>
              </a:ext>
            </a:extLst>
          </p:cNvPr>
          <p:cNvSpPr/>
          <p:nvPr/>
        </p:nvSpPr>
        <p:spPr>
          <a:xfrm>
            <a:off x="4611189" y="1178448"/>
            <a:ext cx="457200" cy="29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617C227-8F07-0842-91A0-F8E54B55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9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brain teaser puzzle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24" y="3934785"/>
            <a:ext cx="11093550" cy="2329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know: 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&lt; y, b/c T2 in real-time after T1 (the assumption)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 &lt;= y &lt;= d, b/c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US" sz="2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eriod"/>
            </a:pP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T1.ts = b, T2.ts = d, b/c how </a:t>
            </a:r>
            <a:r>
              <a:rPr lang="en-US" sz="2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assigned</a:t>
            </a:r>
          </a:p>
          <a:p>
            <a:pPr marL="0" indent="0">
              <a:buNone/>
            </a:pPr>
            <a:r>
              <a:rPr lang="en-US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want: </a:t>
            </a:r>
            <a:r>
              <a:rPr lang="en-US" sz="2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always true that b &lt; d, how?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and 2 </a:t>
            </a: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x &lt; d; we need to ensure b &lt; x; then b &lt; x &lt; d, done.</a:t>
            </a:r>
            <a:endParaRPr lang="en-US" sz="26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sz="2600" dirty="0"/>
          </a:p>
          <a:p>
            <a:pPr marL="914400" lvl="2" indent="0">
              <a:buNone/>
            </a:pPr>
            <a:endParaRPr lang="en-CN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0C1F-3FE7-F84B-8792-4DB5DC9C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858" y="1325564"/>
            <a:ext cx="5545483" cy="2801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A419FB-4D63-BA48-B884-5080BEFEF024}"/>
              </a:ext>
            </a:extLst>
          </p:cNvPr>
          <p:cNvSpPr/>
          <p:nvPr/>
        </p:nvSpPr>
        <p:spPr>
          <a:xfrm>
            <a:off x="4611189" y="1178448"/>
            <a:ext cx="457200" cy="29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04D8C04-49CF-854A-B0A5-40B1CAC1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37253" y="37221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2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819AA967-395F-094F-91C9-48844269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F6A90289-8291-7842-AC4D-9AB2C2B04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sp>
        <p:nvSpPr>
          <p:cNvPr id="28" name="Title 10">
            <a:extLst>
              <a:ext uri="{FF2B5EF4-FFF2-40B4-BE49-F238E27FC236}">
                <a16:creationId xmlns:a16="http://schemas.microsoft.com/office/drawing/2014/main" id="{DDD6F08F-31BB-1045-9651-A468E7F8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5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48396"/>
            <a:ext cx="10252710" cy="1325563"/>
          </a:xfrm>
        </p:spPr>
        <p:txBody>
          <a:bodyPr/>
          <a:lstStyle/>
          <a:p>
            <a:r>
              <a:rPr lang="en-US" dirty="0"/>
              <a:t>Google’s Setting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826372"/>
            <a:ext cx="8694051" cy="4778374"/>
          </a:xfrm>
        </p:spPr>
        <p:txBody>
          <a:bodyPr>
            <a:normAutofit/>
          </a:bodyPr>
          <a:lstStyle/>
          <a:p>
            <a:r>
              <a:rPr lang="en-US" sz="3200" dirty="0"/>
              <a:t>Dozens of datacenters (zones)</a:t>
            </a:r>
          </a:p>
          <a:p>
            <a:endParaRPr lang="en-US" sz="3200" dirty="0"/>
          </a:p>
          <a:p>
            <a:r>
              <a:rPr lang="en-US" sz="3200" dirty="0"/>
              <a:t>Per zone, 100-1000s of servers</a:t>
            </a:r>
          </a:p>
          <a:p>
            <a:endParaRPr lang="en-US" sz="3200" dirty="0"/>
          </a:p>
          <a:p>
            <a:r>
              <a:rPr lang="en-US" sz="3200" dirty="0"/>
              <a:t>Per server, 100-1000 shards (tablets)</a:t>
            </a:r>
          </a:p>
          <a:p>
            <a:endParaRPr lang="en-US" sz="3200" dirty="0"/>
          </a:p>
          <a:p>
            <a:r>
              <a:rPr lang="en-US" sz="3200" dirty="0"/>
              <a:t>Every shard replicated for fault-tolerance (e.g., 5x)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FC32777-F99B-0F47-9CED-B461A29F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43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5040422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320728" y="37154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37253" y="37221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2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78" y="4179977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5089824" y="37183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277F8-CD8F-0C4C-B8F7-298DF35A1C74}"/>
              </a:ext>
            </a:extLst>
          </p:cNvPr>
          <p:cNvSpPr/>
          <p:nvPr/>
        </p:nvSpPr>
        <p:spPr>
          <a:xfrm>
            <a:off x="44674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AEDA-9A10-7943-9C68-A69B95DB309F}"/>
              </a:ext>
            </a:extLst>
          </p:cNvPr>
          <p:cNvSpPr txBox="1"/>
          <p:nvPr/>
        </p:nvSpPr>
        <p:spPr>
          <a:xfrm>
            <a:off x="4729115" y="4494393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B370C6E-788E-314D-A3BA-AD1A444ED6DC}"/>
              </a:ext>
            </a:extLst>
          </p:cNvPr>
          <p:cNvSpPr/>
          <p:nvPr/>
        </p:nvSpPr>
        <p:spPr>
          <a:xfrm>
            <a:off x="6242772" y="1872410"/>
            <a:ext cx="1812419" cy="1074447"/>
          </a:xfrm>
          <a:prstGeom prst="wedgeRectCallout">
            <a:avLst>
              <a:gd name="adj1" fmla="val -102276"/>
              <a:gd name="adj2" fmla="val 2048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</a:rPr>
              <a:t>TT.after(15) == true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8D3FE5-9545-1945-9509-AD1B4C336B45}"/>
              </a:ext>
            </a:extLst>
          </p:cNvPr>
          <p:cNvSpPr txBox="1"/>
          <p:nvPr/>
        </p:nvSpPr>
        <p:spPr>
          <a:xfrm>
            <a:off x="3968140" y="599228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7B2A22-E521-FA4A-88AC-B7B1206A673A}"/>
              </a:ext>
            </a:extLst>
          </p:cNvPr>
          <p:cNvSpPr txBox="1"/>
          <p:nvPr/>
        </p:nvSpPr>
        <p:spPr>
          <a:xfrm>
            <a:off x="57384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EB0727-A85A-5547-8F9E-55637ACE742D}"/>
              </a:ext>
            </a:extLst>
          </p:cNvPr>
          <p:cNvSpPr txBox="1"/>
          <p:nvPr/>
        </p:nvSpPr>
        <p:spPr>
          <a:xfrm>
            <a:off x="8067548" y="2155996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x</a:t>
            </a:r>
            <a:endParaRPr lang="en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10C9D-ACA7-D343-8AA9-9812981CC23F}"/>
              </a:ext>
            </a:extLst>
          </p:cNvPr>
          <p:cNvCxnSpPr>
            <a:cxnSpLocks/>
          </p:cNvCxnSpPr>
          <p:nvPr/>
        </p:nvCxnSpPr>
        <p:spPr>
          <a:xfrm>
            <a:off x="59163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2311DC99-507E-494E-886C-E3CA5CC7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1AED074-D351-194B-ACE9-6C51722AD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sp>
        <p:nvSpPr>
          <p:cNvPr id="42" name="Title 10">
            <a:extLst>
              <a:ext uri="{FF2B5EF4-FFF2-40B4-BE49-F238E27FC236}">
                <a16:creationId xmlns:a16="http://schemas.microsoft.com/office/drawing/2014/main" id="{2F2B295A-2496-BB44-A3DD-9C6214EC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BA6E6CF9-3A1B-0540-87EE-342B8B1C3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5356"/>
            <a:ext cx="10804358" cy="5053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commits, then T2 must have larger timestamp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N" sz="2800" dirty="0"/>
          </a:p>
          <a:p>
            <a:pPr marL="914400" lvl="2" indent="0">
              <a:lnSpc>
                <a:spcPct val="100000"/>
              </a:lnSpc>
              <a:buNone/>
            </a:pPr>
            <a:endParaRPr lang="en-C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2795451" y="4167055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2795450" y="5165477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2795449" y="3168632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18563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1856335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18563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50654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38012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3211457" y="5281605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5040422" y="5288729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3645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4248037" y="3711444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63244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6320728" y="37154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80030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4737253" y="372214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7251054" y="554253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32511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5900960" y="3237230"/>
            <a:ext cx="440732" cy="849578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91291" y="4184282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3073051" y="3714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6414471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7034305" y="4180356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58109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5353678" y="4179977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59009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5089824" y="37183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ADEB5-4D41-D443-A293-9F0FD3BEA70B}"/>
              </a:ext>
            </a:extLst>
          </p:cNvPr>
          <p:cNvSpPr txBox="1"/>
          <p:nvPr/>
        </p:nvSpPr>
        <p:spPr>
          <a:xfrm>
            <a:off x="5542120" y="41754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33426EB-8E32-5D44-A347-B586B1FCF4D2}"/>
              </a:ext>
            </a:extLst>
          </p:cNvPr>
          <p:cNvSpPr/>
          <p:nvPr/>
        </p:nvSpPr>
        <p:spPr>
          <a:xfrm>
            <a:off x="44674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80BC9-B859-424D-A84F-2F4A017295C1}"/>
              </a:ext>
            </a:extLst>
          </p:cNvPr>
          <p:cNvSpPr txBox="1"/>
          <p:nvPr/>
        </p:nvSpPr>
        <p:spPr>
          <a:xfrm>
            <a:off x="4729115" y="4494393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25FC33E-6EFD-FB48-9AB3-CBD279D6BAFE}"/>
              </a:ext>
            </a:extLst>
          </p:cNvPr>
          <p:cNvSpPr/>
          <p:nvPr/>
        </p:nvSpPr>
        <p:spPr>
          <a:xfrm rot="10800000">
            <a:off x="6690232" y="3263516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7C1BB2-F118-F243-8A88-DC6B4530390B}"/>
              </a:ext>
            </a:extLst>
          </p:cNvPr>
          <p:cNvSpPr txBox="1"/>
          <p:nvPr/>
        </p:nvSpPr>
        <p:spPr>
          <a:xfrm>
            <a:off x="7048639" y="3351775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8A647CC0-9DEF-474A-AECF-1F7489A6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3" name="Title 10">
            <a:extLst>
              <a:ext uri="{FF2B5EF4-FFF2-40B4-BE49-F238E27FC236}">
                <a16:creationId xmlns:a16="http://schemas.microsoft.com/office/drawing/2014/main" id="{F0480446-8A99-4C43-A96C-4B048476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874"/>
            <a:ext cx="10252710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573BB1-8C88-4A44-B836-6F9D0B59907F}"/>
              </a:ext>
            </a:extLst>
          </p:cNvPr>
          <p:cNvSpPr txBox="1"/>
          <p:nvPr/>
        </p:nvSpPr>
        <p:spPr>
          <a:xfrm>
            <a:off x="7802996" y="225820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CN" sz="240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AE7D36-E9C7-FD4B-A130-FCE3097CB1B1}"/>
              </a:ext>
            </a:extLst>
          </p:cNvPr>
          <p:cNvSpPr txBox="1"/>
          <p:nvPr/>
        </p:nvSpPr>
        <p:spPr>
          <a:xfrm>
            <a:off x="6230686" y="2243062"/>
            <a:ext cx="22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.now()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en-CN"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4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64163"/>
            <a:ext cx="10252709" cy="4694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invariant is always enforced: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If T2 starts after T1 commits (finishes), then T2 must have a larger timestamp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big/small </a:t>
            </a:r>
            <a:r>
              <a:rPr lang="en-US" sz="2800" dirty="0" err="1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ε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is does not matter for correctness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Only need to make sure: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TT.now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().latest is used for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(in this example)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Commit wait, i.e.,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TT.after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== true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sz="2800" dirty="0" err="1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ε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must be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known a priori 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and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small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so commit wait is doable!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119A5B5-A308-BA45-8248-149CFB14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93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After-class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7919"/>
            <a:ext cx="8855676" cy="4486274"/>
          </a:xfrm>
        </p:spPr>
        <p:txBody>
          <a:bodyPr>
            <a:normAutofit/>
          </a:bodyPr>
          <a:lstStyle/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().earliest for </a:t>
            </a:r>
            <a:r>
              <a:rPr lang="en-US" dirty="0" err="1"/>
              <a:t>ts</a:t>
            </a:r>
            <a:r>
              <a:rPr lang="en-US" dirty="0"/>
              <a:t>?</a:t>
            </a: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– 1 for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+ 1 for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Then what’s the rule of thumb for choosing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009B896-DF22-7947-B661-BEB8E7A4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9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6761"/>
            <a:ext cx="10252710" cy="1325563"/>
          </a:xfrm>
        </p:spPr>
        <p:txBody>
          <a:bodyPr/>
          <a:lstStyle/>
          <a:p>
            <a:r>
              <a:rPr lang="en-US" dirty="0"/>
              <a:t>Why Google Built 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32325"/>
            <a:ext cx="10252710" cy="516731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/>
              <a:t>2005 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 err="1"/>
              <a:t>BigTable</a:t>
            </a:r>
            <a:r>
              <a:rPr lang="en-US" sz="2800" dirty="0"/>
              <a:t> </a:t>
            </a:r>
            <a:r>
              <a:rPr lang="en-US" sz="2000" dirty="0"/>
              <a:t>[OSDI 2006]</a:t>
            </a:r>
            <a:endParaRPr lang="en-US" sz="28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Eventually consistent across datacenters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Lesson: “don’t need distributed transactions”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/>
              <a:t>2008?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 err="1"/>
              <a:t>MegaStore</a:t>
            </a:r>
            <a:r>
              <a:rPr lang="en-US" sz="2800" dirty="0"/>
              <a:t> </a:t>
            </a:r>
            <a:r>
              <a:rPr lang="en-US" sz="2000" dirty="0"/>
              <a:t>[CIDR 2011]</a:t>
            </a:r>
            <a:r>
              <a:rPr lang="en-US" sz="28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Strongly consistent across datacenters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Option for distributed transactions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390" dirty="0"/>
              <a:t>But performance was not great</a:t>
            </a:r>
            <a:r>
              <a:rPr lang="mr-IN" sz="2390" dirty="0"/>
              <a:t>…</a:t>
            </a:r>
            <a:endParaRPr lang="en-US" sz="239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/>
              <a:t>2011  </a:t>
            </a:r>
            <a:r>
              <a:rPr lang="mr-IN" sz="2800" dirty="0"/>
              <a:t>–</a:t>
            </a:r>
            <a:r>
              <a:rPr lang="en-US" sz="2800" dirty="0"/>
              <a:t> Spanner </a:t>
            </a:r>
            <a:r>
              <a:rPr lang="en-US" sz="2000" dirty="0"/>
              <a:t>[OSDI 2012]</a:t>
            </a:r>
            <a:r>
              <a:rPr lang="en-US" sz="28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Strictly Serializable Distributed Transactions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“We wanted to make it easy for developers to build their applications”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5D98C39-495D-D24F-AAE5-36B80A65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3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9451"/>
            <a:ext cx="107442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Motivation: </a:t>
            </a:r>
            <a:r>
              <a:rPr lang="en-US" sz="4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Performance-consistency tradeoff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97926"/>
            <a:ext cx="10155555" cy="517882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Strict serializability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Serializability + linearizability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As if coding on a single-threaded,  transactionally isolated machine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Spanner calls it external consistency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3200" dirty="0"/>
              <a:t>Strict serializability makes building correct application easier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sz="3200" dirty="0"/>
              <a:t>Strict serializability is expensive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Performance penalty in concurrency control + Repl.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OCC/2PL: multiple round trips, locking, etc.</a:t>
            </a:r>
          </a:p>
          <a:p>
            <a:pPr>
              <a:lnSpc>
                <a:spcPct val="110000"/>
              </a:lnSpc>
            </a:pPr>
            <a:endParaRPr lang="en-US" sz="3200" dirty="0"/>
          </a:p>
          <a:p>
            <a:pPr marL="0" indent="0">
              <a:lnSpc>
                <a:spcPct val="110000"/>
              </a:lnSpc>
              <a:buNone/>
            </a:pPr>
            <a:endParaRPr lang="en-US" sz="32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5842234-E7B6-B24A-814D-3E39FCB6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3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9451"/>
            <a:ext cx="10009414" cy="1325563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Motivation: </a:t>
            </a:r>
            <a:r>
              <a:rPr lang="en-US" sz="4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Read-Only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97926"/>
            <a:ext cx="10155555" cy="51788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Transactions that only read data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Predeclared, i.e., developer uses READ_ONLY flag / interface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Reads dominate real-world workloads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FB’s TAO had </a:t>
            </a:r>
            <a:r>
              <a:rPr lang="en-US" sz="2800" dirty="0">
                <a:solidFill>
                  <a:srgbClr val="FF8F00"/>
                </a:solidFill>
              </a:rPr>
              <a:t>500 reads </a:t>
            </a:r>
            <a:r>
              <a:rPr lang="en-US" sz="2800" dirty="0"/>
              <a:t>: 1 write </a:t>
            </a:r>
            <a:r>
              <a:rPr lang="en-US" sz="2000" dirty="0"/>
              <a:t>[ATC 2013]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/>
              <a:t>Google Ads (F1) on Spanner from 1? DC in 24h: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31.2 M single-shard read-write transactions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32.1 M multi-shard read-write transactions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21.5 </a:t>
            </a:r>
            <a:r>
              <a:rPr lang="en-US" sz="2400" dirty="0">
                <a:solidFill>
                  <a:srgbClr val="FF8F00"/>
                </a:solidFill>
              </a:rPr>
              <a:t>B</a:t>
            </a:r>
            <a:r>
              <a:rPr lang="en-US" sz="2400" dirty="0"/>
              <a:t> read-only (~340 times more)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Determines system overall performance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0214A75-6472-3448-BD69-4F44B1D9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4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3613" y="1996601"/>
            <a:ext cx="9999973" cy="28647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we design a </a:t>
            </a:r>
            <a:r>
              <a:rPr lang="en-US" sz="36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strictly serializable</a:t>
            </a: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geo-replicated, sharded system with </a:t>
            </a:r>
            <a:r>
              <a:rPr lang="en-US" sz="3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very fast (efficient)</a:t>
            </a: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read-only transactions?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A8F54D3-C916-204B-8FE1-789934BF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9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Before we get to Spanner 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876926"/>
            <a:ext cx="8694051" cy="4734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How would you design SS read-only transactions?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OCC or 2PL:  Multiple round trips and locking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Can always read in local datacenters like COPS?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Maybe involved in </a:t>
            </a:r>
            <a:r>
              <a:rPr lang="en-US" sz="2400" dirty="0" err="1"/>
              <a:t>Paxos</a:t>
            </a:r>
            <a:r>
              <a:rPr lang="en-US" sz="2400" dirty="0"/>
              <a:t> agreement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Or must contact the leader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Performance penalties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Round trips</a:t>
            </a:r>
            <a:r>
              <a:rPr lang="en-US" sz="2400" dirty="0"/>
              <a:t> increase latency, especially in wide area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Distributed lock </a:t>
            </a:r>
            <a:r>
              <a:rPr lang="en-US" sz="2400" dirty="0"/>
              <a:t>management is costly, e.g., deadlocks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0F612D-C228-0242-B88D-4E5993F2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3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252710" cy="1325563"/>
          </a:xfrm>
        </p:spPr>
        <p:txBody>
          <a:bodyPr/>
          <a:lstStyle/>
          <a:p>
            <a:r>
              <a:rPr lang="en-US" dirty="0"/>
              <a:t>Goal is to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9372"/>
            <a:ext cx="10252710" cy="50323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Make read-only transactions efficient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One round trip (as could be wide-area)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Lock-free</a:t>
            </a:r>
          </a:p>
          <a:p>
            <a:pPr lvl="2">
              <a:lnSpc>
                <a:spcPct val="110000"/>
              </a:lnSpc>
            </a:pPr>
            <a:r>
              <a:rPr lang="en-US" sz="2800" dirty="0"/>
              <a:t>No deadlocks</a:t>
            </a:r>
          </a:p>
          <a:p>
            <a:pPr lvl="2">
              <a:lnSpc>
                <a:spcPct val="110000"/>
              </a:lnSpc>
            </a:pPr>
            <a:r>
              <a:rPr lang="en-US" sz="2800" dirty="0"/>
              <a:t>Processing reads do not block writes, e.g., long-lived reads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Always succeed (do not abort)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3600" dirty="0"/>
              <a:t>And strictly serializable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78AA17E-A0C0-0649-B48E-6E5C27BF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267462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56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2909</TotalTime>
  <Words>1959</Words>
  <Application>Microsoft Macintosh PowerPoint</Application>
  <PresentationFormat>Custom</PresentationFormat>
  <Paragraphs>428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Helvetica Neue</vt:lpstr>
      <vt:lpstr>Helvetica Neue Medium</vt:lpstr>
      <vt:lpstr>1_Office Theme</vt:lpstr>
      <vt:lpstr>2_Office Theme</vt:lpstr>
      <vt:lpstr>3_Office Theme</vt:lpstr>
      <vt:lpstr>Office Theme</vt:lpstr>
      <vt:lpstr>Spanner</vt:lpstr>
      <vt:lpstr>Recap: Distributed Storage Systems</vt:lpstr>
      <vt:lpstr>Google’s Setting</vt:lpstr>
      <vt:lpstr>Why Google Built Spanner</vt:lpstr>
      <vt:lpstr>Motivation: Performance-consistency tradeoff</vt:lpstr>
      <vt:lpstr>Motivation: Read-Only Transactions</vt:lpstr>
      <vt:lpstr>PowerPoint Presentation</vt:lpstr>
      <vt:lpstr>Before we get to Spanner …</vt:lpstr>
      <vt:lpstr>Goal is to …</vt:lpstr>
      <vt:lpstr>Leveraging the Notion of Time</vt:lpstr>
      <vt:lpstr>Leveraging the Notion of Time</vt:lpstr>
      <vt:lpstr>PowerPoint Presentation</vt:lpstr>
      <vt:lpstr>Challenges</vt:lpstr>
      <vt:lpstr>Nearly perfect clocks</vt:lpstr>
      <vt:lpstr>Spanner: Google’s Globally-Distributed Database  OSDI 2012</vt:lpstr>
      <vt:lpstr>Scale-out vs. Fault Tolerance</vt:lpstr>
      <vt:lpstr>Strictly Serializable Multi-shard Transactions</vt:lpstr>
      <vt:lpstr>TrueTime (TT) </vt:lpstr>
      <vt:lpstr>TrueTime (TT) 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Enforcing the Invariant (Strawman)</vt:lpstr>
      <vt:lpstr>A brain teaser puzzle</vt:lpstr>
      <vt:lpstr>A brain teaser puzzle</vt:lpstr>
      <vt:lpstr>Enforcing the Invariant</vt:lpstr>
      <vt:lpstr>Enforcing the Invariant</vt:lpstr>
      <vt:lpstr>Enforcing the Invariant</vt:lpstr>
      <vt:lpstr>Takeaways</vt:lpstr>
      <vt:lpstr>After-class Puzzles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209</cp:revision>
  <cp:lastPrinted>2022-03-30T05:00:03Z</cp:lastPrinted>
  <dcterms:created xsi:type="dcterms:W3CDTF">2018-09-09T13:59:16Z</dcterms:created>
  <dcterms:modified xsi:type="dcterms:W3CDTF">2022-03-30T21:06:48Z</dcterms:modified>
</cp:coreProperties>
</file>