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  <p:sldMasterId id="2147483696" r:id="rId3"/>
    <p:sldMasterId id="2147483708" r:id="rId4"/>
    <p:sldMasterId id="2147483720" r:id="rId5"/>
  </p:sldMasterIdLst>
  <p:notesMasterIdLst>
    <p:notesMasterId r:id="rId40"/>
  </p:notesMasterIdLst>
  <p:handoutMasterIdLst>
    <p:handoutMasterId r:id="rId41"/>
  </p:handoutMasterIdLst>
  <p:sldIdLst>
    <p:sldId id="256" r:id="rId6"/>
    <p:sldId id="268" r:id="rId7"/>
    <p:sldId id="258" r:id="rId8"/>
    <p:sldId id="270" r:id="rId9"/>
    <p:sldId id="265" r:id="rId10"/>
    <p:sldId id="271" r:id="rId11"/>
    <p:sldId id="274" r:id="rId12"/>
    <p:sldId id="275" r:id="rId13"/>
    <p:sldId id="340" r:id="rId14"/>
    <p:sldId id="337" r:id="rId15"/>
    <p:sldId id="339" r:id="rId16"/>
    <p:sldId id="279" r:id="rId17"/>
    <p:sldId id="341" r:id="rId18"/>
    <p:sldId id="301" r:id="rId19"/>
    <p:sldId id="342" r:id="rId20"/>
    <p:sldId id="343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32" r:id="rId35"/>
    <p:sldId id="333" r:id="rId36"/>
    <p:sldId id="334" r:id="rId37"/>
    <p:sldId id="299" r:id="rId38"/>
    <p:sldId id="331" r:id="rId39"/>
  </p:sldIdLst>
  <p:sldSz cx="118872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77"/>
    <p:restoredTop sz="77959"/>
  </p:normalViewPr>
  <p:slideViewPr>
    <p:cSldViewPr snapToGrid="0" snapToObjects="1">
      <p:cViewPr>
        <p:scale>
          <a:sx n="80" d="100"/>
          <a:sy n="80" d="100"/>
        </p:scale>
        <p:origin x="2352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141AC9A-12AC-FD40-9EF4-DC15597941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1825AA-DD77-894D-9891-159F1EA651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2B989-BFFC-0749-AC5C-7A5BC8780579}" type="datetimeFigureOut">
              <a:rPr lang="en-US" smtClean="0"/>
              <a:t>3/23/22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DA3B7-8E7A-224B-800A-48B4F45968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6CA5F8-2DC5-C247-826B-92EEF2C957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A1A68-368D-4A40-B409-B2339AA0A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15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vetica Neue Medium" charset="0"/>
              </a:defRPr>
            </a:lvl1pPr>
          </a:lstStyle>
          <a:p>
            <a:fld id="{FE69FD2B-5E75-8648-A878-6CC1F418BF4C}" type="datetimeFigureOut">
              <a:rPr lang="en-US" smtClean="0"/>
              <a:pPr/>
              <a:t>3/23/22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6988" y="857250"/>
            <a:ext cx="40100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vetica Neue Medium" charset="0"/>
              </a:defRPr>
            </a:lvl1pPr>
          </a:lstStyle>
          <a:p>
            <a:fld id="{A66B1752-D8A1-C54B-B5D6-6954E7227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827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6988" y="857250"/>
            <a:ext cx="40100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B1752-D8A1-C54B-B5D6-6954E72275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46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6988" y="857250"/>
            <a:ext cx="40100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logical server abstraction</a:t>
            </a:r>
            <a:r>
              <a:rPr lang="en-US" baseline="0" dirty="0"/>
              <a:t>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7F2BA-944E-0A42-BBD4-EB289F3A6308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622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6988" y="857250"/>
            <a:ext cx="40100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7F2BA-944E-0A42-BBD4-EB289F3A6308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166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6988" y="857250"/>
            <a:ext cx="40100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7F2BA-944E-0A42-BBD4-EB289F3A6308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96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6988" y="857250"/>
            <a:ext cx="40100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7F2BA-944E-0A42-BBD4-EB289F3A6308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307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6988" y="857250"/>
            <a:ext cx="40100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7F2BA-944E-0A42-BBD4-EB289F3A6308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32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6988" y="857250"/>
            <a:ext cx="40100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83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6988" y="857250"/>
            <a:ext cx="40100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77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6988" y="857250"/>
            <a:ext cx="40100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“Predecessor set of transitive reduction”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577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6988" y="857250"/>
            <a:ext cx="40100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157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6988" y="857250"/>
            <a:ext cx="40100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07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6988" y="857250"/>
            <a:ext cx="40100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B1752-D8A1-C54B-B5D6-6954E722752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130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6988" y="857250"/>
            <a:ext cx="40100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567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6988" y="857250"/>
            <a:ext cx="40100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7F2BA-944E-0A42-BBD4-EB289F3A630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366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6988" y="857250"/>
            <a:ext cx="40100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WAS NOT a</a:t>
            </a:r>
            <a:r>
              <a:rPr lang="en-US" baseline="0" dirty="0"/>
              <a:t> problem before </a:t>
            </a:r>
            <a:r>
              <a:rPr lang="en-US" baseline="0" dirty="0" err="1"/>
              <a:t>sharding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7F2BA-944E-0A42-BBD4-EB289F3A630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0491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6988" y="857250"/>
            <a:ext cx="40100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3E973-2F78-F34A-985E-1CADD5692DC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509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6988" y="857250"/>
            <a:ext cx="40100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008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6988" y="857250"/>
            <a:ext cx="40100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204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6988" y="857250"/>
            <a:ext cx="40100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45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6988" y="857250"/>
            <a:ext cx="40100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174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6988" y="857250"/>
            <a:ext cx="40100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aseline="0" dirty="0"/>
              <a:t>What I mean by scalability is that we can increase the capacity and the throughput of the storage tier in each datacenter</a:t>
            </a:r>
            <a:endParaRPr lang="en-US" sz="800" baseline="0" dirty="0"/>
          </a:p>
          <a:p>
            <a:pPr>
              <a:lnSpc>
                <a:spcPct val="150000"/>
              </a:lnSpc>
            </a:pPr>
            <a:r>
              <a:rPr lang="en-US" baseline="0" dirty="0"/>
              <a:t>So initially, if we have a small service, we can start with a single server in each datacenter.</a:t>
            </a:r>
          </a:p>
          <a:p>
            <a:pPr marL="0" marR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But as our site grows and our capacity and throughput requirements increase, we can add servers to each datacenter to meet those needs[click click click] with each server handling different portions of the dataset.</a:t>
            </a:r>
          </a:p>
          <a:p>
            <a:pPr>
              <a:lnSpc>
                <a:spcPct val="150000"/>
              </a:lnSpc>
            </a:pPr>
            <a:r>
              <a:rPr lang="en-US" baseline="0" dirty="0"/>
              <a:t>Note that an important part of this scale-out property is that *parallel* replication occurs across these datacenters between servers storing the same portions of the dataset – (as shown by the parallel arrows)</a:t>
            </a:r>
          </a:p>
          <a:p>
            <a:pPr>
              <a:lnSpc>
                <a:spcPct val="150000"/>
              </a:lnSpc>
            </a:pPr>
            <a:r>
              <a:rPr lang="en-US" baseline="0" dirty="0"/>
              <a:t>So in addition to the ALPS properties we want …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25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6988" y="857250"/>
            <a:ext cx="40100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6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6988" y="857250"/>
            <a:ext cx="40100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725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6988" y="857250"/>
            <a:ext cx="40100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4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8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77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7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66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60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54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379D-1A7F-3D49-ACC9-BE0059B06B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DECA-2D96-5D48-80CD-45E6E844AA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646C9-5242-6046-9F1C-4E88ECE69D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4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8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77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7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66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60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54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379D-1A7F-3D49-ACC9-BE0059B06B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2A67A-5C42-2A42-9C2D-02F5B0F93C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9436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2pPr>
            <a:lvl3pPr marL="1188720" indent="0">
              <a:buNone/>
              <a:defRPr sz="2080">
                <a:solidFill>
                  <a:schemeClr val="tx1">
                    <a:tint val="75000"/>
                  </a:schemeClr>
                </a:solidFill>
              </a:defRPr>
            </a:lvl3pPr>
            <a:lvl4pPr marL="1783080" indent="0">
              <a:buNone/>
              <a:defRPr sz="1820">
                <a:solidFill>
                  <a:schemeClr val="tx1">
                    <a:tint val="75000"/>
                  </a:schemeClr>
                </a:solidFill>
              </a:defRPr>
            </a:lvl4pPr>
            <a:lvl5pPr marL="2377440" indent="0">
              <a:buNone/>
              <a:defRPr sz="1820">
                <a:solidFill>
                  <a:schemeClr val="tx1">
                    <a:tint val="75000"/>
                  </a:schemeClr>
                </a:solidFill>
              </a:defRPr>
            </a:lvl5pPr>
            <a:lvl6pPr marL="2971800" indent="0">
              <a:buNone/>
              <a:defRPr sz="1820">
                <a:solidFill>
                  <a:schemeClr val="tx1">
                    <a:tint val="75000"/>
                  </a:schemeClr>
                </a:solidFill>
              </a:defRPr>
            </a:lvl6pPr>
            <a:lvl7pPr marL="3566160" indent="0">
              <a:buNone/>
              <a:defRPr sz="1820">
                <a:solidFill>
                  <a:schemeClr val="tx1">
                    <a:tint val="75000"/>
                  </a:schemeClr>
                </a:solidFill>
              </a:defRPr>
            </a:lvl7pPr>
            <a:lvl8pPr marL="4160520" indent="0">
              <a:buNone/>
              <a:defRPr sz="1820">
                <a:solidFill>
                  <a:schemeClr val="tx1">
                    <a:tint val="75000"/>
                  </a:schemeClr>
                </a:solidFill>
              </a:defRPr>
            </a:lvl8pPr>
            <a:lvl9pPr marL="4754880" indent="0">
              <a:buNone/>
              <a:defRPr sz="18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D1B6-E01C-7F4E-AE2D-8E2A896FF5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3640"/>
            </a:lvl1pPr>
            <a:lvl2pPr>
              <a:defRPr sz="3120"/>
            </a:lvl2pPr>
            <a:lvl3pPr>
              <a:defRPr sz="2600"/>
            </a:lvl3pPr>
            <a:lvl4pPr>
              <a:defRPr sz="2340"/>
            </a:lvl4pPr>
            <a:lvl5pPr>
              <a:defRPr sz="2340"/>
            </a:lvl5pPr>
            <a:lvl6pPr>
              <a:defRPr sz="2340"/>
            </a:lvl6pPr>
            <a:lvl7pPr>
              <a:defRPr sz="2340"/>
            </a:lvl7pPr>
            <a:lvl8pPr>
              <a:defRPr sz="2340"/>
            </a:lvl8pPr>
            <a:lvl9pPr>
              <a:defRPr sz="23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3640"/>
            </a:lvl1pPr>
            <a:lvl2pPr>
              <a:defRPr sz="3120"/>
            </a:lvl2pPr>
            <a:lvl3pPr>
              <a:defRPr sz="2600"/>
            </a:lvl3pPr>
            <a:lvl4pPr>
              <a:defRPr sz="2340"/>
            </a:lvl4pPr>
            <a:lvl5pPr>
              <a:defRPr sz="2340"/>
            </a:lvl5pPr>
            <a:lvl6pPr>
              <a:defRPr sz="2340"/>
            </a:lvl6pPr>
            <a:lvl7pPr>
              <a:defRPr sz="2340"/>
            </a:lvl7pPr>
            <a:lvl8pPr>
              <a:defRPr sz="2340"/>
            </a:lvl8pPr>
            <a:lvl9pPr>
              <a:defRPr sz="23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9E6D-9440-5948-9EF5-C78FB5D2D1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3120" b="1"/>
            </a:lvl1pPr>
            <a:lvl2pPr marL="594360" indent="0">
              <a:buNone/>
              <a:defRPr sz="2600" b="1"/>
            </a:lvl2pPr>
            <a:lvl3pPr marL="1188720" indent="0">
              <a:buNone/>
              <a:defRPr sz="2340" b="1"/>
            </a:lvl3pPr>
            <a:lvl4pPr marL="1783080" indent="0">
              <a:buNone/>
              <a:defRPr sz="2080" b="1"/>
            </a:lvl4pPr>
            <a:lvl5pPr marL="2377440" indent="0">
              <a:buNone/>
              <a:defRPr sz="2080" b="1"/>
            </a:lvl5pPr>
            <a:lvl6pPr marL="2971800" indent="0">
              <a:buNone/>
              <a:defRPr sz="2080" b="1"/>
            </a:lvl6pPr>
            <a:lvl7pPr marL="3566160" indent="0">
              <a:buNone/>
              <a:defRPr sz="2080" b="1"/>
            </a:lvl7pPr>
            <a:lvl8pPr marL="4160520" indent="0">
              <a:buNone/>
              <a:defRPr sz="2080" b="1"/>
            </a:lvl8pPr>
            <a:lvl9pPr marL="4754880" indent="0">
              <a:buNone/>
              <a:defRPr sz="20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3120"/>
            </a:lvl1pPr>
            <a:lvl2pPr>
              <a:defRPr sz="2600"/>
            </a:lvl2pPr>
            <a:lvl3pPr>
              <a:defRPr sz="2340"/>
            </a:lvl3pPr>
            <a:lvl4pPr>
              <a:defRPr sz="2080"/>
            </a:lvl4pPr>
            <a:lvl5pPr>
              <a:defRPr sz="2080"/>
            </a:lvl5pPr>
            <a:lvl6pPr>
              <a:defRPr sz="2080"/>
            </a:lvl6pPr>
            <a:lvl7pPr>
              <a:defRPr sz="2080"/>
            </a:lvl7pPr>
            <a:lvl8pPr>
              <a:defRPr sz="2080"/>
            </a:lvl8pPr>
            <a:lvl9pPr>
              <a:defRPr sz="20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3120" b="1"/>
            </a:lvl1pPr>
            <a:lvl2pPr marL="594360" indent="0">
              <a:buNone/>
              <a:defRPr sz="2600" b="1"/>
            </a:lvl2pPr>
            <a:lvl3pPr marL="1188720" indent="0">
              <a:buNone/>
              <a:defRPr sz="2340" b="1"/>
            </a:lvl3pPr>
            <a:lvl4pPr marL="1783080" indent="0">
              <a:buNone/>
              <a:defRPr sz="2080" b="1"/>
            </a:lvl4pPr>
            <a:lvl5pPr marL="2377440" indent="0">
              <a:buNone/>
              <a:defRPr sz="2080" b="1"/>
            </a:lvl5pPr>
            <a:lvl6pPr marL="2971800" indent="0">
              <a:buNone/>
              <a:defRPr sz="2080" b="1"/>
            </a:lvl6pPr>
            <a:lvl7pPr marL="3566160" indent="0">
              <a:buNone/>
              <a:defRPr sz="2080" b="1"/>
            </a:lvl7pPr>
            <a:lvl8pPr marL="4160520" indent="0">
              <a:buNone/>
              <a:defRPr sz="2080" b="1"/>
            </a:lvl8pPr>
            <a:lvl9pPr marL="4754880" indent="0">
              <a:buNone/>
              <a:defRPr sz="20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3120"/>
            </a:lvl1pPr>
            <a:lvl2pPr>
              <a:defRPr sz="2600"/>
            </a:lvl2pPr>
            <a:lvl3pPr>
              <a:defRPr sz="2340"/>
            </a:lvl3pPr>
            <a:lvl4pPr>
              <a:defRPr sz="2080"/>
            </a:lvl4pPr>
            <a:lvl5pPr>
              <a:defRPr sz="2080"/>
            </a:lvl5pPr>
            <a:lvl6pPr>
              <a:defRPr sz="2080"/>
            </a:lvl6pPr>
            <a:lvl7pPr>
              <a:defRPr sz="2080"/>
            </a:lvl7pPr>
            <a:lvl8pPr>
              <a:defRPr sz="2080"/>
            </a:lvl8pPr>
            <a:lvl9pPr>
              <a:defRPr sz="20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7653-D91B-6A46-8A08-5A5304668F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CEB8-7716-8346-B397-050384C7F5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6CA0-D451-6948-B8B8-170D3A0514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4160"/>
            </a:lvl1pPr>
            <a:lvl2pPr>
              <a:defRPr sz="3640"/>
            </a:lvl2pPr>
            <a:lvl3pPr>
              <a:defRPr sz="312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820"/>
            </a:lvl1pPr>
            <a:lvl2pPr marL="594360" indent="0">
              <a:buNone/>
              <a:defRPr sz="1560"/>
            </a:lvl2pPr>
            <a:lvl3pPr marL="1188720" indent="0">
              <a:buNone/>
              <a:defRPr sz="1300"/>
            </a:lvl3pPr>
            <a:lvl4pPr marL="1783080" indent="0">
              <a:buNone/>
              <a:defRPr sz="1170"/>
            </a:lvl4pPr>
            <a:lvl5pPr marL="2377440" indent="0">
              <a:buNone/>
              <a:defRPr sz="1170"/>
            </a:lvl5pPr>
            <a:lvl6pPr marL="2971800" indent="0">
              <a:buNone/>
              <a:defRPr sz="1170"/>
            </a:lvl6pPr>
            <a:lvl7pPr marL="3566160" indent="0">
              <a:buNone/>
              <a:defRPr sz="1170"/>
            </a:lvl7pPr>
            <a:lvl8pPr marL="4160520" indent="0">
              <a:buNone/>
              <a:defRPr sz="1170"/>
            </a:lvl8pPr>
            <a:lvl9pPr marL="4754880" indent="0">
              <a:buNone/>
              <a:defRPr sz="11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18BD-9EEB-ED43-B919-7585B5BC79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2A67A-5C42-2A42-9C2D-02F5B0F93C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4160"/>
            </a:lvl1pPr>
            <a:lvl2pPr marL="594360" indent="0">
              <a:buNone/>
              <a:defRPr sz="3640"/>
            </a:lvl2pPr>
            <a:lvl3pPr marL="1188720" indent="0">
              <a:buNone/>
              <a:defRPr sz="3120"/>
            </a:lvl3pPr>
            <a:lvl4pPr marL="1783080" indent="0">
              <a:buNone/>
              <a:defRPr sz="2600"/>
            </a:lvl4pPr>
            <a:lvl5pPr marL="2377440" indent="0">
              <a:buNone/>
              <a:defRPr sz="2600"/>
            </a:lvl5pPr>
            <a:lvl6pPr marL="2971800" indent="0">
              <a:buNone/>
              <a:defRPr sz="2600"/>
            </a:lvl6pPr>
            <a:lvl7pPr marL="3566160" indent="0">
              <a:buNone/>
              <a:defRPr sz="2600"/>
            </a:lvl7pPr>
            <a:lvl8pPr marL="4160520" indent="0">
              <a:buNone/>
              <a:defRPr sz="2600"/>
            </a:lvl8pPr>
            <a:lvl9pPr marL="4754880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820"/>
            </a:lvl1pPr>
            <a:lvl2pPr marL="594360" indent="0">
              <a:buNone/>
              <a:defRPr sz="1560"/>
            </a:lvl2pPr>
            <a:lvl3pPr marL="1188720" indent="0">
              <a:buNone/>
              <a:defRPr sz="1300"/>
            </a:lvl3pPr>
            <a:lvl4pPr marL="1783080" indent="0">
              <a:buNone/>
              <a:defRPr sz="1170"/>
            </a:lvl4pPr>
            <a:lvl5pPr marL="2377440" indent="0">
              <a:buNone/>
              <a:defRPr sz="1170"/>
            </a:lvl5pPr>
            <a:lvl6pPr marL="2971800" indent="0">
              <a:buNone/>
              <a:defRPr sz="1170"/>
            </a:lvl6pPr>
            <a:lvl7pPr marL="3566160" indent="0">
              <a:buNone/>
              <a:defRPr sz="1170"/>
            </a:lvl7pPr>
            <a:lvl8pPr marL="4160520" indent="0">
              <a:buNone/>
              <a:defRPr sz="1170"/>
            </a:lvl8pPr>
            <a:lvl9pPr marL="4754880" indent="0">
              <a:buNone/>
              <a:defRPr sz="11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EAA3-F13A-3948-8183-4170C95FE7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DECA-2D96-5D48-80CD-45E6E844AA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646C9-5242-6046-9F1C-4E88ECE69D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4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8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77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7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66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60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54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379D-1A7F-3D49-ACC9-BE0059B06B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2A67A-5C42-2A42-9C2D-02F5B0F93C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9436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2pPr>
            <a:lvl3pPr marL="1188720" indent="0">
              <a:buNone/>
              <a:defRPr sz="2080">
                <a:solidFill>
                  <a:schemeClr val="tx1">
                    <a:tint val="75000"/>
                  </a:schemeClr>
                </a:solidFill>
              </a:defRPr>
            </a:lvl3pPr>
            <a:lvl4pPr marL="1783080" indent="0">
              <a:buNone/>
              <a:defRPr sz="1820">
                <a:solidFill>
                  <a:schemeClr val="tx1">
                    <a:tint val="75000"/>
                  </a:schemeClr>
                </a:solidFill>
              </a:defRPr>
            </a:lvl4pPr>
            <a:lvl5pPr marL="2377440" indent="0">
              <a:buNone/>
              <a:defRPr sz="1820">
                <a:solidFill>
                  <a:schemeClr val="tx1">
                    <a:tint val="75000"/>
                  </a:schemeClr>
                </a:solidFill>
              </a:defRPr>
            </a:lvl5pPr>
            <a:lvl6pPr marL="2971800" indent="0">
              <a:buNone/>
              <a:defRPr sz="1820">
                <a:solidFill>
                  <a:schemeClr val="tx1">
                    <a:tint val="75000"/>
                  </a:schemeClr>
                </a:solidFill>
              </a:defRPr>
            </a:lvl6pPr>
            <a:lvl7pPr marL="3566160" indent="0">
              <a:buNone/>
              <a:defRPr sz="1820">
                <a:solidFill>
                  <a:schemeClr val="tx1">
                    <a:tint val="75000"/>
                  </a:schemeClr>
                </a:solidFill>
              </a:defRPr>
            </a:lvl7pPr>
            <a:lvl8pPr marL="4160520" indent="0">
              <a:buNone/>
              <a:defRPr sz="1820">
                <a:solidFill>
                  <a:schemeClr val="tx1">
                    <a:tint val="75000"/>
                  </a:schemeClr>
                </a:solidFill>
              </a:defRPr>
            </a:lvl8pPr>
            <a:lvl9pPr marL="4754880" indent="0">
              <a:buNone/>
              <a:defRPr sz="18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D1B6-E01C-7F4E-AE2D-8E2A896FF5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3640"/>
            </a:lvl1pPr>
            <a:lvl2pPr>
              <a:defRPr sz="3120"/>
            </a:lvl2pPr>
            <a:lvl3pPr>
              <a:defRPr sz="2600"/>
            </a:lvl3pPr>
            <a:lvl4pPr>
              <a:defRPr sz="2340"/>
            </a:lvl4pPr>
            <a:lvl5pPr>
              <a:defRPr sz="2340"/>
            </a:lvl5pPr>
            <a:lvl6pPr>
              <a:defRPr sz="2340"/>
            </a:lvl6pPr>
            <a:lvl7pPr>
              <a:defRPr sz="2340"/>
            </a:lvl7pPr>
            <a:lvl8pPr>
              <a:defRPr sz="2340"/>
            </a:lvl8pPr>
            <a:lvl9pPr>
              <a:defRPr sz="23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3640"/>
            </a:lvl1pPr>
            <a:lvl2pPr>
              <a:defRPr sz="3120"/>
            </a:lvl2pPr>
            <a:lvl3pPr>
              <a:defRPr sz="2600"/>
            </a:lvl3pPr>
            <a:lvl4pPr>
              <a:defRPr sz="2340"/>
            </a:lvl4pPr>
            <a:lvl5pPr>
              <a:defRPr sz="2340"/>
            </a:lvl5pPr>
            <a:lvl6pPr>
              <a:defRPr sz="2340"/>
            </a:lvl6pPr>
            <a:lvl7pPr>
              <a:defRPr sz="2340"/>
            </a:lvl7pPr>
            <a:lvl8pPr>
              <a:defRPr sz="2340"/>
            </a:lvl8pPr>
            <a:lvl9pPr>
              <a:defRPr sz="23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9E6D-9440-5948-9EF5-C78FB5D2D1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3120" b="1"/>
            </a:lvl1pPr>
            <a:lvl2pPr marL="594360" indent="0">
              <a:buNone/>
              <a:defRPr sz="2600" b="1"/>
            </a:lvl2pPr>
            <a:lvl3pPr marL="1188720" indent="0">
              <a:buNone/>
              <a:defRPr sz="2340" b="1"/>
            </a:lvl3pPr>
            <a:lvl4pPr marL="1783080" indent="0">
              <a:buNone/>
              <a:defRPr sz="2080" b="1"/>
            </a:lvl4pPr>
            <a:lvl5pPr marL="2377440" indent="0">
              <a:buNone/>
              <a:defRPr sz="2080" b="1"/>
            </a:lvl5pPr>
            <a:lvl6pPr marL="2971800" indent="0">
              <a:buNone/>
              <a:defRPr sz="2080" b="1"/>
            </a:lvl6pPr>
            <a:lvl7pPr marL="3566160" indent="0">
              <a:buNone/>
              <a:defRPr sz="2080" b="1"/>
            </a:lvl7pPr>
            <a:lvl8pPr marL="4160520" indent="0">
              <a:buNone/>
              <a:defRPr sz="2080" b="1"/>
            </a:lvl8pPr>
            <a:lvl9pPr marL="4754880" indent="0">
              <a:buNone/>
              <a:defRPr sz="20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3120"/>
            </a:lvl1pPr>
            <a:lvl2pPr>
              <a:defRPr sz="2600"/>
            </a:lvl2pPr>
            <a:lvl3pPr>
              <a:defRPr sz="2340"/>
            </a:lvl3pPr>
            <a:lvl4pPr>
              <a:defRPr sz="2080"/>
            </a:lvl4pPr>
            <a:lvl5pPr>
              <a:defRPr sz="2080"/>
            </a:lvl5pPr>
            <a:lvl6pPr>
              <a:defRPr sz="2080"/>
            </a:lvl6pPr>
            <a:lvl7pPr>
              <a:defRPr sz="2080"/>
            </a:lvl7pPr>
            <a:lvl8pPr>
              <a:defRPr sz="2080"/>
            </a:lvl8pPr>
            <a:lvl9pPr>
              <a:defRPr sz="20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3120" b="1"/>
            </a:lvl1pPr>
            <a:lvl2pPr marL="594360" indent="0">
              <a:buNone/>
              <a:defRPr sz="2600" b="1"/>
            </a:lvl2pPr>
            <a:lvl3pPr marL="1188720" indent="0">
              <a:buNone/>
              <a:defRPr sz="2340" b="1"/>
            </a:lvl3pPr>
            <a:lvl4pPr marL="1783080" indent="0">
              <a:buNone/>
              <a:defRPr sz="2080" b="1"/>
            </a:lvl4pPr>
            <a:lvl5pPr marL="2377440" indent="0">
              <a:buNone/>
              <a:defRPr sz="2080" b="1"/>
            </a:lvl5pPr>
            <a:lvl6pPr marL="2971800" indent="0">
              <a:buNone/>
              <a:defRPr sz="2080" b="1"/>
            </a:lvl6pPr>
            <a:lvl7pPr marL="3566160" indent="0">
              <a:buNone/>
              <a:defRPr sz="2080" b="1"/>
            </a:lvl7pPr>
            <a:lvl8pPr marL="4160520" indent="0">
              <a:buNone/>
              <a:defRPr sz="2080" b="1"/>
            </a:lvl8pPr>
            <a:lvl9pPr marL="4754880" indent="0">
              <a:buNone/>
              <a:defRPr sz="20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3120"/>
            </a:lvl1pPr>
            <a:lvl2pPr>
              <a:defRPr sz="2600"/>
            </a:lvl2pPr>
            <a:lvl3pPr>
              <a:defRPr sz="2340"/>
            </a:lvl3pPr>
            <a:lvl4pPr>
              <a:defRPr sz="2080"/>
            </a:lvl4pPr>
            <a:lvl5pPr>
              <a:defRPr sz="2080"/>
            </a:lvl5pPr>
            <a:lvl6pPr>
              <a:defRPr sz="2080"/>
            </a:lvl6pPr>
            <a:lvl7pPr>
              <a:defRPr sz="2080"/>
            </a:lvl7pPr>
            <a:lvl8pPr>
              <a:defRPr sz="2080"/>
            </a:lvl8pPr>
            <a:lvl9pPr>
              <a:defRPr sz="20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7653-D91B-6A46-8A08-5A5304668F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CEB8-7716-8346-B397-050384C7F5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6CA0-D451-6948-B8B8-170D3A0514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9436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2pPr>
            <a:lvl3pPr marL="1188720" indent="0">
              <a:buNone/>
              <a:defRPr sz="2080">
                <a:solidFill>
                  <a:schemeClr val="tx1">
                    <a:tint val="75000"/>
                  </a:schemeClr>
                </a:solidFill>
              </a:defRPr>
            </a:lvl3pPr>
            <a:lvl4pPr marL="1783080" indent="0">
              <a:buNone/>
              <a:defRPr sz="1820">
                <a:solidFill>
                  <a:schemeClr val="tx1">
                    <a:tint val="75000"/>
                  </a:schemeClr>
                </a:solidFill>
              </a:defRPr>
            </a:lvl4pPr>
            <a:lvl5pPr marL="2377440" indent="0">
              <a:buNone/>
              <a:defRPr sz="1820">
                <a:solidFill>
                  <a:schemeClr val="tx1">
                    <a:tint val="75000"/>
                  </a:schemeClr>
                </a:solidFill>
              </a:defRPr>
            </a:lvl5pPr>
            <a:lvl6pPr marL="2971800" indent="0">
              <a:buNone/>
              <a:defRPr sz="1820">
                <a:solidFill>
                  <a:schemeClr val="tx1">
                    <a:tint val="75000"/>
                  </a:schemeClr>
                </a:solidFill>
              </a:defRPr>
            </a:lvl6pPr>
            <a:lvl7pPr marL="3566160" indent="0">
              <a:buNone/>
              <a:defRPr sz="1820">
                <a:solidFill>
                  <a:schemeClr val="tx1">
                    <a:tint val="75000"/>
                  </a:schemeClr>
                </a:solidFill>
              </a:defRPr>
            </a:lvl7pPr>
            <a:lvl8pPr marL="4160520" indent="0">
              <a:buNone/>
              <a:defRPr sz="1820">
                <a:solidFill>
                  <a:schemeClr val="tx1">
                    <a:tint val="75000"/>
                  </a:schemeClr>
                </a:solidFill>
              </a:defRPr>
            </a:lvl8pPr>
            <a:lvl9pPr marL="4754880" indent="0">
              <a:buNone/>
              <a:defRPr sz="18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D1B6-E01C-7F4E-AE2D-8E2A896FF5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4160"/>
            </a:lvl1pPr>
            <a:lvl2pPr>
              <a:defRPr sz="3640"/>
            </a:lvl2pPr>
            <a:lvl3pPr>
              <a:defRPr sz="312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820"/>
            </a:lvl1pPr>
            <a:lvl2pPr marL="594360" indent="0">
              <a:buNone/>
              <a:defRPr sz="1560"/>
            </a:lvl2pPr>
            <a:lvl3pPr marL="1188720" indent="0">
              <a:buNone/>
              <a:defRPr sz="1300"/>
            </a:lvl3pPr>
            <a:lvl4pPr marL="1783080" indent="0">
              <a:buNone/>
              <a:defRPr sz="1170"/>
            </a:lvl4pPr>
            <a:lvl5pPr marL="2377440" indent="0">
              <a:buNone/>
              <a:defRPr sz="1170"/>
            </a:lvl5pPr>
            <a:lvl6pPr marL="2971800" indent="0">
              <a:buNone/>
              <a:defRPr sz="1170"/>
            </a:lvl6pPr>
            <a:lvl7pPr marL="3566160" indent="0">
              <a:buNone/>
              <a:defRPr sz="1170"/>
            </a:lvl7pPr>
            <a:lvl8pPr marL="4160520" indent="0">
              <a:buNone/>
              <a:defRPr sz="1170"/>
            </a:lvl8pPr>
            <a:lvl9pPr marL="4754880" indent="0">
              <a:buNone/>
              <a:defRPr sz="11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18BD-9EEB-ED43-B919-7585B5BC79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4160"/>
            </a:lvl1pPr>
            <a:lvl2pPr marL="594360" indent="0">
              <a:buNone/>
              <a:defRPr sz="3640"/>
            </a:lvl2pPr>
            <a:lvl3pPr marL="1188720" indent="0">
              <a:buNone/>
              <a:defRPr sz="3120"/>
            </a:lvl3pPr>
            <a:lvl4pPr marL="1783080" indent="0">
              <a:buNone/>
              <a:defRPr sz="2600"/>
            </a:lvl4pPr>
            <a:lvl5pPr marL="2377440" indent="0">
              <a:buNone/>
              <a:defRPr sz="2600"/>
            </a:lvl5pPr>
            <a:lvl6pPr marL="2971800" indent="0">
              <a:buNone/>
              <a:defRPr sz="2600"/>
            </a:lvl6pPr>
            <a:lvl7pPr marL="3566160" indent="0">
              <a:buNone/>
              <a:defRPr sz="2600"/>
            </a:lvl7pPr>
            <a:lvl8pPr marL="4160520" indent="0">
              <a:buNone/>
              <a:defRPr sz="2600"/>
            </a:lvl8pPr>
            <a:lvl9pPr marL="4754880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820"/>
            </a:lvl1pPr>
            <a:lvl2pPr marL="594360" indent="0">
              <a:buNone/>
              <a:defRPr sz="1560"/>
            </a:lvl2pPr>
            <a:lvl3pPr marL="1188720" indent="0">
              <a:buNone/>
              <a:defRPr sz="1300"/>
            </a:lvl3pPr>
            <a:lvl4pPr marL="1783080" indent="0">
              <a:buNone/>
              <a:defRPr sz="1170"/>
            </a:lvl4pPr>
            <a:lvl5pPr marL="2377440" indent="0">
              <a:buNone/>
              <a:defRPr sz="1170"/>
            </a:lvl5pPr>
            <a:lvl6pPr marL="2971800" indent="0">
              <a:buNone/>
              <a:defRPr sz="1170"/>
            </a:lvl6pPr>
            <a:lvl7pPr marL="3566160" indent="0">
              <a:buNone/>
              <a:defRPr sz="1170"/>
            </a:lvl7pPr>
            <a:lvl8pPr marL="4160520" indent="0">
              <a:buNone/>
              <a:defRPr sz="1170"/>
            </a:lvl8pPr>
            <a:lvl9pPr marL="4754880" indent="0">
              <a:buNone/>
              <a:defRPr sz="11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EAA3-F13A-3948-8183-4170C95FE7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DECA-2D96-5D48-80CD-45E6E844AA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646C9-5242-6046-9F1C-4E88ECE69D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4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8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77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7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66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60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54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742B-E47F-6644-94AA-B2666C96AB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172D-75B7-A04C-9BD4-BE3498D2E1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9436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2pPr>
            <a:lvl3pPr marL="1188720" indent="0">
              <a:buNone/>
              <a:defRPr sz="2080">
                <a:solidFill>
                  <a:schemeClr val="tx1">
                    <a:tint val="75000"/>
                  </a:schemeClr>
                </a:solidFill>
              </a:defRPr>
            </a:lvl3pPr>
            <a:lvl4pPr marL="1783080" indent="0">
              <a:buNone/>
              <a:defRPr sz="1820">
                <a:solidFill>
                  <a:schemeClr val="tx1">
                    <a:tint val="75000"/>
                  </a:schemeClr>
                </a:solidFill>
              </a:defRPr>
            </a:lvl4pPr>
            <a:lvl5pPr marL="2377440" indent="0">
              <a:buNone/>
              <a:defRPr sz="1820">
                <a:solidFill>
                  <a:schemeClr val="tx1">
                    <a:tint val="75000"/>
                  </a:schemeClr>
                </a:solidFill>
              </a:defRPr>
            </a:lvl5pPr>
            <a:lvl6pPr marL="2971800" indent="0">
              <a:buNone/>
              <a:defRPr sz="1820">
                <a:solidFill>
                  <a:schemeClr val="tx1">
                    <a:tint val="75000"/>
                  </a:schemeClr>
                </a:solidFill>
              </a:defRPr>
            </a:lvl6pPr>
            <a:lvl7pPr marL="3566160" indent="0">
              <a:buNone/>
              <a:defRPr sz="1820">
                <a:solidFill>
                  <a:schemeClr val="tx1">
                    <a:tint val="75000"/>
                  </a:schemeClr>
                </a:solidFill>
              </a:defRPr>
            </a:lvl7pPr>
            <a:lvl8pPr marL="4160520" indent="0">
              <a:buNone/>
              <a:defRPr sz="1820">
                <a:solidFill>
                  <a:schemeClr val="tx1">
                    <a:tint val="75000"/>
                  </a:schemeClr>
                </a:solidFill>
              </a:defRPr>
            </a:lvl8pPr>
            <a:lvl9pPr marL="4754880" indent="0">
              <a:buNone/>
              <a:defRPr sz="18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4674-EC29-EA48-913C-C46E6371DB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3640"/>
            </a:lvl1pPr>
            <a:lvl2pPr>
              <a:defRPr sz="3120"/>
            </a:lvl2pPr>
            <a:lvl3pPr>
              <a:defRPr sz="2600"/>
            </a:lvl3pPr>
            <a:lvl4pPr>
              <a:defRPr sz="2340"/>
            </a:lvl4pPr>
            <a:lvl5pPr>
              <a:defRPr sz="2340"/>
            </a:lvl5pPr>
            <a:lvl6pPr>
              <a:defRPr sz="2340"/>
            </a:lvl6pPr>
            <a:lvl7pPr>
              <a:defRPr sz="2340"/>
            </a:lvl7pPr>
            <a:lvl8pPr>
              <a:defRPr sz="2340"/>
            </a:lvl8pPr>
            <a:lvl9pPr>
              <a:defRPr sz="23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3640"/>
            </a:lvl1pPr>
            <a:lvl2pPr>
              <a:defRPr sz="3120"/>
            </a:lvl2pPr>
            <a:lvl3pPr>
              <a:defRPr sz="2600"/>
            </a:lvl3pPr>
            <a:lvl4pPr>
              <a:defRPr sz="2340"/>
            </a:lvl4pPr>
            <a:lvl5pPr>
              <a:defRPr sz="2340"/>
            </a:lvl5pPr>
            <a:lvl6pPr>
              <a:defRPr sz="2340"/>
            </a:lvl6pPr>
            <a:lvl7pPr>
              <a:defRPr sz="2340"/>
            </a:lvl7pPr>
            <a:lvl8pPr>
              <a:defRPr sz="2340"/>
            </a:lvl8pPr>
            <a:lvl9pPr>
              <a:defRPr sz="23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5B31-FA1C-044C-BEC2-311736BB55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3120" b="1"/>
            </a:lvl1pPr>
            <a:lvl2pPr marL="594360" indent="0">
              <a:buNone/>
              <a:defRPr sz="2600" b="1"/>
            </a:lvl2pPr>
            <a:lvl3pPr marL="1188720" indent="0">
              <a:buNone/>
              <a:defRPr sz="2340" b="1"/>
            </a:lvl3pPr>
            <a:lvl4pPr marL="1783080" indent="0">
              <a:buNone/>
              <a:defRPr sz="2080" b="1"/>
            </a:lvl4pPr>
            <a:lvl5pPr marL="2377440" indent="0">
              <a:buNone/>
              <a:defRPr sz="2080" b="1"/>
            </a:lvl5pPr>
            <a:lvl6pPr marL="2971800" indent="0">
              <a:buNone/>
              <a:defRPr sz="2080" b="1"/>
            </a:lvl6pPr>
            <a:lvl7pPr marL="3566160" indent="0">
              <a:buNone/>
              <a:defRPr sz="2080" b="1"/>
            </a:lvl7pPr>
            <a:lvl8pPr marL="4160520" indent="0">
              <a:buNone/>
              <a:defRPr sz="2080" b="1"/>
            </a:lvl8pPr>
            <a:lvl9pPr marL="4754880" indent="0">
              <a:buNone/>
              <a:defRPr sz="20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3120"/>
            </a:lvl1pPr>
            <a:lvl2pPr>
              <a:defRPr sz="2600"/>
            </a:lvl2pPr>
            <a:lvl3pPr>
              <a:defRPr sz="2340"/>
            </a:lvl3pPr>
            <a:lvl4pPr>
              <a:defRPr sz="2080"/>
            </a:lvl4pPr>
            <a:lvl5pPr>
              <a:defRPr sz="2080"/>
            </a:lvl5pPr>
            <a:lvl6pPr>
              <a:defRPr sz="2080"/>
            </a:lvl6pPr>
            <a:lvl7pPr>
              <a:defRPr sz="2080"/>
            </a:lvl7pPr>
            <a:lvl8pPr>
              <a:defRPr sz="2080"/>
            </a:lvl8pPr>
            <a:lvl9pPr>
              <a:defRPr sz="20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3120" b="1"/>
            </a:lvl1pPr>
            <a:lvl2pPr marL="594360" indent="0">
              <a:buNone/>
              <a:defRPr sz="2600" b="1"/>
            </a:lvl2pPr>
            <a:lvl3pPr marL="1188720" indent="0">
              <a:buNone/>
              <a:defRPr sz="2340" b="1"/>
            </a:lvl3pPr>
            <a:lvl4pPr marL="1783080" indent="0">
              <a:buNone/>
              <a:defRPr sz="2080" b="1"/>
            </a:lvl4pPr>
            <a:lvl5pPr marL="2377440" indent="0">
              <a:buNone/>
              <a:defRPr sz="2080" b="1"/>
            </a:lvl5pPr>
            <a:lvl6pPr marL="2971800" indent="0">
              <a:buNone/>
              <a:defRPr sz="2080" b="1"/>
            </a:lvl6pPr>
            <a:lvl7pPr marL="3566160" indent="0">
              <a:buNone/>
              <a:defRPr sz="2080" b="1"/>
            </a:lvl7pPr>
            <a:lvl8pPr marL="4160520" indent="0">
              <a:buNone/>
              <a:defRPr sz="2080" b="1"/>
            </a:lvl8pPr>
            <a:lvl9pPr marL="4754880" indent="0">
              <a:buNone/>
              <a:defRPr sz="20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3120"/>
            </a:lvl1pPr>
            <a:lvl2pPr>
              <a:defRPr sz="2600"/>
            </a:lvl2pPr>
            <a:lvl3pPr>
              <a:defRPr sz="2340"/>
            </a:lvl3pPr>
            <a:lvl4pPr>
              <a:defRPr sz="2080"/>
            </a:lvl4pPr>
            <a:lvl5pPr>
              <a:defRPr sz="2080"/>
            </a:lvl5pPr>
            <a:lvl6pPr>
              <a:defRPr sz="2080"/>
            </a:lvl6pPr>
            <a:lvl7pPr>
              <a:defRPr sz="2080"/>
            </a:lvl7pPr>
            <a:lvl8pPr>
              <a:defRPr sz="2080"/>
            </a:lvl8pPr>
            <a:lvl9pPr>
              <a:defRPr sz="20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21EC-B369-C149-BC0E-876AE66344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5104-CDCF-7A42-A45F-842B9FB43D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3640"/>
            </a:lvl1pPr>
            <a:lvl2pPr>
              <a:defRPr sz="3120"/>
            </a:lvl2pPr>
            <a:lvl3pPr>
              <a:defRPr sz="2600"/>
            </a:lvl3pPr>
            <a:lvl4pPr>
              <a:defRPr sz="2340"/>
            </a:lvl4pPr>
            <a:lvl5pPr>
              <a:defRPr sz="2340"/>
            </a:lvl5pPr>
            <a:lvl6pPr>
              <a:defRPr sz="2340"/>
            </a:lvl6pPr>
            <a:lvl7pPr>
              <a:defRPr sz="2340"/>
            </a:lvl7pPr>
            <a:lvl8pPr>
              <a:defRPr sz="2340"/>
            </a:lvl8pPr>
            <a:lvl9pPr>
              <a:defRPr sz="23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3640"/>
            </a:lvl1pPr>
            <a:lvl2pPr>
              <a:defRPr sz="3120"/>
            </a:lvl2pPr>
            <a:lvl3pPr>
              <a:defRPr sz="2600"/>
            </a:lvl3pPr>
            <a:lvl4pPr>
              <a:defRPr sz="2340"/>
            </a:lvl4pPr>
            <a:lvl5pPr>
              <a:defRPr sz="2340"/>
            </a:lvl5pPr>
            <a:lvl6pPr>
              <a:defRPr sz="2340"/>
            </a:lvl6pPr>
            <a:lvl7pPr>
              <a:defRPr sz="2340"/>
            </a:lvl7pPr>
            <a:lvl8pPr>
              <a:defRPr sz="2340"/>
            </a:lvl8pPr>
            <a:lvl9pPr>
              <a:defRPr sz="23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9E6D-9440-5948-9EF5-C78FB5D2D1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F9A5-A714-2A46-8436-206627DAB0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4160"/>
            </a:lvl1pPr>
            <a:lvl2pPr>
              <a:defRPr sz="3640"/>
            </a:lvl2pPr>
            <a:lvl3pPr>
              <a:defRPr sz="312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820"/>
            </a:lvl1pPr>
            <a:lvl2pPr marL="594360" indent="0">
              <a:buNone/>
              <a:defRPr sz="1560"/>
            </a:lvl2pPr>
            <a:lvl3pPr marL="1188720" indent="0">
              <a:buNone/>
              <a:defRPr sz="1300"/>
            </a:lvl3pPr>
            <a:lvl4pPr marL="1783080" indent="0">
              <a:buNone/>
              <a:defRPr sz="1170"/>
            </a:lvl4pPr>
            <a:lvl5pPr marL="2377440" indent="0">
              <a:buNone/>
              <a:defRPr sz="1170"/>
            </a:lvl5pPr>
            <a:lvl6pPr marL="2971800" indent="0">
              <a:buNone/>
              <a:defRPr sz="1170"/>
            </a:lvl6pPr>
            <a:lvl7pPr marL="3566160" indent="0">
              <a:buNone/>
              <a:defRPr sz="1170"/>
            </a:lvl7pPr>
            <a:lvl8pPr marL="4160520" indent="0">
              <a:buNone/>
              <a:defRPr sz="1170"/>
            </a:lvl8pPr>
            <a:lvl9pPr marL="4754880" indent="0">
              <a:buNone/>
              <a:defRPr sz="11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6E9D-7B44-2F43-B0F9-88349A062A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4160"/>
            </a:lvl1pPr>
            <a:lvl2pPr marL="594360" indent="0">
              <a:buNone/>
              <a:defRPr sz="3640"/>
            </a:lvl2pPr>
            <a:lvl3pPr marL="1188720" indent="0">
              <a:buNone/>
              <a:defRPr sz="3120"/>
            </a:lvl3pPr>
            <a:lvl4pPr marL="1783080" indent="0">
              <a:buNone/>
              <a:defRPr sz="2600"/>
            </a:lvl4pPr>
            <a:lvl5pPr marL="2377440" indent="0">
              <a:buNone/>
              <a:defRPr sz="2600"/>
            </a:lvl5pPr>
            <a:lvl6pPr marL="2971800" indent="0">
              <a:buNone/>
              <a:defRPr sz="2600"/>
            </a:lvl6pPr>
            <a:lvl7pPr marL="3566160" indent="0">
              <a:buNone/>
              <a:defRPr sz="2600"/>
            </a:lvl7pPr>
            <a:lvl8pPr marL="4160520" indent="0">
              <a:buNone/>
              <a:defRPr sz="2600"/>
            </a:lvl8pPr>
            <a:lvl9pPr marL="4754880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820"/>
            </a:lvl1pPr>
            <a:lvl2pPr marL="594360" indent="0">
              <a:buNone/>
              <a:defRPr sz="1560"/>
            </a:lvl2pPr>
            <a:lvl3pPr marL="1188720" indent="0">
              <a:buNone/>
              <a:defRPr sz="1300"/>
            </a:lvl3pPr>
            <a:lvl4pPr marL="1783080" indent="0">
              <a:buNone/>
              <a:defRPr sz="1170"/>
            </a:lvl4pPr>
            <a:lvl5pPr marL="2377440" indent="0">
              <a:buNone/>
              <a:defRPr sz="1170"/>
            </a:lvl5pPr>
            <a:lvl6pPr marL="2971800" indent="0">
              <a:buNone/>
              <a:defRPr sz="1170"/>
            </a:lvl6pPr>
            <a:lvl7pPr marL="3566160" indent="0">
              <a:buNone/>
              <a:defRPr sz="1170"/>
            </a:lvl7pPr>
            <a:lvl8pPr marL="4160520" indent="0">
              <a:buNone/>
              <a:defRPr sz="1170"/>
            </a:lvl8pPr>
            <a:lvl9pPr marL="4754880" indent="0">
              <a:buNone/>
              <a:defRPr sz="11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0CED-4EF2-C94E-9189-70DE44F947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1E0B-D423-E343-BBEE-F37A533E37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4C0E-9586-A643-BBB4-F021E10C36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122363"/>
            <a:ext cx="89154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602038"/>
            <a:ext cx="89154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093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104" y="136524"/>
            <a:ext cx="1025271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104" y="1497636"/>
            <a:ext cx="10252710" cy="435133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defRPr sz="3200"/>
            </a:lvl1pPr>
            <a:lvl2pPr>
              <a:lnSpc>
                <a:spcPct val="100000"/>
              </a:lnSpc>
              <a:spcBef>
                <a:spcPts val="1200"/>
              </a:spcBef>
              <a:defRPr sz="2800"/>
            </a:lvl2pPr>
            <a:lvl3pPr>
              <a:lnSpc>
                <a:spcPct val="100000"/>
              </a:lnSpc>
              <a:spcBef>
                <a:spcPts val="800"/>
              </a:spcBef>
              <a:defRPr sz="24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30831" y="6451049"/>
            <a:ext cx="2674620" cy="365125"/>
          </a:xfrm>
        </p:spPr>
        <p:txBody>
          <a:bodyPr/>
          <a:lstStyle>
            <a:lvl1pPr>
              <a:defRPr sz="1400"/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2325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709739"/>
            <a:ext cx="1025271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4589464"/>
            <a:ext cx="1025271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951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1825625"/>
            <a:ext cx="50520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1825625"/>
            <a:ext cx="50520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639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365126"/>
            <a:ext cx="102527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4" y="1681163"/>
            <a:ext cx="5028842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4" y="2505075"/>
            <a:ext cx="502884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5" y="1681163"/>
            <a:ext cx="505360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5" y="2505075"/>
            <a:ext cx="50536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5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3120" b="1"/>
            </a:lvl1pPr>
            <a:lvl2pPr marL="594360" indent="0">
              <a:buNone/>
              <a:defRPr sz="2600" b="1"/>
            </a:lvl2pPr>
            <a:lvl3pPr marL="1188720" indent="0">
              <a:buNone/>
              <a:defRPr sz="2340" b="1"/>
            </a:lvl3pPr>
            <a:lvl4pPr marL="1783080" indent="0">
              <a:buNone/>
              <a:defRPr sz="2080" b="1"/>
            </a:lvl4pPr>
            <a:lvl5pPr marL="2377440" indent="0">
              <a:buNone/>
              <a:defRPr sz="2080" b="1"/>
            </a:lvl5pPr>
            <a:lvl6pPr marL="2971800" indent="0">
              <a:buNone/>
              <a:defRPr sz="2080" b="1"/>
            </a:lvl6pPr>
            <a:lvl7pPr marL="3566160" indent="0">
              <a:buNone/>
              <a:defRPr sz="2080" b="1"/>
            </a:lvl7pPr>
            <a:lvl8pPr marL="4160520" indent="0">
              <a:buNone/>
              <a:defRPr sz="2080" b="1"/>
            </a:lvl8pPr>
            <a:lvl9pPr marL="4754880" indent="0">
              <a:buNone/>
              <a:defRPr sz="20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3120"/>
            </a:lvl1pPr>
            <a:lvl2pPr>
              <a:defRPr sz="2600"/>
            </a:lvl2pPr>
            <a:lvl3pPr>
              <a:defRPr sz="2340"/>
            </a:lvl3pPr>
            <a:lvl4pPr>
              <a:defRPr sz="2080"/>
            </a:lvl4pPr>
            <a:lvl5pPr>
              <a:defRPr sz="2080"/>
            </a:lvl5pPr>
            <a:lvl6pPr>
              <a:defRPr sz="2080"/>
            </a:lvl6pPr>
            <a:lvl7pPr>
              <a:defRPr sz="2080"/>
            </a:lvl7pPr>
            <a:lvl8pPr>
              <a:defRPr sz="2080"/>
            </a:lvl8pPr>
            <a:lvl9pPr>
              <a:defRPr sz="20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3120" b="1"/>
            </a:lvl1pPr>
            <a:lvl2pPr marL="594360" indent="0">
              <a:buNone/>
              <a:defRPr sz="2600" b="1"/>
            </a:lvl2pPr>
            <a:lvl3pPr marL="1188720" indent="0">
              <a:buNone/>
              <a:defRPr sz="2340" b="1"/>
            </a:lvl3pPr>
            <a:lvl4pPr marL="1783080" indent="0">
              <a:buNone/>
              <a:defRPr sz="2080" b="1"/>
            </a:lvl4pPr>
            <a:lvl5pPr marL="2377440" indent="0">
              <a:buNone/>
              <a:defRPr sz="2080" b="1"/>
            </a:lvl5pPr>
            <a:lvl6pPr marL="2971800" indent="0">
              <a:buNone/>
              <a:defRPr sz="2080" b="1"/>
            </a:lvl6pPr>
            <a:lvl7pPr marL="3566160" indent="0">
              <a:buNone/>
              <a:defRPr sz="2080" b="1"/>
            </a:lvl7pPr>
            <a:lvl8pPr marL="4160520" indent="0">
              <a:buNone/>
              <a:defRPr sz="2080" b="1"/>
            </a:lvl8pPr>
            <a:lvl9pPr marL="4754880" indent="0">
              <a:buNone/>
              <a:defRPr sz="20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3120"/>
            </a:lvl1pPr>
            <a:lvl2pPr>
              <a:defRPr sz="2600"/>
            </a:lvl2pPr>
            <a:lvl3pPr>
              <a:defRPr sz="2340"/>
            </a:lvl3pPr>
            <a:lvl4pPr>
              <a:defRPr sz="2080"/>
            </a:lvl4pPr>
            <a:lvl5pPr>
              <a:defRPr sz="2080"/>
            </a:lvl5pPr>
            <a:lvl6pPr>
              <a:defRPr sz="2080"/>
            </a:lvl6pPr>
            <a:lvl7pPr>
              <a:defRPr sz="2080"/>
            </a:lvl7pPr>
            <a:lvl8pPr>
              <a:defRPr sz="2080"/>
            </a:lvl8pPr>
            <a:lvl9pPr>
              <a:defRPr sz="20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7653-D91B-6A46-8A08-5A5304668F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360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589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57200"/>
            <a:ext cx="3833931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987426"/>
            <a:ext cx="6017895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057400"/>
            <a:ext cx="3833931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680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57200"/>
            <a:ext cx="3833931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987426"/>
            <a:ext cx="6017895" cy="4873625"/>
          </a:xfrm>
        </p:spPr>
        <p:txBody>
          <a:bodyPr anchor="t"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057400"/>
            <a:ext cx="3833931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477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636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7" y="365125"/>
            <a:ext cx="256317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365125"/>
            <a:ext cx="7540943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0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CEB8-7716-8346-B397-050384C7F5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6CA0-D451-6948-B8B8-170D3A0514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4160"/>
            </a:lvl1pPr>
            <a:lvl2pPr>
              <a:defRPr sz="3640"/>
            </a:lvl2pPr>
            <a:lvl3pPr>
              <a:defRPr sz="312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820"/>
            </a:lvl1pPr>
            <a:lvl2pPr marL="594360" indent="0">
              <a:buNone/>
              <a:defRPr sz="1560"/>
            </a:lvl2pPr>
            <a:lvl3pPr marL="1188720" indent="0">
              <a:buNone/>
              <a:defRPr sz="1300"/>
            </a:lvl3pPr>
            <a:lvl4pPr marL="1783080" indent="0">
              <a:buNone/>
              <a:defRPr sz="1170"/>
            </a:lvl4pPr>
            <a:lvl5pPr marL="2377440" indent="0">
              <a:buNone/>
              <a:defRPr sz="1170"/>
            </a:lvl5pPr>
            <a:lvl6pPr marL="2971800" indent="0">
              <a:buNone/>
              <a:defRPr sz="1170"/>
            </a:lvl6pPr>
            <a:lvl7pPr marL="3566160" indent="0">
              <a:buNone/>
              <a:defRPr sz="1170"/>
            </a:lvl7pPr>
            <a:lvl8pPr marL="4160520" indent="0">
              <a:buNone/>
              <a:defRPr sz="1170"/>
            </a:lvl8pPr>
            <a:lvl9pPr marL="4754880" indent="0">
              <a:buNone/>
              <a:defRPr sz="11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18BD-9EEB-ED43-B919-7585B5BC79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4160"/>
            </a:lvl1pPr>
            <a:lvl2pPr marL="594360" indent="0">
              <a:buNone/>
              <a:defRPr sz="3640"/>
            </a:lvl2pPr>
            <a:lvl3pPr marL="1188720" indent="0">
              <a:buNone/>
              <a:defRPr sz="3120"/>
            </a:lvl3pPr>
            <a:lvl4pPr marL="1783080" indent="0">
              <a:buNone/>
              <a:defRPr sz="2600"/>
            </a:lvl4pPr>
            <a:lvl5pPr marL="2377440" indent="0">
              <a:buNone/>
              <a:defRPr sz="2600"/>
            </a:lvl5pPr>
            <a:lvl6pPr marL="2971800" indent="0">
              <a:buNone/>
              <a:defRPr sz="2600"/>
            </a:lvl6pPr>
            <a:lvl7pPr marL="3566160" indent="0">
              <a:buNone/>
              <a:defRPr sz="2600"/>
            </a:lvl7pPr>
            <a:lvl8pPr marL="4160520" indent="0">
              <a:buNone/>
              <a:defRPr sz="2600"/>
            </a:lvl8pPr>
            <a:lvl9pPr marL="4754880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820"/>
            </a:lvl1pPr>
            <a:lvl2pPr marL="594360" indent="0">
              <a:buNone/>
              <a:defRPr sz="1560"/>
            </a:lvl2pPr>
            <a:lvl3pPr marL="1188720" indent="0">
              <a:buNone/>
              <a:defRPr sz="1300"/>
            </a:lvl3pPr>
            <a:lvl4pPr marL="1783080" indent="0">
              <a:buNone/>
              <a:defRPr sz="1170"/>
            </a:lvl4pPr>
            <a:lvl5pPr marL="2377440" indent="0">
              <a:buNone/>
              <a:defRPr sz="1170"/>
            </a:lvl5pPr>
            <a:lvl6pPr marL="2971800" indent="0">
              <a:buNone/>
              <a:defRPr sz="1170"/>
            </a:lvl6pPr>
            <a:lvl7pPr marL="3566160" indent="0">
              <a:buNone/>
              <a:defRPr sz="1170"/>
            </a:lvl7pPr>
            <a:lvl8pPr marL="4160520" indent="0">
              <a:buNone/>
              <a:defRPr sz="1170"/>
            </a:lvl8pPr>
            <a:lvl9pPr marL="4754880" indent="0">
              <a:buNone/>
              <a:defRPr sz="11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EAA3-F13A-3948-8183-4170C95FE7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1"/>
            <a:ext cx="10698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6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594360"/>
            <a:fld id="{800683EE-98E4-2A41-841D-025B3C4924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94360"/>
              <a:t>3/23/22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1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6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59436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6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594360"/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9436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773680" y="-7010400"/>
            <a:ext cx="50520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971800" y="13258800"/>
            <a:ext cx="50520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92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594360" rtl="0" eaLnBrk="1" latinLnBrk="0" hangingPunct="1">
        <a:spcBef>
          <a:spcPct val="0"/>
        </a:spcBef>
        <a:buNone/>
        <a:defRPr sz="5720" kern="1200">
          <a:solidFill>
            <a:schemeClr val="tx1"/>
          </a:solidFill>
          <a:latin typeface="Helvetica Neue Medium"/>
          <a:ea typeface="+mj-ea"/>
          <a:cs typeface="+mj-cs"/>
        </a:defRPr>
      </a:lvl1pPr>
    </p:titleStyle>
    <p:bodyStyle>
      <a:lvl1pPr marL="445770" indent="-445770" algn="l" defTabSz="594360" rtl="0" eaLnBrk="1" latinLnBrk="0" hangingPunct="1">
        <a:spcBef>
          <a:spcPct val="20000"/>
        </a:spcBef>
        <a:buFont typeface="Arial"/>
        <a:buChar char="•"/>
        <a:defRPr sz="4160" kern="1200">
          <a:solidFill>
            <a:schemeClr val="tx1"/>
          </a:solidFill>
          <a:latin typeface="Helvetica Neue Medium"/>
          <a:ea typeface="+mn-ea"/>
          <a:cs typeface="+mn-cs"/>
        </a:defRPr>
      </a:lvl1pPr>
      <a:lvl2pPr marL="965835" indent="-371475" algn="l" defTabSz="594360" rtl="0" eaLnBrk="1" latinLnBrk="0" hangingPunct="1">
        <a:spcBef>
          <a:spcPct val="20000"/>
        </a:spcBef>
        <a:buFont typeface="Arial"/>
        <a:buChar char="–"/>
        <a:defRPr sz="3640" kern="1200">
          <a:solidFill>
            <a:schemeClr val="tx1"/>
          </a:solidFill>
          <a:latin typeface="Helvetica Neue Medium"/>
          <a:ea typeface="+mn-ea"/>
          <a:cs typeface="+mn-cs"/>
        </a:defRPr>
      </a:lvl2pPr>
      <a:lvl3pPr marL="1485900" indent="-297180" algn="l" defTabSz="594360" rtl="0" eaLnBrk="1" latinLnBrk="0" hangingPunct="1">
        <a:spcBef>
          <a:spcPct val="20000"/>
        </a:spcBef>
        <a:buFont typeface="Arial"/>
        <a:buChar char="•"/>
        <a:defRPr sz="3120" kern="1200">
          <a:solidFill>
            <a:schemeClr val="tx1"/>
          </a:solidFill>
          <a:latin typeface="Helvetica Neue Medium"/>
          <a:ea typeface="+mn-ea"/>
          <a:cs typeface="+mn-cs"/>
        </a:defRPr>
      </a:lvl3pPr>
      <a:lvl4pPr marL="2080260" indent="-297180" algn="l" defTabSz="59436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Helvetica Neue Medium"/>
          <a:ea typeface="+mn-ea"/>
          <a:cs typeface="+mn-cs"/>
        </a:defRPr>
      </a:lvl4pPr>
      <a:lvl5pPr marL="2674620" indent="-297180" algn="l" defTabSz="594360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Helvetica Neue Medium"/>
          <a:ea typeface="+mn-ea"/>
          <a:cs typeface="+mn-cs"/>
        </a:defRPr>
      </a:lvl5pPr>
      <a:lvl6pPr marL="3268980" indent="-297180" algn="l" defTabSz="59436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63340" indent="-297180" algn="l" defTabSz="59436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57700" indent="-297180" algn="l" defTabSz="59436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52060" indent="-297180" algn="l" defTabSz="59436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9436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algn="l" defTabSz="59436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88720" algn="l" defTabSz="59436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783080" algn="l" defTabSz="59436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4pPr>
      <a:lvl5pPr marL="2377440" algn="l" defTabSz="59436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5pPr>
      <a:lvl6pPr marL="2971800" algn="l" defTabSz="59436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algn="l" defTabSz="59436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7pPr>
      <a:lvl8pPr marL="4160520" algn="l" defTabSz="59436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8pPr>
      <a:lvl9pPr marL="4754880" algn="l" defTabSz="59436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1"/>
            <a:ext cx="10698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6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594360"/>
            <a:fld id="{800683EE-98E4-2A41-841D-025B3C4924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94360"/>
              <a:t>3/23/22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1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6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59436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6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594360"/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9436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773680" y="-7010400"/>
            <a:ext cx="50520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971800" y="13258800"/>
            <a:ext cx="50520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54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594360" rtl="0" eaLnBrk="1" latinLnBrk="0" hangingPunct="1">
        <a:spcBef>
          <a:spcPct val="0"/>
        </a:spcBef>
        <a:buNone/>
        <a:defRPr sz="5720" kern="1200">
          <a:solidFill>
            <a:schemeClr val="tx1"/>
          </a:solidFill>
          <a:latin typeface="Helvetica Neue Medium"/>
          <a:ea typeface="+mj-ea"/>
          <a:cs typeface="+mj-cs"/>
        </a:defRPr>
      </a:lvl1pPr>
    </p:titleStyle>
    <p:bodyStyle>
      <a:lvl1pPr marL="445770" indent="-445770" algn="l" defTabSz="594360" rtl="0" eaLnBrk="1" latinLnBrk="0" hangingPunct="1">
        <a:spcBef>
          <a:spcPct val="20000"/>
        </a:spcBef>
        <a:buFont typeface="Arial"/>
        <a:buChar char="•"/>
        <a:defRPr sz="4160" kern="1200">
          <a:solidFill>
            <a:schemeClr val="tx1"/>
          </a:solidFill>
          <a:latin typeface="Helvetica Neue Medium"/>
          <a:ea typeface="+mn-ea"/>
          <a:cs typeface="+mn-cs"/>
        </a:defRPr>
      </a:lvl1pPr>
      <a:lvl2pPr marL="965835" indent="-371475" algn="l" defTabSz="594360" rtl="0" eaLnBrk="1" latinLnBrk="0" hangingPunct="1">
        <a:spcBef>
          <a:spcPct val="20000"/>
        </a:spcBef>
        <a:buFont typeface="Arial"/>
        <a:buChar char="–"/>
        <a:defRPr sz="3640" kern="1200">
          <a:solidFill>
            <a:schemeClr val="tx1"/>
          </a:solidFill>
          <a:latin typeface="Helvetica Neue Medium"/>
          <a:ea typeface="+mn-ea"/>
          <a:cs typeface="+mn-cs"/>
        </a:defRPr>
      </a:lvl2pPr>
      <a:lvl3pPr marL="1485900" indent="-297180" algn="l" defTabSz="594360" rtl="0" eaLnBrk="1" latinLnBrk="0" hangingPunct="1">
        <a:spcBef>
          <a:spcPct val="20000"/>
        </a:spcBef>
        <a:buFont typeface="Arial"/>
        <a:buChar char="•"/>
        <a:defRPr sz="3120" kern="1200">
          <a:solidFill>
            <a:schemeClr val="tx1"/>
          </a:solidFill>
          <a:latin typeface="Helvetica Neue Medium"/>
          <a:ea typeface="+mn-ea"/>
          <a:cs typeface="+mn-cs"/>
        </a:defRPr>
      </a:lvl3pPr>
      <a:lvl4pPr marL="2080260" indent="-297180" algn="l" defTabSz="59436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Helvetica Neue Medium"/>
          <a:ea typeface="+mn-ea"/>
          <a:cs typeface="+mn-cs"/>
        </a:defRPr>
      </a:lvl4pPr>
      <a:lvl5pPr marL="2674620" indent="-297180" algn="l" defTabSz="594360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Helvetica Neue Medium"/>
          <a:ea typeface="+mn-ea"/>
          <a:cs typeface="+mn-cs"/>
        </a:defRPr>
      </a:lvl5pPr>
      <a:lvl6pPr marL="3268980" indent="-297180" algn="l" defTabSz="59436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63340" indent="-297180" algn="l" defTabSz="59436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57700" indent="-297180" algn="l" defTabSz="59436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52060" indent="-297180" algn="l" defTabSz="59436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9436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algn="l" defTabSz="59436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88720" algn="l" defTabSz="59436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783080" algn="l" defTabSz="59436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4pPr>
      <a:lvl5pPr marL="2377440" algn="l" defTabSz="59436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5pPr>
      <a:lvl6pPr marL="2971800" algn="l" defTabSz="59436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algn="l" defTabSz="59436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7pPr>
      <a:lvl8pPr marL="4160520" algn="l" defTabSz="59436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8pPr>
      <a:lvl9pPr marL="4754880" algn="l" defTabSz="59436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1"/>
            <a:ext cx="10698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6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594360"/>
            <a:fld id="{800683EE-98E4-2A41-841D-025B3C4924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94360"/>
              <a:t>3/23/22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1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6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59436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6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594360"/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9436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773680" y="-7010400"/>
            <a:ext cx="50520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971800" y="13258800"/>
            <a:ext cx="50520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72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594360" rtl="0" eaLnBrk="1" latinLnBrk="0" hangingPunct="1">
        <a:spcBef>
          <a:spcPct val="0"/>
        </a:spcBef>
        <a:buNone/>
        <a:defRPr sz="5720" kern="1200">
          <a:solidFill>
            <a:schemeClr val="tx1"/>
          </a:solidFill>
          <a:latin typeface="Helvetica Neue Medium"/>
          <a:ea typeface="+mj-ea"/>
          <a:cs typeface="+mj-cs"/>
        </a:defRPr>
      </a:lvl1pPr>
    </p:titleStyle>
    <p:bodyStyle>
      <a:lvl1pPr marL="445770" indent="-445770" algn="l" defTabSz="594360" rtl="0" eaLnBrk="1" latinLnBrk="0" hangingPunct="1">
        <a:spcBef>
          <a:spcPct val="20000"/>
        </a:spcBef>
        <a:buFont typeface="Arial"/>
        <a:buChar char="•"/>
        <a:defRPr sz="4160" kern="1200">
          <a:solidFill>
            <a:schemeClr val="tx1"/>
          </a:solidFill>
          <a:latin typeface="Helvetica Neue Medium"/>
          <a:ea typeface="+mn-ea"/>
          <a:cs typeface="+mn-cs"/>
        </a:defRPr>
      </a:lvl1pPr>
      <a:lvl2pPr marL="965835" indent="-371475" algn="l" defTabSz="594360" rtl="0" eaLnBrk="1" latinLnBrk="0" hangingPunct="1">
        <a:spcBef>
          <a:spcPct val="20000"/>
        </a:spcBef>
        <a:buFont typeface="Arial"/>
        <a:buChar char="–"/>
        <a:defRPr sz="3640" kern="1200">
          <a:solidFill>
            <a:schemeClr val="tx1"/>
          </a:solidFill>
          <a:latin typeface="Helvetica Neue Medium"/>
          <a:ea typeface="+mn-ea"/>
          <a:cs typeface="+mn-cs"/>
        </a:defRPr>
      </a:lvl2pPr>
      <a:lvl3pPr marL="1485900" indent="-297180" algn="l" defTabSz="594360" rtl="0" eaLnBrk="1" latinLnBrk="0" hangingPunct="1">
        <a:spcBef>
          <a:spcPct val="20000"/>
        </a:spcBef>
        <a:buFont typeface="Arial"/>
        <a:buChar char="•"/>
        <a:defRPr sz="3120" kern="1200">
          <a:solidFill>
            <a:schemeClr val="tx1"/>
          </a:solidFill>
          <a:latin typeface="Helvetica Neue Medium"/>
          <a:ea typeface="+mn-ea"/>
          <a:cs typeface="+mn-cs"/>
        </a:defRPr>
      </a:lvl3pPr>
      <a:lvl4pPr marL="2080260" indent="-297180" algn="l" defTabSz="59436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Helvetica Neue Medium"/>
          <a:ea typeface="+mn-ea"/>
          <a:cs typeface="+mn-cs"/>
        </a:defRPr>
      </a:lvl4pPr>
      <a:lvl5pPr marL="2674620" indent="-297180" algn="l" defTabSz="594360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Helvetica Neue Medium"/>
          <a:ea typeface="+mn-ea"/>
          <a:cs typeface="+mn-cs"/>
        </a:defRPr>
      </a:lvl5pPr>
      <a:lvl6pPr marL="3268980" indent="-297180" algn="l" defTabSz="59436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63340" indent="-297180" algn="l" defTabSz="59436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57700" indent="-297180" algn="l" defTabSz="59436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52060" indent="-297180" algn="l" defTabSz="59436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9436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algn="l" defTabSz="59436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88720" algn="l" defTabSz="59436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783080" algn="l" defTabSz="59436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4pPr>
      <a:lvl5pPr marL="2377440" algn="l" defTabSz="59436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5pPr>
      <a:lvl6pPr marL="2971800" algn="l" defTabSz="59436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algn="l" defTabSz="59436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7pPr>
      <a:lvl8pPr marL="4160520" algn="l" defTabSz="59436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8pPr>
      <a:lvl9pPr marL="4754880" algn="l" defTabSz="59436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1"/>
            <a:ext cx="10698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6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pPr defTabSz="594360"/>
            <a:fld id="{F93B7D7B-F74A-8A4E-A6E7-DEE8F90F84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94360"/>
              <a:t>3/23/22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1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6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pPr defTabSz="59436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6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pPr defTabSz="594360"/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9436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35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594360" rtl="0" eaLnBrk="1" latinLnBrk="0" hangingPunct="1">
        <a:spcBef>
          <a:spcPct val="0"/>
        </a:spcBef>
        <a:buNone/>
        <a:defRPr sz="572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445770" indent="-445770" algn="l" defTabSz="594360" rtl="0" eaLnBrk="1" latinLnBrk="0" hangingPunct="1">
        <a:spcBef>
          <a:spcPct val="20000"/>
        </a:spcBef>
        <a:buFont typeface="Arial"/>
        <a:buChar char="•"/>
        <a:defRPr sz="416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965835" indent="-371475" algn="l" defTabSz="594360" rtl="0" eaLnBrk="1" latinLnBrk="0" hangingPunct="1">
        <a:spcBef>
          <a:spcPct val="20000"/>
        </a:spcBef>
        <a:buFont typeface="Arial"/>
        <a:buChar char="–"/>
        <a:defRPr sz="364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485900" indent="-297180" algn="l" defTabSz="594360" rtl="0" eaLnBrk="1" latinLnBrk="0" hangingPunct="1">
        <a:spcBef>
          <a:spcPct val="20000"/>
        </a:spcBef>
        <a:buFont typeface="Arial"/>
        <a:buChar char="•"/>
        <a:defRPr sz="312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2080260" indent="-297180" algn="l" defTabSz="594360" rtl="0" eaLnBrk="1" latinLnBrk="0" hangingPunct="1">
        <a:spcBef>
          <a:spcPct val="20000"/>
        </a:spcBef>
        <a:buFont typeface="Arial"/>
        <a:buChar char="–"/>
        <a:defRPr sz="26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674620" indent="-297180" algn="l" defTabSz="594360" rtl="0" eaLnBrk="1" latinLnBrk="0" hangingPunct="1">
        <a:spcBef>
          <a:spcPct val="20000"/>
        </a:spcBef>
        <a:buFont typeface="Arial"/>
        <a:buChar char="»"/>
        <a:defRPr sz="26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3268980" indent="-297180" algn="l" defTabSz="59436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63340" indent="-297180" algn="l" defTabSz="59436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57700" indent="-297180" algn="l" defTabSz="59436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52060" indent="-297180" algn="l" defTabSz="59436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9436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algn="l" defTabSz="59436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88720" algn="l" defTabSz="59436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783080" algn="l" defTabSz="59436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4pPr>
      <a:lvl5pPr marL="2377440" algn="l" defTabSz="59436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5pPr>
      <a:lvl6pPr marL="2971800" algn="l" defTabSz="59436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algn="l" defTabSz="59436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7pPr>
      <a:lvl8pPr marL="4160520" algn="l" defTabSz="59436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8pPr>
      <a:lvl9pPr marL="4754880" algn="l" defTabSz="59436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365126"/>
            <a:ext cx="102527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1825625"/>
            <a:ext cx="102527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6356351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83F3E-8D2D-8D4F-BA7F-C0A897C14CA0}" type="datetimeFigureOut">
              <a:rPr lang="en-US" smtClean="0"/>
              <a:pPr/>
              <a:t>3/23/22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6356351"/>
            <a:ext cx="4011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6356351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28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microsoft.com/office/2007/relationships/hdphoto" Target="../media/hdphoto2.wdp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5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20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12" Type="http://schemas.openxmlformats.org/officeDocument/2006/relationships/image" Target="../media/image1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Relationship Id="rId14" Type="http://schemas.openxmlformats.org/officeDocument/2006/relationships/image" Target="../media/image21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899" y="85725"/>
            <a:ext cx="9401175" cy="2327910"/>
          </a:xfrm>
        </p:spPr>
        <p:txBody>
          <a:bodyPr>
            <a:normAutofit/>
          </a:bodyPr>
          <a:lstStyle/>
          <a:p>
            <a:r>
              <a:rPr lang="en-US" sz="6400" dirty="0"/>
              <a:t>Scalable Causal Consistency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349736"/>
            <a:ext cx="8915400" cy="2249183"/>
          </a:xfrm>
        </p:spPr>
        <p:txBody>
          <a:bodyPr>
            <a:normAutofit/>
          </a:bodyPr>
          <a:lstStyle/>
          <a:p>
            <a:r>
              <a:rPr lang="en-US" dirty="0"/>
              <a:t>COS 418: Distributed Systems</a:t>
            </a:r>
          </a:p>
          <a:p>
            <a:r>
              <a:rPr lang="en-US" dirty="0"/>
              <a:t>Lecture 16</a:t>
            </a:r>
          </a:p>
          <a:p>
            <a:endParaRPr lang="en-US" dirty="0"/>
          </a:p>
          <a:p>
            <a:r>
              <a:rPr lang="en-US" dirty="0"/>
              <a:t>Mike Freedman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684" y="2667862"/>
            <a:ext cx="1127835" cy="142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BlankMap-USA-states.PNG"/>
          <p:cNvPicPr>
            <a:picLocks noChangeAspect="1"/>
          </p:cNvPicPr>
          <p:nvPr/>
        </p:nvPicPr>
        <p:blipFill>
          <a:blip r:embed="rId3" cstate="print">
            <a:alphaModFix/>
          </a:blip>
          <a:srcRect/>
          <a:stretch>
            <a:fillRect/>
          </a:stretch>
        </p:blipFill>
        <p:spPr bwMode="auto">
          <a:xfrm>
            <a:off x="-35420" y="759409"/>
            <a:ext cx="11922620" cy="724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" name="Freeform 142"/>
          <p:cNvSpPr/>
          <p:nvPr/>
        </p:nvSpPr>
        <p:spPr>
          <a:xfrm>
            <a:off x="139235" y="5890860"/>
            <a:ext cx="4495306" cy="2267386"/>
          </a:xfrm>
          <a:custGeom>
            <a:avLst/>
            <a:gdLst>
              <a:gd name="connsiteX0" fmla="*/ 107104 w 3457928"/>
              <a:gd name="connsiteY0" fmla="*/ 0 h 1744143"/>
              <a:gd name="connsiteX1" fmla="*/ 1193444 w 3457928"/>
              <a:gd name="connsiteY1" fmla="*/ 0 h 1744143"/>
              <a:gd name="connsiteX2" fmla="*/ 1881969 w 3457928"/>
              <a:gd name="connsiteY2" fmla="*/ 474284 h 1744143"/>
              <a:gd name="connsiteX3" fmla="*/ 2325686 w 3457928"/>
              <a:gd name="connsiteY3" fmla="*/ 611980 h 1744143"/>
              <a:gd name="connsiteX4" fmla="*/ 2983610 w 3457928"/>
              <a:gd name="connsiteY4" fmla="*/ 902670 h 1744143"/>
              <a:gd name="connsiteX5" fmla="*/ 3457928 w 3457928"/>
              <a:gd name="connsiteY5" fmla="*/ 1269858 h 1744143"/>
              <a:gd name="connsiteX6" fmla="*/ 3396725 w 3457928"/>
              <a:gd name="connsiteY6" fmla="*/ 1698244 h 1744143"/>
              <a:gd name="connsiteX7" fmla="*/ 2631697 w 3457928"/>
              <a:gd name="connsiteY7" fmla="*/ 1744143 h 1744143"/>
              <a:gd name="connsiteX8" fmla="*/ 1193444 w 3457928"/>
              <a:gd name="connsiteY8" fmla="*/ 1713544 h 1744143"/>
              <a:gd name="connsiteX9" fmla="*/ 0 w 3457928"/>
              <a:gd name="connsiteY9" fmla="*/ 1682945 h 1744143"/>
              <a:gd name="connsiteX10" fmla="*/ 45902 w 3457928"/>
              <a:gd name="connsiteY10" fmla="*/ 0 h 1744143"/>
              <a:gd name="connsiteX11" fmla="*/ 107104 w 3457928"/>
              <a:gd name="connsiteY11" fmla="*/ 0 h 174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7928" h="1744143">
                <a:moveTo>
                  <a:pt x="107104" y="0"/>
                </a:moveTo>
                <a:lnTo>
                  <a:pt x="1193444" y="0"/>
                </a:lnTo>
                <a:lnTo>
                  <a:pt x="1881969" y="474284"/>
                </a:lnTo>
                <a:lnTo>
                  <a:pt x="2325686" y="611980"/>
                </a:lnTo>
                <a:lnTo>
                  <a:pt x="2983610" y="902670"/>
                </a:lnTo>
                <a:lnTo>
                  <a:pt x="3457928" y="1269858"/>
                </a:lnTo>
                <a:lnTo>
                  <a:pt x="3396725" y="1698244"/>
                </a:lnTo>
                <a:lnTo>
                  <a:pt x="2631697" y="1744143"/>
                </a:lnTo>
                <a:lnTo>
                  <a:pt x="1193444" y="1713544"/>
                </a:lnTo>
                <a:lnTo>
                  <a:pt x="0" y="1682945"/>
                </a:lnTo>
                <a:lnTo>
                  <a:pt x="45902" y="0"/>
                </a:lnTo>
                <a:lnTo>
                  <a:pt x="1071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94360"/>
            <a:endParaRPr lang="en-US" sz="2340" dirty="0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168" name="Title 1"/>
          <p:cNvSpPr>
            <a:spLocks noGrp="1"/>
          </p:cNvSpPr>
          <p:nvPr>
            <p:ph type="title"/>
          </p:nvPr>
        </p:nvSpPr>
        <p:spPr>
          <a:xfrm>
            <a:off x="602616" y="-151259"/>
            <a:ext cx="10698480" cy="1485900"/>
          </a:xfrm>
        </p:spPr>
        <p:txBody>
          <a:bodyPr/>
          <a:lstStyle/>
          <a:p>
            <a:r>
              <a:rPr lang="en-US" dirty="0"/>
              <a:t>Geo-Replicated Storage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79321" y="868347"/>
            <a:ext cx="7545070" cy="81253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 defTabSz="594360"/>
            <a:r>
              <a:rPr lang="en-US" sz="4680" dirty="0">
                <a:solidFill>
                  <a:prstClr val="black"/>
                </a:solidFill>
                <a:latin typeface="Helvetica Neue Medium"/>
              </a:rPr>
              <a:t>serves requests quickly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6106" y="2501800"/>
            <a:ext cx="11420839" cy="4571368"/>
            <a:chOff x="50850" y="2715769"/>
            <a:chExt cx="8785261" cy="3516437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1" b="89990" l="10000" r="9443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50" y="2715769"/>
              <a:ext cx="1501301" cy="995037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61" b="89990" l="10000" r="9443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40100" y="5237169"/>
              <a:ext cx="1501301" cy="995037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61" b="89990" l="10000" r="9443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4810" y="3066566"/>
              <a:ext cx="1501301" cy="995037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002067" y="1678099"/>
            <a:ext cx="10294365" cy="4816666"/>
            <a:chOff x="770821" y="2082153"/>
            <a:chExt cx="7918742" cy="3705128"/>
          </a:xfrm>
        </p:grpSpPr>
        <p:grpSp>
          <p:nvGrpSpPr>
            <p:cNvPr id="3" name="Group 2"/>
            <p:cNvGrpSpPr/>
            <p:nvPr/>
          </p:nvGrpSpPr>
          <p:grpSpPr>
            <a:xfrm>
              <a:off x="770821" y="2311400"/>
              <a:ext cx="1451352" cy="2050194"/>
              <a:chOff x="770821" y="2311400"/>
              <a:chExt cx="1451352" cy="2050194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1016000" y="2311400"/>
                <a:ext cx="862777" cy="641885"/>
                <a:chOff x="927100" y="2273300"/>
                <a:chExt cx="965200" cy="718085"/>
              </a:xfrm>
            </p:grpSpPr>
            <p:cxnSp>
              <p:nvCxnSpPr>
                <p:cNvPr id="8" name="Straight Arrow Connector 7"/>
                <p:cNvCxnSpPr/>
                <p:nvPr/>
              </p:nvCxnSpPr>
              <p:spPr>
                <a:xfrm flipH="1">
                  <a:off x="965200" y="23495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/>
                <p:nvPr/>
              </p:nvCxnSpPr>
              <p:spPr>
                <a:xfrm rot="10800000" flipH="1">
                  <a:off x="927100" y="22733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oup 30"/>
              <p:cNvGrpSpPr/>
              <p:nvPr/>
            </p:nvGrpSpPr>
            <p:grpSpPr>
              <a:xfrm rot="907609">
                <a:off x="1359396" y="2616818"/>
                <a:ext cx="862777" cy="641885"/>
                <a:chOff x="927100" y="2273300"/>
                <a:chExt cx="965200" cy="718085"/>
              </a:xfrm>
            </p:grpSpPr>
            <p:cxnSp>
              <p:nvCxnSpPr>
                <p:cNvPr id="32" name="Straight Arrow Connector 31"/>
                <p:cNvCxnSpPr/>
                <p:nvPr/>
              </p:nvCxnSpPr>
              <p:spPr>
                <a:xfrm flipH="1">
                  <a:off x="965200" y="23495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/>
                <p:nvPr/>
              </p:nvCxnSpPr>
              <p:spPr>
                <a:xfrm rot="10800000" flipH="1">
                  <a:off x="927100" y="22733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/>
              <p:cNvGrpSpPr/>
              <p:nvPr/>
            </p:nvGrpSpPr>
            <p:grpSpPr>
              <a:xfrm rot="19390283">
                <a:off x="770821" y="3633325"/>
                <a:ext cx="610976" cy="728269"/>
                <a:chOff x="927100" y="2273300"/>
                <a:chExt cx="965200" cy="718085"/>
              </a:xfrm>
            </p:grpSpPr>
            <p:cxnSp>
              <p:nvCxnSpPr>
                <p:cNvPr id="40" name="Straight Arrow Connector 39"/>
                <p:cNvCxnSpPr/>
                <p:nvPr/>
              </p:nvCxnSpPr>
              <p:spPr>
                <a:xfrm flipH="1">
                  <a:off x="965200" y="23495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/>
                <p:cNvCxnSpPr/>
                <p:nvPr/>
              </p:nvCxnSpPr>
              <p:spPr>
                <a:xfrm rot="10800000" flipH="1">
                  <a:off x="927100" y="22733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" name="Group 4"/>
            <p:cNvGrpSpPr/>
            <p:nvPr/>
          </p:nvGrpSpPr>
          <p:grpSpPr>
            <a:xfrm>
              <a:off x="3040385" y="3546866"/>
              <a:ext cx="2731295" cy="2240415"/>
              <a:chOff x="3040385" y="3546866"/>
              <a:chExt cx="2731295" cy="2240415"/>
            </a:xfrm>
          </p:grpSpPr>
          <p:grpSp>
            <p:nvGrpSpPr>
              <p:cNvPr id="36" name="Group 35"/>
              <p:cNvGrpSpPr/>
              <p:nvPr/>
            </p:nvGrpSpPr>
            <p:grpSpPr>
              <a:xfrm rot="19390283">
                <a:off x="3562359" y="3546866"/>
                <a:ext cx="1468242" cy="1492664"/>
                <a:chOff x="927100" y="2273300"/>
                <a:chExt cx="965200" cy="718085"/>
              </a:xfrm>
            </p:grpSpPr>
            <p:cxnSp>
              <p:nvCxnSpPr>
                <p:cNvPr id="37" name="Straight Arrow Connector 36"/>
                <p:cNvCxnSpPr/>
                <p:nvPr/>
              </p:nvCxnSpPr>
              <p:spPr>
                <a:xfrm flipH="1">
                  <a:off x="965200" y="23495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/>
                <p:nvPr/>
              </p:nvCxnSpPr>
              <p:spPr>
                <a:xfrm rot="10800000" flipH="1">
                  <a:off x="927100" y="22733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2"/>
              <p:cNvGrpSpPr/>
              <p:nvPr/>
            </p:nvGrpSpPr>
            <p:grpSpPr>
              <a:xfrm rot="16390965">
                <a:off x="3099032" y="4873350"/>
                <a:ext cx="610976" cy="728269"/>
                <a:chOff x="927100" y="2273300"/>
                <a:chExt cx="965200" cy="718085"/>
              </a:xfrm>
            </p:grpSpPr>
            <p:cxnSp>
              <p:nvCxnSpPr>
                <p:cNvPr id="44" name="Straight Arrow Connector 43"/>
                <p:cNvCxnSpPr/>
                <p:nvPr/>
              </p:nvCxnSpPr>
              <p:spPr>
                <a:xfrm flipH="1">
                  <a:off x="965200" y="23495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/>
                <p:cNvCxnSpPr/>
                <p:nvPr/>
              </p:nvCxnSpPr>
              <p:spPr>
                <a:xfrm rot="10800000" flipH="1">
                  <a:off x="927100" y="22733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/>
              <p:cNvGrpSpPr/>
              <p:nvPr/>
            </p:nvGrpSpPr>
            <p:grpSpPr>
              <a:xfrm rot="2700000">
                <a:off x="5102058" y="5117658"/>
                <a:ext cx="610976" cy="728269"/>
                <a:chOff x="927100" y="2273300"/>
                <a:chExt cx="965200" cy="718085"/>
              </a:xfrm>
            </p:grpSpPr>
            <p:cxnSp>
              <p:nvCxnSpPr>
                <p:cNvPr id="48" name="Straight Arrow Connector 47"/>
                <p:cNvCxnSpPr/>
                <p:nvPr/>
              </p:nvCxnSpPr>
              <p:spPr>
                <a:xfrm flipH="1">
                  <a:off x="965200" y="23495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/>
                <p:cNvCxnSpPr/>
                <p:nvPr/>
              </p:nvCxnSpPr>
              <p:spPr>
                <a:xfrm rot="10800000" flipH="1">
                  <a:off x="927100" y="22733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Group 5"/>
            <p:cNvGrpSpPr/>
            <p:nvPr/>
          </p:nvGrpSpPr>
          <p:grpSpPr>
            <a:xfrm>
              <a:off x="7316018" y="2662104"/>
              <a:ext cx="1310008" cy="2008928"/>
              <a:chOff x="7316018" y="2662104"/>
              <a:chExt cx="1310008" cy="2008928"/>
            </a:xfrm>
          </p:grpSpPr>
          <p:grpSp>
            <p:nvGrpSpPr>
              <p:cNvPr id="51" name="Group 50"/>
              <p:cNvGrpSpPr/>
              <p:nvPr/>
            </p:nvGrpSpPr>
            <p:grpSpPr>
              <a:xfrm rot="9237480">
                <a:off x="7316018" y="3930774"/>
                <a:ext cx="635514" cy="740258"/>
                <a:chOff x="888336" y="2261479"/>
                <a:chExt cx="1003964" cy="729906"/>
              </a:xfrm>
            </p:grpSpPr>
            <p:cxnSp>
              <p:nvCxnSpPr>
                <p:cNvPr id="52" name="Straight Arrow Connector 51"/>
                <p:cNvCxnSpPr/>
                <p:nvPr/>
              </p:nvCxnSpPr>
              <p:spPr>
                <a:xfrm flipH="1">
                  <a:off x="965200" y="23495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/>
                <p:cNvCxnSpPr/>
                <p:nvPr/>
              </p:nvCxnSpPr>
              <p:spPr>
                <a:xfrm rot="10800000" flipH="1">
                  <a:off x="888336" y="2261479"/>
                  <a:ext cx="927101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/>
              <p:cNvGrpSpPr/>
              <p:nvPr/>
            </p:nvGrpSpPr>
            <p:grpSpPr>
              <a:xfrm rot="9237480">
                <a:off x="8265435" y="2662104"/>
                <a:ext cx="360591" cy="470516"/>
                <a:chOff x="854906" y="2141314"/>
                <a:chExt cx="1037394" cy="850071"/>
              </a:xfrm>
            </p:grpSpPr>
            <p:cxnSp>
              <p:nvCxnSpPr>
                <p:cNvPr id="56" name="Straight Arrow Connector 55"/>
                <p:cNvCxnSpPr/>
                <p:nvPr/>
              </p:nvCxnSpPr>
              <p:spPr>
                <a:xfrm flipH="1">
                  <a:off x="965200" y="23495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Arrow Connector 56"/>
                <p:cNvCxnSpPr/>
                <p:nvPr/>
              </p:nvCxnSpPr>
              <p:spPr>
                <a:xfrm rot="10800000" flipH="1">
                  <a:off x="854906" y="2141314"/>
                  <a:ext cx="927099" cy="641886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oup 6"/>
            <p:cNvGrpSpPr/>
            <p:nvPr/>
          </p:nvGrpSpPr>
          <p:grpSpPr>
            <a:xfrm>
              <a:off x="910356" y="2082153"/>
              <a:ext cx="7779207" cy="3473506"/>
              <a:chOff x="910356" y="2082153"/>
              <a:chExt cx="7779207" cy="3473506"/>
            </a:xfrm>
          </p:grpSpPr>
          <p:sp>
            <p:nvSpPr>
              <p:cNvPr id="46" name="Oval 45"/>
              <p:cNvSpPr/>
              <p:nvPr/>
            </p:nvSpPr>
            <p:spPr>
              <a:xfrm rot="907609">
                <a:off x="2809876" y="4624041"/>
                <a:ext cx="279400" cy="279400"/>
              </a:xfrm>
              <a:prstGeom prst="ellipse">
                <a:avLst/>
              </a:prstGeom>
              <a:gradFill rotWithShape="0"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94360"/>
                <a:endParaRPr lang="en-US" sz="2340" dirty="0">
                  <a:solidFill>
                    <a:prstClr val="white"/>
                  </a:solidFill>
                  <a:latin typeface="Helvetica Neue Medium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 rot="907609">
                <a:off x="5895604" y="5276259"/>
                <a:ext cx="279400" cy="279400"/>
              </a:xfrm>
              <a:prstGeom prst="ellipse">
                <a:avLst/>
              </a:prstGeom>
              <a:gradFill rotWithShape="0"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94360"/>
                <a:endParaRPr lang="en-US" sz="2340" dirty="0">
                  <a:solidFill>
                    <a:prstClr val="white"/>
                  </a:solidFill>
                  <a:latin typeface="Helvetica Neue Medium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 rot="907609">
                <a:off x="4354734" y="3038049"/>
                <a:ext cx="279400" cy="279400"/>
              </a:xfrm>
              <a:prstGeom prst="ellipse">
                <a:avLst/>
              </a:prstGeom>
              <a:gradFill rotWithShape="0"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94360"/>
                <a:endParaRPr lang="en-US" sz="2340" dirty="0">
                  <a:solidFill>
                    <a:prstClr val="white"/>
                  </a:solidFill>
                  <a:latin typeface="Helvetica Neue Medium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 rot="907609">
                <a:off x="910356" y="4463998"/>
                <a:ext cx="279400" cy="279400"/>
              </a:xfrm>
              <a:prstGeom prst="ellipse">
                <a:avLst/>
              </a:prstGeom>
              <a:gradFill rotWithShape="0"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94360"/>
                <a:endParaRPr lang="en-US" sz="2340" dirty="0">
                  <a:solidFill>
                    <a:prstClr val="white"/>
                  </a:solidFill>
                  <a:latin typeface="Helvetica Neue Medium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 rot="907609">
                <a:off x="2293400" y="2574157"/>
                <a:ext cx="279400" cy="279400"/>
              </a:xfrm>
              <a:prstGeom prst="ellipse">
                <a:avLst/>
              </a:prstGeom>
              <a:gradFill rotWithShape="0"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94360"/>
                <a:endParaRPr lang="en-US" sz="2340" dirty="0">
                  <a:solidFill>
                    <a:prstClr val="white"/>
                  </a:solidFill>
                  <a:latin typeface="Helvetica Neue Medium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 rot="907609">
                <a:off x="1841530" y="2082153"/>
                <a:ext cx="279400" cy="279400"/>
              </a:xfrm>
              <a:prstGeom prst="ellipse">
                <a:avLst/>
              </a:prstGeom>
              <a:gradFill rotWithShape="0"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94360"/>
                <a:endParaRPr lang="en-US" sz="2340" dirty="0">
                  <a:solidFill>
                    <a:prstClr val="white"/>
                  </a:solidFill>
                  <a:latin typeface="Helvetica Neue Medium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 rot="907609">
                <a:off x="7321027" y="4763871"/>
                <a:ext cx="279400" cy="279400"/>
              </a:xfrm>
              <a:prstGeom prst="ellipse">
                <a:avLst/>
              </a:prstGeom>
              <a:gradFill rotWithShape="0"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94360"/>
                <a:endParaRPr lang="en-US" sz="2340" dirty="0">
                  <a:solidFill>
                    <a:prstClr val="white"/>
                  </a:solidFill>
                  <a:latin typeface="Helvetica Neue Medium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 rot="907609">
                <a:off x="8410163" y="2359087"/>
                <a:ext cx="279400" cy="279400"/>
              </a:xfrm>
              <a:prstGeom prst="ellipse">
                <a:avLst/>
              </a:prstGeom>
              <a:gradFill rotWithShape="0"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94360"/>
                <a:endParaRPr lang="en-US" sz="2340" dirty="0">
                  <a:solidFill>
                    <a:prstClr val="white"/>
                  </a:solidFill>
                  <a:latin typeface="Helvetica Neue Medium"/>
                </a:endParaRPr>
              </a:p>
            </p:txBody>
          </p:sp>
        </p:grpSp>
      </p:grpSp>
      <p:sp>
        <p:nvSpPr>
          <p:cNvPr id="50" name="Slide Number Placeholder 2">
            <a:extLst>
              <a:ext uri="{FF2B5EF4-FFF2-40B4-BE49-F238E27FC236}">
                <a16:creationId xmlns:a16="http://schemas.microsoft.com/office/drawing/2014/main" id="{F46E86F2-E8F9-CB43-A4C5-F21F791D7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0831" y="6451049"/>
            <a:ext cx="267462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91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-68266"/>
            <a:ext cx="10698480" cy="1143000"/>
          </a:xfrm>
        </p:spPr>
        <p:txBody>
          <a:bodyPr>
            <a:normAutofit/>
          </a:bodyPr>
          <a:lstStyle/>
          <a:p>
            <a:r>
              <a:rPr lang="en-US" sz="5200" dirty="0"/>
              <a:t>Inside the Datacenter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201" y="1475314"/>
            <a:ext cx="1067647" cy="10676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59854" y="1172630"/>
            <a:ext cx="5525346" cy="55253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endParaRPr lang="en-US" sz="2340" dirty="0">
              <a:latin typeface="Helvetica Neue Medium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2000" y="1296627"/>
            <a:ext cx="2245360" cy="6801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3600" u="sng" dirty="0">
                <a:latin typeface="Helvetica Neue Medium" charset="0"/>
              </a:rPr>
              <a:t>Web Tier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79437" y="1296627"/>
            <a:ext cx="2971800" cy="6801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3600" u="sng" dirty="0">
                <a:latin typeface="Helvetica Neue Medium" charset="0"/>
              </a:rPr>
              <a:t>Storage Tier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390057" y="2289808"/>
            <a:ext cx="1981200" cy="2836059"/>
            <a:chOff x="2607736" y="2552698"/>
            <a:chExt cx="1524000" cy="2181584"/>
          </a:xfrm>
        </p:grpSpPr>
        <p:sp>
          <p:nvSpPr>
            <p:cNvPr id="9" name="Rectangle 8"/>
            <p:cNvSpPr/>
            <p:nvPr/>
          </p:nvSpPr>
          <p:spPr>
            <a:xfrm>
              <a:off x="2607736" y="2552698"/>
              <a:ext cx="1524000" cy="5757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2340" dirty="0">
                <a:latin typeface="Helvetica Neue Medium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07736" y="3355617"/>
              <a:ext cx="1524000" cy="5757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2340" dirty="0">
                <a:latin typeface="Helvetica Neue Medium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07736" y="4158536"/>
              <a:ext cx="1524000" cy="5757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2340" dirty="0">
                <a:latin typeface="Helvetica Neue Medium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390057" y="5421190"/>
            <a:ext cx="1981200" cy="74847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340" dirty="0">
              <a:latin typeface="Helvetica Neue Medium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097690" y="2289807"/>
            <a:ext cx="2113280" cy="3879853"/>
            <a:chOff x="4690531" y="2552698"/>
            <a:chExt cx="1625600" cy="2984502"/>
          </a:xfrm>
        </p:grpSpPr>
        <p:sp>
          <p:nvSpPr>
            <p:cNvPr id="13" name="Oval 12"/>
            <p:cNvSpPr/>
            <p:nvPr/>
          </p:nvSpPr>
          <p:spPr>
            <a:xfrm>
              <a:off x="4690531" y="2552698"/>
              <a:ext cx="1625600" cy="57574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3120" dirty="0">
                  <a:latin typeface="Helvetica Neue Medium" charset="0"/>
                </a:rPr>
                <a:t>A-F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4690531" y="3355617"/>
              <a:ext cx="1625600" cy="57574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3120" dirty="0">
                  <a:latin typeface="Helvetica Neue Medium" charset="0"/>
                </a:rPr>
                <a:t>G-L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4690531" y="4158536"/>
              <a:ext cx="1625600" cy="57574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3120" dirty="0">
                  <a:latin typeface="Helvetica Neue Medium" charset="0"/>
                </a:rPr>
                <a:t>M-R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4690531" y="4961454"/>
              <a:ext cx="1625600" cy="57574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3120" dirty="0">
                  <a:latin typeface="Helvetica Neue Medium" charset="0"/>
                </a:rPr>
                <a:t>S-Z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9291077" y="3061449"/>
            <a:ext cx="2971800" cy="2105874"/>
            <a:chOff x="7146981" y="3146268"/>
            <a:chExt cx="2286000" cy="1619903"/>
          </a:xfrm>
        </p:grpSpPr>
        <p:grpSp>
          <p:nvGrpSpPr>
            <p:cNvPr id="34" name="Group 33"/>
            <p:cNvGrpSpPr/>
            <p:nvPr/>
          </p:nvGrpSpPr>
          <p:grpSpPr>
            <a:xfrm>
              <a:off x="7744574" y="3557905"/>
              <a:ext cx="1222707" cy="1208266"/>
              <a:chOff x="2353734" y="1693331"/>
              <a:chExt cx="4301064" cy="4250266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2353734" y="1693331"/>
                <a:ext cx="4250266" cy="425026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2340" dirty="0">
                  <a:latin typeface="Helvetica Neue Medium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540001" y="1898133"/>
                <a:ext cx="1828798" cy="55399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780" dirty="0">
                    <a:latin typeface="Helvetica Neue Medium" charset="0"/>
                  </a:rPr>
                  <a:t>Web Tier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368798" y="1898134"/>
                <a:ext cx="2286000" cy="52322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780" dirty="0">
                    <a:latin typeface="Helvetica Neue Medium" charset="0"/>
                  </a:rPr>
                  <a:t>Storage Tier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607736" y="2552698"/>
                <a:ext cx="1524000" cy="57574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 fontScale="40000" lnSpcReduction="20000"/>
              </a:bodyPr>
              <a:lstStyle/>
              <a:p>
                <a:pPr algn="ctr"/>
                <a:endParaRPr lang="en-US" sz="2340" dirty="0">
                  <a:latin typeface="Helvetica Neue Medium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607736" y="3355617"/>
                <a:ext cx="1524000" cy="57574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 fontScale="40000" lnSpcReduction="20000"/>
              </a:bodyPr>
              <a:lstStyle/>
              <a:p>
                <a:pPr algn="ctr"/>
                <a:endParaRPr lang="en-US" sz="2340" dirty="0">
                  <a:latin typeface="Helvetica Neue Medium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607736" y="4158536"/>
                <a:ext cx="1524000" cy="57574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 fontScale="40000" lnSpcReduction="20000"/>
              </a:bodyPr>
              <a:lstStyle/>
              <a:p>
                <a:pPr algn="ctr"/>
                <a:endParaRPr lang="en-US" sz="2340" dirty="0">
                  <a:latin typeface="Helvetica Neue Medium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607736" y="4961454"/>
                <a:ext cx="1524000" cy="57574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 fontScale="40000" lnSpcReduction="20000"/>
              </a:bodyPr>
              <a:lstStyle/>
              <a:p>
                <a:pPr algn="ctr"/>
                <a:endParaRPr lang="en-US" sz="2340" dirty="0">
                  <a:latin typeface="Helvetica Neue Medium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4690531" y="2552698"/>
                <a:ext cx="1625600" cy="57574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r>
                  <a:rPr lang="en-US" sz="2340" dirty="0">
                    <a:latin typeface="Helvetica Neue Medium" charset="0"/>
                  </a:rPr>
                  <a:t>A-F</a:t>
                </a: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4690531" y="3355617"/>
                <a:ext cx="1625600" cy="57574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r>
                  <a:rPr lang="en-US" sz="2340" dirty="0">
                    <a:latin typeface="Helvetica Neue Medium" charset="0"/>
                  </a:rPr>
                  <a:t>G-L</a:t>
                </a: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4690531" y="4158536"/>
                <a:ext cx="1625600" cy="57574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r>
                  <a:rPr lang="en-US" sz="2340" dirty="0">
                    <a:latin typeface="Helvetica Neue Medium" charset="0"/>
                  </a:rPr>
                  <a:t>M-R</a:t>
                </a: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690531" y="4961454"/>
                <a:ext cx="1625600" cy="57574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r>
                  <a:rPr lang="en-US" sz="2340" dirty="0">
                    <a:latin typeface="Helvetica Neue Medium" charset="0"/>
                  </a:rPr>
                  <a:t>S-Z</a:t>
                </a: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7146981" y="3146268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3000" dirty="0">
                  <a:latin typeface="Helvetica Neue Medium" charset="0"/>
                </a:rPr>
                <a:t>Remote</a:t>
              </a:r>
              <a:r>
                <a:rPr lang="en-US" sz="3120" dirty="0">
                  <a:latin typeface="Helvetica Neue Medium" charset="0"/>
                </a:rPr>
                <a:t> DC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388262" y="2313195"/>
            <a:ext cx="2971800" cy="3482240"/>
            <a:chOff x="5683277" y="2570683"/>
            <a:chExt cx="2286000" cy="2678644"/>
          </a:xfrm>
        </p:grpSpPr>
        <p:cxnSp>
          <p:nvCxnSpPr>
            <p:cNvPr id="18" name="Straight Arrow Connector 17"/>
            <p:cNvCxnSpPr>
              <a:cxnSpLocks/>
              <a:stCxn id="13" idx="6"/>
            </p:cNvCxnSpPr>
            <p:nvPr/>
          </p:nvCxnSpPr>
          <p:spPr>
            <a:xfrm>
              <a:off x="6316130" y="2840570"/>
              <a:ext cx="1146341" cy="515046"/>
            </a:xfrm>
            <a:prstGeom prst="straightConnector1">
              <a:avLst/>
            </a:prstGeom>
            <a:ln w="38100" cmpd="sng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6316131" y="3662151"/>
              <a:ext cx="1225559" cy="140055"/>
            </a:xfrm>
            <a:prstGeom prst="straightConnector1">
              <a:avLst/>
            </a:prstGeom>
            <a:ln w="38100" cmpd="sng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6316131" y="4258714"/>
              <a:ext cx="1225559" cy="197561"/>
            </a:xfrm>
            <a:prstGeom prst="straightConnector1">
              <a:avLst/>
            </a:prstGeom>
            <a:ln w="38100" cmpd="sng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16" idx="6"/>
            </p:cNvCxnSpPr>
            <p:nvPr/>
          </p:nvCxnSpPr>
          <p:spPr>
            <a:xfrm flipV="1">
              <a:off x="6316131" y="4650640"/>
              <a:ext cx="1225559" cy="598687"/>
            </a:xfrm>
            <a:prstGeom prst="straightConnector1">
              <a:avLst/>
            </a:prstGeom>
            <a:ln w="38100" cmpd="sng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 rot="1552908">
              <a:off x="5683277" y="2570683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3200" dirty="0">
                  <a:solidFill>
                    <a:schemeClr val="accent4">
                      <a:lumMod val="50000"/>
                    </a:schemeClr>
                  </a:solidFill>
                  <a:latin typeface="Helvetica Neue Medium" charset="0"/>
                </a:rPr>
                <a:t>Replication</a:t>
              </a:r>
            </a:p>
          </p:txBody>
        </p:sp>
      </p:grpSp>
      <p:cxnSp>
        <p:nvCxnSpPr>
          <p:cNvPr id="19" name="Straight Arrow Connector 18"/>
          <p:cNvCxnSpPr>
            <a:stCxn id="9" idx="3"/>
            <a:endCxn id="13" idx="2"/>
          </p:cNvCxnSpPr>
          <p:nvPr/>
        </p:nvCxnSpPr>
        <p:spPr>
          <a:xfrm>
            <a:off x="5371257" y="2664042"/>
            <a:ext cx="726434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5371257" y="2741314"/>
            <a:ext cx="1035917" cy="3054111"/>
            <a:chOff x="4131736" y="2900011"/>
            <a:chExt cx="796859" cy="2349316"/>
          </a:xfrm>
        </p:grpSpPr>
        <p:cxnSp>
          <p:nvCxnSpPr>
            <p:cNvPr id="46" name="Straight Arrow Connector 45"/>
            <p:cNvCxnSpPr>
              <a:endCxn id="16" idx="2"/>
            </p:cNvCxnSpPr>
            <p:nvPr/>
          </p:nvCxnSpPr>
          <p:spPr>
            <a:xfrm>
              <a:off x="4132994" y="3009251"/>
              <a:ext cx="557537" cy="2240076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endCxn id="14" idx="1"/>
            </p:cNvCxnSpPr>
            <p:nvPr/>
          </p:nvCxnSpPr>
          <p:spPr>
            <a:xfrm>
              <a:off x="4131736" y="2900011"/>
              <a:ext cx="796859" cy="539922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4131736" y="2908846"/>
              <a:ext cx="558795" cy="753305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4131736" y="3009251"/>
              <a:ext cx="656575" cy="1289148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53"/>
          <p:cNvCxnSpPr/>
          <p:nvPr/>
        </p:nvCxnSpPr>
        <p:spPr>
          <a:xfrm>
            <a:off x="1397848" y="2015726"/>
            <a:ext cx="1992210" cy="52723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Freeform 62"/>
          <p:cNvSpPr/>
          <p:nvPr/>
        </p:nvSpPr>
        <p:spPr>
          <a:xfrm>
            <a:off x="3566160" y="2363175"/>
            <a:ext cx="1065844" cy="179786"/>
          </a:xfrm>
          <a:custGeom>
            <a:avLst/>
            <a:gdLst>
              <a:gd name="connsiteX0" fmla="*/ 0 w 2810934"/>
              <a:gd name="connsiteY0" fmla="*/ 474147 h 474147"/>
              <a:gd name="connsiteX1" fmla="*/ 524934 w 2810934"/>
              <a:gd name="connsiteY1" fmla="*/ 13 h 474147"/>
              <a:gd name="connsiteX2" fmla="*/ 982134 w 2810934"/>
              <a:gd name="connsiteY2" fmla="*/ 457213 h 474147"/>
              <a:gd name="connsiteX3" fmla="*/ 1524000 w 2810934"/>
              <a:gd name="connsiteY3" fmla="*/ 50813 h 474147"/>
              <a:gd name="connsiteX4" fmla="*/ 1913467 w 2810934"/>
              <a:gd name="connsiteY4" fmla="*/ 406413 h 474147"/>
              <a:gd name="connsiteX5" fmla="*/ 2302934 w 2810934"/>
              <a:gd name="connsiteY5" fmla="*/ 101613 h 474147"/>
              <a:gd name="connsiteX6" fmla="*/ 2506134 w 2810934"/>
              <a:gd name="connsiteY6" fmla="*/ 423347 h 474147"/>
              <a:gd name="connsiteX7" fmla="*/ 2810934 w 2810934"/>
              <a:gd name="connsiteY7" fmla="*/ 220147 h 47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0934" h="474147">
                <a:moveTo>
                  <a:pt x="0" y="474147"/>
                </a:moveTo>
                <a:cubicBezTo>
                  <a:pt x="180622" y="238491"/>
                  <a:pt x="361245" y="2835"/>
                  <a:pt x="524934" y="13"/>
                </a:cubicBezTo>
                <a:cubicBezTo>
                  <a:pt x="688623" y="-2809"/>
                  <a:pt x="815623" y="448746"/>
                  <a:pt x="982134" y="457213"/>
                </a:cubicBezTo>
                <a:cubicBezTo>
                  <a:pt x="1148645" y="465680"/>
                  <a:pt x="1368778" y="59280"/>
                  <a:pt x="1524000" y="50813"/>
                </a:cubicBezTo>
                <a:cubicBezTo>
                  <a:pt x="1679222" y="42346"/>
                  <a:pt x="1783645" y="397946"/>
                  <a:pt x="1913467" y="406413"/>
                </a:cubicBezTo>
                <a:cubicBezTo>
                  <a:pt x="2043289" y="414880"/>
                  <a:pt x="2204156" y="98791"/>
                  <a:pt x="2302934" y="101613"/>
                </a:cubicBezTo>
                <a:cubicBezTo>
                  <a:pt x="2401712" y="104435"/>
                  <a:pt x="2421468" y="403591"/>
                  <a:pt x="2506134" y="423347"/>
                </a:cubicBezTo>
                <a:cubicBezTo>
                  <a:pt x="2590800" y="443103"/>
                  <a:pt x="2740378" y="304814"/>
                  <a:pt x="2810934" y="22014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 charset="0"/>
            </a:endParaRPr>
          </a:p>
        </p:txBody>
      </p:sp>
      <p:sp>
        <p:nvSpPr>
          <p:cNvPr id="50" name="Slide Number Placeholder 2">
            <a:extLst>
              <a:ext uri="{FF2B5EF4-FFF2-40B4-BE49-F238E27FC236}">
                <a16:creationId xmlns:a16="http://schemas.microsoft.com/office/drawing/2014/main" id="{D1231760-DFB7-3B43-ADE8-9CBEDE949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0831" y="6451049"/>
            <a:ext cx="267462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17ED41CC-DB4E-0342-ADF3-F1AA073D25B9}"/>
              </a:ext>
            </a:extLst>
          </p:cNvPr>
          <p:cNvSpPr/>
          <p:nvPr/>
        </p:nvSpPr>
        <p:spPr>
          <a:xfrm>
            <a:off x="-166604" y="-1307049"/>
            <a:ext cx="12153815" cy="9200318"/>
          </a:xfrm>
          <a:custGeom>
            <a:avLst/>
            <a:gdLst>
              <a:gd name="connsiteX0" fmla="*/ 6609215 w 9285675"/>
              <a:gd name="connsiteY0" fmla="*/ 1843365 h 6977477"/>
              <a:gd name="connsiteX1" fmla="*/ 4424351 w 9285675"/>
              <a:gd name="connsiteY1" fmla="*/ 1843365 h 6977477"/>
              <a:gd name="connsiteX2" fmla="*/ 4465317 w 9285675"/>
              <a:gd name="connsiteY2" fmla="*/ 5871458 h 6977477"/>
              <a:gd name="connsiteX3" fmla="*/ 6540938 w 9285675"/>
              <a:gd name="connsiteY3" fmla="*/ 5885113 h 6977477"/>
              <a:gd name="connsiteX4" fmla="*/ 7715303 w 9285675"/>
              <a:gd name="connsiteY4" fmla="*/ 5024876 h 6977477"/>
              <a:gd name="connsiteX5" fmla="*/ 7715303 w 9285675"/>
              <a:gd name="connsiteY5" fmla="*/ 2771874 h 6977477"/>
              <a:gd name="connsiteX6" fmla="*/ 6718459 w 9285675"/>
              <a:gd name="connsiteY6" fmla="*/ 1843365 h 6977477"/>
              <a:gd name="connsiteX7" fmla="*/ 6704803 w 9285675"/>
              <a:gd name="connsiteY7" fmla="*/ 27309 h 6977477"/>
              <a:gd name="connsiteX8" fmla="*/ 9285675 w 9285675"/>
              <a:gd name="connsiteY8" fmla="*/ 54618 h 6977477"/>
              <a:gd name="connsiteX9" fmla="*/ 9285675 w 9285675"/>
              <a:gd name="connsiteY9" fmla="*/ 6977477 h 6977477"/>
              <a:gd name="connsiteX10" fmla="*/ 0 w 9285675"/>
              <a:gd name="connsiteY10" fmla="*/ 6963823 h 6977477"/>
              <a:gd name="connsiteX11" fmla="*/ 54621 w 9285675"/>
              <a:gd name="connsiteY11" fmla="*/ 0 h 6977477"/>
              <a:gd name="connsiteX12" fmla="*/ 6595560 w 9285675"/>
              <a:gd name="connsiteY12" fmla="*/ 0 h 6977477"/>
              <a:gd name="connsiteX13" fmla="*/ 6527283 w 9285675"/>
              <a:gd name="connsiteY13" fmla="*/ 1761437 h 6977477"/>
              <a:gd name="connsiteX14" fmla="*/ 6609215 w 9285675"/>
              <a:gd name="connsiteY14" fmla="*/ 1843365 h 6977477"/>
              <a:gd name="connsiteX0" fmla="*/ 6609215 w 9285675"/>
              <a:gd name="connsiteY0" fmla="*/ 1843365 h 6977477"/>
              <a:gd name="connsiteX1" fmla="*/ 4424351 w 9285675"/>
              <a:gd name="connsiteY1" fmla="*/ 1843365 h 6977477"/>
              <a:gd name="connsiteX2" fmla="*/ 4465317 w 9285675"/>
              <a:gd name="connsiteY2" fmla="*/ 5871458 h 6977477"/>
              <a:gd name="connsiteX3" fmla="*/ 6540938 w 9285675"/>
              <a:gd name="connsiteY3" fmla="*/ 5885113 h 6977477"/>
              <a:gd name="connsiteX4" fmla="*/ 7715303 w 9285675"/>
              <a:gd name="connsiteY4" fmla="*/ 5024876 h 6977477"/>
              <a:gd name="connsiteX5" fmla="*/ 7715303 w 9285675"/>
              <a:gd name="connsiteY5" fmla="*/ 2771874 h 6977477"/>
              <a:gd name="connsiteX6" fmla="*/ 6718459 w 9285675"/>
              <a:gd name="connsiteY6" fmla="*/ 1843365 h 6977477"/>
              <a:gd name="connsiteX7" fmla="*/ 6704803 w 9285675"/>
              <a:gd name="connsiteY7" fmla="*/ 27309 h 6977477"/>
              <a:gd name="connsiteX8" fmla="*/ 9285675 w 9285675"/>
              <a:gd name="connsiteY8" fmla="*/ 54618 h 6977477"/>
              <a:gd name="connsiteX9" fmla="*/ 9285675 w 9285675"/>
              <a:gd name="connsiteY9" fmla="*/ 6977477 h 6977477"/>
              <a:gd name="connsiteX10" fmla="*/ 0 w 9285675"/>
              <a:gd name="connsiteY10" fmla="*/ 6963823 h 6977477"/>
              <a:gd name="connsiteX11" fmla="*/ 54621 w 9285675"/>
              <a:gd name="connsiteY11" fmla="*/ 0 h 6977477"/>
              <a:gd name="connsiteX12" fmla="*/ 6595560 w 9285675"/>
              <a:gd name="connsiteY12" fmla="*/ 0 h 6977477"/>
              <a:gd name="connsiteX13" fmla="*/ 6609215 w 9285675"/>
              <a:gd name="connsiteY13" fmla="*/ 1843365 h 6977477"/>
              <a:gd name="connsiteX0" fmla="*/ 6583815 w 9285675"/>
              <a:gd name="connsiteY0" fmla="*/ 1843365 h 6977477"/>
              <a:gd name="connsiteX1" fmla="*/ 4424351 w 9285675"/>
              <a:gd name="connsiteY1" fmla="*/ 1843365 h 6977477"/>
              <a:gd name="connsiteX2" fmla="*/ 4465317 w 9285675"/>
              <a:gd name="connsiteY2" fmla="*/ 5871458 h 6977477"/>
              <a:gd name="connsiteX3" fmla="*/ 6540938 w 9285675"/>
              <a:gd name="connsiteY3" fmla="*/ 5885113 h 6977477"/>
              <a:gd name="connsiteX4" fmla="*/ 7715303 w 9285675"/>
              <a:gd name="connsiteY4" fmla="*/ 5024876 h 6977477"/>
              <a:gd name="connsiteX5" fmla="*/ 7715303 w 9285675"/>
              <a:gd name="connsiteY5" fmla="*/ 2771874 h 6977477"/>
              <a:gd name="connsiteX6" fmla="*/ 6718459 w 9285675"/>
              <a:gd name="connsiteY6" fmla="*/ 1843365 h 6977477"/>
              <a:gd name="connsiteX7" fmla="*/ 6704803 w 9285675"/>
              <a:gd name="connsiteY7" fmla="*/ 27309 h 6977477"/>
              <a:gd name="connsiteX8" fmla="*/ 9285675 w 9285675"/>
              <a:gd name="connsiteY8" fmla="*/ 54618 h 6977477"/>
              <a:gd name="connsiteX9" fmla="*/ 9285675 w 9285675"/>
              <a:gd name="connsiteY9" fmla="*/ 6977477 h 6977477"/>
              <a:gd name="connsiteX10" fmla="*/ 0 w 9285675"/>
              <a:gd name="connsiteY10" fmla="*/ 6963823 h 6977477"/>
              <a:gd name="connsiteX11" fmla="*/ 54621 w 9285675"/>
              <a:gd name="connsiteY11" fmla="*/ 0 h 6977477"/>
              <a:gd name="connsiteX12" fmla="*/ 6595560 w 9285675"/>
              <a:gd name="connsiteY12" fmla="*/ 0 h 6977477"/>
              <a:gd name="connsiteX13" fmla="*/ 6583815 w 9285675"/>
              <a:gd name="connsiteY13" fmla="*/ 1843365 h 6977477"/>
              <a:gd name="connsiteX0" fmla="*/ 6583815 w 9285675"/>
              <a:gd name="connsiteY0" fmla="*/ 1843365 h 6977477"/>
              <a:gd name="connsiteX1" fmla="*/ 4424351 w 9285675"/>
              <a:gd name="connsiteY1" fmla="*/ 1843365 h 6977477"/>
              <a:gd name="connsiteX2" fmla="*/ 4465317 w 9285675"/>
              <a:gd name="connsiteY2" fmla="*/ 5871458 h 6977477"/>
              <a:gd name="connsiteX3" fmla="*/ 6540938 w 9285675"/>
              <a:gd name="connsiteY3" fmla="*/ 5885113 h 6977477"/>
              <a:gd name="connsiteX4" fmla="*/ 7715303 w 9285675"/>
              <a:gd name="connsiteY4" fmla="*/ 5024876 h 6977477"/>
              <a:gd name="connsiteX5" fmla="*/ 7715303 w 9285675"/>
              <a:gd name="connsiteY5" fmla="*/ 2771874 h 6977477"/>
              <a:gd name="connsiteX6" fmla="*/ 6718459 w 9285675"/>
              <a:gd name="connsiteY6" fmla="*/ 1843365 h 6977477"/>
              <a:gd name="connsiteX7" fmla="*/ 6704803 w 9285675"/>
              <a:gd name="connsiteY7" fmla="*/ 27309 h 6977477"/>
              <a:gd name="connsiteX8" fmla="*/ 9285675 w 9285675"/>
              <a:gd name="connsiteY8" fmla="*/ 54618 h 6977477"/>
              <a:gd name="connsiteX9" fmla="*/ 9285675 w 9285675"/>
              <a:gd name="connsiteY9" fmla="*/ 6977477 h 6977477"/>
              <a:gd name="connsiteX10" fmla="*/ 0 w 9285675"/>
              <a:gd name="connsiteY10" fmla="*/ 6963823 h 6977477"/>
              <a:gd name="connsiteX11" fmla="*/ 54621 w 9285675"/>
              <a:gd name="connsiteY11" fmla="*/ 0 h 6977477"/>
              <a:gd name="connsiteX12" fmla="*/ 6589210 w 9285675"/>
              <a:gd name="connsiteY12" fmla="*/ 6350 h 6977477"/>
              <a:gd name="connsiteX13" fmla="*/ 6583815 w 9285675"/>
              <a:gd name="connsiteY13" fmla="*/ 1843365 h 6977477"/>
              <a:gd name="connsiteX0" fmla="*/ 6583815 w 9285675"/>
              <a:gd name="connsiteY0" fmla="*/ 1875115 h 7009227"/>
              <a:gd name="connsiteX1" fmla="*/ 4424351 w 9285675"/>
              <a:gd name="connsiteY1" fmla="*/ 1875115 h 7009227"/>
              <a:gd name="connsiteX2" fmla="*/ 4465317 w 9285675"/>
              <a:gd name="connsiteY2" fmla="*/ 5903208 h 7009227"/>
              <a:gd name="connsiteX3" fmla="*/ 6540938 w 9285675"/>
              <a:gd name="connsiteY3" fmla="*/ 5916863 h 7009227"/>
              <a:gd name="connsiteX4" fmla="*/ 7715303 w 9285675"/>
              <a:gd name="connsiteY4" fmla="*/ 5056626 h 7009227"/>
              <a:gd name="connsiteX5" fmla="*/ 7715303 w 9285675"/>
              <a:gd name="connsiteY5" fmla="*/ 2803624 h 7009227"/>
              <a:gd name="connsiteX6" fmla="*/ 6718459 w 9285675"/>
              <a:gd name="connsiteY6" fmla="*/ 1875115 h 7009227"/>
              <a:gd name="connsiteX7" fmla="*/ 6704803 w 9285675"/>
              <a:gd name="connsiteY7" fmla="*/ 59059 h 7009227"/>
              <a:gd name="connsiteX8" fmla="*/ 9285675 w 9285675"/>
              <a:gd name="connsiteY8" fmla="*/ 86368 h 7009227"/>
              <a:gd name="connsiteX9" fmla="*/ 9285675 w 9285675"/>
              <a:gd name="connsiteY9" fmla="*/ 7009227 h 7009227"/>
              <a:gd name="connsiteX10" fmla="*/ 0 w 9285675"/>
              <a:gd name="connsiteY10" fmla="*/ 6995573 h 7009227"/>
              <a:gd name="connsiteX11" fmla="*/ 54621 w 9285675"/>
              <a:gd name="connsiteY11" fmla="*/ 31750 h 7009227"/>
              <a:gd name="connsiteX12" fmla="*/ 6582860 w 9285675"/>
              <a:gd name="connsiteY12" fmla="*/ 0 h 7009227"/>
              <a:gd name="connsiteX13" fmla="*/ 6583815 w 9285675"/>
              <a:gd name="connsiteY13" fmla="*/ 1875115 h 7009227"/>
              <a:gd name="connsiteX0" fmla="*/ 6583815 w 9285675"/>
              <a:gd name="connsiteY0" fmla="*/ 1885906 h 7020018"/>
              <a:gd name="connsiteX1" fmla="*/ 4424351 w 9285675"/>
              <a:gd name="connsiteY1" fmla="*/ 1885906 h 7020018"/>
              <a:gd name="connsiteX2" fmla="*/ 4465317 w 9285675"/>
              <a:gd name="connsiteY2" fmla="*/ 5913999 h 7020018"/>
              <a:gd name="connsiteX3" fmla="*/ 6540938 w 9285675"/>
              <a:gd name="connsiteY3" fmla="*/ 5927654 h 7020018"/>
              <a:gd name="connsiteX4" fmla="*/ 7715303 w 9285675"/>
              <a:gd name="connsiteY4" fmla="*/ 5067417 h 7020018"/>
              <a:gd name="connsiteX5" fmla="*/ 7715303 w 9285675"/>
              <a:gd name="connsiteY5" fmla="*/ 2814415 h 7020018"/>
              <a:gd name="connsiteX6" fmla="*/ 6718459 w 9285675"/>
              <a:gd name="connsiteY6" fmla="*/ 1885906 h 7020018"/>
              <a:gd name="connsiteX7" fmla="*/ 6717503 w 9285675"/>
              <a:gd name="connsiteY7" fmla="*/ 0 h 7020018"/>
              <a:gd name="connsiteX8" fmla="*/ 9285675 w 9285675"/>
              <a:gd name="connsiteY8" fmla="*/ 97159 h 7020018"/>
              <a:gd name="connsiteX9" fmla="*/ 9285675 w 9285675"/>
              <a:gd name="connsiteY9" fmla="*/ 7020018 h 7020018"/>
              <a:gd name="connsiteX10" fmla="*/ 0 w 9285675"/>
              <a:gd name="connsiteY10" fmla="*/ 7006364 h 7020018"/>
              <a:gd name="connsiteX11" fmla="*/ 54621 w 9285675"/>
              <a:gd name="connsiteY11" fmla="*/ 42541 h 7020018"/>
              <a:gd name="connsiteX12" fmla="*/ 6582860 w 9285675"/>
              <a:gd name="connsiteY12" fmla="*/ 10791 h 7020018"/>
              <a:gd name="connsiteX13" fmla="*/ 6583815 w 9285675"/>
              <a:gd name="connsiteY13" fmla="*/ 1885906 h 7020018"/>
              <a:gd name="connsiteX0" fmla="*/ 6583815 w 9285675"/>
              <a:gd name="connsiteY0" fmla="*/ 1885906 h 7020018"/>
              <a:gd name="connsiteX1" fmla="*/ 4424351 w 9285675"/>
              <a:gd name="connsiteY1" fmla="*/ 1885906 h 7020018"/>
              <a:gd name="connsiteX2" fmla="*/ 4465317 w 9285675"/>
              <a:gd name="connsiteY2" fmla="*/ 5913999 h 7020018"/>
              <a:gd name="connsiteX3" fmla="*/ 6540938 w 9285675"/>
              <a:gd name="connsiteY3" fmla="*/ 5927654 h 7020018"/>
              <a:gd name="connsiteX4" fmla="*/ 7715303 w 9285675"/>
              <a:gd name="connsiteY4" fmla="*/ 5067417 h 7020018"/>
              <a:gd name="connsiteX5" fmla="*/ 7715303 w 9285675"/>
              <a:gd name="connsiteY5" fmla="*/ 2814415 h 7020018"/>
              <a:gd name="connsiteX6" fmla="*/ 6718459 w 9285675"/>
              <a:gd name="connsiteY6" fmla="*/ 1885906 h 7020018"/>
              <a:gd name="connsiteX7" fmla="*/ 6717503 w 9285675"/>
              <a:gd name="connsiteY7" fmla="*/ 0 h 7020018"/>
              <a:gd name="connsiteX8" fmla="*/ 9285675 w 9285675"/>
              <a:gd name="connsiteY8" fmla="*/ 97159 h 7020018"/>
              <a:gd name="connsiteX9" fmla="*/ 9285675 w 9285675"/>
              <a:gd name="connsiteY9" fmla="*/ 7020018 h 7020018"/>
              <a:gd name="connsiteX10" fmla="*/ 0 w 9285675"/>
              <a:gd name="connsiteY10" fmla="*/ 7006364 h 7020018"/>
              <a:gd name="connsiteX11" fmla="*/ 54621 w 9285675"/>
              <a:gd name="connsiteY11" fmla="*/ 42541 h 7020018"/>
              <a:gd name="connsiteX12" fmla="*/ 6728910 w 9285675"/>
              <a:gd name="connsiteY12" fmla="*/ 10791 h 7020018"/>
              <a:gd name="connsiteX13" fmla="*/ 6583815 w 9285675"/>
              <a:gd name="connsiteY13" fmla="*/ 1885906 h 7020018"/>
              <a:gd name="connsiteX0" fmla="*/ 6748915 w 9285675"/>
              <a:gd name="connsiteY0" fmla="*/ 1892256 h 7020018"/>
              <a:gd name="connsiteX1" fmla="*/ 4424351 w 9285675"/>
              <a:gd name="connsiteY1" fmla="*/ 1885906 h 7020018"/>
              <a:gd name="connsiteX2" fmla="*/ 4465317 w 9285675"/>
              <a:gd name="connsiteY2" fmla="*/ 5913999 h 7020018"/>
              <a:gd name="connsiteX3" fmla="*/ 6540938 w 9285675"/>
              <a:gd name="connsiteY3" fmla="*/ 5927654 h 7020018"/>
              <a:gd name="connsiteX4" fmla="*/ 7715303 w 9285675"/>
              <a:gd name="connsiteY4" fmla="*/ 5067417 h 7020018"/>
              <a:gd name="connsiteX5" fmla="*/ 7715303 w 9285675"/>
              <a:gd name="connsiteY5" fmla="*/ 2814415 h 7020018"/>
              <a:gd name="connsiteX6" fmla="*/ 6718459 w 9285675"/>
              <a:gd name="connsiteY6" fmla="*/ 1885906 h 7020018"/>
              <a:gd name="connsiteX7" fmla="*/ 6717503 w 9285675"/>
              <a:gd name="connsiteY7" fmla="*/ 0 h 7020018"/>
              <a:gd name="connsiteX8" fmla="*/ 9285675 w 9285675"/>
              <a:gd name="connsiteY8" fmla="*/ 97159 h 7020018"/>
              <a:gd name="connsiteX9" fmla="*/ 9285675 w 9285675"/>
              <a:gd name="connsiteY9" fmla="*/ 7020018 h 7020018"/>
              <a:gd name="connsiteX10" fmla="*/ 0 w 9285675"/>
              <a:gd name="connsiteY10" fmla="*/ 7006364 h 7020018"/>
              <a:gd name="connsiteX11" fmla="*/ 54621 w 9285675"/>
              <a:gd name="connsiteY11" fmla="*/ 42541 h 7020018"/>
              <a:gd name="connsiteX12" fmla="*/ 6728910 w 9285675"/>
              <a:gd name="connsiteY12" fmla="*/ 10791 h 7020018"/>
              <a:gd name="connsiteX13" fmla="*/ 6748915 w 9285675"/>
              <a:gd name="connsiteY13" fmla="*/ 1892256 h 7020018"/>
              <a:gd name="connsiteX0" fmla="*/ 6723515 w 9285675"/>
              <a:gd name="connsiteY0" fmla="*/ 1892256 h 7020018"/>
              <a:gd name="connsiteX1" fmla="*/ 4424351 w 9285675"/>
              <a:gd name="connsiteY1" fmla="*/ 1885906 h 7020018"/>
              <a:gd name="connsiteX2" fmla="*/ 4465317 w 9285675"/>
              <a:gd name="connsiteY2" fmla="*/ 5913999 h 7020018"/>
              <a:gd name="connsiteX3" fmla="*/ 6540938 w 9285675"/>
              <a:gd name="connsiteY3" fmla="*/ 5927654 h 7020018"/>
              <a:gd name="connsiteX4" fmla="*/ 7715303 w 9285675"/>
              <a:gd name="connsiteY4" fmla="*/ 5067417 h 7020018"/>
              <a:gd name="connsiteX5" fmla="*/ 7715303 w 9285675"/>
              <a:gd name="connsiteY5" fmla="*/ 2814415 h 7020018"/>
              <a:gd name="connsiteX6" fmla="*/ 6718459 w 9285675"/>
              <a:gd name="connsiteY6" fmla="*/ 1885906 h 7020018"/>
              <a:gd name="connsiteX7" fmla="*/ 6717503 w 9285675"/>
              <a:gd name="connsiteY7" fmla="*/ 0 h 7020018"/>
              <a:gd name="connsiteX8" fmla="*/ 9285675 w 9285675"/>
              <a:gd name="connsiteY8" fmla="*/ 97159 h 7020018"/>
              <a:gd name="connsiteX9" fmla="*/ 9285675 w 9285675"/>
              <a:gd name="connsiteY9" fmla="*/ 7020018 h 7020018"/>
              <a:gd name="connsiteX10" fmla="*/ 0 w 9285675"/>
              <a:gd name="connsiteY10" fmla="*/ 7006364 h 7020018"/>
              <a:gd name="connsiteX11" fmla="*/ 54621 w 9285675"/>
              <a:gd name="connsiteY11" fmla="*/ 42541 h 7020018"/>
              <a:gd name="connsiteX12" fmla="*/ 6728910 w 9285675"/>
              <a:gd name="connsiteY12" fmla="*/ 10791 h 7020018"/>
              <a:gd name="connsiteX13" fmla="*/ 6723515 w 9285675"/>
              <a:gd name="connsiteY13" fmla="*/ 1892256 h 7020018"/>
              <a:gd name="connsiteX0" fmla="*/ 6723515 w 9285675"/>
              <a:gd name="connsiteY0" fmla="*/ 1892256 h 7020018"/>
              <a:gd name="connsiteX1" fmla="*/ 4424351 w 9285675"/>
              <a:gd name="connsiteY1" fmla="*/ 1885906 h 7020018"/>
              <a:gd name="connsiteX2" fmla="*/ 4465317 w 9285675"/>
              <a:gd name="connsiteY2" fmla="*/ 5913999 h 7020018"/>
              <a:gd name="connsiteX3" fmla="*/ 6540938 w 9285675"/>
              <a:gd name="connsiteY3" fmla="*/ 5927654 h 7020018"/>
              <a:gd name="connsiteX4" fmla="*/ 7715303 w 9285675"/>
              <a:gd name="connsiteY4" fmla="*/ 5067417 h 7020018"/>
              <a:gd name="connsiteX5" fmla="*/ 7715303 w 9285675"/>
              <a:gd name="connsiteY5" fmla="*/ 2814415 h 7020018"/>
              <a:gd name="connsiteX6" fmla="*/ 6718459 w 9285675"/>
              <a:gd name="connsiteY6" fmla="*/ 1885906 h 7020018"/>
              <a:gd name="connsiteX7" fmla="*/ 6717503 w 9285675"/>
              <a:gd name="connsiteY7" fmla="*/ 0 h 7020018"/>
              <a:gd name="connsiteX8" fmla="*/ 9285675 w 9285675"/>
              <a:gd name="connsiteY8" fmla="*/ 97159 h 7020018"/>
              <a:gd name="connsiteX9" fmla="*/ 9285675 w 9285675"/>
              <a:gd name="connsiteY9" fmla="*/ 7020018 h 7020018"/>
              <a:gd name="connsiteX10" fmla="*/ 0 w 9285675"/>
              <a:gd name="connsiteY10" fmla="*/ 7006364 h 7020018"/>
              <a:gd name="connsiteX11" fmla="*/ 54621 w 9285675"/>
              <a:gd name="connsiteY11" fmla="*/ 42541 h 7020018"/>
              <a:gd name="connsiteX12" fmla="*/ 6722560 w 9285675"/>
              <a:gd name="connsiteY12" fmla="*/ 10791 h 7020018"/>
              <a:gd name="connsiteX13" fmla="*/ 6723515 w 9285675"/>
              <a:gd name="connsiteY13" fmla="*/ 1892256 h 7020018"/>
              <a:gd name="connsiteX0" fmla="*/ 6723515 w 9285675"/>
              <a:gd name="connsiteY0" fmla="*/ 1908131 h 7035893"/>
              <a:gd name="connsiteX1" fmla="*/ 4424351 w 9285675"/>
              <a:gd name="connsiteY1" fmla="*/ 1901781 h 7035893"/>
              <a:gd name="connsiteX2" fmla="*/ 4465317 w 9285675"/>
              <a:gd name="connsiteY2" fmla="*/ 5929874 h 7035893"/>
              <a:gd name="connsiteX3" fmla="*/ 6540938 w 9285675"/>
              <a:gd name="connsiteY3" fmla="*/ 5943529 h 7035893"/>
              <a:gd name="connsiteX4" fmla="*/ 7715303 w 9285675"/>
              <a:gd name="connsiteY4" fmla="*/ 5083292 h 7035893"/>
              <a:gd name="connsiteX5" fmla="*/ 7715303 w 9285675"/>
              <a:gd name="connsiteY5" fmla="*/ 2830290 h 7035893"/>
              <a:gd name="connsiteX6" fmla="*/ 6718459 w 9285675"/>
              <a:gd name="connsiteY6" fmla="*/ 1901781 h 7035893"/>
              <a:gd name="connsiteX7" fmla="*/ 6727028 w 9285675"/>
              <a:gd name="connsiteY7" fmla="*/ 0 h 7035893"/>
              <a:gd name="connsiteX8" fmla="*/ 9285675 w 9285675"/>
              <a:gd name="connsiteY8" fmla="*/ 113034 h 7035893"/>
              <a:gd name="connsiteX9" fmla="*/ 9285675 w 9285675"/>
              <a:gd name="connsiteY9" fmla="*/ 7035893 h 7035893"/>
              <a:gd name="connsiteX10" fmla="*/ 0 w 9285675"/>
              <a:gd name="connsiteY10" fmla="*/ 7022239 h 7035893"/>
              <a:gd name="connsiteX11" fmla="*/ 54621 w 9285675"/>
              <a:gd name="connsiteY11" fmla="*/ 58416 h 7035893"/>
              <a:gd name="connsiteX12" fmla="*/ 6722560 w 9285675"/>
              <a:gd name="connsiteY12" fmla="*/ 26666 h 7035893"/>
              <a:gd name="connsiteX13" fmla="*/ 6723515 w 9285675"/>
              <a:gd name="connsiteY13" fmla="*/ 1908131 h 7035893"/>
              <a:gd name="connsiteX0" fmla="*/ 6723515 w 9285675"/>
              <a:gd name="connsiteY0" fmla="*/ 1949406 h 7077168"/>
              <a:gd name="connsiteX1" fmla="*/ 4424351 w 9285675"/>
              <a:gd name="connsiteY1" fmla="*/ 1943056 h 7077168"/>
              <a:gd name="connsiteX2" fmla="*/ 4465317 w 9285675"/>
              <a:gd name="connsiteY2" fmla="*/ 5971149 h 7077168"/>
              <a:gd name="connsiteX3" fmla="*/ 6540938 w 9285675"/>
              <a:gd name="connsiteY3" fmla="*/ 5984804 h 7077168"/>
              <a:gd name="connsiteX4" fmla="*/ 7715303 w 9285675"/>
              <a:gd name="connsiteY4" fmla="*/ 5124567 h 7077168"/>
              <a:gd name="connsiteX5" fmla="*/ 7715303 w 9285675"/>
              <a:gd name="connsiteY5" fmla="*/ 2871565 h 7077168"/>
              <a:gd name="connsiteX6" fmla="*/ 6718459 w 9285675"/>
              <a:gd name="connsiteY6" fmla="*/ 1943056 h 7077168"/>
              <a:gd name="connsiteX7" fmla="*/ 6723853 w 9285675"/>
              <a:gd name="connsiteY7" fmla="*/ 0 h 7077168"/>
              <a:gd name="connsiteX8" fmla="*/ 9285675 w 9285675"/>
              <a:gd name="connsiteY8" fmla="*/ 154309 h 7077168"/>
              <a:gd name="connsiteX9" fmla="*/ 9285675 w 9285675"/>
              <a:gd name="connsiteY9" fmla="*/ 7077168 h 7077168"/>
              <a:gd name="connsiteX10" fmla="*/ 0 w 9285675"/>
              <a:gd name="connsiteY10" fmla="*/ 7063514 h 7077168"/>
              <a:gd name="connsiteX11" fmla="*/ 54621 w 9285675"/>
              <a:gd name="connsiteY11" fmla="*/ 99691 h 7077168"/>
              <a:gd name="connsiteX12" fmla="*/ 6722560 w 9285675"/>
              <a:gd name="connsiteY12" fmla="*/ 67941 h 7077168"/>
              <a:gd name="connsiteX13" fmla="*/ 6723515 w 9285675"/>
              <a:gd name="connsiteY13" fmla="*/ 1949406 h 7077168"/>
              <a:gd name="connsiteX0" fmla="*/ 6720340 w 9285675"/>
              <a:gd name="connsiteY0" fmla="*/ 1946231 h 7077168"/>
              <a:gd name="connsiteX1" fmla="*/ 4424351 w 9285675"/>
              <a:gd name="connsiteY1" fmla="*/ 1943056 h 7077168"/>
              <a:gd name="connsiteX2" fmla="*/ 4465317 w 9285675"/>
              <a:gd name="connsiteY2" fmla="*/ 5971149 h 7077168"/>
              <a:gd name="connsiteX3" fmla="*/ 6540938 w 9285675"/>
              <a:gd name="connsiteY3" fmla="*/ 5984804 h 7077168"/>
              <a:gd name="connsiteX4" fmla="*/ 7715303 w 9285675"/>
              <a:gd name="connsiteY4" fmla="*/ 5124567 h 7077168"/>
              <a:gd name="connsiteX5" fmla="*/ 7715303 w 9285675"/>
              <a:gd name="connsiteY5" fmla="*/ 2871565 h 7077168"/>
              <a:gd name="connsiteX6" fmla="*/ 6718459 w 9285675"/>
              <a:gd name="connsiteY6" fmla="*/ 1943056 h 7077168"/>
              <a:gd name="connsiteX7" fmla="*/ 6723853 w 9285675"/>
              <a:gd name="connsiteY7" fmla="*/ 0 h 7077168"/>
              <a:gd name="connsiteX8" fmla="*/ 9285675 w 9285675"/>
              <a:gd name="connsiteY8" fmla="*/ 154309 h 7077168"/>
              <a:gd name="connsiteX9" fmla="*/ 9285675 w 9285675"/>
              <a:gd name="connsiteY9" fmla="*/ 7077168 h 7077168"/>
              <a:gd name="connsiteX10" fmla="*/ 0 w 9285675"/>
              <a:gd name="connsiteY10" fmla="*/ 7063514 h 7077168"/>
              <a:gd name="connsiteX11" fmla="*/ 54621 w 9285675"/>
              <a:gd name="connsiteY11" fmla="*/ 99691 h 7077168"/>
              <a:gd name="connsiteX12" fmla="*/ 6722560 w 9285675"/>
              <a:gd name="connsiteY12" fmla="*/ 67941 h 7077168"/>
              <a:gd name="connsiteX13" fmla="*/ 6720340 w 9285675"/>
              <a:gd name="connsiteY13" fmla="*/ 1946231 h 7077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85675" h="7077168">
                <a:moveTo>
                  <a:pt x="6720340" y="1946231"/>
                </a:moveTo>
                <a:lnTo>
                  <a:pt x="4424351" y="1943056"/>
                </a:lnTo>
                <a:lnTo>
                  <a:pt x="4465317" y="5971149"/>
                </a:lnTo>
                <a:lnTo>
                  <a:pt x="6540938" y="5984804"/>
                </a:lnTo>
                <a:lnTo>
                  <a:pt x="7715303" y="5124567"/>
                </a:lnTo>
                <a:lnTo>
                  <a:pt x="7715303" y="2871565"/>
                </a:lnTo>
                <a:lnTo>
                  <a:pt x="6718459" y="1943056"/>
                </a:lnTo>
                <a:cubicBezTo>
                  <a:pt x="6718140" y="1314421"/>
                  <a:pt x="6724172" y="628635"/>
                  <a:pt x="6723853" y="0"/>
                </a:cubicBezTo>
                <a:lnTo>
                  <a:pt x="9285675" y="154309"/>
                </a:lnTo>
                <a:lnTo>
                  <a:pt x="9285675" y="7077168"/>
                </a:lnTo>
                <a:lnTo>
                  <a:pt x="0" y="7063514"/>
                </a:lnTo>
                <a:lnTo>
                  <a:pt x="54621" y="99691"/>
                </a:lnTo>
                <a:lnTo>
                  <a:pt x="6722560" y="67941"/>
                </a:lnTo>
                <a:cubicBezTo>
                  <a:pt x="6720762" y="680279"/>
                  <a:pt x="6722138" y="1333893"/>
                  <a:pt x="6720340" y="1946231"/>
                </a:cubicBezTo>
                <a:close/>
              </a:path>
            </a:pathLst>
          </a:custGeom>
          <a:solidFill>
            <a:schemeClr val="bg1">
              <a:lumMod val="50000"/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78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  <p:bldP spid="63" grpId="0" animBg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7490" y="3418254"/>
            <a:ext cx="5324475" cy="3725496"/>
          </a:xfrm>
        </p:spPr>
        <p:txBody>
          <a:bodyPr>
            <a:normAutofit/>
          </a:bodyPr>
          <a:lstStyle/>
          <a:p>
            <a:pPr>
              <a:spcBef>
                <a:spcPts val="1040"/>
              </a:spcBef>
              <a:spcAft>
                <a:spcPts val="1040"/>
              </a:spcAft>
            </a:pPr>
            <a:r>
              <a:rPr lang="en-US" b="1" dirty="0"/>
              <a:t>A</a:t>
            </a:r>
            <a:r>
              <a:rPr lang="en-US" dirty="0"/>
              <a:t>vailability</a:t>
            </a:r>
            <a:endParaRPr lang="en-US" sz="2080" dirty="0"/>
          </a:p>
          <a:p>
            <a:pPr>
              <a:spcBef>
                <a:spcPts val="1040"/>
              </a:spcBef>
              <a:spcAft>
                <a:spcPts val="1040"/>
              </a:spcAft>
            </a:pPr>
            <a:r>
              <a:rPr lang="en-US" b="1" dirty="0"/>
              <a:t>L</a:t>
            </a:r>
            <a:r>
              <a:rPr lang="en-US" dirty="0"/>
              <a:t>ow Latency</a:t>
            </a:r>
            <a:endParaRPr lang="en-US" sz="2080" b="1" dirty="0"/>
          </a:p>
          <a:p>
            <a:pPr>
              <a:spcBef>
                <a:spcPts val="1040"/>
              </a:spcBef>
              <a:spcAft>
                <a:spcPts val="1040"/>
              </a:spcAft>
            </a:pPr>
            <a:r>
              <a:rPr lang="en-US" b="1" dirty="0"/>
              <a:t>P</a:t>
            </a:r>
            <a:r>
              <a:rPr lang="en-US" dirty="0"/>
              <a:t>artition Tolerance</a:t>
            </a:r>
            <a:endParaRPr lang="en-US" sz="2080" b="1" dirty="0"/>
          </a:p>
          <a:p>
            <a:pPr>
              <a:spcBef>
                <a:spcPts val="1040"/>
              </a:spcBef>
              <a:spcAft>
                <a:spcPts val="1040"/>
              </a:spcAft>
            </a:pPr>
            <a:r>
              <a:rPr lang="en-US" b="1" dirty="0"/>
              <a:t>S</a:t>
            </a:r>
            <a:r>
              <a:rPr lang="en-US" dirty="0"/>
              <a:t>calability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49834" y="1026795"/>
            <a:ext cx="6386398" cy="2101645"/>
          </a:xfrm>
          <a:prstGeom prst="rect">
            <a:avLst/>
          </a:prstGeom>
        </p:spPr>
        <p:txBody>
          <a:bodyPr vert="horz" lIns="118872" tIns="59436" rIns="118872" bIns="59436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40"/>
              </a:spcBef>
              <a:spcAft>
                <a:spcPts val="1040"/>
              </a:spcAft>
            </a:pPr>
            <a:r>
              <a:rPr lang="en-US" sz="4160" dirty="0">
                <a:latin typeface="Helvetica Neue Medium" charset="0"/>
                <a:ea typeface="Helvetica Neue Medium" charset="0"/>
                <a:cs typeface="Helvetica Neue Medium" charset="0"/>
              </a:rPr>
              <a:t>Consistency (Stronger)</a:t>
            </a:r>
            <a:endParaRPr lang="en-US" sz="2080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>
              <a:spcBef>
                <a:spcPts val="1040"/>
              </a:spcBef>
              <a:spcAft>
                <a:spcPts val="1040"/>
              </a:spcAft>
            </a:pPr>
            <a:r>
              <a:rPr lang="en-US" sz="4160" dirty="0">
                <a:latin typeface="Helvetica Neue Medium" charset="0"/>
                <a:ea typeface="Helvetica Neue Medium" charset="0"/>
                <a:cs typeface="Helvetica Neue Medium" charset="0"/>
              </a:rPr>
              <a:t>Partition Tolerance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4646" y="3095742"/>
            <a:ext cx="106311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00" dirty="0">
                <a:latin typeface="Helvetica Neue Medium" charset="0"/>
                <a:ea typeface="Helvetica Neue Medium" charset="0"/>
                <a:cs typeface="Helvetica Neue Medium" charset="0"/>
              </a:rPr>
              <a:t>vs.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E39D1C49-B6B1-B743-99A1-8958F7B05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0831" y="6451049"/>
            <a:ext cx="267462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14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331599" y="1370233"/>
            <a:ext cx="8915262" cy="6489795"/>
            <a:chOff x="651449" y="1394073"/>
            <a:chExt cx="6857894" cy="4992150"/>
          </a:xfrm>
        </p:grpSpPr>
        <p:grpSp>
          <p:nvGrpSpPr>
            <p:cNvPr id="7" name="Group 6"/>
            <p:cNvGrpSpPr/>
            <p:nvPr/>
          </p:nvGrpSpPr>
          <p:grpSpPr>
            <a:xfrm>
              <a:off x="651449" y="1394073"/>
              <a:ext cx="1914635" cy="4992150"/>
              <a:chOff x="274798" y="718538"/>
              <a:chExt cx="1914635" cy="4992150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274798" y="718538"/>
                <a:ext cx="1914635" cy="499215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 defTabSz="594360"/>
                <a:endParaRPr lang="en-US" sz="2340" dirty="0">
                  <a:solidFill>
                    <a:prstClr val="black"/>
                  </a:solidFill>
                  <a:latin typeface="Helvetica Neue Medium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36778" y="911957"/>
                <a:ext cx="1190674" cy="42170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 defTabSz="594360"/>
                <a:r>
                  <a:rPr lang="en-US" sz="2340" dirty="0">
                    <a:solidFill>
                      <a:prstClr val="white"/>
                    </a:solidFill>
                    <a:latin typeface="Helvetica Neue Medium" charset="0"/>
                  </a:rPr>
                  <a:t>A-Z</a:t>
                </a: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5594708" y="1394073"/>
              <a:ext cx="1914635" cy="4951116"/>
              <a:chOff x="274798" y="718538"/>
              <a:chExt cx="1914635" cy="4951116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274798" y="718538"/>
                <a:ext cx="1914635" cy="495111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 defTabSz="594360"/>
                <a:endParaRPr lang="en-US" sz="2340" dirty="0">
                  <a:solidFill>
                    <a:prstClr val="black"/>
                  </a:solidFill>
                  <a:latin typeface="Helvetica Neue Medium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636778" y="911957"/>
                <a:ext cx="1190674" cy="42170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 defTabSz="594360"/>
                <a:r>
                  <a:rPr lang="en-US" sz="2340" dirty="0">
                    <a:solidFill>
                      <a:prstClr val="white"/>
                    </a:solidFill>
                    <a:latin typeface="Helvetica Neue Medium" charset="0"/>
                  </a:rPr>
                  <a:t>A-Z</a:t>
                </a:r>
              </a:p>
            </p:txBody>
          </p:sp>
        </p:grpSp>
        <p:cxnSp>
          <p:nvCxnSpPr>
            <p:cNvPr id="100" name="Straight Arrow Connector 99"/>
            <p:cNvCxnSpPr>
              <a:endCxn id="75" idx="2"/>
            </p:cNvCxnSpPr>
            <p:nvPr/>
          </p:nvCxnSpPr>
          <p:spPr>
            <a:xfrm>
              <a:off x="2204103" y="1798345"/>
              <a:ext cx="3752585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349199" y="1371370"/>
            <a:ext cx="8880063" cy="6487520"/>
            <a:chOff x="651449" y="4136776"/>
            <a:chExt cx="6830818" cy="4990400"/>
          </a:xfrm>
        </p:grpSpPr>
        <p:grpSp>
          <p:nvGrpSpPr>
            <p:cNvPr id="6" name="Group 5"/>
            <p:cNvGrpSpPr/>
            <p:nvPr/>
          </p:nvGrpSpPr>
          <p:grpSpPr>
            <a:xfrm>
              <a:off x="651449" y="4136776"/>
              <a:ext cx="1914635" cy="4990400"/>
              <a:chOff x="2538100" y="1959295"/>
              <a:chExt cx="1914635" cy="4990400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2538100" y="1959295"/>
                <a:ext cx="1914635" cy="49904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 defTabSz="594360"/>
                <a:endParaRPr lang="en-US" sz="2340" dirty="0">
                  <a:solidFill>
                    <a:prstClr val="black"/>
                  </a:solidFill>
                  <a:latin typeface="Helvetica Neue Medium" charset="0"/>
                </a:endParaRP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2900080" y="2179845"/>
                <a:ext cx="1190674" cy="1009803"/>
                <a:chOff x="4690531" y="3355617"/>
                <a:chExt cx="1625600" cy="1378665"/>
              </a:xfrm>
            </p:grpSpPr>
            <p:sp>
              <p:nvSpPr>
                <p:cNvPr id="60" name="Oval 59"/>
                <p:cNvSpPr/>
                <p:nvPr/>
              </p:nvSpPr>
              <p:spPr>
                <a:xfrm>
                  <a:off x="4690531" y="3355617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594360"/>
                  <a:r>
                    <a:rPr lang="en-US" sz="2340" dirty="0">
                      <a:solidFill>
                        <a:prstClr val="white"/>
                      </a:solidFill>
                      <a:latin typeface="Helvetica Neue Medium" charset="0"/>
                    </a:rPr>
                    <a:t>A-L</a:t>
                  </a:r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4690531" y="4158536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594360"/>
                  <a:r>
                    <a:rPr lang="en-US" sz="2340" dirty="0">
                      <a:solidFill>
                        <a:prstClr val="white"/>
                      </a:solidFill>
                      <a:latin typeface="Helvetica Neue Medium" charset="0"/>
                    </a:rPr>
                    <a:t>M-Z</a:t>
                  </a:r>
                </a:p>
              </p:txBody>
            </p:sp>
          </p:grpSp>
        </p:grpSp>
        <p:grpSp>
          <p:nvGrpSpPr>
            <p:cNvPr id="76" name="Group 75"/>
            <p:cNvGrpSpPr/>
            <p:nvPr/>
          </p:nvGrpSpPr>
          <p:grpSpPr>
            <a:xfrm>
              <a:off x="5567632" y="4136776"/>
              <a:ext cx="1914635" cy="4990400"/>
              <a:chOff x="2538100" y="1959295"/>
              <a:chExt cx="1914635" cy="4990400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2538100" y="1959295"/>
                <a:ext cx="1914635" cy="49904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 defTabSz="594360"/>
                <a:endParaRPr lang="en-US" sz="2340" dirty="0">
                  <a:solidFill>
                    <a:prstClr val="black"/>
                  </a:solidFill>
                  <a:latin typeface="Helvetica Neue Medium" charset="0"/>
                </a:endParaRPr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>
                <a:off x="2900080" y="2179845"/>
                <a:ext cx="1190674" cy="1009803"/>
                <a:chOff x="4690531" y="3355617"/>
                <a:chExt cx="1625600" cy="1378665"/>
              </a:xfrm>
            </p:grpSpPr>
            <p:sp>
              <p:nvSpPr>
                <p:cNvPr id="79" name="Oval 78"/>
                <p:cNvSpPr/>
                <p:nvPr/>
              </p:nvSpPr>
              <p:spPr>
                <a:xfrm>
                  <a:off x="4690531" y="3355617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594360"/>
                  <a:r>
                    <a:rPr lang="en-US" sz="2340" dirty="0">
                      <a:solidFill>
                        <a:prstClr val="white"/>
                      </a:solidFill>
                      <a:latin typeface="Helvetica Neue Medium" charset="0"/>
                    </a:rPr>
                    <a:t>A-L</a:t>
                  </a:r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4690531" y="4158536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594360"/>
                  <a:r>
                    <a:rPr lang="en-US" sz="2340" dirty="0">
                      <a:solidFill>
                        <a:prstClr val="white"/>
                      </a:solidFill>
                      <a:latin typeface="Helvetica Neue Medium" charset="0"/>
                    </a:rPr>
                    <a:t>M-Z</a:t>
                  </a:r>
                </a:p>
              </p:txBody>
            </p:sp>
          </p:grpSp>
        </p:grpSp>
        <p:cxnSp>
          <p:nvCxnSpPr>
            <p:cNvPr id="81" name="Straight Arrow Connector 80"/>
            <p:cNvCxnSpPr>
              <a:stCxn id="60" idx="6"/>
              <a:endCxn id="79" idx="2"/>
            </p:cNvCxnSpPr>
            <p:nvPr/>
          </p:nvCxnSpPr>
          <p:spPr>
            <a:xfrm>
              <a:off x="2204103" y="4568179"/>
              <a:ext cx="3725509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endCxn id="80" idx="2"/>
            </p:cNvCxnSpPr>
            <p:nvPr/>
          </p:nvCxnSpPr>
          <p:spPr>
            <a:xfrm>
              <a:off x="2204103" y="5156277"/>
              <a:ext cx="3725509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343771" y="1371370"/>
            <a:ext cx="8890922" cy="6487520"/>
            <a:chOff x="670172" y="104143"/>
            <a:chExt cx="6839171" cy="4990400"/>
          </a:xfrm>
        </p:grpSpPr>
        <p:grpSp>
          <p:nvGrpSpPr>
            <p:cNvPr id="5" name="Group 4"/>
            <p:cNvGrpSpPr/>
            <p:nvPr/>
          </p:nvGrpSpPr>
          <p:grpSpPr>
            <a:xfrm>
              <a:off x="670172" y="104143"/>
              <a:ext cx="1914635" cy="4990400"/>
              <a:chOff x="4826185" y="1379867"/>
              <a:chExt cx="1914635" cy="4990400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4826185" y="1379867"/>
                <a:ext cx="1914635" cy="49904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 defTabSz="594360"/>
                <a:endParaRPr lang="en-US" sz="2340" dirty="0">
                  <a:solidFill>
                    <a:prstClr val="black"/>
                  </a:solidFill>
                  <a:latin typeface="Helvetica Neue Medium" charset="0"/>
                </a:endParaRPr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5212458" y="1591746"/>
                <a:ext cx="1190674" cy="2186003"/>
                <a:chOff x="4690531" y="2552698"/>
                <a:chExt cx="1625600" cy="2984502"/>
              </a:xfrm>
            </p:grpSpPr>
            <p:sp>
              <p:nvSpPr>
                <p:cNvPr id="62" name="Oval 61"/>
                <p:cNvSpPr/>
                <p:nvPr/>
              </p:nvSpPr>
              <p:spPr>
                <a:xfrm>
                  <a:off x="4690531" y="2552698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594360"/>
                  <a:r>
                    <a:rPr lang="en-US" sz="2340" dirty="0">
                      <a:solidFill>
                        <a:prstClr val="white"/>
                      </a:solidFill>
                      <a:latin typeface="Helvetica Neue Medium" charset="0"/>
                    </a:rPr>
                    <a:t>A-F</a:t>
                  </a:r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4690531" y="3355617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594360"/>
                  <a:r>
                    <a:rPr lang="en-US" sz="2340" dirty="0">
                      <a:solidFill>
                        <a:prstClr val="white"/>
                      </a:solidFill>
                      <a:latin typeface="Helvetica Neue Medium" charset="0"/>
                    </a:rPr>
                    <a:t>G-L</a:t>
                  </a:r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4690531" y="4158536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594360"/>
                  <a:r>
                    <a:rPr lang="en-US" sz="2340" dirty="0">
                      <a:solidFill>
                        <a:prstClr val="white"/>
                      </a:solidFill>
                      <a:latin typeface="Helvetica Neue Medium" charset="0"/>
                    </a:rPr>
                    <a:t>M-R</a:t>
                  </a:r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4690531" y="4961454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594360"/>
                  <a:r>
                    <a:rPr lang="en-US" sz="2340" dirty="0">
                      <a:solidFill>
                        <a:prstClr val="white"/>
                      </a:solidFill>
                      <a:latin typeface="Helvetica Neue Medium" charset="0"/>
                    </a:rPr>
                    <a:t>S-Z</a:t>
                  </a:r>
                </a:p>
              </p:txBody>
            </p:sp>
          </p:grpSp>
        </p:grpSp>
        <p:grpSp>
          <p:nvGrpSpPr>
            <p:cNvPr id="87" name="Group 86"/>
            <p:cNvGrpSpPr/>
            <p:nvPr/>
          </p:nvGrpSpPr>
          <p:grpSpPr>
            <a:xfrm>
              <a:off x="5594708" y="104143"/>
              <a:ext cx="1914635" cy="4990400"/>
              <a:chOff x="4826185" y="1379867"/>
              <a:chExt cx="1914635" cy="499040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4826185" y="1379867"/>
                <a:ext cx="1914635" cy="49904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 defTabSz="594360"/>
                <a:endParaRPr lang="en-US" sz="2340" dirty="0">
                  <a:solidFill>
                    <a:prstClr val="black"/>
                  </a:solidFill>
                  <a:latin typeface="Helvetica Neue Medium" charset="0"/>
                </a:endParaRPr>
              </a:p>
            </p:txBody>
          </p:sp>
          <p:grpSp>
            <p:nvGrpSpPr>
              <p:cNvPr id="89" name="Group 88"/>
              <p:cNvGrpSpPr/>
              <p:nvPr/>
            </p:nvGrpSpPr>
            <p:grpSpPr>
              <a:xfrm>
                <a:off x="5212458" y="1591746"/>
                <a:ext cx="1190674" cy="2186003"/>
                <a:chOff x="4690531" y="2552698"/>
                <a:chExt cx="1625600" cy="2984502"/>
              </a:xfrm>
            </p:grpSpPr>
            <p:sp>
              <p:nvSpPr>
                <p:cNvPr id="90" name="Oval 89"/>
                <p:cNvSpPr/>
                <p:nvPr/>
              </p:nvSpPr>
              <p:spPr>
                <a:xfrm>
                  <a:off x="4690531" y="2552698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594360"/>
                  <a:r>
                    <a:rPr lang="en-US" sz="2340" dirty="0">
                      <a:solidFill>
                        <a:prstClr val="white"/>
                      </a:solidFill>
                      <a:latin typeface="Helvetica Neue Medium" charset="0"/>
                    </a:rPr>
                    <a:t>A-F</a:t>
                  </a:r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4690531" y="3355617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594360"/>
                  <a:r>
                    <a:rPr lang="en-US" sz="2340" dirty="0">
                      <a:solidFill>
                        <a:prstClr val="white"/>
                      </a:solidFill>
                      <a:latin typeface="Helvetica Neue Medium" charset="0"/>
                    </a:rPr>
                    <a:t>G-L</a:t>
                  </a:r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4690531" y="4158536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594360"/>
                  <a:r>
                    <a:rPr lang="en-US" sz="2340" dirty="0">
                      <a:solidFill>
                        <a:prstClr val="white"/>
                      </a:solidFill>
                      <a:latin typeface="Helvetica Neue Medium" charset="0"/>
                    </a:rPr>
                    <a:t>M-R</a:t>
                  </a:r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4690531" y="4961454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594360"/>
                  <a:r>
                    <a:rPr lang="en-US" sz="2340" dirty="0">
                      <a:solidFill>
                        <a:prstClr val="white"/>
                      </a:solidFill>
                      <a:latin typeface="Helvetica Neue Medium" charset="0"/>
                    </a:rPr>
                    <a:t>S-Z</a:t>
                  </a:r>
                </a:p>
              </p:txBody>
            </p:sp>
          </p:grpSp>
        </p:grpSp>
        <p:cxnSp>
          <p:nvCxnSpPr>
            <p:cNvPr id="94" name="Straight Arrow Connector 93"/>
            <p:cNvCxnSpPr>
              <a:stCxn id="62" idx="6"/>
              <a:endCxn id="90" idx="2"/>
            </p:cNvCxnSpPr>
            <p:nvPr/>
          </p:nvCxnSpPr>
          <p:spPr>
            <a:xfrm>
              <a:off x="2247119" y="526875"/>
              <a:ext cx="3733862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stCxn id="63" idx="6"/>
              <a:endCxn id="91" idx="2"/>
            </p:cNvCxnSpPr>
            <p:nvPr/>
          </p:nvCxnSpPr>
          <p:spPr>
            <a:xfrm>
              <a:off x="2247119" y="1114974"/>
              <a:ext cx="3733862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64" idx="6"/>
              <a:endCxn id="92" idx="2"/>
            </p:cNvCxnSpPr>
            <p:nvPr/>
          </p:nvCxnSpPr>
          <p:spPr>
            <a:xfrm>
              <a:off x="2247119" y="1703073"/>
              <a:ext cx="3733862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65" idx="6"/>
              <a:endCxn id="93" idx="2"/>
            </p:cNvCxnSpPr>
            <p:nvPr/>
          </p:nvCxnSpPr>
          <p:spPr>
            <a:xfrm>
              <a:off x="2247119" y="2291172"/>
              <a:ext cx="3733862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1343771" y="1343561"/>
            <a:ext cx="8890922" cy="6543139"/>
            <a:chOff x="1040505" y="1168959"/>
            <a:chExt cx="6839171" cy="5033184"/>
          </a:xfrm>
        </p:grpSpPr>
        <p:grpSp>
          <p:nvGrpSpPr>
            <p:cNvPr id="3" name="Group 2"/>
            <p:cNvGrpSpPr/>
            <p:nvPr/>
          </p:nvGrpSpPr>
          <p:grpSpPr>
            <a:xfrm>
              <a:off x="1040505" y="1168959"/>
              <a:ext cx="1914635" cy="4992150"/>
              <a:chOff x="7037308" y="203669"/>
              <a:chExt cx="1914635" cy="499215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7037308" y="203669"/>
                <a:ext cx="1914635" cy="499215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 defTabSz="594360"/>
                <a:endParaRPr lang="en-US" sz="2340" dirty="0">
                  <a:solidFill>
                    <a:prstClr val="black"/>
                  </a:solidFill>
                  <a:latin typeface="Helvetica Neue Medium" charset="0"/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7399288" y="401334"/>
                <a:ext cx="1190674" cy="4566825"/>
                <a:chOff x="10464800" y="-250686"/>
                <a:chExt cx="1625600" cy="6234990"/>
              </a:xfrm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10464800" y="-250686"/>
                  <a:ext cx="1625600" cy="2984502"/>
                  <a:chOff x="4690531" y="2552698"/>
                  <a:chExt cx="1625600" cy="2984502"/>
                </a:xfrm>
              </p:grpSpPr>
              <p:sp>
                <p:nvSpPr>
                  <p:cNvPr id="52" name="Oval 51"/>
                  <p:cNvSpPr/>
                  <p:nvPr/>
                </p:nvSpPr>
                <p:spPr>
                  <a:xfrm>
                    <a:off x="4690531" y="2552698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594360"/>
                    <a:r>
                      <a:rPr lang="en-US" sz="2340" dirty="0">
                        <a:solidFill>
                          <a:prstClr val="white"/>
                        </a:solidFill>
                        <a:latin typeface="Helvetica Neue Medium" charset="0"/>
                      </a:rPr>
                      <a:t>A-C</a:t>
                    </a:r>
                  </a:p>
                </p:txBody>
              </p:sp>
              <p:sp>
                <p:nvSpPr>
                  <p:cNvPr id="53" name="Oval 52"/>
                  <p:cNvSpPr/>
                  <p:nvPr/>
                </p:nvSpPr>
                <p:spPr>
                  <a:xfrm>
                    <a:off x="4690531" y="3355617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594360"/>
                    <a:r>
                      <a:rPr lang="en-US" sz="2340" dirty="0">
                        <a:solidFill>
                          <a:prstClr val="white"/>
                        </a:solidFill>
                        <a:latin typeface="Helvetica Neue Medium" charset="0"/>
                      </a:rPr>
                      <a:t>D-F</a:t>
                    </a:r>
                  </a:p>
                </p:txBody>
              </p:sp>
              <p:sp>
                <p:nvSpPr>
                  <p:cNvPr id="55" name="Oval 54"/>
                  <p:cNvSpPr/>
                  <p:nvPr/>
                </p:nvSpPr>
                <p:spPr>
                  <a:xfrm>
                    <a:off x="4690531" y="4158536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594360"/>
                    <a:r>
                      <a:rPr lang="en-US" sz="2340" dirty="0">
                        <a:solidFill>
                          <a:prstClr val="white"/>
                        </a:solidFill>
                        <a:latin typeface="Helvetica Neue Medium" charset="0"/>
                      </a:rPr>
                      <a:t>G-J</a:t>
                    </a:r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>
                  <a:xfrm>
                    <a:off x="4690531" y="4961454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594360"/>
                    <a:r>
                      <a:rPr lang="en-US" sz="2340" dirty="0">
                        <a:solidFill>
                          <a:prstClr val="white"/>
                        </a:solidFill>
                        <a:latin typeface="Helvetica Neue Medium" charset="0"/>
                      </a:rPr>
                      <a:t>K-L</a:t>
                    </a:r>
                  </a:p>
                </p:txBody>
              </p:sp>
            </p:grpSp>
            <p:grpSp>
              <p:nvGrpSpPr>
                <p:cNvPr id="47" name="Group 46"/>
                <p:cNvGrpSpPr/>
                <p:nvPr/>
              </p:nvGrpSpPr>
              <p:grpSpPr>
                <a:xfrm>
                  <a:off x="10464800" y="2999802"/>
                  <a:ext cx="1625600" cy="2984502"/>
                  <a:chOff x="4690531" y="2552698"/>
                  <a:chExt cx="1625600" cy="2984502"/>
                </a:xfrm>
              </p:grpSpPr>
              <p:sp>
                <p:nvSpPr>
                  <p:cNvPr id="48" name="Oval 47"/>
                  <p:cNvSpPr/>
                  <p:nvPr/>
                </p:nvSpPr>
                <p:spPr>
                  <a:xfrm>
                    <a:off x="4690531" y="2552698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594360"/>
                    <a:r>
                      <a:rPr lang="en-US" sz="2340" dirty="0">
                        <a:solidFill>
                          <a:prstClr val="white"/>
                        </a:solidFill>
                        <a:latin typeface="Helvetica Neue Medium" charset="0"/>
                      </a:rPr>
                      <a:t>M-O</a:t>
                    </a:r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>
                  <a:xfrm>
                    <a:off x="4690531" y="3355617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594360"/>
                    <a:r>
                      <a:rPr lang="en-US" sz="2340" dirty="0">
                        <a:solidFill>
                          <a:prstClr val="white"/>
                        </a:solidFill>
                        <a:latin typeface="Helvetica Neue Medium" charset="0"/>
                      </a:rPr>
                      <a:t>P-S</a:t>
                    </a:r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>
                  <a:xfrm>
                    <a:off x="4690531" y="4158536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594360"/>
                    <a:r>
                      <a:rPr lang="en-US" sz="2340" dirty="0">
                        <a:solidFill>
                          <a:prstClr val="white"/>
                        </a:solidFill>
                        <a:latin typeface="Helvetica Neue Medium" charset="0"/>
                      </a:rPr>
                      <a:t>T-V</a:t>
                    </a:r>
                  </a:p>
                </p:txBody>
              </p:sp>
              <p:sp>
                <p:nvSpPr>
                  <p:cNvPr id="51" name="Oval 50"/>
                  <p:cNvSpPr/>
                  <p:nvPr/>
                </p:nvSpPr>
                <p:spPr>
                  <a:xfrm>
                    <a:off x="4690531" y="4961454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594360"/>
                    <a:r>
                      <a:rPr lang="en-US" sz="2340" dirty="0">
                        <a:solidFill>
                          <a:prstClr val="white"/>
                        </a:solidFill>
                        <a:latin typeface="Helvetica Neue Medium" charset="0"/>
                      </a:rPr>
                      <a:t>W-Z</a:t>
                    </a:r>
                  </a:p>
                </p:txBody>
              </p:sp>
            </p:grpSp>
          </p:grpSp>
        </p:grpSp>
        <p:grpSp>
          <p:nvGrpSpPr>
            <p:cNvPr id="108" name="Group 107"/>
            <p:cNvGrpSpPr/>
            <p:nvPr/>
          </p:nvGrpSpPr>
          <p:grpSpPr>
            <a:xfrm>
              <a:off x="5965041" y="1209993"/>
              <a:ext cx="1914635" cy="4992150"/>
              <a:chOff x="7037308" y="203669"/>
              <a:chExt cx="1914635" cy="4992150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7037308" y="203669"/>
                <a:ext cx="1914635" cy="499215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 defTabSz="594360"/>
                <a:endParaRPr lang="en-US" sz="2340" dirty="0">
                  <a:solidFill>
                    <a:prstClr val="black"/>
                  </a:solidFill>
                  <a:latin typeface="Helvetica Neue Medium" charset="0"/>
                </a:endParaRPr>
              </a:p>
            </p:txBody>
          </p:sp>
          <p:grpSp>
            <p:nvGrpSpPr>
              <p:cNvPr id="110" name="Group 109"/>
              <p:cNvGrpSpPr/>
              <p:nvPr/>
            </p:nvGrpSpPr>
            <p:grpSpPr>
              <a:xfrm>
                <a:off x="7399288" y="401334"/>
                <a:ext cx="1190674" cy="4566825"/>
                <a:chOff x="10464800" y="-250686"/>
                <a:chExt cx="1625600" cy="6234990"/>
              </a:xfrm>
            </p:grpSpPr>
            <p:grpSp>
              <p:nvGrpSpPr>
                <p:cNvPr id="111" name="Group 110"/>
                <p:cNvGrpSpPr/>
                <p:nvPr/>
              </p:nvGrpSpPr>
              <p:grpSpPr>
                <a:xfrm>
                  <a:off x="10464800" y="-250686"/>
                  <a:ext cx="1625600" cy="2984502"/>
                  <a:chOff x="4690531" y="2552698"/>
                  <a:chExt cx="1625600" cy="2984502"/>
                </a:xfrm>
              </p:grpSpPr>
              <p:sp>
                <p:nvSpPr>
                  <p:cNvPr id="122" name="Oval 121"/>
                  <p:cNvSpPr/>
                  <p:nvPr/>
                </p:nvSpPr>
                <p:spPr>
                  <a:xfrm>
                    <a:off x="4690531" y="2552698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594360"/>
                    <a:r>
                      <a:rPr lang="en-US" sz="2340" dirty="0">
                        <a:solidFill>
                          <a:prstClr val="white"/>
                        </a:solidFill>
                        <a:latin typeface="Helvetica Neue Medium" charset="0"/>
                      </a:rPr>
                      <a:t>A-C</a:t>
                    </a:r>
                  </a:p>
                </p:txBody>
              </p:sp>
              <p:sp>
                <p:nvSpPr>
                  <p:cNvPr id="124" name="Oval 123"/>
                  <p:cNvSpPr/>
                  <p:nvPr/>
                </p:nvSpPr>
                <p:spPr>
                  <a:xfrm>
                    <a:off x="4690531" y="3355617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594360"/>
                    <a:r>
                      <a:rPr lang="en-US" sz="2340" dirty="0">
                        <a:solidFill>
                          <a:prstClr val="white"/>
                        </a:solidFill>
                        <a:latin typeface="Helvetica Neue Medium" charset="0"/>
                      </a:rPr>
                      <a:t>D-F</a:t>
                    </a:r>
                  </a:p>
                </p:txBody>
              </p:sp>
              <p:sp>
                <p:nvSpPr>
                  <p:cNvPr id="130" name="Oval 129"/>
                  <p:cNvSpPr/>
                  <p:nvPr/>
                </p:nvSpPr>
                <p:spPr>
                  <a:xfrm>
                    <a:off x="4690531" y="4158536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594360"/>
                    <a:r>
                      <a:rPr lang="en-US" sz="2340" dirty="0">
                        <a:solidFill>
                          <a:prstClr val="white"/>
                        </a:solidFill>
                        <a:latin typeface="Helvetica Neue Medium" charset="0"/>
                      </a:rPr>
                      <a:t>G-J</a:t>
                    </a:r>
                  </a:p>
                </p:txBody>
              </p:sp>
              <p:sp>
                <p:nvSpPr>
                  <p:cNvPr id="133" name="Oval 132"/>
                  <p:cNvSpPr/>
                  <p:nvPr/>
                </p:nvSpPr>
                <p:spPr>
                  <a:xfrm>
                    <a:off x="4690531" y="4961454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594360"/>
                    <a:r>
                      <a:rPr lang="en-US" sz="2340" dirty="0">
                        <a:solidFill>
                          <a:prstClr val="white"/>
                        </a:solidFill>
                        <a:latin typeface="Helvetica Neue Medium" charset="0"/>
                      </a:rPr>
                      <a:t>K-L</a:t>
                    </a:r>
                  </a:p>
                </p:txBody>
              </p:sp>
            </p:grpSp>
            <p:grpSp>
              <p:nvGrpSpPr>
                <p:cNvPr id="112" name="Group 111"/>
                <p:cNvGrpSpPr/>
                <p:nvPr/>
              </p:nvGrpSpPr>
              <p:grpSpPr>
                <a:xfrm>
                  <a:off x="10464800" y="2999802"/>
                  <a:ext cx="1625600" cy="2984502"/>
                  <a:chOff x="4690531" y="2552698"/>
                  <a:chExt cx="1625600" cy="2984502"/>
                </a:xfrm>
              </p:grpSpPr>
              <p:sp>
                <p:nvSpPr>
                  <p:cNvPr id="113" name="Oval 112"/>
                  <p:cNvSpPr/>
                  <p:nvPr/>
                </p:nvSpPr>
                <p:spPr>
                  <a:xfrm>
                    <a:off x="4690531" y="2552698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594360"/>
                    <a:r>
                      <a:rPr lang="en-US" sz="2340" dirty="0">
                        <a:solidFill>
                          <a:prstClr val="white"/>
                        </a:solidFill>
                        <a:latin typeface="Helvetica Neue Medium" charset="0"/>
                      </a:rPr>
                      <a:t>M-O</a:t>
                    </a:r>
                  </a:p>
                </p:txBody>
              </p:sp>
              <p:sp>
                <p:nvSpPr>
                  <p:cNvPr id="114" name="Oval 113"/>
                  <p:cNvSpPr/>
                  <p:nvPr/>
                </p:nvSpPr>
                <p:spPr>
                  <a:xfrm>
                    <a:off x="4690531" y="3355617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594360"/>
                    <a:r>
                      <a:rPr lang="en-US" sz="2340" dirty="0">
                        <a:solidFill>
                          <a:prstClr val="white"/>
                        </a:solidFill>
                        <a:latin typeface="Helvetica Neue Medium" charset="0"/>
                      </a:rPr>
                      <a:t>P-S</a:t>
                    </a:r>
                  </a:p>
                </p:txBody>
              </p:sp>
              <p:sp>
                <p:nvSpPr>
                  <p:cNvPr id="115" name="Oval 114"/>
                  <p:cNvSpPr/>
                  <p:nvPr/>
                </p:nvSpPr>
                <p:spPr>
                  <a:xfrm>
                    <a:off x="4690531" y="4158536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594360"/>
                    <a:r>
                      <a:rPr lang="en-US" sz="2340" dirty="0">
                        <a:solidFill>
                          <a:prstClr val="white"/>
                        </a:solidFill>
                        <a:latin typeface="Helvetica Neue Medium" charset="0"/>
                      </a:rPr>
                      <a:t>T-V</a:t>
                    </a:r>
                  </a:p>
                </p:txBody>
              </p:sp>
              <p:sp>
                <p:nvSpPr>
                  <p:cNvPr id="116" name="Oval 115"/>
                  <p:cNvSpPr/>
                  <p:nvPr/>
                </p:nvSpPr>
                <p:spPr>
                  <a:xfrm>
                    <a:off x="4690531" y="4961454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594360"/>
                    <a:r>
                      <a:rPr lang="en-US" sz="2340" dirty="0">
                        <a:solidFill>
                          <a:prstClr val="white"/>
                        </a:solidFill>
                        <a:latin typeface="Helvetica Neue Medium" charset="0"/>
                      </a:rPr>
                      <a:t>W-Z</a:t>
                    </a:r>
                  </a:p>
                </p:txBody>
              </p:sp>
            </p:grpSp>
          </p:grpSp>
        </p:grpSp>
        <p:cxnSp>
          <p:nvCxnSpPr>
            <p:cNvPr id="134" name="Straight Arrow Connector 133"/>
            <p:cNvCxnSpPr>
              <a:stCxn id="52" idx="6"/>
            </p:cNvCxnSpPr>
            <p:nvPr/>
          </p:nvCxnSpPr>
          <p:spPr>
            <a:xfrm>
              <a:off x="2593159" y="1577477"/>
              <a:ext cx="3717156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53" idx="6"/>
              <a:endCxn id="124" idx="2"/>
            </p:cNvCxnSpPr>
            <p:nvPr/>
          </p:nvCxnSpPr>
          <p:spPr>
            <a:xfrm>
              <a:off x="2593159" y="2165576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55" idx="6"/>
              <a:endCxn id="130" idx="2"/>
            </p:cNvCxnSpPr>
            <p:nvPr/>
          </p:nvCxnSpPr>
          <p:spPr>
            <a:xfrm>
              <a:off x="2593159" y="2753675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stCxn id="59" idx="6"/>
              <a:endCxn id="133" idx="2"/>
            </p:cNvCxnSpPr>
            <p:nvPr/>
          </p:nvCxnSpPr>
          <p:spPr>
            <a:xfrm>
              <a:off x="2593159" y="3341773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48" idx="6"/>
              <a:endCxn id="113" idx="2"/>
            </p:cNvCxnSpPr>
            <p:nvPr/>
          </p:nvCxnSpPr>
          <p:spPr>
            <a:xfrm>
              <a:off x="2593159" y="3958300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>
              <a:stCxn id="49" idx="6"/>
              <a:endCxn id="114" idx="2"/>
            </p:cNvCxnSpPr>
            <p:nvPr/>
          </p:nvCxnSpPr>
          <p:spPr>
            <a:xfrm>
              <a:off x="2593159" y="4546399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>
              <a:stCxn id="50" idx="6"/>
              <a:endCxn id="115" idx="2"/>
            </p:cNvCxnSpPr>
            <p:nvPr/>
          </p:nvCxnSpPr>
          <p:spPr>
            <a:xfrm>
              <a:off x="2593159" y="5134498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>
              <a:stCxn id="51" idx="6"/>
              <a:endCxn id="116" idx="2"/>
            </p:cNvCxnSpPr>
            <p:nvPr/>
          </p:nvCxnSpPr>
          <p:spPr>
            <a:xfrm>
              <a:off x="2593159" y="5722596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itle 3"/>
          <p:cNvSpPr>
            <a:spLocks noGrp="1"/>
          </p:cNvSpPr>
          <p:nvPr>
            <p:ph type="title"/>
          </p:nvPr>
        </p:nvSpPr>
        <p:spPr>
          <a:xfrm>
            <a:off x="358757" y="-151499"/>
            <a:ext cx="11169685" cy="1723232"/>
          </a:xfrm>
        </p:spPr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Scalability through </a:t>
            </a:r>
            <a:r>
              <a:rPr lang="en-US" dirty="0" err="1">
                <a:ea typeface="Helvetica Neue Medium" charset="0"/>
                <a:cs typeface="Helvetica Neue Medium" charset="0"/>
              </a:rPr>
              <a:t>Sharding</a:t>
            </a:r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84" name="Slide Number Placeholder 2">
            <a:extLst>
              <a:ext uri="{FF2B5EF4-FFF2-40B4-BE49-F238E27FC236}">
                <a16:creationId xmlns:a16="http://schemas.microsoft.com/office/drawing/2014/main" id="{6D80B00E-CF8B-2742-8E72-940A80A93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0831" y="6451049"/>
            <a:ext cx="267462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25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2708" y="4842733"/>
            <a:ext cx="1564225" cy="1564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10" y="31085"/>
            <a:ext cx="10252710" cy="1325563"/>
          </a:xfrm>
        </p:spPr>
        <p:txBody>
          <a:bodyPr>
            <a:normAutofit/>
          </a:bodyPr>
          <a:lstStyle/>
          <a:p>
            <a:r>
              <a:rPr lang="en-US" sz="4800" dirty="0"/>
              <a:t>Causality By Example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360" y="1292359"/>
            <a:ext cx="4331902" cy="5158690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3380" dirty="0"/>
              <a:t>Remove boss from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380" dirty="0"/>
              <a:t>friends group</a:t>
            </a:r>
          </a:p>
          <a:p>
            <a:pPr marL="0" indent="0">
              <a:spcBef>
                <a:spcPts val="1200"/>
              </a:spcBef>
              <a:buNone/>
            </a:pPr>
            <a:endParaRPr lang="en-US" sz="3380" b="1" dirty="0">
              <a:solidFill>
                <a:srgbClr val="FF0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3380" dirty="0"/>
              <a:t>Post to friends: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380" dirty="0"/>
              <a:t>“Time for a new job!”</a:t>
            </a:r>
          </a:p>
          <a:p>
            <a:pPr marL="0" indent="0">
              <a:spcBef>
                <a:spcPts val="1200"/>
              </a:spcBef>
              <a:buNone/>
            </a:pPr>
            <a:endParaRPr lang="en-US" sz="338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3380" dirty="0"/>
              <a:t>Friend reads post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/>
              <a:t>14</a:t>
            </a:fld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868161" y="4205015"/>
            <a:ext cx="2120759" cy="1166707"/>
          </a:xfrm>
          <a:prstGeom prst="straightConnector1">
            <a:avLst/>
          </a:prstGeom>
          <a:ln>
            <a:solidFill>
              <a:srgbClr val="FF8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682530" y="2362865"/>
            <a:ext cx="4020" cy="1004622"/>
          </a:xfrm>
          <a:prstGeom prst="straightConnector1">
            <a:avLst/>
          </a:prstGeom>
          <a:ln>
            <a:solidFill>
              <a:srgbClr val="FF8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868161" y="4205015"/>
            <a:ext cx="2104249" cy="11667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686550" y="2379853"/>
            <a:ext cx="0" cy="9926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002709" y="868353"/>
            <a:ext cx="4759521" cy="3144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120" u="sng" dirty="0">
                <a:latin typeface="Helvetica Neue Medium"/>
              </a:rPr>
              <a:t>Causality (       )</a:t>
            </a:r>
          </a:p>
          <a:p>
            <a:pPr>
              <a:lnSpc>
                <a:spcPct val="130000"/>
              </a:lnSpc>
            </a:pPr>
            <a:r>
              <a:rPr lang="en-US" sz="3120" dirty="0">
                <a:solidFill>
                  <a:srgbClr val="FF8000"/>
                </a:solidFill>
                <a:latin typeface="Helvetica Neue Medium"/>
              </a:rPr>
              <a:t>Same process</a:t>
            </a:r>
          </a:p>
          <a:p>
            <a:pPr>
              <a:lnSpc>
                <a:spcPct val="130000"/>
              </a:lnSpc>
            </a:pPr>
            <a:r>
              <a:rPr lang="en-US" sz="3120" dirty="0">
                <a:solidFill>
                  <a:srgbClr val="FF8000"/>
                </a:solidFill>
                <a:latin typeface="Helvetica Neue Medium"/>
              </a:rPr>
              <a:t>Reads-From</a:t>
            </a:r>
          </a:p>
          <a:p>
            <a:pPr>
              <a:lnSpc>
                <a:spcPct val="130000"/>
              </a:lnSpc>
            </a:pPr>
            <a:r>
              <a:rPr lang="en-US" sz="3120" dirty="0">
                <a:solidFill>
                  <a:srgbClr val="FF8000"/>
                </a:solidFill>
                <a:latin typeface="Helvetica Neue Medium"/>
              </a:rPr>
              <a:t>  (message receipt)</a:t>
            </a:r>
          </a:p>
          <a:p>
            <a:pPr>
              <a:lnSpc>
                <a:spcPct val="130000"/>
              </a:lnSpc>
            </a:pPr>
            <a:r>
              <a:rPr lang="en-US" sz="3120" dirty="0">
                <a:solidFill>
                  <a:srgbClr val="FF8000"/>
                </a:solidFill>
                <a:latin typeface="Helvetica Neue Medium"/>
              </a:rPr>
              <a:t>Transitivity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0088171" y="1329460"/>
            <a:ext cx="72989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5657083" y="3472726"/>
            <a:ext cx="1981199" cy="6001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120" dirty="0">
                <a:latin typeface="Helvetica Neue Medium"/>
              </a:rPr>
              <a:t>New Job!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884671" y="2374849"/>
            <a:ext cx="2285859" cy="2812286"/>
            <a:chOff x="6004007" y="3031379"/>
            <a:chExt cx="1758353" cy="2163297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6004007" y="4221245"/>
              <a:ext cx="1758353" cy="973431"/>
            </a:xfrm>
            <a:prstGeom prst="straightConnector1">
              <a:avLst/>
            </a:prstGeom>
            <a:ln>
              <a:solidFill>
                <a:srgbClr val="FF8000"/>
              </a:solidFill>
              <a:headEnd type="none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6016707" y="3031379"/>
              <a:ext cx="0" cy="1191886"/>
            </a:xfrm>
            <a:prstGeom prst="straightConnector1">
              <a:avLst/>
            </a:prstGeom>
            <a:ln>
              <a:solidFill>
                <a:srgbClr val="FF8000"/>
              </a:solidFill>
              <a:headEnd type="non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4907" r="888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6039" y="1301879"/>
            <a:ext cx="1296035" cy="129603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67" b="100000" l="0" r="91837">
                        <a14:foregroundMark x1="78912" y1="27083" x2="83673" y2="43750"/>
                        <a14:foregroundMark x1="59184" y1="10417" x2="69388" y2="14583"/>
                        <a14:foregroundMark x1="72789" y1="17361" x2="76190" y2="22222"/>
                        <a14:foregroundMark x1="21769" y1="17361" x2="12245" y2="36111"/>
                        <a14:foregroundMark x1="65306" y1="8333" x2="45578" y2="7639"/>
                        <a14:foregroundMark x1="78231" y1="62500" x2="78231" y2="62500"/>
                        <a14:foregroundMark x1="78912" y1="58333" x2="78912" y2="58333"/>
                        <a14:foregroundMark x1="78912" y1="59722" x2="78912" y2="59722"/>
                        <a14:backgroundMark x1="69388" y1="7639" x2="91156" y2="29167"/>
                        <a14:backgroundMark x1="26531" y1="62500" x2="26531" y2="84028"/>
                        <a14:backgroundMark x1="6122" y1="45139" x2="21088" y2="80556"/>
                        <a14:backgroundMark x1="3401" y1="38194" x2="8844" y2="25694"/>
                        <a14:backgroundMark x1="9524" y1="20833" x2="15646" y2="15278"/>
                        <a14:backgroundMark x1="38776" y1="6944" x2="16327" y2="131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87752" y="4930785"/>
            <a:ext cx="1317749" cy="129085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4907" r="888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6039" y="3144991"/>
            <a:ext cx="1296035" cy="1296035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5547357" y="1222495"/>
            <a:ext cx="2141663" cy="1401271"/>
          </a:xfrm>
          <a:prstGeom prst="rect">
            <a:avLst/>
          </a:prstGeom>
          <a:solidFill>
            <a:srgbClr val="6F4A26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160" u="sng" dirty="0">
                <a:latin typeface="Helvetica Neue Medium"/>
              </a:rPr>
              <a:t>Friends</a:t>
            </a:r>
          </a:p>
          <a:p>
            <a:pPr algn="ctr"/>
            <a:r>
              <a:rPr lang="en-US" sz="4160" dirty="0">
                <a:latin typeface="Helvetica Neue Medium"/>
              </a:rPr>
              <a:t>Boss</a:t>
            </a:r>
            <a:endParaRPr lang="en-US" sz="4160" dirty="0">
              <a:solidFill>
                <a:schemeClr val="bg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C905C1D-7112-FE49-9FFE-DE376B0509B4}"/>
              </a:ext>
            </a:extLst>
          </p:cNvPr>
          <p:cNvCxnSpPr/>
          <p:nvPr/>
        </p:nvCxnSpPr>
        <p:spPr>
          <a:xfrm flipV="1">
            <a:off x="5773133" y="2104906"/>
            <a:ext cx="1692264" cy="327361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A7284BE-FBCB-7F4F-87CE-5D505A815B29}"/>
              </a:ext>
            </a:extLst>
          </p:cNvPr>
          <p:cNvCxnSpPr/>
          <p:nvPr/>
        </p:nvCxnSpPr>
        <p:spPr>
          <a:xfrm>
            <a:off x="5773133" y="2104906"/>
            <a:ext cx="1692264" cy="327361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42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97881"/>
            <a:ext cx="1069848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Bayou’s Causal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620361"/>
            <a:ext cx="10981508" cy="5314951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Log-exchange based</a:t>
            </a: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Log is single serialization point within DC</a:t>
            </a:r>
          </a:p>
          <a:p>
            <a:pPr marL="594360" lvl="1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  Implicitly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captures &amp; enforces causal order</a:t>
            </a:r>
          </a:p>
          <a:p>
            <a:pPr marL="594360" lvl="1" indent="0">
              <a:buNone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7652385" y="1732940"/>
            <a:ext cx="1577293" cy="1378732"/>
            <a:chOff x="5886450" y="2124338"/>
            <a:chExt cx="1213302" cy="1060563"/>
          </a:xfrm>
        </p:grpSpPr>
        <p:sp>
          <p:nvSpPr>
            <p:cNvPr id="17" name="Rectangle 16"/>
            <p:cNvSpPr/>
            <p:nvPr/>
          </p:nvSpPr>
          <p:spPr>
            <a:xfrm>
              <a:off x="5886450" y="2125794"/>
              <a:ext cx="1213302" cy="105910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 defTabSz="594360"/>
              <a:endParaRPr lang="en-US" sz="2340" dirty="0">
                <a:solidFill>
                  <a:prstClr val="black"/>
                </a:solidFill>
                <a:latin typeface="Helvetica Neue Medium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966378" y="2754888"/>
              <a:ext cx="1053743" cy="366308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 defTabSz="594360"/>
              <a:endParaRPr lang="en-US" sz="2340" dirty="0">
                <a:solidFill>
                  <a:prstClr val="black"/>
                </a:solidFill>
                <a:latin typeface="Helvetica Neue Medium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66378" y="2124338"/>
              <a:ext cx="1077808" cy="217107"/>
            </a:xfrm>
            <a:prstGeom prst="rect">
              <a:avLst/>
            </a:prstGeom>
            <a:noFill/>
          </p:spPr>
          <p:txBody>
            <a:bodyPr wrap="square" rtlCol="0">
              <a:normAutofit fontScale="40000" lnSpcReduction="20000"/>
            </a:bodyPr>
            <a:lstStyle/>
            <a:p>
              <a:pPr defTabSz="594360"/>
              <a:r>
                <a:rPr lang="en-US" sz="3120" b="1" dirty="0">
                  <a:solidFill>
                    <a:prstClr val="white">
                      <a:lumMod val="50000"/>
                    </a:prstClr>
                  </a:solidFill>
                  <a:latin typeface="Helvetica Neue Medium"/>
                </a:rPr>
                <a:t>Local Datacenter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0136802" y="1611083"/>
            <a:ext cx="995792" cy="713229"/>
            <a:chOff x="7797540" y="2030602"/>
            <a:chExt cx="765994" cy="548638"/>
          </a:xfrm>
        </p:grpSpPr>
        <p:sp>
          <p:nvSpPr>
            <p:cNvPr id="19" name="Rectangle 18"/>
            <p:cNvSpPr/>
            <p:nvPr/>
          </p:nvSpPr>
          <p:spPr>
            <a:xfrm>
              <a:off x="7799823" y="2037740"/>
              <a:ext cx="709178" cy="5415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 defTabSz="594360"/>
              <a:endParaRPr lang="en-US" sz="2340" dirty="0">
                <a:solidFill>
                  <a:prstClr val="black"/>
                </a:solidFill>
                <a:latin typeface="Helvetica Neue Medium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855949" y="2356263"/>
              <a:ext cx="595901" cy="187286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 fontScale="47500" lnSpcReduction="20000"/>
            </a:bodyPr>
            <a:lstStyle/>
            <a:p>
              <a:pPr algn="ctr" defTabSz="594360"/>
              <a:endParaRPr lang="en-US" sz="2340" dirty="0">
                <a:solidFill>
                  <a:prstClr val="black"/>
                </a:solidFill>
                <a:latin typeface="Helvetica Neue Medium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797540" y="2030602"/>
              <a:ext cx="765994" cy="217107"/>
            </a:xfrm>
            <a:prstGeom prst="rect">
              <a:avLst/>
            </a:prstGeom>
            <a:noFill/>
          </p:spPr>
          <p:txBody>
            <a:bodyPr wrap="square" rtlCol="0">
              <a:normAutofit fontScale="40000" lnSpcReduction="20000"/>
            </a:bodyPr>
            <a:lstStyle/>
            <a:p>
              <a:pPr defTabSz="594360"/>
              <a:r>
                <a:rPr lang="en-US" sz="3120" b="1" dirty="0">
                  <a:solidFill>
                    <a:prstClr val="white">
                      <a:lumMod val="50000"/>
                    </a:prstClr>
                  </a:solidFill>
                  <a:latin typeface="Helvetica Neue Medium"/>
                </a:rPr>
                <a:t>Remote</a:t>
              </a:r>
              <a:r>
                <a:rPr lang="en-US" sz="3120" dirty="0">
                  <a:solidFill>
                    <a:prstClr val="white">
                      <a:lumMod val="50000"/>
                    </a:prstClr>
                  </a:solidFill>
                  <a:latin typeface="Helvetica Neue Medium"/>
                </a:rPr>
                <a:t> DC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919113" y="2625119"/>
            <a:ext cx="148532" cy="3416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 defTabSz="594360"/>
            <a:r>
              <a:rPr lang="en-US" sz="2340" dirty="0">
                <a:solidFill>
                  <a:prstClr val="white"/>
                </a:solidFill>
                <a:latin typeface="Helvetica Neue Medium"/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515379" y="2625119"/>
            <a:ext cx="148532" cy="34162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 defTabSz="594360"/>
            <a:r>
              <a:rPr lang="en-US" sz="2340" dirty="0">
                <a:solidFill>
                  <a:prstClr val="white"/>
                </a:solidFill>
                <a:latin typeface="Helvetica Neue Medium"/>
              </a:rPr>
              <a:t>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712069" y="2625119"/>
            <a:ext cx="148532" cy="34162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 defTabSz="594360"/>
            <a:r>
              <a:rPr lang="en-US" sz="2340" dirty="0">
                <a:solidFill>
                  <a:prstClr val="white"/>
                </a:solidFill>
                <a:latin typeface="Helvetica Neue Medium"/>
              </a:rPr>
              <a:t>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308336" y="2625119"/>
            <a:ext cx="148532" cy="34162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 defTabSz="594360"/>
            <a:r>
              <a:rPr lang="en-US" sz="2340" dirty="0">
                <a:solidFill>
                  <a:prstClr val="white"/>
                </a:solidFill>
                <a:latin typeface="Helvetica Neue Medium"/>
              </a:rPr>
              <a:t>4</a:t>
            </a:r>
          </a:p>
        </p:txBody>
      </p:sp>
      <p:cxnSp>
        <p:nvCxnSpPr>
          <p:cNvPr id="40" name="Straight Arrow Connector 39"/>
          <p:cNvCxnSpPr>
            <a:cxnSpLocks/>
          </p:cNvCxnSpPr>
          <p:nvPr/>
        </p:nvCxnSpPr>
        <p:spPr>
          <a:xfrm flipV="1">
            <a:off x="9229678" y="2324312"/>
            <a:ext cx="1638623" cy="56556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10868301" y="2064370"/>
            <a:ext cx="78976" cy="1816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594360"/>
            <a:r>
              <a:rPr lang="en-US" sz="2340" dirty="0">
                <a:solidFill>
                  <a:prstClr val="white"/>
                </a:solidFill>
                <a:latin typeface="Helvetica Neue Medium"/>
              </a:rPr>
              <a:t>1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0653631" y="2064370"/>
            <a:ext cx="78976" cy="18164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594360"/>
            <a:r>
              <a:rPr lang="en-US" sz="2340" dirty="0">
                <a:solidFill>
                  <a:prstClr val="white"/>
                </a:solidFill>
                <a:latin typeface="Helvetica Neue Medium"/>
              </a:rPr>
              <a:t>3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0758213" y="2064370"/>
            <a:ext cx="78976" cy="18164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594360"/>
            <a:r>
              <a:rPr lang="en-US" sz="2340" dirty="0">
                <a:solidFill>
                  <a:prstClr val="white"/>
                </a:solidFill>
                <a:latin typeface="Helvetica Neue Medium"/>
              </a:rPr>
              <a:t>2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0543543" y="2064370"/>
            <a:ext cx="78976" cy="18164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594360"/>
            <a:r>
              <a:rPr lang="en-US" sz="2340" dirty="0">
                <a:solidFill>
                  <a:prstClr val="white"/>
                </a:solidFill>
                <a:latin typeface="Helvetica Neue Medium"/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2224" y="4585153"/>
            <a:ext cx="562975" cy="65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94360"/>
            <a:r>
              <a:rPr lang="en-US" sz="3640" dirty="0">
                <a:solidFill>
                  <a:srgbClr val="008000"/>
                </a:solidFill>
                <a:latin typeface="Helvetica Neue Medium"/>
                <a:cs typeface="Helvetica Neue Medium"/>
              </a:rPr>
              <a:t>√ </a:t>
            </a:r>
            <a:endParaRPr lang="en-US" sz="3640" dirty="0">
              <a:solidFill>
                <a:prstClr val="black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4" name="Slide Number Placeholder 2">
            <a:extLst>
              <a:ext uri="{FF2B5EF4-FFF2-40B4-BE49-F238E27FC236}">
                <a16:creationId xmlns:a16="http://schemas.microsoft.com/office/drawing/2014/main" id="{DDBF4FCE-DAD0-9749-BAAA-D09F729EA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0831" y="6451049"/>
            <a:ext cx="267462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82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2" grpId="0" animBg="1"/>
      <p:bldP spid="23" grpId="0" animBg="1"/>
      <p:bldP spid="26" grpId="0" animBg="1"/>
      <p:bldP spid="27" grpId="0" animBg="1"/>
      <p:bldP spid="53" grpId="0" animBg="1"/>
      <p:bldP spid="54" grpId="0" animBg="1"/>
      <p:bldP spid="55" grpId="0" animBg="1"/>
      <p:bldP spid="56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03594"/>
            <a:ext cx="10698480" cy="1143000"/>
          </a:xfrm>
        </p:spPr>
        <p:txBody>
          <a:bodyPr>
            <a:normAutofit/>
          </a:bodyPr>
          <a:lstStyle/>
          <a:p>
            <a:r>
              <a:rPr lang="en-US" sz="4800" dirty="0" err="1"/>
              <a:t>Sharded</a:t>
            </a:r>
            <a:r>
              <a:rPr lang="en-US" sz="4800" dirty="0"/>
              <a:t> Log Exchange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600201"/>
            <a:ext cx="11292840" cy="4525963"/>
          </a:xfrm>
        </p:spPr>
        <p:txBody>
          <a:bodyPr>
            <a:normAutofit/>
          </a:bodyPr>
          <a:lstStyle/>
          <a:p>
            <a:r>
              <a:rPr lang="en-US" sz="3600" dirty="0"/>
              <a:t>What happens if we use a separate log per shard?</a:t>
            </a:r>
          </a:p>
          <a:p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What happens if we use a single log?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72A38F4-F366-BC4D-B98B-E085CDF19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0831" y="6451049"/>
            <a:ext cx="267462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30945"/>
            <a:ext cx="1069848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Scalability Key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228" y="1446100"/>
            <a:ext cx="11156543" cy="2941907"/>
          </a:xfrm>
        </p:spPr>
        <p:txBody>
          <a:bodyPr>
            <a:normAutofit/>
          </a:bodyPr>
          <a:lstStyle/>
          <a:p>
            <a:r>
              <a:rPr lang="en-US" sz="3200" dirty="0"/>
              <a:t>Capture causality with explicit dependency metadata</a:t>
            </a:r>
          </a:p>
          <a:p>
            <a:endParaRPr lang="en-US" sz="3200" dirty="0"/>
          </a:p>
          <a:p>
            <a:r>
              <a:rPr lang="en-US" sz="3200" dirty="0"/>
              <a:t>Enforce with distributed verifications</a:t>
            </a:r>
          </a:p>
          <a:p>
            <a:pPr lvl="1"/>
            <a:r>
              <a:rPr lang="en-US" sz="2800" dirty="0"/>
              <a:t>Delay exposing replicated writes until all dependencies are satisfied in the datacenter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689136" y="4440872"/>
            <a:ext cx="2993957" cy="2553429"/>
            <a:chOff x="5877307" y="2124338"/>
            <a:chExt cx="1243536" cy="1060563"/>
          </a:xfrm>
        </p:grpSpPr>
        <p:sp>
          <p:nvSpPr>
            <p:cNvPr id="19" name="Rectangle 18"/>
            <p:cNvSpPr/>
            <p:nvPr/>
          </p:nvSpPr>
          <p:spPr>
            <a:xfrm>
              <a:off x="5886450" y="2125794"/>
              <a:ext cx="1213302" cy="105910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 defTabSz="594360"/>
              <a:endParaRPr lang="en-US" sz="2340" dirty="0">
                <a:solidFill>
                  <a:prstClr val="black"/>
                </a:solidFill>
                <a:latin typeface="Helvetica Neue Medium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77307" y="2124338"/>
              <a:ext cx="1243536" cy="26851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594360"/>
              <a:r>
                <a:rPr lang="en-US" sz="2600" dirty="0">
                  <a:solidFill>
                    <a:prstClr val="white">
                      <a:lumMod val="50000"/>
                    </a:prstClr>
                  </a:solidFill>
                  <a:latin typeface="Helvetica Neue Medium"/>
                </a:rPr>
                <a:t>Local Datacenter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653360" y="4506688"/>
            <a:ext cx="2265864" cy="2076841"/>
            <a:chOff x="8735252" y="2030603"/>
            <a:chExt cx="941123" cy="862613"/>
          </a:xfrm>
        </p:grpSpPr>
        <p:sp>
          <p:nvSpPr>
            <p:cNvPr id="23" name="Rectangle 22"/>
            <p:cNvSpPr/>
            <p:nvPr/>
          </p:nvSpPr>
          <p:spPr>
            <a:xfrm>
              <a:off x="8735252" y="2037739"/>
              <a:ext cx="941122" cy="85547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 defTabSz="594360"/>
              <a:endParaRPr lang="en-US" sz="2340" dirty="0">
                <a:solidFill>
                  <a:prstClr val="black"/>
                </a:solidFill>
                <a:latin typeface="Helvetica Neue Medium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735253" y="2030603"/>
              <a:ext cx="941122" cy="20719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594360"/>
              <a:r>
                <a:rPr lang="en-US" sz="2600" dirty="0">
                  <a:solidFill>
                    <a:prstClr val="white">
                      <a:lumMod val="50000"/>
                    </a:prstClr>
                  </a:solidFill>
                  <a:latin typeface="Helvetica Neue Medium"/>
                </a:rPr>
                <a:t>Remote DC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3536151" y="5157431"/>
            <a:ext cx="275083" cy="3163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 defTabSz="594360"/>
            <a:r>
              <a:rPr lang="en-US" sz="2340" dirty="0">
                <a:solidFill>
                  <a:prstClr val="white"/>
                </a:solidFill>
                <a:latin typeface="Helvetica Neue Medium"/>
              </a:rPr>
              <a:t>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315622" y="5642275"/>
            <a:ext cx="275083" cy="30777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 defTabSz="594360"/>
            <a:r>
              <a:rPr lang="en-US" sz="2340" dirty="0">
                <a:solidFill>
                  <a:prstClr val="white"/>
                </a:solidFill>
                <a:latin typeface="Helvetica Neue Medium"/>
              </a:rPr>
              <a:t>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762761" y="6429645"/>
            <a:ext cx="275083" cy="30777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 defTabSz="594360"/>
            <a:r>
              <a:rPr lang="en-US" sz="2340" dirty="0">
                <a:solidFill>
                  <a:prstClr val="white"/>
                </a:solidFill>
                <a:latin typeface="Helvetica Neue Medium"/>
              </a:rPr>
              <a:t>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178082" y="6429645"/>
            <a:ext cx="275083" cy="30777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 defTabSz="594360"/>
            <a:r>
              <a:rPr lang="en-US" sz="2340" dirty="0">
                <a:solidFill>
                  <a:prstClr val="white"/>
                </a:solidFill>
                <a:latin typeface="Helvetica Neue Medium"/>
              </a:rPr>
              <a:t>4</a:t>
            </a:r>
          </a:p>
        </p:txBody>
      </p:sp>
      <p:cxnSp>
        <p:nvCxnSpPr>
          <p:cNvPr id="30" name="Straight Arrow Connector 29"/>
          <p:cNvCxnSpPr>
            <a:endCxn id="54" idx="2"/>
          </p:cNvCxnSpPr>
          <p:nvPr/>
        </p:nvCxnSpPr>
        <p:spPr>
          <a:xfrm flipV="1">
            <a:off x="4037844" y="6156294"/>
            <a:ext cx="5212870" cy="527280"/>
          </a:xfrm>
          <a:prstGeom prst="straightConnector1">
            <a:avLst/>
          </a:prstGeom>
          <a:ln w="38100" cmpd="sng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9162103" y="5005529"/>
            <a:ext cx="177223" cy="20380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40000" lnSpcReduction="20000"/>
          </a:bodyPr>
          <a:lstStyle/>
          <a:p>
            <a:pPr algn="ctr" defTabSz="594360"/>
            <a:r>
              <a:rPr lang="en-US" sz="2340" dirty="0">
                <a:solidFill>
                  <a:prstClr val="white"/>
                </a:solidFill>
                <a:latin typeface="Helvetica Neue Medium"/>
              </a:rPr>
              <a:t>1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253329" y="5087344"/>
            <a:ext cx="177223" cy="19828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 defTabSz="594360"/>
            <a:r>
              <a:rPr lang="en-US" sz="2340" dirty="0">
                <a:solidFill>
                  <a:prstClr val="white"/>
                </a:solidFill>
                <a:latin typeface="Helvetica Neue Medium"/>
              </a:rPr>
              <a:t>3</a:t>
            </a:r>
          </a:p>
        </p:txBody>
      </p:sp>
      <p:sp>
        <p:nvSpPr>
          <p:cNvPr id="54" name="Rectangle 53"/>
          <p:cNvSpPr/>
          <p:nvPr/>
        </p:nvSpPr>
        <p:spPr>
          <a:xfrm>
            <a:off x="9162103" y="5958013"/>
            <a:ext cx="177223" cy="19828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 defTabSz="594360"/>
            <a:r>
              <a:rPr lang="en-US" sz="2340" dirty="0">
                <a:solidFill>
                  <a:prstClr val="white"/>
                </a:solidFill>
                <a:latin typeface="Helvetica Neue Medium"/>
              </a:rPr>
              <a:t>2</a:t>
            </a:r>
          </a:p>
        </p:txBody>
      </p:sp>
      <p:sp>
        <p:nvSpPr>
          <p:cNvPr id="55" name="Rectangle 54"/>
          <p:cNvSpPr/>
          <p:nvPr/>
        </p:nvSpPr>
        <p:spPr>
          <a:xfrm>
            <a:off x="8341938" y="5958013"/>
            <a:ext cx="177223" cy="19828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 defTabSz="594360"/>
            <a:r>
              <a:rPr lang="en-US" sz="2340" dirty="0">
                <a:solidFill>
                  <a:prstClr val="white"/>
                </a:solidFill>
                <a:latin typeface="Helvetica Neue Medium"/>
              </a:rPr>
              <a:t>4</a:t>
            </a:r>
          </a:p>
        </p:txBody>
      </p:sp>
      <p:cxnSp>
        <p:nvCxnSpPr>
          <p:cNvPr id="56" name="Straight Arrow Connector 55"/>
          <p:cNvCxnSpPr>
            <a:endCxn id="55" idx="1"/>
          </p:cNvCxnSpPr>
          <p:nvPr/>
        </p:nvCxnSpPr>
        <p:spPr>
          <a:xfrm flipV="1">
            <a:off x="2366453" y="6057153"/>
            <a:ext cx="5975485" cy="503121"/>
          </a:xfrm>
          <a:prstGeom prst="straightConnector1">
            <a:avLst/>
          </a:prstGeom>
          <a:ln w="38100" cmpd="sng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2590705" y="5285626"/>
            <a:ext cx="5662623" cy="514003"/>
          </a:xfrm>
          <a:prstGeom prst="straightConnector1">
            <a:avLst/>
          </a:prstGeom>
          <a:ln w="38100" cmpd="sng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52" idx="1"/>
          </p:cNvCxnSpPr>
          <p:nvPr/>
        </p:nvCxnSpPr>
        <p:spPr>
          <a:xfrm flipV="1">
            <a:off x="3811234" y="5107432"/>
            <a:ext cx="5350869" cy="60509"/>
          </a:xfrm>
          <a:prstGeom prst="straightConnector1">
            <a:avLst/>
          </a:prstGeom>
          <a:ln w="38100" cmpd="sng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8519160" y="5267049"/>
            <a:ext cx="637475" cy="649295"/>
            <a:chOff x="-983253" y="1936551"/>
            <a:chExt cx="264774" cy="269684"/>
          </a:xfrm>
        </p:grpSpPr>
        <p:cxnSp>
          <p:nvCxnSpPr>
            <p:cNvPr id="59" name="Straight Arrow Connector 58"/>
            <p:cNvCxnSpPr/>
            <p:nvPr/>
          </p:nvCxnSpPr>
          <p:spPr>
            <a:xfrm flipV="1">
              <a:off x="-974787" y="1936551"/>
              <a:ext cx="256308" cy="269684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headEnd type="arrow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-983253" y="1936551"/>
              <a:ext cx="264774" cy="256985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headEnd type="arrow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655772" y="2038915"/>
            <a:ext cx="1572756" cy="452432"/>
            <a:chOff x="981750" y="2165756"/>
            <a:chExt cx="1209808" cy="348024"/>
          </a:xfrm>
        </p:grpSpPr>
        <p:sp>
          <p:nvSpPr>
            <p:cNvPr id="31" name="Rectangle 30"/>
            <p:cNvSpPr/>
            <p:nvPr/>
          </p:nvSpPr>
          <p:spPr>
            <a:xfrm>
              <a:off x="1915949" y="2243610"/>
              <a:ext cx="275609" cy="2411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7500" lnSpcReduction="20000"/>
            </a:bodyPr>
            <a:lstStyle/>
            <a:p>
              <a:pPr algn="ctr" defTabSz="594360"/>
              <a:r>
                <a:rPr lang="en-US" sz="2340" b="1" dirty="0">
                  <a:solidFill>
                    <a:prstClr val="white"/>
                  </a:solidFill>
                  <a:latin typeface="Helvetica Neue Medium"/>
                </a:rPr>
                <a:t>1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81750" y="2243610"/>
              <a:ext cx="275609" cy="234606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normAutofit fontScale="70000" lnSpcReduction="20000"/>
            </a:bodyPr>
            <a:lstStyle/>
            <a:p>
              <a:pPr algn="ctr" defTabSz="594360"/>
              <a:r>
                <a:rPr lang="en-US" sz="2340" b="1" dirty="0">
                  <a:solidFill>
                    <a:prstClr val="white"/>
                  </a:solidFill>
                  <a:latin typeface="Helvetica Neue Medium"/>
                </a:rPr>
                <a:t>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75475" y="2165756"/>
              <a:ext cx="629118" cy="348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94360"/>
              <a:r>
                <a:rPr lang="en-US" sz="234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after</a:t>
              </a:r>
            </a:p>
          </p:txBody>
        </p:sp>
      </p:grpSp>
      <p:sp>
        <p:nvSpPr>
          <p:cNvPr id="33" name="Slide Number Placeholder 2">
            <a:extLst>
              <a:ext uri="{FF2B5EF4-FFF2-40B4-BE49-F238E27FC236}">
                <a16:creationId xmlns:a16="http://schemas.microsoft.com/office/drawing/2014/main" id="{6CDE4F3C-EB78-9449-88D3-098B71D7A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0831" y="6451049"/>
            <a:ext cx="267462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33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" grpId="0" animBg="1"/>
      <p:bldP spid="27" grpId="0" animBg="1"/>
      <p:bldP spid="28" grpId="0" animBg="1"/>
      <p:bldP spid="29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200" dirty="0"/>
              <a:t>COPS Architecture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594361" y="1829480"/>
            <a:ext cx="7385191" cy="5645492"/>
          </a:xfrm>
          <a:prstGeom prst="roundRect">
            <a:avLst>
              <a:gd name="adj" fmla="val 92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94360"/>
            <a:endParaRPr lang="en-US" sz="2340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86497" y="2059458"/>
            <a:ext cx="2751563" cy="5279287"/>
          </a:xfrm>
          <a:prstGeom prst="roundRect">
            <a:avLst>
              <a:gd name="adj" fmla="val 36514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94360"/>
            <a:endParaRPr lang="en-US" sz="2340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305637" y="2549898"/>
            <a:ext cx="2113280" cy="4298410"/>
            <a:chOff x="2225527" y="2028429"/>
            <a:chExt cx="1625600" cy="3306469"/>
          </a:xfrm>
        </p:grpSpPr>
        <p:sp>
          <p:nvSpPr>
            <p:cNvPr id="5" name="Oval 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594360"/>
              <a:r>
                <a:rPr lang="en-US" sz="3120" dirty="0">
                  <a:solidFill>
                    <a:prstClr val="white"/>
                  </a:solidFill>
                  <a:latin typeface="Helvetica Neue Medium"/>
                </a:rPr>
                <a:t>A-F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594360"/>
              <a:r>
                <a:rPr lang="en-US" sz="3120" dirty="0">
                  <a:solidFill>
                    <a:prstClr val="white"/>
                  </a:solidFill>
                  <a:latin typeface="Helvetica Neue Medium"/>
                </a:rPr>
                <a:t>G-L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594360"/>
              <a:r>
                <a:rPr lang="en-US" sz="3120" dirty="0">
                  <a:solidFill>
                    <a:prstClr val="white"/>
                  </a:solidFill>
                  <a:latin typeface="Helvetica Neue Medium"/>
                </a:rPr>
                <a:t>M-R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594360"/>
              <a:r>
                <a:rPr lang="en-US" sz="3120" dirty="0">
                  <a:solidFill>
                    <a:prstClr val="white"/>
                  </a:solidFill>
                  <a:latin typeface="Helvetica Neue Medium"/>
                </a:rPr>
                <a:t>S-Z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 rot="19201645">
            <a:off x="7076131" y="637819"/>
            <a:ext cx="5065147" cy="4412698"/>
            <a:chOff x="3812150" y="2230197"/>
            <a:chExt cx="5008211" cy="4363099"/>
          </a:xfrm>
        </p:grpSpPr>
        <p:grpSp>
          <p:nvGrpSpPr>
            <p:cNvPr id="55" name="Group 54"/>
            <p:cNvGrpSpPr/>
            <p:nvPr/>
          </p:nvGrpSpPr>
          <p:grpSpPr>
            <a:xfrm>
              <a:off x="7540496" y="2581819"/>
              <a:ext cx="1279865" cy="2096449"/>
              <a:chOff x="7540496" y="2581819"/>
              <a:chExt cx="1279865" cy="2096449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7540496" y="2581819"/>
                <a:ext cx="1279865" cy="2096449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94360"/>
                <a:endParaRPr lang="en-US" sz="2340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7715676" y="2679959"/>
                <a:ext cx="971124" cy="1863248"/>
                <a:chOff x="6065189" y="1859946"/>
                <a:chExt cx="2116587" cy="4060990"/>
              </a:xfrm>
            </p:grpSpPr>
            <p:sp>
              <p:nvSpPr>
                <p:cNvPr id="20" name="Rounded Rectangle 19"/>
                <p:cNvSpPr/>
                <p:nvPr/>
              </p:nvSpPr>
              <p:spPr>
                <a:xfrm>
                  <a:off x="6065189" y="1859946"/>
                  <a:ext cx="2116587" cy="4060990"/>
                </a:xfrm>
                <a:prstGeom prst="roundRect">
                  <a:avLst>
                    <a:gd name="adj" fmla="val 36514"/>
                  </a:avLst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dk1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defTabSz="594360"/>
                  <a:endParaRPr lang="en-US" sz="3120">
                    <a:solidFill>
                      <a:prstClr val="white"/>
                    </a:solidFill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1" name="Group 20"/>
                <p:cNvGrpSpPr/>
                <p:nvPr/>
              </p:nvGrpSpPr>
              <p:grpSpPr>
                <a:xfrm>
                  <a:off x="6310682" y="2237207"/>
                  <a:ext cx="1625600" cy="3306469"/>
                  <a:chOff x="2225527" y="2028429"/>
                  <a:chExt cx="1625600" cy="3306469"/>
                </a:xfrm>
              </p:grpSpPr>
              <p:sp>
                <p:nvSpPr>
                  <p:cNvPr id="22" name="Oval 21"/>
                  <p:cNvSpPr/>
                  <p:nvPr/>
                </p:nvSpPr>
                <p:spPr>
                  <a:xfrm>
                    <a:off x="2225527" y="2028429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594360"/>
                    <a:r>
                      <a:rPr lang="en-US" sz="1040" dirty="0">
                        <a:solidFill>
                          <a:prstClr val="white"/>
                        </a:solidFill>
                        <a:latin typeface="Helvetica Neue Medium"/>
                      </a:rPr>
                      <a:t>A-F</a:t>
                    </a:r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2225527" y="2938670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594360"/>
                    <a:r>
                      <a:rPr lang="en-US" sz="1040" dirty="0">
                        <a:solidFill>
                          <a:prstClr val="white"/>
                        </a:solidFill>
                        <a:latin typeface="Helvetica Neue Medium"/>
                      </a:rPr>
                      <a:t>G-L</a:t>
                    </a:r>
                  </a:p>
                </p:txBody>
              </p:sp>
              <p:sp>
                <p:nvSpPr>
                  <p:cNvPr id="24" name="Oval 23"/>
                  <p:cNvSpPr/>
                  <p:nvPr/>
                </p:nvSpPr>
                <p:spPr>
                  <a:xfrm>
                    <a:off x="2225527" y="3848911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594360"/>
                    <a:r>
                      <a:rPr lang="en-US" sz="1040" dirty="0">
                        <a:solidFill>
                          <a:prstClr val="white"/>
                        </a:solidFill>
                        <a:latin typeface="Helvetica Neue Medium"/>
                      </a:rPr>
                      <a:t>M-R</a:t>
                    </a:r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>
                    <a:off x="2225527" y="4759152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594360"/>
                    <a:r>
                      <a:rPr lang="en-US" sz="1040" dirty="0">
                        <a:solidFill>
                          <a:prstClr val="white"/>
                        </a:solidFill>
                        <a:latin typeface="Helvetica Neue Medium"/>
                      </a:rPr>
                      <a:t>S-Z</a:t>
                    </a:r>
                  </a:p>
                </p:txBody>
              </p:sp>
            </p:grpSp>
          </p:grpSp>
        </p:grpSp>
        <p:grpSp>
          <p:nvGrpSpPr>
            <p:cNvPr id="54" name="Group 53"/>
            <p:cNvGrpSpPr/>
            <p:nvPr/>
          </p:nvGrpSpPr>
          <p:grpSpPr>
            <a:xfrm>
              <a:off x="5483174" y="4496847"/>
              <a:ext cx="1334354" cy="2096449"/>
              <a:chOff x="5483174" y="4496847"/>
              <a:chExt cx="1334354" cy="2096449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5483174" y="4496847"/>
                <a:ext cx="1334354" cy="2096449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94360"/>
                <a:endParaRPr lang="en-US" sz="2340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5660717" y="4616261"/>
                <a:ext cx="971124" cy="1863248"/>
                <a:chOff x="6065189" y="1859946"/>
                <a:chExt cx="2116587" cy="4060990"/>
              </a:xfrm>
            </p:grpSpPr>
            <p:sp>
              <p:nvSpPr>
                <p:cNvPr id="28" name="Rounded Rectangle 27"/>
                <p:cNvSpPr/>
                <p:nvPr/>
              </p:nvSpPr>
              <p:spPr>
                <a:xfrm>
                  <a:off x="6065189" y="1859946"/>
                  <a:ext cx="2116587" cy="4060990"/>
                </a:xfrm>
                <a:prstGeom prst="roundRect">
                  <a:avLst>
                    <a:gd name="adj" fmla="val 36514"/>
                  </a:avLst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dk1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defTabSz="594360"/>
                  <a:endParaRPr lang="en-US" sz="3120">
                    <a:solidFill>
                      <a:prstClr val="white"/>
                    </a:solidFill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9" name="Group 28"/>
                <p:cNvGrpSpPr/>
                <p:nvPr/>
              </p:nvGrpSpPr>
              <p:grpSpPr>
                <a:xfrm>
                  <a:off x="6310682" y="2237207"/>
                  <a:ext cx="1625600" cy="3306469"/>
                  <a:chOff x="2225527" y="2028429"/>
                  <a:chExt cx="1625600" cy="3306469"/>
                </a:xfrm>
              </p:grpSpPr>
              <p:sp>
                <p:nvSpPr>
                  <p:cNvPr id="30" name="Oval 29"/>
                  <p:cNvSpPr/>
                  <p:nvPr/>
                </p:nvSpPr>
                <p:spPr>
                  <a:xfrm>
                    <a:off x="2225527" y="2028429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594360"/>
                    <a:r>
                      <a:rPr lang="en-US" sz="1040" dirty="0">
                        <a:solidFill>
                          <a:prstClr val="white"/>
                        </a:solidFill>
                        <a:latin typeface="Helvetica Neue Medium"/>
                      </a:rPr>
                      <a:t>A-F</a:t>
                    </a:r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2225527" y="2938670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594360"/>
                    <a:r>
                      <a:rPr lang="en-US" sz="1040" dirty="0">
                        <a:solidFill>
                          <a:prstClr val="white"/>
                        </a:solidFill>
                        <a:latin typeface="Helvetica Neue Medium"/>
                      </a:rPr>
                      <a:t>G-L</a:t>
                    </a:r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>
                    <a:off x="2225527" y="3848911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594360"/>
                    <a:r>
                      <a:rPr lang="en-US" sz="1040" dirty="0">
                        <a:solidFill>
                          <a:prstClr val="white"/>
                        </a:solidFill>
                        <a:latin typeface="Helvetica Neue Medium"/>
                      </a:rPr>
                      <a:t>M-R</a:t>
                    </a:r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2225527" y="4759152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594360"/>
                    <a:r>
                      <a:rPr lang="en-US" sz="1040" dirty="0">
                        <a:solidFill>
                          <a:prstClr val="white"/>
                        </a:solidFill>
                        <a:latin typeface="Helvetica Neue Medium"/>
                      </a:rPr>
                      <a:t>S-Z</a:t>
                    </a:r>
                  </a:p>
                </p:txBody>
              </p:sp>
            </p:grpSp>
          </p:grpSp>
        </p:grpSp>
        <p:cxnSp>
          <p:nvCxnSpPr>
            <p:cNvPr id="35" name="Straight Arrow Connector 34"/>
            <p:cNvCxnSpPr/>
            <p:nvPr/>
          </p:nvCxnSpPr>
          <p:spPr>
            <a:xfrm rot="2398355" flipV="1">
              <a:off x="5276800" y="2230197"/>
              <a:ext cx="2090432" cy="1845074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6631841" y="3952481"/>
              <a:ext cx="1083835" cy="1518668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2398355" flipV="1">
              <a:off x="3812150" y="4582831"/>
              <a:ext cx="1889065" cy="560969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>
            <a:off x="1320800" y="2903036"/>
            <a:ext cx="1981200" cy="748470"/>
          </a:xfrm>
          <a:prstGeom prst="rect">
            <a:avLst/>
          </a:prstGeom>
          <a:gradFill>
            <a:gsLst>
              <a:gs pos="0">
                <a:schemeClr val="accent2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defTabSz="594360"/>
            <a:r>
              <a:rPr lang="en-US" sz="3120" dirty="0">
                <a:solidFill>
                  <a:prstClr val="white"/>
                </a:solidFill>
                <a:latin typeface="Helvetica Neue Medium"/>
                <a:cs typeface="Helvetica Neue Medium"/>
              </a:rPr>
              <a:t>Client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4494" y="4023633"/>
            <a:ext cx="378629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94360"/>
            <a:r>
              <a:rPr lang="en-US" sz="4160" dirty="0">
                <a:solidFill>
                  <a:prstClr val="black"/>
                </a:solidFill>
                <a:latin typeface="Helvetica Neue Medium"/>
                <a:cs typeface="Helvetica Neue Medium"/>
              </a:rPr>
              <a:t>All Ops Local</a:t>
            </a:r>
          </a:p>
          <a:p>
            <a:pPr algn="ctr" defTabSz="594360"/>
            <a:r>
              <a:rPr lang="en-US" sz="4160" dirty="0">
                <a:solidFill>
                  <a:prstClr val="black"/>
                </a:solidFill>
                <a:latin typeface="Helvetica Neue Medium"/>
                <a:cs typeface="Helvetica Neue Medium"/>
                <a:sym typeface="Wingdings"/>
              </a:rPr>
              <a:t>=</a:t>
            </a:r>
          </a:p>
          <a:p>
            <a:pPr algn="ctr" defTabSz="594360"/>
            <a:r>
              <a:rPr lang="en-US" sz="4160" dirty="0">
                <a:solidFill>
                  <a:prstClr val="black"/>
                </a:solidFill>
                <a:latin typeface="Helvetica Neue Medium"/>
                <a:cs typeface="Helvetica Neue Medium"/>
                <a:sym typeface="Wingdings"/>
              </a:rPr>
              <a:t>Available and Low Latency</a:t>
            </a:r>
            <a:br>
              <a:rPr lang="en-US" sz="4160" dirty="0">
                <a:solidFill>
                  <a:prstClr val="black"/>
                </a:solidFill>
                <a:latin typeface="Helvetica Neue Medium"/>
                <a:cs typeface="Helvetica Neue Medium"/>
                <a:sym typeface="Wingdings"/>
              </a:rPr>
            </a:br>
            <a:endParaRPr lang="en-US" sz="4160" dirty="0">
              <a:solidFill>
                <a:prstClr val="black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36" name="Slide Number Placeholder 2">
            <a:extLst>
              <a:ext uri="{FF2B5EF4-FFF2-40B4-BE49-F238E27FC236}">
                <a16:creationId xmlns:a16="http://schemas.microsoft.com/office/drawing/2014/main" id="{6CEABD62-5011-5444-BAB4-F8F0B6E92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0831" y="6451049"/>
            <a:ext cx="267462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9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200" dirty="0"/>
              <a:t>COPS Architecture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594361" y="1829480"/>
            <a:ext cx="7385191" cy="5645492"/>
          </a:xfrm>
          <a:prstGeom prst="roundRect">
            <a:avLst>
              <a:gd name="adj" fmla="val 92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94360"/>
            <a:endParaRPr lang="en-US" sz="2340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86497" y="2059458"/>
            <a:ext cx="2751563" cy="5279287"/>
          </a:xfrm>
          <a:prstGeom prst="roundRect">
            <a:avLst>
              <a:gd name="adj" fmla="val 36514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94360"/>
            <a:endParaRPr lang="en-US" sz="2340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305637" y="2549898"/>
            <a:ext cx="2113280" cy="4298410"/>
            <a:chOff x="2225527" y="2028429"/>
            <a:chExt cx="1625600" cy="3306469"/>
          </a:xfrm>
        </p:grpSpPr>
        <p:sp>
          <p:nvSpPr>
            <p:cNvPr id="5" name="Oval 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594360"/>
              <a:r>
                <a:rPr lang="en-US" sz="3120" dirty="0">
                  <a:solidFill>
                    <a:prstClr val="white"/>
                  </a:solidFill>
                  <a:latin typeface="Helvetica Neue Medium"/>
                </a:rPr>
                <a:t>A-F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594360"/>
              <a:r>
                <a:rPr lang="en-US" sz="3120" dirty="0">
                  <a:solidFill>
                    <a:prstClr val="white"/>
                  </a:solidFill>
                  <a:latin typeface="Helvetica Neue Medium"/>
                </a:rPr>
                <a:t>G-L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594360"/>
              <a:r>
                <a:rPr lang="en-US" sz="3120" dirty="0">
                  <a:solidFill>
                    <a:prstClr val="white"/>
                  </a:solidFill>
                  <a:latin typeface="Helvetica Neue Medium"/>
                </a:rPr>
                <a:t>M-R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594360"/>
              <a:r>
                <a:rPr lang="en-US" sz="3120" dirty="0">
                  <a:solidFill>
                    <a:prstClr val="white"/>
                  </a:solidFill>
                  <a:latin typeface="Helvetica Neue Medium"/>
                </a:rPr>
                <a:t>S-Z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 rot="19201645">
            <a:off x="7076131" y="637819"/>
            <a:ext cx="5065147" cy="4412698"/>
            <a:chOff x="3812150" y="2230197"/>
            <a:chExt cx="5008211" cy="4363099"/>
          </a:xfrm>
        </p:grpSpPr>
        <p:grpSp>
          <p:nvGrpSpPr>
            <p:cNvPr id="55" name="Group 54"/>
            <p:cNvGrpSpPr/>
            <p:nvPr/>
          </p:nvGrpSpPr>
          <p:grpSpPr>
            <a:xfrm>
              <a:off x="7540496" y="2581819"/>
              <a:ext cx="1279865" cy="2096449"/>
              <a:chOff x="7540496" y="2581819"/>
              <a:chExt cx="1279865" cy="2096449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7540496" y="2581819"/>
                <a:ext cx="1279865" cy="2096449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94360"/>
                <a:endParaRPr lang="en-US" sz="2340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7715676" y="2679959"/>
                <a:ext cx="971124" cy="1863248"/>
                <a:chOff x="6065189" y="1859946"/>
                <a:chExt cx="2116587" cy="4060990"/>
              </a:xfrm>
            </p:grpSpPr>
            <p:sp>
              <p:nvSpPr>
                <p:cNvPr id="20" name="Rounded Rectangle 19"/>
                <p:cNvSpPr/>
                <p:nvPr/>
              </p:nvSpPr>
              <p:spPr>
                <a:xfrm>
                  <a:off x="6065189" y="1859946"/>
                  <a:ext cx="2116587" cy="4060990"/>
                </a:xfrm>
                <a:prstGeom prst="roundRect">
                  <a:avLst>
                    <a:gd name="adj" fmla="val 36514"/>
                  </a:avLst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dk1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defTabSz="594360"/>
                  <a:endParaRPr lang="en-US" sz="3120">
                    <a:solidFill>
                      <a:prstClr val="white"/>
                    </a:solidFill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1" name="Group 20"/>
                <p:cNvGrpSpPr/>
                <p:nvPr/>
              </p:nvGrpSpPr>
              <p:grpSpPr>
                <a:xfrm>
                  <a:off x="6310682" y="2237207"/>
                  <a:ext cx="1625600" cy="3306469"/>
                  <a:chOff x="2225527" y="2028429"/>
                  <a:chExt cx="1625600" cy="3306469"/>
                </a:xfrm>
              </p:grpSpPr>
              <p:sp>
                <p:nvSpPr>
                  <p:cNvPr id="22" name="Oval 21"/>
                  <p:cNvSpPr/>
                  <p:nvPr/>
                </p:nvSpPr>
                <p:spPr>
                  <a:xfrm>
                    <a:off x="2225527" y="2028429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594360"/>
                    <a:r>
                      <a:rPr lang="en-US" sz="1040" dirty="0">
                        <a:solidFill>
                          <a:prstClr val="white"/>
                        </a:solidFill>
                        <a:latin typeface="Helvetica Neue Medium"/>
                      </a:rPr>
                      <a:t>A-F</a:t>
                    </a:r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2225527" y="2938670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594360"/>
                    <a:r>
                      <a:rPr lang="en-US" sz="1040" dirty="0">
                        <a:solidFill>
                          <a:prstClr val="white"/>
                        </a:solidFill>
                        <a:latin typeface="Helvetica Neue Medium"/>
                      </a:rPr>
                      <a:t>G-L</a:t>
                    </a:r>
                  </a:p>
                </p:txBody>
              </p:sp>
              <p:sp>
                <p:nvSpPr>
                  <p:cNvPr id="24" name="Oval 23"/>
                  <p:cNvSpPr/>
                  <p:nvPr/>
                </p:nvSpPr>
                <p:spPr>
                  <a:xfrm>
                    <a:off x="2225527" y="3848911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594360"/>
                    <a:r>
                      <a:rPr lang="en-US" sz="1040" dirty="0">
                        <a:solidFill>
                          <a:prstClr val="white"/>
                        </a:solidFill>
                        <a:latin typeface="Helvetica Neue Medium"/>
                      </a:rPr>
                      <a:t>M-R</a:t>
                    </a:r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>
                    <a:off x="2225527" y="4759152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594360"/>
                    <a:r>
                      <a:rPr lang="en-US" sz="1040" dirty="0">
                        <a:solidFill>
                          <a:prstClr val="white"/>
                        </a:solidFill>
                        <a:latin typeface="Helvetica Neue Medium"/>
                      </a:rPr>
                      <a:t>S-Z</a:t>
                    </a:r>
                  </a:p>
                </p:txBody>
              </p:sp>
            </p:grpSp>
          </p:grpSp>
        </p:grpSp>
        <p:grpSp>
          <p:nvGrpSpPr>
            <p:cNvPr id="54" name="Group 53"/>
            <p:cNvGrpSpPr/>
            <p:nvPr/>
          </p:nvGrpSpPr>
          <p:grpSpPr>
            <a:xfrm>
              <a:off x="5483174" y="4496847"/>
              <a:ext cx="1334354" cy="2096449"/>
              <a:chOff x="5483174" y="4496847"/>
              <a:chExt cx="1334354" cy="2096449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5483174" y="4496847"/>
                <a:ext cx="1334354" cy="2096449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94360"/>
                <a:endParaRPr lang="en-US" sz="2340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5660717" y="4616261"/>
                <a:ext cx="971124" cy="1863248"/>
                <a:chOff x="6065189" y="1859946"/>
                <a:chExt cx="2116587" cy="4060990"/>
              </a:xfrm>
            </p:grpSpPr>
            <p:sp>
              <p:nvSpPr>
                <p:cNvPr id="28" name="Rounded Rectangle 27"/>
                <p:cNvSpPr/>
                <p:nvPr/>
              </p:nvSpPr>
              <p:spPr>
                <a:xfrm>
                  <a:off x="6065189" y="1859946"/>
                  <a:ext cx="2116587" cy="4060990"/>
                </a:xfrm>
                <a:prstGeom prst="roundRect">
                  <a:avLst>
                    <a:gd name="adj" fmla="val 36514"/>
                  </a:avLst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dk1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defTabSz="594360"/>
                  <a:endParaRPr lang="en-US" sz="3120">
                    <a:solidFill>
                      <a:prstClr val="white"/>
                    </a:solidFill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9" name="Group 28"/>
                <p:cNvGrpSpPr/>
                <p:nvPr/>
              </p:nvGrpSpPr>
              <p:grpSpPr>
                <a:xfrm>
                  <a:off x="6310682" y="2237207"/>
                  <a:ext cx="1625600" cy="3306469"/>
                  <a:chOff x="2225527" y="2028429"/>
                  <a:chExt cx="1625600" cy="3306469"/>
                </a:xfrm>
              </p:grpSpPr>
              <p:sp>
                <p:nvSpPr>
                  <p:cNvPr id="30" name="Oval 29"/>
                  <p:cNvSpPr/>
                  <p:nvPr/>
                </p:nvSpPr>
                <p:spPr>
                  <a:xfrm>
                    <a:off x="2225527" y="2028429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594360"/>
                    <a:r>
                      <a:rPr lang="en-US" sz="1040" dirty="0">
                        <a:solidFill>
                          <a:prstClr val="white"/>
                        </a:solidFill>
                        <a:latin typeface="Helvetica Neue Medium"/>
                      </a:rPr>
                      <a:t>A-F</a:t>
                    </a:r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2225527" y="2938670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594360"/>
                    <a:r>
                      <a:rPr lang="en-US" sz="1040" dirty="0">
                        <a:solidFill>
                          <a:prstClr val="white"/>
                        </a:solidFill>
                        <a:latin typeface="Helvetica Neue Medium"/>
                      </a:rPr>
                      <a:t>G-L</a:t>
                    </a:r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>
                    <a:off x="2225527" y="3848911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594360"/>
                    <a:r>
                      <a:rPr lang="en-US" sz="1040" dirty="0">
                        <a:solidFill>
                          <a:prstClr val="white"/>
                        </a:solidFill>
                        <a:latin typeface="Helvetica Neue Medium"/>
                      </a:rPr>
                      <a:t>M-R</a:t>
                    </a:r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2225527" y="4759152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594360"/>
                    <a:r>
                      <a:rPr lang="en-US" sz="1040" dirty="0">
                        <a:solidFill>
                          <a:prstClr val="white"/>
                        </a:solidFill>
                        <a:latin typeface="Helvetica Neue Medium"/>
                      </a:rPr>
                      <a:t>S-Z</a:t>
                    </a:r>
                  </a:p>
                </p:txBody>
              </p:sp>
            </p:grpSp>
          </p:grpSp>
        </p:grpSp>
        <p:cxnSp>
          <p:nvCxnSpPr>
            <p:cNvPr id="35" name="Straight Arrow Connector 34"/>
            <p:cNvCxnSpPr/>
            <p:nvPr/>
          </p:nvCxnSpPr>
          <p:spPr>
            <a:xfrm rot="2398355" flipV="1">
              <a:off x="5276800" y="2230197"/>
              <a:ext cx="2090432" cy="1845074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6631841" y="3952481"/>
              <a:ext cx="1083835" cy="1518668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2398355" flipV="1">
              <a:off x="3812150" y="4582831"/>
              <a:ext cx="1889065" cy="560969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660401" y="2072541"/>
            <a:ext cx="3825293" cy="4625446"/>
            <a:chOff x="508000" y="2385570"/>
            <a:chExt cx="2942533" cy="3558035"/>
          </a:xfrm>
        </p:grpSpPr>
        <p:grpSp>
          <p:nvGrpSpPr>
            <p:cNvPr id="13" name="Group 12"/>
            <p:cNvGrpSpPr/>
            <p:nvPr/>
          </p:nvGrpSpPr>
          <p:grpSpPr>
            <a:xfrm>
              <a:off x="677334" y="2970346"/>
              <a:ext cx="1977842" cy="2973259"/>
              <a:chOff x="372540" y="3224341"/>
              <a:chExt cx="1977842" cy="2973259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1593294" y="3337823"/>
                <a:ext cx="564683" cy="274629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 defTabSz="594360"/>
                <a:endParaRPr lang="en-US" sz="2340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72540" y="3224341"/>
                <a:ext cx="1977842" cy="2973259"/>
              </a:xfrm>
              <a:prstGeom prst="rect">
                <a:avLst/>
              </a:prstGeom>
              <a:noFill/>
              <a:ln w="57150" cmpd="sng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594360"/>
                <a:endParaRPr lang="en-US" sz="2340" dirty="0">
                  <a:solidFill>
                    <a:prstClr val="black"/>
                  </a:solidFill>
                  <a:latin typeface="Helvetica Neue Medium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508000" y="2385570"/>
              <a:ext cx="2942533" cy="563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94360"/>
              <a:r>
                <a:rPr lang="en-US" sz="4160" dirty="0">
                  <a:solidFill>
                    <a:prstClr val="black"/>
                  </a:solidFill>
                  <a:latin typeface="Helvetica Neue Medium"/>
                </a:rPr>
                <a:t>Client Library</a:t>
              </a:r>
            </a:p>
          </p:txBody>
        </p:sp>
      </p:grpSp>
      <p:sp>
        <p:nvSpPr>
          <p:cNvPr id="38" name="Slide Number Placeholder 2">
            <a:extLst>
              <a:ext uri="{FF2B5EF4-FFF2-40B4-BE49-F238E27FC236}">
                <a16:creationId xmlns:a16="http://schemas.microsoft.com/office/drawing/2014/main" id="{37CE08ED-57A5-8641-870D-95A53E79B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0831" y="6451049"/>
            <a:ext cx="267462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92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200" dirty="0"/>
              <a:t>Consistency Hierarchy (review)</a:t>
            </a:r>
          </a:p>
        </p:txBody>
      </p:sp>
      <p:sp>
        <p:nvSpPr>
          <p:cNvPr id="4" name="Rectangle 3"/>
          <p:cNvSpPr/>
          <p:nvPr/>
        </p:nvSpPr>
        <p:spPr>
          <a:xfrm>
            <a:off x="1549837" y="1462087"/>
            <a:ext cx="2420599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120" dirty="0" err="1">
                <a:latin typeface="Calibri" panose="020F0502020204030204" pitchFamily="34" charset="0"/>
                <a:ea typeface="Helvetica Neue Medium" charset="0"/>
                <a:cs typeface="Calibri" panose="020F0502020204030204" pitchFamily="34" charset="0"/>
              </a:rPr>
              <a:t>Linearizability</a:t>
            </a:r>
            <a:endParaRPr lang="en-US" sz="3120" dirty="0">
              <a:latin typeface="Calibri" panose="020F0502020204030204" pitchFamily="34" charset="0"/>
              <a:ea typeface="Helvetica Neue Medium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9837" y="2755296"/>
            <a:ext cx="3918380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120" dirty="0">
                <a:latin typeface="Calibri" panose="020F0502020204030204" pitchFamily="34" charset="0"/>
                <a:ea typeface="Helvetica Neue Medium" charset="0"/>
                <a:cs typeface="Calibri" panose="020F0502020204030204" pitchFamily="34" charset="0"/>
              </a:rPr>
              <a:t>Sequential Consistency</a:t>
            </a:r>
          </a:p>
        </p:txBody>
      </p:sp>
      <p:sp>
        <p:nvSpPr>
          <p:cNvPr id="6" name="Rectangle 5"/>
          <p:cNvSpPr/>
          <p:nvPr/>
        </p:nvSpPr>
        <p:spPr>
          <a:xfrm>
            <a:off x="1543839" y="4398129"/>
            <a:ext cx="3455626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120" dirty="0">
                <a:latin typeface="Calibri" panose="020F0502020204030204" pitchFamily="34" charset="0"/>
                <a:ea typeface="Helvetica Neue Medium" charset="0"/>
                <a:cs typeface="Calibri" panose="020F0502020204030204" pitchFamily="34" charset="0"/>
              </a:rPr>
              <a:t>Causal+ Consistency</a:t>
            </a:r>
          </a:p>
        </p:txBody>
      </p:sp>
      <p:sp>
        <p:nvSpPr>
          <p:cNvPr id="7" name="Rectangle 6"/>
          <p:cNvSpPr/>
          <p:nvPr/>
        </p:nvSpPr>
        <p:spPr>
          <a:xfrm>
            <a:off x="1549837" y="5837787"/>
            <a:ext cx="3597331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120" dirty="0">
                <a:latin typeface="Calibri" panose="020F0502020204030204" pitchFamily="34" charset="0"/>
                <a:ea typeface="Helvetica Neue Medium" charset="0"/>
                <a:cs typeface="Calibri" panose="020F0502020204030204" pitchFamily="34" charset="0"/>
              </a:rPr>
              <a:t>Eventual Consistency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800704" y="2062251"/>
            <a:ext cx="1860" cy="719828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800704" y="3328677"/>
            <a:ext cx="1" cy="1079108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800704" y="4970876"/>
            <a:ext cx="1" cy="866912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518365" y="1462087"/>
            <a:ext cx="1795171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120" dirty="0">
                <a:latin typeface="Calibri" panose="020F0502020204030204" pitchFamily="34" charset="0"/>
                <a:ea typeface="Helvetica Neue Medium" charset="0"/>
                <a:cs typeface="Calibri" panose="020F0502020204030204" pitchFamily="34" charset="0"/>
              </a:rPr>
              <a:t>e.g., RAFT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18365" y="4370711"/>
            <a:ext cx="1967398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120">
                <a:latin typeface="Calibri" panose="020F0502020204030204" pitchFamily="34" charset="0"/>
                <a:ea typeface="Helvetica Neue Medium" charset="0"/>
                <a:cs typeface="Calibri" panose="020F0502020204030204" pitchFamily="34" charset="0"/>
              </a:rPr>
              <a:t>e.g., Bayou</a:t>
            </a:r>
            <a:endParaRPr lang="en-US" sz="3120" dirty="0">
              <a:latin typeface="Calibri" panose="020F0502020204030204" pitchFamily="34" charset="0"/>
              <a:ea typeface="Helvetica Neue Medium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18365" y="5876607"/>
            <a:ext cx="2327368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120" dirty="0">
                <a:latin typeface="Calibri" panose="020F0502020204030204" pitchFamily="34" charset="0"/>
                <a:ea typeface="Helvetica Neue Medium" charset="0"/>
                <a:cs typeface="Calibri" panose="020F0502020204030204" pitchFamily="34" charset="0"/>
              </a:rPr>
              <a:t>e.g., Dynamo</a:t>
            </a:r>
          </a:p>
        </p:txBody>
      </p:sp>
    </p:spTree>
    <p:extLst>
      <p:ext uri="{BB962C8B-B14F-4D97-AF65-F5344CB8AC3E}">
        <p14:creationId xmlns:p14="http://schemas.microsoft.com/office/powerpoint/2010/main" val="1664913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594361" y="1829480"/>
            <a:ext cx="7385191" cy="5645492"/>
          </a:xfrm>
          <a:prstGeom prst="roundRect">
            <a:avLst>
              <a:gd name="adj" fmla="val 92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94360"/>
            <a:endParaRPr lang="en-US" sz="2340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86497" y="2059458"/>
            <a:ext cx="2751563" cy="5279287"/>
          </a:xfrm>
          <a:prstGeom prst="roundRect">
            <a:avLst>
              <a:gd name="adj" fmla="val 36514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94360"/>
            <a:endParaRPr lang="en-US" sz="2340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305637" y="2549898"/>
            <a:ext cx="2113280" cy="4298410"/>
            <a:chOff x="2225527" y="2028429"/>
            <a:chExt cx="1625600" cy="3306469"/>
          </a:xfrm>
        </p:grpSpPr>
        <p:sp>
          <p:nvSpPr>
            <p:cNvPr id="5" name="Oval 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594360"/>
              <a:r>
                <a:rPr lang="en-US" sz="3120" dirty="0">
                  <a:solidFill>
                    <a:prstClr val="white"/>
                  </a:solidFill>
                  <a:latin typeface="Helvetica Neue Medium"/>
                </a:rPr>
                <a:t>A-F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594360"/>
              <a:r>
                <a:rPr lang="en-US" sz="3120" dirty="0">
                  <a:solidFill>
                    <a:prstClr val="white"/>
                  </a:solidFill>
                  <a:latin typeface="Helvetica Neue Medium"/>
                </a:rPr>
                <a:t>G-L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594360"/>
              <a:r>
                <a:rPr lang="en-US" sz="3120" dirty="0">
                  <a:solidFill>
                    <a:prstClr val="white"/>
                  </a:solidFill>
                  <a:latin typeface="Helvetica Neue Medium"/>
                </a:rPr>
                <a:t>M-R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594360"/>
              <a:r>
                <a:rPr lang="en-US" sz="3120" dirty="0">
                  <a:solidFill>
                    <a:prstClr val="white"/>
                  </a:solidFill>
                  <a:latin typeface="Helvetica Neue Medium"/>
                </a:rPr>
                <a:t>S-Z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 rot="19201645">
            <a:off x="7076131" y="637819"/>
            <a:ext cx="5065147" cy="4412698"/>
            <a:chOff x="3812150" y="2230197"/>
            <a:chExt cx="5008211" cy="4363099"/>
          </a:xfrm>
        </p:grpSpPr>
        <p:grpSp>
          <p:nvGrpSpPr>
            <p:cNvPr id="55" name="Group 54"/>
            <p:cNvGrpSpPr/>
            <p:nvPr/>
          </p:nvGrpSpPr>
          <p:grpSpPr>
            <a:xfrm>
              <a:off x="7540496" y="2581819"/>
              <a:ext cx="1279865" cy="2096449"/>
              <a:chOff x="7540496" y="2581819"/>
              <a:chExt cx="1279865" cy="2096449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7540496" y="2581819"/>
                <a:ext cx="1279865" cy="2096449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94360"/>
                <a:endParaRPr lang="en-US" sz="2340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7715676" y="2679959"/>
                <a:ext cx="971124" cy="1863248"/>
                <a:chOff x="6065189" y="1859946"/>
                <a:chExt cx="2116587" cy="4060990"/>
              </a:xfrm>
            </p:grpSpPr>
            <p:sp>
              <p:nvSpPr>
                <p:cNvPr id="20" name="Rounded Rectangle 19"/>
                <p:cNvSpPr/>
                <p:nvPr/>
              </p:nvSpPr>
              <p:spPr>
                <a:xfrm>
                  <a:off x="6065189" y="1859946"/>
                  <a:ext cx="2116587" cy="4060990"/>
                </a:xfrm>
                <a:prstGeom prst="roundRect">
                  <a:avLst>
                    <a:gd name="adj" fmla="val 36514"/>
                  </a:avLst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dk1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defTabSz="594360"/>
                  <a:endParaRPr lang="en-US" sz="3120">
                    <a:solidFill>
                      <a:prstClr val="white"/>
                    </a:solidFill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1" name="Group 20"/>
                <p:cNvGrpSpPr/>
                <p:nvPr/>
              </p:nvGrpSpPr>
              <p:grpSpPr>
                <a:xfrm>
                  <a:off x="6310682" y="2237207"/>
                  <a:ext cx="1625600" cy="3306469"/>
                  <a:chOff x="2225527" y="2028429"/>
                  <a:chExt cx="1625600" cy="3306469"/>
                </a:xfrm>
              </p:grpSpPr>
              <p:sp>
                <p:nvSpPr>
                  <p:cNvPr id="22" name="Oval 21"/>
                  <p:cNvSpPr/>
                  <p:nvPr/>
                </p:nvSpPr>
                <p:spPr>
                  <a:xfrm>
                    <a:off x="2225527" y="2028429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594360"/>
                    <a:r>
                      <a:rPr lang="en-US" sz="1040" dirty="0">
                        <a:solidFill>
                          <a:prstClr val="white"/>
                        </a:solidFill>
                        <a:latin typeface="Helvetica Neue Medium"/>
                      </a:rPr>
                      <a:t>A-F</a:t>
                    </a:r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2225527" y="2938670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594360"/>
                    <a:r>
                      <a:rPr lang="en-US" sz="1040" dirty="0">
                        <a:solidFill>
                          <a:prstClr val="white"/>
                        </a:solidFill>
                        <a:latin typeface="Helvetica Neue Medium"/>
                      </a:rPr>
                      <a:t>G-L</a:t>
                    </a:r>
                  </a:p>
                </p:txBody>
              </p:sp>
              <p:sp>
                <p:nvSpPr>
                  <p:cNvPr id="24" name="Oval 23"/>
                  <p:cNvSpPr/>
                  <p:nvPr/>
                </p:nvSpPr>
                <p:spPr>
                  <a:xfrm>
                    <a:off x="2225527" y="3848911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594360"/>
                    <a:r>
                      <a:rPr lang="en-US" sz="1040" dirty="0">
                        <a:solidFill>
                          <a:prstClr val="white"/>
                        </a:solidFill>
                        <a:latin typeface="Helvetica Neue Medium"/>
                      </a:rPr>
                      <a:t>M-R</a:t>
                    </a:r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>
                    <a:off x="2225527" y="4759152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594360"/>
                    <a:r>
                      <a:rPr lang="en-US" sz="1040" dirty="0">
                        <a:solidFill>
                          <a:prstClr val="white"/>
                        </a:solidFill>
                        <a:latin typeface="Helvetica Neue Medium"/>
                      </a:rPr>
                      <a:t>S-Z</a:t>
                    </a:r>
                  </a:p>
                </p:txBody>
              </p:sp>
            </p:grpSp>
          </p:grpSp>
        </p:grpSp>
        <p:grpSp>
          <p:nvGrpSpPr>
            <p:cNvPr id="54" name="Group 53"/>
            <p:cNvGrpSpPr/>
            <p:nvPr/>
          </p:nvGrpSpPr>
          <p:grpSpPr>
            <a:xfrm>
              <a:off x="5483174" y="4496847"/>
              <a:ext cx="1334354" cy="2096449"/>
              <a:chOff x="5483174" y="4496847"/>
              <a:chExt cx="1334354" cy="2096449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5483174" y="4496847"/>
                <a:ext cx="1334354" cy="2096449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94360"/>
                <a:endParaRPr lang="en-US" sz="2340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5660717" y="4616261"/>
                <a:ext cx="971124" cy="1863248"/>
                <a:chOff x="6065189" y="1859946"/>
                <a:chExt cx="2116587" cy="4060990"/>
              </a:xfrm>
            </p:grpSpPr>
            <p:sp>
              <p:nvSpPr>
                <p:cNvPr id="28" name="Rounded Rectangle 27"/>
                <p:cNvSpPr/>
                <p:nvPr/>
              </p:nvSpPr>
              <p:spPr>
                <a:xfrm>
                  <a:off x="6065189" y="1859946"/>
                  <a:ext cx="2116587" cy="4060990"/>
                </a:xfrm>
                <a:prstGeom prst="roundRect">
                  <a:avLst>
                    <a:gd name="adj" fmla="val 36514"/>
                  </a:avLst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dk1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defTabSz="594360"/>
                  <a:endParaRPr lang="en-US" sz="3120">
                    <a:solidFill>
                      <a:prstClr val="white"/>
                    </a:solidFill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9" name="Group 28"/>
                <p:cNvGrpSpPr/>
                <p:nvPr/>
              </p:nvGrpSpPr>
              <p:grpSpPr>
                <a:xfrm>
                  <a:off x="6310682" y="2237207"/>
                  <a:ext cx="1625600" cy="3306469"/>
                  <a:chOff x="2225527" y="2028429"/>
                  <a:chExt cx="1625600" cy="3306469"/>
                </a:xfrm>
              </p:grpSpPr>
              <p:sp>
                <p:nvSpPr>
                  <p:cNvPr id="30" name="Oval 29"/>
                  <p:cNvSpPr/>
                  <p:nvPr/>
                </p:nvSpPr>
                <p:spPr>
                  <a:xfrm>
                    <a:off x="2225527" y="2028429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594360"/>
                    <a:r>
                      <a:rPr lang="en-US" sz="1040" dirty="0">
                        <a:solidFill>
                          <a:prstClr val="white"/>
                        </a:solidFill>
                        <a:latin typeface="Helvetica Neue Medium"/>
                      </a:rPr>
                      <a:t>A-F</a:t>
                    </a:r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2225527" y="2938670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594360"/>
                    <a:r>
                      <a:rPr lang="en-US" sz="1040" dirty="0">
                        <a:solidFill>
                          <a:prstClr val="white"/>
                        </a:solidFill>
                        <a:latin typeface="Helvetica Neue Medium"/>
                      </a:rPr>
                      <a:t>G-L</a:t>
                    </a:r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>
                    <a:off x="2225527" y="3848911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594360"/>
                    <a:r>
                      <a:rPr lang="en-US" sz="1040" dirty="0">
                        <a:solidFill>
                          <a:prstClr val="white"/>
                        </a:solidFill>
                        <a:latin typeface="Helvetica Neue Medium"/>
                      </a:rPr>
                      <a:t>M-R</a:t>
                    </a:r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2225527" y="4759152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594360"/>
                    <a:r>
                      <a:rPr lang="en-US" sz="1040" dirty="0">
                        <a:solidFill>
                          <a:prstClr val="white"/>
                        </a:solidFill>
                        <a:latin typeface="Helvetica Neue Medium"/>
                      </a:rPr>
                      <a:t>S-Z</a:t>
                    </a:r>
                  </a:p>
                </p:txBody>
              </p:sp>
            </p:grpSp>
          </p:grpSp>
        </p:grpSp>
        <p:cxnSp>
          <p:nvCxnSpPr>
            <p:cNvPr id="35" name="Straight Arrow Connector 34"/>
            <p:cNvCxnSpPr/>
            <p:nvPr/>
          </p:nvCxnSpPr>
          <p:spPr>
            <a:xfrm rot="2398355" flipV="1">
              <a:off x="5276800" y="2230197"/>
              <a:ext cx="2090432" cy="1845074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6631841" y="3952481"/>
              <a:ext cx="1083835" cy="1518668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2398355" flipV="1">
              <a:off x="3812150" y="4582831"/>
              <a:ext cx="1889065" cy="560969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Arrow Connector 38"/>
          <p:cNvCxnSpPr/>
          <p:nvPr/>
        </p:nvCxnSpPr>
        <p:spPr>
          <a:xfrm flipH="1">
            <a:off x="1316572" y="5116352"/>
            <a:ext cx="1150942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316572" y="4806775"/>
            <a:ext cx="1150942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184487" y="4059174"/>
            <a:ext cx="1281120" cy="732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94360"/>
            <a:r>
              <a:rPr lang="en-US" sz="4160" dirty="0">
                <a:solidFill>
                  <a:prstClr val="black"/>
                </a:solidFill>
                <a:latin typeface="Helvetica Neue Medium"/>
              </a:rPr>
              <a:t>read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60401" y="2072541"/>
            <a:ext cx="3825293" cy="4625446"/>
            <a:chOff x="508000" y="2385570"/>
            <a:chExt cx="2942533" cy="3558035"/>
          </a:xfrm>
        </p:grpSpPr>
        <p:grpSp>
          <p:nvGrpSpPr>
            <p:cNvPr id="13" name="Group 12"/>
            <p:cNvGrpSpPr/>
            <p:nvPr/>
          </p:nvGrpSpPr>
          <p:grpSpPr>
            <a:xfrm>
              <a:off x="677334" y="2970346"/>
              <a:ext cx="1977842" cy="2973259"/>
              <a:chOff x="372540" y="3224341"/>
              <a:chExt cx="1977842" cy="2973259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1593294" y="3337823"/>
                <a:ext cx="564683" cy="274629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 defTabSz="594360"/>
                <a:endParaRPr lang="en-US" sz="2340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72540" y="3224341"/>
                <a:ext cx="1977842" cy="2973259"/>
              </a:xfrm>
              <a:prstGeom prst="rect">
                <a:avLst/>
              </a:prstGeom>
              <a:noFill/>
              <a:ln w="57150" cmpd="sng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594360"/>
                <a:endParaRPr lang="en-US" sz="2340" dirty="0">
                  <a:solidFill>
                    <a:prstClr val="black"/>
                  </a:solidFill>
                  <a:latin typeface="Helvetica Neue Medium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508000" y="2385570"/>
              <a:ext cx="2942533" cy="563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94360"/>
              <a:r>
                <a:rPr lang="en-US" sz="4160" dirty="0">
                  <a:solidFill>
                    <a:prstClr val="black"/>
                  </a:solidFill>
                  <a:latin typeface="Helvetica Neue Medium"/>
                </a:rPr>
                <a:t>Client Library</a:t>
              </a:r>
            </a:p>
          </p:txBody>
        </p:sp>
      </p:grpSp>
      <p:sp>
        <p:nvSpPr>
          <p:cNvPr id="53" name="Plus 52"/>
          <p:cNvSpPr/>
          <p:nvPr/>
        </p:nvSpPr>
        <p:spPr>
          <a:xfrm>
            <a:off x="2517171" y="3374740"/>
            <a:ext cx="644645" cy="71694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94360"/>
            <a:endParaRPr lang="en-US" sz="2340" dirty="0">
              <a:solidFill>
                <a:prstClr val="white"/>
              </a:solidFill>
              <a:latin typeface="Helvetica Neue Medium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3194837" y="3345463"/>
            <a:ext cx="2913864" cy="1473685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3161816" y="3219874"/>
            <a:ext cx="2621154" cy="131171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rot="20141632">
            <a:off x="2783584" y="3255281"/>
            <a:ext cx="2974773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94360"/>
            <a:r>
              <a:rPr lang="en-US" sz="4160" dirty="0">
                <a:solidFill>
                  <a:prstClr val="black"/>
                </a:solidFill>
                <a:latin typeface="Helvetica Neue Medium"/>
              </a:rPr>
              <a:t>read</a:t>
            </a:r>
          </a:p>
        </p:txBody>
      </p:sp>
      <p:sp>
        <p:nvSpPr>
          <p:cNvPr id="51" name="Slide Number Placeholder 2">
            <a:extLst>
              <a:ext uri="{FF2B5EF4-FFF2-40B4-BE49-F238E27FC236}">
                <a16:creationId xmlns:a16="http://schemas.microsoft.com/office/drawing/2014/main" id="{E390B8B2-71EF-AF42-92C7-A203992A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0831" y="6451049"/>
            <a:ext cx="267462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3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3" grpId="0" animBg="1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594361" y="1829480"/>
            <a:ext cx="7385191" cy="5645492"/>
          </a:xfrm>
          <a:prstGeom prst="roundRect">
            <a:avLst>
              <a:gd name="adj" fmla="val 92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94360"/>
            <a:endParaRPr lang="en-US" sz="2340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86497" y="2059458"/>
            <a:ext cx="2751563" cy="5279287"/>
          </a:xfrm>
          <a:prstGeom prst="roundRect">
            <a:avLst>
              <a:gd name="adj" fmla="val 36514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94360"/>
            <a:endParaRPr lang="en-US" sz="2340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305637" y="2549898"/>
            <a:ext cx="2113280" cy="4298410"/>
            <a:chOff x="2225527" y="2028429"/>
            <a:chExt cx="1625600" cy="3306469"/>
          </a:xfrm>
        </p:grpSpPr>
        <p:sp>
          <p:nvSpPr>
            <p:cNvPr id="5" name="Oval 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594360"/>
              <a:r>
                <a:rPr lang="en-US" sz="3120" dirty="0">
                  <a:solidFill>
                    <a:prstClr val="white"/>
                  </a:solidFill>
                  <a:latin typeface="Helvetica Neue Medium"/>
                </a:rPr>
                <a:t>A-F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594360"/>
              <a:r>
                <a:rPr lang="en-US" sz="3120" dirty="0">
                  <a:solidFill>
                    <a:prstClr val="white"/>
                  </a:solidFill>
                  <a:latin typeface="Helvetica Neue Medium"/>
                </a:rPr>
                <a:t>G-L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594360"/>
              <a:r>
                <a:rPr lang="en-US" sz="3120" dirty="0">
                  <a:solidFill>
                    <a:prstClr val="white"/>
                  </a:solidFill>
                  <a:latin typeface="Helvetica Neue Medium"/>
                </a:rPr>
                <a:t>M-R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594360"/>
              <a:r>
                <a:rPr lang="en-US" sz="3120" dirty="0">
                  <a:solidFill>
                    <a:prstClr val="white"/>
                  </a:solidFill>
                  <a:latin typeface="Helvetica Neue Medium"/>
                </a:rPr>
                <a:t>S-Z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 rot="19201645">
            <a:off x="7076131" y="637819"/>
            <a:ext cx="5065147" cy="4412698"/>
            <a:chOff x="3812150" y="2230197"/>
            <a:chExt cx="5008211" cy="4363099"/>
          </a:xfrm>
        </p:grpSpPr>
        <p:grpSp>
          <p:nvGrpSpPr>
            <p:cNvPr id="55" name="Group 54"/>
            <p:cNvGrpSpPr/>
            <p:nvPr/>
          </p:nvGrpSpPr>
          <p:grpSpPr>
            <a:xfrm>
              <a:off x="7540496" y="2581819"/>
              <a:ext cx="1279865" cy="2096449"/>
              <a:chOff x="7540496" y="2581819"/>
              <a:chExt cx="1279865" cy="2096449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7540496" y="2581819"/>
                <a:ext cx="1279865" cy="2096449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94360"/>
                <a:endParaRPr lang="en-US" sz="2340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7715676" y="2679959"/>
                <a:ext cx="971124" cy="1863248"/>
                <a:chOff x="6065189" y="1859946"/>
                <a:chExt cx="2116587" cy="4060990"/>
              </a:xfrm>
            </p:grpSpPr>
            <p:sp>
              <p:nvSpPr>
                <p:cNvPr id="20" name="Rounded Rectangle 19"/>
                <p:cNvSpPr/>
                <p:nvPr/>
              </p:nvSpPr>
              <p:spPr>
                <a:xfrm>
                  <a:off x="6065189" y="1859946"/>
                  <a:ext cx="2116587" cy="4060990"/>
                </a:xfrm>
                <a:prstGeom prst="roundRect">
                  <a:avLst>
                    <a:gd name="adj" fmla="val 36514"/>
                  </a:avLst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dk1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defTabSz="594360"/>
                  <a:endParaRPr lang="en-US" sz="3120">
                    <a:solidFill>
                      <a:prstClr val="white"/>
                    </a:solidFill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1" name="Group 20"/>
                <p:cNvGrpSpPr/>
                <p:nvPr/>
              </p:nvGrpSpPr>
              <p:grpSpPr>
                <a:xfrm>
                  <a:off x="6310682" y="2237207"/>
                  <a:ext cx="1625600" cy="3306469"/>
                  <a:chOff x="2225527" y="2028429"/>
                  <a:chExt cx="1625600" cy="3306469"/>
                </a:xfrm>
              </p:grpSpPr>
              <p:sp>
                <p:nvSpPr>
                  <p:cNvPr id="22" name="Oval 21"/>
                  <p:cNvSpPr/>
                  <p:nvPr/>
                </p:nvSpPr>
                <p:spPr>
                  <a:xfrm>
                    <a:off x="2225527" y="2028429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594360"/>
                    <a:r>
                      <a:rPr lang="en-US" sz="1040" dirty="0">
                        <a:solidFill>
                          <a:prstClr val="white"/>
                        </a:solidFill>
                        <a:latin typeface="Helvetica Neue Medium"/>
                      </a:rPr>
                      <a:t>A-F</a:t>
                    </a:r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2225527" y="2938670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594360"/>
                    <a:r>
                      <a:rPr lang="en-US" sz="1040" dirty="0">
                        <a:solidFill>
                          <a:prstClr val="white"/>
                        </a:solidFill>
                        <a:latin typeface="Helvetica Neue Medium"/>
                      </a:rPr>
                      <a:t>G-L</a:t>
                    </a:r>
                  </a:p>
                </p:txBody>
              </p:sp>
              <p:sp>
                <p:nvSpPr>
                  <p:cNvPr id="24" name="Oval 23"/>
                  <p:cNvSpPr/>
                  <p:nvPr/>
                </p:nvSpPr>
                <p:spPr>
                  <a:xfrm>
                    <a:off x="2225527" y="3848911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594360"/>
                    <a:r>
                      <a:rPr lang="en-US" sz="1040" dirty="0">
                        <a:solidFill>
                          <a:prstClr val="white"/>
                        </a:solidFill>
                        <a:latin typeface="Helvetica Neue Medium"/>
                      </a:rPr>
                      <a:t>M-R</a:t>
                    </a:r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>
                    <a:off x="2225527" y="4759152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594360"/>
                    <a:r>
                      <a:rPr lang="en-US" sz="1040" dirty="0">
                        <a:solidFill>
                          <a:prstClr val="white"/>
                        </a:solidFill>
                        <a:latin typeface="Helvetica Neue Medium"/>
                      </a:rPr>
                      <a:t>S-Z</a:t>
                    </a:r>
                  </a:p>
                </p:txBody>
              </p:sp>
            </p:grpSp>
          </p:grpSp>
        </p:grpSp>
        <p:grpSp>
          <p:nvGrpSpPr>
            <p:cNvPr id="54" name="Group 53"/>
            <p:cNvGrpSpPr/>
            <p:nvPr/>
          </p:nvGrpSpPr>
          <p:grpSpPr>
            <a:xfrm>
              <a:off x="5483174" y="4496847"/>
              <a:ext cx="1334354" cy="2096449"/>
              <a:chOff x="5483174" y="4496847"/>
              <a:chExt cx="1334354" cy="2096449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5483174" y="4496847"/>
                <a:ext cx="1334354" cy="2096449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94360"/>
                <a:endParaRPr lang="en-US" sz="2340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5660717" y="4616261"/>
                <a:ext cx="971124" cy="1863248"/>
                <a:chOff x="6065189" y="1859946"/>
                <a:chExt cx="2116587" cy="4060990"/>
              </a:xfrm>
            </p:grpSpPr>
            <p:sp>
              <p:nvSpPr>
                <p:cNvPr id="28" name="Rounded Rectangle 27"/>
                <p:cNvSpPr/>
                <p:nvPr/>
              </p:nvSpPr>
              <p:spPr>
                <a:xfrm>
                  <a:off x="6065189" y="1859946"/>
                  <a:ext cx="2116587" cy="4060990"/>
                </a:xfrm>
                <a:prstGeom prst="roundRect">
                  <a:avLst>
                    <a:gd name="adj" fmla="val 36514"/>
                  </a:avLst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dk1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defTabSz="594360"/>
                  <a:endParaRPr lang="en-US" sz="3120">
                    <a:solidFill>
                      <a:prstClr val="white"/>
                    </a:solidFill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9" name="Group 28"/>
                <p:cNvGrpSpPr/>
                <p:nvPr/>
              </p:nvGrpSpPr>
              <p:grpSpPr>
                <a:xfrm>
                  <a:off x="6310682" y="2237207"/>
                  <a:ext cx="1625600" cy="3306469"/>
                  <a:chOff x="2225527" y="2028429"/>
                  <a:chExt cx="1625600" cy="3306469"/>
                </a:xfrm>
              </p:grpSpPr>
              <p:sp>
                <p:nvSpPr>
                  <p:cNvPr id="30" name="Oval 29"/>
                  <p:cNvSpPr/>
                  <p:nvPr/>
                </p:nvSpPr>
                <p:spPr>
                  <a:xfrm>
                    <a:off x="2225527" y="2028429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594360"/>
                    <a:r>
                      <a:rPr lang="en-US" sz="1040" dirty="0">
                        <a:solidFill>
                          <a:prstClr val="white"/>
                        </a:solidFill>
                        <a:latin typeface="Helvetica Neue Medium"/>
                      </a:rPr>
                      <a:t>A-F</a:t>
                    </a:r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2225527" y="2938670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594360"/>
                    <a:r>
                      <a:rPr lang="en-US" sz="1040" dirty="0">
                        <a:solidFill>
                          <a:prstClr val="white"/>
                        </a:solidFill>
                        <a:latin typeface="Helvetica Neue Medium"/>
                      </a:rPr>
                      <a:t>G-L</a:t>
                    </a:r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>
                    <a:off x="2225527" y="3848911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594360"/>
                    <a:r>
                      <a:rPr lang="en-US" sz="1040" dirty="0">
                        <a:solidFill>
                          <a:prstClr val="white"/>
                        </a:solidFill>
                        <a:latin typeface="Helvetica Neue Medium"/>
                      </a:rPr>
                      <a:t>M-R</a:t>
                    </a:r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2225527" y="4759152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594360"/>
                    <a:r>
                      <a:rPr lang="en-US" sz="1040" dirty="0">
                        <a:solidFill>
                          <a:prstClr val="white"/>
                        </a:solidFill>
                        <a:latin typeface="Helvetica Neue Medium"/>
                      </a:rPr>
                      <a:t>S-Z</a:t>
                    </a:r>
                  </a:p>
                </p:txBody>
              </p:sp>
            </p:grpSp>
          </p:grpSp>
        </p:grpSp>
        <p:cxnSp>
          <p:nvCxnSpPr>
            <p:cNvPr id="35" name="Straight Arrow Connector 34"/>
            <p:cNvCxnSpPr/>
            <p:nvPr/>
          </p:nvCxnSpPr>
          <p:spPr>
            <a:xfrm rot="2398355" flipV="1">
              <a:off x="5276800" y="2230197"/>
              <a:ext cx="2090432" cy="1845074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6631841" y="3952481"/>
              <a:ext cx="1083835" cy="1518668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2398355" flipV="1">
              <a:off x="3812150" y="4582831"/>
              <a:ext cx="1889065" cy="560969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660401" y="2072541"/>
            <a:ext cx="3825293" cy="4625446"/>
            <a:chOff x="508000" y="2385570"/>
            <a:chExt cx="2942533" cy="3558035"/>
          </a:xfrm>
        </p:grpSpPr>
        <p:grpSp>
          <p:nvGrpSpPr>
            <p:cNvPr id="13" name="Group 12"/>
            <p:cNvGrpSpPr/>
            <p:nvPr/>
          </p:nvGrpSpPr>
          <p:grpSpPr>
            <a:xfrm>
              <a:off x="677334" y="2970346"/>
              <a:ext cx="1977842" cy="2973259"/>
              <a:chOff x="372540" y="3224341"/>
              <a:chExt cx="1977842" cy="2973259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1593294" y="3337823"/>
                <a:ext cx="564683" cy="274629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 defTabSz="594360"/>
                <a:endParaRPr lang="en-US" sz="2340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72540" y="3224341"/>
                <a:ext cx="1977842" cy="2973259"/>
              </a:xfrm>
              <a:prstGeom prst="rect">
                <a:avLst/>
              </a:prstGeom>
              <a:noFill/>
              <a:ln w="57150" cmpd="sng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594360"/>
                <a:endParaRPr lang="en-US" sz="2340" dirty="0">
                  <a:solidFill>
                    <a:prstClr val="black"/>
                  </a:solidFill>
                  <a:latin typeface="Helvetica Neue Medium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508000" y="2385570"/>
              <a:ext cx="2942533" cy="563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94360"/>
              <a:r>
                <a:rPr lang="en-US" sz="4160" dirty="0">
                  <a:solidFill>
                    <a:prstClr val="black"/>
                  </a:solidFill>
                  <a:latin typeface="Helvetica Neue Medium"/>
                </a:rPr>
                <a:t>Client Library</a:t>
              </a:r>
            </a:p>
          </p:txBody>
        </p:sp>
      </p:grpSp>
      <p:cxnSp>
        <p:nvCxnSpPr>
          <p:cNvPr id="38" name="Straight Arrow Connector 37"/>
          <p:cNvCxnSpPr>
            <a:cxnSpLocks/>
          </p:cNvCxnSpPr>
          <p:nvPr/>
        </p:nvCxnSpPr>
        <p:spPr>
          <a:xfrm flipH="1" flipV="1">
            <a:off x="3201603" y="5191406"/>
            <a:ext cx="2104034" cy="114535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1172210" y="5191405"/>
            <a:ext cx="1295304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172210" y="4881828"/>
            <a:ext cx="1295304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050730" y="4148237"/>
            <a:ext cx="1390124" cy="732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94360"/>
            <a:r>
              <a:rPr lang="en-US" sz="4160" dirty="0">
                <a:solidFill>
                  <a:prstClr val="black"/>
                </a:solidFill>
                <a:latin typeface="Helvetica Neue Medium"/>
              </a:rPr>
              <a:t>write</a:t>
            </a:r>
          </a:p>
        </p:txBody>
      </p:sp>
      <p:cxnSp>
        <p:nvCxnSpPr>
          <p:cNvPr id="46" name="Straight Arrow Connector 45"/>
          <p:cNvCxnSpPr>
            <a:endCxn id="8" idx="1"/>
          </p:cNvCxnSpPr>
          <p:nvPr/>
        </p:nvCxnSpPr>
        <p:spPr>
          <a:xfrm>
            <a:off x="3201602" y="4908446"/>
            <a:ext cx="2413518" cy="130100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7086432" y="5674473"/>
            <a:ext cx="3431208" cy="1109188"/>
            <a:chOff x="2280980" y="5909205"/>
            <a:chExt cx="2639391" cy="853221"/>
          </a:xfrm>
        </p:grpSpPr>
        <p:cxnSp>
          <p:nvCxnSpPr>
            <p:cNvPr id="60" name="Straight Arrow Connector 59"/>
            <p:cNvCxnSpPr>
              <a:cxnSpLocks/>
              <a:endCxn id="61" idx="2"/>
            </p:cNvCxnSpPr>
            <p:nvPr/>
          </p:nvCxnSpPr>
          <p:spPr>
            <a:xfrm flipH="1">
              <a:off x="2280980" y="6056011"/>
              <a:ext cx="774778" cy="477821"/>
            </a:xfrm>
            <a:prstGeom prst="straightConnector1">
              <a:avLst/>
            </a:prstGeom>
            <a:ln w="28575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non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53" name="Group 52"/>
            <p:cNvGrpSpPr/>
            <p:nvPr/>
          </p:nvGrpSpPr>
          <p:grpSpPr>
            <a:xfrm>
              <a:off x="3055758" y="5909205"/>
              <a:ext cx="1864613" cy="853221"/>
              <a:chOff x="3055758" y="5909205"/>
              <a:chExt cx="1864613" cy="853221"/>
            </a:xfrm>
            <a:noFill/>
          </p:grpSpPr>
          <p:sp>
            <p:nvSpPr>
              <p:cNvPr id="56" name="Rectangle 55"/>
              <p:cNvSpPr/>
              <p:nvPr/>
            </p:nvSpPr>
            <p:spPr>
              <a:xfrm>
                <a:off x="3055758" y="5958067"/>
                <a:ext cx="1864613" cy="804359"/>
              </a:xfrm>
              <a:prstGeom prst="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594360"/>
                <a:endParaRPr lang="en-US" sz="2340" dirty="0">
                  <a:solidFill>
                    <a:prstClr val="black"/>
                  </a:solidFill>
                  <a:latin typeface="Helvetica Neue Medium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3076930" y="5909205"/>
                <a:ext cx="1745054" cy="44035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defTabSz="594360"/>
                <a:r>
                  <a:rPr lang="en-US" sz="3120" dirty="0">
                    <a:solidFill>
                      <a:srgbClr val="8064A2">
                        <a:lumMod val="75000"/>
                      </a:srgbClr>
                    </a:solidFill>
                    <a:latin typeface="Helvetica Neue Medium"/>
                  </a:rPr>
                  <a:t>Replication</a:t>
                </a:r>
              </a:p>
            </p:txBody>
          </p:sp>
        </p:grpSp>
      </p:grpSp>
      <p:sp>
        <p:nvSpPr>
          <p:cNvPr id="61" name="Rectangle 60"/>
          <p:cNvSpPr/>
          <p:nvPr/>
        </p:nvSpPr>
        <p:spPr>
          <a:xfrm flipV="1">
            <a:off x="6956213" y="6486485"/>
            <a:ext cx="260437" cy="106627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94360"/>
            <a:endParaRPr lang="en-US" sz="2340" dirty="0">
              <a:solidFill>
                <a:prstClr val="black"/>
              </a:solidFill>
              <a:latin typeface="Helvetica Neue Medium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9581707" y="6211344"/>
            <a:ext cx="768601" cy="556301"/>
            <a:chOff x="4242616" y="6296856"/>
            <a:chExt cx="591231" cy="427923"/>
          </a:xfrm>
        </p:grpSpPr>
        <p:sp>
          <p:nvSpPr>
            <p:cNvPr id="63" name="Rectangle 62"/>
            <p:cNvSpPr/>
            <p:nvPr/>
          </p:nvSpPr>
          <p:spPr>
            <a:xfrm>
              <a:off x="4242616" y="6296856"/>
              <a:ext cx="591231" cy="3847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94360"/>
              <a:endParaRPr lang="en-US" sz="2340" dirty="0">
                <a:solidFill>
                  <a:prstClr val="white"/>
                </a:solidFill>
                <a:latin typeface="Helvetica Neue Medium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244635" y="6393328"/>
              <a:ext cx="587191" cy="3314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594360">
                <a:lnSpc>
                  <a:spcPct val="10000"/>
                </a:lnSpc>
              </a:pPr>
              <a:r>
                <a:rPr lang="en-US" sz="2000" dirty="0">
                  <a:solidFill>
                    <a:prstClr val="black"/>
                  </a:solidFill>
                  <a:latin typeface="Helvetica Neue Medium"/>
                </a:rPr>
                <a:t>write</a:t>
              </a:r>
            </a:p>
            <a:p>
              <a:pPr algn="ctr" defTabSz="594360"/>
              <a:r>
                <a:rPr lang="en-US" sz="2000" dirty="0">
                  <a:solidFill>
                    <a:prstClr val="black"/>
                  </a:solidFill>
                  <a:latin typeface="Helvetica Neue Medium"/>
                </a:rPr>
                <a:t>after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55758" y="137648"/>
            <a:ext cx="4337266" cy="1642179"/>
            <a:chOff x="185497" y="1538020"/>
            <a:chExt cx="3336358" cy="1263215"/>
          </a:xfrm>
        </p:grpSpPr>
        <p:grpSp>
          <p:nvGrpSpPr>
            <p:cNvPr id="69" name="Group 68"/>
            <p:cNvGrpSpPr/>
            <p:nvPr/>
          </p:nvGrpSpPr>
          <p:grpSpPr>
            <a:xfrm>
              <a:off x="190404" y="1643396"/>
              <a:ext cx="3250011" cy="1105185"/>
              <a:chOff x="-24713" y="1320231"/>
              <a:chExt cx="3250011" cy="1105185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1381775" y="1320231"/>
                <a:ext cx="1843523" cy="11051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594360">
                  <a:lnSpc>
                    <a:spcPct val="80000"/>
                  </a:lnSpc>
                </a:pPr>
                <a:r>
                  <a:rPr lang="en-US" sz="3640" dirty="0">
                    <a:solidFill>
                      <a:prstClr val="black"/>
                    </a:solidFill>
                    <a:latin typeface="Helvetica Neue Medium"/>
                  </a:rPr>
                  <a:t>write +</a:t>
                </a:r>
              </a:p>
              <a:p>
                <a:pPr algn="ctr" defTabSz="594360">
                  <a:lnSpc>
                    <a:spcPct val="80000"/>
                  </a:lnSpc>
                </a:pPr>
                <a:r>
                  <a:rPr lang="en-US" sz="3640" dirty="0">
                    <a:solidFill>
                      <a:prstClr val="black"/>
                    </a:solidFill>
                    <a:latin typeface="Helvetica Neue Medium"/>
                  </a:rPr>
                  <a:t>ordering</a:t>
                </a:r>
              </a:p>
              <a:p>
                <a:pPr algn="ctr" defTabSz="594360">
                  <a:lnSpc>
                    <a:spcPct val="80000"/>
                  </a:lnSpc>
                </a:pPr>
                <a:r>
                  <a:rPr lang="en-US" sz="3640" dirty="0">
                    <a:solidFill>
                      <a:prstClr val="black"/>
                    </a:solidFill>
                    <a:latin typeface="Helvetica Neue Medium"/>
                  </a:rPr>
                  <a:t>metadata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-24713" y="1375478"/>
                <a:ext cx="1117425" cy="93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594360"/>
                <a:r>
                  <a:rPr lang="en-US" sz="3640" dirty="0">
                    <a:solidFill>
                      <a:prstClr val="black"/>
                    </a:solidFill>
                    <a:latin typeface="Helvetica Neue Medium"/>
                  </a:rPr>
                  <a:t>write</a:t>
                </a:r>
              </a:p>
              <a:p>
                <a:pPr algn="ctr" defTabSz="594360"/>
                <a:r>
                  <a:rPr lang="en-US" sz="3640" dirty="0">
                    <a:solidFill>
                      <a:prstClr val="black"/>
                    </a:solidFill>
                    <a:latin typeface="Helvetica Neue Medium"/>
                  </a:rPr>
                  <a:t>after 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766357" y="1496012"/>
                <a:ext cx="1003448" cy="6250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594360"/>
                <a:r>
                  <a:rPr lang="en-US" sz="4680" dirty="0">
                    <a:solidFill>
                      <a:prstClr val="black"/>
                    </a:solidFill>
                    <a:latin typeface="Helvetica Neue Medium"/>
                  </a:rPr>
                  <a:t>=</a:t>
                </a:r>
              </a:p>
            </p:txBody>
          </p:sp>
        </p:grpSp>
        <p:sp>
          <p:nvSpPr>
            <p:cNvPr id="70" name="Rectangle 69"/>
            <p:cNvSpPr/>
            <p:nvPr/>
          </p:nvSpPr>
          <p:spPr>
            <a:xfrm>
              <a:off x="185497" y="1538020"/>
              <a:ext cx="3336358" cy="12632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94360"/>
              <a:endParaRPr lang="en-US" sz="2340" dirty="0">
                <a:solidFill>
                  <a:prstClr val="black"/>
                </a:solidFill>
                <a:latin typeface="Helvetica Neue Medium"/>
              </a:endParaRPr>
            </a:p>
          </p:txBody>
        </p:sp>
      </p:grpSp>
      <p:cxnSp>
        <p:nvCxnSpPr>
          <p:cNvPr id="74" name="Straight Arrow Connector 73"/>
          <p:cNvCxnSpPr>
            <a:cxnSpLocks/>
            <a:stCxn id="56" idx="3"/>
            <a:endCxn id="33" idx="3"/>
          </p:cNvCxnSpPr>
          <p:nvPr/>
        </p:nvCxnSpPr>
        <p:spPr>
          <a:xfrm flipH="1" flipV="1">
            <a:off x="10478455" y="4564443"/>
            <a:ext cx="39185" cy="16963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cxnSpLocks/>
            <a:stCxn id="56" idx="3"/>
          </p:cNvCxnSpPr>
          <p:nvPr/>
        </p:nvCxnSpPr>
        <p:spPr>
          <a:xfrm flipV="1">
            <a:off x="10517640" y="1578970"/>
            <a:ext cx="489025" cy="46818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6" name="Plus 75"/>
          <p:cNvSpPr/>
          <p:nvPr/>
        </p:nvSpPr>
        <p:spPr>
          <a:xfrm>
            <a:off x="2507797" y="3505481"/>
            <a:ext cx="644645" cy="71694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94360"/>
            <a:endParaRPr lang="en-US" sz="2340" dirty="0">
              <a:solidFill>
                <a:prstClr val="white"/>
              </a:solidFill>
              <a:latin typeface="Helvetica Neue Medium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399456" y="6109397"/>
            <a:ext cx="431328" cy="38962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 defTabSz="594360"/>
            <a:endParaRPr lang="en-US" sz="2340" dirty="0">
              <a:solidFill>
                <a:prstClr val="white"/>
              </a:solidFill>
              <a:latin typeface="Helvetica Neue Medium"/>
            </a:endParaRPr>
          </a:p>
        </p:txBody>
      </p:sp>
      <p:sp>
        <p:nvSpPr>
          <p:cNvPr id="82" name="TextBox 81"/>
          <p:cNvSpPr txBox="1"/>
          <p:nvPr/>
        </p:nvSpPr>
        <p:spPr>
          <a:xfrm rot="1800000">
            <a:off x="3033863" y="4778091"/>
            <a:ext cx="2783134" cy="732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94360"/>
            <a:r>
              <a:rPr lang="en-US" sz="4160" dirty="0" err="1">
                <a:solidFill>
                  <a:prstClr val="black"/>
                </a:solidFill>
                <a:latin typeface="Helvetica Neue Medium"/>
              </a:rPr>
              <a:t>write_after</a:t>
            </a:r>
            <a:endParaRPr lang="en-US" sz="4160" dirty="0">
              <a:solidFill>
                <a:prstClr val="black"/>
              </a:solidFill>
              <a:latin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5812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61" grpId="0" animBg="1"/>
      <p:bldP spid="76" grpId="0" animBg="1"/>
      <p:bldP spid="77" grpId="0" animBg="1"/>
      <p:bldP spid="8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/>
          <p:cNvSpPr/>
          <p:nvPr/>
        </p:nvSpPr>
        <p:spPr>
          <a:xfrm>
            <a:off x="4732866" y="1829480"/>
            <a:ext cx="6860211" cy="5645492"/>
          </a:xfrm>
          <a:prstGeom prst="roundRect">
            <a:avLst>
              <a:gd name="adj" fmla="val 92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94360"/>
            <a:endParaRPr lang="en-US" sz="2340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86495" y="2059458"/>
            <a:ext cx="2751563" cy="5279287"/>
          </a:xfrm>
          <a:prstGeom prst="roundRect">
            <a:avLst>
              <a:gd name="adj" fmla="val 36514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94360"/>
            <a:endParaRPr lang="en-US" sz="2340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305635" y="2549898"/>
            <a:ext cx="2113280" cy="4298410"/>
            <a:chOff x="2225527" y="2028429"/>
            <a:chExt cx="1625600" cy="3306469"/>
          </a:xfrm>
        </p:grpSpPr>
        <p:sp>
          <p:nvSpPr>
            <p:cNvPr id="5" name="Oval 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594360"/>
              <a:r>
                <a:rPr lang="en-US" sz="3120" dirty="0">
                  <a:solidFill>
                    <a:prstClr val="white"/>
                  </a:solidFill>
                  <a:latin typeface="Helvetica Neue Medium"/>
                </a:rPr>
                <a:t>A-F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594360"/>
              <a:r>
                <a:rPr lang="en-US" sz="3120" dirty="0">
                  <a:solidFill>
                    <a:prstClr val="white"/>
                  </a:solidFill>
                  <a:latin typeface="Helvetica Neue Medium"/>
                </a:rPr>
                <a:t>G-L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594360"/>
              <a:r>
                <a:rPr lang="en-US" sz="3120" dirty="0">
                  <a:solidFill>
                    <a:prstClr val="white"/>
                  </a:solidFill>
                  <a:latin typeface="Helvetica Neue Medium"/>
                </a:rPr>
                <a:t>M-R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594360"/>
              <a:r>
                <a:rPr lang="en-US" sz="3120" dirty="0">
                  <a:solidFill>
                    <a:prstClr val="white"/>
                  </a:solidFill>
                  <a:latin typeface="Helvetica Neue Medium"/>
                </a:rPr>
                <a:t>S-Z</a:t>
              </a:r>
            </a:p>
          </p:txBody>
        </p:sp>
      </p:grpSp>
      <p:sp>
        <p:nvSpPr>
          <p:cNvPr id="38" name="Rectangle 37"/>
          <p:cNvSpPr/>
          <p:nvPr/>
        </p:nvSpPr>
        <p:spPr>
          <a:xfrm>
            <a:off x="5399456" y="6109397"/>
            <a:ext cx="431328" cy="38962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 defTabSz="594360"/>
            <a:endParaRPr lang="en-US" sz="2340" dirty="0">
              <a:solidFill>
                <a:prstClr val="white"/>
              </a:solidFill>
              <a:latin typeface="Helvetica Neue Medium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60792" y="6495632"/>
            <a:ext cx="4425703" cy="1"/>
          </a:xfrm>
          <a:prstGeom prst="straightConnector1">
            <a:avLst/>
          </a:prstGeom>
          <a:ln w="38100" cmpd="sng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0765" y="5735424"/>
            <a:ext cx="4988866" cy="7325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594360"/>
            <a:r>
              <a:rPr lang="en-US" sz="4160" dirty="0" err="1">
                <a:solidFill>
                  <a:srgbClr val="604A7B"/>
                </a:solidFill>
                <a:latin typeface="Helvetica Neue Medium"/>
              </a:rPr>
              <a:t>write_after</a:t>
            </a:r>
            <a:r>
              <a:rPr lang="en-US" sz="4160" dirty="0">
                <a:solidFill>
                  <a:srgbClr val="604A7B"/>
                </a:solidFill>
                <a:latin typeface="Helvetica Neue Medium"/>
              </a:rPr>
              <a:t>(…,</a:t>
            </a:r>
            <a:r>
              <a:rPr lang="en-US" sz="4160" dirty="0" err="1">
                <a:solidFill>
                  <a:srgbClr val="953735"/>
                </a:solidFill>
                <a:latin typeface="Helvetica Neue Medium"/>
              </a:rPr>
              <a:t>deps</a:t>
            </a:r>
            <a:r>
              <a:rPr lang="en-US" sz="4160" dirty="0">
                <a:solidFill>
                  <a:srgbClr val="604A7B"/>
                </a:solidFill>
                <a:latin typeface="Helvetica Neue Medium"/>
              </a:rPr>
              <a:t>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089659" y="4166448"/>
            <a:ext cx="3749476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94360"/>
            <a:r>
              <a:rPr lang="en-US" sz="3640" dirty="0" err="1">
                <a:solidFill>
                  <a:prstClr val="black"/>
                </a:solidFill>
                <a:latin typeface="Helvetica Neue Medium"/>
              </a:rPr>
              <a:t>dep</a:t>
            </a:r>
            <a:endParaRPr lang="en-US" sz="3640" dirty="0">
              <a:solidFill>
                <a:prstClr val="black"/>
              </a:solidFill>
              <a:latin typeface="Helvetica Neue Medium"/>
            </a:endParaRPr>
          </a:p>
          <a:p>
            <a:pPr defTabSz="594360"/>
            <a:r>
              <a:rPr lang="en-US" sz="3640" dirty="0">
                <a:solidFill>
                  <a:prstClr val="black"/>
                </a:solidFill>
                <a:latin typeface="Helvetica Neue Medium"/>
              </a:rPr>
              <a:t>check</a:t>
            </a:r>
          </a:p>
          <a:p>
            <a:pPr defTabSz="594360"/>
            <a:r>
              <a:rPr lang="en-US" sz="3640" dirty="0">
                <a:solidFill>
                  <a:prstClr val="black"/>
                </a:solidFill>
                <a:latin typeface="Helvetica Neue Medium"/>
              </a:rPr>
              <a:t>(L</a:t>
            </a:r>
            <a:r>
              <a:rPr lang="en-US" sz="3640" baseline="-25000" dirty="0">
                <a:solidFill>
                  <a:prstClr val="black"/>
                </a:solidFill>
                <a:latin typeface="Helvetica Neue Medium"/>
              </a:rPr>
              <a:t>337</a:t>
            </a:r>
            <a:r>
              <a:rPr lang="en-US" sz="3640" dirty="0">
                <a:solidFill>
                  <a:prstClr val="black"/>
                </a:solidFill>
                <a:latin typeface="Helvetica Neue Medium"/>
              </a:rPr>
              <a:t>)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968587" y="2549899"/>
            <a:ext cx="3764281" cy="3493868"/>
            <a:chOff x="5046133" y="4740739"/>
            <a:chExt cx="2895601" cy="2687591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6804985" y="6983305"/>
              <a:ext cx="1136749" cy="445025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 flipV="1">
              <a:off x="5046133" y="6983304"/>
              <a:ext cx="1964268" cy="44502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5046133" y="4740739"/>
              <a:ext cx="1758851" cy="2242566"/>
            </a:xfrm>
            <a:prstGeom prst="rect">
              <a:avLst/>
            </a:prstGeom>
            <a:gradFill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78000">
                  <a:schemeClr val="bg1"/>
                </a:gs>
                <a:gs pos="77000">
                  <a:schemeClr val="accent2">
                    <a:tint val="50000"/>
                    <a:shade val="100000"/>
                    <a:satMod val="350000"/>
                  </a:schemeClr>
                </a:gs>
              </a:gsLst>
            </a:gradFill>
            <a:ln w="38100" cmpd="sng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defTabSz="594360">
                <a:lnSpc>
                  <a:spcPct val="70000"/>
                </a:lnSpc>
              </a:pPr>
              <a:endParaRPr lang="en-US" sz="910" dirty="0">
                <a:solidFill>
                  <a:srgbClr val="C0504D">
                    <a:lumMod val="75000"/>
                  </a:srgbClr>
                </a:solidFill>
                <a:latin typeface="Helvetica Neue Medium"/>
              </a:endParaRPr>
            </a:p>
            <a:p>
              <a:pPr defTabSz="594360">
                <a:lnSpc>
                  <a:spcPct val="70000"/>
                </a:lnSpc>
              </a:pPr>
              <a:r>
                <a:rPr lang="en-US" sz="3640" dirty="0" err="1">
                  <a:solidFill>
                    <a:srgbClr val="C0504D">
                      <a:lumMod val="75000"/>
                    </a:srgbClr>
                  </a:solidFill>
                  <a:latin typeface="Helvetica Neue Medium"/>
                </a:rPr>
                <a:t>deps</a:t>
              </a:r>
              <a:r>
                <a:rPr lang="en-US" sz="3640" dirty="0">
                  <a:solidFill>
                    <a:prstClr val="white"/>
                  </a:solidFill>
                  <a:latin typeface="Helvetica Neue Medium"/>
                </a:rPr>
                <a:t>  </a:t>
              </a:r>
              <a:endParaRPr lang="en-US" sz="910" b="1" dirty="0">
                <a:solidFill>
                  <a:prstClr val="white"/>
                </a:solidFill>
                <a:latin typeface="Helvetica Neue Medium"/>
              </a:endParaRPr>
            </a:p>
            <a:p>
              <a:pPr defTabSz="594360">
                <a:lnSpc>
                  <a:spcPct val="130000"/>
                </a:lnSpc>
              </a:pPr>
              <a:r>
                <a:rPr lang="en-US" sz="3640" b="1" dirty="0">
                  <a:solidFill>
                    <a:prstClr val="white"/>
                  </a:solidFill>
                  <a:latin typeface="Helvetica Neue Medium"/>
                </a:rPr>
                <a:t>L</a:t>
              </a:r>
              <a:r>
                <a:rPr lang="en-US" sz="3640" b="1" baseline="-25000" dirty="0">
                  <a:solidFill>
                    <a:prstClr val="white"/>
                  </a:solidFill>
                  <a:latin typeface="Helvetica Neue Medium"/>
                </a:rPr>
                <a:t> 337</a:t>
              </a:r>
              <a:endParaRPr lang="en-US" sz="3640" dirty="0">
                <a:solidFill>
                  <a:prstClr val="white"/>
                </a:solidFill>
                <a:latin typeface="Helvetica Neue Medium"/>
              </a:endParaRPr>
            </a:p>
            <a:p>
              <a:pPr defTabSz="594360"/>
              <a:r>
                <a:rPr lang="en-US" sz="3640" b="1" dirty="0">
                  <a:solidFill>
                    <a:prstClr val="white"/>
                  </a:solidFill>
                  <a:latin typeface="Helvetica Neue Medium"/>
                </a:rPr>
                <a:t>A</a:t>
              </a:r>
              <a:r>
                <a:rPr lang="en-US" sz="3640" b="1" baseline="-25000" dirty="0">
                  <a:solidFill>
                    <a:prstClr val="white"/>
                  </a:solidFill>
                  <a:latin typeface="Helvetica Neue Medium"/>
                </a:rPr>
                <a:t> 195</a:t>
              </a:r>
              <a:r>
                <a:rPr lang="en-US" sz="3640" dirty="0">
                  <a:solidFill>
                    <a:prstClr val="white"/>
                  </a:solidFill>
                  <a:latin typeface="Helvetica Neue Medium"/>
                </a:rPr>
                <a:t> 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7700822" y="2478266"/>
            <a:ext cx="3892256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94360"/>
            <a:r>
              <a:rPr lang="en-US" sz="3640" dirty="0" err="1">
                <a:solidFill>
                  <a:prstClr val="black"/>
                </a:solidFill>
                <a:latin typeface="Helvetica Neue Medium"/>
              </a:rPr>
              <a:t>dep_check</a:t>
            </a:r>
            <a:r>
              <a:rPr lang="en-US" sz="3640" dirty="0">
                <a:solidFill>
                  <a:prstClr val="black"/>
                </a:solidFill>
                <a:latin typeface="Helvetica Neue Medium"/>
              </a:rPr>
              <a:t>(A</a:t>
            </a:r>
            <a:r>
              <a:rPr lang="en-US" sz="3640" baseline="-25000" dirty="0">
                <a:solidFill>
                  <a:prstClr val="black"/>
                </a:solidFill>
                <a:latin typeface="Helvetica Neue Medium"/>
              </a:rPr>
              <a:t>195</a:t>
            </a:r>
            <a:r>
              <a:rPr lang="en-US" sz="3640" dirty="0">
                <a:solidFill>
                  <a:prstClr val="black"/>
                </a:solidFill>
                <a:latin typeface="Helvetica Neue Medium"/>
              </a:rPr>
              <a:t>)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033347" y="329457"/>
            <a:ext cx="6669832" cy="12548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94360"/>
            <a:r>
              <a:rPr lang="en-US" sz="3120" b="1" dirty="0">
                <a:solidFill>
                  <a:prstClr val="black"/>
                </a:solidFill>
                <a:latin typeface="Helvetica Neue Medium"/>
              </a:rPr>
              <a:t>Exposing values after </a:t>
            </a:r>
            <a:r>
              <a:rPr lang="en-US" sz="3120" b="1" dirty="0" err="1">
                <a:solidFill>
                  <a:prstClr val="black"/>
                </a:solidFill>
                <a:latin typeface="Helvetica Neue Medium"/>
              </a:rPr>
              <a:t>dep_checks</a:t>
            </a:r>
            <a:r>
              <a:rPr lang="en-US" sz="3120" b="1" dirty="0">
                <a:solidFill>
                  <a:prstClr val="black"/>
                </a:solidFill>
                <a:latin typeface="Helvetica Neue Medium"/>
              </a:rPr>
              <a:t> return ensures causal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172256" y="1630018"/>
            <a:ext cx="2424062" cy="2117664"/>
            <a:chOff x="132505" y="2045169"/>
            <a:chExt cx="1864663" cy="1628972"/>
          </a:xfrm>
        </p:grpSpPr>
        <p:sp>
          <p:nvSpPr>
            <p:cNvPr id="16" name="Freeform 15"/>
            <p:cNvSpPr/>
            <p:nvPr/>
          </p:nvSpPr>
          <p:spPr>
            <a:xfrm>
              <a:off x="724295" y="3235710"/>
              <a:ext cx="325573" cy="438431"/>
            </a:xfrm>
            <a:custGeom>
              <a:avLst/>
              <a:gdLst>
                <a:gd name="connsiteX0" fmla="*/ 427889 w 578211"/>
                <a:gd name="connsiteY0" fmla="*/ 59497 h 1061316"/>
                <a:gd name="connsiteX1" fmla="*/ 55355 w 578211"/>
                <a:gd name="connsiteY1" fmla="*/ 93364 h 1061316"/>
                <a:gd name="connsiteX2" fmla="*/ 55355 w 578211"/>
                <a:gd name="connsiteY2" fmla="*/ 940031 h 1061316"/>
                <a:gd name="connsiteX3" fmla="*/ 563355 w 578211"/>
                <a:gd name="connsiteY3" fmla="*/ 956964 h 1061316"/>
                <a:gd name="connsiteX4" fmla="*/ 427889 w 578211"/>
                <a:gd name="connsiteY4" fmla="*/ 8697 h 1061316"/>
                <a:gd name="connsiteX0" fmla="*/ 427889 w 578211"/>
                <a:gd name="connsiteY0" fmla="*/ 59497 h 1057379"/>
                <a:gd name="connsiteX1" fmla="*/ 55355 w 578211"/>
                <a:gd name="connsiteY1" fmla="*/ 93364 h 1057379"/>
                <a:gd name="connsiteX2" fmla="*/ 55355 w 578211"/>
                <a:gd name="connsiteY2" fmla="*/ 940031 h 1057379"/>
                <a:gd name="connsiteX3" fmla="*/ 563355 w 578211"/>
                <a:gd name="connsiteY3" fmla="*/ 956964 h 1057379"/>
                <a:gd name="connsiteX4" fmla="*/ 427889 w 578211"/>
                <a:gd name="connsiteY4" fmla="*/ 67964 h 1057379"/>
                <a:gd name="connsiteX0" fmla="*/ 427889 w 582698"/>
                <a:gd name="connsiteY0" fmla="*/ 59497 h 1057938"/>
                <a:gd name="connsiteX1" fmla="*/ 55355 w 582698"/>
                <a:gd name="connsiteY1" fmla="*/ 93364 h 1057938"/>
                <a:gd name="connsiteX2" fmla="*/ 55355 w 582698"/>
                <a:gd name="connsiteY2" fmla="*/ 940031 h 1057938"/>
                <a:gd name="connsiteX3" fmla="*/ 563355 w 582698"/>
                <a:gd name="connsiteY3" fmla="*/ 956964 h 1057938"/>
                <a:gd name="connsiteX4" fmla="*/ 457522 w 582698"/>
                <a:gd name="connsiteY4" fmla="*/ 59497 h 1057938"/>
                <a:gd name="connsiteX0" fmla="*/ 459244 w 584419"/>
                <a:gd name="connsiteY0" fmla="*/ 59497 h 1057938"/>
                <a:gd name="connsiteX1" fmla="*/ 57076 w 584419"/>
                <a:gd name="connsiteY1" fmla="*/ 93364 h 1057938"/>
                <a:gd name="connsiteX2" fmla="*/ 57076 w 584419"/>
                <a:gd name="connsiteY2" fmla="*/ 940031 h 1057938"/>
                <a:gd name="connsiteX3" fmla="*/ 565076 w 584419"/>
                <a:gd name="connsiteY3" fmla="*/ 956964 h 1057938"/>
                <a:gd name="connsiteX4" fmla="*/ 459243 w 584419"/>
                <a:gd name="connsiteY4" fmla="*/ 59497 h 1057938"/>
                <a:gd name="connsiteX0" fmla="*/ 459244 w 603851"/>
                <a:gd name="connsiteY0" fmla="*/ 59497 h 1057938"/>
                <a:gd name="connsiteX1" fmla="*/ 57076 w 603851"/>
                <a:gd name="connsiteY1" fmla="*/ 93364 h 1057938"/>
                <a:gd name="connsiteX2" fmla="*/ 57076 w 603851"/>
                <a:gd name="connsiteY2" fmla="*/ 940031 h 1057938"/>
                <a:gd name="connsiteX3" fmla="*/ 565076 w 603851"/>
                <a:gd name="connsiteY3" fmla="*/ 956964 h 1057938"/>
                <a:gd name="connsiteX4" fmla="*/ 459243 w 603851"/>
                <a:gd name="connsiteY4" fmla="*/ 59497 h 1057938"/>
                <a:gd name="connsiteX0" fmla="*/ 459244 w 633109"/>
                <a:gd name="connsiteY0" fmla="*/ 59497 h 1054801"/>
                <a:gd name="connsiteX1" fmla="*/ 57076 w 633109"/>
                <a:gd name="connsiteY1" fmla="*/ 93364 h 1054801"/>
                <a:gd name="connsiteX2" fmla="*/ 57076 w 633109"/>
                <a:gd name="connsiteY2" fmla="*/ 940031 h 1054801"/>
                <a:gd name="connsiteX3" fmla="*/ 565076 w 633109"/>
                <a:gd name="connsiteY3" fmla="*/ 956964 h 1054801"/>
                <a:gd name="connsiteX4" fmla="*/ 521391 w 633109"/>
                <a:gd name="connsiteY4" fmla="*/ 107130 h 1054801"/>
                <a:gd name="connsiteX0" fmla="*/ 459244 w 593450"/>
                <a:gd name="connsiteY0" fmla="*/ 59497 h 1061104"/>
                <a:gd name="connsiteX1" fmla="*/ 57076 w 593450"/>
                <a:gd name="connsiteY1" fmla="*/ 93364 h 1061104"/>
                <a:gd name="connsiteX2" fmla="*/ 57076 w 593450"/>
                <a:gd name="connsiteY2" fmla="*/ 940031 h 1061104"/>
                <a:gd name="connsiteX3" fmla="*/ 565076 w 593450"/>
                <a:gd name="connsiteY3" fmla="*/ 956964 h 1061104"/>
                <a:gd name="connsiteX4" fmla="*/ 428167 w 593450"/>
                <a:gd name="connsiteY4" fmla="*/ 11868 h 106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450" h="1061104">
                  <a:moveTo>
                    <a:pt x="459244" y="59497"/>
                  </a:moveTo>
                  <a:cubicBezTo>
                    <a:pt x="304021" y="3052"/>
                    <a:pt x="124104" y="-53392"/>
                    <a:pt x="57076" y="93364"/>
                  </a:cubicBezTo>
                  <a:cubicBezTo>
                    <a:pt x="-9952" y="240120"/>
                    <a:pt x="-27591" y="796098"/>
                    <a:pt x="57076" y="940031"/>
                  </a:cubicBezTo>
                  <a:cubicBezTo>
                    <a:pt x="141743" y="1083964"/>
                    <a:pt x="503228" y="1111658"/>
                    <a:pt x="565076" y="956964"/>
                  </a:cubicBezTo>
                  <a:cubicBezTo>
                    <a:pt x="626924" y="802270"/>
                    <a:pt x="590445" y="250346"/>
                    <a:pt x="428167" y="11868"/>
                  </a:cubicBezTo>
                </a:path>
              </a:pathLst>
            </a:cu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594360"/>
              <a:endParaRPr lang="en-US" sz="2600" dirty="0">
                <a:solidFill>
                  <a:prstClr val="black"/>
                </a:solidFill>
                <a:latin typeface="Helvetica Neue Medium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74605" y="2485526"/>
              <a:ext cx="218158" cy="1011540"/>
              <a:chOff x="474605" y="2485526"/>
              <a:chExt cx="218158" cy="1011540"/>
            </a:xfrm>
          </p:grpSpPr>
          <p:sp>
            <p:nvSpPr>
              <p:cNvPr id="17" name="Freeform 16"/>
              <p:cNvSpPr/>
              <p:nvPr/>
            </p:nvSpPr>
            <p:spPr>
              <a:xfrm>
                <a:off x="474605" y="2485526"/>
                <a:ext cx="109598" cy="960408"/>
              </a:xfrm>
              <a:custGeom>
                <a:avLst/>
                <a:gdLst>
                  <a:gd name="connsiteX0" fmla="*/ 728 w 119261"/>
                  <a:gd name="connsiteY0" fmla="*/ 0 h 1032933"/>
                  <a:gd name="connsiteX1" fmla="*/ 17661 w 119261"/>
                  <a:gd name="connsiteY1" fmla="*/ 897466 h 1032933"/>
                  <a:gd name="connsiteX2" fmla="*/ 119261 w 119261"/>
                  <a:gd name="connsiteY2" fmla="*/ 1032933 h 1032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261" h="1032933">
                    <a:moveTo>
                      <a:pt x="728" y="0"/>
                    </a:moveTo>
                    <a:cubicBezTo>
                      <a:pt x="-683" y="362655"/>
                      <a:pt x="-2094" y="725311"/>
                      <a:pt x="17661" y="897466"/>
                    </a:cubicBezTo>
                    <a:cubicBezTo>
                      <a:pt x="37416" y="1069621"/>
                      <a:pt x="102328" y="948266"/>
                      <a:pt x="119261" y="1032933"/>
                    </a:cubicBezTo>
                  </a:path>
                </a:pathLst>
              </a:custGeom>
              <a:ln w="381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594360"/>
                <a:endParaRPr lang="en-US" sz="2600" dirty="0">
                  <a:solidFill>
                    <a:prstClr val="black"/>
                  </a:solidFill>
                  <a:latin typeface="Helvetica Neue Medium" charset="0"/>
                </a:endParaRPr>
              </a:p>
            </p:txBody>
          </p:sp>
          <p:sp>
            <p:nvSpPr>
              <p:cNvPr id="18" name="Isosceles Triangle 17"/>
              <p:cNvSpPr/>
              <p:nvPr/>
            </p:nvSpPr>
            <p:spPr>
              <a:xfrm rot="6487840">
                <a:off x="558073" y="3362377"/>
                <a:ext cx="119261" cy="150118"/>
              </a:xfrm>
              <a:prstGeom prst="triangle">
                <a:avLst/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94360"/>
                <a:endParaRPr lang="en-US" sz="2600" dirty="0">
                  <a:solidFill>
                    <a:prstClr val="white"/>
                  </a:solidFill>
                  <a:latin typeface="Helvetica Neue Medium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132505" y="2045169"/>
              <a:ext cx="1864663" cy="440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94360"/>
              <a:r>
                <a:rPr lang="en-US" sz="312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Locator Key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200260" y="894251"/>
            <a:ext cx="3667992" cy="2917041"/>
            <a:chOff x="923277" y="1479193"/>
            <a:chExt cx="2821532" cy="2243878"/>
          </a:xfrm>
        </p:grpSpPr>
        <p:sp>
          <p:nvSpPr>
            <p:cNvPr id="65" name="Freeform 64"/>
            <p:cNvSpPr/>
            <p:nvPr/>
          </p:nvSpPr>
          <p:spPr>
            <a:xfrm>
              <a:off x="1033345" y="3421791"/>
              <a:ext cx="527101" cy="301026"/>
            </a:xfrm>
            <a:custGeom>
              <a:avLst/>
              <a:gdLst>
                <a:gd name="connsiteX0" fmla="*/ 427889 w 578211"/>
                <a:gd name="connsiteY0" fmla="*/ 59497 h 1061316"/>
                <a:gd name="connsiteX1" fmla="*/ 55355 w 578211"/>
                <a:gd name="connsiteY1" fmla="*/ 93364 h 1061316"/>
                <a:gd name="connsiteX2" fmla="*/ 55355 w 578211"/>
                <a:gd name="connsiteY2" fmla="*/ 940031 h 1061316"/>
                <a:gd name="connsiteX3" fmla="*/ 563355 w 578211"/>
                <a:gd name="connsiteY3" fmla="*/ 956964 h 1061316"/>
                <a:gd name="connsiteX4" fmla="*/ 427889 w 578211"/>
                <a:gd name="connsiteY4" fmla="*/ 8697 h 1061316"/>
                <a:gd name="connsiteX0" fmla="*/ 427889 w 578211"/>
                <a:gd name="connsiteY0" fmla="*/ 59497 h 1057379"/>
                <a:gd name="connsiteX1" fmla="*/ 55355 w 578211"/>
                <a:gd name="connsiteY1" fmla="*/ 93364 h 1057379"/>
                <a:gd name="connsiteX2" fmla="*/ 55355 w 578211"/>
                <a:gd name="connsiteY2" fmla="*/ 940031 h 1057379"/>
                <a:gd name="connsiteX3" fmla="*/ 563355 w 578211"/>
                <a:gd name="connsiteY3" fmla="*/ 956964 h 1057379"/>
                <a:gd name="connsiteX4" fmla="*/ 427889 w 578211"/>
                <a:gd name="connsiteY4" fmla="*/ 67964 h 1057379"/>
                <a:gd name="connsiteX0" fmla="*/ 427889 w 582698"/>
                <a:gd name="connsiteY0" fmla="*/ 59497 h 1057938"/>
                <a:gd name="connsiteX1" fmla="*/ 55355 w 582698"/>
                <a:gd name="connsiteY1" fmla="*/ 93364 h 1057938"/>
                <a:gd name="connsiteX2" fmla="*/ 55355 w 582698"/>
                <a:gd name="connsiteY2" fmla="*/ 940031 h 1057938"/>
                <a:gd name="connsiteX3" fmla="*/ 563355 w 582698"/>
                <a:gd name="connsiteY3" fmla="*/ 956964 h 1057938"/>
                <a:gd name="connsiteX4" fmla="*/ 457522 w 582698"/>
                <a:gd name="connsiteY4" fmla="*/ 59497 h 1057938"/>
                <a:gd name="connsiteX0" fmla="*/ 459244 w 584419"/>
                <a:gd name="connsiteY0" fmla="*/ 59497 h 1057938"/>
                <a:gd name="connsiteX1" fmla="*/ 57076 w 584419"/>
                <a:gd name="connsiteY1" fmla="*/ 93364 h 1057938"/>
                <a:gd name="connsiteX2" fmla="*/ 57076 w 584419"/>
                <a:gd name="connsiteY2" fmla="*/ 940031 h 1057938"/>
                <a:gd name="connsiteX3" fmla="*/ 565076 w 584419"/>
                <a:gd name="connsiteY3" fmla="*/ 956964 h 1057938"/>
                <a:gd name="connsiteX4" fmla="*/ 459243 w 584419"/>
                <a:gd name="connsiteY4" fmla="*/ 59497 h 1057938"/>
                <a:gd name="connsiteX0" fmla="*/ 459244 w 603851"/>
                <a:gd name="connsiteY0" fmla="*/ 59497 h 1057938"/>
                <a:gd name="connsiteX1" fmla="*/ 57076 w 603851"/>
                <a:gd name="connsiteY1" fmla="*/ 93364 h 1057938"/>
                <a:gd name="connsiteX2" fmla="*/ 57076 w 603851"/>
                <a:gd name="connsiteY2" fmla="*/ 940031 h 1057938"/>
                <a:gd name="connsiteX3" fmla="*/ 565076 w 603851"/>
                <a:gd name="connsiteY3" fmla="*/ 956964 h 1057938"/>
                <a:gd name="connsiteX4" fmla="*/ 459243 w 603851"/>
                <a:gd name="connsiteY4" fmla="*/ 59497 h 1057938"/>
                <a:gd name="connsiteX0" fmla="*/ 459244 w 633109"/>
                <a:gd name="connsiteY0" fmla="*/ 59497 h 1054801"/>
                <a:gd name="connsiteX1" fmla="*/ 57076 w 633109"/>
                <a:gd name="connsiteY1" fmla="*/ 93364 h 1054801"/>
                <a:gd name="connsiteX2" fmla="*/ 57076 w 633109"/>
                <a:gd name="connsiteY2" fmla="*/ 940031 h 1054801"/>
                <a:gd name="connsiteX3" fmla="*/ 565076 w 633109"/>
                <a:gd name="connsiteY3" fmla="*/ 956964 h 1054801"/>
                <a:gd name="connsiteX4" fmla="*/ 521391 w 633109"/>
                <a:gd name="connsiteY4" fmla="*/ 107130 h 1054801"/>
                <a:gd name="connsiteX0" fmla="*/ 459244 w 593450"/>
                <a:gd name="connsiteY0" fmla="*/ 59497 h 1061104"/>
                <a:gd name="connsiteX1" fmla="*/ 57076 w 593450"/>
                <a:gd name="connsiteY1" fmla="*/ 93364 h 1061104"/>
                <a:gd name="connsiteX2" fmla="*/ 57076 w 593450"/>
                <a:gd name="connsiteY2" fmla="*/ 940031 h 1061104"/>
                <a:gd name="connsiteX3" fmla="*/ 565076 w 593450"/>
                <a:gd name="connsiteY3" fmla="*/ 956964 h 1061104"/>
                <a:gd name="connsiteX4" fmla="*/ 428167 w 593450"/>
                <a:gd name="connsiteY4" fmla="*/ 11868 h 106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450" h="1061104">
                  <a:moveTo>
                    <a:pt x="459244" y="59497"/>
                  </a:moveTo>
                  <a:cubicBezTo>
                    <a:pt x="304021" y="3052"/>
                    <a:pt x="124104" y="-53392"/>
                    <a:pt x="57076" y="93364"/>
                  </a:cubicBezTo>
                  <a:cubicBezTo>
                    <a:pt x="-9952" y="240120"/>
                    <a:pt x="-27591" y="796098"/>
                    <a:pt x="57076" y="940031"/>
                  </a:cubicBezTo>
                  <a:cubicBezTo>
                    <a:pt x="141743" y="1083964"/>
                    <a:pt x="503228" y="1111658"/>
                    <a:pt x="565076" y="956964"/>
                  </a:cubicBezTo>
                  <a:cubicBezTo>
                    <a:pt x="626924" y="802270"/>
                    <a:pt x="590445" y="250346"/>
                    <a:pt x="428167" y="11868"/>
                  </a:cubicBezTo>
                </a:path>
              </a:pathLst>
            </a:custGeom>
            <a:ln w="57150" cmpd="sng">
              <a:solidFill>
                <a:srgbClr val="FF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594360"/>
              <a:endParaRPr lang="en-US" sz="2600" dirty="0">
                <a:solidFill>
                  <a:prstClr val="black"/>
                </a:solidFill>
                <a:latin typeface="Helvetica Neue Medium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601507" y="1879600"/>
              <a:ext cx="434736" cy="1843471"/>
              <a:chOff x="1601507" y="2230970"/>
              <a:chExt cx="434736" cy="1492101"/>
            </a:xfrm>
          </p:grpSpPr>
          <p:sp>
            <p:nvSpPr>
              <p:cNvPr id="34" name="Freeform 33"/>
              <p:cNvSpPr/>
              <p:nvPr/>
            </p:nvSpPr>
            <p:spPr>
              <a:xfrm>
                <a:off x="1722966" y="2230970"/>
                <a:ext cx="313277" cy="1440193"/>
              </a:xfrm>
              <a:custGeom>
                <a:avLst/>
                <a:gdLst>
                  <a:gd name="connsiteX0" fmla="*/ 321734 w 340256"/>
                  <a:gd name="connsiteY0" fmla="*/ 0 h 1427964"/>
                  <a:gd name="connsiteX1" fmla="*/ 304800 w 340256"/>
                  <a:gd name="connsiteY1" fmla="*/ 1236133 h 1427964"/>
                  <a:gd name="connsiteX2" fmla="*/ 0 w 340256"/>
                  <a:gd name="connsiteY2" fmla="*/ 1354667 h 1427964"/>
                  <a:gd name="connsiteX0" fmla="*/ 296334 w 313277"/>
                  <a:gd name="connsiteY0" fmla="*/ 0 h 1491825"/>
                  <a:gd name="connsiteX1" fmla="*/ 279400 w 313277"/>
                  <a:gd name="connsiteY1" fmla="*/ 1236133 h 1491825"/>
                  <a:gd name="connsiteX2" fmla="*/ 0 w 313277"/>
                  <a:gd name="connsiteY2" fmla="*/ 1439334 h 1491825"/>
                  <a:gd name="connsiteX0" fmla="*/ 296334 w 313277"/>
                  <a:gd name="connsiteY0" fmla="*/ 0 h 1440193"/>
                  <a:gd name="connsiteX1" fmla="*/ 279400 w 313277"/>
                  <a:gd name="connsiteY1" fmla="*/ 1236133 h 1440193"/>
                  <a:gd name="connsiteX2" fmla="*/ 0 w 313277"/>
                  <a:gd name="connsiteY2" fmla="*/ 1439334 h 1440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277" h="1440193">
                    <a:moveTo>
                      <a:pt x="296334" y="0"/>
                    </a:moveTo>
                    <a:cubicBezTo>
                      <a:pt x="314678" y="505177"/>
                      <a:pt x="328789" y="996244"/>
                      <a:pt x="279400" y="1236133"/>
                    </a:cubicBezTo>
                    <a:cubicBezTo>
                      <a:pt x="230011" y="1476022"/>
                      <a:pt x="200378" y="1436512"/>
                      <a:pt x="0" y="1439334"/>
                    </a:cubicBezTo>
                  </a:path>
                </a:pathLst>
              </a:custGeom>
              <a:ln w="38100" cmpd="sng">
                <a:solidFill>
                  <a:srgbClr val="FF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594360"/>
                <a:endParaRPr lang="en-US" sz="2600" dirty="0">
                  <a:solidFill>
                    <a:prstClr val="black"/>
                  </a:solidFill>
                  <a:latin typeface="Helvetica Neue Medium" charset="0"/>
                </a:endParaRPr>
              </a:p>
            </p:txBody>
          </p:sp>
          <p:sp>
            <p:nvSpPr>
              <p:cNvPr id="66" name="Isosceles Triangle 65"/>
              <p:cNvSpPr/>
              <p:nvPr/>
            </p:nvSpPr>
            <p:spPr>
              <a:xfrm rot="16436198">
                <a:off x="1613148" y="3584594"/>
                <a:ext cx="126836" cy="150118"/>
              </a:xfrm>
              <a:prstGeom prst="triangle">
                <a:avLst/>
              </a:prstGeom>
              <a:solidFill>
                <a:srgbClr val="FF8000"/>
              </a:solid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94360"/>
                <a:endParaRPr lang="en-US" sz="2600" dirty="0">
                  <a:solidFill>
                    <a:prstClr val="white"/>
                  </a:solidFill>
                  <a:latin typeface="Helvetica Neue Medium" charset="0"/>
                </a:endParaRP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923277" y="1479193"/>
              <a:ext cx="2821532" cy="440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94360"/>
              <a:r>
                <a:rPr lang="en-US" sz="312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Unique Timestamp</a:t>
              </a:r>
            </a:p>
          </p:txBody>
        </p:sp>
      </p:grpSp>
      <p:sp>
        <p:nvSpPr>
          <p:cNvPr id="70" name="Freeform 69"/>
          <p:cNvSpPr/>
          <p:nvPr/>
        </p:nvSpPr>
        <p:spPr>
          <a:xfrm>
            <a:off x="7264401" y="4364567"/>
            <a:ext cx="616373" cy="1959186"/>
          </a:xfrm>
          <a:custGeom>
            <a:avLst/>
            <a:gdLst>
              <a:gd name="connsiteX0" fmla="*/ 50800 w 474133"/>
              <a:gd name="connsiteY0" fmla="*/ 1507066 h 1507066"/>
              <a:gd name="connsiteX1" fmla="*/ 474133 w 474133"/>
              <a:gd name="connsiteY1" fmla="*/ 558800 h 1507066"/>
              <a:gd name="connsiteX2" fmla="*/ 0 w 474133"/>
              <a:gd name="connsiteY2" fmla="*/ 0 h 150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4133" h="1507066">
                <a:moveTo>
                  <a:pt x="50800" y="1507066"/>
                </a:moveTo>
                <a:lnTo>
                  <a:pt x="474133" y="558800"/>
                </a:lnTo>
                <a:lnTo>
                  <a:pt x="0" y="0"/>
                </a:lnTo>
              </a:path>
            </a:pathLst>
          </a:custGeom>
          <a:ln w="38100" cmpd="sng"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94360"/>
            <a:endParaRPr lang="en-US" sz="2340" dirty="0">
              <a:solidFill>
                <a:prstClr val="black"/>
              </a:solidFill>
              <a:latin typeface="Helvetica Neue Medium" charset="0"/>
            </a:endParaRPr>
          </a:p>
        </p:txBody>
      </p:sp>
      <p:sp>
        <p:nvSpPr>
          <p:cNvPr id="72" name="Freeform 71"/>
          <p:cNvSpPr/>
          <p:nvPr/>
        </p:nvSpPr>
        <p:spPr>
          <a:xfrm>
            <a:off x="7418493" y="4166448"/>
            <a:ext cx="726440" cy="2333413"/>
          </a:xfrm>
          <a:custGeom>
            <a:avLst/>
            <a:gdLst>
              <a:gd name="connsiteX0" fmla="*/ 0 w 558800"/>
              <a:gd name="connsiteY0" fmla="*/ 0 h 1794933"/>
              <a:gd name="connsiteX1" fmla="*/ 558800 w 558800"/>
              <a:gd name="connsiteY1" fmla="*/ 660400 h 1794933"/>
              <a:gd name="connsiteX2" fmla="*/ 33867 w 558800"/>
              <a:gd name="connsiteY2" fmla="*/ 1794933 h 179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8800" h="1794933">
                <a:moveTo>
                  <a:pt x="0" y="0"/>
                </a:moveTo>
                <a:lnTo>
                  <a:pt x="558800" y="660400"/>
                </a:lnTo>
                <a:lnTo>
                  <a:pt x="33867" y="1794933"/>
                </a:lnTo>
              </a:path>
            </a:pathLst>
          </a:custGeom>
          <a:ln w="38100" cmpd="sng"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94360"/>
            <a:endParaRPr lang="en-US" sz="2340" dirty="0">
              <a:solidFill>
                <a:prstClr val="black"/>
              </a:solidFill>
              <a:latin typeface="Helvetica Neue Medium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7396479" y="3131819"/>
            <a:ext cx="3279987" cy="3500120"/>
          </a:xfrm>
          <a:custGeom>
            <a:avLst/>
            <a:gdLst>
              <a:gd name="connsiteX0" fmla="*/ 0 w 1507066"/>
              <a:gd name="connsiteY0" fmla="*/ 2692400 h 2692400"/>
              <a:gd name="connsiteX1" fmla="*/ 1507066 w 1507066"/>
              <a:gd name="connsiteY1" fmla="*/ 2624666 h 2692400"/>
              <a:gd name="connsiteX2" fmla="*/ 1270000 w 1507066"/>
              <a:gd name="connsiteY2" fmla="*/ 220133 h 2692400"/>
              <a:gd name="connsiteX3" fmla="*/ 50800 w 1507066"/>
              <a:gd name="connsiteY3" fmla="*/ 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7066" h="2692400">
                <a:moveTo>
                  <a:pt x="0" y="2692400"/>
                </a:moveTo>
                <a:lnTo>
                  <a:pt x="1507066" y="2624666"/>
                </a:lnTo>
                <a:lnTo>
                  <a:pt x="1270000" y="220133"/>
                </a:lnTo>
                <a:lnTo>
                  <a:pt x="50800" y="0"/>
                </a:lnTo>
              </a:path>
            </a:pathLst>
          </a:custGeom>
          <a:ln w="38100" cmpd="sng"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94360"/>
            <a:endParaRPr lang="en-US" sz="2340" dirty="0">
              <a:solidFill>
                <a:prstClr val="black"/>
              </a:solidFill>
              <a:latin typeface="Helvetica Neue Medium" charset="0"/>
            </a:endParaRPr>
          </a:p>
        </p:txBody>
      </p:sp>
      <p:sp>
        <p:nvSpPr>
          <p:cNvPr id="74" name="Freeform 73"/>
          <p:cNvSpPr/>
          <p:nvPr/>
        </p:nvSpPr>
        <p:spPr>
          <a:xfrm>
            <a:off x="7264399" y="3263899"/>
            <a:ext cx="3257973" cy="3213946"/>
          </a:xfrm>
          <a:custGeom>
            <a:avLst/>
            <a:gdLst>
              <a:gd name="connsiteX0" fmla="*/ 0 w 1405466"/>
              <a:gd name="connsiteY0" fmla="*/ 0 h 2472266"/>
              <a:gd name="connsiteX1" fmla="*/ 1185333 w 1405466"/>
              <a:gd name="connsiteY1" fmla="*/ 203200 h 2472266"/>
              <a:gd name="connsiteX2" fmla="*/ 1405466 w 1405466"/>
              <a:gd name="connsiteY2" fmla="*/ 2438400 h 2472266"/>
              <a:gd name="connsiteX3" fmla="*/ 169333 w 1405466"/>
              <a:gd name="connsiteY3" fmla="*/ 2472266 h 247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5466" h="2472266">
                <a:moveTo>
                  <a:pt x="0" y="0"/>
                </a:moveTo>
                <a:lnTo>
                  <a:pt x="1185333" y="203200"/>
                </a:lnTo>
                <a:lnTo>
                  <a:pt x="1405466" y="2438400"/>
                </a:lnTo>
                <a:lnTo>
                  <a:pt x="169333" y="2472266"/>
                </a:lnTo>
              </a:path>
            </a:pathLst>
          </a:cu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94360"/>
            <a:endParaRPr lang="en-US" sz="2340" dirty="0">
              <a:solidFill>
                <a:prstClr val="black"/>
              </a:solidFill>
              <a:latin typeface="Helvetica Neue Medium" charset="0"/>
            </a:endParaRPr>
          </a:p>
        </p:txBody>
      </p:sp>
      <p:sp>
        <p:nvSpPr>
          <p:cNvPr id="40" name="Slide Number Placeholder 2">
            <a:extLst>
              <a:ext uri="{FF2B5EF4-FFF2-40B4-BE49-F238E27FC236}">
                <a16:creationId xmlns:a16="http://schemas.microsoft.com/office/drawing/2014/main" id="{F1FD5EC4-FF03-D042-8F18-7139E3090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0831" y="6451049"/>
            <a:ext cx="267462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3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/>
      <p:bldP spid="46" grpId="0"/>
      <p:bldP spid="61" grpId="0"/>
      <p:bldP spid="63" grpId="0" animBg="1"/>
      <p:bldP spid="70" grpId="0" animBg="1"/>
      <p:bldP spid="72" grpId="0" animBg="1"/>
      <p:bldP spid="73" grpId="0" animBg="1"/>
      <p:bldP spid="7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22241"/>
            <a:ext cx="10698480" cy="1143000"/>
          </a:xfrm>
        </p:spPr>
        <p:txBody>
          <a:bodyPr>
            <a:normAutofit/>
          </a:bodyPr>
          <a:lstStyle/>
          <a:p>
            <a:r>
              <a:rPr lang="en-US" sz="4900" dirty="0"/>
              <a:t>Basic Architecture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436913"/>
            <a:ext cx="11523980" cy="5498399"/>
          </a:xfrm>
        </p:spPr>
        <p:txBody>
          <a:bodyPr>
            <a:normAutofit/>
          </a:bodyPr>
          <a:lstStyle/>
          <a:p>
            <a:r>
              <a:rPr lang="en-US" sz="3600" dirty="0"/>
              <a:t>All ops local, replicate in background</a:t>
            </a:r>
          </a:p>
          <a:p>
            <a:pPr lvl="1"/>
            <a:r>
              <a:rPr lang="en-US" sz="3200" dirty="0"/>
              <a:t>Availability and low latency</a:t>
            </a:r>
          </a:p>
          <a:p>
            <a:pPr lvl="1"/>
            <a:endParaRPr lang="en-US" sz="3200" dirty="0"/>
          </a:p>
          <a:p>
            <a:r>
              <a:rPr lang="en-US" sz="3600" dirty="0"/>
              <a:t>Shard data across many nodes</a:t>
            </a:r>
          </a:p>
          <a:p>
            <a:pPr lvl="1"/>
            <a:r>
              <a:rPr lang="en-US" sz="3200" dirty="0"/>
              <a:t>Scalability</a:t>
            </a:r>
          </a:p>
          <a:p>
            <a:pPr lvl="1"/>
            <a:endParaRPr lang="en-US" sz="3200" dirty="0"/>
          </a:p>
          <a:p>
            <a:r>
              <a:rPr lang="en-US" sz="3600" dirty="0"/>
              <a:t>Control replication with dependencies</a:t>
            </a:r>
          </a:p>
          <a:p>
            <a:pPr lvl="1"/>
            <a:r>
              <a:rPr lang="en-US" sz="3200" dirty="0"/>
              <a:t>Causal consistency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9FFE49BB-D97F-484E-81D1-6A129AD06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0831" y="6451049"/>
            <a:ext cx="267462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71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Challenge: Many Dependencies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dirty="0"/>
              <a:t>Dependencies grow with client lifetime</a:t>
            </a:r>
          </a:p>
        </p:txBody>
      </p:sp>
      <p:sp>
        <p:nvSpPr>
          <p:cNvPr id="5" name="Rectangle 4"/>
          <p:cNvSpPr/>
          <p:nvPr/>
        </p:nvSpPr>
        <p:spPr>
          <a:xfrm>
            <a:off x="5877942" y="7012912"/>
            <a:ext cx="500250" cy="5002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877441" y="5705412"/>
            <a:ext cx="1000501" cy="1307500"/>
            <a:chOff x="3751878" y="5180086"/>
            <a:chExt cx="769616" cy="1005769"/>
          </a:xfrm>
        </p:grpSpPr>
        <p:cxnSp>
          <p:nvCxnSpPr>
            <p:cNvPr id="6" name="Straight Arrow Connector 5"/>
            <p:cNvCxnSpPr>
              <a:stCxn id="9" idx="2"/>
            </p:cNvCxnSpPr>
            <p:nvPr/>
          </p:nvCxnSpPr>
          <p:spPr>
            <a:xfrm>
              <a:off x="3944282" y="5564894"/>
              <a:ext cx="577212" cy="62096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3751878" y="5180086"/>
              <a:ext cx="384808" cy="3848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40" dirty="0">
                <a:latin typeface="Helvetica Neue Medium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877442" y="4411006"/>
            <a:ext cx="500250" cy="1294406"/>
            <a:chOff x="3751878" y="4184389"/>
            <a:chExt cx="384808" cy="995697"/>
          </a:xfrm>
        </p:grpSpPr>
        <p:cxnSp>
          <p:nvCxnSpPr>
            <p:cNvPr id="13" name="Straight Arrow Connector 12"/>
            <p:cNvCxnSpPr>
              <a:stCxn id="16" idx="2"/>
              <a:endCxn id="9" idx="0"/>
            </p:cNvCxnSpPr>
            <p:nvPr/>
          </p:nvCxnSpPr>
          <p:spPr>
            <a:xfrm>
              <a:off x="3944282" y="4569197"/>
              <a:ext cx="0" cy="61088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751878" y="4184389"/>
              <a:ext cx="384808" cy="3848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40" dirty="0">
                <a:latin typeface="Helvetica Neue Medium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128068" y="3579211"/>
            <a:ext cx="868526" cy="3433700"/>
            <a:chOff x="4273640" y="3544547"/>
            <a:chExt cx="668097" cy="2641308"/>
          </a:xfrm>
        </p:grpSpPr>
        <p:cxnSp>
          <p:nvCxnSpPr>
            <p:cNvPr id="7" name="Straight Arrow Connector 6"/>
            <p:cNvCxnSpPr>
              <a:stCxn id="10" idx="2"/>
              <a:endCxn id="5" idx="0"/>
            </p:cNvCxnSpPr>
            <p:nvPr/>
          </p:nvCxnSpPr>
          <p:spPr>
            <a:xfrm flipH="1">
              <a:off x="4273640" y="5253861"/>
              <a:ext cx="457976" cy="93199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/>
          </p:nvGrpSpPr>
          <p:grpSpPr>
            <a:xfrm>
              <a:off x="4539212" y="3544547"/>
              <a:ext cx="402525" cy="1709314"/>
              <a:chOff x="4539212" y="3544547"/>
              <a:chExt cx="402525" cy="1709314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4539212" y="4869053"/>
                <a:ext cx="384808" cy="38480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40" dirty="0">
                  <a:latin typeface="Helvetica Neue Medium"/>
                </a:endParaRPr>
              </a:p>
            </p:txBody>
          </p:sp>
          <p:cxnSp>
            <p:nvCxnSpPr>
              <p:cNvPr id="14" name="Straight Arrow Connector 13"/>
              <p:cNvCxnSpPr>
                <a:stCxn id="17" idx="2"/>
              </p:cNvCxnSpPr>
              <p:nvPr/>
            </p:nvCxnSpPr>
            <p:spPr>
              <a:xfrm flipH="1">
                <a:off x="4731615" y="3929355"/>
                <a:ext cx="17718" cy="9319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4556929" y="3544547"/>
                <a:ext cx="384808" cy="38480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40" dirty="0">
                  <a:latin typeface="Helvetica Neue Medium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6378193" y="3798333"/>
            <a:ext cx="1697898" cy="3214579"/>
            <a:chOff x="4466044" y="3713102"/>
            <a:chExt cx="1306075" cy="2472753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4466044" y="5468675"/>
              <a:ext cx="1095954" cy="71718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5369594" y="5037608"/>
              <a:ext cx="384808" cy="3848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40" dirty="0">
                <a:latin typeface="Helvetica Neue Medium"/>
              </a:endParaRPr>
            </a:p>
          </p:txBody>
        </p:sp>
        <p:cxnSp>
          <p:nvCxnSpPr>
            <p:cNvPr id="12" name="Straight Arrow Connector 11"/>
            <p:cNvCxnSpPr>
              <a:stCxn id="10" idx="3"/>
              <a:endCxn id="11" idx="1"/>
            </p:cNvCxnSpPr>
            <p:nvPr/>
          </p:nvCxnSpPr>
          <p:spPr>
            <a:xfrm>
              <a:off x="4924020" y="5061457"/>
              <a:ext cx="445574" cy="16855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endCxn id="11" idx="0"/>
            </p:cNvCxnSpPr>
            <p:nvPr/>
          </p:nvCxnSpPr>
          <p:spPr>
            <a:xfrm flipH="1">
              <a:off x="5561998" y="4144169"/>
              <a:ext cx="17717" cy="89343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5387311" y="3713102"/>
              <a:ext cx="384808" cy="3848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40" dirty="0">
                <a:latin typeface="Helvetica Neue Medium"/>
              </a:endParaRPr>
            </a:p>
          </p:txBody>
        </p:sp>
        <p:cxnSp>
          <p:nvCxnSpPr>
            <p:cNvPr id="19" name="Straight Arrow Connector 18"/>
            <p:cNvCxnSpPr>
              <a:stCxn id="17" idx="3"/>
              <a:endCxn id="18" idx="1"/>
            </p:cNvCxnSpPr>
            <p:nvPr/>
          </p:nvCxnSpPr>
          <p:spPr>
            <a:xfrm>
              <a:off x="4941737" y="3736951"/>
              <a:ext cx="445574" cy="16855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877442" y="3329086"/>
            <a:ext cx="500250" cy="1081920"/>
            <a:chOff x="3751878" y="3352143"/>
            <a:chExt cx="384808" cy="832246"/>
          </a:xfrm>
        </p:grpSpPr>
        <p:cxnSp>
          <p:nvCxnSpPr>
            <p:cNvPr id="20" name="Straight Arrow Connector 19"/>
            <p:cNvCxnSpPr>
              <a:stCxn id="21" idx="2"/>
              <a:endCxn id="16" idx="0"/>
            </p:cNvCxnSpPr>
            <p:nvPr/>
          </p:nvCxnSpPr>
          <p:spPr>
            <a:xfrm>
              <a:off x="3944282" y="3736951"/>
              <a:ext cx="0" cy="44743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3751878" y="3352143"/>
              <a:ext cx="384808" cy="3848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40" dirty="0">
                <a:latin typeface="Helvetica Neue Medium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4877442" y="3329086"/>
            <a:ext cx="500250" cy="5002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77442" y="4411006"/>
            <a:ext cx="500250" cy="5002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77442" y="5705412"/>
            <a:ext cx="500250" cy="5002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68040" y="3279556"/>
            <a:ext cx="1542421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20" dirty="0">
                <a:latin typeface="Helvetica Neue Medium"/>
              </a:rPr>
              <a:t>Write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368040" y="4311092"/>
            <a:ext cx="1509401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20" dirty="0">
                <a:latin typeface="Helvetica Neue Medium"/>
              </a:rPr>
              <a:t>Write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368040" y="5654174"/>
            <a:ext cx="1466863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20" dirty="0">
                <a:latin typeface="Helvetica Neue Medium"/>
              </a:rPr>
              <a:t>Write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876440" y="6948145"/>
            <a:ext cx="2892543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20" dirty="0">
                <a:latin typeface="Helvetica Neue Medium"/>
              </a:rPr>
              <a:t>Current Write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37645" y="4990971"/>
            <a:ext cx="1364879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20" dirty="0">
                <a:latin typeface="Helvetica Neue Medium"/>
              </a:rPr>
              <a:t>Read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114529" y="5520690"/>
            <a:ext cx="1417233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20" dirty="0">
                <a:latin typeface="Helvetica Neue Medium"/>
              </a:rPr>
              <a:t>Read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770467" y="3043768"/>
            <a:ext cx="4695278" cy="3390053"/>
            <a:chOff x="592667" y="3132667"/>
            <a:chExt cx="3611752" cy="2607733"/>
          </a:xfrm>
        </p:grpSpPr>
        <p:sp>
          <p:nvSpPr>
            <p:cNvPr id="41" name="Rounded Rectangle 40"/>
            <p:cNvSpPr/>
            <p:nvPr/>
          </p:nvSpPr>
          <p:spPr>
            <a:xfrm>
              <a:off x="2590800" y="3132667"/>
              <a:ext cx="1613619" cy="2607733"/>
            </a:xfrm>
            <a:prstGeom prst="roundRect">
              <a:avLst/>
            </a:prstGeom>
            <a:noFill/>
            <a:ln w="571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40" dirty="0">
                <a:latin typeface="Helvetica Neue Medium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92667" y="3929355"/>
              <a:ext cx="1998133" cy="809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20" dirty="0">
                  <a:latin typeface="Helvetica Neue Medium"/>
                  <a:cs typeface="Helvetica Neue Medium"/>
                </a:rPr>
                <a:t>Same Process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527579" y="4892884"/>
            <a:ext cx="5523112" cy="1382061"/>
            <a:chOff x="4184252" y="4555065"/>
            <a:chExt cx="4248548" cy="1063124"/>
          </a:xfrm>
        </p:grpSpPr>
        <p:sp>
          <p:nvSpPr>
            <p:cNvPr id="42" name="Rounded Rectangle 41"/>
            <p:cNvSpPr/>
            <p:nvPr/>
          </p:nvSpPr>
          <p:spPr>
            <a:xfrm>
              <a:off x="4184252" y="4555065"/>
              <a:ext cx="2978548" cy="1063124"/>
            </a:xfrm>
            <a:prstGeom prst="roundRect">
              <a:avLst/>
            </a:prstGeom>
            <a:noFill/>
            <a:ln w="5715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40" dirty="0">
                <a:latin typeface="Helvetica Neue Medium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197333" y="4718421"/>
              <a:ext cx="1235467" cy="809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20" dirty="0">
                  <a:latin typeface="Helvetica Neue Medium"/>
                  <a:cs typeface="Helvetica Neue Medium"/>
                </a:rPr>
                <a:t>Reads-From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553796" y="3144665"/>
            <a:ext cx="5989168" cy="1660169"/>
            <a:chOff x="4204419" y="3244145"/>
            <a:chExt cx="4607052" cy="1277053"/>
          </a:xfrm>
        </p:grpSpPr>
        <p:sp>
          <p:nvSpPr>
            <p:cNvPr id="45" name="TextBox 44"/>
            <p:cNvSpPr txBox="1"/>
            <p:nvPr/>
          </p:nvSpPr>
          <p:spPr>
            <a:xfrm>
              <a:off x="7162800" y="3367619"/>
              <a:ext cx="1648671" cy="809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20" dirty="0">
                  <a:latin typeface="Helvetica Neue Medium"/>
                  <a:cs typeface="Helvetica Neue Medium"/>
                </a:rPr>
                <a:t>Transitive Closure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4204419" y="3244145"/>
              <a:ext cx="2958381" cy="1277053"/>
            </a:xfrm>
            <a:prstGeom prst="roundRect">
              <a:avLst/>
            </a:prstGeom>
            <a:noFill/>
            <a:ln w="571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40" dirty="0">
                <a:latin typeface="Helvetica Neue Medium" charset="0"/>
              </a:endParaRPr>
            </a:p>
          </p:txBody>
        </p:sp>
      </p:grpSp>
      <p:sp>
        <p:nvSpPr>
          <p:cNvPr id="50" name="Slide Number Placeholder 2">
            <a:extLst>
              <a:ext uri="{FF2B5EF4-FFF2-40B4-BE49-F238E27FC236}">
                <a16:creationId xmlns:a16="http://schemas.microsoft.com/office/drawing/2014/main" id="{F6F9CBCE-4701-6A4A-87B5-4B03E6EB7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0831" y="6451049"/>
            <a:ext cx="267462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08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24" grpId="1" animBg="1"/>
      <p:bldP spid="25" grpId="0" animBg="1"/>
      <p:bldP spid="25" grpId="1" animBg="1"/>
      <p:bldP spid="32" grpId="0" animBg="1"/>
      <p:bldP spid="32" grpId="1" animBg="1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Nearest Dependencies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877942" y="7012912"/>
            <a:ext cx="500250" cy="5002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cxnSp>
        <p:nvCxnSpPr>
          <p:cNvPr id="9" name="Straight Arrow Connector 8"/>
          <p:cNvCxnSpPr>
            <a:stCxn id="16" idx="2"/>
          </p:cNvCxnSpPr>
          <p:nvPr/>
        </p:nvCxnSpPr>
        <p:spPr>
          <a:xfrm>
            <a:off x="5127566" y="6205663"/>
            <a:ext cx="750376" cy="8072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7" idx="2"/>
            <a:endCxn id="6" idx="0"/>
          </p:cNvCxnSpPr>
          <p:nvPr/>
        </p:nvCxnSpPr>
        <p:spPr>
          <a:xfrm flipH="1">
            <a:off x="6128068" y="5801319"/>
            <a:ext cx="23033" cy="12115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378193" y="6080578"/>
            <a:ext cx="852405" cy="9323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877442" y="5705412"/>
            <a:ext cx="500250" cy="500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00976" y="5301069"/>
            <a:ext cx="500250" cy="500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80472" y="5520191"/>
            <a:ext cx="500250" cy="500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cxnSp>
        <p:nvCxnSpPr>
          <p:cNvPr id="19" name="Straight Arrow Connector 18"/>
          <p:cNvCxnSpPr>
            <a:stCxn id="17" idx="3"/>
            <a:endCxn id="18" idx="1"/>
          </p:cNvCxnSpPr>
          <p:nvPr/>
        </p:nvCxnSpPr>
        <p:spPr>
          <a:xfrm>
            <a:off x="6401226" y="5551195"/>
            <a:ext cx="579246" cy="2191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2" idx="2"/>
            <a:endCxn id="16" idx="0"/>
          </p:cNvCxnSpPr>
          <p:nvPr/>
        </p:nvCxnSpPr>
        <p:spPr>
          <a:xfrm>
            <a:off x="5127567" y="4911257"/>
            <a:ext cx="0" cy="7941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3" idx="2"/>
          </p:cNvCxnSpPr>
          <p:nvPr/>
        </p:nvCxnSpPr>
        <p:spPr>
          <a:xfrm flipH="1">
            <a:off x="6151100" y="4079462"/>
            <a:ext cx="23033" cy="12115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 flipH="1">
            <a:off x="7230598" y="4358720"/>
            <a:ext cx="23032" cy="11614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877442" y="4411006"/>
            <a:ext cx="500250" cy="500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924008" y="3579211"/>
            <a:ext cx="500250" cy="500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003505" y="3798333"/>
            <a:ext cx="500250" cy="500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cxnSp>
        <p:nvCxnSpPr>
          <p:cNvPr id="35" name="Straight Arrow Connector 34"/>
          <p:cNvCxnSpPr>
            <a:stCxn id="33" idx="3"/>
            <a:endCxn id="34" idx="1"/>
          </p:cNvCxnSpPr>
          <p:nvPr/>
        </p:nvCxnSpPr>
        <p:spPr>
          <a:xfrm>
            <a:off x="6424258" y="3829337"/>
            <a:ext cx="579246" cy="2191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0" idx="2"/>
            <a:endCxn id="32" idx="0"/>
          </p:cNvCxnSpPr>
          <p:nvPr/>
        </p:nvCxnSpPr>
        <p:spPr>
          <a:xfrm>
            <a:off x="5127567" y="3829337"/>
            <a:ext cx="0" cy="5816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4877442" y="3329086"/>
            <a:ext cx="500250" cy="500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875460" y="5705412"/>
            <a:ext cx="500250" cy="5002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978491" y="5520191"/>
            <a:ext cx="500250" cy="5002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BB29E2C-5802-FF4E-BD8D-80EB112273AE}"/>
              </a:ext>
            </a:extLst>
          </p:cNvPr>
          <p:cNvSpPr/>
          <p:nvPr/>
        </p:nvSpPr>
        <p:spPr>
          <a:xfrm>
            <a:off x="1296414" y="301186"/>
            <a:ext cx="500250" cy="5002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4B4B73DE-4480-E641-B1C0-CA77FB635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0831" y="6451049"/>
            <a:ext cx="267462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06FEBC9-92EF-984E-8D2E-742DA368CABC}"/>
              </a:ext>
            </a:extLst>
          </p:cNvPr>
          <p:cNvSpPr txBox="1">
            <a:spLocks/>
          </p:cNvSpPr>
          <p:nvPr/>
        </p:nvSpPr>
        <p:spPr>
          <a:xfrm>
            <a:off x="594360" y="1308233"/>
            <a:ext cx="10979150" cy="1699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45770" indent="-445770" algn="l" defTabSz="594360" rtl="0" eaLnBrk="1" latinLnBrk="0" hangingPunct="1">
              <a:spcBef>
                <a:spcPct val="20000"/>
              </a:spcBef>
              <a:buFont typeface="Arial"/>
              <a:buChar char="•"/>
              <a:defRPr sz="416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1pPr>
            <a:lvl2pPr marL="965835" indent="-371475" algn="l" defTabSz="594360" rtl="0" eaLnBrk="1" latinLnBrk="0" hangingPunct="1">
              <a:spcBef>
                <a:spcPct val="20000"/>
              </a:spcBef>
              <a:buFont typeface="Arial"/>
              <a:buChar char="–"/>
              <a:defRPr sz="364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485900" indent="-297180" algn="l" defTabSz="594360" rtl="0" eaLnBrk="1" latinLnBrk="0" hangingPunct="1">
              <a:spcBef>
                <a:spcPct val="20000"/>
              </a:spcBef>
              <a:buFont typeface="Arial"/>
              <a:buChar char="•"/>
              <a:defRPr sz="312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2080260" indent="-297180" algn="l" defTabSz="594360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674620" indent="-297180" algn="l" defTabSz="594360" rtl="0" eaLnBrk="1" latinLnBrk="0" hangingPunct="1">
              <a:spcBef>
                <a:spcPct val="20000"/>
              </a:spcBef>
              <a:buFont typeface="Arial"/>
              <a:buChar char="»"/>
              <a:defRPr sz="26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3268980" indent="-297180" algn="l" defTabSz="594360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3340" indent="-297180" algn="l" defTabSz="594360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7700" indent="-297180" algn="l" defTabSz="594360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52060" indent="-297180" algn="l" defTabSz="594360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/>
              <a:t>Transitively capture ordering constraints</a:t>
            </a:r>
          </a:p>
        </p:txBody>
      </p:sp>
    </p:spTree>
    <p:extLst>
      <p:ext uri="{BB962C8B-B14F-4D97-AF65-F5344CB8AC3E}">
        <p14:creationId xmlns:p14="http://schemas.microsoft.com/office/powerpoint/2010/main" val="193954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Nearest Dependencies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877942" y="7012912"/>
            <a:ext cx="500250" cy="5002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cxnSp>
        <p:nvCxnSpPr>
          <p:cNvPr id="9" name="Straight Arrow Connector 8"/>
          <p:cNvCxnSpPr>
            <a:stCxn id="16" idx="2"/>
          </p:cNvCxnSpPr>
          <p:nvPr/>
        </p:nvCxnSpPr>
        <p:spPr>
          <a:xfrm>
            <a:off x="5127566" y="6205663"/>
            <a:ext cx="750376" cy="8072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7" idx="2"/>
            <a:endCxn id="6" idx="0"/>
          </p:cNvCxnSpPr>
          <p:nvPr/>
        </p:nvCxnSpPr>
        <p:spPr>
          <a:xfrm flipH="1">
            <a:off x="6128068" y="5801319"/>
            <a:ext cx="23033" cy="12115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378193" y="6080578"/>
            <a:ext cx="852405" cy="9323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877442" y="5705412"/>
            <a:ext cx="500250" cy="500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00976" y="5301069"/>
            <a:ext cx="500250" cy="500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80472" y="5520191"/>
            <a:ext cx="500250" cy="500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cxnSp>
        <p:nvCxnSpPr>
          <p:cNvPr id="19" name="Straight Arrow Connector 18"/>
          <p:cNvCxnSpPr>
            <a:stCxn id="17" idx="3"/>
            <a:endCxn id="18" idx="1"/>
          </p:cNvCxnSpPr>
          <p:nvPr/>
        </p:nvCxnSpPr>
        <p:spPr>
          <a:xfrm>
            <a:off x="6401226" y="5551195"/>
            <a:ext cx="579246" cy="2191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2" idx="2"/>
            <a:endCxn id="16" idx="0"/>
          </p:cNvCxnSpPr>
          <p:nvPr/>
        </p:nvCxnSpPr>
        <p:spPr>
          <a:xfrm>
            <a:off x="5127567" y="4911257"/>
            <a:ext cx="0" cy="7941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3" idx="2"/>
          </p:cNvCxnSpPr>
          <p:nvPr/>
        </p:nvCxnSpPr>
        <p:spPr>
          <a:xfrm flipH="1">
            <a:off x="6151100" y="4079462"/>
            <a:ext cx="23033" cy="12115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 flipH="1">
            <a:off x="7230598" y="4358720"/>
            <a:ext cx="23032" cy="11614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877442" y="4411006"/>
            <a:ext cx="500250" cy="500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924008" y="3579211"/>
            <a:ext cx="500250" cy="500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003505" y="3798333"/>
            <a:ext cx="500250" cy="500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cxnSp>
        <p:nvCxnSpPr>
          <p:cNvPr id="35" name="Straight Arrow Connector 34"/>
          <p:cNvCxnSpPr>
            <a:stCxn id="33" idx="3"/>
            <a:endCxn id="34" idx="1"/>
          </p:cNvCxnSpPr>
          <p:nvPr/>
        </p:nvCxnSpPr>
        <p:spPr>
          <a:xfrm>
            <a:off x="6424258" y="3829337"/>
            <a:ext cx="579246" cy="2191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0" idx="2"/>
            <a:endCxn id="32" idx="0"/>
          </p:cNvCxnSpPr>
          <p:nvPr/>
        </p:nvCxnSpPr>
        <p:spPr>
          <a:xfrm>
            <a:off x="5127567" y="3829337"/>
            <a:ext cx="0" cy="5816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4877442" y="3329086"/>
            <a:ext cx="500250" cy="500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875460" y="5705412"/>
            <a:ext cx="500250" cy="5002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978491" y="5520191"/>
            <a:ext cx="500250" cy="5002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cxnSp>
        <p:nvCxnSpPr>
          <p:cNvPr id="25" name="Straight Arrow Connector 24"/>
          <p:cNvCxnSpPr>
            <a:stCxn id="27" idx="2"/>
            <a:endCxn id="26" idx="0"/>
          </p:cNvCxnSpPr>
          <p:nvPr/>
        </p:nvCxnSpPr>
        <p:spPr>
          <a:xfrm flipH="1">
            <a:off x="3659015" y="4781818"/>
            <a:ext cx="385091" cy="6883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408890" y="5470158"/>
            <a:ext cx="500250" cy="500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93981" y="4281568"/>
            <a:ext cx="500250" cy="500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cxnSp>
        <p:nvCxnSpPr>
          <p:cNvPr id="36" name="Straight Arrow Connector 35"/>
          <p:cNvCxnSpPr>
            <a:stCxn id="27" idx="3"/>
          </p:cNvCxnSpPr>
          <p:nvPr/>
        </p:nvCxnSpPr>
        <p:spPr>
          <a:xfrm>
            <a:off x="4294232" y="4531693"/>
            <a:ext cx="579246" cy="2191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8" idx="2"/>
          </p:cNvCxnSpPr>
          <p:nvPr/>
        </p:nvCxnSpPr>
        <p:spPr>
          <a:xfrm>
            <a:off x="2724385" y="4884270"/>
            <a:ext cx="684505" cy="5858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474260" y="4384019"/>
            <a:ext cx="500250" cy="500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cxnSp>
        <p:nvCxnSpPr>
          <p:cNvPr id="41" name="Straight Arrow Connector 40"/>
          <p:cNvCxnSpPr>
            <a:stCxn id="26" idx="3"/>
            <a:endCxn id="44" idx="1"/>
          </p:cNvCxnSpPr>
          <p:nvPr/>
        </p:nvCxnSpPr>
        <p:spPr>
          <a:xfrm>
            <a:off x="3909141" y="5720283"/>
            <a:ext cx="966320" cy="2352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6" idx="2"/>
            <a:endCxn id="38" idx="0"/>
          </p:cNvCxnSpPr>
          <p:nvPr/>
        </p:nvCxnSpPr>
        <p:spPr>
          <a:xfrm flipH="1">
            <a:off x="2724385" y="3576059"/>
            <a:ext cx="250125" cy="8079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2724386" y="3075808"/>
            <a:ext cx="500250" cy="500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cxnSp>
        <p:nvCxnSpPr>
          <p:cNvPr id="47" name="Straight Arrow Connector 46"/>
          <p:cNvCxnSpPr>
            <a:stCxn id="48" idx="2"/>
          </p:cNvCxnSpPr>
          <p:nvPr/>
        </p:nvCxnSpPr>
        <p:spPr>
          <a:xfrm>
            <a:off x="1654789" y="3678511"/>
            <a:ext cx="819471" cy="7324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404665" y="3178260"/>
            <a:ext cx="500250" cy="500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cxnSp>
        <p:nvCxnSpPr>
          <p:cNvPr id="49" name="Straight Arrow Connector 48"/>
          <p:cNvCxnSpPr>
            <a:stCxn id="51" idx="2"/>
            <a:endCxn id="40" idx="0"/>
          </p:cNvCxnSpPr>
          <p:nvPr/>
        </p:nvCxnSpPr>
        <p:spPr>
          <a:xfrm flipH="1">
            <a:off x="5127567" y="2435651"/>
            <a:ext cx="374453" cy="8934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5251895" y="1935400"/>
            <a:ext cx="500250" cy="500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cxnSp>
        <p:nvCxnSpPr>
          <p:cNvPr id="52" name="Straight Arrow Connector 51"/>
          <p:cNvCxnSpPr>
            <a:stCxn id="53" idx="2"/>
          </p:cNvCxnSpPr>
          <p:nvPr/>
        </p:nvCxnSpPr>
        <p:spPr>
          <a:xfrm>
            <a:off x="4182299" y="2538103"/>
            <a:ext cx="684505" cy="7909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932174" y="2037852"/>
            <a:ext cx="500250" cy="500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cxnSp>
        <p:nvCxnSpPr>
          <p:cNvPr id="57" name="Straight Arrow Connector 56"/>
          <p:cNvCxnSpPr>
            <a:stCxn id="53" idx="2"/>
            <a:endCxn id="27" idx="0"/>
          </p:cNvCxnSpPr>
          <p:nvPr/>
        </p:nvCxnSpPr>
        <p:spPr>
          <a:xfrm flipH="1">
            <a:off x="4044106" y="2538103"/>
            <a:ext cx="138193" cy="17434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33" idx="0"/>
          </p:cNvCxnSpPr>
          <p:nvPr/>
        </p:nvCxnSpPr>
        <p:spPr>
          <a:xfrm>
            <a:off x="5530994" y="2435650"/>
            <a:ext cx="643139" cy="11435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64" idx="1"/>
            <a:endCxn id="34" idx="3"/>
          </p:cNvCxnSpPr>
          <p:nvPr/>
        </p:nvCxnSpPr>
        <p:spPr>
          <a:xfrm flipH="1">
            <a:off x="7503755" y="3987677"/>
            <a:ext cx="860428" cy="607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8364183" y="3737551"/>
            <a:ext cx="500250" cy="500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cxnSp>
        <p:nvCxnSpPr>
          <p:cNvPr id="65" name="Straight Arrow Connector 64"/>
          <p:cNvCxnSpPr>
            <a:stCxn id="66" idx="2"/>
          </p:cNvCxnSpPr>
          <p:nvPr/>
        </p:nvCxnSpPr>
        <p:spPr>
          <a:xfrm>
            <a:off x="7949813" y="2935901"/>
            <a:ext cx="684505" cy="7909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7699688" y="2435651"/>
            <a:ext cx="500250" cy="500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cxnSp>
        <p:nvCxnSpPr>
          <p:cNvPr id="67" name="Straight Arrow Connector 66"/>
          <p:cNvCxnSpPr>
            <a:stCxn id="66" idx="2"/>
            <a:endCxn id="34" idx="0"/>
          </p:cNvCxnSpPr>
          <p:nvPr/>
        </p:nvCxnSpPr>
        <p:spPr>
          <a:xfrm flipH="1">
            <a:off x="7253629" y="2935901"/>
            <a:ext cx="696184" cy="8624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4" idx="2"/>
            <a:endCxn id="18" idx="3"/>
          </p:cNvCxnSpPr>
          <p:nvPr/>
        </p:nvCxnSpPr>
        <p:spPr>
          <a:xfrm flipH="1">
            <a:off x="7480723" y="4237802"/>
            <a:ext cx="1133586" cy="15325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9450775" y="3682760"/>
            <a:ext cx="500250" cy="500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cxnSp>
        <p:nvCxnSpPr>
          <p:cNvPr id="76" name="Straight Arrow Connector 75"/>
          <p:cNvCxnSpPr>
            <a:stCxn id="77" idx="1"/>
            <a:endCxn id="75" idx="3"/>
          </p:cNvCxnSpPr>
          <p:nvPr/>
        </p:nvCxnSpPr>
        <p:spPr>
          <a:xfrm flipH="1">
            <a:off x="9951026" y="3872104"/>
            <a:ext cx="860428" cy="607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10811454" y="3621979"/>
            <a:ext cx="500250" cy="500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cxnSp>
        <p:nvCxnSpPr>
          <p:cNvPr id="78" name="Straight Arrow Connector 77"/>
          <p:cNvCxnSpPr>
            <a:stCxn id="79" idx="2"/>
            <a:endCxn id="77" idx="0"/>
          </p:cNvCxnSpPr>
          <p:nvPr/>
        </p:nvCxnSpPr>
        <p:spPr>
          <a:xfrm>
            <a:off x="10897334" y="2769614"/>
            <a:ext cx="164245" cy="8523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10647210" y="2269364"/>
            <a:ext cx="500250" cy="500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cxnSp>
        <p:nvCxnSpPr>
          <p:cNvPr id="80" name="Straight Arrow Connector 79"/>
          <p:cNvCxnSpPr>
            <a:stCxn id="75" idx="1"/>
            <a:endCxn id="64" idx="3"/>
          </p:cNvCxnSpPr>
          <p:nvPr/>
        </p:nvCxnSpPr>
        <p:spPr>
          <a:xfrm flipH="1">
            <a:off x="8864433" y="3932886"/>
            <a:ext cx="586342" cy="547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6" idx="2"/>
          </p:cNvCxnSpPr>
          <p:nvPr/>
        </p:nvCxnSpPr>
        <p:spPr>
          <a:xfrm>
            <a:off x="9517691" y="2792028"/>
            <a:ext cx="164245" cy="8523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9267566" y="2291777"/>
            <a:ext cx="500250" cy="500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296414" y="301186"/>
            <a:ext cx="500250" cy="5002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594360" y="1892268"/>
            <a:ext cx="10979150" cy="903442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 vert="horz" lIns="118872" tIns="59436" rIns="118872" bIns="59436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/>
              <a:t>Need extra server-side state to calculate </a:t>
            </a:r>
          </a:p>
        </p:txBody>
      </p:sp>
      <p:sp>
        <p:nvSpPr>
          <p:cNvPr id="58" name="Slide Number Placeholder 2">
            <a:extLst>
              <a:ext uri="{FF2B5EF4-FFF2-40B4-BE49-F238E27FC236}">
                <a16:creationId xmlns:a16="http://schemas.microsoft.com/office/drawing/2014/main" id="{86CC9007-8E1D-864E-BFF4-C24B77439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0831" y="6451049"/>
            <a:ext cx="267462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B0700D97-779E-DA48-8FB3-EE364D91481E}"/>
              </a:ext>
            </a:extLst>
          </p:cNvPr>
          <p:cNvSpPr txBox="1">
            <a:spLocks/>
          </p:cNvSpPr>
          <p:nvPr/>
        </p:nvSpPr>
        <p:spPr>
          <a:xfrm>
            <a:off x="594360" y="1308233"/>
            <a:ext cx="10979150" cy="1699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45770" indent="-445770" algn="l" defTabSz="594360" rtl="0" eaLnBrk="1" latinLnBrk="0" hangingPunct="1">
              <a:spcBef>
                <a:spcPct val="20000"/>
              </a:spcBef>
              <a:buFont typeface="Arial"/>
              <a:buChar char="•"/>
              <a:defRPr sz="416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1pPr>
            <a:lvl2pPr marL="965835" indent="-371475" algn="l" defTabSz="594360" rtl="0" eaLnBrk="1" latinLnBrk="0" hangingPunct="1">
              <a:spcBef>
                <a:spcPct val="20000"/>
              </a:spcBef>
              <a:buFont typeface="Arial"/>
              <a:buChar char="–"/>
              <a:defRPr sz="364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485900" indent="-297180" algn="l" defTabSz="594360" rtl="0" eaLnBrk="1" latinLnBrk="0" hangingPunct="1">
              <a:spcBef>
                <a:spcPct val="20000"/>
              </a:spcBef>
              <a:buFont typeface="Arial"/>
              <a:buChar char="•"/>
              <a:defRPr sz="312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2080260" indent="-297180" algn="l" defTabSz="594360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674620" indent="-297180" algn="l" defTabSz="594360" rtl="0" eaLnBrk="1" latinLnBrk="0" hangingPunct="1">
              <a:spcBef>
                <a:spcPct val="20000"/>
              </a:spcBef>
              <a:buFont typeface="Arial"/>
              <a:buChar char="»"/>
              <a:defRPr sz="26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3268980" indent="-297180" algn="l" defTabSz="594360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3340" indent="-297180" algn="l" defTabSz="594360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7700" indent="-297180" algn="l" defTabSz="594360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52060" indent="-297180" algn="l" defTabSz="594360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/>
              <a:t>Transitively capture ordering constraints</a:t>
            </a:r>
          </a:p>
        </p:txBody>
      </p:sp>
    </p:spTree>
    <p:extLst>
      <p:ext uri="{BB962C8B-B14F-4D97-AF65-F5344CB8AC3E}">
        <p14:creationId xmlns:p14="http://schemas.microsoft.com/office/powerpoint/2010/main" val="151217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224" y="194399"/>
            <a:ext cx="10698480" cy="1143000"/>
          </a:xfrm>
        </p:spPr>
        <p:txBody>
          <a:bodyPr>
            <a:normAutofit/>
          </a:bodyPr>
          <a:lstStyle/>
          <a:p>
            <a:r>
              <a:rPr lang="en-US" sz="5400" dirty="0"/>
              <a:t>One-Hop Dependencies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877942" y="7012912"/>
            <a:ext cx="500250" cy="5002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cxnSp>
        <p:nvCxnSpPr>
          <p:cNvPr id="9" name="Straight Arrow Connector 8"/>
          <p:cNvCxnSpPr>
            <a:stCxn id="16" idx="2"/>
          </p:cNvCxnSpPr>
          <p:nvPr/>
        </p:nvCxnSpPr>
        <p:spPr>
          <a:xfrm>
            <a:off x="5127566" y="6205663"/>
            <a:ext cx="750376" cy="8072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7" idx="2"/>
            <a:endCxn id="6" idx="0"/>
          </p:cNvCxnSpPr>
          <p:nvPr/>
        </p:nvCxnSpPr>
        <p:spPr>
          <a:xfrm flipH="1">
            <a:off x="6128068" y="5801319"/>
            <a:ext cx="23033" cy="12115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378193" y="6080578"/>
            <a:ext cx="852405" cy="9323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877442" y="5705412"/>
            <a:ext cx="500250" cy="500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00976" y="5301069"/>
            <a:ext cx="500250" cy="5002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80472" y="5520191"/>
            <a:ext cx="500250" cy="500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cxnSp>
        <p:nvCxnSpPr>
          <p:cNvPr id="19" name="Straight Arrow Connector 18"/>
          <p:cNvCxnSpPr>
            <a:stCxn id="17" idx="3"/>
            <a:endCxn id="18" idx="1"/>
          </p:cNvCxnSpPr>
          <p:nvPr/>
        </p:nvCxnSpPr>
        <p:spPr>
          <a:xfrm>
            <a:off x="6401226" y="5551195"/>
            <a:ext cx="579246" cy="2191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2" idx="2"/>
            <a:endCxn id="16" idx="0"/>
          </p:cNvCxnSpPr>
          <p:nvPr/>
        </p:nvCxnSpPr>
        <p:spPr>
          <a:xfrm>
            <a:off x="5127567" y="4911257"/>
            <a:ext cx="0" cy="7941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3" idx="2"/>
          </p:cNvCxnSpPr>
          <p:nvPr/>
        </p:nvCxnSpPr>
        <p:spPr>
          <a:xfrm flipH="1">
            <a:off x="6151100" y="4079462"/>
            <a:ext cx="23033" cy="12115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 flipH="1">
            <a:off x="7230598" y="4358720"/>
            <a:ext cx="23032" cy="11614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877442" y="4411006"/>
            <a:ext cx="500250" cy="500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924008" y="3579211"/>
            <a:ext cx="500250" cy="500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003505" y="3798333"/>
            <a:ext cx="500250" cy="500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cxnSp>
        <p:nvCxnSpPr>
          <p:cNvPr id="35" name="Straight Arrow Connector 34"/>
          <p:cNvCxnSpPr>
            <a:stCxn id="33" idx="3"/>
            <a:endCxn id="34" idx="1"/>
          </p:cNvCxnSpPr>
          <p:nvPr/>
        </p:nvCxnSpPr>
        <p:spPr>
          <a:xfrm>
            <a:off x="6424258" y="3829337"/>
            <a:ext cx="579246" cy="2191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0" idx="2"/>
            <a:endCxn id="32" idx="0"/>
          </p:cNvCxnSpPr>
          <p:nvPr/>
        </p:nvCxnSpPr>
        <p:spPr>
          <a:xfrm>
            <a:off x="5127567" y="3829337"/>
            <a:ext cx="0" cy="5816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4877442" y="3329086"/>
            <a:ext cx="500250" cy="500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875460" y="5705412"/>
            <a:ext cx="500250" cy="5002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978491" y="5520191"/>
            <a:ext cx="500250" cy="5002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cxnSp>
        <p:nvCxnSpPr>
          <p:cNvPr id="25" name="Straight Arrow Connector 24"/>
          <p:cNvCxnSpPr>
            <a:stCxn id="27" idx="2"/>
            <a:endCxn id="26" idx="0"/>
          </p:cNvCxnSpPr>
          <p:nvPr/>
        </p:nvCxnSpPr>
        <p:spPr>
          <a:xfrm flipH="1">
            <a:off x="3659015" y="4781818"/>
            <a:ext cx="385091" cy="6883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408890" y="5470158"/>
            <a:ext cx="500250" cy="500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93981" y="4281568"/>
            <a:ext cx="500250" cy="500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cxnSp>
        <p:nvCxnSpPr>
          <p:cNvPr id="36" name="Straight Arrow Connector 35"/>
          <p:cNvCxnSpPr>
            <a:stCxn id="27" idx="3"/>
          </p:cNvCxnSpPr>
          <p:nvPr/>
        </p:nvCxnSpPr>
        <p:spPr>
          <a:xfrm>
            <a:off x="4294232" y="4531693"/>
            <a:ext cx="579246" cy="2191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8" idx="2"/>
          </p:cNvCxnSpPr>
          <p:nvPr/>
        </p:nvCxnSpPr>
        <p:spPr>
          <a:xfrm>
            <a:off x="2724385" y="4884270"/>
            <a:ext cx="684505" cy="5858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474260" y="4384019"/>
            <a:ext cx="500250" cy="500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cxnSp>
        <p:nvCxnSpPr>
          <p:cNvPr id="41" name="Straight Arrow Connector 40"/>
          <p:cNvCxnSpPr>
            <a:stCxn id="26" idx="3"/>
            <a:endCxn id="44" idx="1"/>
          </p:cNvCxnSpPr>
          <p:nvPr/>
        </p:nvCxnSpPr>
        <p:spPr>
          <a:xfrm>
            <a:off x="3909141" y="5720283"/>
            <a:ext cx="966320" cy="2352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6" idx="2"/>
            <a:endCxn id="38" idx="0"/>
          </p:cNvCxnSpPr>
          <p:nvPr/>
        </p:nvCxnSpPr>
        <p:spPr>
          <a:xfrm flipH="1">
            <a:off x="2724385" y="3576059"/>
            <a:ext cx="250125" cy="8079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2724386" y="3075808"/>
            <a:ext cx="500250" cy="500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cxnSp>
        <p:nvCxnSpPr>
          <p:cNvPr id="47" name="Straight Arrow Connector 46"/>
          <p:cNvCxnSpPr>
            <a:stCxn id="48" idx="2"/>
          </p:cNvCxnSpPr>
          <p:nvPr/>
        </p:nvCxnSpPr>
        <p:spPr>
          <a:xfrm>
            <a:off x="1654789" y="3678511"/>
            <a:ext cx="819471" cy="7324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404665" y="3178260"/>
            <a:ext cx="500250" cy="500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cxnSp>
        <p:nvCxnSpPr>
          <p:cNvPr id="49" name="Straight Arrow Connector 48"/>
          <p:cNvCxnSpPr>
            <a:stCxn id="51" idx="2"/>
            <a:endCxn id="40" idx="0"/>
          </p:cNvCxnSpPr>
          <p:nvPr/>
        </p:nvCxnSpPr>
        <p:spPr>
          <a:xfrm flipH="1">
            <a:off x="5127567" y="2435651"/>
            <a:ext cx="374453" cy="8934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5251895" y="1935400"/>
            <a:ext cx="500250" cy="500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cxnSp>
        <p:nvCxnSpPr>
          <p:cNvPr id="52" name="Straight Arrow Connector 51"/>
          <p:cNvCxnSpPr>
            <a:stCxn id="53" idx="2"/>
          </p:cNvCxnSpPr>
          <p:nvPr/>
        </p:nvCxnSpPr>
        <p:spPr>
          <a:xfrm>
            <a:off x="4182299" y="2538103"/>
            <a:ext cx="684505" cy="7909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932174" y="2037852"/>
            <a:ext cx="500250" cy="500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cxnSp>
        <p:nvCxnSpPr>
          <p:cNvPr id="57" name="Straight Arrow Connector 56"/>
          <p:cNvCxnSpPr>
            <a:stCxn id="53" idx="2"/>
            <a:endCxn id="27" idx="0"/>
          </p:cNvCxnSpPr>
          <p:nvPr/>
        </p:nvCxnSpPr>
        <p:spPr>
          <a:xfrm flipH="1">
            <a:off x="4044106" y="2538103"/>
            <a:ext cx="138193" cy="17434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33" idx="0"/>
          </p:cNvCxnSpPr>
          <p:nvPr/>
        </p:nvCxnSpPr>
        <p:spPr>
          <a:xfrm>
            <a:off x="5530994" y="2435650"/>
            <a:ext cx="643139" cy="11435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64" idx="1"/>
            <a:endCxn id="34" idx="3"/>
          </p:cNvCxnSpPr>
          <p:nvPr/>
        </p:nvCxnSpPr>
        <p:spPr>
          <a:xfrm flipH="1">
            <a:off x="7503755" y="3987677"/>
            <a:ext cx="860428" cy="607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8364183" y="3737551"/>
            <a:ext cx="500250" cy="500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cxnSp>
        <p:nvCxnSpPr>
          <p:cNvPr id="65" name="Straight Arrow Connector 64"/>
          <p:cNvCxnSpPr>
            <a:stCxn id="66" idx="2"/>
          </p:cNvCxnSpPr>
          <p:nvPr/>
        </p:nvCxnSpPr>
        <p:spPr>
          <a:xfrm>
            <a:off x="7949813" y="2935901"/>
            <a:ext cx="684505" cy="7909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7699688" y="2435651"/>
            <a:ext cx="500250" cy="500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cxnSp>
        <p:nvCxnSpPr>
          <p:cNvPr id="67" name="Straight Arrow Connector 66"/>
          <p:cNvCxnSpPr>
            <a:stCxn id="66" idx="2"/>
            <a:endCxn id="34" idx="0"/>
          </p:cNvCxnSpPr>
          <p:nvPr/>
        </p:nvCxnSpPr>
        <p:spPr>
          <a:xfrm flipH="1">
            <a:off x="7253629" y="2935901"/>
            <a:ext cx="696184" cy="8624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4" idx="2"/>
            <a:endCxn id="18" idx="3"/>
          </p:cNvCxnSpPr>
          <p:nvPr/>
        </p:nvCxnSpPr>
        <p:spPr>
          <a:xfrm flipH="1">
            <a:off x="7480723" y="4237802"/>
            <a:ext cx="1133586" cy="15325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9450775" y="3682760"/>
            <a:ext cx="500250" cy="500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cxnSp>
        <p:nvCxnSpPr>
          <p:cNvPr id="76" name="Straight Arrow Connector 75"/>
          <p:cNvCxnSpPr>
            <a:stCxn id="77" idx="1"/>
            <a:endCxn id="75" idx="3"/>
          </p:cNvCxnSpPr>
          <p:nvPr/>
        </p:nvCxnSpPr>
        <p:spPr>
          <a:xfrm flipH="1">
            <a:off x="9951026" y="3872104"/>
            <a:ext cx="860428" cy="607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10811454" y="3621979"/>
            <a:ext cx="500250" cy="500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cxnSp>
        <p:nvCxnSpPr>
          <p:cNvPr id="78" name="Straight Arrow Connector 77"/>
          <p:cNvCxnSpPr>
            <a:stCxn id="79" idx="2"/>
            <a:endCxn id="77" idx="0"/>
          </p:cNvCxnSpPr>
          <p:nvPr/>
        </p:nvCxnSpPr>
        <p:spPr>
          <a:xfrm>
            <a:off x="10897334" y="2769614"/>
            <a:ext cx="164245" cy="8523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10647210" y="2269364"/>
            <a:ext cx="500250" cy="500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cxnSp>
        <p:nvCxnSpPr>
          <p:cNvPr id="80" name="Straight Arrow Connector 79"/>
          <p:cNvCxnSpPr>
            <a:stCxn id="75" idx="1"/>
            <a:endCxn id="64" idx="3"/>
          </p:cNvCxnSpPr>
          <p:nvPr/>
        </p:nvCxnSpPr>
        <p:spPr>
          <a:xfrm flipH="1">
            <a:off x="8864433" y="3932886"/>
            <a:ext cx="586342" cy="547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6" idx="2"/>
          </p:cNvCxnSpPr>
          <p:nvPr/>
        </p:nvCxnSpPr>
        <p:spPr>
          <a:xfrm>
            <a:off x="9517691" y="2792028"/>
            <a:ext cx="164245" cy="8523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9267566" y="2291777"/>
            <a:ext cx="500250" cy="500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sp>
        <p:nvSpPr>
          <p:cNvPr id="54" name="Content Placeholder 2"/>
          <p:cNvSpPr>
            <a:spLocks noGrp="1"/>
          </p:cNvSpPr>
          <p:nvPr>
            <p:ph idx="1"/>
          </p:nvPr>
        </p:nvSpPr>
        <p:spPr>
          <a:xfrm>
            <a:off x="594360" y="1260107"/>
            <a:ext cx="10979150" cy="1699676"/>
          </a:xfrm>
        </p:spPr>
        <p:txBody>
          <a:bodyPr>
            <a:normAutofit/>
          </a:bodyPr>
          <a:lstStyle/>
          <a:p>
            <a:r>
              <a:rPr lang="en-US" sz="3800" dirty="0"/>
              <a:t>Small superset of nearest dependencies</a:t>
            </a: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594360" y="1893631"/>
            <a:ext cx="5533707" cy="2158213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 vert="horz" lIns="118872" tIns="59436" rIns="118872" bIns="59436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/>
              <a:t>Simple to track:</a:t>
            </a:r>
          </a:p>
          <a:p>
            <a:pPr lvl="1"/>
            <a:r>
              <a:rPr lang="en-US" sz="3200" dirty="0"/>
              <a:t>Last write</a:t>
            </a:r>
          </a:p>
          <a:p>
            <a:pPr lvl="1"/>
            <a:r>
              <a:rPr lang="en-US" sz="3200" dirty="0"/>
              <a:t>Subsequent reads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1478856" y="5784972"/>
            <a:ext cx="4261945" cy="1621201"/>
            <a:chOff x="592667" y="3491966"/>
            <a:chExt cx="3278419" cy="1247078"/>
          </a:xfrm>
        </p:grpSpPr>
        <p:sp>
          <p:nvSpPr>
            <p:cNvPr id="59" name="Rounded Rectangle 58"/>
            <p:cNvSpPr/>
            <p:nvPr/>
          </p:nvSpPr>
          <p:spPr>
            <a:xfrm rot="19584064">
              <a:off x="2257467" y="3491966"/>
              <a:ext cx="1613619" cy="796464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40" dirty="0">
                <a:latin typeface="Helvetica Neue Medium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92667" y="3929355"/>
              <a:ext cx="1998133" cy="809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20" dirty="0">
                  <a:latin typeface="Helvetica Neue Medium"/>
                  <a:cs typeface="Helvetica Neue Medium"/>
                </a:rPr>
                <a:t>Thread-of-Execution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774159" y="5066264"/>
            <a:ext cx="4102822" cy="1446419"/>
            <a:chOff x="4201185" y="4487333"/>
            <a:chExt cx="3156017" cy="1112630"/>
          </a:xfrm>
        </p:grpSpPr>
        <p:sp>
          <p:nvSpPr>
            <p:cNvPr id="69" name="Rounded Rectangle 68"/>
            <p:cNvSpPr/>
            <p:nvPr/>
          </p:nvSpPr>
          <p:spPr>
            <a:xfrm rot="462722">
              <a:off x="4201185" y="4487333"/>
              <a:ext cx="1958461" cy="1028219"/>
            </a:xfrm>
            <a:prstGeom prst="roundRect">
              <a:avLst/>
            </a:prstGeom>
            <a:noFill/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40" dirty="0">
                <a:latin typeface="Helvetica Neue Medium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121735" y="4790274"/>
              <a:ext cx="1235467" cy="809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20" dirty="0">
                  <a:latin typeface="Helvetica Neue Medium"/>
                  <a:cs typeface="Helvetica Neue Medium"/>
                </a:rPr>
                <a:t>Reads-From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9227058" y="4452632"/>
            <a:ext cx="2918820" cy="1052596"/>
            <a:chOff x="4776394" y="3115149"/>
            <a:chExt cx="2916931" cy="1509050"/>
          </a:xfrm>
        </p:grpSpPr>
        <p:sp>
          <p:nvSpPr>
            <p:cNvPr id="72" name="TextBox 71"/>
            <p:cNvSpPr txBox="1"/>
            <p:nvPr/>
          </p:nvSpPr>
          <p:spPr>
            <a:xfrm>
              <a:off x="5535916" y="3115149"/>
              <a:ext cx="2157409" cy="1509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20" dirty="0">
                  <a:latin typeface="Helvetica Neue Medium"/>
                  <a:cs typeface="Helvetica Neue Medium"/>
                </a:rPr>
                <a:t>Transitive Closure</a:t>
              </a: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4776394" y="3244146"/>
              <a:ext cx="795566" cy="1277053"/>
            </a:xfrm>
            <a:prstGeom prst="round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40" dirty="0">
                <a:latin typeface="Helvetica Neue Medium" charset="0"/>
              </a:endParaRPr>
            </a:p>
          </p:txBody>
        </p:sp>
      </p:grpSp>
      <p:sp>
        <p:nvSpPr>
          <p:cNvPr id="81" name="Rectangle 80"/>
          <p:cNvSpPr/>
          <p:nvPr/>
        </p:nvSpPr>
        <p:spPr>
          <a:xfrm>
            <a:off x="1296414" y="309372"/>
            <a:ext cx="500250" cy="5002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sp>
        <p:nvSpPr>
          <p:cNvPr id="74" name="Slide Number Placeholder 2">
            <a:extLst>
              <a:ext uri="{FF2B5EF4-FFF2-40B4-BE49-F238E27FC236}">
                <a16:creationId xmlns:a16="http://schemas.microsoft.com/office/drawing/2014/main" id="{4A6AD26E-A7B9-514D-AB39-4CE68A0B9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0831" y="6451049"/>
            <a:ext cx="267462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70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Checking them suffices for causality</a:t>
            </a:r>
          </a:p>
          <a:p>
            <a:pPr lvl="1"/>
            <a:r>
              <a:rPr lang="en-US" sz="3200" dirty="0"/>
              <a:t>Competitive to eventually-consistent system</a:t>
            </a:r>
          </a:p>
          <a:p>
            <a:endParaRPr lang="en-US" sz="3600" dirty="0"/>
          </a:p>
          <a:p>
            <a:r>
              <a:rPr lang="en-US" sz="3600" dirty="0"/>
              <a:t>Never store dependencies on the server</a:t>
            </a:r>
          </a:p>
          <a:p>
            <a:pPr lvl="1"/>
            <a:endParaRPr lang="en-US" sz="3200" dirty="0"/>
          </a:p>
          <a:p>
            <a:endParaRPr lang="en-US" sz="3600" dirty="0"/>
          </a:p>
          <a:p>
            <a:r>
              <a:rPr lang="en-US" sz="3600" dirty="0"/>
              <a:t>Simplifies client-side </a:t>
            </a:r>
            <a:r>
              <a:rPr lang="en-US" sz="3600" dirty="0" err="1"/>
              <a:t>dep</a:t>
            </a:r>
            <a:r>
              <a:rPr lang="en-US" sz="3600" dirty="0"/>
              <a:t> tracking</a:t>
            </a:r>
          </a:p>
          <a:p>
            <a:pPr lvl="1"/>
            <a:r>
              <a:rPr lang="en-US" sz="3200" dirty="0"/>
              <a:t>Clear on every write</a:t>
            </a:r>
          </a:p>
          <a:p>
            <a:endParaRPr lang="en-US" sz="3600" dirty="0"/>
          </a:p>
        </p:txBody>
      </p:sp>
      <p:grpSp>
        <p:nvGrpSpPr>
          <p:cNvPr id="8" name="Group 7"/>
          <p:cNvGrpSpPr/>
          <p:nvPr/>
        </p:nvGrpSpPr>
        <p:grpSpPr>
          <a:xfrm>
            <a:off x="2122849" y="4205203"/>
            <a:ext cx="3079239" cy="1052596"/>
            <a:chOff x="4776394" y="3115149"/>
            <a:chExt cx="3077247" cy="1509050"/>
          </a:xfrm>
        </p:grpSpPr>
        <p:sp>
          <p:nvSpPr>
            <p:cNvPr id="9" name="TextBox 8"/>
            <p:cNvSpPr txBox="1"/>
            <p:nvPr/>
          </p:nvSpPr>
          <p:spPr>
            <a:xfrm>
              <a:off x="5696232" y="3115149"/>
              <a:ext cx="2157409" cy="1509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20" dirty="0">
                  <a:latin typeface="Helvetica Neue Medium"/>
                  <a:cs typeface="Helvetica Neue Medium"/>
                </a:rPr>
                <a:t>Transitive Closure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776394" y="3244146"/>
              <a:ext cx="795566" cy="1277053"/>
            </a:xfrm>
            <a:prstGeom prst="round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40" dirty="0">
                <a:latin typeface="Helvetica Neue Medium" charset="0"/>
              </a:endParaRPr>
            </a:p>
          </p:txBody>
        </p:sp>
      </p:grp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A7F45059-63C9-C64D-8C62-9BD19038B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0831" y="6451049"/>
            <a:ext cx="267462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3B1206-BFE6-A343-B25A-E8C370C58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224" y="194399"/>
            <a:ext cx="10698480" cy="1143000"/>
          </a:xfrm>
        </p:spPr>
        <p:txBody>
          <a:bodyPr>
            <a:normAutofit/>
          </a:bodyPr>
          <a:lstStyle/>
          <a:p>
            <a:r>
              <a:rPr lang="en-US" sz="5400" dirty="0"/>
              <a:t>One-Hop Dependencies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C462195-1A01-DC4C-A342-7F1BC7D71D8E}"/>
              </a:ext>
            </a:extLst>
          </p:cNvPr>
          <p:cNvSpPr/>
          <p:nvPr/>
        </p:nvSpPr>
        <p:spPr>
          <a:xfrm>
            <a:off x="1296414" y="309372"/>
            <a:ext cx="500250" cy="5002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5862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764" y="-188505"/>
            <a:ext cx="8639136" cy="1485900"/>
          </a:xfrm>
        </p:spPr>
        <p:txBody>
          <a:bodyPr>
            <a:normAutofit/>
          </a:bodyPr>
          <a:lstStyle/>
          <a:p>
            <a:r>
              <a:rPr lang="en-US" sz="5200" dirty="0"/>
              <a:t>Scalable Causal+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594361" y="1679855"/>
            <a:ext cx="7385191" cy="5645492"/>
          </a:xfrm>
          <a:prstGeom prst="roundRect">
            <a:avLst>
              <a:gd name="adj" fmla="val 92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>
              <a:latin typeface="Helvetica Neue Medium"/>
              <a:cs typeface="Helvetica Neue Medium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86497" y="1909833"/>
            <a:ext cx="2751563" cy="5279287"/>
          </a:xfrm>
          <a:prstGeom prst="roundRect">
            <a:avLst>
              <a:gd name="adj" fmla="val 36514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>
              <a:latin typeface="Helvetica Neue Medium"/>
              <a:cs typeface="Helvetica Neue Medium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305637" y="2400273"/>
            <a:ext cx="2113280" cy="4298410"/>
            <a:chOff x="2225527" y="2028429"/>
            <a:chExt cx="1625600" cy="3306469"/>
          </a:xfrm>
        </p:grpSpPr>
        <p:sp>
          <p:nvSpPr>
            <p:cNvPr id="5" name="Oval 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3120" dirty="0">
                  <a:latin typeface="Helvetica Neue Medium"/>
                </a:rPr>
                <a:t>A-F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3120" dirty="0">
                  <a:latin typeface="Helvetica Neue Medium"/>
                </a:rPr>
                <a:t>G-L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3120" dirty="0">
                  <a:latin typeface="Helvetica Neue Medium"/>
                </a:rPr>
                <a:t>M-R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3120" dirty="0">
                  <a:latin typeface="Helvetica Neue Medium"/>
                </a:rPr>
                <a:t>S-Z</a:t>
              </a:r>
            </a:p>
          </p:txBody>
        </p:sp>
      </p:grpSp>
      <p:sp>
        <p:nvSpPr>
          <p:cNvPr id="52" name="Rounded Rectangle 51"/>
          <p:cNvSpPr/>
          <p:nvPr/>
        </p:nvSpPr>
        <p:spPr>
          <a:xfrm rot="19201645">
            <a:off x="9898459" y="-33041"/>
            <a:ext cx="1294415" cy="2120281"/>
          </a:xfrm>
          <a:prstGeom prst="roundRect">
            <a:avLst>
              <a:gd name="adj" fmla="val 92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>
              <a:latin typeface="Helvetica Neue Medium"/>
              <a:cs typeface="Helvetica Neue Medium"/>
            </a:endParaRPr>
          </a:p>
        </p:txBody>
      </p:sp>
      <p:sp>
        <p:nvSpPr>
          <p:cNvPr id="20" name="Rounded Rectangle 19"/>
          <p:cNvSpPr/>
          <p:nvPr/>
        </p:nvSpPr>
        <p:spPr>
          <a:xfrm rot="19201645">
            <a:off x="10058720" y="57056"/>
            <a:ext cx="982164" cy="1884428"/>
          </a:xfrm>
          <a:prstGeom prst="roundRect">
            <a:avLst>
              <a:gd name="adj" fmla="val 36514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3120">
              <a:latin typeface="Helvetica Neue Medium"/>
              <a:cs typeface="Helvetica Neue Medium"/>
            </a:endParaRPr>
          </a:p>
        </p:txBody>
      </p:sp>
      <p:grpSp>
        <p:nvGrpSpPr>
          <p:cNvPr id="21" name="Group 20"/>
          <p:cNvGrpSpPr/>
          <p:nvPr/>
        </p:nvGrpSpPr>
        <p:grpSpPr>
          <a:xfrm rot="19201645">
            <a:off x="10172635" y="232117"/>
            <a:ext cx="754330" cy="1534307"/>
            <a:chOff x="2225527" y="2028429"/>
            <a:chExt cx="1625600" cy="3306469"/>
          </a:xfrm>
        </p:grpSpPr>
        <p:sp>
          <p:nvSpPr>
            <p:cNvPr id="22" name="Oval 21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040" dirty="0">
                  <a:latin typeface="Helvetica Neue Medium"/>
                </a:rPr>
                <a:t>A-F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040" dirty="0">
                  <a:latin typeface="Helvetica Neue Medium"/>
                </a:rPr>
                <a:t>G-L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040" dirty="0">
                  <a:latin typeface="Helvetica Neue Medium"/>
                </a:rPr>
                <a:t>M-R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040" dirty="0">
                  <a:latin typeface="Helvetica Neue Medium"/>
                </a:rPr>
                <a:t>S-Z</a:t>
              </a:r>
            </a:p>
          </p:txBody>
        </p:sp>
      </p:grpSp>
      <p:sp>
        <p:nvSpPr>
          <p:cNvPr id="49" name="Rounded Rectangle 48"/>
          <p:cNvSpPr/>
          <p:nvPr/>
        </p:nvSpPr>
        <p:spPr>
          <a:xfrm rot="19201645">
            <a:off x="9541704" y="2770218"/>
            <a:ext cx="1349524" cy="2120281"/>
          </a:xfrm>
          <a:prstGeom prst="roundRect">
            <a:avLst>
              <a:gd name="adj" fmla="val 92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>
              <a:latin typeface="Helvetica Neue Medium"/>
              <a:cs typeface="Helvetica Neue Medium"/>
            </a:endParaRPr>
          </a:p>
        </p:txBody>
      </p:sp>
      <p:sp>
        <p:nvSpPr>
          <p:cNvPr id="28" name="Rounded Rectangle 27"/>
          <p:cNvSpPr/>
          <p:nvPr/>
        </p:nvSpPr>
        <p:spPr>
          <a:xfrm rot="19201645">
            <a:off x="9724055" y="2892970"/>
            <a:ext cx="982164" cy="1884428"/>
          </a:xfrm>
          <a:prstGeom prst="roundRect">
            <a:avLst>
              <a:gd name="adj" fmla="val 36514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3120">
              <a:latin typeface="Helvetica Neue Medium"/>
              <a:cs typeface="Helvetica Neue Medium"/>
            </a:endParaRPr>
          </a:p>
        </p:txBody>
      </p:sp>
      <p:grpSp>
        <p:nvGrpSpPr>
          <p:cNvPr id="29" name="Group 28"/>
          <p:cNvGrpSpPr/>
          <p:nvPr/>
        </p:nvGrpSpPr>
        <p:grpSpPr>
          <a:xfrm rot="19201645">
            <a:off x="9837971" y="3068030"/>
            <a:ext cx="754330" cy="1534307"/>
            <a:chOff x="2225527" y="2028429"/>
            <a:chExt cx="1625600" cy="3306469"/>
          </a:xfrm>
        </p:grpSpPr>
        <p:sp>
          <p:nvSpPr>
            <p:cNvPr id="30" name="Oval 29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040" dirty="0">
                  <a:latin typeface="Helvetica Neue Medium"/>
                </a:rPr>
                <a:t>A-F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040" dirty="0">
                  <a:latin typeface="Helvetica Neue Medium"/>
                </a:rPr>
                <a:t>G-L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040" dirty="0">
                  <a:latin typeface="Helvetica Neue Medium"/>
                </a:rPr>
                <a:t>M-R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040" dirty="0">
                  <a:latin typeface="Helvetica Neue Medium"/>
                </a:rPr>
                <a:t>S-Z</a:t>
              </a:r>
            </a:p>
          </p:txBody>
        </p:sp>
      </p:grpSp>
      <p:cxnSp>
        <p:nvCxnSpPr>
          <p:cNvPr id="74" name="Straight Arrow Connector 73"/>
          <p:cNvCxnSpPr>
            <a:stCxn id="8" idx="6"/>
            <a:endCxn id="33" idx="3"/>
          </p:cNvCxnSpPr>
          <p:nvPr/>
        </p:nvCxnSpPr>
        <p:spPr>
          <a:xfrm flipV="1">
            <a:off x="7418917" y="4564440"/>
            <a:ext cx="3059536" cy="1760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7418917" y="1733973"/>
            <a:ext cx="3370068" cy="46289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044818" y="961464"/>
            <a:ext cx="8299027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Helvetica Neue Medium"/>
                <a:cs typeface="Helvetica Neue Medium"/>
              </a:rPr>
              <a:t>From fully distributed operation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016865" y="2060576"/>
            <a:ext cx="1981200" cy="748470"/>
          </a:xfrm>
          <a:prstGeom prst="rect">
            <a:avLst/>
          </a:prstGeom>
          <a:gradFill>
            <a:gsLst>
              <a:gs pos="0">
                <a:schemeClr val="accent2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340">
              <a:latin typeface="Helvetica Neue Medium"/>
              <a:cs typeface="Helvetica Neue Medium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016865" y="4005394"/>
            <a:ext cx="1981200" cy="748470"/>
          </a:xfrm>
          <a:prstGeom prst="rect">
            <a:avLst/>
          </a:prstGeom>
          <a:gradFill>
            <a:gsLst>
              <a:gs pos="0">
                <a:schemeClr val="accent2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340">
              <a:latin typeface="Helvetica Neue Medium"/>
              <a:cs typeface="Helvetica Neue Medium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016865" y="4977803"/>
            <a:ext cx="1981200" cy="748470"/>
          </a:xfrm>
          <a:prstGeom prst="rect">
            <a:avLst/>
          </a:prstGeom>
          <a:gradFill>
            <a:gsLst>
              <a:gs pos="0">
                <a:schemeClr val="accent2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340">
              <a:latin typeface="Helvetica Neue Medium"/>
              <a:cs typeface="Helvetica Neue Medium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016865" y="5950212"/>
            <a:ext cx="1981200" cy="748470"/>
          </a:xfrm>
          <a:prstGeom prst="rect">
            <a:avLst/>
          </a:prstGeom>
          <a:gradFill>
            <a:gsLst>
              <a:gs pos="0">
                <a:schemeClr val="accent2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340">
              <a:latin typeface="Helvetica Neue Medium"/>
              <a:cs typeface="Helvetica Neue Medium"/>
            </a:endParaRPr>
          </a:p>
        </p:txBody>
      </p:sp>
      <p:sp>
        <p:nvSpPr>
          <p:cNvPr id="76" name="Plus 75"/>
          <p:cNvSpPr/>
          <p:nvPr/>
        </p:nvSpPr>
        <p:spPr>
          <a:xfrm>
            <a:off x="2531570" y="6165534"/>
            <a:ext cx="364900" cy="405822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 charset="0"/>
            </a:endParaRPr>
          </a:p>
        </p:txBody>
      </p:sp>
      <p:sp>
        <p:nvSpPr>
          <p:cNvPr id="73" name="Plus 72"/>
          <p:cNvSpPr/>
          <p:nvPr/>
        </p:nvSpPr>
        <p:spPr>
          <a:xfrm>
            <a:off x="2531570" y="5153575"/>
            <a:ext cx="364900" cy="405822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 charset="0"/>
            </a:endParaRPr>
          </a:p>
        </p:txBody>
      </p:sp>
      <p:sp>
        <p:nvSpPr>
          <p:cNvPr id="78" name="Plus 77"/>
          <p:cNvSpPr/>
          <p:nvPr/>
        </p:nvSpPr>
        <p:spPr>
          <a:xfrm>
            <a:off x="2531570" y="4248046"/>
            <a:ext cx="364900" cy="405822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 charset="0"/>
            </a:endParaRPr>
          </a:p>
        </p:txBody>
      </p:sp>
      <p:sp>
        <p:nvSpPr>
          <p:cNvPr id="79" name="Plus 78"/>
          <p:cNvSpPr/>
          <p:nvPr/>
        </p:nvSpPr>
        <p:spPr>
          <a:xfrm>
            <a:off x="2531570" y="2272609"/>
            <a:ext cx="364900" cy="405822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016865" y="3032985"/>
            <a:ext cx="1981200" cy="748470"/>
          </a:xfrm>
          <a:prstGeom prst="rect">
            <a:avLst/>
          </a:prstGeom>
          <a:gradFill>
            <a:gsLst>
              <a:gs pos="0">
                <a:schemeClr val="accent2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340">
              <a:latin typeface="Helvetica Neue Medium"/>
              <a:cs typeface="Helvetica Neue Medium"/>
            </a:endParaRPr>
          </a:p>
        </p:txBody>
      </p:sp>
      <p:sp>
        <p:nvSpPr>
          <p:cNvPr id="81" name="Plus 80"/>
          <p:cNvSpPr/>
          <p:nvPr/>
        </p:nvSpPr>
        <p:spPr>
          <a:xfrm>
            <a:off x="2531570" y="3262816"/>
            <a:ext cx="364900" cy="405822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 charset="0"/>
            </a:endParaRPr>
          </a:p>
        </p:txBody>
      </p:sp>
      <p:cxnSp>
        <p:nvCxnSpPr>
          <p:cNvPr id="38" name="Straight Arrow Connector 37"/>
          <p:cNvCxnSpPr>
            <a:stCxn id="8" idx="2"/>
          </p:cNvCxnSpPr>
          <p:nvPr/>
        </p:nvCxnSpPr>
        <p:spPr>
          <a:xfrm flipH="1">
            <a:off x="2998066" y="6324447"/>
            <a:ext cx="2307572" cy="246909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2969291" y="4181069"/>
            <a:ext cx="2512030" cy="341886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 flipV="1">
            <a:off x="2969290" y="2648009"/>
            <a:ext cx="2336347" cy="20734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2998066" y="5281510"/>
            <a:ext cx="2307572" cy="246909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>
            <a:off x="2953338" y="3032986"/>
            <a:ext cx="2661783" cy="591475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8" idx="1"/>
          </p:cNvCxnSpPr>
          <p:nvPr/>
        </p:nvCxnSpPr>
        <p:spPr>
          <a:xfrm flipV="1">
            <a:off x="2998066" y="6059824"/>
            <a:ext cx="2617055" cy="26462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 rot="21282362">
            <a:off x="3070063" y="5683359"/>
            <a:ext cx="2135521" cy="5724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20" dirty="0" err="1">
                <a:latin typeface="Helvetica Neue Medium"/>
              </a:rPr>
              <a:t>write_after</a:t>
            </a:r>
            <a:endParaRPr lang="en-US" sz="3120" dirty="0">
              <a:latin typeface="Helvetica Neue Medium"/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2969290" y="4011421"/>
            <a:ext cx="2325340" cy="264625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 rot="21200874">
            <a:off x="3008266" y="3634956"/>
            <a:ext cx="2135521" cy="5724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20" dirty="0" err="1">
                <a:latin typeface="Helvetica Neue Medium"/>
              </a:rPr>
              <a:t>write_after</a:t>
            </a:r>
            <a:endParaRPr lang="en-US" sz="3120" dirty="0">
              <a:latin typeface="Helvetica Neue Medium"/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2998066" y="2400273"/>
            <a:ext cx="2401389" cy="247736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 rot="419922">
            <a:off x="3676562" y="2014850"/>
            <a:ext cx="1009444" cy="5724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20" dirty="0">
                <a:latin typeface="Helvetica Neue Medium"/>
              </a:rPr>
              <a:t>read</a:t>
            </a:r>
          </a:p>
        </p:txBody>
      </p:sp>
      <p:cxnSp>
        <p:nvCxnSpPr>
          <p:cNvPr id="90" name="Straight Arrow Connector 89"/>
          <p:cNvCxnSpPr/>
          <p:nvPr/>
        </p:nvCxnSpPr>
        <p:spPr>
          <a:xfrm flipV="1">
            <a:off x="2998066" y="5016886"/>
            <a:ext cx="2307572" cy="264625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 rot="21282362">
            <a:off x="3669379" y="4640422"/>
            <a:ext cx="1009444" cy="5724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20" dirty="0">
                <a:latin typeface="Helvetica Neue Medium"/>
              </a:rPr>
              <a:t>read</a:t>
            </a:r>
          </a:p>
        </p:txBody>
      </p:sp>
      <p:cxnSp>
        <p:nvCxnSpPr>
          <p:cNvPr id="93" name="Straight Arrow Connector 92"/>
          <p:cNvCxnSpPr/>
          <p:nvPr/>
        </p:nvCxnSpPr>
        <p:spPr>
          <a:xfrm flipV="1">
            <a:off x="3019506" y="2949176"/>
            <a:ext cx="2379949" cy="42837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 rot="21008412">
            <a:off x="3613770" y="2659413"/>
            <a:ext cx="1009444" cy="5724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20" dirty="0">
                <a:latin typeface="Helvetica Neue Medium"/>
              </a:rPr>
              <a:t>read</a:t>
            </a:r>
          </a:p>
        </p:txBody>
      </p:sp>
      <p:cxnSp>
        <p:nvCxnSpPr>
          <p:cNvPr id="104" name="Straight Arrow Connector 103"/>
          <p:cNvCxnSpPr>
            <a:stCxn id="6" idx="6"/>
          </p:cNvCxnSpPr>
          <p:nvPr/>
        </p:nvCxnSpPr>
        <p:spPr>
          <a:xfrm flipV="1">
            <a:off x="7418917" y="3793289"/>
            <a:ext cx="2478380" cy="1645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6" idx="6"/>
          </p:cNvCxnSpPr>
          <p:nvPr/>
        </p:nvCxnSpPr>
        <p:spPr>
          <a:xfrm flipV="1">
            <a:off x="7418917" y="962820"/>
            <a:ext cx="2788911" cy="2995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8" name="Freeform 107"/>
          <p:cNvSpPr/>
          <p:nvPr/>
        </p:nvSpPr>
        <p:spPr>
          <a:xfrm>
            <a:off x="9729893" y="765388"/>
            <a:ext cx="385234" cy="319193"/>
          </a:xfrm>
          <a:custGeom>
            <a:avLst/>
            <a:gdLst>
              <a:gd name="connsiteX0" fmla="*/ 296334 w 296334"/>
              <a:gd name="connsiteY0" fmla="*/ 245533 h 245533"/>
              <a:gd name="connsiteX1" fmla="*/ 0 w 296334"/>
              <a:gd name="connsiteY1" fmla="*/ 211666 h 245533"/>
              <a:gd name="connsiteX2" fmla="*/ 76200 w 296334"/>
              <a:gd name="connsiteY2" fmla="*/ 0 h 24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6334" h="245533">
                <a:moveTo>
                  <a:pt x="296334" y="245533"/>
                </a:moveTo>
                <a:lnTo>
                  <a:pt x="0" y="211666"/>
                </a:lnTo>
                <a:lnTo>
                  <a:pt x="76200" y="0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 charset="0"/>
            </a:endParaRPr>
          </a:p>
        </p:txBody>
      </p:sp>
      <p:sp>
        <p:nvSpPr>
          <p:cNvPr id="109" name="Freeform 108"/>
          <p:cNvSpPr/>
          <p:nvPr/>
        </p:nvSpPr>
        <p:spPr>
          <a:xfrm>
            <a:off x="9404149" y="3573614"/>
            <a:ext cx="385234" cy="319193"/>
          </a:xfrm>
          <a:custGeom>
            <a:avLst/>
            <a:gdLst>
              <a:gd name="connsiteX0" fmla="*/ 296334 w 296334"/>
              <a:gd name="connsiteY0" fmla="*/ 245533 h 245533"/>
              <a:gd name="connsiteX1" fmla="*/ 0 w 296334"/>
              <a:gd name="connsiteY1" fmla="*/ 211666 h 245533"/>
              <a:gd name="connsiteX2" fmla="*/ 76200 w 296334"/>
              <a:gd name="connsiteY2" fmla="*/ 0 h 24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6334" h="245533">
                <a:moveTo>
                  <a:pt x="296334" y="245533"/>
                </a:moveTo>
                <a:lnTo>
                  <a:pt x="0" y="211666"/>
                </a:lnTo>
                <a:lnTo>
                  <a:pt x="76200" y="0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 charset="0"/>
            </a:endParaRPr>
          </a:p>
        </p:txBody>
      </p:sp>
      <p:sp>
        <p:nvSpPr>
          <p:cNvPr id="110" name="Freeform 109"/>
          <p:cNvSpPr/>
          <p:nvPr/>
        </p:nvSpPr>
        <p:spPr>
          <a:xfrm>
            <a:off x="10389345" y="1414781"/>
            <a:ext cx="385234" cy="319193"/>
          </a:xfrm>
          <a:custGeom>
            <a:avLst/>
            <a:gdLst>
              <a:gd name="connsiteX0" fmla="*/ 296334 w 296334"/>
              <a:gd name="connsiteY0" fmla="*/ 245533 h 245533"/>
              <a:gd name="connsiteX1" fmla="*/ 0 w 296334"/>
              <a:gd name="connsiteY1" fmla="*/ 211666 h 245533"/>
              <a:gd name="connsiteX2" fmla="*/ 76200 w 296334"/>
              <a:gd name="connsiteY2" fmla="*/ 0 h 24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6334" h="245533">
                <a:moveTo>
                  <a:pt x="296334" y="245533"/>
                </a:moveTo>
                <a:lnTo>
                  <a:pt x="0" y="211666"/>
                </a:lnTo>
                <a:lnTo>
                  <a:pt x="76200" y="0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 charset="0"/>
            </a:endParaRPr>
          </a:p>
        </p:txBody>
      </p:sp>
      <p:sp>
        <p:nvSpPr>
          <p:cNvPr id="111" name="Freeform 110"/>
          <p:cNvSpPr/>
          <p:nvPr/>
        </p:nvSpPr>
        <p:spPr>
          <a:xfrm>
            <a:off x="9982189" y="4231597"/>
            <a:ext cx="385234" cy="319193"/>
          </a:xfrm>
          <a:custGeom>
            <a:avLst/>
            <a:gdLst>
              <a:gd name="connsiteX0" fmla="*/ 296334 w 296334"/>
              <a:gd name="connsiteY0" fmla="*/ 245533 h 245533"/>
              <a:gd name="connsiteX1" fmla="*/ 0 w 296334"/>
              <a:gd name="connsiteY1" fmla="*/ 211666 h 245533"/>
              <a:gd name="connsiteX2" fmla="*/ 76200 w 296334"/>
              <a:gd name="connsiteY2" fmla="*/ 0 h 24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6334" h="245533">
                <a:moveTo>
                  <a:pt x="296334" y="245533"/>
                </a:moveTo>
                <a:lnTo>
                  <a:pt x="0" y="211666"/>
                </a:lnTo>
                <a:lnTo>
                  <a:pt x="76200" y="0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 charset="0"/>
            </a:endParaRPr>
          </a:p>
        </p:txBody>
      </p:sp>
      <p:cxnSp>
        <p:nvCxnSpPr>
          <p:cNvPr id="113" name="Straight Arrow Connector 112"/>
          <p:cNvCxnSpPr>
            <a:endCxn id="23" idx="2"/>
          </p:cNvCxnSpPr>
          <p:nvPr/>
        </p:nvCxnSpPr>
        <p:spPr>
          <a:xfrm>
            <a:off x="9897297" y="814229"/>
            <a:ext cx="227790" cy="2654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9530935" y="3616305"/>
            <a:ext cx="227790" cy="2654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10500274" y="1457997"/>
            <a:ext cx="227790" cy="2654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10139634" y="4285296"/>
            <a:ext cx="227790" cy="2654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 rot="19261890">
            <a:off x="9795801" y="540946"/>
            <a:ext cx="161329" cy="14573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sp>
        <p:nvSpPr>
          <p:cNvPr id="119" name="Rectangle 118"/>
          <p:cNvSpPr/>
          <p:nvPr/>
        </p:nvSpPr>
        <p:spPr>
          <a:xfrm rot="19261890">
            <a:off x="9487495" y="3363181"/>
            <a:ext cx="161329" cy="14573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sp>
        <p:nvSpPr>
          <p:cNvPr id="120" name="Rectangle 119"/>
          <p:cNvSpPr/>
          <p:nvPr/>
        </p:nvSpPr>
        <p:spPr>
          <a:xfrm rot="19261890">
            <a:off x="10328436" y="4352806"/>
            <a:ext cx="161329" cy="14573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sp>
        <p:nvSpPr>
          <p:cNvPr id="122" name="Rectangle 121"/>
          <p:cNvSpPr/>
          <p:nvPr/>
        </p:nvSpPr>
        <p:spPr>
          <a:xfrm rot="19261890">
            <a:off x="10693916" y="1520045"/>
            <a:ext cx="161329" cy="14573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sz="2340" dirty="0">
              <a:latin typeface="Helvetica Neue Medium"/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5399455" y="3611990"/>
            <a:ext cx="513193" cy="2737410"/>
            <a:chOff x="4153427" y="3684858"/>
            <a:chExt cx="394764" cy="2105700"/>
          </a:xfrm>
        </p:grpSpPr>
        <p:sp>
          <p:nvSpPr>
            <p:cNvPr id="100" name="Rectangle 99"/>
            <p:cNvSpPr/>
            <p:nvPr/>
          </p:nvSpPr>
          <p:spPr>
            <a:xfrm>
              <a:off x="4216400" y="3684858"/>
              <a:ext cx="331791" cy="299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20000"/>
            </a:bodyPr>
            <a:lstStyle/>
            <a:p>
              <a:pPr algn="ctr"/>
              <a:endParaRPr lang="en-US" sz="2340" dirty="0">
                <a:latin typeface="Helvetica Neue Medium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153427" y="5490844"/>
              <a:ext cx="331791" cy="29971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20000"/>
            </a:bodyPr>
            <a:lstStyle/>
            <a:p>
              <a:pPr algn="ctr"/>
              <a:endParaRPr lang="en-US" sz="2340" dirty="0">
                <a:latin typeface="Helvetica Neue Medium"/>
              </a:endParaRPr>
            </a:p>
          </p:txBody>
        </p:sp>
      </p:grpSp>
      <p:sp>
        <p:nvSpPr>
          <p:cNvPr id="72" name="Slide Number Placeholder 2">
            <a:extLst>
              <a:ext uri="{FF2B5EF4-FFF2-40B4-BE49-F238E27FC236}">
                <a16:creationId xmlns:a16="http://schemas.microsoft.com/office/drawing/2014/main" id="{E8431A36-68B0-734D-A417-196736DEF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0831" y="6451049"/>
            <a:ext cx="267462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21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3" grpId="0" animBg="1"/>
      <p:bldP spid="78" grpId="0" animBg="1"/>
      <p:bldP spid="79" grpId="0" animBg="1"/>
      <p:bldP spid="81" grpId="0" animBg="1"/>
      <p:bldP spid="82" grpId="0"/>
      <p:bldP spid="85" grpId="0"/>
      <p:bldP spid="88" grpId="0"/>
      <p:bldP spid="91" grpId="0"/>
      <p:bldP spid="94" grpId="0"/>
      <p:bldP spid="108" grpId="0" animBg="1"/>
      <p:bldP spid="109" grpId="0" animBg="1"/>
      <p:bldP spid="110" grpId="0" animBg="1"/>
      <p:bldP spid="111" grpId="0" animBg="1"/>
      <p:bldP spid="118" grpId="0" animBg="1"/>
      <p:bldP spid="119" grpId="0" animBg="1"/>
      <p:bldP spid="120" grpId="0" animBg="1"/>
      <p:bldP spid="1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200" dirty="0"/>
              <a:t>Causal+ Consistency (review)</a:t>
            </a:r>
          </a:p>
        </p:txBody>
      </p:sp>
      <p:sp>
        <p:nvSpPr>
          <p:cNvPr id="49158" name="Rectangle 3"/>
          <p:cNvSpPr>
            <a:spLocks noGrp="1" noChangeArrowheads="1"/>
          </p:cNvSpPr>
          <p:nvPr>
            <p:ph idx="1"/>
          </p:nvPr>
        </p:nvSpPr>
        <p:spPr>
          <a:xfrm>
            <a:off x="468285" y="1462087"/>
            <a:ext cx="10034252" cy="5884288"/>
          </a:xfrm>
        </p:spPr>
        <p:txBody>
          <a:bodyPr>
            <a:noAutofit/>
          </a:bodyPr>
          <a:lstStyle/>
          <a:p>
            <a:pPr marL="668655" indent="-668655">
              <a:buFont typeface="+mj-lt"/>
              <a:buAutoNum type="arabicPeriod"/>
            </a:pPr>
            <a:r>
              <a:rPr lang="en-US" dirty="0"/>
              <a:t>Writes that are </a:t>
            </a:r>
            <a:r>
              <a:rPr lang="en-US" dirty="0">
                <a:solidFill>
                  <a:srgbClr val="FF8F00"/>
                </a:solidFill>
              </a:rPr>
              <a:t>potentially</a:t>
            </a:r>
            <a:r>
              <a:rPr lang="en-US" b="1" i="1" dirty="0"/>
              <a:t> </a:t>
            </a:r>
            <a:r>
              <a:rPr lang="en-US" dirty="0"/>
              <a:t>causally related must be seen by all processes in same order. </a:t>
            </a:r>
          </a:p>
          <a:p>
            <a:pPr marL="668655" indent="-668655">
              <a:buFont typeface="+mj-lt"/>
              <a:buAutoNum type="arabicPeriod"/>
            </a:pPr>
            <a:r>
              <a:rPr lang="en-US" dirty="0"/>
              <a:t>Concurrent writes may be seen in a different order on different processes.</a:t>
            </a:r>
          </a:p>
          <a:p>
            <a:pPr marL="668655" indent="-668655">
              <a:buFont typeface="+mj-lt"/>
              <a:buAutoNum type="arabicPeriod"/>
            </a:pPr>
            <a:endParaRPr lang="en-US" dirty="0"/>
          </a:p>
          <a:p>
            <a:pPr marL="0" indent="0" eaLnBrk="1" hangingPunct="1">
              <a:buNone/>
            </a:pPr>
            <a:r>
              <a:rPr lang="en-US" sz="3120" dirty="0"/>
              <a:t>Concurrent: Ops not causally related</a:t>
            </a:r>
          </a:p>
        </p:txBody>
      </p:sp>
    </p:spTree>
    <p:extLst>
      <p:ext uri="{BB962C8B-B14F-4D97-AF65-F5344CB8AC3E}">
        <p14:creationId xmlns:p14="http://schemas.microsoft.com/office/powerpoint/2010/main" val="36507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Scalability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655" y="1671362"/>
            <a:ext cx="10212185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Shard data for scalable storage</a:t>
            </a:r>
          </a:p>
          <a:p>
            <a:endParaRPr lang="en-US" dirty="0"/>
          </a:p>
          <a:p>
            <a:r>
              <a:rPr lang="en-US" dirty="0"/>
              <a:t>New distributed protocol for </a:t>
            </a:r>
            <a:r>
              <a:rPr lang="en-US" dirty="0" err="1"/>
              <a:t>scalably</a:t>
            </a:r>
            <a:r>
              <a:rPr lang="en-US" dirty="0"/>
              <a:t> applying writes across shards</a:t>
            </a:r>
          </a:p>
          <a:p>
            <a:endParaRPr lang="en-US" dirty="0"/>
          </a:p>
          <a:p>
            <a:r>
              <a:rPr lang="en-US" dirty="0"/>
              <a:t>Also need a new distributed protocol for consistently reading data across shards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A33FC45E-97AF-B840-8BD4-DF7ED8DAA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0831" y="6451049"/>
            <a:ext cx="267462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7838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594" y="-58777"/>
            <a:ext cx="10698480" cy="11430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Reads Aren’t Enough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94361" y="1829480"/>
            <a:ext cx="7385191" cy="5645492"/>
            <a:chOff x="457201" y="2198600"/>
            <a:chExt cx="5680916" cy="4342686"/>
          </a:xfrm>
        </p:grpSpPr>
        <p:sp>
          <p:nvSpPr>
            <p:cNvPr id="48" name="Rounded Rectangle 47"/>
            <p:cNvSpPr/>
            <p:nvPr/>
          </p:nvSpPr>
          <p:spPr>
            <a:xfrm>
              <a:off x="457201" y="2198600"/>
              <a:ext cx="5680916" cy="4342686"/>
            </a:xfrm>
            <a:prstGeom prst="roundRect">
              <a:avLst>
                <a:gd name="adj" fmla="val 9225"/>
              </a:avLst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40">
                <a:latin typeface="Helvetica Neue Medium"/>
                <a:cs typeface="Helvetica Neue Medium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866348" y="2344924"/>
              <a:ext cx="2116587" cy="4060990"/>
            </a:xfrm>
            <a:prstGeom prst="roundRect">
              <a:avLst>
                <a:gd name="adj" fmla="val 36514"/>
              </a:avLst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  <a:lin ang="135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40">
                <a:latin typeface="Helvetica Neue Medium"/>
                <a:cs typeface="Helvetica Neue Medium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081259" y="2589663"/>
              <a:ext cx="1625600" cy="3306470"/>
              <a:chOff x="2225527" y="1865325"/>
              <a:chExt cx="1625600" cy="330647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2225527" y="1865325"/>
                <a:ext cx="1625600" cy="575746"/>
              </a:xfrm>
              <a:prstGeom prst="ellipse">
                <a:avLst/>
              </a:prstGeom>
              <a:gradFill>
                <a:lin ang="13500000" scaled="0"/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3120" dirty="0">
                    <a:latin typeface="Helvetica Neue Medium"/>
                  </a:rPr>
                  <a:t>A-F</a:t>
                </a: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225527" y="2775566"/>
                <a:ext cx="1625600" cy="575746"/>
              </a:xfrm>
              <a:prstGeom prst="ellipse">
                <a:avLst/>
              </a:prstGeom>
              <a:gradFill>
                <a:lin ang="13500000" scaled="0"/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3120" dirty="0">
                    <a:latin typeface="Helvetica Neue Medium"/>
                  </a:rPr>
                  <a:t>G-L</a:t>
                </a: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225527" y="3685807"/>
                <a:ext cx="1625600" cy="575746"/>
              </a:xfrm>
              <a:prstGeom prst="ellipse">
                <a:avLst/>
              </a:prstGeom>
              <a:gradFill>
                <a:lin ang="13500000" scaled="0"/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3120" dirty="0">
                    <a:latin typeface="Helvetica Neue Medium"/>
                  </a:rPr>
                  <a:t>M-R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225527" y="4596049"/>
                <a:ext cx="1625600" cy="575746"/>
              </a:xfrm>
              <a:prstGeom prst="ellipse">
                <a:avLst/>
              </a:prstGeom>
              <a:gradFill>
                <a:lin ang="13500000" scaled="0"/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3120" dirty="0">
                    <a:latin typeface="Helvetica Neue Medium"/>
                  </a:rPr>
                  <a:t>S-Z</a:t>
                </a: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5810509" y="2642856"/>
            <a:ext cx="1210626" cy="3826455"/>
            <a:chOff x="4469622" y="2824274"/>
            <a:chExt cx="931251" cy="2943428"/>
          </a:xfrm>
        </p:grpSpPr>
        <p:sp>
          <p:nvSpPr>
            <p:cNvPr id="85" name="Rectangle 84"/>
            <p:cNvSpPr/>
            <p:nvPr/>
          </p:nvSpPr>
          <p:spPr>
            <a:xfrm>
              <a:off x="4469622" y="2824274"/>
              <a:ext cx="845600" cy="327942"/>
            </a:xfrm>
            <a:prstGeom prst="rect">
              <a:avLst/>
            </a:prstGeom>
            <a:solidFill>
              <a:srgbClr val="6F4A26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Boss</a:t>
              </a:r>
              <a:endParaRPr lang="en-US" sz="2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491167" y="5492125"/>
              <a:ext cx="909706" cy="2755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I &lt;3 Job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68594" y="2408707"/>
            <a:ext cx="1981200" cy="2189353"/>
            <a:chOff x="745072" y="2644159"/>
            <a:chExt cx="1524000" cy="1684118"/>
          </a:xfrm>
        </p:grpSpPr>
        <p:sp>
          <p:nvSpPr>
            <p:cNvPr id="51" name="Rectangle 50"/>
            <p:cNvSpPr/>
            <p:nvPr/>
          </p:nvSpPr>
          <p:spPr>
            <a:xfrm>
              <a:off x="745072" y="3752531"/>
              <a:ext cx="1524000" cy="575746"/>
            </a:xfrm>
            <a:prstGeom prst="rect">
              <a:avLst/>
            </a:prstGeom>
            <a:gradFill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3500000" scaled="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sz="3120" dirty="0">
                  <a:latin typeface="Helvetica Neue Medium"/>
                  <a:cs typeface="Helvetica Neue Medium"/>
                </a:rPr>
                <a:t>Web </a:t>
              </a:r>
              <a:r>
                <a:rPr lang="en-US" sz="3120" dirty="0" err="1">
                  <a:latin typeface="Helvetica Neue Medium"/>
                  <a:cs typeface="Helvetica Neue Medium"/>
                </a:rPr>
                <a:t>Srv</a:t>
              </a:r>
              <a:endParaRPr lang="en-US" sz="3120" dirty="0">
                <a:latin typeface="Helvetica Neue Medium"/>
                <a:cs typeface="Helvetica Neue Medium"/>
              </a:endParaRPr>
            </a:p>
          </p:txBody>
        </p:sp>
        <p:pic>
          <p:nvPicPr>
            <p:cNvPr id="36" name="Picture 35" descr="Church.jp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59" b="97207" l="8939" r="88827">
                          <a14:foregroundMark x1="22346" y1="39106" x2="21788" y2="44134"/>
                          <a14:foregroundMark x1="29609" y1="67039" x2="29609" y2="67039"/>
                          <a14:foregroundMark x1="79888" y1="72626" x2="67039" y2="90503"/>
                          <a14:foregroundMark x1="63128" y1="87709" x2="60894" y2="92179"/>
                          <a14:foregroundMark x1="87151" y1="92179" x2="87151" y2="92179"/>
                          <a14:foregroundMark x1="24022" y1="91620" x2="27374" y2="85475"/>
                          <a14:foregroundMark x1="36872" y1="91620" x2="23464" y2="92179"/>
                          <a14:foregroundMark x1="58101" y1="91061" x2="48603" y2="97207"/>
                          <a14:foregroundMark x1="21788" y1="36313" x2="27933" y2="20112"/>
                          <a14:foregroundMark x1="26816" y1="15642" x2="36313" y2="6145"/>
                          <a14:foregroundMark x1="40782" y1="5028" x2="54190" y2="3911"/>
                          <a14:foregroundMark x1="84358" y1="35754" x2="82123" y2="56983"/>
                          <a14:foregroundMark x1="84916" y1="29050" x2="84916" y2="32961"/>
                          <a14:backgroundMark x1="40223" y1="1676" x2="55307" y2="1117"/>
                          <a14:backgroundMark x1="84358" y1="50838" x2="85475" y2="38547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942040" y="2644159"/>
              <a:ext cx="1135597" cy="1135597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35580" y="937662"/>
            <a:ext cx="10596388" cy="652486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Asynchronous requests + distributed data = ??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2949794" y="3195252"/>
            <a:ext cx="2575554" cy="9347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949794" y="4375462"/>
            <a:ext cx="2355843" cy="20718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8083831" y="2366157"/>
            <a:ext cx="3749999" cy="892552"/>
            <a:chOff x="-814514" y="2395990"/>
            <a:chExt cx="2884614" cy="686578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190500" y="2791771"/>
              <a:ext cx="1879600" cy="0"/>
            </a:xfrm>
            <a:prstGeom prst="line">
              <a:avLst/>
            </a:prstGeom>
            <a:ln w="38100" cmpd="sng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-814514" y="2395990"/>
              <a:ext cx="1196925" cy="6865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2600" dirty="0">
                <a:solidFill>
                  <a:schemeClr val="accent4">
                    <a:lumMod val="75000"/>
                  </a:schemeClr>
                </a:solidFill>
                <a:latin typeface="Helvetica Neue Medium"/>
                <a:cs typeface="Helvetica Neue Medium"/>
              </a:endParaRPr>
            </a:p>
            <a:p>
              <a:pPr algn="ctr"/>
              <a:r>
                <a:rPr lang="en-US" sz="2600" dirty="0">
                  <a:solidFill>
                    <a:schemeClr val="accent4">
                      <a:lumMod val="75000"/>
                    </a:schemeClr>
                  </a:solidFill>
                  <a:latin typeface="Helvetica Neue Medium"/>
                  <a:cs typeface="Helvetica Neue Medium"/>
                </a:rPr>
                <a:t>Progress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142265" y="3503651"/>
            <a:ext cx="3752779" cy="892552"/>
            <a:chOff x="-816653" y="2417668"/>
            <a:chExt cx="2886753" cy="686578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190500" y="2791771"/>
              <a:ext cx="1879600" cy="0"/>
            </a:xfrm>
            <a:prstGeom prst="line">
              <a:avLst/>
            </a:prstGeom>
            <a:ln w="38100" cmpd="sng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-816653" y="2417668"/>
              <a:ext cx="1196925" cy="6865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2600" dirty="0">
                <a:solidFill>
                  <a:schemeClr val="accent4">
                    <a:lumMod val="75000"/>
                  </a:schemeClr>
                </a:solidFill>
                <a:latin typeface="Helvetica Neue Medium"/>
                <a:cs typeface="Helvetica Neue Medium"/>
              </a:endParaRPr>
            </a:p>
            <a:p>
              <a:pPr algn="ctr"/>
              <a:r>
                <a:rPr lang="en-US" sz="2600" dirty="0">
                  <a:solidFill>
                    <a:schemeClr val="accent4">
                      <a:lumMod val="75000"/>
                    </a:schemeClr>
                  </a:solidFill>
                  <a:latin typeface="Helvetica Neue Medium"/>
                  <a:cs typeface="Helvetica Neue Medium"/>
                </a:rPr>
                <a:t>Progress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202235" y="4940724"/>
            <a:ext cx="3631596" cy="892552"/>
            <a:chOff x="-723435" y="2417668"/>
            <a:chExt cx="2793535" cy="686578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190500" y="2791771"/>
              <a:ext cx="1879600" cy="0"/>
            </a:xfrm>
            <a:prstGeom prst="line">
              <a:avLst/>
            </a:prstGeom>
            <a:ln w="38100" cmpd="sng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-723435" y="2417668"/>
              <a:ext cx="1196925" cy="6865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2600" dirty="0">
                <a:solidFill>
                  <a:schemeClr val="accent4">
                    <a:lumMod val="75000"/>
                  </a:schemeClr>
                </a:solidFill>
                <a:latin typeface="Helvetica Neue Medium"/>
                <a:cs typeface="Helvetica Neue Medium"/>
              </a:endParaRPr>
            </a:p>
            <a:p>
              <a:pPr algn="ctr"/>
              <a:r>
                <a:rPr lang="en-US" sz="2600" dirty="0">
                  <a:solidFill>
                    <a:schemeClr val="accent4">
                      <a:lumMod val="75000"/>
                    </a:schemeClr>
                  </a:solidFill>
                  <a:latin typeface="Helvetica Neue Medium"/>
                  <a:cs typeface="Helvetica Neue Medium"/>
                </a:rPr>
                <a:t>Progress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9361936" y="1714735"/>
            <a:ext cx="2225288" cy="3580660"/>
            <a:chOff x="168642" y="2227773"/>
            <a:chExt cx="1711760" cy="2754355"/>
          </a:xfrm>
        </p:grpSpPr>
        <p:grpSp>
          <p:nvGrpSpPr>
            <p:cNvPr id="59" name="Group 58"/>
            <p:cNvGrpSpPr/>
            <p:nvPr/>
          </p:nvGrpSpPr>
          <p:grpSpPr>
            <a:xfrm>
              <a:off x="168642" y="2227773"/>
              <a:ext cx="1711760" cy="2242555"/>
              <a:chOff x="239892" y="511222"/>
              <a:chExt cx="1711760" cy="2242555"/>
            </a:xfrm>
          </p:grpSpPr>
          <p:cxnSp>
            <p:nvCxnSpPr>
              <p:cNvPr id="67" name="Straight Arrow Connector 66"/>
              <p:cNvCxnSpPr/>
              <p:nvPr/>
            </p:nvCxnSpPr>
            <p:spPr>
              <a:xfrm>
                <a:off x="1078838" y="2316827"/>
                <a:ext cx="0" cy="43695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8" name="TextBox 67"/>
              <p:cNvSpPr txBox="1"/>
              <p:nvPr/>
            </p:nvSpPr>
            <p:spPr>
              <a:xfrm>
                <a:off x="239892" y="511222"/>
                <a:ext cx="1711760" cy="8096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000" dirty="0">
                    <a:latin typeface="Helvetica Neue Medium"/>
                    <a:cs typeface="Helvetica Neue Medium"/>
                  </a:rPr>
                  <a:t>Turing’s</a:t>
                </a:r>
              </a:p>
              <a:p>
                <a:pPr algn="ctr"/>
                <a:r>
                  <a:rPr lang="en-US" sz="3000" dirty="0">
                    <a:latin typeface="Helvetica Neue Medium"/>
                    <a:cs typeface="Helvetica Neue Medium"/>
                  </a:rPr>
                  <a:t>Operations</a:t>
                </a: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237587" y="4520463"/>
              <a:ext cx="1523999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120" dirty="0">
                  <a:latin typeface="Helvetica Neue Medium"/>
                  <a:cs typeface="Helvetica Neue Medium"/>
                </a:rPr>
                <a:t>New Job!</a:t>
              </a: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358956" y="3269655"/>
              <a:ext cx="1297264" cy="615278"/>
              <a:chOff x="4244742" y="1943372"/>
              <a:chExt cx="1297264" cy="615278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4244742" y="1943372"/>
                <a:ext cx="1297264" cy="615278"/>
              </a:xfrm>
              <a:prstGeom prst="rect">
                <a:avLst/>
              </a:prstGeom>
              <a:solidFill>
                <a:srgbClr val="6F4A26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sz="3770" dirty="0">
                    <a:latin typeface="Helvetica Neue Medium"/>
                    <a:cs typeface="Helvetica Neue Medium"/>
                  </a:rPr>
                  <a:t>Boss</a:t>
                </a:r>
                <a:endParaRPr lang="en-US" sz="3770" dirty="0">
                  <a:solidFill>
                    <a:schemeClr val="bg1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63" name="Group 62"/>
              <p:cNvGrpSpPr/>
              <p:nvPr/>
            </p:nvGrpSpPr>
            <p:grpSpPr>
              <a:xfrm>
                <a:off x="4334717" y="2113200"/>
                <a:ext cx="1071182" cy="256710"/>
                <a:chOff x="4334717" y="2093956"/>
                <a:chExt cx="1071182" cy="256710"/>
              </a:xfrm>
            </p:grpSpPr>
            <p:cxnSp>
              <p:nvCxnSpPr>
                <p:cNvPr id="65" name="Straight Connector 64"/>
                <p:cNvCxnSpPr/>
                <p:nvPr/>
              </p:nvCxnSpPr>
              <p:spPr>
                <a:xfrm flipV="1">
                  <a:off x="4380848" y="2093956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4334717" y="2098850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9" name="Rectangle 68"/>
          <p:cNvSpPr/>
          <p:nvPr/>
        </p:nvSpPr>
        <p:spPr>
          <a:xfrm>
            <a:off x="5810509" y="2639472"/>
            <a:ext cx="1099280" cy="40105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Boss</a:t>
            </a:r>
            <a:endParaRPr lang="en-US" sz="20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845495" y="6102976"/>
            <a:ext cx="1182618" cy="358250"/>
          </a:xfrm>
          <a:prstGeom prst="rect">
            <a:avLst/>
          </a:prstGeom>
          <a:solidFill>
            <a:srgbClr val="7F7F7F"/>
          </a:solidFill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3120" dirty="0">
                <a:latin typeface="Helvetica Neue Medium"/>
                <a:cs typeface="Helvetica Neue Medium"/>
              </a:rPr>
              <a:t>I &lt;3 Job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5889977" y="2721066"/>
            <a:ext cx="1099280" cy="400852"/>
            <a:chOff x="-2305487" y="2853408"/>
            <a:chExt cx="845600" cy="308348"/>
          </a:xfrm>
        </p:grpSpPr>
        <p:sp>
          <p:nvSpPr>
            <p:cNvPr id="72" name="Rectangle 71"/>
            <p:cNvSpPr/>
            <p:nvPr/>
          </p:nvSpPr>
          <p:spPr>
            <a:xfrm>
              <a:off x="-2305487" y="2853408"/>
              <a:ext cx="845600" cy="308348"/>
            </a:xfrm>
            <a:prstGeom prst="rect">
              <a:avLst/>
            </a:prstGeom>
            <a:solidFill>
              <a:srgbClr val="6F4A26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Boss</a:t>
              </a:r>
              <a:endParaRPr lang="en-US" sz="2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-2219199" y="2957284"/>
              <a:ext cx="702919" cy="147909"/>
              <a:chOff x="4705130" y="2336512"/>
              <a:chExt cx="1078373" cy="350658"/>
            </a:xfrm>
          </p:grpSpPr>
          <p:cxnSp>
            <p:nvCxnSpPr>
              <p:cNvPr id="74" name="Straight Connector 73"/>
              <p:cNvCxnSpPr>
                <a:cxnSpLocks/>
              </p:cNvCxnSpPr>
              <p:nvPr/>
            </p:nvCxnSpPr>
            <p:spPr>
              <a:xfrm flipV="1">
                <a:off x="4729605" y="2336512"/>
                <a:ext cx="1000573" cy="341007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cxnSpLocks/>
              </p:cNvCxnSpPr>
              <p:nvPr/>
            </p:nvCxnSpPr>
            <p:spPr>
              <a:xfrm>
                <a:off x="4705130" y="2336515"/>
                <a:ext cx="1078373" cy="350655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6" name="Rectangle 75"/>
          <p:cNvSpPr/>
          <p:nvPr/>
        </p:nvSpPr>
        <p:spPr>
          <a:xfrm>
            <a:off x="960017" y="4966073"/>
            <a:ext cx="1099280" cy="433600"/>
          </a:xfrm>
          <a:prstGeom prst="rect">
            <a:avLst/>
          </a:prstGeom>
          <a:solidFill>
            <a:srgbClr val="6F4A26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/>
          </a:bodyPr>
          <a:lstStyle/>
          <a:p>
            <a:pPr algn="ctr"/>
            <a:r>
              <a:rPr lang="en-US" sz="2200" dirty="0">
                <a:latin typeface="Helvetica Neue Medium"/>
                <a:cs typeface="Helvetica Neue Medium"/>
              </a:rPr>
              <a:t>Boss</a:t>
            </a:r>
            <a:endParaRPr lang="en-US" sz="2200" dirty="0">
              <a:solidFill>
                <a:schemeClr val="bg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236313" y="4998392"/>
            <a:ext cx="1245630" cy="3726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>
                <a:latin typeface="Helvetica Neue Medium"/>
                <a:cs typeface="Helvetica Neue Medium"/>
              </a:rPr>
              <a:t>New Job!</a:t>
            </a:r>
          </a:p>
        </p:txBody>
      </p:sp>
      <p:sp>
        <p:nvSpPr>
          <p:cNvPr id="78" name="Rectangle 77"/>
          <p:cNvSpPr/>
          <p:nvPr/>
        </p:nvSpPr>
        <p:spPr>
          <a:xfrm>
            <a:off x="6062410" y="6275899"/>
            <a:ext cx="1182618" cy="3582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55000" lnSpcReduction="20000"/>
          </a:bodyPr>
          <a:lstStyle/>
          <a:p>
            <a:pPr algn="ctr"/>
            <a:r>
              <a:rPr lang="en-US" sz="3120" dirty="0">
                <a:latin typeface="Helvetica Neue Medium"/>
                <a:cs typeface="Helvetica Neue Medium"/>
              </a:rPr>
              <a:t>New Job!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076783" y="3100004"/>
            <a:ext cx="407484" cy="5724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20" dirty="0">
                <a:latin typeface="Helvetica Neue Medium"/>
                <a:cs typeface="Helvetica Neue Medium"/>
              </a:rPr>
              <a:t>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66677" y="5466479"/>
            <a:ext cx="1363707" cy="5724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Helvetica Neue Medium"/>
                <a:cs typeface="Helvetica Neue Medium"/>
              </a:rPr>
              <a:t>from 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145587" y="4916524"/>
            <a:ext cx="407484" cy="5724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20" dirty="0">
                <a:latin typeface="Helvetica Neue Medium"/>
                <a:cs typeface="Helvetica Neue Medium"/>
              </a:rPr>
              <a:t>4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200143" y="5466479"/>
            <a:ext cx="1363707" cy="5724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Helvetica Neue Medium"/>
                <a:cs typeface="Helvetica Neue Medium"/>
              </a:rPr>
              <a:t>from 4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64990" y="2931187"/>
            <a:ext cx="407484" cy="5724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20" dirty="0">
                <a:latin typeface="Helvetica Neue Medium"/>
                <a:cs typeface="Helvetica Neue Medium"/>
              </a:rPr>
              <a:t>2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310725" y="6214730"/>
            <a:ext cx="407484" cy="5724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20" dirty="0">
                <a:latin typeface="Helvetica Neue Medium"/>
                <a:cs typeface="Helvetica Neue Medium"/>
              </a:rPr>
              <a:t>3</a:t>
            </a:r>
          </a:p>
        </p:txBody>
      </p:sp>
      <p:sp>
        <p:nvSpPr>
          <p:cNvPr id="58" name="Slide Number Placeholder 2">
            <a:extLst>
              <a:ext uri="{FF2B5EF4-FFF2-40B4-BE49-F238E27FC236}">
                <a16:creationId xmlns:a16="http://schemas.microsoft.com/office/drawing/2014/main" id="{12A73696-D844-8C49-97D0-79D04E29A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0831" y="6451049"/>
            <a:ext cx="267462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22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6" grpId="0" animBg="1"/>
      <p:bldP spid="77" grpId="0" animBg="1"/>
      <p:bldP spid="78" grpId="0" animBg="1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005"/>
            <a:ext cx="10698480" cy="1143000"/>
          </a:xfrm>
        </p:spPr>
        <p:txBody>
          <a:bodyPr/>
          <a:lstStyle/>
          <a:p>
            <a:r>
              <a:rPr lang="en-US" dirty="0"/>
              <a:t>Read-Only Transactions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75" y="1104151"/>
            <a:ext cx="11487942" cy="7367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400" dirty="0"/>
              <a:t>Consistent up-to-date view of data, across many servers</a:t>
            </a:r>
          </a:p>
        </p:txBody>
      </p:sp>
      <p:grpSp>
        <p:nvGrpSpPr>
          <p:cNvPr id="128" name="Group 127"/>
          <p:cNvGrpSpPr/>
          <p:nvPr/>
        </p:nvGrpSpPr>
        <p:grpSpPr>
          <a:xfrm>
            <a:off x="1017564" y="1966959"/>
            <a:ext cx="8948126" cy="3933716"/>
            <a:chOff x="571726" y="2992613"/>
            <a:chExt cx="6883174" cy="3025935"/>
          </a:xfrm>
        </p:grpSpPr>
        <p:grpSp>
          <p:nvGrpSpPr>
            <p:cNvPr id="44" name="Group 43"/>
            <p:cNvGrpSpPr/>
            <p:nvPr/>
          </p:nvGrpSpPr>
          <p:grpSpPr>
            <a:xfrm>
              <a:off x="3213131" y="5578191"/>
              <a:ext cx="4241769" cy="440357"/>
              <a:chOff x="3213131" y="5429555"/>
              <a:chExt cx="4241769" cy="440357"/>
            </a:xfrm>
          </p:grpSpPr>
          <p:cxnSp>
            <p:nvCxnSpPr>
              <p:cNvPr id="73" name="Straight Arrow Connector 72"/>
              <p:cNvCxnSpPr/>
              <p:nvPr/>
            </p:nvCxnSpPr>
            <p:spPr>
              <a:xfrm>
                <a:off x="3213131" y="5484986"/>
                <a:ext cx="4241769" cy="0"/>
              </a:xfrm>
              <a:prstGeom prst="straightConnector1">
                <a:avLst/>
              </a:prstGeom>
              <a:ln cap="sq">
                <a:round/>
                <a:headEnd type="none"/>
                <a:tailEnd type="triangle" w="med" len="med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4375638" y="5429555"/>
                <a:ext cx="1954677" cy="440357"/>
              </a:xfrm>
              <a:prstGeom prst="rect">
                <a:avLst/>
              </a:prstGeom>
              <a:noFill/>
            </p:spPr>
            <p:txBody>
              <a:bodyPr wrap="none" rtlCol="0" anchor="ctr" anchorCtr="1">
                <a:spAutoFit/>
              </a:bodyPr>
              <a:lstStyle/>
              <a:p>
                <a:pPr algn="ctr"/>
                <a:r>
                  <a:rPr lang="en-US" sz="3120" dirty="0">
                    <a:latin typeface="Helvetica Neue Medium"/>
                    <a:cs typeface="Helvetica Neue Medium"/>
                  </a:rPr>
                  <a:t>Logical Time</a:t>
                </a:r>
              </a:p>
            </p:txBody>
          </p:sp>
        </p:grpSp>
        <p:cxnSp>
          <p:nvCxnSpPr>
            <p:cNvPr id="67" name="Straight Arrow Connector 66"/>
            <p:cNvCxnSpPr/>
            <p:nvPr/>
          </p:nvCxnSpPr>
          <p:spPr>
            <a:xfrm>
              <a:off x="3252424" y="3438248"/>
              <a:ext cx="4202476" cy="0"/>
            </a:xfrm>
            <a:prstGeom prst="straightConnector1">
              <a:avLst/>
            </a:prstGeom>
            <a:ln cap="sq">
              <a:solidFill>
                <a:srgbClr val="1F497D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3242861" y="3324351"/>
              <a:ext cx="0" cy="227795"/>
            </a:xfrm>
            <a:prstGeom prst="straightConnector1">
              <a:avLst/>
            </a:prstGeom>
            <a:ln cap="sq">
              <a:solidFill>
                <a:srgbClr val="1F497D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4955218" y="3324351"/>
              <a:ext cx="0" cy="227795"/>
            </a:xfrm>
            <a:prstGeom prst="straightConnector1">
              <a:avLst/>
            </a:prstGeom>
            <a:ln cap="sq">
              <a:solidFill>
                <a:srgbClr val="1F497D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919480" y="3141094"/>
              <a:ext cx="2138405" cy="440357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3120" dirty="0">
                  <a:solidFill>
                    <a:schemeClr val="tx2"/>
                  </a:solidFill>
                  <a:latin typeface="Helvetica Neue Medium"/>
                  <a:cs typeface="Helvetica Neue Medium"/>
                </a:rPr>
                <a:t>Alan…Friends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105418" y="2992613"/>
              <a:ext cx="285088" cy="378802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600" dirty="0">
                  <a:solidFill>
                    <a:schemeClr val="tx2"/>
                  </a:solidFill>
                  <a:latin typeface="Helvetica Neue Medium"/>
                  <a:cs typeface="Helvetica Neue Medium"/>
                </a:rPr>
                <a:t>1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739196" y="2992613"/>
              <a:ext cx="428125" cy="378802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600" dirty="0">
                  <a:solidFill>
                    <a:schemeClr val="tx2"/>
                  </a:solidFill>
                  <a:latin typeface="Helvetica Neue Medium"/>
                  <a:cs typeface="Helvetica Neue Medium"/>
                </a:rPr>
                <a:t>11</a:t>
              </a: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>
              <a:off x="3385427" y="4248305"/>
              <a:ext cx="4069473" cy="0"/>
            </a:xfrm>
            <a:prstGeom prst="straightConnector1">
              <a:avLst/>
            </a:prstGeom>
            <a:ln cap="sq">
              <a:solidFill>
                <a:schemeClr val="accent2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3376211" y="4134408"/>
              <a:ext cx="0" cy="227795"/>
            </a:xfrm>
            <a:prstGeom prst="straightConnector1">
              <a:avLst/>
            </a:prstGeom>
            <a:ln cap="sq">
              <a:solidFill>
                <a:schemeClr val="accent2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1068407" y="3959466"/>
              <a:ext cx="1989203" cy="4403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3120" dirty="0">
                  <a:solidFill>
                    <a:schemeClr val="accent2"/>
                  </a:solidFill>
                  <a:latin typeface="Helvetica Neue Medium"/>
                  <a:cs typeface="Helvetica Neue Medium"/>
                </a:rPr>
                <a:t>Alan…Status</a:t>
              </a: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5997032" y="4134407"/>
              <a:ext cx="0" cy="227795"/>
            </a:xfrm>
            <a:prstGeom prst="straightConnector1">
              <a:avLst/>
            </a:prstGeom>
            <a:ln cap="sq">
              <a:solidFill>
                <a:schemeClr val="accent2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3230636" y="3802171"/>
              <a:ext cx="285088" cy="3788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600" dirty="0">
                  <a:solidFill>
                    <a:schemeClr val="accent2"/>
                  </a:solidFill>
                  <a:latin typeface="Helvetica Neue Medium"/>
                  <a:cs typeface="Helvetica Neue Medium"/>
                </a:rPr>
                <a:t>2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782969" y="3802171"/>
              <a:ext cx="428125" cy="3788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600" dirty="0">
                  <a:solidFill>
                    <a:schemeClr val="accent2"/>
                  </a:solidFill>
                  <a:latin typeface="Helvetica Neue Medium"/>
                  <a:cs typeface="Helvetica Neue Medium"/>
                </a:rPr>
                <a:t>19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642746" y="3172136"/>
              <a:ext cx="845600" cy="454664"/>
            </a:xfrm>
            <a:prstGeom prst="rect">
              <a:avLst/>
            </a:prstGeom>
            <a:solidFill>
              <a:srgbClr val="6F4A26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r>
                <a:rPr lang="en-US" sz="2860" dirty="0">
                  <a:latin typeface="Helvetica Neue Medium"/>
                  <a:cs typeface="Helvetica Neue Medium"/>
                </a:rPr>
                <a:t>Boss</a:t>
              </a:r>
              <a:endParaRPr lang="en-US" sz="2860" dirty="0">
                <a:solidFill>
                  <a:schemeClr val="bg1"/>
                </a:solidFill>
                <a:latin typeface="Helvetica Neue Medium"/>
                <a:cs typeface="Helvetica Neue Medium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776459" y="3172136"/>
              <a:ext cx="845600" cy="454664"/>
              <a:chOff x="-2519295" y="2795376"/>
              <a:chExt cx="845600" cy="454664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-2519295" y="2795376"/>
                <a:ext cx="845600" cy="454664"/>
              </a:xfrm>
              <a:prstGeom prst="rect">
                <a:avLst/>
              </a:prstGeom>
              <a:solidFill>
                <a:srgbClr val="6F4A26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r>
                  <a:rPr lang="en-US" sz="2860" dirty="0">
                    <a:latin typeface="Helvetica Neue Medium"/>
                    <a:cs typeface="Helvetica Neue Medium"/>
                  </a:rPr>
                  <a:t>Boss</a:t>
                </a:r>
                <a:endParaRPr lang="en-US" sz="2860" dirty="0">
                  <a:solidFill>
                    <a:schemeClr val="bg1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-2430151" y="2977927"/>
                <a:ext cx="668162" cy="106217"/>
                <a:chOff x="4381501" y="2385454"/>
                <a:chExt cx="1025051" cy="251816"/>
              </a:xfrm>
            </p:grpSpPr>
            <p:cxnSp>
              <p:nvCxnSpPr>
                <p:cNvPr id="59" name="Straight Connector 58"/>
                <p:cNvCxnSpPr/>
                <p:nvPr/>
              </p:nvCxnSpPr>
              <p:spPr>
                <a:xfrm flipV="1">
                  <a:off x="4381501" y="2385454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4381501" y="2385454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2" name="Rectangle 51"/>
            <p:cNvSpPr/>
            <p:nvPr/>
          </p:nvSpPr>
          <p:spPr>
            <a:xfrm>
              <a:off x="6358879" y="4109008"/>
              <a:ext cx="909706" cy="2755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rmAutofit fontScale="55000" lnSpcReduction="20000"/>
            </a:bodyPr>
            <a:lstStyle/>
            <a:p>
              <a:pPr algn="ctr"/>
              <a:r>
                <a:rPr lang="en-US" sz="3120" dirty="0">
                  <a:latin typeface="Helvetica Neue Medium"/>
                  <a:cs typeface="Helvetica Neue Medium"/>
                </a:rPr>
                <a:t>New Job!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388805" y="4109008"/>
              <a:ext cx="909706" cy="2755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rmAutofit fontScale="62500" lnSpcReduction="20000"/>
            </a:bodyPr>
            <a:lstStyle/>
            <a:p>
              <a:pPr algn="ctr"/>
              <a:r>
                <a:rPr lang="en-US" sz="3120" dirty="0">
                  <a:latin typeface="Helvetica Neue Medium"/>
                  <a:cs typeface="Helvetica Neue Medium"/>
                </a:rPr>
                <a:t>I &lt;3 Job</a:t>
              </a:r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>
              <a:off x="3252424" y="5034789"/>
              <a:ext cx="4202476" cy="0"/>
            </a:xfrm>
            <a:prstGeom prst="straightConnector1">
              <a:avLst/>
            </a:prstGeom>
            <a:ln cap="sq">
              <a:solidFill>
                <a:srgbClr val="9BBB59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>
              <a:off x="3242861" y="4920892"/>
              <a:ext cx="0" cy="227795"/>
            </a:xfrm>
            <a:prstGeom prst="straightConnector1">
              <a:avLst/>
            </a:prstGeom>
            <a:ln cap="sq">
              <a:solidFill>
                <a:srgbClr val="9BBB59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4955218" y="4920892"/>
              <a:ext cx="0" cy="227795"/>
            </a:xfrm>
            <a:prstGeom prst="straightConnector1">
              <a:avLst/>
            </a:prstGeom>
            <a:ln cap="sq">
              <a:solidFill>
                <a:srgbClr val="9BBB59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571726" y="4737635"/>
              <a:ext cx="2486134" cy="440357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3120" dirty="0">
                  <a:solidFill>
                    <a:schemeClr val="accent3"/>
                  </a:solidFill>
                  <a:latin typeface="Helvetica Neue Medium"/>
                  <a:cs typeface="Helvetica Neue Medium"/>
                </a:rPr>
                <a:t>Alonzo…Friends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105418" y="4589154"/>
              <a:ext cx="285088" cy="378802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600" dirty="0">
                  <a:solidFill>
                    <a:schemeClr val="accent3"/>
                  </a:solidFill>
                  <a:latin typeface="Helvetica Neue Medium"/>
                  <a:cs typeface="Helvetica Neue Medium"/>
                </a:rPr>
                <a:t>1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739196" y="4589154"/>
              <a:ext cx="428125" cy="378802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600" dirty="0">
                  <a:solidFill>
                    <a:schemeClr val="accent3"/>
                  </a:solidFill>
                  <a:latin typeface="Helvetica Neue Medium"/>
                  <a:cs typeface="Helvetica Neue Medium"/>
                </a:rPr>
                <a:t>11</a:t>
              </a: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3642746" y="4768677"/>
              <a:ext cx="845600" cy="454664"/>
            </a:xfrm>
            <a:prstGeom prst="rect">
              <a:avLst/>
            </a:prstGeom>
            <a:solidFill>
              <a:srgbClr val="6F4A26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r>
                <a:rPr lang="en-US" sz="2860" dirty="0">
                  <a:latin typeface="Helvetica Neue Medium"/>
                  <a:cs typeface="Helvetica Neue Medium"/>
                </a:rPr>
                <a:t>Alan</a:t>
              </a:r>
              <a:endParaRPr lang="en-US" sz="2860" dirty="0">
                <a:solidFill>
                  <a:schemeClr val="bg1"/>
                </a:solidFill>
                <a:latin typeface="Helvetica Neue Medium"/>
                <a:cs typeface="Helvetica Neue Medium"/>
              </a:endParaRPr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5776459" y="4751277"/>
              <a:ext cx="845600" cy="454664"/>
              <a:chOff x="-2519295" y="2777976"/>
              <a:chExt cx="845600" cy="454664"/>
            </a:xfrm>
          </p:grpSpPr>
          <p:sp>
            <p:nvSpPr>
              <p:cNvPr id="116" name="Rectangle 115"/>
              <p:cNvSpPr/>
              <p:nvPr/>
            </p:nvSpPr>
            <p:spPr>
              <a:xfrm>
                <a:off x="-2519295" y="2777976"/>
                <a:ext cx="845600" cy="454664"/>
              </a:xfrm>
              <a:prstGeom prst="rect">
                <a:avLst/>
              </a:prstGeom>
              <a:solidFill>
                <a:srgbClr val="6F4A26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r>
                  <a:rPr lang="en-US" sz="2860" dirty="0">
                    <a:latin typeface="Helvetica Neue Medium"/>
                    <a:cs typeface="Helvetica Neue Medium"/>
                  </a:rPr>
                  <a:t>Alan</a:t>
                </a:r>
                <a:endParaRPr lang="en-US" sz="2860" dirty="0">
                  <a:solidFill>
                    <a:schemeClr val="bg1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117" name="Group 116"/>
              <p:cNvGrpSpPr/>
              <p:nvPr/>
            </p:nvGrpSpPr>
            <p:grpSpPr>
              <a:xfrm>
                <a:off x="-2430151" y="2977927"/>
                <a:ext cx="668162" cy="106217"/>
                <a:chOff x="4381501" y="2385454"/>
                <a:chExt cx="1025051" cy="251816"/>
              </a:xfrm>
            </p:grpSpPr>
            <p:cxnSp>
              <p:nvCxnSpPr>
                <p:cNvPr id="118" name="Straight Connector 117"/>
                <p:cNvCxnSpPr/>
                <p:nvPr/>
              </p:nvCxnSpPr>
              <p:spPr>
                <a:xfrm flipV="1">
                  <a:off x="4381501" y="2385454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4381501" y="2385454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4" name="Straight Arrow Connector 53"/>
          <p:cNvCxnSpPr>
            <a:cxnSpLocks/>
          </p:cNvCxnSpPr>
          <p:nvPr/>
        </p:nvCxnSpPr>
        <p:spPr>
          <a:xfrm>
            <a:off x="5998581" y="1958721"/>
            <a:ext cx="0" cy="3436797"/>
          </a:xfrm>
          <a:prstGeom prst="straightConnector1">
            <a:avLst/>
          </a:prstGeom>
          <a:ln w="57150" cap="sq" cmpd="sng">
            <a:solidFill>
              <a:schemeClr val="dk1">
                <a:alpha val="60000"/>
              </a:schemeClr>
            </a:solidFill>
            <a:round/>
            <a:headEnd type="none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7533718" y="2050782"/>
            <a:ext cx="0" cy="3321243"/>
          </a:xfrm>
          <a:prstGeom prst="straightConnector1">
            <a:avLst/>
          </a:prstGeom>
          <a:ln w="57150" cap="sq" cmpd="sng">
            <a:solidFill>
              <a:schemeClr val="dk1">
                <a:alpha val="60000"/>
              </a:schemeClr>
            </a:solidFill>
            <a:round/>
            <a:headEnd type="none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9180177" y="1969924"/>
            <a:ext cx="0" cy="3422108"/>
          </a:xfrm>
          <a:prstGeom prst="straightConnector1">
            <a:avLst/>
          </a:prstGeom>
          <a:ln w="57150" cap="sq" cmpd="sng">
            <a:solidFill>
              <a:schemeClr val="dk1">
                <a:alpha val="60000"/>
              </a:schemeClr>
            </a:solidFill>
            <a:round/>
            <a:headEnd type="none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Content Placeholder 2"/>
          <p:cNvSpPr txBox="1">
            <a:spLocks/>
          </p:cNvSpPr>
          <p:nvPr/>
        </p:nvSpPr>
        <p:spPr>
          <a:xfrm>
            <a:off x="2239467" y="5947341"/>
            <a:ext cx="7446364" cy="75797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118872" tIns="59436" rIns="118872" bIns="59436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/>
              <a:t>More on transactions next time!</a:t>
            </a:r>
          </a:p>
        </p:txBody>
      </p:sp>
      <p:sp>
        <p:nvSpPr>
          <p:cNvPr id="46" name="Slide Number Placeholder 2">
            <a:extLst>
              <a:ext uri="{FF2B5EF4-FFF2-40B4-BE49-F238E27FC236}">
                <a16:creationId xmlns:a16="http://schemas.microsoft.com/office/drawing/2014/main" id="{37783E4C-1118-DF4B-B5B7-C8FAF40E8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0831" y="6451049"/>
            <a:ext cx="267462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34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961" y="-173654"/>
            <a:ext cx="10698480" cy="1485900"/>
          </a:xfrm>
        </p:spPr>
        <p:txBody>
          <a:bodyPr>
            <a:normAutofit/>
          </a:bodyPr>
          <a:lstStyle/>
          <a:p>
            <a:r>
              <a:rPr lang="en-US" sz="4800" dirty="0"/>
              <a:t>COPS Scaling Evaluation</a:t>
            </a:r>
          </a:p>
        </p:txBody>
      </p:sp>
      <p:pic>
        <p:nvPicPr>
          <p:cNvPr id="6" name="Picture 5" descr="scale1.axise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32" y="588546"/>
            <a:ext cx="11839861" cy="6194001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20132" y="588546"/>
            <a:ext cx="11839861" cy="6194001"/>
            <a:chOff x="1162050" y="2754312"/>
            <a:chExt cx="2743200" cy="1435100"/>
          </a:xfrm>
        </p:grpSpPr>
        <p:pic>
          <p:nvPicPr>
            <p:cNvPr id="8" name="Picture 7" descr="scale1.1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2050" y="2754312"/>
              <a:ext cx="2743200" cy="1435100"/>
            </a:xfrm>
            <a:prstGeom prst="rect">
              <a:avLst/>
            </a:prstGeom>
          </p:spPr>
        </p:pic>
        <p:pic>
          <p:nvPicPr>
            <p:cNvPr id="9" name="Picture 8" descr="scale1.2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2050" y="2754312"/>
              <a:ext cx="2743200" cy="1435100"/>
            </a:xfrm>
            <a:prstGeom prst="rect">
              <a:avLst/>
            </a:prstGeom>
          </p:spPr>
        </p:pic>
        <p:pic>
          <p:nvPicPr>
            <p:cNvPr id="10" name="Picture 9" descr="scale1.3.ep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2050" y="2754312"/>
              <a:ext cx="2743200" cy="143510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220132" y="588546"/>
            <a:ext cx="11839861" cy="6194001"/>
            <a:chOff x="2800350" y="1162050"/>
            <a:chExt cx="2743200" cy="1435100"/>
          </a:xfrm>
        </p:grpSpPr>
        <p:pic>
          <p:nvPicPr>
            <p:cNvPr id="11" name="Picture 10" descr="scale2.1.eps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00350" y="1162050"/>
              <a:ext cx="2743200" cy="1435100"/>
            </a:xfrm>
            <a:prstGeom prst="rect">
              <a:avLst/>
            </a:prstGeom>
          </p:spPr>
        </p:pic>
        <p:pic>
          <p:nvPicPr>
            <p:cNvPr id="12" name="Picture 11" descr="scale2.2.eps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00350" y="1162050"/>
              <a:ext cx="2743200" cy="143510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220132" y="588546"/>
            <a:ext cx="11839861" cy="6194001"/>
            <a:chOff x="2720975" y="2527300"/>
            <a:chExt cx="2743200" cy="1435100"/>
          </a:xfrm>
        </p:grpSpPr>
        <p:pic>
          <p:nvPicPr>
            <p:cNvPr id="13" name="Picture 12" descr="scale4.1.eps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20975" y="2527300"/>
              <a:ext cx="2743200" cy="1435100"/>
            </a:xfrm>
            <a:prstGeom prst="rect">
              <a:avLst/>
            </a:prstGeom>
          </p:spPr>
        </p:pic>
        <p:pic>
          <p:nvPicPr>
            <p:cNvPr id="14" name="Picture 13" descr="scale4.2.eps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20975" y="2527300"/>
              <a:ext cx="2743200" cy="143510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220132" y="588546"/>
            <a:ext cx="11839861" cy="6194001"/>
            <a:chOff x="5613400" y="1079500"/>
            <a:chExt cx="2743200" cy="1435100"/>
          </a:xfrm>
        </p:grpSpPr>
        <p:pic>
          <p:nvPicPr>
            <p:cNvPr id="15" name="Picture 14" descr="scale8.1.eps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3400" y="1079500"/>
              <a:ext cx="2743200" cy="1435100"/>
            </a:xfrm>
            <a:prstGeom prst="rect">
              <a:avLst/>
            </a:prstGeom>
          </p:spPr>
        </p:pic>
        <p:pic>
          <p:nvPicPr>
            <p:cNvPr id="16" name="Picture 15" descr="scale8.2.eps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3400" y="1079500"/>
              <a:ext cx="2743200" cy="143510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220132" y="588546"/>
            <a:ext cx="11839861" cy="6194001"/>
            <a:chOff x="5264150" y="2847975"/>
            <a:chExt cx="2743200" cy="1435100"/>
          </a:xfrm>
        </p:grpSpPr>
        <p:pic>
          <p:nvPicPr>
            <p:cNvPr id="17" name="Picture 16" descr="scale16.1.eps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64150" y="2847975"/>
              <a:ext cx="2743200" cy="1435100"/>
            </a:xfrm>
            <a:prstGeom prst="rect">
              <a:avLst/>
            </a:prstGeom>
          </p:spPr>
        </p:pic>
        <p:pic>
          <p:nvPicPr>
            <p:cNvPr id="18" name="Picture 17" descr="scale16.2.eps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64150" y="2847975"/>
              <a:ext cx="2743200" cy="143510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2755880" y="7251811"/>
            <a:ext cx="184731" cy="45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340" dirty="0">
              <a:latin typeface="Helvetica Neue Medium" charset="0"/>
            </a:endParaRP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6833AE05-2F82-874E-B59B-C98C0E7D2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0831" y="6451049"/>
            <a:ext cx="267462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77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08138"/>
            <a:ext cx="10698480" cy="1143000"/>
          </a:xfrm>
        </p:spPr>
        <p:txBody>
          <a:bodyPr>
            <a:normAutofit/>
          </a:bodyPr>
          <a:lstStyle/>
          <a:p>
            <a:r>
              <a:rPr lang="en-US" sz="5400" dirty="0"/>
              <a:t>COPS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446417"/>
            <a:ext cx="11292840" cy="5355895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Scalable causal consistency</a:t>
            </a:r>
          </a:p>
          <a:p>
            <a:pPr lvl="1"/>
            <a:r>
              <a:rPr lang="en-US" sz="3200" dirty="0"/>
              <a:t>Shard for scalable storage</a:t>
            </a:r>
          </a:p>
          <a:p>
            <a:pPr lvl="1"/>
            <a:r>
              <a:rPr lang="en-US" sz="3200" dirty="0"/>
              <a:t>Distributed protocols for coordinating writes and reads</a:t>
            </a:r>
          </a:p>
          <a:p>
            <a:pPr lvl="2"/>
            <a:r>
              <a:rPr lang="en-US" sz="2800" dirty="0"/>
              <a:t>Evaluation confirms scalability</a:t>
            </a:r>
          </a:p>
          <a:p>
            <a:endParaRPr lang="en-US" sz="3600" dirty="0"/>
          </a:p>
          <a:p>
            <a:r>
              <a:rPr lang="en-US" sz="3600" dirty="0"/>
              <a:t>All operations handled in local datacenter</a:t>
            </a:r>
          </a:p>
          <a:p>
            <a:pPr lvl="1"/>
            <a:r>
              <a:rPr lang="en-US" sz="3200" dirty="0"/>
              <a:t>Availability + low latency</a:t>
            </a:r>
          </a:p>
          <a:p>
            <a:pPr lvl="1"/>
            <a:endParaRPr lang="en-US" sz="3200" dirty="0"/>
          </a:p>
          <a:p>
            <a:r>
              <a:rPr lang="en-US" sz="3600" dirty="0"/>
              <a:t>Next time: scalable strong consistency</a:t>
            </a:r>
          </a:p>
          <a:p>
            <a:pPr lvl="1"/>
            <a:endParaRPr lang="en-US" sz="3200" dirty="0"/>
          </a:p>
          <a:p>
            <a:endParaRPr lang="en-US" sz="3600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D35FF7A4-E32E-3348-91CB-3B22BDAF4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0831" y="6451049"/>
            <a:ext cx="267462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150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200" dirty="0"/>
              <a:t>Causal+ Consistency (review)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104" y="1497636"/>
            <a:ext cx="10252710" cy="4837850"/>
          </a:xfrm>
        </p:spPr>
        <p:txBody>
          <a:bodyPr>
            <a:normAutofit/>
          </a:bodyPr>
          <a:lstStyle/>
          <a:p>
            <a:r>
              <a:rPr lang="en-US" sz="3120" dirty="0"/>
              <a:t>Partially orders all operations, does not totally order them</a:t>
            </a:r>
          </a:p>
          <a:p>
            <a:pPr lvl="1"/>
            <a:r>
              <a:rPr lang="en-US" sz="2600" dirty="0"/>
              <a:t>Does not look like a single machine</a:t>
            </a:r>
          </a:p>
          <a:p>
            <a:pPr lvl="1"/>
            <a:endParaRPr lang="en-US" sz="2600" dirty="0"/>
          </a:p>
          <a:p>
            <a:r>
              <a:rPr lang="en-US" sz="3120" dirty="0"/>
              <a:t>Guarantees</a:t>
            </a:r>
          </a:p>
          <a:p>
            <a:pPr lvl="1"/>
            <a:r>
              <a:rPr lang="en-US" sz="2600" dirty="0"/>
              <a:t>For each process, ∃ an order of all writes + that process’s reads</a:t>
            </a:r>
          </a:p>
          <a:p>
            <a:pPr lvl="1"/>
            <a:r>
              <a:rPr lang="en-US" sz="2600" dirty="0"/>
              <a:t>Order respects the happens-before (</a:t>
            </a:r>
            <a:r>
              <a:rPr lang="en-US" sz="2600" dirty="0">
                <a:sym typeface="Wingdings"/>
              </a:rPr>
              <a:t>) </a:t>
            </a:r>
            <a:r>
              <a:rPr lang="en-US" sz="2600" dirty="0"/>
              <a:t>ordering of operations</a:t>
            </a:r>
          </a:p>
          <a:p>
            <a:pPr lvl="1"/>
            <a:r>
              <a:rPr lang="en-US" sz="2600" dirty="0"/>
              <a:t>+ replicas converge to the same state</a:t>
            </a:r>
          </a:p>
          <a:p>
            <a:pPr lvl="2"/>
            <a:r>
              <a:rPr lang="en-US" sz="2080" dirty="0"/>
              <a:t>Skip details, makes it stronger than eventual consistency</a:t>
            </a:r>
          </a:p>
        </p:txBody>
      </p:sp>
    </p:spTree>
    <p:extLst>
      <p:ext uri="{BB962C8B-B14F-4D97-AF65-F5344CB8AC3E}">
        <p14:creationId xmlns:p14="http://schemas.microsoft.com/office/powerpoint/2010/main" val="2054662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1688301"/>
            <a:ext cx="10104120" cy="3481401"/>
          </a:xfrm>
        </p:spPr>
        <p:txBody>
          <a:bodyPr/>
          <a:lstStyle/>
          <a:p>
            <a:r>
              <a:rPr lang="en-US" b="0" dirty="0"/>
              <a:t>Causal consistency within replicated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7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9075" y="-44030"/>
            <a:ext cx="11431945" cy="1386840"/>
          </a:xfrm>
        </p:spPr>
        <p:txBody>
          <a:bodyPr>
            <a:normAutofit/>
          </a:bodyPr>
          <a:lstStyle/>
          <a:p>
            <a:r>
              <a:rPr lang="en-US" sz="4940" dirty="0"/>
              <a:t>Implications of laziness on consistency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955754" y="2025127"/>
            <a:ext cx="2971800" cy="24765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34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51994" y="4006327"/>
            <a:ext cx="1981200" cy="297180"/>
            <a:chOff x="1828800" y="3733800"/>
            <a:chExt cx="1524000" cy="228600"/>
          </a:xfrm>
        </p:grpSpPr>
        <p:sp>
          <p:nvSpPr>
            <p:cNvPr id="7" name="Rectangle 6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560" dirty="0"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56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56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56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56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56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56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30037" y="3709148"/>
            <a:ext cx="410369" cy="2800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2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774152" y="2718547"/>
            <a:ext cx="856223" cy="792480"/>
            <a:chOff x="3075167" y="2286000"/>
            <a:chExt cx="658633" cy="609600"/>
          </a:xfrm>
        </p:grpSpPr>
        <p:sp>
          <p:nvSpPr>
            <p:cNvPr id="13" name="Oval 12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34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34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34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34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34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34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34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34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34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3418817" y="2566283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434581" y="2718547"/>
            <a:ext cx="691014" cy="693420"/>
            <a:chOff x="2057400" y="2438400"/>
            <a:chExt cx="379678" cy="381000"/>
          </a:xfrm>
        </p:grpSpPr>
        <p:sp>
          <p:nvSpPr>
            <p:cNvPr id="2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4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4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4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153874" y="2124188"/>
            <a:ext cx="1205458" cy="51296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950"/>
              </a:lnSpc>
            </a:pPr>
            <a:r>
              <a:rPr lang="en-US" sz="1820" dirty="0">
                <a:latin typeface="Helvetica Neue Medium" charset="0"/>
                <a:ea typeface="Helvetica Neue Medium" charset="0"/>
                <a:cs typeface="Helvetica Neue Medium" charset="0"/>
              </a:rPr>
              <a:t>Consensus</a:t>
            </a:r>
            <a:br>
              <a:rPr lang="en-US" sz="182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82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38835" y="2124188"/>
            <a:ext cx="921727" cy="51296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950"/>
              </a:lnSpc>
            </a:pPr>
            <a:r>
              <a:rPr lang="en-US" sz="182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82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82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125674" y="2025127"/>
            <a:ext cx="2971800" cy="24765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34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521914" y="4006327"/>
            <a:ext cx="1981200" cy="297180"/>
            <a:chOff x="1828800" y="3733800"/>
            <a:chExt cx="1524000" cy="228600"/>
          </a:xfrm>
        </p:grpSpPr>
        <p:sp>
          <p:nvSpPr>
            <p:cNvPr id="31" name="Rectangle 3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560" dirty="0"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56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56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56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56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56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56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299957" y="3709148"/>
            <a:ext cx="410369" cy="2800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2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944072" y="2718547"/>
            <a:ext cx="856223" cy="792480"/>
            <a:chOff x="3075167" y="2286000"/>
            <a:chExt cx="658633" cy="609600"/>
          </a:xfrm>
        </p:grpSpPr>
        <p:sp>
          <p:nvSpPr>
            <p:cNvPr id="37" name="Oval 36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34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34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34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34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34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34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34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34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34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4604501" y="2718547"/>
            <a:ext cx="691014" cy="693420"/>
            <a:chOff x="2057400" y="2438400"/>
            <a:chExt cx="379678" cy="381000"/>
          </a:xfrm>
        </p:grpSpPr>
        <p:sp>
          <p:nvSpPr>
            <p:cNvPr id="4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4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4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4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323794" y="2124188"/>
            <a:ext cx="1205458" cy="51296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950"/>
              </a:lnSpc>
            </a:pPr>
            <a:r>
              <a:rPr lang="en-US" sz="1820" dirty="0">
                <a:latin typeface="Helvetica Neue Medium" charset="0"/>
                <a:ea typeface="Helvetica Neue Medium" charset="0"/>
                <a:cs typeface="Helvetica Neue Medium" charset="0"/>
              </a:rPr>
              <a:t>Consensus</a:t>
            </a:r>
            <a:br>
              <a:rPr lang="en-US" sz="182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82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908755" y="2124188"/>
            <a:ext cx="921727" cy="51296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950"/>
              </a:lnSpc>
            </a:pPr>
            <a:r>
              <a:rPr lang="en-US" sz="182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82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82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295594" y="2025127"/>
            <a:ext cx="2971800" cy="24765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34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7691834" y="4006327"/>
            <a:ext cx="1981200" cy="297180"/>
            <a:chOff x="1828800" y="3733800"/>
            <a:chExt cx="1524000" cy="228600"/>
          </a:xfrm>
        </p:grpSpPr>
        <p:sp>
          <p:nvSpPr>
            <p:cNvPr id="55" name="Rectangle 54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560" dirty="0"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56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56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56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56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56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56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8469877" y="3709148"/>
            <a:ext cx="410369" cy="2800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2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9113992" y="2718547"/>
            <a:ext cx="856223" cy="792480"/>
            <a:chOff x="3075167" y="2286000"/>
            <a:chExt cx="658633" cy="609600"/>
          </a:xfrm>
        </p:grpSpPr>
        <p:sp>
          <p:nvSpPr>
            <p:cNvPr id="61" name="Oval 6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34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34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34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34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34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34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34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34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34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7774421" y="2718547"/>
            <a:ext cx="691014" cy="693420"/>
            <a:chOff x="2057400" y="2438400"/>
            <a:chExt cx="379678" cy="381000"/>
          </a:xfrm>
        </p:grpSpPr>
        <p:sp>
          <p:nvSpPr>
            <p:cNvPr id="72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4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3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4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4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4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7493714" y="2124188"/>
            <a:ext cx="1205458" cy="51296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950"/>
              </a:lnSpc>
            </a:pPr>
            <a:r>
              <a:rPr lang="en-US" sz="1820" dirty="0">
                <a:latin typeface="Helvetica Neue Medium" charset="0"/>
                <a:ea typeface="Helvetica Neue Medium" charset="0"/>
                <a:cs typeface="Helvetica Neue Medium" charset="0"/>
              </a:rPr>
              <a:t>Consensus</a:t>
            </a:r>
            <a:br>
              <a:rPr lang="en-US" sz="182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82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9078675" y="2124188"/>
            <a:ext cx="921727" cy="51296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950"/>
              </a:lnSpc>
            </a:pPr>
            <a:r>
              <a:rPr lang="en-US" sz="182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82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82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cxnSp>
        <p:nvCxnSpPr>
          <p:cNvPr id="84" name="Straight Connector 83"/>
          <p:cNvCxnSpPr/>
          <p:nvPr/>
        </p:nvCxnSpPr>
        <p:spPr>
          <a:xfrm>
            <a:off x="8088074" y="1628887"/>
            <a:ext cx="0" cy="9906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Freeform 84"/>
          <p:cNvSpPr/>
          <p:nvPr/>
        </p:nvSpPr>
        <p:spPr>
          <a:xfrm>
            <a:off x="5238840" y="2274496"/>
            <a:ext cx="2609140" cy="462518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34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6" name="Freeform 85"/>
          <p:cNvSpPr/>
          <p:nvPr/>
        </p:nvSpPr>
        <p:spPr>
          <a:xfrm>
            <a:off x="2045415" y="1957752"/>
            <a:ext cx="5802566" cy="77926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34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4956771" y="3462338"/>
            <a:ext cx="1128277" cy="483547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34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 flipV="1">
            <a:off x="6365436" y="3554771"/>
            <a:ext cx="0" cy="59436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9" name="Freeform 88"/>
          <p:cNvSpPr/>
          <p:nvPr/>
        </p:nvSpPr>
        <p:spPr>
          <a:xfrm>
            <a:off x="8118297" y="3462338"/>
            <a:ext cx="1128277" cy="483547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34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1778457" y="3462338"/>
            <a:ext cx="1128277" cy="483547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34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flipV="1">
            <a:off x="9533679" y="3554771"/>
            <a:ext cx="0" cy="59436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3193839" y="3554771"/>
            <a:ext cx="0" cy="59436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3" name="Freeform 92"/>
          <p:cNvSpPr/>
          <p:nvPr/>
        </p:nvSpPr>
        <p:spPr>
          <a:xfrm>
            <a:off x="8331527" y="1276301"/>
            <a:ext cx="1198794" cy="1329754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34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520380" y="1592390"/>
            <a:ext cx="452368" cy="332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60" dirty="0" err="1">
                <a:latin typeface="Helvetica Neue Medium" charset="0"/>
                <a:ea typeface="Helvetica Neue Medium" charset="0"/>
                <a:cs typeface="Helvetica Neue Medium" charset="0"/>
              </a:rPr>
              <a:t>shl</a:t>
            </a:r>
            <a:endParaRPr lang="en-US" sz="156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pic>
        <p:nvPicPr>
          <p:cNvPr id="82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527" y="901450"/>
            <a:ext cx="891540" cy="89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Content Placeholder 1">
            <a:extLst>
              <a:ext uri="{FF2B5EF4-FFF2-40B4-BE49-F238E27FC236}">
                <a16:creationId xmlns:a16="http://schemas.microsoft.com/office/drawing/2014/main" id="{DDE81EE0-8137-DF4A-9CEC-2EC793D5A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657" y="4679763"/>
            <a:ext cx="8854022" cy="2095644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2800" dirty="0"/>
              <a:t>Linearizability / sequential:  Eager replication</a:t>
            </a:r>
          </a:p>
          <a:p>
            <a:pPr>
              <a:spcBef>
                <a:spcPts val="800"/>
              </a:spcBef>
            </a:pPr>
            <a:r>
              <a:rPr lang="en-US" sz="2800" dirty="0"/>
              <a:t>Trades off low-latency for consistency</a:t>
            </a:r>
          </a:p>
          <a:p>
            <a:pPr>
              <a:spcBef>
                <a:spcPts val="800"/>
              </a:spcBef>
            </a:pPr>
            <a:r>
              <a:rPr lang="en-US" sz="2800" dirty="0"/>
              <a:t>Maintain local ordering when replicating</a:t>
            </a:r>
          </a:p>
          <a:p>
            <a:pPr>
              <a:spcBef>
                <a:spcPts val="800"/>
              </a:spcBef>
            </a:pPr>
            <a:r>
              <a:rPr lang="en-US" sz="2800" dirty="0"/>
              <a:t>Operations may be lost if failure before replication</a:t>
            </a:r>
          </a:p>
          <a:p>
            <a:pPr>
              <a:spcBef>
                <a:spcPts val="80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463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 animBg="1"/>
      <p:bldP spid="90" grpId="0" animBg="1"/>
      <p:bldP spid="93" grpId="0" animBg="1"/>
      <p:bldP spid="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vs Scalability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104786"/>
              </p:ext>
            </p:extLst>
          </p:nvPr>
        </p:nvGraphicFramePr>
        <p:xfrm>
          <a:off x="374821" y="2532059"/>
          <a:ext cx="11169015" cy="2846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3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3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3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4202">
                <a:tc>
                  <a:txBody>
                    <a:bodyPr/>
                    <a:lstStyle/>
                    <a:p>
                      <a:r>
                        <a:rPr lang="en-US" sz="3000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System</a:t>
                      </a:r>
                    </a:p>
                  </a:txBody>
                  <a:tcPr marL="118872" marR="118872" marT="59436" marB="59436"/>
                </a:tc>
                <a:tc>
                  <a:txBody>
                    <a:bodyPr/>
                    <a:lstStyle/>
                    <a:p>
                      <a:r>
                        <a:rPr lang="en-US" sz="3000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Consistency</a:t>
                      </a:r>
                    </a:p>
                  </a:txBody>
                  <a:tcPr marL="118872" marR="118872" marT="59436" marB="59436"/>
                </a:tc>
                <a:tc>
                  <a:txBody>
                    <a:bodyPr/>
                    <a:lstStyle/>
                    <a:p>
                      <a:r>
                        <a:rPr lang="en-US" sz="3000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Scalable?</a:t>
                      </a:r>
                    </a:p>
                  </a:txBody>
                  <a:tcPr marL="118872" marR="118872" marT="59436" marB="5943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982">
                <a:tc>
                  <a:txBody>
                    <a:bodyPr/>
                    <a:lstStyle/>
                    <a:p>
                      <a:r>
                        <a:rPr lang="en-US" sz="3000" b="0" i="0" dirty="0" err="1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Paxos</a:t>
                      </a:r>
                      <a:r>
                        <a:rPr lang="en-US" sz="3000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/RAFT</a:t>
                      </a:r>
                    </a:p>
                  </a:txBody>
                  <a:tcPr marL="118872" marR="118872" marT="59436" marB="59436"/>
                </a:tc>
                <a:tc>
                  <a:txBody>
                    <a:bodyPr/>
                    <a:lstStyle/>
                    <a:p>
                      <a:r>
                        <a:rPr lang="en-US" sz="3000" b="0" i="0" dirty="0" err="1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Linearizable</a:t>
                      </a:r>
                      <a:endParaRPr lang="en-US" sz="3000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marL="118872" marR="118872" marT="59436" marB="59436"/>
                </a:tc>
                <a:tc>
                  <a:txBody>
                    <a:bodyPr/>
                    <a:lstStyle/>
                    <a:p>
                      <a:endParaRPr lang="en-US" sz="3000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marL="118872" marR="118872" marT="59436" marB="5943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982">
                <a:tc>
                  <a:txBody>
                    <a:bodyPr/>
                    <a:lstStyle/>
                    <a:p>
                      <a:r>
                        <a:rPr lang="en-US" sz="3000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Bayou</a:t>
                      </a:r>
                    </a:p>
                  </a:txBody>
                  <a:tcPr marL="118872" marR="118872" marT="59436" marB="59436"/>
                </a:tc>
                <a:tc>
                  <a:txBody>
                    <a:bodyPr/>
                    <a:lstStyle/>
                    <a:p>
                      <a:r>
                        <a:rPr lang="en-US" sz="3000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Causal</a:t>
                      </a:r>
                    </a:p>
                  </a:txBody>
                  <a:tcPr marL="118872" marR="118872" marT="59436" marB="59436"/>
                </a:tc>
                <a:tc>
                  <a:txBody>
                    <a:bodyPr/>
                    <a:lstStyle/>
                    <a:p>
                      <a:endParaRPr lang="en-US" sz="3000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marL="118872" marR="118872" marT="59436" marB="5943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982">
                <a:tc>
                  <a:txBody>
                    <a:bodyPr/>
                    <a:lstStyle/>
                    <a:p>
                      <a:r>
                        <a:rPr lang="en-US" sz="3000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Dynamo</a:t>
                      </a:r>
                    </a:p>
                  </a:txBody>
                  <a:tcPr marL="118872" marR="118872" marT="59436" marB="59436"/>
                </a:tc>
                <a:tc>
                  <a:txBody>
                    <a:bodyPr/>
                    <a:lstStyle/>
                    <a:p>
                      <a:r>
                        <a:rPr lang="en-US" sz="3000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Eventual</a:t>
                      </a:r>
                    </a:p>
                  </a:txBody>
                  <a:tcPr marL="118872" marR="118872" marT="59436" marB="59436"/>
                </a:tc>
                <a:tc>
                  <a:txBody>
                    <a:bodyPr/>
                    <a:lstStyle/>
                    <a:p>
                      <a:endParaRPr lang="en-US" sz="3000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marL="118872" marR="118872" marT="59436" marB="5943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374821" y="1267096"/>
            <a:ext cx="11169683" cy="5734255"/>
          </a:xfrm>
          <a:prstGeom prst="rect">
            <a:avLst/>
          </a:prstGeom>
        </p:spPr>
        <p:txBody>
          <a:bodyPr vert="horz" lIns="118872" tIns="59436" rIns="118872" bIns="59436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510" dirty="0"/>
              <a:t>Scalability: Adding more machines allows more data to be stored and more operations to be handled!</a:t>
            </a:r>
          </a:p>
        </p:txBody>
      </p:sp>
      <p:sp>
        <p:nvSpPr>
          <p:cNvPr id="7" name="Donut 6"/>
          <p:cNvSpPr/>
          <p:nvPr/>
        </p:nvSpPr>
        <p:spPr>
          <a:xfrm>
            <a:off x="7461166" y="2921630"/>
            <a:ext cx="1380211" cy="1811625"/>
          </a:xfrm>
          <a:prstGeom prst="donut">
            <a:avLst>
              <a:gd name="adj" fmla="val 9808"/>
            </a:avLst>
          </a:prstGeom>
          <a:solidFill>
            <a:srgbClr val="FF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0" dirty="0">
              <a:solidFill>
                <a:schemeClr val="tx1"/>
              </a:solidFill>
              <a:latin typeface="Helvetica Neue Medium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8948" y="5695447"/>
            <a:ext cx="6646983" cy="5724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120" dirty="0">
                <a:latin typeface="Helvetica Neue Medium" charset="0"/>
                <a:ea typeface="Helvetica Neue Medium" charset="0"/>
                <a:cs typeface="Helvetica Neue Medium" charset="0"/>
              </a:rPr>
              <a:t>It’s time to think about scalability!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90825" y="3238870"/>
            <a:ext cx="579005" cy="45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40" dirty="0">
                <a:latin typeface="Helvetica Neue Medium" charset="0"/>
                <a:ea typeface="Helvetica Neue Medium" charset="0"/>
                <a:cs typeface="Helvetica Neue Medium" charset="0"/>
              </a:rPr>
              <a:t>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90825" y="3987511"/>
            <a:ext cx="579005" cy="45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40" dirty="0">
                <a:latin typeface="Helvetica Neue Medium" charset="0"/>
                <a:ea typeface="Helvetica Neue Medium" charset="0"/>
                <a:cs typeface="Helvetica Neue Medium" charset="0"/>
              </a:rPr>
              <a:t>No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90825" y="4761699"/>
            <a:ext cx="673198" cy="45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40" dirty="0">
                <a:latin typeface="Helvetica Neue Medium" charset="0"/>
                <a:ea typeface="Helvetica Neue Medium" charset="0"/>
                <a:cs typeface="Helvetica Neue Medium" charset="0"/>
              </a:rPr>
              <a:t>Yes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ACAE69F2-5B26-B241-9247-CC0551CE1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0831" y="6451049"/>
            <a:ext cx="267462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84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vs Scalability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6891620"/>
              </p:ext>
            </p:extLst>
          </p:nvPr>
        </p:nvGraphicFramePr>
        <p:xfrm>
          <a:off x="374821" y="2532059"/>
          <a:ext cx="11169015" cy="4274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3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3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3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4202">
                <a:tc>
                  <a:txBody>
                    <a:bodyPr/>
                    <a:lstStyle/>
                    <a:p>
                      <a:r>
                        <a:rPr lang="en-US" sz="3000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System</a:t>
                      </a:r>
                    </a:p>
                  </a:txBody>
                  <a:tcPr marL="118872" marR="118872" marT="59436" marB="59436"/>
                </a:tc>
                <a:tc>
                  <a:txBody>
                    <a:bodyPr/>
                    <a:lstStyle/>
                    <a:p>
                      <a:r>
                        <a:rPr lang="en-US" sz="3000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Consistency</a:t>
                      </a:r>
                    </a:p>
                  </a:txBody>
                  <a:tcPr marL="118872" marR="118872" marT="59436" marB="59436"/>
                </a:tc>
                <a:tc>
                  <a:txBody>
                    <a:bodyPr/>
                    <a:lstStyle/>
                    <a:p>
                      <a:r>
                        <a:rPr lang="en-US" sz="3000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Scalable?</a:t>
                      </a:r>
                    </a:p>
                  </a:txBody>
                  <a:tcPr marL="118872" marR="118872" marT="59436" marB="5943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982">
                <a:tc>
                  <a:txBody>
                    <a:bodyPr/>
                    <a:lstStyle/>
                    <a:p>
                      <a:r>
                        <a:rPr lang="en-US" sz="3000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Dynamo</a:t>
                      </a:r>
                    </a:p>
                  </a:txBody>
                  <a:tcPr marL="118872" marR="118872" marT="59436" marB="59436"/>
                </a:tc>
                <a:tc>
                  <a:txBody>
                    <a:bodyPr/>
                    <a:lstStyle/>
                    <a:p>
                      <a:r>
                        <a:rPr lang="en-US" sz="3000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Eventual</a:t>
                      </a:r>
                    </a:p>
                  </a:txBody>
                  <a:tcPr marL="118872" marR="118872" marT="59436" marB="59436"/>
                </a:tc>
                <a:tc>
                  <a:txBody>
                    <a:bodyPr/>
                    <a:lstStyle/>
                    <a:p>
                      <a:r>
                        <a:rPr lang="en-US" sz="3000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Yes</a:t>
                      </a:r>
                    </a:p>
                  </a:txBody>
                  <a:tcPr marL="118872" marR="118872" marT="59436" marB="5943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982">
                <a:tc>
                  <a:txBody>
                    <a:bodyPr/>
                    <a:lstStyle/>
                    <a:p>
                      <a:r>
                        <a:rPr lang="en-US" sz="3000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Bayou</a:t>
                      </a:r>
                    </a:p>
                  </a:txBody>
                  <a:tcPr marL="118872" marR="118872" marT="59436" marB="59436"/>
                </a:tc>
                <a:tc>
                  <a:txBody>
                    <a:bodyPr/>
                    <a:lstStyle/>
                    <a:p>
                      <a:r>
                        <a:rPr lang="en-US" sz="3000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Causal</a:t>
                      </a:r>
                    </a:p>
                  </a:txBody>
                  <a:tcPr marL="118872" marR="118872" marT="59436" marB="59436"/>
                </a:tc>
                <a:tc>
                  <a:txBody>
                    <a:bodyPr/>
                    <a:lstStyle/>
                    <a:p>
                      <a:r>
                        <a:rPr lang="en-US" sz="3000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No</a:t>
                      </a:r>
                    </a:p>
                  </a:txBody>
                  <a:tcPr marL="118872" marR="118872" marT="59436" marB="5943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982">
                <a:tc>
                  <a:txBody>
                    <a:bodyPr/>
                    <a:lstStyle/>
                    <a:p>
                      <a:r>
                        <a:rPr lang="en-US" sz="3000" b="1" i="0" dirty="0">
                          <a:solidFill>
                            <a:srgbClr val="FF8F00"/>
                          </a:solidFill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COPS</a:t>
                      </a:r>
                    </a:p>
                  </a:txBody>
                  <a:tcPr marL="118872" marR="118872" marT="59436" marB="59436"/>
                </a:tc>
                <a:tc>
                  <a:txBody>
                    <a:bodyPr/>
                    <a:lstStyle/>
                    <a:p>
                      <a:r>
                        <a:rPr lang="en-US" sz="3000" b="1" i="0" dirty="0">
                          <a:solidFill>
                            <a:srgbClr val="FF8F00"/>
                          </a:solidFill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Causal</a:t>
                      </a:r>
                    </a:p>
                  </a:txBody>
                  <a:tcPr marL="118872" marR="118872" marT="59436" marB="59436"/>
                </a:tc>
                <a:tc>
                  <a:txBody>
                    <a:bodyPr/>
                    <a:lstStyle/>
                    <a:p>
                      <a:r>
                        <a:rPr lang="en-US" sz="3000" b="1" i="0" dirty="0">
                          <a:solidFill>
                            <a:srgbClr val="FF8F00"/>
                          </a:solidFill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Yes</a:t>
                      </a:r>
                    </a:p>
                  </a:txBody>
                  <a:tcPr marL="118872" marR="118872" marT="59436" marB="5943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982">
                <a:tc>
                  <a:txBody>
                    <a:bodyPr/>
                    <a:lstStyle/>
                    <a:p>
                      <a:r>
                        <a:rPr lang="en-US" sz="3000" b="0" i="0" dirty="0" err="1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Paxos</a:t>
                      </a:r>
                      <a:r>
                        <a:rPr lang="en-US" sz="3000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/RAFT</a:t>
                      </a:r>
                    </a:p>
                  </a:txBody>
                  <a:tcPr marL="118872" marR="118872" marT="59436" marB="59436"/>
                </a:tc>
                <a:tc>
                  <a:txBody>
                    <a:bodyPr/>
                    <a:lstStyle/>
                    <a:p>
                      <a:r>
                        <a:rPr lang="en-US" sz="3000" b="0" i="0" dirty="0" err="1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Linearizable</a:t>
                      </a:r>
                      <a:endParaRPr lang="en-US" sz="3000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marL="118872" marR="118872" marT="59436" marB="59436"/>
                </a:tc>
                <a:tc>
                  <a:txBody>
                    <a:bodyPr/>
                    <a:lstStyle/>
                    <a:p>
                      <a:r>
                        <a:rPr lang="en-US" sz="3000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No</a:t>
                      </a:r>
                    </a:p>
                  </a:txBody>
                  <a:tcPr marL="118872" marR="118872" marT="59436" marB="5943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3982">
                <a:tc>
                  <a:txBody>
                    <a:bodyPr/>
                    <a:lstStyle/>
                    <a:p>
                      <a:endParaRPr lang="en-US" sz="3000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marL="118872" marR="118872" marT="59436" marB="59436"/>
                </a:tc>
                <a:tc>
                  <a:txBody>
                    <a:bodyPr/>
                    <a:lstStyle/>
                    <a:p>
                      <a:endParaRPr lang="en-US" sz="3000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marL="118872" marR="118872" marT="59436" marB="59436"/>
                </a:tc>
                <a:tc>
                  <a:txBody>
                    <a:bodyPr/>
                    <a:lstStyle/>
                    <a:p>
                      <a:r>
                        <a:rPr lang="en-US" sz="3000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Next</a:t>
                      </a:r>
                      <a:r>
                        <a:rPr lang="en-US" sz="3000" b="0" i="0" baseline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 Time!</a:t>
                      </a:r>
                      <a:endParaRPr lang="en-US" sz="3000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marL="118872" marR="118872" marT="59436" marB="5943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FAE49A-F31E-8B45-8981-FF16CE3B86CF}"/>
              </a:ext>
            </a:extLst>
          </p:cNvPr>
          <p:cNvSpPr txBox="1">
            <a:spLocks/>
          </p:cNvSpPr>
          <p:nvPr/>
        </p:nvSpPr>
        <p:spPr>
          <a:xfrm>
            <a:off x="374821" y="1267096"/>
            <a:ext cx="11169683" cy="5734255"/>
          </a:xfrm>
          <a:prstGeom prst="rect">
            <a:avLst/>
          </a:prstGeom>
        </p:spPr>
        <p:txBody>
          <a:bodyPr vert="horz" lIns="118872" tIns="59436" rIns="118872" bIns="59436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510" dirty="0"/>
              <a:t>Scalability: Adding more machines allows more data to be stored and more operations to be handled!</a:t>
            </a:r>
          </a:p>
        </p:txBody>
      </p:sp>
    </p:spTree>
    <p:extLst>
      <p:ext uri="{BB962C8B-B14F-4D97-AF65-F5344CB8AC3E}">
        <p14:creationId xmlns:p14="http://schemas.microsoft.com/office/powerpoint/2010/main" val="219951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1688300"/>
            <a:ext cx="10104120" cy="3820960"/>
          </a:xfrm>
        </p:spPr>
        <p:txBody>
          <a:bodyPr>
            <a:noAutofit/>
          </a:bodyPr>
          <a:lstStyle/>
          <a:p>
            <a:r>
              <a:rPr lang="en-US" sz="6240" dirty="0"/>
              <a:t>COPS:</a:t>
            </a:r>
            <a:br>
              <a:rPr lang="en-US" sz="6240" dirty="0"/>
            </a:br>
            <a:r>
              <a:rPr lang="en-US" sz="5720" dirty="0"/>
              <a:t>Scalable Causal Consistency</a:t>
            </a:r>
            <a:br>
              <a:rPr lang="en-US" sz="5720" dirty="0"/>
            </a:br>
            <a:r>
              <a:rPr lang="en-US" sz="5720" dirty="0"/>
              <a:t>for Geo-Replicated Storage</a:t>
            </a:r>
            <a:br>
              <a:rPr lang="en-US" sz="5720" dirty="0"/>
            </a:br>
            <a:endParaRPr lang="en-US" sz="5720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8FD36E37-9ADD-9B46-90DE-87473E9E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0831" y="6451049"/>
            <a:ext cx="267462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36142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843</TotalTime>
  <Words>1143</Words>
  <Application>Microsoft Macintosh PowerPoint</Application>
  <PresentationFormat>Custom</PresentationFormat>
  <Paragraphs>478</Paragraphs>
  <Slides>34</Slides>
  <Notes>24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Calibri</vt:lpstr>
      <vt:lpstr>Calibri Light</vt:lpstr>
      <vt:lpstr>Helvetica Neue</vt:lpstr>
      <vt:lpstr>Helvetica Neue Medium</vt:lpstr>
      <vt:lpstr>1_Office Theme</vt:lpstr>
      <vt:lpstr>2_Office Theme</vt:lpstr>
      <vt:lpstr>3_Office Theme</vt:lpstr>
      <vt:lpstr>4_Office Theme</vt:lpstr>
      <vt:lpstr>Office Theme</vt:lpstr>
      <vt:lpstr>Scalable Causal Consistency</vt:lpstr>
      <vt:lpstr>Consistency Hierarchy (review)</vt:lpstr>
      <vt:lpstr>Causal+ Consistency (review)</vt:lpstr>
      <vt:lpstr>Causal+ Consistency (review)</vt:lpstr>
      <vt:lpstr>Causal consistency within replicated systems</vt:lpstr>
      <vt:lpstr>Implications of laziness on consistency</vt:lpstr>
      <vt:lpstr>Consistency vs Scalability</vt:lpstr>
      <vt:lpstr>Consistency vs Scalability</vt:lpstr>
      <vt:lpstr>COPS: Scalable Causal Consistency for Geo-Replicated Storage </vt:lpstr>
      <vt:lpstr>Geo-Replicated Storage</vt:lpstr>
      <vt:lpstr>Inside the Datacenter</vt:lpstr>
      <vt:lpstr>PowerPoint Presentation</vt:lpstr>
      <vt:lpstr>Scalability through Sharding</vt:lpstr>
      <vt:lpstr>Causality By Example </vt:lpstr>
      <vt:lpstr>Bayou’s Causal Consistency</vt:lpstr>
      <vt:lpstr>Sharded Log Exchange</vt:lpstr>
      <vt:lpstr>Scalability Key Idea</vt:lpstr>
      <vt:lpstr>COPS Architecture</vt:lpstr>
      <vt:lpstr>COPS Architecture</vt:lpstr>
      <vt:lpstr>Read</vt:lpstr>
      <vt:lpstr>Write</vt:lpstr>
      <vt:lpstr>PowerPoint Presentation</vt:lpstr>
      <vt:lpstr>Basic Architecture Summary</vt:lpstr>
      <vt:lpstr>Challenge: Many Dependencies</vt:lpstr>
      <vt:lpstr>Nearest Dependencies</vt:lpstr>
      <vt:lpstr>Nearest Dependencies</vt:lpstr>
      <vt:lpstr>One-Hop Dependencies</vt:lpstr>
      <vt:lpstr>One-Hop Dependencies</vt:lpstr>
      <vt:lpstr>Scalable Causal+</vt:lpstr>
      <vt:lpstr>Scalability</vt:lpstr>
      <vt:lpstr>Reads Aren’t Enough</vt:lpstr>
      <vt:lpstr>Read-Only Transactions</vt:lpstr>
      <vt:lpstr>COPS Scaling Evaluation</vt:lpstr>
      <vt:lpstr>COPS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Michael J. Freedman</cp:lastModifiedBy>
  <cp:revision>28</cp:revision>
  <cp:lastPrinted>2022-03-23T04:12:58Z</cp:lastPrinted>
  <dcterms:created xsi:type="dcterms:W3CDTF">2018-09-09T13:59:16Z</dcterms:created>
  <dcterms:modified xsi:type="dcterms:W3CDTF">2022-03-23T21:59:28Z</dcterms:modified>
</cp:coreProperties>
</file>