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22" r:id="rId7"/>
    <p:sldId id="323" r:id="rId8"/>
    <p:sldId id="324" r:id="rId9"/>
    <p:sldId id="265" r:id="rId10"/>
    <p:sldId id="266" r:id="rId11"/>
    <p:sldId id="325" r:id="rId12"/>
    <p:sldId id="289" r:id="rId13"/>
    <p:sldId id="329" r:id="rId14"/>
    <p:sldId id="303" r:id="rId15"/>
    <p:sldId id="305" r:id="rId16"/>
    <p:sldId id="304" r:id="rId17"/>
    <p:sldId id="291" r:id="rId18"/>
    <p:sldId id="290" r:id="rId19"/>
    <p:sldId id="301" r:id="rId20"/>
    <p:sldId id="306" r:id="rId21"/>
    <p:sldId id="307" r:id="rId22"/>
    <p:sldId id="308" r:id="rId23"/>
    <p:sldId id="326" r:id="rId24"/>
    <p:sldId id="300" r:id="rId25"/>
    <p:sldId id="302" r:id="rId26"/>
    <p:sldId id="327" r:id="rId27"/>
    <p:sldId id="328" r:id="rId28"/>
    <p:sldId id="318" r:id="rId29"/>
    <p:sldId id="319" r:id="rId30"/>
    <p:sldId id="320" r:id="rId31"/>
    <p:sldId id="321" r:id="rId32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/>
    <p:restoredTop sz="95080"/>
  </p:normalViewPr>
  <p:slideViewPr>
    <p:cSldViewPr snapToGrid="0" snapToObjects="1">
      <p:cViewPr>
        <p:scale>
          <a:sx n="61" d="100"/>
          <a:sy n="61" d="100"/>
        </p:scale>
        <p:origin x="2032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[Common</a:t>
            </a:r>
            <a:r>
              <a:rPr lang="en-US" baseline="0" dirty="0"/>
              <a:t> example is x is an uploaded photo, and y is adding that photo to an album.]</a:t>
            </a:r>
          </a:p>
          <a:p>
            <a:endParaRPr lang="en-US" baseline="0" dirty="0"/>
          </a:p>
          <a:p>
            <a:r>
              <a:rPr lang="en-US" baseline="0" dirty="0"/>
              <a:t>Happens-before would also have a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6188" y="857250"/>
            <a:ext cx="4111625" cy="2314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6188" y="857250"/>
            <a:ext cx="4111625" cy="2314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6188" y="857250"/>
            <a:ext cx="4111625" cy="2314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6188" y="857250"/>
            <a:ext cx="4111625" cy="2314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1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for simplicity here that there is at most 1</a:t>
            </a:r>
            <a:r>
              <a:rPr lang="en-US" baseline="0" dirty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2BD7-CC6D-5B4A-BAD4-91BA80E4B51D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7A58-DF23-CF43-A3D4-3FCA5E12AFB0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C0D9-F710-224B-8D15-B817027AF093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/>
            </a:lvl1pPr>
            <a:lvl2pPr>
              <a:lnSpc>
                <a:spcPct val="100000"/>
              </a:lnSpc>
              <a:spcBef>
                <a:spcPts val="16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8B55-7D20-B344-9AF3-7D74DD2512EB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537-799A-2046-A5B7-1EE7A06C2482}" type="datetime1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D94D-FBBD-D641-BECC-022E623B08EF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1051286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35AF-E86A-664A-B632-940EBD802524}" type="datetime1">
              <a:rPr lang="en-US" smtClean="0"/>
              <a:t>3/19/22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01DC-E103-2C49-B9C0-083F56291CFB}" type="datetime1">
              <a:rPr lang="en-US" smtClean="0"/>
              <a:t>3/19/22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4249-1136-844B-B81E-CAD12D00BE77}" type="datetime1">
              <a:rPr lang="en-US" smtClean="0"/>
              <a:t>3/19/22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4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D900-2970-7542-BCA1-6602FE655C92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C9AA-B885-2B4A-B97E-9B8CF5208A24}" type="datetime1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91440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599"/>
            <a:ext cx="10512862" cy="481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D211-3DED-FA42-B56C-DE73209F69E9}" type="datetime1">
              <a:rPr lang="en-US" smtClean="0"/>
              <a:t>3/19/22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49922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322346"/>
            <a:ext cx="9141619" cy="2001729"/>
          </a:xfrm>
        </p:spPr>
        <p:txBody>
          <a:bodyPr>
            <a:normAutofit/>
          </a:bodyPr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4520025"/>
            <a:ext cx="9141619" cy="195183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15</a:t>
            </a:r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45" y="2324603"/>
            <a:ext cx="1541936" cy="19518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E3FC3-6D05-8744-8D83-3E4E9419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is Ideal?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9309"/>
            <a:ext cx="9732818" cy="4814047"/>
          </a:xfrm>
        </p:spPr>
        <p:txBody>
          <a:bodyPr/>
          <a:lstStyle/>
          <a:p>
            <a:r>
              <a:rPr lang="en-US" dirty="0"/>
              <a:t>Hides the complexity of the underlying distributed system from applications!</a:t>
            </a:r>
          </a:p>
          <a:p>
            <a:pPr lvl="1"/>
            <a:r>
              <a:rPr lang="en-US" dirty="0"/>
              <a:t>Easier to write applications</a:t>
            </a:r>
          </a:p>
          <a:p>
            <a:pPr lvl="1"/>
            <a:r>
              <a:rPr lang="en-US" dirty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/>
              <a:t>But, performance trade-offs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5209-DB88-DF44-B3CE-74605D30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vs Weaker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9309"/>
            <a:ext cx="9732818" cy="4814047"/>
          </a:xfrm>
        </p:spPr>
        <p:txBody>
          <a:bodyPr/>
          <a:lstStyle/>
          <a:p>
            <a:r>
              <a:rPr lang="en-US" dirty="0"/>
              <a:t>Stronger consistency models</a:t>
            </a:r>
          </a:p>
          <a:p>
            <a:pPr marL="457063" lvl="1" indent="0">
              <a:buNone/>
            </a:pPr>
            <a:r>
              <a:rPr lang="en-US" dirty="0"/>
              <a:t>+ Easier to write applications</a:t>
            </a:r>
          </a:p>
          <a:p>
            <a:pPr lvl="1">
              <a:buFontTx/>
              <a:buChar char="-"/>
            </a:pPr>
            <a:r>
              <a:rPr lang="en-US" sz="2400" dirty="0"/>
              <a:t>More guarantees for the system to ensure</a:t>
            </a:r>
          </a:p>
          <a:p>
            <a:pPr marL="914126" lvl="2" indent="0">
              <a:buNone/>
            </a:pPr>
            <a:r>
              <a:rPr lang="en-US" sz="2000" dirty="0"/>
              <a:t>( Results in performance tradeoffs )</a:t>
            </a:r>
          </a:p>
          <a:p>
            <a:pPr>
              <a:spcBef>
                <a:spcPts val="3200"/>
              </a:spcBef>
            </a:pPr>
            <a:r>
              <a:rPr lang="en-US" dirty="0"/>
              <a:t>Weaker consistency models</a:t>
            </a:r>
          </a:p>
          <a:p>
            <a:pPr marL="952348" lvl="1" indent="-342900">
              <a:buFontTx/>
              <a:buChar char="-"/>
            </a:pPr>
            <a:r>
              <a:rPr lang="en-US" dirty="0"/>
              <a:t>Harder to write applications</a:t>
            </a:r>
          </a:p>
          <a:p>
            <a:pPr marL="609448" lvl="1" indent="0">
              <a:buNone/>
            </a:pPr>
            <a:r>
              <a:rPr lang="en-US" dirty="0"/>
              <a:t>+  Fewer guarantees for the system to ensure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AB7CD-8B7F-D646-B54A-015294CB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Stronger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599"/>
            <a:ext cx="9968345" cy="4814047"/>
          </a:xfrm>
        </p:spPr>
        <p:txBody>
          <a:bodyPr/>
          <a:lstStyle/>
          <a:p>
            <a:r>
              <a:rPr lang="en-US" dirty="0"/>
              <a:t>A consistency model </a:t>
            </a:r>
            <a:r>
              <a:rPr lang="en-US" i="1" dirty="0"/>
              <a:t>A</a:t>
            </a:r>
            <a:r>
              <a:rPr lang="en-US" dirty="0"/>
              <a:t> is strictly stronger than </a:t>
            </a:r>
            <a:r>
              <a:rPr lang="en-US" i="1" dirty="0"/>
              <a:t>B</a:t>
            </a:r>
            <a:r>
              <a:rPr lang="en-US" dirty="0"/>
              <a:t> if it allows a strict subset of the behaviors of B</a:t>
            </a:r>
          </a:p>
          <a:p>
            <a:pPr lvl="1"/>
            <a:r>
              <a:rPr lang="en-US" dirty="0"/>
              <a:t>Guarantees are strictly stronger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8799-7D7B-A74E-9327-528C639C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1" y="1690689"/>
            <a:ext cx="11461305" cy="5401307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order.  But there must be </a:t>
            </a:r>
            <a:r>
              <a:rPr lang="en-US" i="1" dirty="0"/>
              <a:t>some</a:t>
            </a:r>
            <a:r>
              <a:rPr lang="en-US" dirty="0"/>
              <a:t> total order.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FB7C-7D21-CE4E-9FFC-8C6A28EF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7" y="1691640"/>
            <a:ext cx="11226706" cy="4814047"/>
          </a:xfrm>
        </p:spPr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process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process P </a:t>
            </a:r>
            <a:r>
              <a:rPr lang="en-US" dirty="0">
                <a:solidFill>
                  <a:srgbClr val="FF8F00"/>
                </a:solidFill>
              </a:rPr>
              <a:t>issues</a:t>
            </a:r>
            <a:r>
              <a:rPr lang="en-US" dirty="0"/>
              <a:t> operation A before operation B, then A is ordered before B by the process order (i.e., preserves local ordering)</a:t>
            </a:r>
            <a:endParaRPr lang="en-US" baseline="-25000" dirty="0"/>
          </a:p>
          <a:p>
            <a:pPr lvl="1"/>
            <a:r>
              <a:rPr lang="en-US" dirty="0"/>
              <a:t>If operations A and B and done by different processes then there is no process order between them.  But there must be </a:t>
            </a:r>
            <a:r>
              <a:rPr lang="en-US" i="1" dirty="0"/>
              <a:t>some</a:t>
            </a:r>
            <a:r>
              <a:rPr lang="en-US" dirty="0"/>
              <a:t> total order.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4950-B17E-8F4E-9429-B8A0CDC6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19155"/>
            <a:ext cx="11503025" cy="1640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 dirty="0"/>
              <a:t>Sequential Consistency </a:t>
            </a:r>
            <a:br>
              <a:rPr lang="en-US" sz="4000" dirty="0"/>
            </a:br>
            <a:r>
              <a:rPr lang="en-US" sz="4000" dirty="0"/>
              <a:t>≈ 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36619"/>
            <a:ext cx="10265736" cy="4218301"/>
          </a:xfrm>
        </p:spPr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by process order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B78DA-F8D4-4A43-B40C-3AC3C20A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453"/>
            <a:ext cx="10512862" cy="17338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 dirty="0"/>
              <a:t>Linearizability is strictly stronger than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786" y="2551814"/>
            <a:ext cx="10092876" cy="363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Linearizability: 	∃ total order + real-time ordering</a:t>
            </a:r>
          </a:p>
          <a:p>
            <a:pPr marL="0" indent="0">
              <a:buNone/>
            </a:pPr>
            <a:r>
              <a:rPr lang="en-US" sz="3200" dirty="0"/>
              <a:t>           Sequential: 	∃ total order + process ordering</a:t>
            </a:r>
          </a:p>
          <a:p>
            <a:pPr marL="457063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where Process ordering ⊆ Real-time ordering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B437-34CF-E347-9B57-4A6CE589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But Not </a:t>
            </a:r>
            <a:r>
              <a:rPr lang="en-US" dirty="0" err="1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94" y="1750049"/>
            <a:ext cx="8458398" cy="31547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EDC06-A1FF-0647-901B-BE3D60C4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10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6505" y="1409429"/>
            <a:ext cx="278473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3199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504" y="2666177"/>
            <a:ext cx="4645824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0355" y="4350695"/>
            <a:ext cx="4187365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6505" y="5826883"/>
            <a:ext cx="427392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169110" y="2024821"/>
            <a:ext cx="1908" cy="73809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111" y="3254106"/>
            <a:ext cx="1" cy="1106489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69111" y="4937974"/>
            <a:ext cx="1" cy="888908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81104" y="1409429"/>
            <a:ext cx="2161169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1104" y="4322581"/>
            <a:ext cx="2319866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3199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81104" y="5866688"/>
            <a:ext cx="2685351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43A9E-0F1E-D841-A592-8D5E4A2E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199" dirty="0"/>
              <a:t>Partially orders all operations, does not totally order them</a:t>
            </a:r>
          </a:p>
          <a:p>
            <a:pPr lvl="1"/>
            <a:r>
              <a:rPr lang="en-US" sz="2666" dirty="0"/>
              <a:t>Does not look like a single machine</a:t>
            </a:r>
          </a:p>
          <a:p>
            <a:pPr lvl="1"/>
            <a:endParaRPr lang="en-US" sz="2666" dirty="0"/>
          </a:p>
          <a:p>
            <a:r>
              <a:rPr lang="en-US" sz="3199" dirty="0"/>
              <a:t>Guarantees</a:t>
            </a:r>
          </a:p>
          <a:p>
            <a:pPr lvl="1"/>
            <a:r>
              <a:rPr lang="en-US" sz="2666" dirty="0"/>
              <a:t>For each process, ∃ an order of all writes + that process’s reads</a:t>
            </a:r>
          </a:p>
          <a:p>
            <a:pPr lvl="1"/>
            <a:r>
              <a:rPr lang="en-US" sz="2666" dirty="0"/>
              <a:t>Order respects the happens-before (</a:t>
            </a:r>
            <a:r>
              <a:rPr lang="en-US" sz="2666" dirty="0">
                <a:sym typeface="Wingdings"/>
              </a:rPr>
              <a:t>) </a:t>
            </a:r>
            <a:r>
              <a:rPr lang="en-US" sz="2666" dirty="0"/>
              <a:t>ordering of operations</a:t>
            </a:r>
          </a:p>
          <a:p>
            <a:pPr lvl="1"/>
            <a:r>
              <a:rPr lang="en-US" sz="2666" dirty="0"/>
              <a:t>+ replicas converge to the same state</a:t>
            </a:r>
          </a:p>
          <a:p>
            <a:pPr lvl="2"/>
            <a:r>
              <a:rPr lang="en-US" sz="2300" dirty="0"/>
              <a:t>Skip details, makes it stronger than eventual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70DB9-73EB-0747-97F4-EC297B1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1710"/>
            <a:ext cx="9663545" cy="4814047"/>
          </a:xfrm>
        </p:spPr>
        <p:txBody>
          <a:bodyPr>
            <a:normAutofit/>
          </a:bodyPr>
          <a:lstStyle/>
          <a:p>
            <a:r>
              <a:rPr lang="en-US" sz="3200" dirty="0"/>
              <a:t>Contract between a distributed system and the applications that run on it</a:t>
            </a:r>
          </a:p>
          <a:p>
            <a:r>
              <a:rPr lang="en-US" sz="3200" dirty="0"/>
              <a:t>A consistency model is a set of </a:t>
            </a:r>
            <a:r>
              <a:rPr lang="en-US" sz="3200" dirty="0">
                <a:solidFill>
                  <a:srgbClr val="FF8F00"/>
                </a:solidFill>
              </a:rPr>
              <a:t>guarantees</a:t>
            </a:r>
            <a:r>
              <a:rPr lang="en-US" sz="3200" dirty="0"/>
              <a:t> made by the distributed system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87F4-F1AF-E041-8406-6F9AE778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51649EB-1F65-BD44-A5B3-D43F26E2E30C}"/>
              </a:ext>
            </a:extLst>
          </p:cNvPr>
          <p:cNvSpPr txBox="1">
            <a:spLocks noChangeArrowheads="1"/>
          </p:cNvSpPr>
          <p:nvPr/>
        </p:nvSpPr>
        <p:spPr>
          <a:xfrm>
            <a:off x="460289" y="1436881"/>
            <a:ext cx="7077523" cy="5125799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629" indent="-685629">
              <a:buFont typeface="+mj-lt"/>
              <a:buAutoNum type="arabicPeriod"/>
            </a:pPr>
            <a:r>
              <a:rPr lang="en-US" sz="3000" dirty="0"/>
              <a:t>Writes that are </a:t>
            </a:r>
            <a:r>
              <a:rPr lang="en-US" sz="3000" dirty="0">
                <a:solidFill>
                  <a:srgbClr val="FF8F00"/>
                </a:solidFill>
              </a:rPr>
              <a:t>potentially</a:t>
            </a:r>
            <a:r>
              <a:rPr lang="en-US" sz="3000" i="1" dirty="0"/>
              <a:t> </a:t>
            </a:r>
            <a:r>
              <a:rPr lang="en-US" sz="3000" dirty="0"/>
              <a:t>causally related must be seen by all processes in same order. </a:t>
            </a:r>
          </a:p>
          <a:p>
            <a:pPr marL="685629" indent="-685629">
              <a:buFont typeface="+mj-lt"/>
              <a:buAutoNum type="arabicPeriod"/>
            </a:pPr>
            <a:endParaRPr lang="en-US" sz="3000" dirty="0"/>
          </a:p>
          <a:p>
            <a:pPr marL="685629" indent="-685629">
              <a:buFont typeface="+mj-lt"/>
              <a:buAutoNum type="arabicPeriod"/>
            </a:pPr>
            <a:r>
              <a:rPr lang="en-US" sz="3000" dirty="0"/>
              <a:t>Concurrent writes may be seen in a different order on different processes.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Concurrent: Ops not causally related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6E218-343E-944F-900F-7E1F1A53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cxnSpLocks/>
            <a:stCxn id="7" idx="2"/>
          </p:cNvCxnSpPr>
          <p:nvPr/>
        </p:nvCxnSpPr>
        <p:spPr>
          <a:xfrm>
            <a:off x="8263284" y="1693666"/>
            <a:ext cx="3184" cy="43539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9646674" y="1719295"/>
            <a:ext cx="2621" cy="43283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11031593" y="1716206"/>
            <a:ext cx="4248" cy="4331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7875745" y="918589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8171628" y="203866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71628" y="2585995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975" y="1767172"/>
            <a:ext cx="41229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3871" y="2372160"/>
            <a:ext cx="43473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9573485" y="364318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727441" y="3385525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8328096" y="2742463"/>
            <a:ext cx="1272235" cy="9275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9260212" y="941129"/>
            <a:ext cx="778165" cy="77816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10644053" y="941130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5176" y="6325221"/>
            <a:ext cx="231666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9555017" y="410893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27095" y="3875952"/>
            <a:ext cx="127609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10937843" y="452932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37843" y="231749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35461" y="2065497"/>
            <a:ext cx="31451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45181" y="4633865"/>
            <a:ext cx="42832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9738329" y="4200589"/>
            <a:ext cx="1199514" cy="42038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91951" y="312607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9727438" y="2831487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60289" y="1436881"/>
            <a:ext cx="7077523" cy="5125799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629" indent="-685629">
              <a:buFont typeface="+mj-lt"/>
              <a:buAutoNum type="arabicPeriod"/>
            </a:pPr>
            <a:r>
              <a:rPr lang="en-US" sz="3000" dirty="0"/>
              <a:t>Writes that are </a:t>
            </a:r>
            <a:r>
              <a:rPr lang="en-US" sz="3000" dirty="0">
                <a:solidFill>
                  <a:srgbClr val="FF8F00"/>
                </a:solidFill>
              </a:rPr>
              <a:t>potentially</a:t>
            </a:r>
            <a:r>
              <a:rPr lang="en-US" sz="3000" i="1" dirty="0"/>
              <a:t> </a:t>
            </a:r>
            <a:r>
              <a:rPr lang="en-US" sz="3000" dirty="0"/>
              <a:t>causally related must be seen by all processes in same order. </a:t>
            </a:r>
          </a:p>
          <a:p>
            <a:pPr marL="685629" indent="-685629">
              <a:buFont typeface="+mj-lt"/>
              <a:buAutoNum type="arabicPeriod"/>
            </a:pPr>
            <a:endParaRPr lang="en-US" sz="3000" dirty="0"/>
          </a:p>
          <a:p>
            <a:pPr marL="685629" indent="-685629">
              <a:buFont typeface="+mj-lt"/>
              <a:buAutoNum type="arabicPeriod"/>
            </a:pPr>
            <a:r>
              <a:rPr lang="en-US" sz="3000" dirty="0"/>
              <a:t>Concurrent writes may be seen in a different order on different processes.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Concurrent: Ops not causally related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7DA35-33A9-4E4F-99E1-30ECDAD8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47224"/>
              </p:ext>
            </p:extLst>
          </p:nvPr>
        </p:nvGraphicFramePr>
        <p:xfrm>
          <a:off x="1292615" y="1293293"/>
          <a:ext cx="2554994" cy="526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44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sz="2800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sz="28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40052"/>
              </p:ext>
            </p:extLst>
          </p:nvPr>
        </p:nvGraphicFramePr>
        <p:xfrm>
          <a:off x="3847612" y="1293293"/>
          <a:ext cx="2554994" cy="526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44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839727" y="2267907"/>
            <a:ext cx="2593693" cy="612648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39727" y="2879702"/>
            <a:ext cx="2593693" cy="612648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39727" y="3489763"/>
            <a:ext cx="2593693" cy="6152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39727" y="4101817"/>
            <a:ext cx="2593693" cy="61081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9727" y="4711025"/>
            <a:ext cx="2593693" cy="62179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39727" y="5326296"/>
            <a:ext cx="2593693" cy="61573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39727" y="5942025"/>
            <a:ext cx="2593693" cy="61205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206C57-E1BD-0740-AA64-94C0BBDCABDD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263284" y="1693666"/>
            <a:ext cx="3184" cy="43539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BC82A1-AF14-9C4B-89FB-D124DE4B438D}"/>
              </a:ext>
            </a:extLst>
          </p:cNvPr>
          <p:cNvCxnSpPr>
            <a:stCxn id="51" idx="2"/>
          </p:cNvCxnSpPr>
          <p:nvPr/>
        </p:nvCxnSpPr>
        <p:spPr>
          <a:xfrm flipH="1">
            <a:off x="9646674" y="1719295"/>
            <a:ext cx="2621" cy="43283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CA8E68-B4BB-C74E-A6DF-C9DD6188910E}"/>
              </a:ext>
            </a:extLst>
          </p:cNvPr>
          <p:cNvCxnSpPr>
            <a:stCxn id="56" idx="2"/>
          </p:cNvCxnSpPr>
          <p:nvPr/>
        </p:nvCxnSpPr>
        <p:spPr>
          <a:xfrm>
            <a:off x="11031593" y="1716206"/>
            <a:ext cx="4248" cy="4331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Process 42">
            <a:extLst>
              <a:ext uri="{FF2B5EF4-FFF2-40B4-BE49-F238E27FC236}">
                <a16:creationId xmlns:a16="http://schemas.microsoft.com/office/drawing/2014/main" id="{D14B5C40-27DC-7E4B-8C4A-4C74717BCBC2}"/>
              </a:ext>
            </a:extLst>
          </p:cNvPr>
          <p:cNvSpPr/>
          <p:nvPr/>
        </p:nvSpPr>
        <p:spPr>
          <a:xfrm>
            <a:off x="7875745" y="918589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A4AB24-004B-DF4C-97F7-ECD04DFEC228}"/>
              </a:ext>
            </a:extLst>
          </p:cNvPr>
          <p:cNvSpPr/>
          <p:nvPr/>
        </p:nvSpPr>
        <p:spPr>
          <a:xfrm>
            <a:off x="8171628" y="203866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9AD0AF-8C53-AF46-89BF-28140ACFA79A}"/>
              </a:ext>
            </a:extLst>
          </p:cNvPr>
          <p:cNvSpPr/>
          <p:nvPr/>
        </p:nvSpPr>
        <p:spPr>
          <a:xfrm>
            <a:off x="8171628" y="2585995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FED3E3-EC1C-E24A-B514-F92DE79F263F}"/>
              </a:ext>
            </a:extLst>
          </p:cNvPr>
          <p:cNvSpPr txBox="1"/>
          <p:nvPr/>
        </p:nvSpPr>
        <p:spPr>
          <a:xfrm>
            <a:off x="7723975" y="1767172"/>
            <a:ext cx="41229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207EDB-B309-D840-9A06-2303065E2D22}"/>
              </a:ext>
            </a:extLst>
          </p:cNvPr>
          <p:cNvSpPr txBox="1"/>
          <p:nvPr/>
        </p:nvSpPr>
        <p:spPr>
          <a:xfrm>
            <a:off x="7713871" y="2372160"/>
            <a:ext cx="43473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010E27-A2C3-3C44-B350-0353BFF1B2AA}"/>
              </a:ext>
            </a:extLst>
          </p:cNvPr>
          <p:cNvSpPr/>
          <p:nvPr/>
        </p:nvSpPr>
        <p:spPr>
          <a:xfrm>
            <a:off x="9573485" y="364318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EAE52B-265A-8A40-B6EF-4A6B5BEF5389}"/>
              </a:ext>
            </a:extLst>
          </p:cNvPr>
          <p:cNvSpPr txBox="1"/>
          <p:nvPr/>
        </p:nvSpPr>
        <p:spPr>
          <a:xfrm flipH="1">
            <a:off x="9727441" y="3385525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B218466-C52A-184F-B69D-D555F02AB235}"/>
              </a:ext>
            </a:extLst>
          </p:cNvPr>
          <p:cNvCxnSpPr>
            <a:stCxn id="45" idx="5"/>
            <a:endCxn id="48" idx="1"/>
          </p:cNvCxnSpPr>
          <p:nvPr/>
        </p:nvCxnSpPr>
        <p:spPr>
          <a:xfrm>
            <a:off x="8328096" y="2742463"/>
            <a:ext cx="1272235" cy="9275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ocess 50">
            <a:extLst>
              <a:ext uri="{FF2B5EF4-FFF2-40B4-BE49-F238E27FC236}">
                <a16:creationId xmlns:a16="http://schemas.microsoft.com/office/drawing/2014/main" id="{BE3BE5CD-3049-E443-B24F-D54E71376EF9}"/>
              </a:ext>
            </a:extLst>
          </p:cNvPr>
          <p:cNvSpPr/>
          <p:nvPr/>
        </p:nvSpPr>
        <p:spPr>
          <a:xfrm>
            <a:off x="9260212" y="941129"/>
            <a:ext cx="778165" cy="77816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52" name="Process 51">
            <a:extLst>
              <a:ext uri="{FF2B5EF4-FFF2-40B4-BE49-F238E27FC236}">
                <a16:creationId xmlns:a16="http://schemas.microsoft.com/office/drawing/2014/main" id="{D31E35C3-3F21-B848-974C-C876356ABAA0}"/>
              </a:ext>
            </a:extLst>
          </p:cNvPr>
          <p:cNvSpPr/>
          <p:nvPr/>
        </p:nvSpPr>
        <p:spPr>
          <a:xfrm>
            <a:off x="10644053" y="941130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CA8731-1E11-9140-84EB-7A1F4743F77D}"/>
              </a:ext>
            </a:extLst>
          </p:cNvPr>
          <p:cNvSpPr txBox="1"/>
          <p:nvPr/>
        </p:nvSpPr>
        <p:spPr>
          <a:xfrm>
            <a:off x="9405176" y="6325221"/>
            <a:ext cx="231666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85AF5E3-410F-9641-9B11-06F2042F9327}"/>
              </a:ext>
            </a:extLst>
          </p:cNvPr>
          <p:cNvSpPr/>
          <p:nvPr/>
        </p:nvSpPr>
        <p:spPr>
          <a:xfrm>
            <a:off x="9555017" y="410893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5DE36A-7F84-A742-BF0F-DB9E5C11D4B0}"/>
              </a:ext>
            </a:extLst>
          </p:cNvPr>
          <p:cNvSpPr txBox="1"/>
          <p:nvPr/>
        </p:nvSpPr>
        <p:spPr>
          <a:xfrm>
            <a:off x="9027095" y="3875952"/>
            <a:ext cx="127609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778003C-6A6A-6046-8D71-A13E49A21540}"/>
              </a:ext>
            </a:extLst>
          </p:cNvPr>
          <p:cNvSpPr/>
          <p:nvPr/>
        </p:nvSpPr>
        <p:spPr>
          <a:xfrm>
            <a:off x="10937843" y="452932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B520A74-28A3-C546-985C-D8F32D8F2416}"/>
              </a:ext>
            </a:extLst>
          </p:cNvPr>
          <p:cNvSpPr/>
          <p:nvPr/>
        </p:nvSpPr>
        <p:spPr>
          <a:xfrm>
            <a:off x="10937843" y="231749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E1041C-DDC5-6B4C-9C0E-31C7956395BD}"/>
              </a:ext>
            </a:extLst>
          </p:cNvPr>
          <p:cNvSpPr txBox="1"/>
          <p:nvPr/>
        </p:nvSpPr>
        <p:spPr>
          <a:xfrm>
            <a:off x="10535461" y="2065497"/>
            <a:ext cx="31451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6B9F4A-6075-2A4A-8AB6-500A6F6B3062}"/>
              </a:ext>
            </a:extLst>
          </p:cNvPr>
          <p:cNvSpPr txBox="1"/>
          <p:nvPr/>
        </p:nvSpPr>
        <p:spPr>
          <a:xfrm>
            <a:off x="10545181" y="4633865"/>
            <a:ext cx="42832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108570F-2CFC-D943-83E1-5ABFB913A8B5}"/>
              </a:ext>
            </a:extLst>
          </p:cNvPr>
          <p:cNvCxnSpPr>
            <a:stCxn id="58" idx="6"/>
          </p:cNvCxnSpPr>
          <p:nvPr/>
        </p:nvCxnSpPr>
        <p:spPr>
          <a:xfrm>
            <a:off x="9738329" y="4200589"/>
            <a:ext cx="1199514" cy="42038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480764E-B76C-1F4C-9B91-BB48DBD7F298}"/>
              </a:ext>
            </a:extLst>
          </p:cNvPr>
          <p:cNvSpPr/>
          <p:nvPr/>
        </p:nvSpPr>
        <p:spPr>
          <a:xfrm>
            <a:off x="9591951" y="312607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D8A0-A182-6F4E-8D49-512A6773ED54}"/>
              </a:ext>
            </a:extLst>
          </p:cNvPr>
          <p:cNvSpPr txBox="1"/>
          <p:nvPr/>
        </p:nvSpPr>
        <p:spPr>
          <a:xfrm flipH="1">
            <a:off x="9727438" y="2831487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E538F550-361F-F94F-A2A0-B6F8D93D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339" y="6499225"/>
            <a:ext cx="2742486" cy="365125"/>
          </a:xfrm>
        </p:spPr>
        <p:txBody>
          <a:bodyPr/>
          <a:lstStyle/>
          <a:p>
            <a:fld id="{BA294D44-32C8-FE4A-A262-B6F894323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2615" y="1293293"/>
          <a:ext cx="2554994" cy="526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44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sz="2800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sz="28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847612" y="1293293"/>
          <a:ext cx="2554994" cy="526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44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marL="121888" marR="121888" marT="60944" marB="609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206C57-E1BD-0740-AA64-94C0BBDCABDD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263284" y="1693666"/>
            <a:ext cx="3184" cy="43539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BC82A1-AF14-9C4B-89FB-D124DE4B438D}"/>
              </a:ext>
            </a:extLst>
          </p:cNvPr>
          <p:cNvCxnSpPr>
            <a:stCxn id="51" idx="2"/>
          </p:cNvCxnSpPr>
          <p:nvPr/>
        </p:nvCxnSpPr>
        <p:spPr>
          <a:xfrm flipH="1">
            <a:off x="9646674" y="1719295"/>
            <a:ext cx="2621" cy="43283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CA8E68-B4BB-C74E-A6DF-C9DD6188910E}"/>
              </a:ext>
            </a:extLst>
          </p:cNvPr>
          <p:cNvCxnSpPr>
            <a:stCxn id="56" idx="2"/>
          </p:cNvCxnSpPr>
          <p:nvPr/>
        </p:nvCxnSpPr>
        <p:spPr>
          <a:xfrm>
            <a:off x="11031593" y="1716206"/>
            <a:ext cx="4248" cy="4331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Process 42">
            <a:extLst>
              <a:ext uri="{FF2B5EF4-FFF2-40B4-BE49-F238E27FC236}">
                <a16:creationId xmlns:a16="http://schemas.microsoft.com/office/drawing/2014/main" id="{D14B5C40-27DC-7E4B-8C4A-4C74717BCBC2}"/>
              </a:ext>
            </a:extLst>
          </p:cNvPr>
          <p:cNvSpPr/>
          <p:nvPr/>
        </p:nvSpPr>
        <p:spPr>
          <a:xfrm>
            <a:off x="7875745" y="918589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A4AB24-004B-DF4C-97F7-ECD04DFEC228}"/>
              </a:ext>
            </a:extLst>
          </p:cNvPr>
          <p:cNvSpPr/>
          <p:nvPr/>
        </p:nvSpPr>
        <p:spPr>
          <a:xfrm>
            <a:off x="8171628" y="203866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9AD0AF-8C53-AF46-89BF-28140ACFA79A}"/>
              </a:ext>
            </a:extLst>
          </p:cNvPr>
          <p:cNvSpPr/>
          <p:nvPr/>
        </p:nvSpPr>
        <p:spPr>
          <a:xfrm>
            <a:off x="8171628" y="2585995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FED3E3-EC1C-E24A-B514-F92DE79F263F}"/>
              </a:ext>
            </a:extLst>
          </p:cNvPr>
          <p:cNvSpPr txBox="1"/>
          <p:nvPr/>
        </p:nvSpPr>
        <p:spPr>
          <a:xfrm>
            <a:off x="7723975" y="1767172"/>
            <a:ext cx="41229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207EDB-B309-D840-9A06-2303065E2D22}"/>
              </a:ext>
            </a:extLst>
          </p:cNvPr>
          <p:cNvSpPr txBox="1"/>
          <p:nvPr/>
        </p:nvSpPr>
        <p:spPr>
          <a:xfrm>
            <a:off x="7713871" y="2372160"/>
            <a:ext cx="43473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010E27-A2C3-3C44-B350-0353BFF1B2AA}"/>
              </a:ext>
            </a:extLst>
          </p:cNvPr>
          <p:cNvSpPr/>
          <p:nvPr/>
        </p:nvSpPr>
        <p:spPr>
          <a:xfrm>
            <a:off x="9573485" y="364318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EAE52B-265A-8A40-B6EF-4A6B5BEF5389}"/>
              </a:ext>
            </a:extLst>
          </p:cNvPr>
          <p:cNvSpPr txBox="1"/>
          <p:nvPr/>
        </p:nvSpPr>
        <p:spPr>
          <a:xfrm flipH="1">
            <a:off x="9727441" y="3385525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B218466-C52A-184F-B69D-D555F02AB235}"/>
              </a:ext>
            </a:extLst>
          </p:cNvPr>
          <p:cNvCxnSpPr>
            <a:stCxn id="45" idx="5"/>
            <a:endCxn id="48" idx="1"/>
          </p:cNvCxnSpPr>
          <p:nvPr/>
        </p:nvCxnSpPr>
        <p:spPr>
          <a:xfrm>
            <a:off x="8328096" y="2742463"/>
            <a:ext cx="1272235" cy="92756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ocess 50">
            <a:extLst>
              <a:ext uri="{FF2B5EF4-FFF2-40B4-BE49-F238E27FC236}">
                <a16:creationId xmlns:a16="http://schemas.microsoft.com/office/drawing/2014/main" id="{BE3BE5CD-3049-E443-B24F-D54E71376EF9}"/>
              </a:ext>
            </a:extLst>
          </p:cNvPr>
          <p:cNvSpPr/>
          <p:nvPr/>
        </p:nvSpPr>
        <p:spPr>
          <a:xfrm>
            <a:off x="9260212" y="941129"/>
            <a:ext cx="778165" cy="77816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52" name="Process 51">
            <a:extLst>
              <a:ext uri="{FF2B5EF4-FFF2-40B4-BE49-F238E27FC236}">
                <a16:creationId xmlns:a16="http://schemas.microsoft.com/office/drawing/2014/main" id="{D31E35C3-3F21-B848-974C-C876356ABAA0}"/>
              </a:ext>
            </a:extLst>
          </p:cNvPr>
          <p:cNvSpPr/>
          <p:nvPr/>
        </p:nvSpPr>
        <p:spPr>
          <a:xfrm>
            <a:off x="10644053" y="941130"/>
            <a:ext cx="775077" cy="77507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9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CA8731-1E11-9140-84EB-7A1F4743F77D}"/>
              </a:ext>
            </a:extLst>
          </p:cNvPr>
          <p:cNvSpPr txBox="1"/>
          <p:nvPr/>
        </p:nvSpPr>
        <p:spPr>
          <a:xfrm>
            <a:off x="9405176" y="6325221"/>
            <a:ext cx="231666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85AF5E3-410F-9641-9B11-06F2042F9327}"/>
              </a:ext>
            </a:extLst>
          </p:cNvPr>
          <p:cNvSpPr/>
          <p:nvPr/>
        </p:nvSpPr>
        <p:spPr>
          <a:xfrm>
            <a:off x="9555017" y="4108932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5DE36A-7F84-A742-BF0F-DB9E5C11D4B0}"/>
              </a:ext>
            </a:extLst>
          </p:cNvPr>
          <p:cNvSpPr txBox="1"/>
          <p:nvPr/>
        </p:nvSpPr>
        <p:spPr>
          <a:xfrm>
            <a:off x="9027095" y="3875952"/>
            <a:ext cx="127609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778003C-6A6A-6046-8D71-A13E49A21540}"/>
              </a:ext>
            </a:extLst>
          </p:cNvPr>
          <p:cNvSpPr/>
          <p:nvPr/>
        </p:nvSpPr>
        <p:spPr>
          <a:xfrm>
            <a:off x="10937843" y="4529320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B520A74-28A3-C546-985C-D8F32D8F2416}"/>
              </a:ext>
            </a:extLst>
          </p:cNvPr>
          <p:cNvSpPr/>
          <p:nvPr/>
        </p:nvSpPr>
        <p:spPr>
          <a:xfrm>
            <a:off x="10937843" y="231749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E1041C-DDC5-6B4C-9C0E-31C7956395BD}"/>
              </a:ext>
            </a:extLst>
          </p:cNvPr>
          <p:cNvSpPr txBox="1"/>
          <p:nvPr/>
        </p:nvSpPr>
        <p:spPr>
          <a:xfrm>
            <a:off x="10535461" y="2065497"/>
            <a:ext cx="31451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6B9F4A-6075-2A4A-8AB6-500A6F6B3062}"/>
              </a:ext>
            </a:extLst>
          </p:cNvPr>
          <p:cNvSpPr txBox="1"/>
          <p:nvPr/>
        </p:nvSpPr>
        <p:spPr>
          <a:xfrm>
            <a:off x="10545181" y="4633865"/>
            <a:ext cx="42832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108570F-2CFC-D943-83E1-5ABFB913A8B5}"/>
              </a:ext>
            </a:extLst>
          </p:cNvPr>
          <p:cNvCxnSpPr>
            <a:stCxn id="58" idx="6"/>
          </p:cNvCxnSpPr>
          <p:nvPr/>
        </p:nvCxnSpPr>
        <p:spPr>
          <a:xfrm>
            <a:off x="9738329" y="4200589"/>
            <a:ext cx="1199514" cy="42038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480764E-B76C-1F4C-9B91-BB48DBD7F298}"/>
              </a:ext>
            </a:extLst>
          </p:cNvPr>
          <p:cNvSpPr/>
          <p:nvPr/>
        </p:nvSpPr>
        <p:spPr>
          <a:xfrm>
            <a:off x="9591951" y="3126079"/>
            <a:ext cx="183312" cy="1833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D8A0-A182-6F4E-8D49-512A6773ED54}"/>
              </a:ext>
            </a:extLst>
          </p:cNvPr>
          <p:cNvSpPr txBox="1"/>
          <p:nvPr/>
        </p:nvSpPr>
        <p:spPr>
          <a:xfrm flipH="1">
            <a:off x="9727438" y="2831487"/>
            <a:ext cx="45275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E538F550-361F-F94F-A2A0-B6F8D93D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339" y="6499225"/>
            <a:ext cx="2742486" cy="365125"/>
          </a:xfrm>
        </p:spPr>
        <p:txBody>
          <a:bodyPr/>
          <a:lstStyle/>
          <a:p>
            <a:fld id="{BA294D44-32C8-FE4A-A262-B6F8943234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910"/>
            <a:ext cx="10512862" cy="1325563"/>
          </a:xfrm>
        </p:spPr>
        <p:txBody>
          <a:bodyPr/>
          <a:lstStyle/>
          <a:p>
            <a:r>
              <a:rPr lang="en-US" dirty="0"/>
              <a:t>Causal+ But Not Sequential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29083" y="1424789"/>
            <a:ext cx="1580033" cy="530440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29083" y="2030967"/>
            <a:ext cx="1580032" cy="530440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32416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7656" y="2030967"/>
            <a:ext cx="1580032" cy="530440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38616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27656" y="1405726"/>
            <a:ext cx="1580032" cy="530440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35008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47428" y="1424791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2217" y="2037987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4641" y="3679607"/>
            <a:ext cx="1114408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sz="2399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03819" y="4245806"/>
            <a:ext cx="1109599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09739" y="3679607"/>
            <a:ext cx="97975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9735" y="4245806"/>
            <a:ext cx="98456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38620" y="3951022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49912" y="4498878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8287" y="5184190"/>
            <a:ext cx="4526175" cy="10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Order: w(x=1), r(y=0), w(y=1)</a:t>
            </a:r>
          </a:p>
          <a:p>
            <a:endParaRPr lang="en-US" sz="2399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325" y="3656189"/>
            <a:ext cx="1699579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2028" y="3849102"/>
            <a:ext cx="1699579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87901" y="3704866"/>
            <a:ext cx="1114408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7079" y="4207270"/>
            <a:ext cx="1109599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72999" y="3704866"/>
            <a:ext cx="97975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72995" y="4207270"/>
            <a:ext cx="98456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001880" y="3976281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13172" y="4460342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24999" y="5421191"/>
            <a:ext cx="1891497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4819" y="5254110"/>
            <a:ext cx="1114408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3997" y="5777779"/>
            <a:ext cx="1109599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99917" y="5254110"/>
            <a:ext cx="97975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799913" y="5777779"/>
            <a:ext cx="98456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128798" y="5525525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140090" y="6030851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5666502" y="2941583"/>
            <a:ext cx="0" cy="3896873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875785" y="2802486"/>
            <a:ext cx="2063385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75524" y="2881563"/>
            <a:ext cx="2569934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</a:p>
        </p:txBody>
      </p:sp>
      <p:sp>
        <p:nvSpPr>
          <p:cNvPr id="62" name="Freeform 61"/>
          <p:cNvSpPr/>
          <p:nvPr/>
        </p:nvSpPr>
        <p:spPr>
          <a:xfrm>
            <a:off x="7572872" y="5403460"/>
            <a:ext cx="3803365" cy="1179669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3" name="Freeform 62"/>
          <p:cNvSpPr/>
          <p:nvPr/>
        </p:nvSpPr>
        <p:spPr>
          <a:xfrm flipV="1">
            <a:off x="7562672" y="4996375"/>
            <a:ext cx="3803365" cy="1179669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4" name="TextBox 63"/>
          <p:cNvSpPr txBox="1"/>
          <p:nvPr/>
        </p:nvSpPr>
        <p:spPr>
          <a:xfrm>
            <a:off x="618287" y="5392354"/>
            <a:ext cx="4561762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Order: w(y=1), r(x=0), w(x=1)</a:t>
            </a:r>
            <a:b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399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C052D-7879-194E-B60C-E57C83F3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But Not Causal+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94305" y="1339729"/>
            <a:ext cx="1580033" cy="530440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0042" y="1903377"/>
            <a:ext cx="1580032" cy="530440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35008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78614" y="1903377"/>
            <a:ext cx="1580032" cy="530440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38616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92878" y="1320666"/>
            <a:ext cx="1580033" cy="530440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32416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2650" y="1339731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2991" y="1910397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4110" y="3668234"/>
            <a:ext cx="4057219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2028" y="3549031"/>
            <a:ext cx="1699579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b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sz="2399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87901" y="3464412"/>
            <a:ext cx="1114408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7079" y="4334860"/>
            <a:ext cx="97975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72999" y="3464412"/>
            <a:ext cx="1109599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72995" y="4334860"/>
            <a:ext cx="98456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001880" y="3735827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13172" y="4587932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24999" y="5676371"/>
            <a:ext cx="1891497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14819" y="5360435"/>
            <a:ext cx="1114408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3996" y="6238246"/>
            <a:ext cx="97975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99917" y="5360435"/>
            <a:ext cx="1109599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799913" y="6238246"/>
            <a:ext cx="984565" cy="4615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128798" y="5631850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140090" y="6491317"/>
            <a:ext cx="671115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875784" y="2735700"/>
            <a:ext cx="2149948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 Eventual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75525" y="2735700"/>
            <a:ext cx="2111475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</a:p>
        </p:txBody>
      </p:sp>
      <p:sp>
        <p:nvSpPr>
          <p:cNvPr id="63" name="Freeform 62"/>
          <p:cNvSpPr/>
          <p:nvPr/>
        </p:nvSpPr>
        <p:spPr>
          <a:xfrm flipV="1">
            <a:off x="7562672" y="5064748"/>
            <a:ext cx="3803365" cy="1260152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8" name="Freeform 37"/>
          <p:cNvSpPr/>
          <p:nvPr/>
        </p:nvSpPr>
        <p:spPr>
          <a:xfrm>
            <a:off x="8240963" y="3927073"/>
            <a:ext cx="2099187" cy="524958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4" name="Freeform 63"/>
          <p:cNvSpPr/>
          <p:nvPr/>
        </p:nvSpPr>
        <p:spPr>
          <a:xfrm>
            <a:off x="8338251" y="5833447"/>
            <a:ext cx="2099187" cy="524958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F42D9-9909-F146-BC52-B6658A8A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25</a:t>
            </a:fld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C9EF43D-7F56-D04F-A1D3-9E396FA8792E}"/>
              </a:ext>
            </a:extLst>
          </p:cNvPr>
          <p:cNvCxnSpPr>
            <a:cxnSpLocks/>
          </p:cNvCxnSpPr>
          <p:nvPr/>
        </p:nvCxnSpPr>
        <p:spPr>
          <a:xfrm>
            <a:off x="5666502" y="2941583"/>
            <a:ext cx="0" cy="3896873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10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6505" y="1409429"/>
            <a:ext cx="278473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3199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504" y="2666177"/>
            <a:ext cx="4645824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0355" y="4350695"/>
            <a:ext cx="4187365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6505" y="5826883"/>
            <a:ext cx="4273927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169110" y="2024821"/>
            <a:ext cx="1908" cy="73809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111" y="3254106"/>
            <a:ext cx="1" cy="1106489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69111" y="4937974"/>
            <a:ext cx="1" cy="888908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81104" y="1409429"/>
            <a:ext cx="2161169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1104" y="4322581"/>
            <a:ext cx="2319866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3199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81104" y="5866688"/>
            <a:ext cx="2685351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43A9E-0F1E-D841-A592-8D5E4A2E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61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idx="1"/>
          </p:nvPr>
        </p:nvSpPr>
        <p:spPr>
          <a:xfrm>
            <a:off x="820403" y="4053535"/>
            <a:ext cx="10273362" cy="2923558"/>
          </a:xfrm>
        </p:spPr>
        <p:txBody>
          <a:bodyPr>
            <a:noAutofit/>
          </a:bodyPr>
          <a:lstStyle/>
          <a:p>
            <a:pPr>
              <a:spcBef>
                <a:spcPts val="3199"/>
              </a:spcBef>
            </a:pPr>
            <a:r>
              <a:rPr lang="en-US" sz="2800" dirty="0"/>
              <a:t>Valid under causal consistency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Why?  </a:t>
            </a:r>
            <a:r>
              <a:rPr lang="en-US" sz="2800" dirty="0"/>
              <a:t>w(x=3) and w(x=2) are concurrent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So all processes don’t (need to) see them in same order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P</a:t>
            </a:r>
            <a:r>
              <a:rPr lang="en-US" sz="2800" baseline="-25000" dirty="0"/>
              <a:t>C</a:t>
            </a:r>
            <a:r>
              <a:rPr lang="en-US" sz="2800" dirty="0"/>
              <a:t> and P</a:t>
            </a:r>
            <a:r>
              <a:rPr lang="en-US" sz="2800" baseline="-25000" dirty="0"/>
              <a:t>D</a:t>
            </a:r>
            <a:r>
              <a:rPr lang="en-US" sz="2800" dirty="0"/>
              <a:t> read the values ‘1’ and ‘2’ in order as potentially causally related. No ‘causality’ for ‘3’.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D82943-D2AD-4143-8AF7-837BA036DC29}"/>
              </a:ext>
            </a:extLst>
          </p:cNvPr>
          <p:cNvGrpSpPr/>
          <p:nvPr/>
        </p:nvGrpSpPr>
        <p:grpSpPr>
          <a:xfrm>
            <a:off x="871378" y="1371600"/>
            <a:ext cx="10615666" cy="2523587"/>
            <a:chOff x="871378" y="625147"/>
            <a:chExt cx="10615666" cy="2523587"/>
          </a:xfrm>
        </p:grpSpPr>
        <p:grpSp>
          <p:nvGrpSpPr>
            <p:cNvPr id="6" name="Group 5"/>
            <p:cNvGrpSpPr/>
            <p:nvPr/>
          </p:nvGrpSpPr>
          <p:grpSpPr>
            <a:xfrm>
              <a:off x="1653034" y="625147"/>
              <a:ext cx="1580033" cy="530440"/>
              <a:chOff x="914400" y="2036233"/>
              <a:chExt cx="1185333" cy="39793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w(x=1)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71379" y="625149"/>
              <a:ext cx="503343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51108" y="1232387"/>
              <a:ext cx="1580033" cy="530440"/>
              <a:chOff x="914400" y="2036233"/>
              <a:chExt cx="1185333" cy="39793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w(x=2)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71378" y="1232389"/>
              <a:ext cx="534121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036772" y="640507"/>
              <a:ext cx="1580033" cy="530440"/>
              <a:chOff x="914400" y="2036233"/>
              <a:chExt cx="1185333" cy="3979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w(x=3)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71379" y="1858694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1379" y="2506115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483582" y="1228754"/>
              <a:ext cx="1580032" cy="530440"/>
              <a:chOff x="914400" y="2036233"/>
              <a:chExt cx="1185333" cy="39793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1066081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202039" y="1936999"/>
              <a:ext cx="1580032" cy="530440"/>
              <a:chOff x="914400" y="2036233"/>
              <a:chExt cx="1185333" cy="39793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907012" y="1936999"/>
              <a:ext cx="1580032" cy="530440"/>
              <a:chOff x="914400" y="2036233"/>
              <a:chExt cx="1185333" cy="39793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209729" y="2618294"/>
              <a:ext cx="1580032" cy="530440"/>
              <a:chOff x="914400" y="2036233"/>
              <a:chExt cx="1185333" cy="39793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907012" y="2618294"/>
              <a:ext cx="1580032" cy="530440"/>
              <a:chOff x="914400" y="2036233"/>
              <a:chExt cx="1185333" cy="39793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1CF54-F3FB-9448-AEE0-80618EC3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idx="1"/>
          </p:nvPr>
        </p:nvSpPr>
        <p:spPr>
          <a:xfrm>
            <a:off x="820402" y="4245264"/>
            <a:ext cx="10832882" cy="2404078"/>
          </a:xfrm>
        </p:spPr>
        <p:txBody>
          <a:bodyPr>
            <a:noAutofit/>
          </a:bodyPr>
          <a:lstStyle/>
          <a:p>
            <a:pPr>
              <a:spcBef>
                <a:spcPts val="3199"/>
              </a:spcBef>
            </a:pPr>
            <a:r>
              <a:rPr lang="en-US" sz="2800" dirty="0"/>
              <a:t>Invalid under sequential consistency</a:t>
            </a:r>
          </a:p>
          <a:p>
            <a:pPr>
              <a:spcBef>
                <a:spcPts val="3199"/>
              </a:spcBef>
            </a:pPr>
            <a:r>
              <a:rPr lang="en-US" sz="2800" dirty="0"/>
              <a:t>Why?  P</a:t>
            </a:r>
            <a:r>
              <a:rPr lang="en-US" sz="2800" baseline="-25000" dirty="0"/>
              <a:t>C</a:t>
            </a:r>
            <a:r>
              <a:rPr lang="en-US" sz="2800" dirty="0"/>
              <a:t> and P</a:t>
            </a:r>
            <a:r>
              <a:rPr lang="en-US" sz="2800" baseline="-25000" dirty="0"/>
              <a:t>D</a:t>
            </a:r>
            <a:r>
              <a:rPr lang="en-US" sz="2800" dirty="0"/>
              <a:t> see 2 and 3 in different order</a:t>
            </a:r>
          </a:p>
          <a:p>
            <a:pPr>
              <a:spcBef>
                <a:spcPts val="3199"/>
              </a:spcBef>
            </a:pPr>
            <a:r>
              <a:rPr lang="en-US" sz="2800" dirty="0"/>
              <a:t>But fine for causal consistency:  2 and 3 are not causally related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405E5E-C77C-EE4B-8F01-B4CB68CD2194}"/>
              </a:ext>
            </a:extLst>
          </p:cNvPr>
          <p:cNvGrpSpPr/>
          <p:nvPr/>
        </p:nvGrpSpPr>
        <p:grpSpPr>
          <a:xfrm>
            <a:off x="871378" y="1371600"/>
            <a:ext cx="10615666" cy="2523587"/>
            <a:chOff x="871378" y="625147"/>
            <a:chExt cx="10615666" cy="2523587"/>
          </a:xfrm>
        </p:grpSpPr>
        <p:grpSp>
          <p:nvGrpSpPr>
            <p:cNvPr id="6" name="Group 5"/>
            <p:cNvGrpSpPr/>
            <p:nvPr/>
          </p:nvGrpSpPr>
          <p:grpSpPr>
            <a:xfrm>
              <a:off x="1653034" y="625147"/>
              <a:ext cx="1580033" cy="530440"/>
              <a:chOff x="914400" y="2036233"/>
              <a:chExt cx="1185333" cy="39793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w(x=1)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71379" y="625149"/>
              <a:ext cx="503343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51108" y="1232387"/>
              <a:ext cx="1580033" cy="530440"/>
              <a:chOff x="914400" y="2036233"/>
              <a:chExt cx="1185333" cy="39793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w(x=2)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71378" y="1232389"/>
              <a:ext cx="534121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036772" y="640507"/>
              <a:ext cx="1580033" cy="530440"/>
              <a:chOff x="914400" y="2036233"/>
              <a:chExt cx="1185333" cy="3979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w(x=3)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71379" y="1858694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1379" y="2506115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483582" y="1228754"/>
              <a:ext cx="1580032" cy="530440"/>
              <a:chOff x="914400" y="2036233"/>
              <a:chExt cx="1185333" cy="39793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1066081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202039" y="1936999"/>
              <a:ext cx="1580032" cy="530440"/>
              <a:chOff x="914400" y="2036233"/>
              <a:chExt cx="1185333" cy="39793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907012" y="1936999"/>
              <a:ext cx="1580032" cy="530440"/>
              <a:chOff x="914400" y="2036233"/>
              <a:chExt cx="1185333" cy="3979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209729" y="2618294"/>
              <a:ext cx="1580032" cy="530440"/>
              <a:chOff x="914400" y="2036233"/>
              <a:chExt cx="1185333" cy="39793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9907012" y="2618294"/>
              <a:ext cx="1580032" cy="530440"/>
              <a:chOff x="914400" y="2036233"/>
              <a:chExt cx="1185333" cy="39793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49857-3736-0A44-8547-77978BED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1" y="1690689"/>
            <a:ext cx="11461305" cy="5401307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order.  But there must be </a:t>
            </a:r>
            <a:r>
              <a:rPr lang="en-US" i="1" dirty="0"/>
              <a:t>some</a:t>
            </a:r>
            <a:r>
              <a:rPr lang="en-US" dirty="0"/>
              <a:t> total order.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FB7C-7D21-CE4E-9FFC-8C6A28EF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Consistency:  Quiz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C463E1-8735-D944-9681-2203548D01E7}"/>
              </a:ext>
            </a:extLst>
          </p:cNvPr>
          <p:cNvGrpSpPr/>
          <p:nvPr/>
        </p:nvGrpSpPr>
        <p:grpSpPr>
          <a:xfrm>
            <a:off x="868680" y="1371600"/>
            <a:ext cx="10615665" cy="2523588"/>
            <a:chOff x="547372" y="849864"/>
            <a:chExt cx="10615665" cy="2523588"/>
          </a:xfrm>
        </p:grpSpPr>
        <p:grpSp>
          <p:nvGrpSpPr>
            <p:cNvPr id="9" name="Group 8"/>
            <p:cNvGrpSpPr/>
            <p:nvPr/>
          </p:nvGrpSpPr>
          <p:grpSpPr>
            <a:xfrm>
              <a:off x="1329028" y="849864"/>
              <a:ext cx="1580033" cy="530440"/>
              <a:chOff x="914400" y="2036233"/>
              <a:chExt cx="1185333" cy="39793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w(x=1)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47372" y="849866"/>
              <a:ext cx="503343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27101" y="1457105"/>
              <a:ext cx="1580033" cy="530440"/>
              <a:chOff x="914400" y="2036233"/>
              <a:chExt cx="1185333" cy="39793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w(x=2)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7372" y="1457107"/>
              <a:ext cx="534121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7372" y="2083411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7372" y="2730832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59576" y="1453471"/>
              <a:ext cx="1580032" cy="530440"/>
              <a:chOff x="914400" y="2036233"/>
              <a:chExt cx="1185333" cy="39793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1066081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878032" y="2161716"/>
              <a:ext cx="1580032" cy="530440"/>
              <a:chOff x="914400" y="2036233"/>
              <a:chExt cx="1185333" cy="39793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583005" y="2161716"/>
              <a:ext cx="1580032" cy="530440"/>
              <a:chOff x="914400" y="2036233"/>
              <a:chExt cx="1185333" cy="39793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885722" y="2843012"/>
              <a:ext cx="1580032" cy="530440"/>
              <a:chOff x="914400" y="2036233"/>
              <a:chExt cx="1185333" cy="39793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583005" y="2843012"/>
              <a:ext cx="1580032" cy="530440"/>
              <a:chOff x="914400" y="2036233"/>
              <a:chExt cx="1185333" cy="39793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EDFD1-37DC-AD4E-ABEB-C93D785C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30</a:t>
            </a:fld>
            <a:endParaRPr lang="en-US"/>
          </a:p>
        </p:txBody>
      </p:sp>
      <p:sp>
        <p:nvSpPr>
          <p:cNvPr id="63" name="Rounded Rectangle 146">
            <a:extLst>
              <a:ext uri="{FF2B5EF4-FFF2-40B4-BE49-F238E27FC236}">
                <a16:creationId xmlns:a16="http://schemas.microsoft.com/office/drawing/2014/main" id="{F3CADEFE-3E81-AA4E-8B94-A969CE72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5981" y="4897711"/>
            <a:ext cx="2945633" cy="142203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5332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030CDF55-6D16-7F45-883F-AD3D5EC36FB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298915"/>
            <a:ext cx="10885928" cy="2031471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/>
          <a:p>
            <a:pPr defTabSz="1218895">
              <a:spcBef>
                <a:spcPts val="2933"/>
              </a:spcBef>
              <a:buClr>
                <a:schemeClr val="bg2"/>
              </a:buClr>
              <a:buSzPct val="90000"/>
              <a:defRPr/>
            </a:pPr>
            <a:r>
              <a:rPr lang="en-US" sz="3732" dirty="0">
                <a:latin typeface="Helvetica Neue Medium" charset="0"/>
                <a:ea typeface="Helvetica Neue Medium" charset="0"/>
                <a:cs typeface="Helvetica Neue Medium" charset="0"/>
              </a:rPr>
              <a:t>         x=2 happens after x=1</a:t>
            </a:r>
          </a:p>
        </p:txBody>
      </p: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Consistency:  Quiz</a:t>
            </a:r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627151" y="4989941"/>
            <a:ext cx="2945633" cy="142203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5332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1447" y="4363636"/>
            <a:ext cx="10885928" cy="2031471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/>
          <a:p>
            <a:pPr defTabSz="1218895">
              <a:spcBef>
                <a:spcPts val="2933"/>
              </a:spcBef>
              <a:buClr>
                <a:schemeClr val="bg2"/>
              </a:buClr>
              <a:buSzPct val="90000"/>
              <a:defRPr/>
            </a:pPr>
            <a:endParaRPr lang="en-US" sz="3732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defTabSz="1218895">
              <a:spcBef>
                <a:spcPts val="2933"/>
              </a:spcBef>
              <a:buClr>
                <a:schemeClr val="bg2"/>
              </a:buClr>
              <a:buSzPct val="90000"/>
              <a:defRPr/>
            </a:pPr>
            <a:r>
              <a:rPr lang="en-US" sz="3732" dirty="0"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lang="en-US" sz="3732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lang="en-US" sz="3732" dirty="0">
                <a:latin typeface="Helvetica Neue Medium" charset="0"/>
                <a:ea typeface="Helvetica Neue Medium" charset="0"/>
                <a:cs typeface="Helvetica Neue Medium" charset="0"/>
              </a:rPr>
              <a:t> doesn’t read value of 1 before writing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519AAA-7C13-154D-A66F-6D0B3DD5380E}"/>
              </a:ext>
            </a:extLst>
          </p:cNvPr>
          <p:cNvGrpSpPr/>
          <p:nvPr/>
        </p:nvGrpSpPr>
        <p:grpSpPr>
          <a:xfrm>
            <a:off x="868680" y="1371600"/>
            <a:ext cx="10615665" cy="2523588"/>
            <a:chOff x="547372" y="849864"/>
            <a:chExt cx="10615665" cy="2523588"/>
          </a:xfrm>
        </p:grpSpPr>
        <p:grpSp>
          <p:nvGrpSpPr>
            <p:cNvPr id="9" name="Group 8"/>
            <p:cNvGrpSpPr/>
            <p:nvPr/>
          </p:nvGrpSpPr>
          <p:grpSpPr>
            <a:xfrm>
              <a:off x="1329028" y="849864"/>
              <a:ext cx="1580033" cy="530440"/>
              <a:chOff x="914400" y="2036233"/>
              <a:chExt cx="1185333" cy="39793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066080" y="2050534"/>
                <a:ext cx="836024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w(x=a)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47372" y="849866"/>
              <a:ext cx="503343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27102" y="1457105"/>
              <a:ext cx="1580032" cy="530440"/>
              <a:chOff x="914400" y="2036233"/>
              <a:chExt cx="1185333" cy="39793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066080" y="2050534"/>
                <a:ext cx="848050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w(x=b)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7372" y="1457107"/>
              <a:ext cx="534121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372" y="2083411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372" y="2730832"/>
              <a:ext cx="537327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878032" y="2161716"/>
              <a:ext cx="1580032" cy="530440"/>
              <a:chOff x="914400" y="2036233"/>
              <a:chExt cx="1185333" cy="39793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1066080" y="2050534"/>
                <a:ext cx="750642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r(x)=b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583005" y="2161716"/>
              <a:ext cx="1580032" cy="530440"/>
              <a:chOff x="914400" y="2036233"/>
              <a:chExt cx="1185333" cy="39793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r(x)=a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885722" y="2843012"/>
              <a:ext cx="1580032" cy="530440"/>
              <a:chOff x="914400" y="2036233"/>
              <a:chExt cx="1185333" cy="39793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r(x)=a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9583005" y="2843012"/>
              <a:ext cx="1580032" cy="530440"/>
              <a:chOff x="914400" y="2036233"/>
              <a:chExt cx="1185333" cy="39793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066080" y="2050534"/>
                <a:ext cx="750642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r(x)=b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057D5-1FA8-6743-B43A-EBAACA24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61DED8-6E33-2F47-BDD2-3D0A994B2177}"/>
              </a:ext>
            </a:extLst>
          </p:cNvPr>
          <p:cNvGrpSpPr/>
          <p:nvPr/>
        </p:nvGrpSpPr>
        <p:grpSpPr>
          <a:xfrm>
            <a:off x="2054819" y="1608816"/>
            <a:ext cx="1580033" cy="530440"/>
            <a:chOff x="914400" y="2036233"/>
            <a:chExt cx="1185333" cy="39793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81BEF53-E6BA-394C-8796-53CFF8B66566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E8F38B7-484C-9346-BC14-A823302A4EAD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5BD4E9-4C77-0C40-83B4-760C298471BD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2DA6426-4359-3343-8BD3-3D0F60C26A99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8E1C6DC-2B38-184F-987E-5EAD01217398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40DD640-D940-914E-9DFB-4847D79B2273}"/>
              </a:ext>
            </a:extLst>
          </p:cNvPr>
          <p:cNvSpPr txBox="1"/>
          <p:nvPr/>
        </p:nvSpPr>
        <p:spPr>
          <a:xfrm>
            <a:off x="1273164" y="1608818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41016B-09D2-7F44-A2EE-6A35C7D00B33}"/>
              </a:ext>
            </a:extLst>
          </p:cNvPr>
          <p:cNvGrpSpPr/>
          <p:nvPr/>
        </p:nvGrpSpPr>
        <p:grpSpPr>
          <a:xfrm>
            <a:off x="3860000" y="2257621"/>
            <a:ext cx="1580033" cy="530440"/>
            <a:chOff x="914400" y="2036233"/>
            <a:chExt cx="1185333" cy="39793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A65615E-1D4C-934B-B035-9CC2BCE2E1DD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44E9823-C0DA-044E-BEE3-D2DA4A049A5B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AA8027D-3644-704B-A3E9-31E78FEDA4BC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1A13C97-F8FD-B042-9D2D-E10A78C0451E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349A82B-C110-B94A-A423-242A415FAE85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4083759-61D2-704B-BB1B-FF4DDAEF658F}"/>
              </a:ext>
            </a:extLst>
          </p:cNvPr>
          <p:cNvSpPr txBox="1"/>
          <p:nvPr/>
        </p:nvSpPr>
        <p:spPr>
          <a:xfrm>
            <a:off x="1273163" y="2257623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C5AC7B5-D063-584D-BC50-EB0DCB5233D2}"/>
              </a:ext>
            </a:extLst>
          </p:cNvPr>
          <p:cNvGrpSpPr/>
          <p:nvPr/>
        </p:nvGrpSpPr>
        <p:grpSpPr>
          <a:xfrm>
            <a:off x="5652894" y="2925491"/>
            <a:ext cx="1580033" cy="530440"/>
            <a:chOff x="914400" y="2036233"/>
            <a:chExt cx="1185333" cy="3979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29881C9-3ADF-9A45-ADFB-8F625E5F60C5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C4E68AF-6875-414C-8D51-3F1FE9FBB75E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53B3DEF-7955-064F-9D84-9F8C2F5A2433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F8ED54-4996-AB4B-B5EB-34EFB671FBBE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35FDD2D-8C3C-F343-8A94-08857B63D7E1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E98C0D8-929A-B846-AFF6-5377FA1E0170}"/>
              </a:ext>
            </a:extLst>
          </p:cNvPr>
          <p:cNvSpPr txBox="1"/>
          <p:nvPr/>
        </p:nvSpPr>
        <p:spPr>
          <a:xfrm>
            <a:off x="1273164" y="2925493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17A94B-FA89-6D40-8F34-375FD133538F}"/>
              </a:ext>
            </a:extLst>
          </p:cNvPr>
          <p:cNvGrpSpPr/>
          <p:nvPr/>
        </p:nvGrpSpPr>
        <p:grpSpPr>
          <a:xfrm>
            <a:off x="4650015" y="3662246"/>
            <a:ext cx="1580033" cy="530440"/>
            <a:chOff x="914400" y="2036233"/>
            <a:chExt cx="1185333" cy="39793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A68FDF-2E5A-5D43-9E5C-9778EDAE4E89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54265C2-5153-EB4A-871E-557C40125143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C6925FA-5B93-A040-85AC-10532D37BC90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2B3D54A-C776-E043-9FFE-E6A363A94596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F9F8E2-6012-E041-8709-C3AD0A3E73BB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7A60F5A-406D-3347-9718-D3209878234D}"/>
              </a:ext>
            </a:extLst>
          </p:cNvPr>
          <p:cNvSpPr txBox="1"/>
          <p:nvPr/>
        </p:nvSpPr>
        <p:spPr>
          <a:xfrm>
            <a:off x="1273164" y="3614479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FC9D1-2212-C243-82A6-B75B48EFD22D}"/>
              </a:ext>
            </a:extLst>
          </p:cNvPr>
          <p:cNvGrpSpPr/>
          <p:nvPr/>
        </p:nvGrpSpPr>
        <p:grpSpPr>
          <a:xfrm>
            <a:off x="6638125" y="3678774"/>
            <a:ext cx="1580033" cy="530440"/>
            <a:chOff x="914400" y="2036233"/>
            <a:chExt cx="1185333" cy="39793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BC906E-E89F-D441-9E1E-1C9B36524FB1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9E95DB7-F0F2-C149-A55F-094CC4BA063A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2CE2FD2-3FDF-314F-BF58-878F49D797D1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BAE5176-A933-D34E-9C8A-ABB664C39428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54D039-A561-A242-89D2-AC0D65BA7AC3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1D15307-5D01-5841-A395-D058ABE68F17}"/>
              </a:ext>
            </a:extLst>
          </p:cNvPr>
          <p:cNvSpPr txBox="1"/>
          <p:nvPr/>
        </p:nvSpPr>
        <p:spPr>
          <a:xfrm>
            <a:off x="1273163" y="4374406"/>
            <a:ext cx="51969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D58C27C-0C6C-294D-B159-9144E9AF401D}"/>
              </a:ext>
            </a:extLst>
          </p:cNvPr>
          <p:cNvGrpSpPr/>
          <p:nvPr/>
        </p:nvGrpSpPr>
        <p:grpSpPr>
          <a:xfrm>
            <a:off x="7686364" y="4461346"/>
            <a:ext cx="1580033" cy="530440"/>
            <a:chOff x="914400" y="2036233"/>
            <a:chExt cx="1185333" cy="39793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C58F5F1-DE40-1C49-B164-55BF4627EA93}"/>
                </a:ext>
              </a:extLst>
            </p:cNvPr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8FD9C83-7AA5-064A-A34B-99B308D47430}"/>
                  </a:ext>
                </a:extLst>
              </p:cNvPr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9DB11A7-C8C7-B441-9919-F3DB8BCA75BB}"/>
                  </a:ext>
                </a:extLst>
              </p:cNvPr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4CA6794-EC05-B744-8FBA-3E4F4D1B830B}"/>
                  </a:ext>
                </a:extLst>
              </p:cNvPr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88F39-11A2-AD45-8200-134E8DEE64F0}"/>
                </a:ext>
              </a:extLst>
            </p:cNvPr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8B6E5-DCFD-F042-9D1D-D5CB10BC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4819" y="1608816"/>
            <a:ext cx="1580033" cy="530440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3164" y="1608818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60000" y="2257621"/>
            <a:ext cx="1580033" cy="530440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3163" y="2257623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52894" y="2925491"/>
            <a:ext cx="1580033" cy="530440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3164" y="2925493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50015" y="3662246"/>
            <a:ext cx="1580033" cy="530440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3164" y="3614479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638125" y="3678774"/>
            <a:ext cx="1580033" cy="530440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3163" y="4374406"/>
            <a:ext cx="51969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686364" y="4461346"/>
            <a:ext cx="1580033" cy="530440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1025" y="5772289"/>
            <a:ext cx="9176662" cy="530440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383859" cy="34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10799378" y="5888851"/>
            <a:ext cx="615870" cy="29731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5332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504BB9-01F7-044C-9051-9A9C32AD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4819" y="1608816"/>
            <a:ext cx="1580033" cy="530440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3164" y="1608818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60000" y="2257621"/>
            <a:ext cx="1580033" cy="530440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3163" y="2257623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52894" y="2925491"/>
            <a:ext cx="1580033" cy="530440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3164" y="2925493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50015" y="3662246"/>
            <a:ext cx="1580033" cy="530440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3164" y="3614479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638125" y="3678774"/>
            <a:ext cx="1580033" cy="530440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3163" y="4374406"/>
            <a:ext cx="51969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686364" y="4461346"/>
            <a:ext cx="1580033" cy="530440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855CBE9-16F6-4A4A-865F-A4A690F43083}"/>
              </a:ext>
            </a:extLst>
          </p:cNvPr>
          <p:cNvGrpSpPr/>
          <p:nvPr/>
        </p:nvGrpSpPr>
        <p:grpSpPr>
          <a:xfrm>
            <a:off x="1279450" y="5776203"/>
            <a:ext cx="9176662" cy="530440"/>
            <a:chOff x="652100" y="4116382"/>
            <a:chExt cx="6884289" cy="39793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610F90A-8FBA-AC43-AD61-A785971B02D8}"/>
                </a:ext>
              </a:extLst>
            </p:cNvPr>
            <p:cNvSpPr txBox="1"/>
            <p:nvPr/>
          </p:nvSpPr>
          <p:spPr>
            <a:xfrm>
              <a:off x="652100" y="4130683"/>
              <a:ext cx="409113" cy="34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C4F841D-FEDF-C642-B46B-4601C87BE208}"/>
                </a:ext>
              </a:extLst>
            </p:cNvPr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04507F6A-8CAE-1947-9336-B8B175087D59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F2E5A1F4-DA22-AC42-A139-F12562DDA0C0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8C3E86D3-899D-974A-8B59-E50126D80FC9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FD05166C-29B3-0B49-869F-F482330E7751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8FC4CEF3-EFAA-7047-9E4F-A62B471AB6FE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06D926A-AAC4-2942-9B93-E0D50E50C0E5}"/>
                </a:ext>
              </a:extLst>
            </p:cNvPr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A892D4B-DAAB-D241-A944-609FFD6F2C0F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15454D62-F31E-7F49-9976-513C2C8E78EF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1DB194B-5FEC-3A41-8834-BBB2F1366327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BE878C1A-B951-B94E-B007-06026A09EAE9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4F0CAAB7-D9AE-FA44-A897-9C06E206275F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6E903F8-029F-6543-9C49-DCC70881C653}"/>
                </a:ext>
              </a:extLst>
            </p:cNvPr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8BFE2D2-4CA9-9946-A7C7-3C19D26A4551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4EB8F3C4-84A1-8F44-BECB-11D951BFE333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FF6A41B3-84E0-B34E-BE05-402AF9CBEF2A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F4DE50A-17AE-484E-9743-3D6EAEAE7011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8A9840C4-BB71-A94A-8B7F-903CE38A9462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8313D1C-80D1-364C-9283-C660212FF55F}"/>
                </a:ext>
              </a:extLst>
            </p:cNvPr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D57013F-C7F0-0341-BEB1-DB85F929C58E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6804EE00-1BCF-2E44-918F-76DAE3989958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3B945915-53E3-8D48-8BF3-3715920E08EB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4B452A80-217B-644A-AC06-72B58E392907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6B73579-E132-504E-96CE-5039362AAFA4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0984A3F-AFC8-0543-B883-D215E31DF00B}"/>
                </a:ext>
              </a:extLst>
            </p:cNvPr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A81F81EF-BB68-AF4A-AD23-92565BD52193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C8C742F-C209-2243-8053-496E2AE19452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2FD47BE-49ED-324C-98E8-7519EA025333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0B01DA2-8B56-0F47-B60F-E0B69E1153B1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21D3855-B8DC-F542-BB8E-966193DEE041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3" name="Rounded Rectangle 146">
            <a:extLst>
              <a:ext uri="{FF2B5EF4-FFF2-40B4-BE49-F238E27FC236}">
                <a16:creationId xmlns:a16="http://schemas.microsoft.com/office/drawing/2014/main" id="{390DD79F-AE29-B347-A0BB-8DF0C1134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2078" y="5554748"/>
            <a:ext cx="674268" cy="7328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5332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CB0F0-F89F-084A-82A3-34FB4851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4819" y="1608816"/>
            <a:ext cx="1580033" cy="530440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3164" y="1608818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60000" y="2257621"/>
            <a:ext cx="1580033" cy="530440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3163" y="2257623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52894" y="2925491"/>
            <a:ext cx="1580033" cy="530440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3164" y="2925493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50015" y="3662246"/>
            <a:ext cx="1580033" cy="530440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3164" y="3614479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638125" y="3678774"/>
            <a:ext cx="1580033" cy="530440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3163" y="4374406"/>
            <a:ext cx="51969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686364" y="4461346"/>
            <a:ext cx="1580033" cy="530440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E107836-443F-1847-A858-88F273F15BAE}"/>
              </a:ext>
            </a:extLst>
          </p:cNvPr>
          <p:cNvGrpSpPr/>
          <p:nvPr/>
        </p:nvGrpSpPr>
        <p:grpSpPr>
          <a:xfrm>
            <a:off x="1279450" y="5782564"/>
            <a:ext cx="9176662" cy="530440"/>
            <a:chOff x="652100" y="4116382"/>
            <a:chExt cx="6884289" cy="39793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B5E1991-94BF-EB47-92F9-CD9ABE2B0471}"/>
                </a:ext>
              </a:extLst>
            </p:cNvPr>
            <p:cNvSpPr txBox="1"/>
            <p:nvPr/>
          </p:nvSpPr>
          <p:spPr>
            <a:xfrm>
              <a:off x="652100" y="4130683"/>
              <a:ext cx="403100" cy="34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1161056-887B-3943-A641-0F37CAB967DE}"/>
                </a:ext>
              </a:extLst>
            </p:cNvPr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F1F24AA-328B-A144-8C3B-6B62FCDB2BEF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2C5FE-B801-9547-B293-8CBFB8F1E225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1DA4321-747D-FD47-AB66-48E047BC6C02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133CA77-4F2E-F14B-A2FB-84D8C09A79F0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A58FDFB-0616-1647-AE06-47D5479AABBF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C71B150-1BE2-234D-91E4-3C2A15262670}"/>
                </a:ext>
              </a:extLst>
            </p:cNvPr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CB925797-2432-9B4F-913D-96AD16DCF530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BD89F5C-5B92-2344-924D-2AD502536529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0C3E91EE-80A2-9E42-8ED1-99CADB7A2CB2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75D67CB-35DD-C546-8F2D-E5B2ACA7D30B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2EFEAC4-4DFA-134A-9AA4-17ED69A302AF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3FA01B6-A60B-494F-AEB0-494F66E3140D}"/>
                </a:ext>
              </a:extLst>
            </p:cNvPr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BCE1E05-6713-624C-BCB0-796DDAEA6277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114772FA-ADBF-A340-9ECF-42DD6AF5472A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55A83372-CB93-9E4E-A6CB-16FFBD2CE018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8F6A9AA9-B472-A04E-B26F-F51B549D3EEE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A6A6722-B2EF-534B-9CBD-F0E74E8AFBEA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3B505DF-0A93-744D-8FCD-2FAAE451A535}"/>
                </a:ext>
              </a:extLst>
            </p:cNvPr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266EBDAE-0D34-564A-A1B0-19EABE8D9783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BD6C1FB-1EF6-844E-813A-73812DAF7881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4B7B42FA-6235-544B-A162-8B494EB47D78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D2141F05-3918-5740-BEBA-54E6DDB033EC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DAE8B1E-3D91-944D-AF15-F44AA64199A9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1A55B2A-D74C-7344-8752-64C63F0552A6}"/>
                </a:ext>
              </a:extLst>
            </p:cNvPr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5047D60-384F-454F-A0D1-7EF30DE2DC7F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F87C9CA8-23DE-7244-B6B8-FF885EEFEEA3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3768385-6DEC-254F-B0FE-3DAA64DA6709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C387205D-6A32-234C-95EF-E8AB8988CAF5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D14E390-5C0E-0A47-82AC-2254B3D145EF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42" name="Rounded Rectangle 146">
            <a:extLst>
              <a:ext uri="{FF2B5EF4-FFF2-40B4-BE49-F238E27FC236}">
                <a16:creationId xmlns:a16="http://schemas.microsoft.com/office/drawing/2014/main" id="{74C1D682-F80A-A448-AD46-8F0C8FA4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610" y="5801628"/>
            <a:ext cx="615870" cy="29731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5332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B799B-1A38-6C4D-B27A-7F7E5DC0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4819" y="1608816"/>
            <a:ext cx="1580033" cy="530440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3164" y="1608818"/>
            <a:ext cx="50334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60000" y="2257621"/>
            <a:ext cx="1580033" cy="530440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3163" y="2257623"/>
            <a:ext cx="5341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52894" y="2925491"/>
            <a:ext cx="1580033" cy="530440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3164" y="2925493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50015" y="3662246"/>
            <a:ext cx="1580033" cy="530440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3164" y="3614479"/>
            <a:ext cx="53732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638125" y="3678774"/>
            <a:ext cx="1580033" cy="530440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3163" y="4374406"/>
            <a:ext cx="519694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399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686364" y="4461346"/>
            <a:ext cx="1580033" cy="530440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36024" cy="346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5AF5E2E-A674-F542-8561-5B702FB22D9C}"/>
              </a:ext>
            </a:extLst>
          </p:cNvPr>
          <p:cNvGrpSpPr/>
          <p:nvPr/>
        </p:nvGrpSpPr>
        <p:grpSpPr>
          <a:xfrm>
            <a:off x="1273163" y="5779514"/>
            <a:ext cx="9176662" cy="530440"/>
            <a:chOff x="652100" y="4116382"/>
            <a:chExt cx="6884289" cy="39793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B41536B-5BBE-8845-860E-8F489148AEFF}"/>
                </a:ext>
              </a:extLst>
            </p:cNvPr>
            <p:cNvSpPr txBox="1"/>
            <p:nvPr/>
          </p:nvSpPr>
          <p:spPr>
            <a:xfrm>
              <a:off x="652100" y="4130683"/>
              <a:ext cx="335756" cy="34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sz="2399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48D04E4-9EA9-7843-BD85-6C46E934EA48}"/>
                </a:ext>
              </a:extLst>
            </p:cNvPr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0425F51-01BC-DC44-9DA5-8BB7388F7D48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0BB9F9BA-A3D0-564E-83C5-B75D6B738C44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EA108922-DE96-FC47-A309-0ABB0BD74D14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0B40E32A-E60E-9842-875D-E18D295C6672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1AF5DC7F-9286-BD41-BB50-4F37B83706C9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A3BF49D-61B3-6A4D-9356-F72499CE00B2}"/>
                </a:ext>
              </a:extLst>
            </p:cNvPr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04DC3345-776D-2443-A56F-15360A59B4C1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D6ADD1A0-2A1B-CB44-97A4-4A134F73D55A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25ED1386-2BB8-0F4B-9341-536A7B599191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F23BF5B4-37BE-C349-B9A1-6EE663FAECF7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8FF2ECD-4126-F74D-B232-187471284FB5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DA06C07-BBD1-034F-B5E6-6EA102CC0E23}"/>
                </a:ext>
              </a:extLst>
            </p:cNvPr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A4C4C01-6048-3647-AC66-A71E81E4F119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69FE4367-0D62-D143-BFB2-797B5A6D9EAF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E8D174A8-1E14-6D40-A247-2E8C32A9FCA1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5DE3D0CF-9013-4942-88DC-97AF46DCFE3E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41FB683-4E63-E243-B2CD-F4E62D43BD7A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E61B909-F1FA-664E-8D68-4289F60720C7}"/>
                </a:ext>
              </a:extLst>
            </p:cNvPr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F4A50AD-528D-6B41-ABEC-6FF4D7F5F24F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E6B73BE4-A923-AB4B-B07E-69987E33B303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1047ED1-3AF7-1642-B155-15A4D779635D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85E73C8-79DE-7347-9610-5796C889B431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47B7CDA-824E-6B40-8D31-4FFFACE8AE98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240F293-D51D-4847-A314-D23B7E592725}"/>
                </a:ext>
              </a:extLst>
            </p:cNvPr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7EFAA21-6B55-994E-9FC3-8DF5DB002ADE}"/>
                  </a:ext>
                </a:extLst>
              </p:cNvPr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1892171-31DC-5242-B86A-1DCC84C0C20E}"/>
                    </a:ext>
                  </a:extLst>
                </p:cNvPr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F1DDCCC3-B845-4B4D-B64E-C8A6D31DA9F3}"/>
                    </a:ext>
                  </a:extLst>
                </p:cNvPr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99870508-73A7-6346-975B-1C707772B485}"/>
                    </a:ext>
                  </a:extLst>
                </p:cNvPr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0FD9DA9-1DFE-144E-9DC9-B44502E8D51A}"/>
                  </a:ext>
                </a:extLst>
              </p:cNvPr>
              <p:cNvSpPr txBox="1"/>
              <p:nvPr/>
            </p:nvSpPr>
            <p:spPr>
              <a:xfrm>
                <a:off x="1066080" y="2050534"/>
                <a:ext cx="738616" cy="34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399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75" name="Rounded Rectangle 146">
            <a:extLst>
              <a:ext uri="{FF2B5EF4-FFF2-40B4-BE49-F238E27FC236}">
                <a16:creationId xmlns:a16="http://schemas.microsoft.com/office/drawing/2014/main" id="{AEDCBE78-3FA4-194A-9D88-26C718FE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4323" y="5558059"/>
            <a:ext cx="674268" cy="7328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5332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5332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3B0D-3C8E-6D4E-901B-CCBFB571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126"/>
            <a:ext cx="10512862" cy="4922874"/>
          </a:xfrm>
        </p:spPr>
        <p:txBody>
          <a:bodyPr>
            <a:normAutofit/>
          </a:bodyPr>
          <a:lstStyle/>
          <a:p>
            <a:r>
              <a:rPr lang="en-US" sz="2800" dirty="0"/>
              <a:t>Single machine processes requests one by one in the order it receives them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Will receive requests ordered by real-time in that order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Will receive all requests in some order</a:t>
            </a:r>
            <a:endParaRPr lang="en-US" sz="2800" dirty="0"/>
          </a:p>
          <a:p>
            <a:pPr>
              <a:spcBef>
                <a:spcPts val="4800"/>
              </a:spcBef>
            </a:pPr>
            <a:r>
              <a:rPr lang="en-US" sz="2800" dirty="0"/>
              <a:t>Atomic Multicast, </a:t>
            </a:r>
            <a:r>
              <a:rPr lang="en-US" sz="2800" dirty="0" err="1"/>
              <a:t>Viewstamped</a:t>
            </a:r>
            <a:r>
              <a:rPr lang="en-US" sz="2800" dirty="0"/>
              <a:t> Replication, </a:t>
            </a:r>
            <a:r>
              <a:rPr lang="en-US" sz="2800" dirty="0" err="1"/>
              <a:t>Paxos</a:t>
            </a:r>
            <a:r>
              <a:rPr lang="en-US" sz="2800" dirty="0"/>
              <a:t>, and RAFT provide Linearizability</a:t>
            </a:r>
          </a:p>
          <a:p>
            <a:pPr>
              <a:spcBef>
                <a:spcPts val="3200"/>
              </a:spcBef>
            </a:pPr>
            <a:r>
              <a:rPr lang="en-US" sz="2800" dirty="0"/>
              <a:t>Single machine processing incoming requests one at a time also provide </a:t>
            </a:r>
            <a:r>
              <a:rPr lang="en-US" sz="2800" dirty="0" err="1"/>
              <a:t>Linearizability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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1C272-A86F-0E43-B8E7-B09D246B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31607E-D66C-C24E-9703-CB89E882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9155"/>
            <a:ext cx="11503025" cy="1640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000" dirty="0"/>
              <a:t>Linearizability</a:t>
            </a:r>
            <a:br>
              <a:rPr lang="en-US" sz="4000" dirty="0"/>
            </a:br>
            <a:r>
              <a:rPr lang="en-US" sz="4000" dirty="0"/>
              <a:t>== “Appears to be a Single Machine”</a:t>
            </a:r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5768</TotalTime>
  <Words>1942</Words>
  <Application>Microsoft Macintosh PowerPoint</Application>
  <PresentationFormat>Custom</PresentationFormat>
  <Paragraphs>419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“Appears to be a Single Machine”</vt:lpstr>
      <vt:lpstr>Linearizability is Ideal?</vt:lpstr>
      <vt:lpstr>Stronger vs Weaker Consistency</vt:lpstr>
      <vt:lpstr>Strictly Stronger Consistency</vt:lpstr>
      <vt:lpstr>Linearizability</vt:lpstr>
      <vt:lpstr>Sequential Consistency</vt:lpstr>
      <vt:lpstr>Sequential Consistency  ≈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Consistency:  Quiz</vt:lpstr>
      <vt:lpstr>Causal Consistency: 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66</cp:revision>
  <cp:lastPrinted>2019-11-11T01:29:55Z</cp:lastPrinted>
  <dcterms:created xsi:type="dcterms:W3CDTF">2018-09-09T13:59:16Z</dcterms:created>
  <dcterms:modified xsi:type="dcterms:W3CDTF">2022-03-21T15:28:53Z</dcterms:modified>
</cp:coreProperties>
</file>