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1"/>
  </p:sldMasterIdLst>
  <p:notesMasterIdLst>
    <p:notesMasterId r:id="rId39"/>
  </p:notesMasterIdLst>
  <p:handoutMasterIdLst>
    <p:handoutMasterId r:id="rId40"/>
  </p:handoutMasterIdLst>
  <p:sldIdLst>
    <p:sldId id="432" r:id="rId2"/>
    <p:sldId id="391" r:id="rId3"/>
    <p:sldId id="392" r:id="rId4"/>
    <p:sldId id="394" r:id="rId5"/>
    <p:sldId id="395" r:id="rId6"/>
    <p:sldId id="386" r:id="rId7"/>
    <p:sldId id="397" r:id="rId8"/>
    <p:sldId id="398" r:id="rId9"/>
    <p:sldId id="399" r:id="rId10"/>
    <p:sldId id="400" r:id="rId11"/>
    <p:sldId id="402" r:id="rId12"/>
    <p:sldId id="403" r:id="rId13"/>
    <p:sldId id="404" r:id="rId14"/>
    <p:sldId id="407" r:id="rId15"/>
    <p:sldId id="405" r:id="rId16"/>
    <p:sldId id="408" r:id="rId17"/>
    <p:sldId id="411" r:id="rId18"/>
    <p:sldId id="410" r:id="rId19"/>
    <p:sldId id="409" r:id="rId20"/>
    <p:sldId id="413" r:id="rId21"/>
    <p:sldId id="414" r:id="rId22"/>
    <p:sldId id="416" r:id="rId23"/>
    <p:sldId id="417" r:id="rId24"/>
    <p:sldId id="418" r:id="rId25"/>
    <p:sldId id="419" r:id="rId26"/>
    <p:sldId id="421" r:id="rId27"/>
    <p:sldId id="420" r:id="rId28"/>
    <p:sldId id="422" r:id="rId29"/>
    <p:sldId id="423" r:id="rId30"/>
    <p:sldId id="424" r:id="rId31"/>
    <p:sldId id="425" r:id="rId32"/>
    <p:sldId id="427" r:id="rId33"/>
    <p:sldId id="426" r:id="rId34"/>
    <p:sldId id="428" r:id="rId35"/>
    <p:sldId id="429" r:id="rId36"/>
    <p:sldId id="433" r:id="rId37"/>
    <p:sldId id="431" r:id="rId38"/>
  </p:sldIdLst>
  <p:sldSz cx="12188825" cy="6858000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FFCC00"/>
    <a:srgbClr val="FF3300"/>
    <a:srgbClr val="FFFF99"/>
    <a:srgbClr val="92D050"/>
    <a:srgbClr val="CCFFFF"/>
    <a:srgbClr val="FFCC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2" autoAdjust="0"/>
    <p:restoredTop sz="77007" autoAdjust="0"/>
  </p:normalViewPr>
  <p:slideViewPr>
    <p:cSldViewPr snapToGrid="0">
      <p:cViewPr varScale="1">
        <p:scale>
          <a:sx n="97" d="100"/>
          <a:sy n="97" d="100"/>
        </p:scale>
        <p:origin x="1552" y="19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3788" y="549275"/>
            <a:ext cx="48736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77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10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66578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59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81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30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76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172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63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366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546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84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363788" y="549275"/>
            <a:ext cx="4873625" cy="274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4060252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13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080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471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893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163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724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328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76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68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05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363788" y="549275"/>
            <a:ext cx="4873625" cy="274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17175343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266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097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647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828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260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Paper says “take appropriate synchronization” when it finds replicas are not identical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575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790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51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363788" y="549275"/>
            <a:ext cx="4873625" cy="274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966342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363788" y="549275"/>
            <a:ext cx="4873625" cy="274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2620531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05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89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87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1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868" y="685800"/>
            <a:ext cx="1117309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495800"/>
            <a:ext cx="8532178" cy="1752600"/>
          </a:xfrm>
        </p:spPr>
        <p:txBody>
          <a:bodyPr/>
          <a:lstStyle>
            <a:lvl1pPr marL="0" indent="0" algn="ctr">
              <a:buNone/>
              <a:defRPr sz="3732">
                <a:solidFill>
                  <a:srgbClr val="000000"/>
                </a:solidFill>
              </a:defRPr>
            </a:lvl1pPr>
            <a:lvl2pPr marL="609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57286" y="2971801"/>
            <a:ext cx="1074254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147" y="4343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78756"/>
            <a:ext cx="11680957" cy="6298245"/>
          </a:xfrm>
        </p:spPr>
        <p:txBody>
          <a:bodyPr>
            <a:normAutofit/>
          </a:bodyPr>
          <a:lstStyle>
            <a:lvl1pPr>
              <a:defRPr sz="3466">
                <a:solidFill>
                  <a:schemeClr val="bg1"/>
                </a:solidFill>
              </a:defRPr>
            </a:lvl1pPr>
            <a:lvl2pPr>
              <a:defRPr sz="3466">
                <a:solidFill>
                  <a:schemeClr val="bg1"/>
                </a:solidFill>
              </a:defRPr>
            </a:lvl2pPr>
            <a:lvl3pPr>
              <a:defRPr sz="3466">
                <a:solidFill>
                  <a:schemeClr val="bg1"/>
                </a:solidFill>
              </a:defRPr>
            </a:lvl3pPr>
            <a:lvl4pPr>
              <a:defRPr sz="3466">
                <a:solidFill>
                  <a:schemeClr val="bg1"/>
                </a:solidFill>
              </a:defRPr>
            </a:lvl4pPr>
            <a:lvl5pPr>
              <a:defRPr sz="3466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113C-C0BF-5449-93A5-7F3F64ADB5E5}" type="datetime1">
              <a:rPr lang="en-US" smtClean="0"/>
              <a:t>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D6988-116D-234B-A76D-9136F0888D35}" type="datetime1">
              <a:rPr lang="en-US" smtClean="0"/>
              <a:t>2/19/22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466"/>
            </a:lvl1pPr>
            <a:lvl2pPr>
              <a:defRPr sz="3466"/>
            </a:lvl2pPr>
            <a:lvl3pPr>
              <a:defRPr sz="3466"/>
            </a:lvl3pPr>
            <a:lvl4pPr>
              <a:defRPr sz="3466"/>
            </a:lvl4pPr>
            <a:lvl5pPr>
              <a:defRPr sz="346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132B-CB77-5E4D-AC7D-8C945C0269B4}" type="datetime1">
              <a:rPr lang="en-US" smtClean="0"/>
              <a:t>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5332" spc="-133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  <a:prstGeom prst="rect">
            <a:avLst/>
          </a:prstGeom>
        </p:spPr>
        <p:txBody>
          <a:bodyPr anchor="t"/>
          <a:lstStyle>
            <a:lvl1pPr algn="l">
              <a:defRPr sz="533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1pPr>
            <a:lvl2pPr marL="609448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2pPr>
            <a:lvl3pPr marL="12188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343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4pPr>
            <a:lvl5pPr marL="2437790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5pPr>
            <a:lvl6pPr marL="3047238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6pPr>
            <a:lvl7pPr marL="3656686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7pPr>
            <a:lvl8pPr marL="4266133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8pPr>
            <a:lvl9pPr marL="4875581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96979-CDED-5C4A-9AC2-59601FC96336}" type="datetime1">
              <a:rPr lang="en-US" smtClean="0"/>
              <a:t>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180" y="1470346"/>
            <a:ext cx="5785660" cy="4877434"/>
          </a:xfrm>
        </p:spPr>
        <p:txBody>
          <a:bodyPr>
            <a:normAutofit/>
          </a:bodyPr>
          <a:lstStyle>
            <a:lvl1pPr>
              <a:defRPr sz="3466"/>
            </a:lvl1pPr>
            <a:lvl2pPr>
              <a:defRPr sz="3466"/>
            </a:lvl2pPr>
            <a:lvl3pPr>
              <a:defRPr sz="3466"/>
            </a:lvl3pPr>
            <a:lvl4pPr>
              <a:defRPr sz="3466"/>
            </a:lvl4pPr>
            <a:lvl5pPr>
              <a:defRPr sz="3466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5" y="1470346"/>
            <a:ext cx="5683273" cy="4877434"/>
          </a:xfrm>
        </p:spPr>
        <p:txBody>
          <a:bodyPr>
            <a:normAutofit/>
          </a:bodyPr>
          <a:lstStyle>
            <a:lvl1pPr>
              <a:defRPr sz="3466"/>
            </a:lvl1pPr>
            <a:lvl2pPr>
              <a:defRPr sz="3466"/>
            </a:lvl2pPr>
            <a:lvl3pPr>
              <a:defRPr sz="3466"/>
            </a:lvl3pPr>
            <a:lvl4pPr>
              <a:defRPr sz="3466"/>
            </a:lvl4pPr>
            <a:lvl5pPr>
              <a:defRPr sz="3466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ADB2-0CB4-9D4B-85A7-8502AEDB916C}" type="datetime1">
              <a:rPr lang="en-US" smtClean="0"/>
              <a:t>2/19/22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7611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5332" spc="-133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BA1D0-1B82-AC45-A659-1CD175B7BC7A}" type="datetime1">
              <a:rPr lang="en-US" smtClean="0"/>
              <a:t>2/19/22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5332" spc="-133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A44F-CDED-4242-946A-66263A28DCB4}" type="datetime1">
              <a:rPr lang="en-US" smtClean="0"/>
              <a:t>2/19/22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  <a:prstGeom prst="rect">
            <a:avLst/>
          </a:prstGeo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4266"/>
            </a:lvl1pPr>
            <a:lvl2pPr>
              <a:defRPr sz="3732"/>
            </a:lvl2pPr>
            <a:lvl3pPr>
              <a:defRPr sz="3199"/>
            </a:lvl3pPr>
            <a:lvl4pPr>
              <a:defRPr sz="2666"/>
            </a:lvl4pPr>
            <a:lvl5pPr>
              <a:defRPr sz="2666"/>
            </a:lvl5pPr>
            <a:lvl6pPr>
              <a:defRPr sz="2666"/>
            </a:lvl6pPr>
            <a:lvl7pPr>
              <a:defRPr sz="2666"/>
            </a:lvl7pPr>
            <a:lvl8pPr>
              <a:defRPr sz="2666"/>
            </a:lvl8pPr>
            <a:lvl9pPr>
              <a:defRPr sz="26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866"/>
            </a:lvl1pPr>
            <a:lvl2pPr marL="609448" indent="0">
              <a:buNone/>
              <a:defRPr sz="1600"/>
            </a:lvl2pPr>
            <a:lvl3pPr marL="1218895" indent="0">
              <a:buNone/>
              <a:defRPr sz="1333"/>
            </a:lvl3pPr>
            <a:lvl4pPr marL="1828343" indent="0">
              <a:buNone/>
              <a:defRPr sz="1200"/>
            </a:lvl4pPr>
            <a:lvl5pPr marL="2437790" indent="0">
              <a:buNone/>
              <a:defRPr sz="1200"/>
            </a:lvl5pPr>
            <a:lvl6pPr marL="3047238" indent="0">
              <a:buNone/>
              <a:defRPr sz="1200"/>
            </a:lvl6pPr>
            <a:lvl7pPr marL="3656686" indent="0">
              <a:buNone/>
              <a:defRPr sz="1200"/>
            </a:lvl7pPr>
            <a:lvl8pPr marL="4266133" indent="0">
              <a:buNone/>
              <a:defRPr sz="1200"/>
            </a:lvl8pPr>
            <a:lvl9pPr marL="487558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25157-74A7-0A47-B133-A4BB6EC3A75C}" type="datetime1">
              <a:rPr lang="en-US" smtClean="0"/>
              <a:t>2/19/22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  <a:prstGeom prst="rect">
            <a:avLst/>
          </a:prstGeo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6"/>
            </a:lvl1pPr>
            <a:lvl2pPr marL="609448" indent="0">
              <a:buNone/>
              <a:defRPr sz="3732"/>
            </a:lvl2pPr>
            <a:lvl3pPr marL="1218895" indent="0">
              <a:buNone/>
              <a:defRPr sz="3199"/>
            </a:lvl3pPr>
            <a:lvl4pPr marL="1828343" indent="0">
              <a:buNone/>
              <a:defRPr sz="2666"/>
            </a:lvl4pPr>
            <a:lvl5pPr marL="2437790" indent="0">
              <a:buNone/>
              <a:defRPr sz="2666"/>
            </a:lvl5pPr>
            <a:lvl6pPr marL="3047238" indent="0">
              <a:buNone/>
              <a:defRPr sz="2666"/>
            </a:lvl6pPr>
            <a:lvl7pPr marL="3656686" indent="0">
              <a:buNone/>
              <a:defRPr sz="2666"/>
            </a:lvl7pPr>
            <a:lvl8pPr marL="4266133" indent="0">
              <a:buNone/>
              <a:defRPr sz="2666"/>
            </a:lvl8pPr>
            <a:lvl9pPr marL="4875581" indent="0">
              <a:buNone/>
              <a:defRPr sz="266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866"/>
            </a:lvl1pPr>
            <a:lvl2pPr marL="609448" indent="0">
              <a:buNone/>
              <a:defRPr sz="1600"/>
            </a:lvl2pPr>
            <a:lvl3pPr marL="1218895" indent="0">
              <a:buNone/>
              <a:defRPr sz="1333"/>
            </a:lvl3pPr>
            <a:lvl4pPr marL="1828343" indent="0">
              <a:buNone/>
              <a:defRPr sz="1200"/>
            </a:lvl4pPr>
            <a:lvl5pPr marL="2437790" indent="0">
              <a:buNone/>
              <a:defRPr sz="1200"/>
            </a:lvl5pPr>
            <a:lvl6pPr marL="3047238" indent="0">
              <a:buNone/>
              <a:defRPr sz="1200"/>
            </a:lvl6pPr>
            <a:lvl7pPr marL="3656686" indent="0">
              <a:buNone/>
              <a:defRPr sz="1200"/>
            </a:lvl7pPr>
            <a:lvl8pPr marL="4266133" indent="0">
              <a:buNone/>
              <a:defRPr sz="1200"/>
            </a:lvl8pPr>
            <a:lvl9pPr marL="487558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E0659-624E-EE45-ADB2-DC742E746762}" type="datetime1">
              <a:rPr lang="en-US" smtClean="0"/>
              <a:t>2/19/22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466">
                <a:solidFill>
                  <a:schemeClr val="bg1"/>
                </a:solidFill>
              </a:defRPr>
            </a:lvl1pPr>
            <a:lvl2pPr>
              <a:defRPr sz="3466">
                <a:solidFill>
                  <a:schemeClr val="bg1"/>
                </a:solidFill>
              </a:defRPr>
            </a:lvl2pPr>
            <a:lvl3pPr>
              <a:defRPr sz="3466">
                <a:solidFill>
                  <a:schemeClr val="bg1"/>
                </a:solidFill>
              </a:defRPr>
            </a:lvl3pPr>
            <a:lvl4pPr>
              <a:defRPr sz="3466">
                <a:solidFill>
                  <a:schemeClr val="bg1"/>
                </a:solidFill>
              </a:defRPr>
            </a:lvl4pPr>
            <a:lvl5pPr>
              <a:defRPr sz="3466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3181-7C82-DC4E-8756-50D776CD3DDF}" type="datetime1">
              <a:rPr lang="en-US" smtClean="0"/>
              <a:t>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33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147" y="1447800"/>
            <a:ext cx="1168095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3147" y="6553201"/>
            <a:ext cx="284405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A663CA5-4AFD-9C40-B994-ADAC0452F093}" type="datetime1">
              <a:rPr lang="en-US" smtClean="0"/>
              <a:t>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553201"/>
            <a:ext cx="3859795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0045" y="6553201"/>
            <a:ext cx="2844059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866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609448" rtl="0" eaLnBrk="0" fontAlgn="base" hangingPunct="0">
        <a:spcBef>
          <a:spcPct val="0"/>
        </a:spcBef>
        <a:spcAft>
          <a:spcPct val="0"/>
        </a:spcAft>
        <a:defRPr sz="4799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609448" rtl="0" eaLnBrk="0" fontAlgn="base" hangingPunct="0">
        <a:spcBef>
          <a:spcPct val="0"/>
        </a:spcBef>
        <a:spcAft>
          <a:spcPct val="0"/>
        </a:spcAft>
        <a:defRPr sz="5865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609448" rtl="0" eaLnBrk="0" fontAlgn="base" hangingPunct="0">
        <a:spcBef>
          <a:spcPct val="0"/>
        </a:spcBef>
        <a:spcAft>
          <a:spcPct val="0"/>
        </a:spcAft>
        <a:defRPr sz="5865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609448" rtl="0" eaLnBrk="0" fontAlgn="base" hangingPunct="0">
        <a:spcBef>
          <a:spcPct val="0"/>
        </a:spcBef>
        <a:spcAft>
          <a:spcPct val="0"/>
        </a:spcAft>
        <a:defRPr sz="5865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609448" rtl="0" eaLnBrk="0" fontAlgn="base" hangingPunct="0">
        <a:spcBef>
          <a:spcPct val="0"/>
        </a:spcBef>
        <a:spcAft>
          <a:spcPct val="0"/>
        </a:spcAft>
        <a:defRPr sz="5865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609448" algn="ctr" defTabSz="609448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1218895" algn="ctr" defTabSz="609448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828343" algn="ctr" defTabSz="609448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2437790" algn="ctr" defTabSz="609448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457086" indent="-457086" algn="l" defTabSz="609448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3199" kern="1200" spc="-67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990352" indent="-380905" algn="l" defTabSz="609448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3199" kern="1200" spc="-67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523619" indent="-304724" algn="l" defTabSz="609448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3199" kern="1200" spc="-67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2133067" indent="-304724" algn="l" defTabSz="609448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3199" kern="1200" spc="-67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742514" indent="-304724" algn="l" defTabSz="609448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3199" kern="1200" spc="-67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3351962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1409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0857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5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09448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218895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3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0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5pPr>
      <a:lvl6pPr marL="3047238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6pPr>
      <a:lvl7pPr marL="3656686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3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1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3412" y="685800"/>
            <a:ext cx="8382000" cy="2070100"/>
          </a:xfrm>
        </p:spPr>
        <p:txBody>
          <a:bodyPr/>
          <a:lstStyle/>
          <a:p>
            <a:r>
              <a:rPr lang="en-US" sz="4200" dirty="0"/>
              <a:t>Scaling Out Key-Value Storage</a:t>
            </a:r>
            <a:br>
              <a:rPr lang="en-US" sz="4200" dirty="0"/>
            </a:br>
            <a:r>
              <a:rPr lang="en-US" sz="4200" dirty="0"/>
              <a:t>and Dynamo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323" y="4646208"/>
            <a:ext cx="8532178" cy="1752600"/>
          </a:xfrm>
        </p:spPr>
        <p:txBody>
          <a:bodyPr>
            <a:normAutofit/>
          </a:bodyPr>
          <a:lstStyle/>
          <a:p>
            <a:r>
              <a:rPr lang="en-US" sz="2800" dirty="0"/>
              <a:t>COS 418: Distributed Systems</a:t>
            </a:r>
          </a:p>
          <a:p>
            <a:r>
              <a:rPr lang="en-US" sz="2800" dirty="0"/>
              <a:t>Lecture 10</a:t>
            </a:r>
          </a:p>
          <a:p>
            <a:endParaRPr lang="en-US" sz="2800" dirty="0"/>
          </a:p>
          <a:p>
            <a:r>
              <a:rPr lang="en-US" sz="2800" dirty="0"/>
              <a:t>Mike Freedman</a:t>
            </a:r>
          </a:p>
        </p:txBody>
      </p:sp>
    </p:spTree>
    <p:extLst>
      <p:ext uri="{BB962C8B-B14F-4D97-AF65-F5344CB8AC3E}">
        <p14:creationId xmlns:p14="http://schemas.microsoft.com/office/powerpoint/2010/main" val="1988485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Consistent hashing recap</a:t>
            </a:r>
          </a:p>
        </p:txBody>
      </p:sp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2105310" y="5799148"/>
            <a:ext cx="7961066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>
                <a:latin typeface="Arial" charset="0"/>
              </a:rPr>
              <a:t>Key </a:t>
            </a:r>
            <a:r>
              <a:rPr lang="en-US" sz="2400" b="0" dirty="0">
                <a:latin typeface="Arial" charset="0"/>
              </a:rPr>
              <a:t>is stored at its </a:t>
            </a:r>
            <a:r>
              <a:rPr lang="en-US" sz="2400" dirty="0">
                <a:solidFill>
                  <a:schemeClr val="accent2"/>
                </a:solidFill>
                <a:latin typeface="Arial" charset="0"/>
              </a:rPr>
              <a:t>successor:</a:t>
            </a:r>
            <a:r>
              <a:rPr lang="en-US" sz="2400" b="0" dirty="0">
                <a:latin typeface="Arial" charset="0"/>
              </a:rPr>
              <a:t> node with next-higher ID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A074C-409D-4943-8EF1-96E09E6B9D15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8320AD-4761-8342-9D9C-E3A36F84A3E4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60A230-E49C-A24F-A2BE-31BBBC4FDF8E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9ECAD3-BDB4-AC42-8B7C-2CCCA936A551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6F93F9-201C-CF40-BCE5-3E87E0B8093A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25257BB-CCE0-AE46-8AD7-40C76A74534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549379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Minimum data is moved around when nodes join and leave</a:t>
            </a:r>
          </a:p>
          <a:p>
            <a:endParaRPr lang="en-US" sz="2800" dirty="0"/>
          </a:p>
          <a:p>
            <a:r>
              <a:rPr lang="en-US" sz="2800" dirty="0"/>
              <a:t>Please try modular hashing and see the difference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Incremental scalability (why consistent hashing)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A72DBE7-E3F8-A747-8947-A361D8F292AC}"/>
              </a:ext>
            </a:extLst>
          </p:cNvPr>
          <p:cNvGrpSpPr/>
          <p:nvPr/>
        </p:nvGrpSpPr>
        <p:grpSpPr>
          <a:xfrm>
            <a:off x="1528780" y="3020378"/>
            <a:ext cx="4371791" cy="3532823"/>
            <a:chOff x="1528780" y="3020378"/>
            <a:chExt cx="4371791" cy="3532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8780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4315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374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730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1958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23261" y="4417433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2985113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3915040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4216446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3835441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2987120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2059716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1753780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2081114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0999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56F6F21-C6F6-8148-89F2-54A2BEB677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7848" y="587228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22DD122-6428-F545-B475-FE8701B05C5B}"/>
                </a:ext>
              </a:extLst>
            </p:cNvPr>
            <p:cNvSpPr txBox="1"/>
            <p:nvPr/>
          </p:nvSpPr>
          <p:spPr>
            <a:xfrm>
              <a:off x="4385413" y="5810975"/>
              <a:ext cx="1515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1 ~ 3 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B21CF66-C025-0E4F-BEC5-08275FEF4718}"/>
                </a:ext>
              </a:extLst>
            </p:cNvPr>
            <p:cNvSpPr txBox="1"/>
            <p:nvPr/>
          </p:nvSpPr>
          <p:spPr>
            <a:xfrm>
              <a:off x="3315303" y="3020378"/>
              <a:ext cx="1471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4 ~ 0 </a:t>
              </a:r>
            </a:p>
          </p:txBody>
        </p:sp>
      </p:grpSp>
      <p:sp>
        <p:nvSpPr>
          <p:cNvPr id="57" name="Right Arrow 56">
            <a:extLst>
              <a:ext uri="{FF2B5EF4-FFF2-40B4-BE49-F238E27FC236}">
                <a16:creationId xmlns:a16="http://schemas.microsoft.com/office/drawing/2014/main" id="{7D52D1E5-0E2A-DB48-AD09-A41A9CF5A280}"/>
              </a:ext>
            </a:extLst>
          </p:cNvPr>
          <p:cNvSpPr/>
          <p:nvPr/>
        </p:nvSpPr>
        <p:spPr>
          <a:xfrm>
            <a:off x="5348261" y="4702455"/>
            <a:ext cx="1031631" cy="394040"/>
          </a:xfrm>
          <a:prstGeom prst="rightArrow">
            <a:avLst/>
          </a:prstGeom>
          <a:solidFill>
            <a:schemeClr val="tx1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DB57F7-4726-F242-BC07-E720484D37E0}"/>
              </a:ext>
            </a:extLst>
          </p:cNvPr>
          <p:cNvSpPr txBox="1"/>
          <p:nvPr/>
        </p:nvSpPr>
        <p:spPr>
          <a:xfrm>
            <a:off x="5018088" y="4289675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 5 joins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6D2ABC2-079F-614E-A3E7-DAA359B0F6D1}"/>
              </a:ext>
            </a:extLst>
          </p:cNvPr>
          <p:cNvGrpSpPr/>
          <p:nvPr/>
        </p:nvGrpSpPr>
        <p:grpSpPr>
          <a:xfrm>
            <a:off x="6017658" y="3020378"/>
            <a:ext cx="5207082" cy="3532823"/>
            <a:chOff x="6017658" y="3020378"/>
            <a:chExt cx="5207082" cy="3532823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CF7102D-EA34-8E43-A162-CE9BE18F3D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2949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3E92128-F3FC-A64B-A368-1F68C30C73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2949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5E1CBFE-FBEF-664E-AE40-0E3392C50A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2949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E51778D-EC84-CF4D-96B7-0C374B5615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2949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77AFDF5-9835-5043-B57B-D52D0240AA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8484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9CFABA11-3AEB-114D-AADB-1943B64CED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6543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E845C05-8AD1-2D49-81EF-840BD101F2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2949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C0C5156-AA62-B945-9327-AB508E009E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6899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F5BC645-D845-C84E-B862-55A3F645C2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6127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8063661-6816-3D42-A1C8-84D8B0861490}"/>
                </a:ext>
              </a:extLst>
            </p:cNvPr>
            <p:cNvSpPr txBox="1"/>
            <p:nvPr/>
          </p:nvSpPr>
          <p:spPr>
            <a:xfrm>
              <a:off x="8309282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24D5B2A-915C-EC42-B920-9417BF3AA426}"/>
                </a:ext>
              </a:extLst>
            </p:cNvPr>
            <p:cNvSpPr txBox="1"/>
            <p:nvPr/>
          </p:nvSpPr>
          <p:spPr>
            <a:xfrm>
              <a:off x="9239209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06A2965-3064-3C40-8121-1C3A693B8383}"/>
                </a:ext>
              </a:extLst>
            </p:cNvPr>
            <p:cNvSpPr txBox="1"/>
            <p:nvPr/>
          </p:nvSpPr>
          <p:spPr>
            <a:xfrm>
              <a:off x="9540615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C849E6A-A384-8142-9834-10246D9FF5C2}"/>
                </a:ext>
              </a:extLst>
            </p:cNvPr>
            <p:cNvSpPr txBox="1"/>
            <p:nvPr/>
          </p:nvSpPr>
          <p:spPr>
            <a:xfrm>
              <a:off x="9159610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62C3479-41CA-0D43-950A-1F11D045AF6F}"/>
                </a:ext>
              </a:extLst>
            </p:cNvPr>
            <p:cNvSpPr txBox="1"/>
            <p:nvPr/>
          </p:nvSpPr>
          <p:spPr>
            <a:xfrm>
              <a:off x="8311289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AC2F085-DB29-9545-B066-C235CA9F960E}"/>
                </a:ext>
              </a:extLst>
            </p:cNvPr>
            <p:cNvSpPr txBox="1"/>
            <p:nvPr/>
          </p:nvSpPr>
          <p:spPr>
            <a:xfrm>
              <a:off x="7383885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72C8B25-423A-E045-9617-4730DAD6DE7F}"/>
                </a:ext>
              </a:extLst>
            </p:cNvPr>
            <p:cNvSpPr txBox="1"/>
            <p:nvPr/>
          </p:nvSpPr>
          <p:spPr>
            <a:xfrm>
              <a:off x="7077949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17D7D47-0C79-C04E-B4C5-44DFC3FDC8CE}"/>
                </a:ext>
              </a:extLst>
            </p:cNvPr>
            <p:cNvSpPr txBox="1"/>
            <p:nvPr/>
          </p:nvSpPr>
          <p:spPr>
            <a:xfrm>
              <a:off x="7405283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1C4C6324-5EAE-D340-835A-B679C5C9E8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5168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E7C430C-C271-8A4B-8528-2E1FF259E1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22017" y="587228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A6D4950-AA8E-A840-AEFF-49BE73528A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92127" y="5818689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21C6FE9-A9F8-AC47-B7A3-5C8958EEC536}"/>
                </a:ext>
              </a:extLst>
            </p:cNvPr>
            <p:cNvSpPr txBox="1"/>
            <p:nvPr/>
          </p:nvSpPr>
          <p:spPr>
            <a:xfrm>
              <a:off x="9709582" y="5810975"/>
              <a:ext cx="1515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1 ~ 3 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3B88B9D-076C-FE42-A462-CD6042E585B9}"/>
                </a:ext>
              </a:extLst>
            </p:cNvPr>
            <p:cNvSpPr txBox="1"/>
            <p:nvPr/>
          </p:nvSpPr>
          <p:spPr>
            <a:xfrm>
              <a:off x="8639472" y="3020378"/>
              <a:ext cx="1471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eys 6 ~ 0 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972F13E8-63EB-1F4D-80FC-3C399C22006C}"/>
                </a:ext>
              </a:extLst>
            </p:cNvPr>
            <p:cNvCxnSpPr>
              <a:endCxn id="49" idx="0"/>
            </p:cNvCxnSpPr>
            <p:nvPr/>
          </p:nvCxnSpPr>
          <p:spPr>
            <a:xfrm flipH="1">
              <a:off x="7547552" y="3845360"/>
              <a:ext cx="777616" cy="1690278"/>
            </a:xfrm>
            <a:prstGeom prst="straightConnector1">
              <a:avLst/>
            </a:prstGeom>
            <a:ln>
              <a:prstDash val="sysDash"/>
              <a:tailEnd type="triangl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2E767EE-57C9-E947-A499-077CB96A41E4}"/>
                </a:ext>
              </a:extLst>
            </p:cNvPr>
            <p:cNvSpPr txBox="1"/>
            <p:nvPr/>
          </p:nvSpPr>
          <p:spPr>
            <a:xfrm>
              <a:off x="7936360" y="4513675"/>
              <a:ext cx="129554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Transfer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Keys 4, 5</a:t>
              </a:r>
              <a:endPara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18AC32F-A076-D846-9141-4E70E118B6F2}"/>
                </a:ext>
              </a:extLst>
            </p:cNvPr>
            <p:cNvSpPr txBox="1"/>
            <p:nvPr/>
          </p:nvSpPr>
          <p:spPr>
            <a:xfrm>
              <a:off x="6017658" y="6102957"/>
              <a:ext cx="1366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eys 4, 5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664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Nodes are assigned different # of keys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Challenge: unbalanced load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A72DBE7-E3F8-A747-8947-A361D8F292AC}"/>
              </a:ext>
            </a:extLst>
          </p:cNvPr>
          <p:cNvGrpSpPr/>
          <p:nvPr/>
        </p:nvGrpSpPr>
        <p:grpSpPr>
          <a:xfrm>
            <a:off x="6854149" y="1965302"/>
            <a:ext cx="3258401" cy="3532823"/>
            <a:chOff x="1528780" y="3020378"/>
            <a:chExt cx="3258401" cy="3532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8780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4315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374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730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1958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23261" y="4417433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2985113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3915040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4216446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3835441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2987120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2059716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1753780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2081114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0999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B21CF66-C025-0E4F-BEC5-08275FEF4718}"/>
                </a:ext>
              </a:extLst>
            </p:cNvPr>
            <p:cNvSpPr txBox="1"/>
            <p:nvPr/>
          </p:nvSpPr>
          <p:spPr>
            <a:xfrm>
              <a:off x="3315303" y="3020378"/>
              <a:ext cx="1471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4 ~ 0 </a:t>
              </a:r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28C05ADE-25B2-C74F-92EC-65AC9AD87176}"/>
              </a:ext>
            </a:extLst>
          </p:cNvPr>
          <p:cNvSpPr>
            <a:spLocks noChangeAspect="1"/>
          </p:cNvSpPr>
          <p:nvPr/>
        </p:nvSpPr>
        <p:spPr>
          <a:xfrm>
            <a:off x="9423217" y="4817209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0D2B0F0-9465-E348-8E70-444B98FCB0B4}"/>
              </a:ext>
            </a:extLst>
          </p:cNvPr>
          <p:cNvSpPr txBox="1"/>
          <p:nvPr/>
        </p:nvSpPr>
        <p:spPr>
          <a:xfrm>
            <a:off x="9710782" y="4755899"/>
            <a:ext cx="1515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1 ~ 3 </a:t>
            </a:r>
          </a:p>
        </p:txBody>
      </p:sp>
    </p:spTree>
    <p:extLst>
      <p:ext uri="{BB962C8B-B14F-4D97-AF65-F5344CB8AC3E}">
        <p14:creationId xmlns:p14="http://schemas.microsoft.com/office/powerpoint/2010/main" val="3605939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Nodes are assigned different # of keys</a:t>
            </a:r>
          </a:p>
          <a:p>
            <a:endParaRPr lang="en-US" sz="2800" dirty="0"/>
          </a:p>
          <a:p>
            <a:r>
              <a:rPr lang="en-US" sz="2800" dirty="0"/>
              <a:t>Unbalanced with nodes join/leave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Challenge: unbalanced load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A72DBE7-E3F8-A747-8947-A361D8F292AC}"/>
              </a:ext>
            </a:extLst>
          </p:cNvPr>
          <p:cNvGrpSpPr/>
          <p:nvPr/>
        </p:nvGrpSpPr>
        <p:grpSpPr>
          <a:xfrm>
            <a:off x="6854149" y="1965302"/>
            <a:ext cx="3240000" cy="3532823"/>
            <a:chOff x="1528780" y="3020378"/>
            <a:chExt cx="3240000" cy="3532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8780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4315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374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730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1958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23261" y="4417433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2985113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3915040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4216446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3835441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2987120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2059716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1753780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2081114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0999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B21CF66-C025-0E4F-BEC5-08275FEF4718}"/>
                </a:ext>
              </a:extLst>
            </p:cNvPr>
            <p:cNvSpPr txBox="1"/>
            <p:nvPr/>
          </p:nvSpPr>
          <p:spPr>
            <a:xfrm>
              <a:off x="3389843" y="3020378"/>
              <a:ext cx="13227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7, 0 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A0ED73-BE8D-724A-A1C5-64273306A977}"/>
              </a:ext>
            </a:extLst>
          </p:cNvPr>
          <p:cNvSpPr>
            <a:spLocks noChangeAspect="1"/>
          </p:cNvSpPr>
          <p:nvPr/>
        </p:nvSpPr>
        <p:spPr>
          <a:xfrm>
            <a:off x="8326368" y="526237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F594E6-6B34-924E-B1ED-242046A52560}"/>
              </a:ext>
            </a:extLst>
          </p:cNvPr>
          <p:cNvSpPr txBox="1"/>
          <p:nvPr/>
        </p:nvSpPr>
        <p:spPr>
          <a:xfrm>
            <a:off x="8710167" y="5397856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3, 4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06397C-DFDE-504C-84D9-1792A88072DA}"/>
              </a:ext>
            </a:extLst>
          </p:cNvPr>
          <p:cNvSpPr>
            <a:spLocks noChangeAspect="1"/>
          </p:cNvSpPr>
          <p:nvPr/>
        </p:nvSpPr>
        <p:spPr>
          <a:xfrm>
            <a:off x="6802155" y="3723856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101361C-D5A4-0546-92A7-D6F1DB60E362}"/>
              </a:ext>
            </a:extLst>
          </p:cNvPr>
          <p:cNvSpPr>
            <a:spLocks noChangeAspect="1"/>
          </p:cNvSpPr>
          <p:nvPr/>
        </p:nvSpPr>
        <p:spPr>
          <a:xfrm>
            <a:off x="9862872" y="372521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EAF29B8-246D-A844-A6D0-8DCE7C7EECFB}"/>
              </a:ext>
            </a:extLst>
          </p:cNvPr>
          <p:cNvSpPr txBox="1"/>
          <p:nvPr/>
        </p:nvSpPr>
        <p:spPr>
          <a:xfrm>
            <a:off x="10168347" y="3667801"/>
            <a:ext cx="1322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1, 2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AA5F08D-AB30-E74E-8BEB-C6439748EABB}"/>
              </a:ext>
            </a:extLst>
          </p:cNvPr>
          <p:cNvSpPr txBox="1"/>
          <p:nvPr/>
        </p:nvSpPr>
        <p:spPr>
          <a:xfrm>
            <a:off x="5522612" y="3667801"/>
            <a:ext cx="1322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5, 6 </a:t>
            </a:r>
          </a:p>
        </p:txBody>
      </p:sp>
    </p:spTree>
    <p:extLst>
      <p:ext uri="{BB962C8B-B14F-4D97-AF65-F5344CB8AC3E}">
        <p14:creationId xmlns:p14="http://schemas.microsoft.com/office/powerpoint/2010/main" val="325719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Nodes are assigned different # of keys</a:t>
            </a:r>
          </a:p>
          <a:p>
            <a:endParaRPr lang="en-US" sz="2800" dirty="0"/>
          </a:p>
          <a:p>
            <a:r>
              <a:rPr lang="en-US" sz="2800" dirty="0"/>
              <a:t>Unbalanced with nodes join/leave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Challenge: unbalanced load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A72DBE7-E3F8-A747-8947-A361D8F292AC}"/>
              </a:ext>
            </a:extLst>
          </p:cNvPr>
          <p:cNvGrpSpPr/>
          <p:nvPr/>
        </p:nvGrpSpPr>
        <p:grpSpPr>
          <a:xfrm>
            <a:off x="6854149" y="1931401"/>
            <a:ext cx="3712025" cy="3566724"/>
            <a:chOff x="1528780" y="2986477"/>
            <a:chExt cx="3712025" cy="356672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8780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4315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374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730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1958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23261" y="4417433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2985113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3915040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4216446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3835441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2987120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2059716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1753780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2081114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0999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B21CF66-C025-0E4F-BEC5-08275FEF4718}"/>
                </a:ext>
              </a:extLst>
            </p:cNvPr>
            <p:cNvSpPr txBox="1"/>
            <p:nvPr/>
          </p:nvSpPr>
          <p:spPr>
            <a:xfrm>
              <a:off x="3350544" y="2986477"/>
              <a:ext cx="18902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</a:t>
              </a:r>
              <a:r>
                <a:rPr lang="en-CN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5, 6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, 7, 0 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A0ED73-BE8D-724A-A1C5-64273306A977}"/>
              </a:ext>
            </a:extLst>
          </p:cNvPr>
          <p:cNvSpPr>
            <a:spLocks noChangeAspect="1"/>
          </p:cNvSpPr>
          <p:nvPr/>
        </p:nvSpPr>
        <p:spPr>
          <a:xfrm>
            <a:off x="8326368" y="526237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F594E6-6B34-924E-B1ED-242046A52560}"/>
              </a:ext>
            </a:extLst>
          </p:cNvPr>
          <p:cNvSpPr txBox="1"/>
          <p:nvPr/>
        </p:nvSpPr>
        <p:spPr>
          <a:xfrm>
            <a:off x="8710167" y="5397856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3, 4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06397C-DFDE-504C-84D9-1792A88072DA}"/>
              </a:ext>
            </a:extLst>
          </p:cNvPr>
          <p:cNvSpPr>
            <a:spLocks noChangeAspect="1"/>
          </p:cNvSpPr>
          <p:nvPr/>
        </p:nvSpPr>
        <p:spPr>
          <a:xfrm>
            <a:off x="6802155" y="3723856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101361C-D5A4-0546-92A7-D6F1DB60E362}"/>
              </a:ext>
            </a:extLst>
          </p:cNvPr>
          <p:cNvSpPr>
            <a:spLocks noChangeAspect="1"/>
          </p:cNvSpPr>
          <p:nvPr/>
        </p:nvSpPr>
        <p:spPr>
          <a:xfrm>
            <a:off x="9862872" y="372521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EAF29B8-246D-A844-A6D0-8DCE7C7EECFB}"/>
              </a:ext>
            </a:extLst>
          </p:cNvPr>
          <p:cNvSpPr txBox="1"/>
          <p:nvPr/>
        </p:nvSpPr>
        <p:spPr>
          <a:xfrm>
            <a:off x="10168347" y="3667801"/>
            <a:ext cx="1322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1, 2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AA5F08D-AB30-E74E-8BEB-C6439748EABB}"/>
              </a:ext>
            </a:extLst>
          </p:cNvPr>
          <p:cNvSpPr txBox="1"/>
          <p:nvPr/>
        </p:nvSpPr>
        <p:spPr>
          <a:xfrm>
            <a:off x="5522612" y="3667801"/>
            <a:ext cx="1322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5, 6 </a:t>
            </a:r>
          </a:p>
        </p:txBody>
      </p:sp>
      <p:sp>
        <p:nvSpPr>
          <p:cNvPr id="38" name="Cross 37">
            <a:extLst>
              <a:ext uri="{FF2B5EF4-FFF2-40B4-BE49-F238E27FC236}">
                <a16:creationId xmlns:a16="http://schemas.microsoft.com/office/drawing/2014/main" id="{ADD602D6-0569-864C-A9C4-F8FBC4C93E78}"/>
              </a:ext>
            </a:extLst>
          </p:cNvPr>
          <p:cNvSpPr/>
          <p:nvPr/>
        </p:nvSpPr>
        <p:spPr>
          <a:xfrm rot="2700000">
            <a:off x="6584149" y="3526099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9365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Nodes are assigned different # of keys</a:t>
            </a:r>
          </a:p>
          <a:p>
            <a:endParaRPr lang="en-US" sz="2800" dirty="0"/>
          </a:p>
          <a:p>
            <a:r>
              <a:rPr lang="en-US" sz="2800" dirty="0"/>
              <a:t>Unbalanced with nodes join/leave</a:t>
            </a:r>
          </a:p>
          <a:p>
            <a:endParaRPr lang="en-US" sz="2800" dirty="0"/>
          </a:p>
          <a:p>
            <a:r>
              <a:rPr lang="en-US" sz="2800" dirty="0"/>
              <a:t>Some keys are more popular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Challenge: unbalanced load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A72DBE7-E3F8-A747-8947-A361D8F292AC}"/>
              </a:ext>
            </a:extLst>
          </p:cNvPr>
          <p:cNvGrpSpPr/>
          <p:nvPr/>
        </p:nvGrpSpPr>
        <p:grpSpPr>
          <a:xfrm>
            <a:off x="6854149" y="1965302"/>
            <a:ext cx="3240000" cy="3532823"/>
            <a:chOff x="1528780" y="3020378"/>
            <a:chExt cx="3240000" cy="3532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8780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4315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374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730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1958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23261" y="4417433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2985113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3915040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4216446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3835441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2987120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2059716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1753780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2081114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0999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B21CF66-C025-0E4F-BEC5-08275FEF4718}"/>
                </a:ext>
              </a:extLst>
            </p:cNvPr>
            <p:cNvSpPr txBox="1"/>
            <p:nvPr/>
          </p:nvSpPr>
          <p:spPr>
            <a:xfrm>
              <a:off x="3389843" y="3020378"/>
              <a:ext cx="13227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7, 0 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A0ED73-BE8D-724A-A1C5-64273306A977}"/>
              </a:ext>
            </a:extLst>
          </p:cNvPr>
          <p:cNvSpPr>
            <a:spLocks noChangeAspect="1"/>
          </p:cNvSpPr>
          <p:nvPr/>
        </p:nvSpPr>
        <p:spPr>
          <a:xfrm>
            <a:off x="8326368" y="526237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F594E6-6B34-924E-B1ED-242046A52560}"/>
              </a:ext>
            </a:extLst>
          </p:cNvPr>
          <p:cNvSpPr txBox="1"/>
          <p:nvPr/>
        </p:nvSpPr>
        <p:spPr>
          <a:xfrm>
            <a:off x="8710168" y="5397856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3, 4 </a:t>
            </a: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3D1A5EAE-38C6-A84C-B7B9-13020E9BF968}"/>
              </a:ext>
            </a:extLst>
          </p:cNvPr>
          <p:cNvSpPr/>
          <p:nvPr/>
        </p:nvSpPr>
        <p:spPr>
          <a:xfrm>
            <a:off x="6633220" y="4770617"/>
            <a:ext cx="531397" cy="306898"/>
          </a:xfrm>
          <a:prstGeom prst="rightArrow">
            <a:avLst/>
          </a:prstGeom>
          <a:solidFill>
            <a:schemeClr val="tx1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C8579A-82DD-2343-84F1-F26B311BE931}"/>
              </a:ext>
            </a:extLst>
          </p:cNvPr>
          <p:cNvSpPr txBox="1"/>
          <p:nvPr/>
        </p:nvSpPr>
        <p:spPr>
          <a:xfrm>
            <a:off x="4584680" y="4706779"/>
            <a:ext cx="2076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Best seller item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F52E6DA-D441-084D-A3E4-CF88F92986AA}"/>
              </a:ext>
            </a:extLst>
          </p:cNvPr>
          <p:cNvSpPr>
            <a:spLocks noChangeAspect="1"/>
          </p:cNvSpPr>
          <p:nvPr/>
        </p:nvSpPr>
        <p:spPr>
          <a:xfrm>
            <a:off x="9862872" y="372521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FB6F8A-D2F5-1448-A75E-67F7B9C132F5}"/>
              </a:ext>
            </a:extLst>
          </p:cNvPr>
          <p:cNvSpPr>
            <a:spLocks noChangeAspect="1"/>
          </p:cNvSpPr>
          <p:nvPr/>
        </p:nvSpPr>
        <p:spPr>
          <a:xfrm>
            <a:off x="6802155" y="3723856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3C1CCF5-18C5-504B-AD62-0B8BFCAAEC09}"/>
              </a:ext>
            </a:extLst>
          </p:cNvPr>
          <p:cNvSpPr txBox="1"/>
          <p:nvPr/>
        </p:nvSpPr>
        <p:spPr>
          <a:xfrm>
            <a:off x="10125590" y="3667801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1, 2 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0C5D3DD-CAEF-FA44-AAE1-60170494AD2D}"/>
              </a:ext>
            </a:extLst>
          </p:cNvPr>
          <p:cNvSpPr txBox="1"/>
          <p:nvPr/>
        </p:nvSpPr>
        <p:spPr>
          <a:xfrm>
            <a:off x="5470880" y="3686044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5, 6 </a:t>
            </a:r>
          </a:p>
        </p:txBody>
      </p:sp>
    </p:spTree>
    <p:extLst>
      <p:ext uri="{BB962C8B-B14F-4D97-AF65-F5344CB8AC3E}">
        <p14:creationId xmlns:p14="http://schemas.microsoft.com/office/powerpoint/2010/main" val="54073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An extra level of mapping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From node id in the ring to physical node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Node ids are now virtual nodes (tokens) 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Multiple node ids </a:t>
            </a:r>
            <a:r>
              <a:rPr lang="en-US" sz="2600" dirty="0">
                <a:sym typeface="Wingdings" pitchFamily="2" charset="2"/>
              </a:rPr>
              <a:t> same physical node</a:t>
            </a:r>
            <a:endParaRPr lang="en-US" sz="2600" dirty="0"/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endParaRPr lang="en-US" sz="2800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endParaRPr lang="en-US" sz="2800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Solution: virtual nodes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EA63C4C-D89F-1843-A875-281D14440B89}"/>
              </a:ext>
            </a:extLst>
          </p:cNvPr>
          <p:cNvGrpSpPr/>
          <p:nvPr/>
        </p:nvGrpSpPr>
        <p:grpSpPr>
          <a:xfrm>
            <a:off x="7956118" y="2837883"/>
            <a:ext cx="3240000" cy="3250269"/>
            <a:chOff x="6854149" y="2247856"/>
            <a:chExt cx="3240000" cy="325026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689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An extra level of mapping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From node id in the ring to physical node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Node ids are now virtual nodes (tokens)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Multiple node ids </a:t>
            </a:r>
            <a:r>
              <a:rPr lang="en-US" sz="2600" dirty="0">
                <a:sym typeface="Wingdings" pitchFamily="2" charset="2"/>
              </a:rPr>
              <a:t> same physical node</a:t>
            </a:r>
            <a:endParaRPr lang="en-US" sz="2600" dirty="0"/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endParaRPr lang="en-US" sz="2800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endParaRPr lang="en-US" sz="2800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Solution: virtual nodes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EA63C4C-D89F-1843-A875-281D14440B89}"/>
              </a:ext>
            </a:extLst>
          </p:cNvPr>
          <p:cNvGrpSpPr/>
          <p:nvPr/>
        </p:nvGrpSpPr>
        <p:grpSpPr>
          <a:xfrm>
            <a:off x="7893247" y="2771082"/>
            <a:ext cx="3359594" cy="3369318"/>
            <a:chOff x="6791278" y="2181055"/>
            <a:chExt cx="3359594" cy="336931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DA0ED73-BE8D-724A-A1C5-64273306A9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80C1B49-4A3C-6649-934B-0D51AAD61A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5A7F6A-F35B-3D46-93A9-07A709FBA4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CE7A175-6838-2F49-BFA1-C894435C05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752633C-69A2-A94A-A9E2-DF51B1AEEA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E91BABE-D64E-E340-B647-98E7CEEEBD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304FBC6-B271-6F4D-886D-EB70AE0D12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CE5C8C8E-7A3E-E947-A13F-6261E6D95FD1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87032B-8B41-FC4E-9E23-153024467560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2A8D2BA-28F5-9748-B146-3C8D58A100E8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E4764E0-BBEE-7940-8388-A1A0FE64B837}"/>
              </a:ext>
            </a:extLst>
          </p:cNvPr>
          <p:cNvSpPr txBox="1"/>
          <p:nvPr/>
        </p:nvSpPr>
        <p:spPr>
          <a:xfrm>
            <a:off x="7687751" y="1794527"/>
            <a:ext cx="3950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same color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same physical node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7476D3C6-97FD-8643-805A-76BEA1CED2CA}"/>
              </a:ext>
            </a:extLst>
          </p:cNvPr>
          <p:cNvSpPr/>
          <p:nvPr/>
        </p:nvSpPr>
        <p:spPr>
          <a:xfrm>
            <a:off x="6497808" y="4301293"/>
            <a:ext cx="814255" cy="391011"/>
          </a:xfrm>
          <a:prstGeom prst="rightArrow">
            <a:avLst/>
          </a:prstGeom>
          <a:solidFill>
            <a:schemeClr val="tx1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91CF97-40E0-D444-A289-26E601E17C4E}"/>
              </a:ext>
            </a:extLst>
          </p:cNvPr>
          <p:cNvSpPr txBox="1"/>
          <p:nvPr/>
        </p:nvSpPr>
        <p:spPr>
          <a:xfrm>
            <a:off x="3037589" y="4142855"/>
            <a:ext cx="34034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4 phyiscal nodes (servers)</a:t>
            </a:r>
          </a:p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2 vnodes / server</a:t>
            </a:r>
          </a:p>
        </p:txBody>
      </p:sp>
    </p:spTree>
    <p:extLst>
      <p:ext uri="{BB962C8B-B14F-4D97-AF65-F5344CB8AC3E}">
        <p14:creationId xmlns:p14="http://schemas.microsoft.com/office/powerpoint/2010/main" val="3114785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An extra level of mapping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From node id in the ring to physical node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Node ids are now virtual nodes (tokens)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Multiple node ids </a:t>
            </a:r>
            <a:r>
              <a:rPr lang="en-US" sz="2600" dirty="0">
                <a:sym typeface="Wingdings" pitchFamily="2" charset="2"/>
              </a:rPr>
              <a:t> same physical node</a:t>
            </a:r>
            <a:endParaRPr lang="en-US" sz="2600" dirty="0"/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endParaRPr lang="en-US" sz="2800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endParaRPr lang="en-US" sz="2800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Solution: virtual nodes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EA63C4C-D89F-1843-A875-281D14440B89}"/>
              </a:ext>
            </a:extLst>
          </p:cNvPr>
          <p:cNvGrpSpPr/>
          <p:nvPr/>
        </p:nvGrpSpPr>
        <p:grpSpPr>
          <a:xfrm>
            <a:off x="7893247" y="2771082"/>
            <a:ext cx="3359594" cy="3369318"/>
            <a:chOff x="6791278" y="2181055"/>
            <a:chExt cx="3359594" cy="336931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DA0ED73-BE8D-724A-A1C5-64273306A9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80C1B49-4A3C-6649-934B-0D51AAD61A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5A7F6A-F35B-3D46-93A9-07A709FBA4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CE7A175-6838-2F49-BFA1-C894435C05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752633C-69A2-A94A-A9E2-DF51B1AEEA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E91BABE-D64E-E340-B647-98E7CEEEBD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304FBC6-B271-6F4D-886D-EB70AE0D12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CE5C8C8E-7A3E-E947-A13F-6261E6D95FD1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87032B-8B41-FC4E-9E23-153024467560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2A8D2BA-28F5-9748-B146-3C8D58A100E8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E4764E0-BBEE-7940-8388-A1A0FE64B837}"/>
              </a:ext>
            </a:extLst>
          </p:cNvPr>
          <p:cNvSpPr txBox="1"/>
          <p:nvPr/>
        </p:nvSpPr>
        <p:spPr>
          <a:xfrm>
            <a:off x="7687751" y="1794527"/>
            <a:ext cx="3950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same color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same physical node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7476D3C6-97FD-8643-805A-76BEA1CED2CA}"/>
              </a:ext>
            </a:extLst>
          </p:cNvPr>
          <p:cNvSpPr/>
          <p:nvPr/>
        </p:nvSpPr>
        <p:spPr>
          <a:xfrm>
            <a:off x="6497808" y="4301293"/>
            <a:ext cx="814255" cy="391011"/>
          </a:xfrm>
          <a:prstGeom prst="rightArrow">
            <a:avLst/>
          </a:prstGeom>
          <a:solidFill>
            <a:schemeClr val="tx1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91CF97-40E0-D444-A289-26E601E17C4E}"/>
              </a:ext>
            </a:extLst>
          </p:cNvPr>
          <p:cNvSpPr txBox="1"/>
          <p:nvPr/>
        </p:nvSpPr>
        <p:spPr>
          <a:xfrm>
            <a:off x="2763346" y="4142855"/>
            <a:ext cx="3603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Gold server leaves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moved to blue and red</a:t>
            </a:r>
          </a:p>
        </p:txBody>
      </p:sp>
      <p:sp>
        <p:nvSpPr>
          <p:cNvPr id="43" name="Cross 42">
            <a:extLst>
              <a:ext uri="{FF2B5EF4-FFF2-40B4-BE49-F238E27FC236}">
                <a16:creationId xmlns:a16="http://schemas.microsoft.com/office/drawing/2014/main" id="{FB40F8C4-D3C7-4845-9367-0474867ED4D8}"/>
              </a:ext>
            </a:extLst>
          </p:cNvPr>
          <p:cNvSpPr/>
          <p:nvPr/>
        </p:nvSpPr>
        <p:spPr>
          <a:xfrm rot="2700000">
            <a:off x="7688083" y="4113444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Cross 45">
            <a:extLst>
              <a:ext uri="{FF2B5EF4-FFF2-40B4-BE49-F238E27FC236}">
                <a16:creationId xmlns:a16="http://schemas.microsoft.com/office/drawing/2014/main" id="{CD51CF96-829B-9C4E-AA9A-11FC8110AEB3}"/>
              </a:ext>
            </a:extLst>
          </p:cNvPr>
          <p:cNvSpPr/>
          <p:nvPr/>
        </p:nvSpPr>
        <p:spPr>
          <a:xfrm rot="2700000">
            <a:off x="10310068" y="5215302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BC0C2BE-8858-084B-B169-104B9A21046A}"/>
              </a:ext>
            </a:extLst>
          </p:cNvPr>
          <p:cNvCxnSpPr>
            <a:cxnSpLocks/>
          </p:cNvCxnSpPr>
          <p:nvPr/>
        </p:nvCxnSpPr>
        <p:spPr>
          <a:xfrm flipV="1">
            <a:off x="8157980" y="3649594"/>
            <a:ext cx="256213" cy="629473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8456590-CE97-0B4F-9CB6-0AB481D752D0}"/>
              </a:ext>
            </a:extLst>
          </p:cNvPr>
          <p:cNvCxnSpPr>
            <a:cxnSpLocks/>
          </p:cNvCxnSpPr>
          <p:nvPr/>
        </p:nvCxnSpPr>
        <p:spPr>
          <a:xfrm flipH="1">
            <a:off x="9750887" y="5547807"/>
            <a:ext cx="647900" cy="370795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165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0"/>
            <a:ext cx="11680957" cy="5762713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An extra level of mapping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From node id in the ring to physical node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Node ids are now virtual nodes (tokens)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Multiple node ids </a:t>
            </a:r>
            <a:r>
              <a:rPr lang="en-US" sz="2600" dirty="0">
                <a:sym typeface="Wingdings" pitchFamily="2" charset="2"/>
              </a:rPr>
              <a:t> same physical node</a:t>
            </a:r>
            <a:endParaRPr lang="en-US" sz="2800" dirty="0"/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sz="2800" dirty="0">
                <a:solidFill>
                  <a:srgbClr val="0000FF"/>
                </a:solidFill>
              </a:rPr>
              <a:t>More virtual nodes, more balanced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sz="2800" dirty="0">
                <a:solidFill>
                  <a:srgbClr val="0000FF"/>
                </a:solidFill>
              </a:rPr>
              <a:t>Faster data transfer for join/leave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sz="2800" dirty="0">
                <a:solidFill>
                  <a:srgbClr val="0000FF"/>
                </a:solidFill>
              </a:rPr>
              <a:t>Controllable # of </a:t>
            </a:r>
            <a:r>
              <a:rPr lang="en-US" sz="2800" dirty="0" err="1">
                <a:solidFill>
                  <a:srgbClr val="0000FF"/>
                </a:solidFill>
              </a:rPr>
              <a:t>vnodes</a:t>
            </a:r>
            <a:r>
              <a:rPr lang="en-US" sz="2800" dirty="0">
                <a:solidFill>
                  <a:srgbClr val="0000FF"/>
                </a:solidFill>
              </a:rPr>
              <a:t> / server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solidFill>
                  <a:srgbClr val="0000FF"/>
                </a:solidFill>
              </a:rPr>
              <a:t>Server capacity, e.g., CPU, memory, network.</a:t>
            </a:r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Solution: virtual nodes (</a:t>
            </a:r>
            <a:r>
              <a:rPr lang="en-US" sz="4000" dirty="0" err="1"/>
              <a:t>vnodes</a:t>
            </a:r>
            <a:r>
              <a:rPr lang="en-US" sz="4000" dirty="0"/>
              <a:t>)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E5C8C8E-7A3E-E947-A13F-6261E6D95FD1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87032B-8B41-FC4E-9E23-153024467560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2A8D2BA-28F5-9748-B146-3C8D58A100E8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E4764E0-BBEE-7940-8388-A1A0FE64B837}"/>
              </a:ext>
            </a:extLst>
          </p:cNvPr>
          <p:cNvSpPr txBox="1"/>
          <p:nvPr/>
        </p:nvSpPr>
        <p:spPr>
          <a:xfrm>
            <a:off x="7687751" y="1794527"/>
            <a:ext cx="3950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same color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same physical node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849EEEC-8E37-9541-BBF8-21BE9ACB9DD9}"/>
              </a:ext>
            </a:extLst>
          </p:cNvPr>
          <p:cNvGrpSpPr/>
          <p:nvPr/>
        </p:nvGrpSpPr>
        <p:grpSpPr>
          <a:xfrm>
            <a:off x="7893247" y="2771082"/>
            <a:ext cx="3359594" cy="3369318"/>
            <a:chOff x="6791278" y="2181055"/>
            <a:chExt cx="3359594" cy="3369318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DFCF9BB-FBEE-E243-B8D4-C1E8E74091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C4450AE-A487-E84D-A3EB-9141A621E0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733023F-A57E-0543-B8F2-FCEEFAB104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5C84D7C-7D23-F74A-A6AD-F5EFBC63E8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D0E441E-12F8-9C41-8DDB-C57EEA6104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96FD761-4B8B-2B48-BF8C-85DFD8BCE6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61F279B-859D-F641-A8D7-FC77283BF0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81C31C7E-D166-0C43-AD1B-207C2AB7B7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E307CD5-D9F8-7D4F-BF27-3A4D7A9F21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3" name="Text Box 10">
              <a:extLst>
                <a:ext uri="{FF2B5EF4-FFF2-40B4-BE49-F238E27FC236}">
                  <a16:creationId xmlns:a16="http://schemas.microsoft.com/office/drawing/2014/main" id="{FC3D1DB1-75F0-9643-B375-C137ACE2DF9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06A39AC-FAED-B244-B4CD-72F63E7E790C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C69FB4C-001B-6643-B868-2298886F9324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14A17BB-EE1A-BD4A-8F70-73FDD3E417CD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99A7DE5-9E12-E743-8584-1929D6B4BCA8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77A4E24-62B0-C24A-8B23-C4E18D7CB51D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22B27AB-DCD1-3541-8934-36B295DF03AB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CE14B20-6993-CA44-8EA0-B98EE292C017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8FA7E7C-4BC9-4A4D-84BD-698655CC10D9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A2D8024-118D-F648-B273-ECFEC7D61C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109019E-0FB8-CE4E-8A8D-5647D4AF02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287D847-EBE1-AA44-973E-2BAD1B942D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698DFD5-3B80-4B49-B8CE-C97192DC07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5E69723-ABCA-CA43-9E37-8BD5C80405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48B5D892-BB87-334F-A582-9CDCB13DF7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DE8F9CC-783D-154F-BE5B-296A7CBEBF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79A5FBF-348D-6A49-B55C-9270123867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70" name="Cross 69">
            <a:extLst>
              <a:ext uri="{FF2B5EF4-FFF2-40B4-BE49-F238E27FC236}">
                <a16:creationId xmlns:a16="http://schemas.microsoft.com/office/drawing/2014/main" id="{149AF7B4-4DA7-3D49-A8A1-D0BF9C0F3657}"/>
              </a:ext>
            </a:extLst>
          </p:cNvPr>
          <p:cNvSpPr/>
          <p:nvPr/>
        </p:nvSpPr>
        <p:spPr>
          <a:xfrm rot="2700000">
            <a:off x="7688083" y="4113444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1" name="Cross 70">
            <a:extLst>
              <a:ext uri="{FF2B5EF4-FFF2-40B4-BE49-F238E27FC236}">
                <a16:creationId xmlns:a16="http://schemas.microsoft.com/office/drawing/2014/main" id="{FEAC6289-7982-C140-B516-9766982D19C3}"/>
              </a:ext>
            </a:extLst>
          </p:cNvPr>
          <p:cNvSpPr/>
          <p:nvPr/>
        </p:nvSpPr>
        <p:spPr>
          <a:xfrm rot="2700000">
            <a:off x="10310068" y="5215302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C96CE2C-7E8C-AA4A-B408-23C2D87BDC47}"/>
              </a:ext>
            </a:extLst>
          </p:cNvPr>
          <p:cNvCxnSpPr>
            <a:cxnSpLocks/>
          </p:cNvCxnSpPr>
          <p:nvPr/>
        </p:nvCxnSpPr>
        <p:spPr>
          <a:xfrm flipV="1">
            <a:off x="8157980" y="3649594"/>
            <a:ext cx="256213" cy="629473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D1CA0CAC-1A5E-B14F-B39D-F2013B2753C0}"/>
              </a:ext>
            </a:extLst>
          </p:cNvPr>
          <p:cNvCxnSpPr>
            <a:cxnSpLocks/>
          </p:cNvCxnSpPr>
          <p:nvPr/>
        </p:nvCxnSpPr>
        <p:spPr>
          <a:xfrm flipH="1">
            <a:off x="9750887" y="5547807"/>
            <a:ext cx="647900" cy="370795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65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146" y="1632001"/>
            <a:ext cx="10544367" cy="4921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2800" dirty="0"/>
              <a:t>Web applications are expected to be “always on”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en-US" sz="2800" dirty="0"/>
              <a:t>Down time </a:t>
            </a:r>
            <a:r>
              <a:rPr lang="en-US" altLang="en-US" sz="2800" dirty="0">
                <a:sym typeface="Wingdings" pitchFamily="2" charset="2"/>
              </a:rPr>
              <a:t> pisses off customers, costs $</a:t>
            </a:r>
            <a:endParaRPr lang="en-US" altLang="en-US" sz="28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altLang="en-US" sz="28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2800" dirty="0"/>
              <a:t>System design considerations relevant to availability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en-US" sz="2800" b="1" dirty="0"/>
              <a:t>Scalability</a:t>
            </a:r>
            <a:r>
              <a:rPr lang="en-US" altLang="en-US" sz="2800" dirty="0"/>
              <a:t>: always on under growing demand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en-US" sz="2800" b="1" dirty="0"/>
              <a:t>Reliability</a:t>
            </a:r>
            <a:r>
              <a:rPr lang="en-US" altLang="en-US" sz="2800" dirty="0"/>
              <a:t>: always on despite failures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en-US" sz="2800" i="1" dirty="0"/>
              <a:t>Performance</a:t>
            </a:r>
            <a:r>
              <a:rPr lang="en-US" altLang="en-US" sz="2800" dirty="0"/>
              <a:t>: 10 sec latency considered available?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altLang="en-US" sz="2400" dirty="0"/>
              <a:t>“an availability event can be modeled as a long-lasting performance variation” (Amazon Aurora SIGMOD ’17)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Availability: vital for web applications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41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</p:spPr>
        <p:txBody>
          <a:bodyPr>
            <a:normAutofit/>
          </a:bodyPr>
          <a:lstStyle/>
          <a:p>
            <a:pPr marL="685629" indent="-685629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alpha val="50000"/>
                  </a:schemeClr>
                </a:solidFill>
              </a:rPr>
              <a:t>Background and system model</a:t>
            </a:r>
          </a:p>
          <a:p>
            <a:pPr marL="685629" indent="-685629">
              <a:buFont typeface="+mj-lt"/>
              <a:buAutoNum type="arabicPeriod"/>
            </a:pPr>
            <a:endParaRPr lang="en-US" sz="2800" dirty="0"/>
          </a:p>
          <a:p>
            <a:pPr marL="685629" indent="-685629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alpha val="50000"/>
                  </a:schemeClr>
                </a:solidFill>
              </a:rPr>
              <a:t>Data partitioning</a:t>
            </a:r>
          </a:p>
          <a:p>
            <a:pPr marL="685629" indent="-685629">
              <a:buFont typeface="+mj-lt"/>
              <a:buAutoNum type="arabicPeriod"/>
            </a:pPr>
            <a:endParaRPr lang="en-US" sz="2800" dirty="0"/>
          </a:p>
          <a:p>
            <a:pPr marL="685629" indent="-685629">
              <a:buFont typeface="+mj-lt"/>
              <a:buAutoNum type="arabicPeriod"/>
            </a:pPr>
            <a:r>
              <a:rPr lang="en-US" sz="2800" b="1" dirty="0"/>
              <a:t>Failure handling</a:t>
            </a:r>
          </a:p>
          <a:p>
            <a:pPr marL="1218895" lvl="1" indent="-685629"/>
            <a:r>
              <a:rPr lang="en-US" sz="2800" b="1" dirty="0"/>
              <a:t>Data replication</a:t>
            </a:r>
          </a:p>
          <a:p>
            <a:pPr marL="1218895" lvl="1" indent="-685629">
              <a:buFont typeface="+mj-lt"/>
              <a:buAutoNum type="arabicPeriod"/>
            </a:pP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Today: Amazon Dynamo</a:t>
            </a:r>
          </a:p>
        </p:txBody>
      </p:sp>
    </p:spTree>
    <p:extLst>
      <p:ext uri="{BB962C8B-B14F-4D97-AF65-F5344CB8AC3E}">
        <p14:creationId xmlns:p14="http://schemas.microsoft.com/office/powerpoint/2010/main" val="3714726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8" y="1632001"/>
            <a:ext cx="6149060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Key replicated on M </a:t>
            </a:r>
            <a:r>
              <a:rPr lang="en-US" sz="2400" dirty="0" err="1"/>
              <a:t>vnodes</a:t>
            </a:r>
            <a:endParaRPr lang="en-US" sz="2400" dirty="0"/>
          </a:p>
          <a:p>
            <a:pPr lvl="1">
              <a:lnSpc>
                <a:spcPct val="100000"/>
              </a:lnSpc>
            </a:pPr>
            <a:r>
              <a:rPr lang="en-US" sz="2400" dirty="0"/>
              <a:t>Remember “r-successor” in DHT? </a:t>
            </a:r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All M </a:t>
            </a:r>
            <a:r>
              <a:rPr lang="en-US" sz="2400" dirty="0" err="1"/>
              <a:t>vnodes</a:t>
            </a:r>
            <a:r>
              <a:rPr lang="en-US" sz="2400" dirty="0"/>
              <a:t> on </a:t>
            </a:r>
            <a:r>
              <a:rPr lang="en-US" sz="2400" dirty="0">
                <a:solidFill>
                  <a:srgbClr val="0000FF"/>
                </a:solidFill>
              </a:rPr>
              <a:t>distinct</a:t>
            </a:r>
            <a:r>
              <a:rPr lang="en-US" sz="2400" dirty="0"/>
              <a:t> servers across </a:t>
            </a:r>
            <a:r>
              <a:rPr lang="en-US" sz="2400" dirty="0">
                <a:solidFill>
                  <a:srgbClr val="0000FF"/>
                </a:solidFill>
              </a:rPr>
              <a:t>different</a:t>
            </a:r>
            <a:r>
              <a:rPr lang="en-US" sz="2400" dirty="0"/>
              <a:t> datacenters</a:t>
            </a:r>
          </a:p>
          <a:p>
            <a:pPr>
              <a:lnSpc>
                <a:spcPct val="100000"/>
              </a:lnSpc>
            </a:pPr>
            <a:endParaRPr lang="en-US" sz="28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Preference list (data replication)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6776C2A-E1A0-EF40-8779-8C1C3BFB8B57}"/>
              </a:ext>
            </a:extLst>
          </p:cNvPr>
          <p:cNvGrpSpPr/>
          <p:nvPr/>
        </p:nvGrpSpPr>
        <p:grpSpPr>
          <a:xfrm>
            <a:off x="7102480" y="2841421"/>
            <a:ext cx="3359594" cy="3369318"/>
            <a:chOff x="6791278" y="2181055"/>
            <a:chExt cx="3359594" cy="336931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94CA57D-CFB5-9347-B838-26139F67A6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C369451-D943-0745-A6BC-1D5C215D5C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C356F83-D56F-8A43-80B5-96F14E1845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D0C7073-B239-2545-99CB-F9F6CB0617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9B93202-4CD1-F949-9153-733A101C60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4B38187-D844-4247-ADD1-C163856B88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F7B4627-C417-BC4C-A0DE-4634DB7C43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9F621E2-C078-864D-8F14-7B27FA817D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A91FE1-C856-0D41-84D0-F4A6A4FE06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Text Box 10">
              <a:extLst>
                <a:ext uri="{FF2B5EF4-FFF2-40B4-BE49-F238E27FC236}">
                  <a16:creationId xmlns:a16="http://schemas.microsoft.com/office/drawing/2014/main" id="{98B7C405-4C26-FD46-910C-5A9928F5CB1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5AF2C6F-D549-9E40-B34D-3C06B4B3A10B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6265E4-572F-2B42-B3A5-70AAF5B783DF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25AEF58-B1AE-8A46-8DE3-F1718B021796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34B1330-2952-AF42-B918-885B315916DD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5E34EB5-119B-FA43-927A-3800AB1CD1DB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632D488-301A-7A45-8126-C1A2234B9DA4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6A7565E-4394-864D-95EC-2C75130D41A7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5D62EEC-DCE9-B44F-92CF-BE3A64364173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ECDC50D-D265-874A-A1A3-56EB06D245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FABE4F4-1611-E042-AF8B-C1BBB1CE98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88AF131-FBDA-8443-9011-B7503AF8A8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7D64176-1E25-EC45-8EFE-994E7055A6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A3B1AF5-F240-C647-B6BC-176BF9B0D7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8B22C74-7C3D-EB4E-8C8B-0B6E971F9C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7030A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66D2A10-9AC6-4F4B-8944-57E9490A0F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D00F-4258-D241-8748-EF6116C923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6C230A7F-C01F-1D4A-9B82-AB84C46AA130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0EAC44-DEC2-D941-B669-97BB88EFDE3F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D04D486-0608-4848-ABCE-D96E0F381F38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098721-AAE7-284E-8E11-C7DDF78D7912}"/>
              </a:ext>
            </a:extLst>
          </p:cNvPr>
          <p:cNvSpPr txBox="1"/>
          <p:nvPr/>
        </p:nvSpPr>
        <p:spPr>
          <a:xfrm>
            <a:off x="7687751" y="1794527"/>
            <a:ext cx="3283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5 colors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5 physical nodes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070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8" y="1632001"/>
            <a:ext cx="6149060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Key replicated on M </a:t>
            </a:r>
            <a:r>
              <a:rPr lang="en-US" sz="2400" dirty="0" err="1"/>
              <a:t>vnodes</a:t>
            </a:r>
            <a:endParaRPr lang="en-US" sz="2400" dirty="0"/>
          </a:p>
          <a:p>
            <a:pPr lvl="1">
              <a:lnSpc>
                <a:spcPct val="100000"/>
              </a:lnSpc>
            </a:pPr>
            <a:r>
              <a:rPr lang="en-US" sz="2400" dirty="0"/>
              <a:t>Remember “r-successor” in DHT? </a:t>
            </a:r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All M </a:t>
            </a:r>
            <a:r>
              <a:rPr lang="en-US" sz="2400" dirty="0" err="1"/>
              <a:t>vnodes</a:t>
            </a:r>
            <a:r>
              <a:rPr lang="en-US" sz="2400" dirty="0"/>
              <a:t> on </a:t>
            </a:r>
            <a:r>
              <a:rPr lang="en-US" sz="2400" dirty="0">
                <a:solidFill>
                  <a:srgbClr val="0000FF"/>
                </a:solidFill>
              </a:rPr>
              <a:t>distinct</a:t>
            </a:r>
            <a:r>
              <a:rPr lang="en-US" sz="2400" dirty="0"/>
              <a:t> servers across </a:t>
            </a:r>
            <a:r>
              <a:rPr lang="en-US" sz="2400" dirty="0">
                <a:solidFill>
                  <a:srgbClr val="0000FF"/>
                </a:solidFill>
              </a:rPr>
              <a:t>different</a:t>
            </a:r>
            <a:r>
              <a:rPr lang="en-US" sz="2400" dirty="0"/>
              <a:t> datacenters</a:t>
            </a:r>
          </a:p>
          <a:p>
            <a:pPr>
              <a:lnSpc>
                <a:spcPct val="100000"/>
              </a:lnSpc>
            </a:pPr>
            <a:endParaRPr lang="en-US" sz="28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6776C2A-E1A0-EF40-8779-8C1C3BFB8B57}"/>
              </a:ext>
            </a:extLst>
          </p:cNvPr>
          <p:cNvGrpSpPr/>
          <p:nvPr/>
        </p:nvGrpSpPr>
        <p:grpSpPr>
          <a:xfrm>
            <a:off x="7102480" y="2841421"/>
            <a:ext cx="3359594" cy="3369318"/>
            <a:chOff x="6791278" y="2181055"/>
            <a:chExt cx="3359594" cy="336931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94CA57D-CFB5-9347-B838-26139F67A6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C369451-D943-0745-A6BC-1D5C215D5C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C356F83-D56F-8A43-80B5-96F14E1845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D0C7073-B239-2545-99CB-F9F6CB0617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9B93202-4CD1-F949-9153-733A101C60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4B38187-D844-4247-ADD1-C163856B88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F7B4627-C417-BC4C-A0DE-4634DB7C43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9F621E2-C078-864D-8F14-7B27FA817D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A91FE1-C856-0D41-84D0-F4A6A4FE06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Text Box 10">
              <a:extLst>
                <a:ext uri="{FF2B5EF4-FFF2-40B4-BE49-F238E27FC236}">
                  <a16:creationId xmlns:a16="http://schemas.microsoft.com/office/drawing/2014/main" id="{98B7C405-4C26-FD46-910C-5A9928F5CB1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5AF2C6F-D549-9E40-B34D-3C06B4B3A10B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6265E4-572F-2B42-B3A5-70AAF5B783DF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25AEF58-B1AE-8A46-8DE3-F1718B021796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34B1330-2952-AF42-B918-885B315916DD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5E34EB5-119B-FA43-927A-3800AB1CD1DB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632D488-301A-7A45-8126-C1A2234B9DA4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6A7565E-4394-864D-95EC-2C75130D41A7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5D62EEC-DCE9-B44F-92CF-BE3A64364173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ECDC50D-D265-874A-A1A3-56EB06D245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FABE4F4-1611-E042-AF8B-C1BBB1CE98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88AF131-FBDA-8443-9011-B7503AF8A8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7D64176-1E25-EC45-8EFE-994E7055A6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A3B1AF5-F240-C647-B6BC-176BF9B0D7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8B22C74-7C3D-EB4E-8C8B-0B6E971F9C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7030A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66D2A10-9AC6-4F4B-8944-57E9490A0F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D00F-4258-D241-8748-EF6116C923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6C230A7F-C01F-1D4A-9B82-AB84C46AA130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0EAC44-DEC2-D941-B669-97BB88EFDE3F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D04D486-0608-4848-ABCE-D96E0F381F38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098721-AAE7-284E-8E11-C7DDF78D7912}"/>
              </a:ext>
            </a:extLst>
          </p:cNvPr>
          <p:cNvSpPr txBox="1"/>
          <p:nvPr/>
        </p:nvSpPr>
        <p:spPr>
          <a:xfrm>
            <a:off x="7687751" y="1794527"/>
            <a:ext cx="3283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5 colors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5 physical nodes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105DA3D-9681-F24A-B023-5BA234249B9F}"/>
              </a:ext>
            </a:extLst>
          </p:cNvPr>
          <p:cNvSpPr txBox="1"/>
          <p:nvPr/>
        </p:nvSpPr>
        <p:spPr>
          <a:xfrm>
            <a:off x="1007165" y="4339327"/>
            <a:ext cx="5505171" cy="1785104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CN" sz="2200" b="0" dirty="0">
                <a:latin typeface="Arial" charset="0"/>
                <a:ea typeface="Arial" charset="0"/>
                <a:cs typeface="Arial" charset="0"/>
              </a:rPr>
              <a:t>M = 4</a:t>
            </a:r>
          </a:p>
          <a:p>
            <a:r>
              <a:rPr lang="en-CN" sz="2200" b="0" dirty="0">
                <a:latin typeface="Arial" charset="0"/>
                <a:ea typeface="Arial" charset="0"/>
                <a:cs typeface="Arial" charset="0"/>
              </a:rPr>
              <a:t>Key 0’s Preference list could be </a:t>
            </a:r>
          </a:p>
          <a:p>
            <a:r>
              <a:rPr lang="en-US" sz="2200" b="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2200" b="0" dirty="0">
                <a:latin typeface="Arial" charset="0"/>
                <a:ea typeface="Arial" charset="0"/>
                <a:cs typeface="Arial" charset="0"/>
              </a:rPr>
              <a:t>nodes: {0, 1, 3, 5} mapping to servers:</a:t>
            </a:r>
          </a:p>
          <a:p>
            <a:r>
              <a:rPr lang="en-CN" sz="2200" b="0" dirty="0">
                <a:latin typeface="Arial" charset="0"/>
                <a:ea typeface="Arial" charset="0"/>
                <a:cs typeface="Arial" charset="0"/>
              </a:rPr>
              <a:t>{</a:t>
            </a:r>
            <a:r>
              <a:rPr lang="en-CN" sz="22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green</a:t>
            </a:r>
            <a:r>
              <a:rPr lang="en-CN" sz="2200" b="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200" b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red</a:t>
            </a:r>
            <a:r>
              <a:rPr lang="en-CN" sz="2200" b="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200" b="0" dirty="0">
                <a:solidFill>
                  <a:srgbClr val="FFCC00"/>
                </a:solidFill>
                <a:latin typeface="Arial" charset="0"/>
                <a:ea typeface="Arial" charset="0"/>
                <a:cs typeface="Arial" charset="0"/>
              </a:rPr>
              <a:t>gold</a:t>
            </a:r>
            <a:r>
              <a:rPr lang="en-CN" sz="2200" b="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200" b="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blue</a:t>
            </a:r>
            <a:r>
              <a:rPr lang="en-CN" sz="2200" b="0" dirty="0">
                <a:latin typeface="Arial" charset="0"/>
                <a:ea typeface="Arial" charset="0"/>
                <a:cs typeface="Arial" charset="0"/>
              </a:rPr>
              <a:t>}</a:t>
            </a:r>
          </a:p>
          <a:p>
            <a:r>
              <a:rPr lang="en-CN" sz="22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Green</a:t>
            </a:r>
            <a:r>
              <a:rPr lang="en-CN" sz="2200" b="0" dirty="0">
                <a:latin typeface="Arial" charset="0"/>
                <a:ea typeface="Arial" charset="0"/>
                <a:cs typeface="Arial" charset="0"/>
              </a:rPr>
              <a:t> is the </a:t>
            </a:r>
            <a:r>
              <a:rPr lang="en-CN" sz="2200" dirty="0">
                <a:latin typeface="Arial" charset="0"/>
                <a:ea typeface="Arial" charset="0"/>
                <a:cs typeface="Arial" charset="0"/>
              </a:rPr>
              <a:t>coordinator</a:t>
            </a:r>
            <a:r>
              <a:rPr lang="en-CN" sz="2200" b="0" dirty="0">
                <a:latin typeface="Arial" charset="0"/>
                <a:ea typeface="Arial" charset="0"/>
                <a:cs typeface="Arial" charset="0"/>
              </a:rPr>
              <a:t> server of key 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4E27CC3-72EA-7141-AA05-7D9F29386946}"/>
              </a:ext>
            </a:extLst>
          </p:cNvPr>
          <p:cNvSpPr txBox="1"/>
          <p:nvPr/>
        </p:nvSpPr>
        <p:spPr>
          <a:xfrm>
            <a:off x="8909345" y="2637148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969184-4DD0-FD41-9944-2013022E12C0}"/>
              </a:ext>
            </a:extLst>
          </p:cNvPr>
          <p:cNvSpPr txBox="1"/>
          <p:nvPr/>
        </p:nvSpPr>
        <p:spPr>
          <a:xfrm>
            <a:off x="10024401" y="3248644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47E3016-A253-A34B-871B-6823862A4682}"/>
              </a:ext>
            </a:extLst>
          </p:cNvPr>
          <p:cNvSpPr txBox="1"/>
          <p:nvPr/>
        </p:nvSpPr>
        <p:spPr>
          <a:xfrm>
            <a:off x="10024401" y="5416796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E46DA2-6E8B-0D4A-940D-D8424C978F7D}"/>
              </a:ext>
            </a:extLst>
          </p:cNvPr>
          <p:cNvSpPr txBox="1"/>
          <p:nvPr/>
        </p:nvSpPr>
        <p:spPr>
          <a:xfrm>
            <a:off x="6657539" y="5371322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AA46894E-2389-DD49-844C-984F025C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47" y="152400"/>
            <a:ext cx="11680957" cy="1066800"/>
          </a:xfrm>
        </p:spPr>
        <p:txBody>
          <a:bodyPr/>
          <a:lstStyle/>
          <a:p>
            <a:r>
              <a:rPr lang="en-US" sz="4000" dirty="0"/>
              <a:t>Preference list (data replication)</a:t>
            </a:r>
          </a:p>
        </p:txBody>
      </p:sp>
    </p:spTree>
    <p:extLst>
      <p:ext uri="{BB962C8B-B14F-4D97-AF65-F5344CB8AC3E}">
        <p14:creationId xmlns:p14="http://schemas.microsoft.com/office/powerpoint/2010/main" val="638146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485882"/>
            <a:ext cx="12147879" cy="5133925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200" dirty="0"/>
              <a:t>Received by the coordinator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Either the client (web server) knows the mapping or re-routed.  (This is not Chord)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sz="2200" dirty="0"/>
              <a:t>Sent to the first N “healthy” servers in the preference list (coordinator included)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Durable writes: my updates recorded on multiple servers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Fast reads: possible to avoid straggler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sz="2200" dirty="0"/>
              <a:t>A write creates a new immutable version of the key instead of overwriting it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Multi-versioned data store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sz="2200" dirty="0"/>
              <a:t>Quorum-based protocol:   </a:t>
            </a:r>
            <a:r>
              <a:rPr lang="en-US" sz="2200" dirty="0">
                <a:solidFill>
                  <a:srgbClr val="0000FF"/>
                </a:solidFill>
              </a:rPr>
              <a:t>W + R &gt; N</a:t>
            </a:r>
            <a:endParaRPr lang="en-US" sz="2200" dirty="0"/>
          </a:p>
          <a:p>
            <a:pPr lvl="1">
              <a:lnSpc>
                <a:spcPct val="100000"/>
              </a:lnSpc>
            </a:pPr>
            <a:r>
              <a:rPr lang="en-US" sz="2200" dirty="0"/>
              <a:t>A write succeeds if W out of N servers reply (write quorum)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A read succeeds if R out of N servers reply (read quorum)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Read and write requests</a:t>
            </a:r>
          </a:p>
        </p:txBody>
      </p:sp>
    </p:spTree>
    <p:extLst>
      <p:ext uri="{BB962C8B-B14F-4D97-AF65-F5344CB8AC3E}">
        <p14:creationId xmlns:p14="http://schemas.microsoft.com/office/powerpoint/2010/main" val="3390371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552488"/>
            <a:ext cx="11680957" cy="5391651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N determines the durability of data (Dynamo N = 3)</a:t>
            </a:r>
            <a:endParaRPr lang="en-US" sz="3300" dirty="0"/>
          </a:p>
          <a:p>
            <a:pPr>
              <a:lnSpc>
                <a:spcPct val="100000"/>
              </a:lnSpc>
              <a:spcBef>
                <a:spcPts val="3200"/>
              </a:spcBef>
            </a:pPr>
            <a:r>
              <a:rPr lang="en-US" sz="2800" dirty="0"/>
              <a:t>W and R plays around with the </a:t>
            </a:r>
            <a:r>
              <a:rPr lang="en-US" sz="2800" b="1" dirty="0">
                <a:solidFill>
                  <a:srgbClr val="0000FF"/>
                </a:solidFill>
              </a:rPr>
              <a:t>availability-consistency tradeoff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W = 1 (R = 3): fast write, weak durability, slow read (read availability)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R = 1 (W = 3): slow write (write availability), good durability, fast read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Dynamo: W = R = 2</a:t>
            </a:r>
          </a:p>
          <a:p>
            <a:pPr>
              <a:lnSpc>
                <a:spcPct val="100000"/>
              </a:lnSpc>
              <a:spcBef>
                <a:spcPts val="3200"/>
              </a:spcBef>
            </a:pPr>
            <a:r>
              <a:rPr lang="en-US" sz="2800" dirty="0"/>
              <a:t>Why W + R &gt; N ?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Read and write quorums overlap </a:t>
            </a:r>
            <a:r>
              <a:rPr lang="en-US" sz="2400" b="1" dirty="0"/>
              <a:t>when there are no failures</a:t>
            </a:r>
            <a:r>
              <a:rPr lang="en-US" sz="2400" dirty="0"/>
              <a:t>!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Reads see all updates without failures</a:t>
            </a:r>
          </a:p>
          <a:p>
            <a:pPr lvl="2">
              <a:lnSpc>
                <a:spcPct val="100000"/>
              </a:lnSpc>
            </a:pPr>
            <a:r>
              <a:rPr lang="en-US" sz="2400" dirty="0"/>
              <a:t>What if there are failures?</a:t>
            </a:r>
          </a:p>
          <a:p>
            <a:pPr lvl="1">
              <a:lnSpc>
                <a:spcPct val="100000"/>
              </a:lnSpc>
            </a:pP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Quorum implications (W, R, and N)</a:t>
            </a:r>
          </a:p>
        </p:txBody>
      </p:sp>
    </p:spTree>
    <p:extLst>
      <p:ext uri="{BB962C8B-B14F-4D97-AF65-F5344CB8AC3E}">
        <p14:creationId xmlns:p14="http://schemas.microsoft.com/office/powerpoint/2010/main" val="16508236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592245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Sloppy: not always the same servers used in N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First N servers in the preference list without failures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Later servers in the list take over if some in the first N fail</a:t>
            </a:r>
          </a:p>
          <a:p>
            <a:pPr>
              <a:lnSpc>
                <a:spcPct val="100000"/>
              </a:lnSpc>
            </a:pPr>
            <a:endParaRPr lang="en-US" sz="3300" dirty="0"/>
          </a:p>
          <a:p>
            <a:pPr>
              <a:lnSpc>
                <a:spcPct val="100000"/>
              </a:lnSpc>
            </a:pPr>
            <a:r>
              <a:rPr lang="en-US" sz="2800" dirty="0"/>
              <a:t>Consequences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Good performance: no need to wait for failed servers in N to recover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Eventual (weak) consistency: conflicts are possible, versions diverge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Another decision on </a:t>
            </a:r>
            <a:r>
              <a:rPr lang="en-US" sz="2400" b="1" dirty="0">
                <a:solidFill>
                  <a:srgbClr val="0000FF"/>
                </a:solidFill>
              </a:rPr>
              <a:t>availability-consistency tradeoff</a:t>
            </a:r>
            <a:r>
              <a:rPr lang="en-US" sz="2400" dirty="0"/>
              <a:t>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Failure handing: sloppy quorum + hinted handoff </a:t>
            </a:r>
          </a:p>
        </p:txBody>
      </p:sp>
    </p:spTree>
    <p:extLst>
      <p:ext uri="{BB962C8B-B14F-4D97-AF65-F5344CB8AC3E}">
        <p14:creationId xmlns:p14="http://schemas.microsoft.com/office/powerpoint/2010/main" val="503945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Failure handing: sloppy quorum + hinted handoff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78297AD-9ADE-4F46-B948-6A8E4D1BF68D}"/>
              </a:ext>
            </a:extLst>
          </p:cNvPr>
          <p:cNvGrpSpPr/>
          <p:nvPr/>
        </p:nvGrpSpPr>
        <p:grpSpPr>
          <a:xfrm>
            <a:off x="7102480" y="2841421"/>
            <a:ext cx="3359594" cy="3369318"/>
            <a:chOff x="6791278" y="2181055"/>
            <a:chExt cx="3359594" cy="336931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E5950ED-9845-B542-AF5E-12E86D70E4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2EBC58C-02FB-9C4B-B778-0B3AE41F7A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98D73A2-BAC0-7544-8517-460D805E3B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B581159-E074-F146-A18A-4BF29F2772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D3EE885-42FA-F146-803F-A68E093E86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49F2433-3E23-3240-8C8E-D18208220F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AE266BA-0062-FF4A-951B-A68D63DFF7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42AB74C-859F-FD43-AB18-0830ABA016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5F456B5-7772-E548-BC70-073B2B5C80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" name="Text Box 10">
              <a:extLst>
                <a:ext uri="{FF2B5EF4-FFF2-40B4-BE49-F238E27FC236}">
                  <a16:creationId xmlns:a16="http://schemas.microsoft.com/office/drawing/2014/main" id="{9368533C-ACA5-984E-A6E8-BA20020A565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D19B5CD-FCB0-CA44-A89F-B76914A4C872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69C021B-1273-674F-991F-DBC11AAA56A2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087C01B-8935-B344-9238-0A399E3F495B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019FEA8-9B92-C240-8A27-A4AB6588C1DB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D1CD6CE-D2AE-5F46-8EE0-01D2F6233E49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CFB05F1-6A69-3F45-8F65-178F952829CB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3039587-82DB-984A-9D0A-49DDF5BAFB5D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9733008-4A28-6047-B5F1-C85072546B02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FD66D9E-3198-AF4D-8B3A-0FDC6C950E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D54BD8F-6CB3-014D-A6FD-C5E9EB3989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D98B356-63DF-C742-94D8-60D08CF11E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C7C6919-3548-0645-87C6-4E2603AF59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059E170-A2B2-0340-95A6-601CA4ECAF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6999F8D-80E1-DD4D-8AAB-ACED15C333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7030A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E5EC389-9730-3E43-A1D0-F89EC0B8E5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14381CF-EC49-CF48-BD28-8D929C44DA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0F288964-9B0C-514A-A12D-12A94383963E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E9E4806-0E3F-2E46-A2CD-89B502CACA71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FE2E791-6CC5-F34B-897F-E8255C5C7685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EA1CA5D-9EC7-4F44-9774-06EB67AA6B64}"/>
              </a:ext>
            </a:extLst>
          </p:cNvPr>
          <p:cNvSpPr txBox="1"/>
          <p:nvPr/>
        </p:nvSpPr>
        <p:spPr>
          <a:xfrm>
            <a:off x="7687751" y="1794527"/>
            <a:ext cx="3283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5 colors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5 physical nodes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5EEDF0E-9CCE-9844-9CDD-91C3097F7079}"/>
              </a:ext>
            </a:extLst>
          </p:cNvPr>
          <p:cNvSpPr txBox="1"/>
          <p:nvPr/>
        </p:nvSpPr>
        <p:spPr>
          <a:xfrm>
            <a:off x="8909345" y="2637148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61F26AF-2144-784C-B5B8-6D7D8039F572}"/>
              </a:ext>
            </a:extLst>
          </p:cNvPr>
          <p:cNvSpPr txBox="1"/>
          <p:nvPr/>
        </p:nvSpPr>
        <p:spPr>
          <a:xfrm>
            <a:off x="10024401" y="3248644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90D41D9-E4B6-4A46-89E4-4CE93B40EEB0}"/>
              </a:ext>
            </a:extLst>
          </p:cNvPr>
          <p:cNvSpPr txBox="1"/>
          <p:nvPr/>
        </p:nvSpPr>
        <p:spPr>
          <a:xfrm>
            <a:off x="10024401" y="5416796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76501C9-5BAC-3B45-A0F0-B16950733978}"/>
              </a:ext>
            </a:extLst>
          </p:cNvPr>
          <p:cNvSpPr txBox="1"/>
          <p:nvPr/>
        </p:nvSpPr>
        <p:spPr>
          <a:xfrm>
            <a:off x="6657539" y="5371322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3143A444-17C1-1C4C-8A45-B1DC6DEEB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47" y="1632001"/>
            <a:ext cx="6454391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sz="2400" dirty="0"/>
              <a:t>Key 0’s preference list 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{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green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FFCC00"/>
                </a:solidFill>
                <a:latin typeface="Arial" charset="0"/>
                <a:ea typeface="Arial" charset="0"/>
                <a:cs typeface="Arial" charset="0"/>
              </a:rPr>
              <a:t>gold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blue</a:t>
            </a:r>
            <a:r>
              <a:rPr lang="en-CN" sz="2400">
                <a:latin typeface="Arial" charset="0"/>
                <a:ea typeface="Arial" charset="0"/>
                <a:cs typeface="Arial" charset="0"/>
              </a:rPr>
              <a:t>}</a:t>
            </a:r>
            <a:endParaRPr lang="en-CN" sz="24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CN" sz="2400" dirty="0">
                <a:latin typeface="Arial" charset="0"/>
                <a:cs typeface="Arial" charset="0"/>
              </a:rPr>
              <a:t>N = 3: {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green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FFCC00"/>
                </a:solidFill>
                <a:latin typeface="Arial" charset="0"/>
                <a:ea typeface="Arial" charset="0"/>
                <a:cs typeface="Arial" charset="0"/>
              </a:rPr>
              <a:t>gold</a:t>
            </a:r>
            <a:r>
              <a:rPr lang="en-CN" sz="2400" dirty="0">
                <a:latin typeface="Arial" charset="0"/>
                <a:cs typeface="Arial" charset="0"/>
              </a:rPr>
              <a:t>} </a:t>
            </a:r>
            <a:r>
              <a:rPr lang="en-CN" sz="2400">
                <a:latin typeface="Arial" charset="0"/>
                <a:cs typeface="Arial" charset="0"/>
              </a:rPr>
              <a:t>without failures</a:t>
            </a:r>
            <a:endParaRPr lang="en-CN" sz="2400" dirty="0">
              <a:latin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CN" sz="2400" dirty="0">
                <a:latin typeface="Arial" charset="0"/>
                <a:cs typeface="Arial" charset="0"/>
              </a:rPr>
              <a:t>If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cs typeface="Arial" charset="0"/>
              </a:rPr>
              <a:t> fails, requests go to {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green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FFCC00"/>
                </a:solidFill>
                <a:latin typeface="Arial" charset="0"/>
                <a:ea typeface="Arial" charset="0"/>
                <a:cs typeface="Arial" charset="0"/>
              </a:rPr>
              <a:t>gold, </a:t>
            </a:r>
            <a:r>
              <a:rPr lang="en-CN" sz="240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blue</a:t>
            </a:r>
            <a:r>
              <a:rPr lang="en-CN" sz="2400">
                <a:latin typeface="Arial" charset="0"/>
                <a:cs typeface="Arial" charset="0"/>
              </a:rPr>
              <a:t>}</a:t>
            </a:r>
            <a:endParaRPr lang="en-CN" sz="2400" dirty="0">
              <a:latin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sz="2400" dirty="0">
                <a:latin typeface="Arial" charset="0"/>
                <a:cs typeface="Arial" charset="0"/>
              </a:rPr>
              <a:t>H</a:t>
            </a:r>
            <a:r>
              <a:rPr lang="en-CN" sz="2400" dirty="0">
                <a:latin typeface="Arial" charset="0"/>
                <a:cs typeface="Arial" charset="0"/>
              </a:rPr>
              <a:t>inted handoff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solidFill>
                  <a:srgbClr val="0000FF"/>
                </a:solidFill>
                <a:latin typeface="Arial" charset="0"/>
                <a:cs typeface="Arial" charset="0"/>
              </a:rPr>
              <a:t>Blue</a:t>
            </a:r>
            <a:r>
              <a:rPr lang="en-CN" sz="2400" dirty="0">
                <a:latin typeface="Arial" charset="0"/>
                <a:cs typeface="Arial" charset="0"/>
              </a:rPr>
              <a:t> temporarily serves requests</a:t>
            </a:r>
          </a:p>
          <a:p>
            <a:pPr lvl="1">
              <a:lnSpc>
                <a:spcPct val="100000"/>
              </a:lnSpc>
            </a:pPr>
            <a:r>
              <a:rPr lang="en-CN" sz="2400" dirty="0">
                <a:latin typeface="Arial" charset="0"/>
                <a:cs typeface="Arial" charset="0"/>
              </a:rPr>
              <a:t>Hinted that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cs typeface="Arial" charset="0"/>
              </a:rPr>
              <a:t> is the intended recipient</a:t>
            </a:r>
          </a:p>
          <a:p>
            <a:pPr lvl="1">
              <a:lnSpc>
                <a:spcPct val="100000"/>
              </a:lnSpc>
            </a:pPr>
            <a:r>
              <a:rPr lang="en-CN" sz="2400" dirty="0">
                <a:latin typeface="Arial" charset="0"/>
                <a:cs typeface="Arial" charset="0"/>
              </a:rPr>
              <a:t>Send replica back to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cs typeface="Arial" charset="0"/>
              </a:rPr>
              <a:t> when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cs typeface="Arial" charset="0"/>
              </a:rPr>
              <a:t> is 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85118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 example of conflicting writes (versions)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421937" y="1989221"/>
            <a:ext cx="2353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7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4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8E71A7-92E6-2440-9913-0D4D41B45E03}"/>
              </a:ext>
            </a:extLst>
          </p:cNvPr>
          <p:cNvSpPr txBox="1"/>
          <p:nvPr/>
        </p:nvSpPr>
        <p:spPr>
          <a:xfrm>
            <a:off x="714228" y="3543924"/>
            <a:ext cx="1584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fail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46131" y="2000944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BCA58F-2488-834A-85CA-3B563CBF8AF8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FAFFD2F-36E4-014D-AD35-7520F613BC96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196356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 example of conflicting writes (versions)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421937" y="1989221"/>
            <a:ext cx="2353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1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8E71A7-92E6-2440-9913-0D4D41B45E03}"/>
              </a:ext>
            </a:extLst>
          </p:cNvPr>
          <p:cNvSpPr txBox="1"/>
          <p:nvPr/>
        </p:nvSpPr>
        <p:spPr>
          <a:xfrm>
            <a:off x="714228" y="3543924"/>
            <a:ext cx="1584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fail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5565727" y="1989220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A09CF674-9EE6-254F-9711-CD3705CC7DBB}"/>
              </a:ext>
            </a:extLst>
          </p:cNvPr>
          <p:cNvSpPr/>
          <p:nvPr/>
        </p:nvSpPr>
        <p:spPr>
          <a:xfrm rot="2700000">
            <a:off x="3618726" y="189083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Cross 18">
            <a:extLst>
              <a:ext uri="{FF2B5EF4-FFF2-40B4-BE49-F238E27FC236}">
                <a16:creationId xmlns:a16="http://schemas.microsoft.com/office/drawing/2014/main" id="{BD351ACB-2024-414F-873B-F3CB04085AAF}"/>
              </a:ext>
            </a:extLst>
          </p:cNvPr>
          <p:cNvSpPr/>
          <p:nvPr/>
        </p:nvSpPr>
        <p:spPr>
          <a:xfrm rot="2700000">
            <a:off x="4542148" y="1890830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3" y="4373936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9ED3F84-CD45-0B48-93BC-0223A3BBE55D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2C28D6F-CEB2-5349-B1E6-92FFA9DF6158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6444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 example of conflicting writes (versions)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601474" y="1989221"/>
            <a:ext cx="199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2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8E71A7-92E6-2440-9913-0D4D41B45E03}"/>
              </a:ext>
            </a:extLst>
          </p:cNvPr>
          <p:cNvSpPr txBox="1"/>
          <p:nvPr/>
        </p:nvSpPr>
        <p:spPr>
          <a:xfrm>
            <a:off x="714227" y="3543924"/>
            <a:ext cx="1584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fail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25978" y="2019998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4" y="4373936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8BA6C4-6300-2249-B41A-16FF824F2EC7}"/>
              </a:ext>
            </a:extLst>
          </p:cNvPr>
          <p:cNvSpPr txBox="1"/>
          <p:nvPr/>
        </p:nvSpPr>
        <p:spPr>
          <a:xfrm>
            <a:off x="435307" y="5203948"/>
            <a:ext cx="2142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recover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672F3-48FB-CC4F-B06F-1D545E185CD3}"/>
              </a:ext>
            </a:extLst>
          </p:cNvPr>
          <p:cNvSpPr txBox="1"/>
          <p:nvPr/>
        </p:nvSpPr>
        <p:spPr>
          <a:xfrm>
            <a:off x="509107" y="5872630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Read cart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48C0E6-0060-B14C-8615-68905EF1B78A}"/>
              </a:ext>
            </a:extLst>
          </p:cNvPr>
          <p:cNvSpPr txBox="1"/>
          <p:nvPr/>
        </p:nvSpPr>
        <p:spPr>
          <a:xfrm>
            <a:off x="4402656" y="5811075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read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E350E67-D62B-F942-9A9B-A3714093CB24}"/>
              </a:ext>
            </a:extLst>
          </p:cNvPr>
          <p:cNvSpPr txBox="1"/>
          <p:nvPr/>
        </p:nvSpPr>
        <p:spPr>
          <a:xfrm>
            <a:off x="5362829" y="5811075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read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41C847-AE1D-F14E-B756-DBFF608D1CD3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8A8-9322-B040-AFD2-B300129363F9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F8C21090-E82D-2E43-881F-9FC969F19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680" y="5393957"/>
            <a:ext cx="3984424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latin typeface="Arial" charset="0"/>
              </a:rPr>
              <a:t>Conflicting versions </a:t>
            </a:r>
          </a:p>
          <a:p>
            <a:r>
              <a:rPr lang="en-US" sz="2400" b="0" dirty="0">
                <a:latin typeface="Arial" charset="0"/>
              </a:rPr>
              <a:t>only possible under failures</a:t>
            </a:r>
          </a:p>
        </p:txBody>
      </p:sp>
    </p:spTree>
    <p:extLst>
      <p:ext uri="{BB962C8B-B14F-4D97-AF65-F5344CB8AC3E}">
        <p14:creationId xmlns:p14="http://schemas.microsoft.com/office/powerpoint/2010/main" val="3031307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147" y="1632001"/>
            <a:ext cx="11680957" cy="4921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2800" dirty="0"/>
              <a:t>Scale-up (vertical scaling)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Upgrade hardware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E.g., </a:t>
            </a:r>
            <a:r>
              <a:rPr lang="en-US" altLang="en-US" sz="2800" dirty="0" err="1"/>
              <a:t>Macbook</a:t>
            </a:r>
            <a:r>
              <a:rPr lang="en-US" altLang="en-US" sz="2800" dirty="0"/>
              <a:t> Air </a:t>
            </a:r>
            <a:r>
              <a:rPr lang="en-US" altLang="en-US" sz="2800" dirty="0">
                <a:sym typeface="Wingdings" pitchFamily="2" charset="2"/>
              </a:rPr>
              <a:t> </a:t>
            </a:r>
            <a:r>
              <a:rPr lang="en-US" altLang="en-US" sz="2800" dirty="0" err="1">
                <a:sym typeface="Wingdings" pitchFamily="2" charset="2"/>
              </a:rPr>
              <a:t>Macbook</a:t>
            </a:r>
            <a:r>
              <a:rPr lang="en-US" altLang="en-US" sz="2800" dirty="0">
                <a:sym typeface="Wingdings" pitchFamily="2" charset="2"/>
              </a:rPr>
              <a:t> Pro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>
                <a:sym typeface="Wingdings" pitchFamily="2" charset="2"/>
              </a:rPr>
              <a:t>Down time during upgrade; stops working quickly</a:t>
            </a:r>
            <a:endParaRPr lang="en-US" altLang="en-US" sz="2800" dirty="0"/>
          </a:p>
          <a:p>
            <a:pPr>
              <a:lnSpc>
                <a:spcPct val="100000"/>
              </a:lnSpc>
            </a:pPr>
            <a:endParaRPr lang="en-US" altLang="en-US" sz="2800" dirty="0"/>
          </a:p>
          <a:p>
            <a:pPr>
              <a:lnSpc>
                <a:spcPct val="100000"/>
              </a:lnSpc>
            </a:pPr>
            <a:r>
              <a:rPr lang="en-US" altLang="en-US" sz="2800" b="1" dirty="0"/>
              <a:t>Scale-out </a:t>
            </a:r>
            <a:r>
              <a:rPr lang="en-US" altLang="en-US" sz="2800" dirty="0"/>
              <a:t>(horizontal scaling)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Add machines, divide the work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E.g., a supermarket adds more checkout lines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No disruption; works great with careful design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Scalability: up or out?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99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Vector clocks: handling conflicting versions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601474" y="1989221"/>
            <a:ext cx="199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2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8E71A7-92E6-2440-9913-0D4D41B45E03}"/>
              </a:ext>
            </a:extLst>
          </p:cNvPr>
          <p:cNvSpPr txBox="1"/>
          <p:nvPr/>
        </p:nvSpPr>
        <p:spPr>
          <a:xfrm>
            <a:off x="714227" y="3543924"/>
            <a:ext cx="1584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fail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25978" y="2019998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4" y="4373936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8BA6C4-6300-2249-B41A-16FF824F2EC7}"/>
              </a:ext>
            </a:extLst>
          </p:cNvPr>
          <p:cNvSpPr txBox="1"/>
          <p:nvPr/>
        </p:nvSpPr>
        <p:spPr>
          <a:xfrm>
            <a:off x="435307" y="5203948"/>
            <a:ext cx="2142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recover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672F3-48FB-CC4F-B06F-1D545E185CD3}"/>
              </a:ext>
            </a:extLst>
          </p:cNvPr>
          <p:cNvSpPr txBox="1"/>
          <p:nvPr/>
        </p:nvSpPr>
        <p:spPr>
          <a:xfrm>
            <a:off x="509107" y="5872630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Read cart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48C0E6-0060-B14C-8615-68905EF1B78A}"/>
              </a:ext>
            </a:extLst>
          </p:cNvPr>
          <p:cNvSpPr txBox="1"/>
          <p:nvPr/>
        </p:nvSpPr>
        <p:spPr>
          <a:xfrm>
            <a:off x="4402656" y="5811075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read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E350E67-D62B-F942-9A9B-A3714093CB24}"/>
              </a:ext>
            </a:extLst>
          </p:cNvPr>
          <p:cNvSpPr txBox="1"/>
          <p:nvPr/>
        </p:nvSpPr>
        <p:spPr>
          <a:xfrm>
            <a:off x="5362829" y="5811075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read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41C847-AE1D-F14E-B756-DBFF608D1CD3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8A8-9322-B040-AFD2-B300129363F9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2B77C-26BE-534C-B92F-37003DC5AB12}"/>
              </a:ext>
            </a:extLst>
          </p:cNvPr>
          <p:cNvSpPr txBox="1"/>
          <p:nvPr/>
        </p:nvSpPr>
        <p:spPr>
          <a:xfrm>
            <a:off x="3676399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01E63F-9A0F-554E-ADF9-3D75E8C13796}"/>
              </a:ext>
            </a:extLst>
          </p:cNvPr>
          <p:cNvSpPr txBox="1"/>
          <p:nvPr/>
        </p:nvSpPr>
        <p:spPr>
          <a:xfrm>
            <a:off x="4610241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4620E1-9987-0844-A2CD-CAF0452F632F}"/>
              </a:ext>
            </a:extLst>
          </p:cNvPr>
          <p:cNvSpPr txBox="1"/>
          <p:nvPr/>
        </p:nvSpPr>
        <p:spPr>
          <a:xfrm>
            <a:off x="5543166" y="4732730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E09188-872E-3C41-90E8-8BC48B04AF8E}"/>
              </a:ext>
            </a:extLst>
          </p:cNvPr>
          <p:cNvSpPr txBox="1"/>
          <p:nvPr/>
        </p:nvSpPr>
        <p:spPr>
          <a:xfrm>
            <a:off x="6450675" y="4732730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AA23FD6-DBFC-0C4E-9E26-4FB18C9D04DA}"/>
              </a:ext>
            </a:extLst>
          </p:cNvPr>
          <p:cNvGrpSpPr/>
          <p:nvPr/>
        </p:nvGrpSpPr>
        <p:grpSpPr>
          <a:xfrm>
            <a:off x="7300797" y="5070658"/>
            <a:ext cx="4583307" cy="1066800"/>
            <a:chOff x="7358183" y="3730664"/>
            <a:chExt cx="4583307" cy="106680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124BEAB-EA0C-664D-9FDA-2F911E548B0D}"/>
                </a:ext>
              </a:extLst>
            </p:cNvPr>
            <p:cNvSpPr txBox="1"/>
            <p:nvPr/>
          </p:nvSpPr>
          <p:spPr>
            <a:xfrm>
              <a:off x="7358184" y="3758383"/>
              <a:ext cx="458330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Read returns x(A.1) and y(C.1)</a:t>
              </a:r>
            </a:p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A.1 and C.1 are not causally related:</a:t>
              </a:r>
            </a:p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 conflicts!</a:t>
              </a:r>
            </a:p>
          </p:txBody>
        </p:sp>
        <p:sp>
          <p:nvSpPr>
            <p:cNvPr id="18" name="Rounded Rectangular Callout 17">
              <a:extLst>
                <a:ext uri="{FF2B5EF4-FFF2-40B4-BE49-F238E27FC236}">
                  <a16:creationId xmlns:a16="http://schemas.microsoft.com/office/drawing/2014/main" id="{D62F69D6-DF9B-7F4F-AE7D-2C09F6305D6F}"/>
                </a:ext>
              </a:extLst>
            </p:cNvPr>
            <p:cNvSpPr/>
            <p:nvPr/>
          </p:nvSpPr>
          <p:spPr>
            <a:xfrm>
              <a:off x="7358183" y="3730664"/>
              <a:ext cx="4525919" cy="1066800"/>
            </a:xfrm>
            <a:prstGeom prst="wedgeRoundRectCallout">
              <a:avLst>
                <a:gd name="adj1" fmla="val -72119"/>
                <a:gd name="adj2" fmla="val 41621"/>
                <a:gd name="adj3" fmla="val 16667"/>
              </a:avLst>
            </a:prstGeom>
            <a:noFill/>
            <a:ln w="28575"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4" name="Text Box 16">
            <a:extLst>
              <a:ext uri="{FF2B5EF4-FFF2-40B4-BE49-F238E27FC236}">
                <a16:creationId xmlns:a16="http://schemas.microsoft.com/office/drawing/2014/main" id="{1DBDFF72-E89F-ED42-A1E1-646A2E290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9453" y="3651284"/>
            <a:ext cx="4107263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latin typeface="Arial" charset="0"/>
              </a:rPr>
              <a:t>Can we use </a:t>
            </a:r>
            <a:r>
              <a:rPr lang="en-US" sz="2400" b="0" dirty="0" err="1">
                <a:latin typeface="Arial" charset="0"/>
              </a:rPr>
              <a:t>Lamport</a:t>
            </a:r>
            <a:r>
              <a:rPr lang="en-US" sz="2400" b="0" dirty="0">
                <a:latin typeface="Arial" charset="0"/>
              </a:rPr>
              <a:t> clocks?</a:t>
            </a:r>
          </a:p>
        </p:txBody>
      </p:sp>
    </p:spTree>
    <p:extLst>
      <p:ext uri="{BB962C8B-B14F-4D97-AF65-F5344CB8AC3E}">
        <p14:creationId xmlns:p14="http://schemas.microsoft.com/office/powerpoint/2010/main" val="59775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If vector clocks show causally related (not really conflicting)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System overwrites with the later version</a:t>
            </a:r>
          </a:p>
          <a:p>
            <a:pPr marL="609447" lvl="1" indent="0">
              <a:lnSpc>
                <a:spcPct val="100000"/>
              </a:lnSpc>
              <a:buNone/>
            </a:pPr>
            <a:endParaRPr lang="en-US" sz="3300" dirty="0"/>
          </a:p>
          <a:p>
            <a:pPr>
              <a:lnSpc>
                <a:spcPct val="100000"/>
              </a:lnSpc>
            </a:pPr>
            <a:r>
              <a:rPr lang="en-US" sz="2800" dirty="0"/>
              <a:t>For conflicting versions</a:t>
            </a:r>
          </a:p>
          <a:p>
            <a:pPr lvl="1">
              <a:lnSpc>
                <a:spcPct val="100000"/>
              </a:lnSpc>
            </a:pPr>
            <a:r>
              <a:rPr lang="en-US" sz="2400" i="1" dirty="0"/>
              <a:t>System handles it automatically, e.g., last-writer-wins, limited use case</a:t>
            </a:r>
          </a:p>
          <a:p>
            <a:pPr lvl="1">
              <a:lnSpc>
                <a:spcPct val="100000"/>
              </a:lnSpc>
            </a:pPr>
            <a:r>
              <a:rPr lang="en-US" sz="2400" b="1" dirty="0"/>
              <a:t>Application specific resolution (most common)</a:t>
            </a:r>
          </a:p>
          <a:p>
            <a:pPr lvl="2">
              <a:lnSpc>
                <a:spcPct val="100000"/>
              </a:lnSpc>
            </a:pPr>
            <a:r>
              <a:rPr lang="en-US" sz="2400" dirty="0"/>
              <a:t>Clients resolve the conflict </a:t>
            </a:r>
            <a:r>
              <a:rPr lang="en-US" sz="2400" dirty="0">
                <a:solidFill>
                  <a:srgbClr val="0000FF"/>
                </a:solidFill>
              </a:rPr>
              <a:t>via reads</a:t>
            </a:r>
            <a:r>
              <a:rPr lang="en-US" sz="2400" dirty="0"/>
              <a:t>, e.g., merge shopping cart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Conflict resolution (reconciliation)</a:t>
            </a:r>
          </a:p>
        </p:txBody>
      </p:sp>
    </p:spTree>
    <p:extLst>
      <p:ext uri="{BB962C8B-B14F-4D97-AF65-F5344CB8AC3E}">
        <p14:creationId xmlns:p14="http://schemas.microsoft.com/office/powerpoint/2010/main" val="30380108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Vector clocks: handling conflicting versions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601474" y="1989221"/>
            <a:ext cx="199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2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25978" y="2019998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2" y="3438603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672F3-48FB-CC4F-B06F-1D545E185CD3}"/>
              </a:ext>
            </a:extLst>
          </p:cNvPr>
          <p:cNvSpPr txBox="1"/>
          <p:nvPr/>
        </p:nvSpPr>
        <p:spPr>
          <a:xfrm>
            <a:off x="509109" y="4156259"/>
            <a:ext cx="199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Read cart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(A.1), y(C.1)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41C847-AE1D-F14E-B756-DBFF608D1CD3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8A8-9322-B040-AFD2-B300129363F9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2B77C-26BE-534C-B92F-37003DC5AB12}"/>
              </a:ext>
            </a:extLst>
          </p:cNvPr>
          <p:cNvSpPr txBox="1"/>
          <p:nvPr/>
        </p:nvSpPr>
        <p:spPr>
          <a:xfrm>
            <a:off x="3676399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01E63F-9A0F-554E-ADF9-3D75E8C13796}"/>
              </a:ext>
            </a:extLst>
          </p:cNvPr>
          <p:cNvSpPr txBox="1"/>
          <p:nvPr/>
        </p:nvSpPr>
        <p:spPr>
          <a:xfrm>
            <a:off x="4610241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4620E1-9987-0844-A2CD-CAF0452F632F}"/>
              </a:ext>
            </a:extLst>
          </p:cNvPr>
          <p:cNvSpPr txBox="1"/>
          <p:nvPr/>
        </p:nvSpPr>
        <p:spPr>
          <a:xfrm>
            <a:off x="5543166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E09188-872E-3C41-90E8-8BC48B04AF8E}"/>
              </a:ext>
            </a:extLst>
          </p:cNvPr>
          <p:cNvSpPr txBox="1"/>
          <p:nvPr/>
        </p:nvSpPr>
        <p:spPr>
          <a:xfrm>
            <a:off x="6450675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</p:spTree>
    <p:extLst>
      <p:ext uri="{BB962C8B-B14F-4D97-AF65-F5344CB8AC3E}">
        <p14:creationId xmlns:p14="http://schemas.microsoft.com/office/powerpoint/2010/main" val="13091731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Vector clocks: handling conflicting versions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601474" y="1989221"/>
            <a:ext cx="199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2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25978" y="2019998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2" y="3438603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672F3-48FB-CC4F-B06F-1D545E185CD3}"/>
              </a:ext>
            </a:extLst>
          </p:cNvPr>
          <p:cNvSpPr txBox="1"/>
          <p:nvPr/>
        </p:nvSpPr>
        <p:spPr>
          <a:xfrm>
            <a:off x="509109" y="4156259"/>
            <a:ext cx="199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Read cart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(A.1), y(C.1)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41C847-AE1D-F14E-B756-DBFF608D1CD3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8A8-9322-B040-AFD2-B300129363F9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2B77C-26BE-534C-B92F-37003DC5AB12}"/>
              </a:ext>
            </a:extLst>
          </p:cNvPr>
          <p:cNvSpPr txBox="1"/>
          <p:nvPr/>
        </p:nvSpPr>
        <p:spPr>
          <a:xfrm>
            <a:off x="3676399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01E63F-9A0F-554E-ADF9-3D75E8C13796}"/>
              </a:ext>
            </a:extLst>
          </p:cNvPr>
          <p:cNvSpPr txBox="1"/>
          <p:nvPr/>
        </p:nvSpPr>
        <p:spPr>
          <a:xfrm>
            <a:off x="4610241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4620E1-9987-0844-A2CD-CAF0452F632F}"/>
              </a:ext>
            </a:extLst>
          </p:cNvPr>
          <p:cNvSpPr txBox="1"/>
          <p:nvPr/>
        </p:nvSpPr>
        <p:spPr>
          <a:xfrm>
            <a:off x="5543166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E09188-872E-3C41-90E8-8BC48B04AF8E}"/>
              </a:ext>
            </a:extLst>
          </p:cNvPr>
          <p:cNvSpPr txBox="1"/>
          <p:nvPr/>
        </p:nvSpPr>
        <p:spPr>
          <a:xfrm>
            <a:off x="6450675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31365D6-0ECA-8343-A7FA-7D43DC1F8544}"/>
              </a:ext>
            </a:extLst>
          </p:cNvPr>
          <p:cNvSpPr txBox="1"/>
          <p:nvPr/>
        </p:nvSpPr>
        <p:spPr>
          <a:xfrm>
            <a:off x="415272" y="5181691"/>
            <a:ext cx="21821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z 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x, y, z </a:t>
            </a:r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(A.1, C.1)</a:t>
            </a:r>
          </a:p>
        </p:txBody>
      </p:sp>
    </p:spTree>
    <p:extLst>
      <p:ext uri="{BB962C8B-B14F-4D97-AF65-F5344CB8AC3E}">
        <p14:creationId xmlns:p14="http://schemas.microsoft.com/office/powerpoint/2010/main" val="32843544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Vector clocks: handling conflicting versions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601474" y="1989221"/>
            <a:ext cx="199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2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25978" y="2019998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2" y="3438603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672F3-48FB-CC4F-B06F-1D545E185CD3}"/>
              </a:ext>
            </a:extLst>
          </p:cNvPr>
          <p:cNvSpPr txBox="1"/>
          <p:nvPr/>
        </p:nvSpPr>
        <p:spPr>
          <a:xfrm>
            <a:off x="509109" y="4156259"/>
            <a:ext cx="199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Read cart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(A.1), y(C.1)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41C847-AE1D-F14E-B756-DBFF608D1CD3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8A8-9322-B040-AFD2-B300129363F9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2B77C-26BE-534C-B92F-37003DC5AB12}"/>
              </a:ext>
            </a:extLst>
          </p:cNvPr>
          <p:cNvSpPr txBox="1"/>
          <p:nvPr/>
        </p:nvSpPr>
        <p:spPr>
          <a:xfrm>
            <a:off x="3676399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01E63F-9A0F-554E-ADF9-3D75E8C13796}"/>
              </a:ext>
            </a:extLst>
          </p:cNvPr>
          <p:cNvSpPr txBox="1"/>
          <p:nvPr/>
        </p:nvSpPr>
        <p:spPr>
          <a:xfrm>
            <a:off x="4610241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4620E1-9987-0844-A2CD-CAF0452F632F}"/>
              </a:ext>
            </a:extLst>
          </p:cNvPr>
          <p:cNvSpPr txBox="1"/>
          <p:nvPr/>
        </p:nvSpPr>
        <p:spPr>
          <a:xfrm>
            <a:off x="5543166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E09188-872E-3C41-90E8-8BC48B04AF8E}"/>
              </a:ext>
            </a:extLst>
          </p:cNvPr>
          <p:cNvSpPr txBox="1"/>
          <p:nvPr/>
        </p:nvSpPr>
        <p:spPr>
          <a:xfrm>
            <a:off x="6450675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31365D6-0ECA-8343-A7FA-7D43DC1F8544}"/>
              </a:ext>
            </a:extLst>
          </p:cNvPr>
          <p:cNvSpPr txBox="1"/>
          <p:nvPr/>
        </p:nvSpPr>
        <p:spPr>
          <a:xfrm>
            <a:off x="415272" y="5181691"/>
            <a:ext cx="21821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z 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x, y, z </a:t>
            </a:r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(A.1, C.1)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049918-85E9-6B4D-A7D7-6C84F52E2018}"/>
              </a:ext>
            </a:extLst>
          </p:cNvPr>
          <p:cNvSpPr txBox="1"/>
          <p:nvPr/>
        </p:nvSpPr>
        <p:spPr>
          <a:xfrm>
            <a:off x="3585829" y="5099630"/>
            <a:ext cx="764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xyz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D6DF025-E51C-5B46-B254-F82BC646B41A}"/>
              </a:ext>
            </a:extLst>
          </p:cNvPr>
          <p:cNvSpPr txBox="1"/>
          <p:nvPr/>
        </p:nvSpPr>
        <p:spPr>
          <a:xfrm>
            <a:off x="4655432" y="5098607"/>
            <a:ext cx="764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xyz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7A85692-D4F1-614E-8B79-17D0F12AAE99}"/>
              </a:ext>
            </a:extLst>
          </p:cNvPr>
          <p:cNvSpPr txBox="1"/>
          <p:nvPr/>
        </p:nvSpPr>
        <p:spPr>
          <a:xfrm>
            <a:off x="3271594" y="5576974"/>
            <a:ext cx="1293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(A.2, C.1)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736CFE8-65B4-5640-A171-C35F69FF118E}"/>
              </a:ext>
            </a:extLst>
          </p:cNvPr>
          <p:cNvSpPr txBox="1"/>
          <p:nvPr/>
        </p:nvSpPr>
        <p:spPr>
          <a:xfrm>
            <a:off x="4389486" y="5576974"/>
            <a:ext cx="1293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(A.2, C.1)</a:t>
            </a:r>
          </a:p>
        </p:txBody>
      </p:sp>
    </p:spTree>
    <p:extLst>
      <p:ext uri="{BB962C8B-B14F-4D97-AF65-F5344CB8AC3E}">
        <p14:creationId xmlns:p14="http://schemas.microsoft.com/office/powerpoint/2010/main" val="19280445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8" y="1632001"/>
            <a:ext cx="11564782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Each server keeps one Merkle tree per virtual node (a range of keys)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leaf is the hash of a key’s value:  # of leaves = # keys on the virtual node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internal node is the hash of its children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Replicas exchange trees from top down, depth by depth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root nodes match, then identical replicas, stop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Else, go to next level, compare nodes pair-wise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Anti-entropy (replica synchronization)</a:t>
            </a:r>
          </a:p>
        </p:txBody>
      </p:sp>
    </p:spTree>
    <p:extLst>
      <p:ext uri="{BB962C8B-B14F-4D97-AF65-F5344CB8AC3E}">
        <p14:creationId xmlns:p14="http://schemas.microsoft.com/office/powerpoint/2010/main" val="3613400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8" y="1632001"/>
            <a:ext cx="11564782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Server A considers B has failed if B does not reply to A’s message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Even if B replies to C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then tries alternative nodes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 servers join and permanently leave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Servers periodically send gossip messages to their neighbors to sync who are in the ring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Some servers are chosen as seeds, i.e., common neighbors to all nodes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Failure detection and ring membership</a:t>
            </a:r>
          </a:p>
        </p:txBody>
      </p:sp>
    </p:spTree>
    <p:extLst>
      <p:ext uri="{BB962C8B-B14F-4D97-AF65-F5344CB8AC3E}">
        <p14:creationId xmlns:p14="http://schemas.microsoft.com/office/powerpoint/2010/main" val="33060675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539237"/>
            <a:ext cx="11680957" cy="4921200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2800" dirty="0"/>
              <a:t>Availability is important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2200" dirty="0"/>
              <a:t>Systems need to be scalable and reliable</a:t>
            </a:r>
          </a:p>
          <a:p>
            <a:pPr>
              <a:lnSpc>
                <a:spcPct val="120000"/>
              </a:lnSpc>
              <a:spcBef>
                <a:spcPts val="2200"/>
              </a:spcBef>
            </a:pPr>
            <a:r>
              <a:rPr lang="en-US" sz="2800" dirty="0"/>
              <a:t>Dynamo is eventually consistent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2200" dirty="0"/>
              <a:t>Many design decisions trade consistency for availability</a:t>
            </a:r>
          </a:p>
          <a:p>
            <a:pPr>
              <a:lnSpc>
                <a:spcPct val="120000"/>
              </a:lnSpc>
              <a:spcBef>
                <a:spcPts val="2200"/>
              </a:spcBef>
            </a:pPr>
            <a:r>
              <a:rPr lang="en-US" sz="2800" dirty="0"/>
              <a:t>Core techniques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2200" dirty="0"/>
              <a:t>Consistent hashing: data partitioning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2200" dirty="0"/>
              <a:t>Preference list, sloppy quorum, hinted handoff: handling transient failures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2200" dirty="0"/>
              <a:t>Vector clocks: conflict resolution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2200" dirty="0"/>
              <a:t>Anti-entropy: synchronize replicas 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2200" dirty="0"/>
              <a:t>Gossip: synchronize ring membership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endParaRPr lang="en-US" sz="2200" dirty="0"/>
          </a:p>
          <a:p>
            <a:pPr>
              <a:lnSpc>
                <a:spcPct val="120000"/>
              </a:lnSpc>
              <a:spcBef>
                <a:spcPts val="200"/>
              </a:spcBef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087290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147" y="1632001"/>
            <a:ext cx="11680957" cy="4921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2800" dirty="0"/>
              <a:t>More machines, more likely to fail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p = probability one machine fails; n = # of machines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Failures happen with a probability of </a:t>
            </a:r>
            <a:r>
              <a:rPr lang="en-US" altLang="en-US" sz="2800" b="1" dirty="0">
                <a:solidFill>
                  <a:srgbClr val="FF0000"/>
                </a:solidFill>
              </a:rPr>
              <a:t>1−(1−</a:t>
            </a:r>
            <a:r>
              <a:rPr lang="en-US" altLang="en-US" sz="2800" b="1" i="1" dirty="0">
                <a:solidFill>
                  <a:srgbClr val="FF0000"/>
                </a:solidFill>
              </a:rPr>
              <a:t>p</a:t>
            </a:r>
            <a:r>
              <a:rPr lang="en-US" altLang="en-US" sz="2800" b="1" dirty="0">
                <a:solidFill>
                  <a:srgbClr val="FF0000"/>
                </a:solidFill>
              </a:rPr>
              <a:t>)</a:t>
            </a:r>
            <a:r>
              <a:rPr lang="en-US" altLang="en-US" sz="2800" b="1" i="1" baseline="30000" dirty="0">
                <a:solidFill>
                  <a:srgbClr val="FF0000"/>
                </a:solidFill>
              </a:rPr>
              <a:t>n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en-US" altLang="en-US" sz="2800" dirty="0"/>
          </a:p>
          <a:p>
            <a:pPr>
              <a:lnSpc>
                <a:spcPct val="100000"/>
              </a:lnSpc>
            </a:pPr>
            <a:r>
              <a:rPr lang="en-US" altLang="en-US" sz="2800" dirty="0"/>
              <a:t>For 50K machines, each with </a:t>
            </a:r>
            <a:r>
              <a:rPr lang="en-US" altLang="en-US" sz="2800" b="1" dirty="0">
                <a:solidFill>
                  <a:schemeClr val="accent3">
                    <a:lumMod val="50000"/>
                  </a:schemeClr>
                </a:solidFill>
              </a:rPr>
              <a:t>99.99966% </a:t>
            </a:r>
            <a:r>
              <a:rPr lang="en-US" altLang="en-US" sz="2800" dirty="0"/>
              <a:t>available</a:t>
            </a:r>
          </a:p>
          <a:p>
            <a:pPr lvl="1">
              <a:lnSpc>
                <a:spcPct val="100000"/>
              </a:lnSpc>
            </a:pPr>
            <a:r>
              <a:rPr lang="en-US" altLang="en-US" sz="2800" b="1" dirty="0">
                <a:solidFill>
                  <a:srgbClr val="FF0000"/>
                </a:solidFill>
              </a:rPr>
              <a:t>16%</a:t>
            </a:r>
            <a:r>
              <a:rPr lang="en-US" altLang="en-US" sz="2800" dirty="0"/>
              <a:t> of the time, data center experiences failures</a:t>
            </a:r>
          </a:p>
          <a:p>
            <a:pPr>
              <a:lnSpc>
                <a:spcPct val="100000"/>
              </a:lnSpc>
            </a:pPr>
            <a:endParaRPr lang="en-US" altLang="en-US" sz="2800" dirty="0"/>
          </a:p>
          <a:p>
            <a:pPr>
              <a:lnSpc>
                <a:spcPct val="100000"/>
              </a:lnSpc>
            </a:pPr>
            <a:r>
              <a:rPr lang="en-US" altLang="en-US" sz="2800" dirty="0"/>
              <a:t>For 100K machines, failures happen </a:t>
            </a:r>
            <a:r>
              <a:rPr lang="en-US" altLang="en-US" sz="2800" b="1" dirty="0">
                <a:solidFill>
                  <a:srgbClr val="FF0000"/>
                </a:solidFill>
              </a:rPr>
              <a:t>30%</a:t>
            </a:r>
            <a:r>
              <a:rPr lang="en-US" altLang="en-US" sz="2800" dirty="0"/>
              <a:t> of the time!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Reliability: available under failures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59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061" y="1722783"/>
            <a:ext cx="11513043" cy="4830418"/>
          </a:xfrm>
        </p:spPr>
        <p:txBody>
          <a:bodyPr>
            <a:normAutofit/>
          </a:bodyPr>
          <a:lstStyle/>
          <a:p>
            <a:r>
              <a:rPr lang="en-US" altLang="en-US" sz="3000" dirty="0"/>
              <a:t>How is data partitioned across machines so the system scales?</a:t>
            </a:r>
            <a:endParaRPr lang="en-US" altLang="en-US" sz="3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en-US" sz="3000" dirty="0"/>
          </a:p>
          <a:p>
            <a:r>
              <a:rPr lang="en-US" altLang="en-US" sz="3000" dirty="0"/>
              <a:t>How are failures handled so the system is always on?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Two questions (challenges)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7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</p:spPr>
        <p:txBody>
          <a:bodyPr>
            <a:normAutofit/>
          </a:bodyPr>
          <a:lstStyle/>
          <a:p>
            <a:pPr marL="685629" indent="-685629">
              <a:buFont typeface="+mj-lt"/>
              <a:buAutoNum type="arabicPeriod"/>
            </a:pPr>
            <a:r>
              <a:rPr lang="en-US" sz="3200" dirty="0"/>
              <a:t>Background and system model</a:t>
            </a:r>
          </a:p>
          <a:p>
            <a:pPr marL="685629" indent="-685629">
              <a:buFont typeface="+mj-lt"/>
              <a:buAutoNum type="arabicPeriod"/>
            </a:pPr>
            <a:endParaRPr lang="en-US" sz="3200" dirty="0"/>
          </a:p>
          <a:p>
            <a:pPr marL="685629" indent="-685629">
              <a:buFont typeface="+mj-lt"/>
              <a:buAutoNum type="arabicPeriod"/>
            </a:pPr>
            <a:r>
              <a:rPr lang="en-US" sz="3200" dirty="0"/>
              <a:t>Data partitioning</a:t>
            </a:r>
          </a:p>
          <a:p>
            <a:pPr marL="685629" indent="-685629">
              <a:buFont typeface="+mj-lt"/>
              <a:buAutoNum type="arabicPeriod"/>
            </a:pPr>
            <a:endParaRPr lang="en-US" sz="3200" dirty="0"/>
          </a:p>
          <a:p>
            <a:pPr marL="685629" indent="-685629">
              <a:buFont typeface="+mj-lt"/>
              <a:buAutoNum type="arabicPeriod"/>
            </a:pPr>
            <a:r>
              <a:rPr lang="en-US" sz="3200" dirty="0"/>
              <a:t>Failure handling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Today: Amazon Dynamo</a:t>
            </a:r>
          </a:p>
        </p:txBody>
      </p:sp>
    </p:spTree>
    <p:extLst>
      <p:ext uri="{BB962C8B-B14F-4D97-AF65-F5344CB8AC3E}">
        <p14:creationId xmlns:p14="http://schemas.microsoft.com/office/powerpoint/2010/main" val="1387745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7606581B-3318-5E4B-A40E-B7AA9A8AD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443" y="330174"/>
            <a:ext cx="4575662" cy="588509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8" y="1629252"/>
            <a:ext cx="8836898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10</a:t>
            </a:r>
            <a:r>
              <a:rPr lang="en-US" sz="2800" baseline="30000" dirty="0"/>
              <a:t>4</a:t>
            </a:r>
            <a:r>
              <a:rPr lang="en-US" sz="2800" dirty="0"/>
              <a:t>s of servers in multiple datacenters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2400" dirty="0"/>
              <a:t>10</a:t>
            </a:r>
            <a:r>
              <a:rPr lang="en-US" sz="2400" baseline="30000" dirty="0"/>
              <a:t>6</a:t>
            </a:r>
            <a:r>
              <a:rPr lang="en-US" sz="2400" dirty="0"/>
              <a:t>s of servers, 80+ DCs (as of now)</a:t>
            </a:r>
          </a:p>
          <a:p>
            <a:pPr marL="609447" lvl="1" indent="0">
              <a:lnSpc>
                <a:spcPct val="100000"/>
              </a:lnSpc>
              <a:buNone/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10</a:t>
            </a:r>
            <a:r>
              <a:rPr lang="en-US" sz="2800" baseline="30000" dirty="0"/>
              <a:t>7</a:t>
            </a:r>
            <a:r>
              <a:rPr lang="en-US" sz="2800" dirty="0"/>
              <a:t>s of customers at peak times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20M+ purchases in US. (Prime Day 2020)</a:t>
            </a:r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Tiered architecture (similar today)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solidFill>
                  <a:srgbClr val="0000FF"/>
                </a:solidFill>
              </a:rPr>
              <a:t>Stateless</a:t>
            </a:r>
            <a:r>
              <a:rPr lang="en-US" sz="2400" dirty="0"/>
              <a:t> web servers &amp; aggregators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solidFill>
                  <a:srgbClr val="009900"/>
                </a:solidFill>
              </a:rPr>
              <a:t>Stateful</a:t>
            </a:r>
            <a:r>
              <a:rPr lang="en-US" sz="2400" dirty="0"/>
              <a:t> storage servers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Amazon in 2007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BA9CED1-37C4-B64B-91B8-34DD93D3033D}"/>
              </a:ext>
            </a:extLst>
          </p:cNvPr>
          <p:cNvSpPr/>
          <p:nvPr/>
        </p:nvSpPr>
        <p:spPr>
          <a:xfrm>
            <a:off x="7760584" y="1219200"/>
            <a:ext cx="3106199" cy="2597426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888" tIns="60944" rIns="121888" bIns="609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sz="2666" b="0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983AB1C-4DCC-AA4D-BF1F-0D9865486616}"/>
              </a:ext>
            </a:extLst>
          </p:cNvPr>
          <p:cNvSpPr/>
          <p:nvPr/>
        </p:nvSpPr>
        <p:spPr>
          <a:xfrm>
            <a:off x="7169833" y="4012074"/>
            <a:ext cx="4575662" cy="782340"/>
          </a:xfrm>
          <a:prstGeom prst="roundRect">
            <a:avLst/>
          </a:prstGeom>
          <a:noFill/>
          <a:ln w="3810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888" tIns="60944" rIns="121888" bIns="609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sz="2666" b="0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E2F387D9-E04B-5942-8BAC-B5D509BB9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553201"/>
            <a:ext cx="2844059" cy="212725"/>
          </a:xfrm>
        </p:spPr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3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9974523" cy="492120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A key-value store (vs. relational DB)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get(key) and put(key, value)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Nodes are symmetric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Remember DHT? </a:t>
            </a:r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Service-Level Agreement (SLA)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E.g., “provide a response within 300ms for 99.9% of its requests for peak client load of 500 requests/sec”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Basics in Dynamo</a:t>
            </a:r>
          </a:p>
        </p:txBody>
      </p:sp>
    </p:spTree>
    <p:extLst>
      <p:ext uri="{BB962C8B-B14F-4D97-AF65-F5344CB8AC3E}">
        <p14:creationId xmlns:p14="http://schemas.microsoft.com/office/powerpoint/2010/main" val="3472073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146" y="1632001"/>
            <a:ext cx="11680957" cy="4921200"/>
          </a:xfrm>
        </p:spPr>
        <p:txBody>
          <a:bodyPr>
            <a:normAutofit/>
          </a:bodyPr>
          <a:lstStyle/>
          <a:p>
            <a:pPr marL="685629" indent="-685629">
              <a:lnSpc>
                <a:spcPct val="10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alpha val="50000"/>
                  </a:schemeClr>
                </a:solidFill>
              </a:rPr>
              <a:t>Background and system model</a:t>
            </a:r>
          </a:p>
          <a:p>
            <a:pPr marL="685629" indent="-685629">
              <a:lnSpc>
                <a:spcPct val="100000"/>
              </a:lnSpc>
              <a:buFont typeface="+mj-lt"/>
              <a:buAutoNum type="arabicPeriod"/>
            </a:pPr>
            <a:endParaRPr lang="en-US" sz="2800" dirty="0"/>
          </a:p>
          <a:p>
            <a:pPr marL="685629" indent="-685629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/>
              <a:t>Data partitioning</a:t>
            </a:r>
          </a:p>
          <a:p>
            <a:pPr marL="1218895" lvl="1" indent="-685629">
              <a:lnSpc>
                <a:spcPct val="100000"/>
              </a:lnSpc>
            </a:pPr>
            <a:r>
              <a:rPr lang="en-US" sz="2800" b="1" dirty="0"/>
              <a:t>Incremental scalability </a:t>
            </a:r>
          </a:p>
          <a:p>
            <a:pPr marL="1218895" lvl="1" indent="-685629">
              <a:lnSpc>
                <a:spcPct val="100000"/>
              </a:lnSpc>
            </a:pPr>
            <a:r>
              <a:rPr lang="en-US" sz="2800" b="1" dirty="0"/>
              <a:t>Load balancing</a:t>
            </a:r>
          </a:p>
          <a:p>
            <a:pPr marL="685629" indent="-685629">
              <a:lnSpc>
                <a:spcPct val="100000"/>
              </a:lnSpc>
              <a:buFont typeface="+mj-lt"/>
              <a:buAutoNum type="arabicPeriod"/>
            </a:pPr>
            <a:endParaRPr lang="en-US" sz="2800" dirty="0"/>
          </a:p>
          <a:p>
            <a:pPr marL="685629" indent="-685629">
              <a:lnSpc>
                <a:spcPct val="10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alpha val="50000"/>
                  </a:schemeClr>
                </a:solidFill>
              </a:rPr>
              <a:t>Failure handling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Today: Amazon Dynamo</a:t>
            </a:r>
          </a:p>
        </p:txBody>
      </p:sp>
    </p:spTree>
    <p:extLst>
      <p:ext uri="{BB962C8B-B14F-4D97-AF65-F5344CB8AC3E}">
        <p14:creationId xmlns:p14="http://schemas.microsoft.com/office/powerpoint/2010/main" val="8267892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2410</Words>
  <Application>Microsoft Macintosh PowerPoint</Application>
  <PresentationFormat>Custom</PresentationFormat>
  <Paragraphs>618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Courier New</vt:lpstr>
      <vt:lpstr>Times New Roman</vt:lpstr>
      <vt:lpstr>1_Office Theme</vt:lpstr>
      <vt:lpstr>Scaling Out Key-Value Storage and Dynamo</vt:lpstr>
      <vt:lpstr>Availability: vital for web applications</vt:lpstr>
      <vt:lpstr>Scalability: up or out?</vt:lpstr>
      <vt:lpstr>Reliability: available under failures</vt:lpstr>
      <vt:lpstr>Two questions (challenges)</vt:lpstr>
      <vt:lpstr>Today: Amazon Dynamo</vt:lpstr>
      <vt:lpstr>Amazon in 2007</vt:lpstr>
      <vt:lpstr>Basics in Dynamo</vt:lpstr>
      <vt:lpstr>Today: Amazon Dynamo</vt:lpstr>
      <vt:lpstr>Consistent hashing recap</vt:lpstr>
      <vt:lpstr>Incremental scalability (why consistent hashing)</vt:lpstr>
      <vt:lpstr>Challenge: unbalanced load</vt:lpstr>
      <vt:lpstr>Challenge: unbalanced load</vt:lpstr>
      <vt:lpstr>Challenge: unbalanced load</vt:lpstr>
      <vt:lpstr>Challenge: unbalanced load</vt:lpstr>
      <vt:lpstr>Solution: virtual nodes</vt:lpstr>
      <vt:lpstr>Solution: virtual nodes</vt:lpstr>
      <vt:lpstr>Solution: virtual nodes</vt:lpstr>
      <vt:lpstr>Solution: virtual nodes (vnodes)</vt:lpstr>
      <vt:lpstr>Today: Amazon Dynamo</vt:lpstr>
      <vt:lpstr>Preference list (data replication)</vt:lpstr>
      <vt:lpstr>Preference list (data replication)</vt:lpstr>
      <vt:lpstr>Read and write requests</vt:lpstr>
      <vt:lpstr>Quorum implications (W, R, and N)</vt:lpstr>
      <vt:lpstr>Failure handing: sloppy quorum + hinted handoff </vt:lpstr>
      <vt:lpstr>Failure handing: sloppy quorum + hinted handoff </vt:lpstr>
      <vt:lpstr>An example of conflicting writes (versions)</vt:lpstr>
      <vt:lpstr>An example of conflicting writes (versions)</vt:lpstr>
      <vt:lpstr>An example of conflicting writes (versions)</vt:lpstr>
      <vt:lpstr>Vector clocks: handling conflicting versions</vt:lpstr>
      <vt:lpstr>Conflict resolution (reconciliation)</vt:lpstr>
      <vt:lpstr>Vector clocks: handling conflicting versions</vt:lpstr>
      <vt:lpstr>Vector clocks: handling conflicting versions</vt:lpstr>
      <vt:lpstr>Vector clocks: handling conflicting versions</vt:lpstr>
      <vt:lpstr>Anti-entropy (replica synchronization)</vt:lpstr>
      <vt:lpstr>Failure detection and ring membership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2022-02-19T16:30:02Z</cp:lastPrinted>
  <dcterms:created xsi:type="dcterms:W3CDTF">2018-10-08T06:24:53Z</dcterms:created>
  <dcterms:modified xsi:type="dcterms:W3CDTF">2022-02-20T16:12:57Z</dcterms:modified>
</cp:coreProperties>
</file>