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41"/>
  </p:notesMasterIdLst>
  <p:sldIdLst>
    <p:sldId id="256" r:id="rId3"/>
    <p:sldId id="257"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h3rO7s9zV37MqZ54/4BmVjXi24/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9"/>
    <p:restoredTop sz="43539"/>
  </p:normalViewPr>
  <p:slideViewPr>
    <p:cSldViewPr snapToGrid="0">
      <p:cViewPr varScale="1">
        <p:scale>
          <a:sx n="66" d="100"/>
          <a:sy n="66" d="100"/>
        </p:scale>
        <p:origin x="2800"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Notes to future preceptors:</a:t>
            </a:r>
            <a:endParaRPr/>
          </a:p>
          <a:p>
            <a:pPr marL="0" lvl="0" indent="0" algn="l" rtl="0">
              <a:lnSpc>
                <a:spcPct val="100000"/>
              </a:lnSpc>
              <a:spcBef>
                <a:spcPts val="0"/>
              </a:spcBef>
              <a:spcAft>
                <a:spcPts val="0"/>
              </a:spcAft>
              <a:buSzPts val="1100"/>
              <a:buNone/>
            </a:pPr>
            <a:r>
              <a:rPr lang="en"/>
              <a:t>There’s a lot of material to cover in this precept—all three of us more or less rushed through the slides. Should you find yourself short on time, we would suggest keeping mind what was already extensively covered in class and opt to focus instead on what wasn’t.</a:t>
            </a:r>
            <a:endParaRPr/>
          </a:p>
          <a:p>
            <a:pPr marL="171450" lvl="0" indent="-171450" algn="l" rtl="0">
              <a:lnSpc>
                <a:spcPct val="100000"/>
              </a:lnSpc>
              <a:spcBef>
                <a:spcPts val="0"/>
              </a:spcBef>
              <a:spcAft>
                <a:spcPts val="0"/>
              </a:spcAft>
              <a:buSzPts val="1100"/>
              <a:buFont typeface="Arial"/>
              <a:buChar char="-"/>
            </a:pPr>
            <a:r>
              <a:rPr lang="en"/>
              <a:t>The preceptors got some questions on concepts that we surprisingly found intuitive. For example: the math behind the majorities and quorums, virtual nodes vs. physical nodes, Dynamo handling reconciliation (it passes to the client, but I guess the paper’s diagram doesn’t really make that clear for a beginner).</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 name="Google Shape;176;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we're only tracking causal dependencies between updates to a single object item, NOT across all items in key-value store.</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This kind of conflict resolution is highly specific to the application. In fact, this has some potential unexpected results: deleted items can resurface if we’re just taking the union of the shopping carts. This may be acceptable in some applications but not others. In our case, it’s OK because amazon has a ton of confirmation steps before the user actually buys the things. Also he can cancel at any time.</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QUESTION: How is this related to availability?</a:t>
            </a:r>
            <a:endParaRPr dirty="0"/>
          </a:p>
          <a:p>
            <a:pPr marL="457200" lvl="0" indent="-298450" algn="l" rtl="0">
              <a:lnSpc>
                <a:spcPct val="100000"/>
              </a:lnSpc>
              <a:spcBef>
                <a:spcPts val="0"/>
              </a:spcBef>
              <a:spcAft>
                <a:spcPts val="0"/>
              </a:spcAft>
              <a:buSzPts val="1100"/>
              <a:buChar char="-"/>
            </a:pPr>
            <a:r>
              <a:rPr lang="en" dirty="0"/>
              <a:t>Writes are now always available, because you don’t check for consistency before writing. You just write</a:t>
            </a:r>
            <a:endParaRPr dirty="0"/>
          </a:p>
          <a:p>
            <a:pPr marL="457200" lvl="0" indent="-298450" algn="l" rtl="0">
              <a:lnSpc>
                <a:spcPct val="100000"/>
              </a:lnSpc>
              <a:spcBef>
                <a:spcPts val="0"/>
              </a:spcBef>
              <a:spcAft>
                <a:spcPts val="0"/>
              </a:spcAft>
              <a:buSzPts val="1100"/>
              <a:buChar char="-"/>
            </a:pPr>
            <a:r>
              <a:rPr lang="en" dirty="0"/>
              <a:t>Leave conflict resolution to the reads. This happens so little of the time the extra overhead doesn’t really contribute to the latency even in the 99.9th percentile case.</a:t>
            </a: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8" name="Google Shape;228;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Dynamo does this using “hinted handoff”, where the hint refers to the location information of the original data. So hinted handoff is really part of making sloppy quorums work.</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2" name="Google Shape;242;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We saw that sloppy quorums sacrifice consistency when things fail. How does this help with availability?</a:t>
            </a:r>
            <a:endParaRPr dirty="0"/>
          </a:p>
          <a:p>
            <a:pPr marL="457200" lvl="0" indent="-298450" algn="l" rtl="0">
              <a:lnSpc>
                <a:spcPct val="100000"/>
              </a:lnSpc>
              <a:spcBef>
                <a:spcPts val="0"/>
              </a:spcBef>
              <a:spcAft>
                <a:spcPts val="0"/>
              </a:spcAft>
              <a:buSzPts val="1100"/>
              <a:buChar char="-"/>
            </a:pPr>
            <a:r>
              <a:rPr lang="en" dirty="0"/>
              <a:t>If we always try to ensure readers and writers overlap, then if enough things fail we might end up waiting for the nodes to come back up. This may take a long time = in the meantime the system is not available.</a:t>
            </a:r>
            <a:endParaRPr dirty="0"/>
          </a:p>
          <a:p>
            <a:pPr marL="457200" lvl="0" indent="-298450" algn="l" rtl="0">
              <a:lnSpc>
                <a:spcPct val="100000"/>
              </a:lnSpc>
              <a:spcBef>
                <a:spcPts val="0"/>
              </a:spcBef>
              <a:spcAft>
                <a:spcPts val="0"/>
              </a:spcAft>
              <a:buSzPts val="1100"/>
              <a:buChar char="-"/>
            </a:pPr>
            <a:r>
              <a:rPr lang="en" dirty="0"/>
              <a:t>If we always just pick from N healthy nodes, then we’ll return ASAP without waiting for any failed nodes to come back up</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8" name="Google Shape;248;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4" name="Google Shape;254;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Anti-entropy means reducing differences between the state stored across the replica nodes (remember we replicate the same partition to N different nodes in the ring). </a:t>
            </a:r>
            <a:endParaRPr dirty="0"/>
          </a:p>
          <a:p>
            <a:pPr marL="0" lvl="0" indent="0" algn="l" rtl="0">
              <a:lnSpc>
                <a:spcPct val="100000"/>
              </a:lnSpc>
              <a:spcBef>
                <a:spcPts val="0"/>
              </a:spcBef>
              <a:spcAft>
                <a:spcPts val="0"/>
              </a:spcAft>
              <a:buSzPts val="1100"/>
              <a:buNone/>
            </a:pPr>
            <a:r>
              <a:rPr lang="en" dirty="0"/>
              <a:t>Dynamo uses this special data structure called Merkle trees. Each leaf node corresponds to an actual key value pair, and all other nodes are hashes of its children.</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When exchanging information in an anti-entropy session, nodes start at the root and exchange only the hash in the root. If the hash matches, great, the two nodes agree and the session terminates. Otherwise, the two nodes keep traversing down the tree until they find the value that doesn’t match. In this case the orange and green values are at odds. So A and B will exchange orange and green to each other such that the root hashes become the same.</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NOTE: Only leaf nodes correspond to actual key value pairs. The tree itself stores the hashes of the values. Why not just store the hash of the key? (Because values might get updated for the same key, in which case we want the change to be reflected on both nodes).</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How does this provide availability?</a:t>
            </a:r>
            <a:endParaRPr dirty="0"/>
          </a:p>
          <a:p>
            <a:pPr marL="457200" lvl="0" indent="-298450" algn="l" rtl="0">
              <a:lnSpc>
                <a:spcPct val="100000"/>
              </a:lnSpc>
              <a:spcBef>
                <a:spcPts val="0"/>
              </a:spcBef>
              <a:spcAft>
                <a:spcPts val="0"/>
              </a:spcAft>
              <a:buSzPts val="1100"/>
              <a:buChar char="-"/>
            </a:pPr>
            <a:r>
              <a:rPr lang="en" dirty="0"/>
              <a:t>It doesn’t, really (at least not directly)</a:t>
            </a:r>
            <a:endParaRPr dirty="0"/>
          </a:p>
          <a:p>
            <a:pPr marL="457200" lvl="0" indent="-298450" algn="l" rtl="0">
              <a:lnSpc>
                <a:spcPct val="100000"/>
              </a:lnSpc>
              <a:spcBef>
                <a:spcPts val="0"/>
              </a:spcBef>
              <a:spcAft>
                <a:spcPts val="0"/>
              </a:spcAft>
              <a:buSzPts val="1100"/>
              <a:buChar char="-"/>
            </a:pPr>
            <a:r>
              <a:rPr lang="en" dirty="0"/>
              <a:t>It just helps with eventual consistency, which is a level of consistency that can be achieved in a highly available system</a:t>
            </a: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1" name="Google Shape;261;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7" name="Google Shape;267;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In practice the storage requirement has been pretty OK because it only scales with the number of nodes and partitions, NOT the number of key value pairs (which would be prohibitive). As long as you keep your dynamo deployment small enough (fewer nodes, like 10s or 100s) then you should be fine.</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3" name="Google Shape;273;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Also tries to achieve availability, but one big difference between bayou and dynamo is that bayou also additionally makes supporting offline collaboration one of its main goals</a:t>
            </a: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9" name="Google Shape;279;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7" name="Google Shape;307;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EXPLAIN THE COLON SYNTAX (Commit timestamp:write timestamp:write server) Commit timestamp is infinity if tentative write.</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4" name="Google Shape;334;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6" name="Google Shape;366;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9" name="Google Shape;399;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7" name="Google Shape;427;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3" name="Google Shape;463;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0" name="Google Shape;490;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8" name="Google Shape;518;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D(Y) == delete(Y)</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9" name="Google Shape;549;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5" name="Google Shape;585;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Since the Primary begins its log at 1 and each commit timestamp is incremented by 1 B knows that it’s tentative write will be committed after those writes with commit timestamps 1 and 2.</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3" name="Google Shape;613;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1" name="Google Shape;641;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9" name="Google Shape;669;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Also tries to achieve availability, but one big difference between bayou and dynamo is that bayou also additionally makes supporting offline collaboration one of its main goals</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SLA in terms of latency</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NOTE: availability in this context does not simply mean we should always return success to the client. It also means we need to do it within a certain time bound (like 300ms) 99.9% of the time.</a:t>
            </a: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 name="Google Shape;14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“consistent” here has NOTHING to do with the “consistency” we talked about earlier.</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The picture on the right: these are virtual nodes, NOT physical nodes.</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What’s the purpose of the virtual nodes?</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(From the paper)</a:t>
            </a:r>
            <a:endParaRPr dirty="0"/>
          </a:p>
          <a:p>
            <a:pPr marL="457200" lvl="0" indent="-298450" algn="l" rtl="0">
              <a:lnSpc>
                <a:spcPct val="100000"/>
              </a:lnSpc>
              <a:spcBef>
                <a:spcPts val="0"/>
              </a:spcBef>
              <a:spcAft>
                <a:spcPts val="0"/>
              </a:spcAft>
              <a:buSzPts val="1100"/>
              <a:buChar char="-"/>
            </a:pPr>
            <a:r>
              <a:rPr lang="en" dirty="0"/>
              <a:t>If a node becomes unavailable (due to failures or routine maintenance), the load handled by this node is evenly dispersed across the remaining available nodes.</a:t>
            </a:r>
            <a:endParaRPr dirty="0"/>
          </a:p>
          <a:p>
            <a:pPr marL="457200" lvl="0" indent="-298450" algn="l" rtl="0">
              <a:lnSpc>
                <a:spcPct val="100000"/>
              </a:lnSpc>
              <a:spcBef>
                <a:spcPts val="0"/>
              </a:spcBef>
              <a:spcAft>
                <a:spcPts val="0"/>
              </a:spcAft>
              <a:buSzPts val="1100"/>
              <a:buChar char="-"/>
            </a:pPr>
            <a:r>
              <a:rPr lang="en" dirty="0"/>
              <a:t>When a node becomes available again, or a new node is added to the system, the newly available node accepts a roughly equivalent amount of load from each of the other available nodes.</a:t>
            </a:r>
            <a:endParaRPr dirty="0"/>
          </a:p>
          <a:p>
            <a:pPr marL="457200" lvl="0" indent="-298450" algn="l" rtl="0">
              <a:lnSpc>
                <a:spcPct val="100000"/>
              </a:lnSpc>
              <a:spcBef>
                <a:spcPts val="0"/>
              </a:spcBef>
              <a:spcAft>
                <a:spcPts val="0"/>
              </a:spcAft>
              <a:buSzPts val="1100"/>
              <a:buChar char="-"/>
            </a:pPr>
            <a:r>
              <a:rPr lang="en" dirty="0"/>
              <a:t>The number of virtual nodes that a node is responsible can decided based on its capacity, accounting for heterogeneity in the physical infrastructure.</a:t>
            </a:r>
            <a:endParaRPr dirty="0"/>
          </a:p>
          <a:p>
            <a:pPr marL="457200" lvl="0" indent="-298450" algn="l" rtl="0">
              <a:lnSpc>
                <a:spcPct val="100000"/>
              </a:lnSpc>
              <a:spcBef>
                <a:spcPts val="0"/>
              </a:spcBef>
              <a:spcAft>
                <a:spcPts val="0"/>
              </a:spcAft>
              <a:buSzPts val="1100"/>
              <a:buChar char="-"/>
            </a:pPr>
            <a:r>
              <a:rPr lang="en" dirty="0"/>
              <a:t>(TL;DR virtual nodes help you achieve more uniform distribution of load across physical nodes)</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Note that virtual nodes has NOTHING to do with replication. That is done by walking the circle clockwise from the key and picking the first N unique nodes.</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Primary advantage of consistent hashing:</a:t>
            </a:r>
            <a:endParaRPr dirty="0"/>
          </a:p>
          <a:p>
            <a:pPr marL="457200" lvl="0" indent="-298450" algn="l" rtl="0">
              <a:lnSpc>
                <a:spcPct val="100000"/>
              </a:lnSpc>
              <a:spcBef>
                <a:spcPts val="0"/>
              </a:spcBef>
              <a:spcAft>
                <a:spcPts val="0"/>
              </a:spcAft>
              <a:buSzPts val="1100"/>
              <a:buChar char="-"/>
            </a:pPr>
            <a:r>
              <a:rPr lang="en" dirty="0"/>
              <a:t>purely distributed, no centralized lookup</a:t>
            </a:r>
            <a:endParaRPr dirty="0"/>
          </a:p>
          <a:p>
            <a:pPr marL="914400" lvl="1" indent="-298450" algn="l" rtl="0">
              <a:lnSpc>
                <a:spcPct val="100000"/>
              </a:lnSpc>
              <a:spcBef>
                <a:spcPts val="0"/>
              </a:spcBef>
              <a:spcAft>
                <a:spcPts val="0"/>
              </a:spcAft>
              <a:buSzPts val="1100"/>
              <a:buChar char="-"/>
            </a:pPr>
            <a:r>
              <a:rPr lang="en" dirty="0"/>
              <a:t>no single point of failure</a:t>
            </a:r>
            <a:endParaRPr dirty="0"/>
          </a:p>
          <a:p>
            <a:pPr marL="914400" lvl="1" indent="-298450" algn="l" rtl="0">
              <a:lnSpc>
                <a:spcPct val="100000"/>
              </a:lnSpc>
              <a:spcBef>
                <a:spcPts val="0"/>
              </a:spcBef>
              <a:spcAft>
                <a:spcPts val="0"/>
              </a:spcAft>
              <a:buSzPts val="1100"/>
              <a:buChar char="-"/>
            </a:pPr>
            <a:r>
              <a:rPr lang="en" dirty="0"/>
              <a:t>no extra hop to do lookup</a:t>
            </a:r>
            <a:endParaRPr dirty="0"/>
          </a:p>
          <a:p>
            <a:pPr marL="457200" lvl="0" indent="-298450" algn="l" rtl="0">
              <a:lnSpc>
                <a:spcPct val="100000"/>
              </a:lnSpc>
              <a:spcBef>
                <a:spcPts val="0"/>
              </a:spcBef>
              <a:spcAft>
                <a:spcPts val="0"/>
              </a:spcAft>
              <a:buSzPts val="1100"/>
              <a:buChar char="-"/>
            </a:pPr>
            <a:r>
              <a:rPr lang="en" dirty="0"/>
              <a:t>hashing gives uniform distribution in general</a:t>
            </a:r>
            <a:endParaRPr dirty="0"/>
          </a:p>
          <a:p>
            <a:pPr marL="457200" lvl="0" indent="-298450" algn="l" rtl="0">
              <a:lnSpc>
                <a:spcPct val="100000"/>
              </a:lnSpc>
              <a:spcBef>
                <a:spcPts val="0"/>
              </a:spcBef>
              <a:spcAft>
                <a:spcPts val="0"/>
              </a:spcAft>
              <a:buSzPts val="1100"/>
              <a:buChar char="-"/>
            </a:pPr>
            <a:r>
              <a:rPr lang="en" dirty="0"/>
              <a:t>nodes joining or leaving the system only affect immediate neighbors</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Remember our original goal is to design a system that has high availability. How does this provide that?</a:t>
            </a:r>
            <a:endParaRPr dirty="0"/>
          </a:p>
          <a:p>
            <a:pPr marL="457200" lvl="0" indent="-298450" algn="l" rtl="0">
              <a:lnSpc>
                <a:spcPct val="100000"/>
              </a:lnSpc>
              <a:spcBef>
                <a:spcPts val="0"/>
              </a:spcBef>
              <a:spcAft>
                <a:spcPts val="0"/>
              </a:spcAft>
              <a:buSzPts val="1100"/>
              <a:buChar char="-"/>
            </a:pPr>
            <a:r>
              <a:rPr lang="en" dirty="0"/>
              <a:t>Uniform distribution of load helps with load balancing</a:t>
            </a:r>
            <a:endParaRPr dirty="0"/>
          </a:p>
          <a:p>
            <a:pPr marL="457200" lvl="0" indent="-298450" algn="l" rtl="0">
              <a:lnSpc>
                <a:spcPct val="100000"/>
              </a:lnSpc>
              <a:spcBef>
                <a:spcPts val="0"/>
              </a:spcBef>
              <a:spcAft>
                <a:spcPts val="0"/>
              </a:spcAft>
              <a:buSzPts val="1100"/>
              <a:buChar char="-"/>
            </a:pPr>
            <a:r>
              <a:rPr lang="en" dirty="0"/>
              <a:t>No overloaded server —&gt; no unavailable server</a:t>
            </a:r>
            <a:endParaRPr dirty="0"/>
          </a:p>
          <a:p>
            <a:pPr marL="457200" lvl="0" indent="-298450" algn="l" rtl="0">
              <a:lnSpc>
                <a:spcPct val="100000"/>
              </a:lnSpc>
              <a:spcBef>
                <a:spcPts val="0"/>
              </a:spcBef>
              <a:spcAft>
                <a:spcPts val="0"/>
              </a:spcAft>
              <a:buSzPts val="1100"/>
              <a:buChar char="-"/>
            </a:pPr>
            <a:r>
              <a:rPr lang="en" dirty="0"/>
              <a:t>Zero hop DHT: all nodes know exactly what nodes are responsible for which key range</a:t>
            </a:r>
            <a:endParaRPr dirty="0"/>
          </a:p>
          <a:p>
            <a:pPr marL="914400" lvl="1" indent="-298450" algn="l" rtl="0">
              <a:lnSpc>
                <a:spcPct val="100000"/>
              </a:lnSpc>
              <a:spcBef>
                <a:spcPts val="0"/>
              </a:spcBef>
              <a:spcAft>
                <a:spcPts val="0"/>
              </a:spcAft>
              <a:buSzPts val="1100"/>
              <a:buChar char="-"/>
            </a:pPr>
            <a:r>
              <a:rPr lang="en" dirty="0"/>
              <a:t>The zero hop part really helps with latency SLAs</a:t>
            </a: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0" name="Google Shape;170;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43"/>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43"/>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54"/>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54"/>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5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5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4"/>
        <p:cNvGrpSpPr/>
        <p:nvPr/>
      </p:nvGrpSpPr>
      <p:grpSpPr>
        <a:xfrm>
          <a:off x="0" y="0"/>
          <a:ext cx="0" cy="0"/>
          <a:chOff x="0" y="0"/>
          <a:chExt cx="0" cy="0"/>
        </a:xfrm>
      </p:grpSpPr>
      <p:sp>
        <p:nvSpPr>
          <p:cNvPr id="55" name="Google Shape;55;p4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6" name="Google Shape;56;p4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57" name="Google Shape;57;p4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8"/>
        <p:cNvGrpSpPr/>
        <p:nvPr/>
      </p:nvGrpSpPr>
      <p:grpSpPr>
        <a:xfrm>
          <a:off x="0" y="0"/>
          <a:ext cx="0" cy="0"/>
          <a:chOff x="0" y="0"/>
          <a:chExt cx="0" cy="0"/>
        </a:xfrm>
      </p:grpSpPr>
      <p:sp>
        <p:nvSpPr>
          <p:cNvPr id="59" name="Google Shape;59;p56"/>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60" name="Google Shape;60;p56"/>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61" name="Google Shape;61;p5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2"/>
        <p:cNvGrpSpPr/>
        <p:nvPr/>
      </p:nvGrpSpPr>
      <p:grpSpPr>
        <a:xfrm>
          <a:off x="0" y="0"/>
          <a:ext cx="0" cy="0"/>
          <a:chOff x="0" y="0"/>
          <a:chExt cx="0" cy="0"/>
        </a:xfrm>
      </p:grpSpPr>
      <p:sp>
        <p:nvSpPr>
          <p:cNvPr id="63" name="Google Shape;63;p57"/>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64" name="Google Shape;64;p5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5"/>
        <p:cNvGrpSpPr/>
        <p:nvPr/>
      </p:nvGrpSpPr>
      <p:grpSpPr>
        <a:xfrm>
          <a:off x="0" y="0"/>
          <a:ext cx="0" cy="0"/>
          <a:chOff x="0" y="0"/>
          <a:chExt cx="0" cy="0"/>
        </a:xfrm>
      </p:grpSpPr>
      <p:sp>
        <p:nvSpPr>
          <p:cNvPr id="66" name="Google Shape;66;p5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7" name="Google Shape;67;p58"/>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68" name="Google Shape;68;p58"/>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69" name="Google Shape;69;p5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5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2" name="Google Shape;72;p5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3"/>
        <p:cNvGrpSpPr/>
        <p:nvPr/>
      </p:nvGrpSpPr>
      <p:grpSpPr>
        <a:xfrm>
          <a:off x="0" y="0"/>
          <a:ext cx="0" cy="0"/>
          <a:chOff x="0" y="0"/>
          <a:chExt cx="0" cy="0"/>
        </a:xfrm>
      </p:grpSpPr>
      <p:sp>
        <p:nvSpPr>
          <p:cNvPr id="74" name="Google Shape;74;p60"/>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75" name="Google Shape;75;p60"/>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76" name="Google Shape;76;p6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7"/>
        <p:cNvGrpSpPr/>
        <p:nvPr/>
      </p:nvGrpSpPr>
      <p:grpSpPr>
        <a:xfrm>
          <a:off x="0" y="0"/>
          <a:ext cx="0" cy="0"/>
          <a:chOff x="0" y="0"/>
          <a:chExt cx="0" cy="0"/>
        </a:xfrm>
      </p:grpSpPr>
      <p:sp>
        <p:nvSpPr>
          <p:cNvPr id="78" name="Google Shape;78;p61"/>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79" name="Google Shape;79;p6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0"/>
        <p:cNvGrpSpPr/>
        <p:nvPr/>
      </p:nvGrpSpPr>
      <p:grpSpPr>
        <a:xfrm>
          <a:off x="0" y="0"/>
          <a:ext cx="0" cy="0"/>
          <a:chOff x="0" y="0"/>
          <a:chExt cx="0" cy="0"/>
        </a:xfrm>
      </p:grpSpPr>
      <p:sp>
        <p:nvSpPr>
          <p:cNvPr id="81" name="Google Shape;81;p6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62"/>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83" name="Google Shape;83;p62"/>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84" name="Google Shape;84;p62"/>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85" name="Google Shape;85;p6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4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4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6"/>
        <p:cNvGrpSpPr/>
        <p:nvPr/>
      </p:nvGrpSpPr>
      <p:grpSpPr>
        <a:xfrm>
          <a:off x="0" y="0"/>
          <a:ext cx="0" cy="0"/>
          <a:chOff x="0" y="0"/>
          <a:chExt cx="0" cy="0"/>
        </a:xfrm>
      </p:grpSpPr>
      <p:sp>
        <p:nvSpPr>
          <p:cNvPr id="87" name="Google Shape;87;p63"/>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88" name="Google Shape;88;p6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9"/>
        <p:cNvGrpSpPr/>
        <p:nvPr/>
      </p:nvGrpSpPr>
      <p:grpSpPr>
        <a:xfrm>
          <a:off x="0" y="0"/>
          <a:ext cx="0" cy="0"/>
          <a:chOff x="0" y="0"/>
          <a:chExt cx="0" cy="0"/>
        </a:xfrm>
      </p:grpSpPr>
      <p:sp>
        <p:nvSpPr>
          <p:cNvPr id="90" name="Google Shape;90;p64"/>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91" name="Google Shape;91;p64"/>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92" name="Google Shape;92;p6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6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47"/>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4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48"/>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48"/>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4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4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4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50"/>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50"/>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5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51"/>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5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52"/>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52"/>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52"/>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52"/>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Clr>
                <a:schemeClr val="dk1"/>
              </a:buClr>
              <a:buSzPts val="1800"/>
              <a:buChar char="●"/>
              <a:defRPr>
                <a:solidFill>
                  <a:schemeClr val="dk1"/>
                </a:solidFill>
              </a:defRPr>
            </a:lvl1pPr>
            <a:lvl2pPr marL="914400" lvl="1" indent="-317500" algn="l">
              <a:lnSpc>
                <a:spcPct val="115000"/>
              </a:lnSpc>
              <a:spcBef>
                <a:spcPts val="1600"/>
              </a:spcBef>
              <a:spcAft>
                <a:spcPts val="0"/>
              </a:spcAft>
              <a:buClr>
                <a:schemeClr val="dk1"/>
              </a:buClr>
              <a:buSzPts val="1400"/>
              <a:buChar char="○"/>
              <a:defRPr>
                <a:solidFill>
                  <a:schemeClr val="dk1"/>
                </a:solidFill>
              </a:defRPr>
            </a:lvl2pPr>
            <a:lvl3pPr marL="1371600" lvl="2" indent="-317500" algn="l">
              <a:lnSpc>
                <a:spcPct val="115000"/>
              </a:lnSpc>
              <a:spcBef>
                <a:spcPts val="1600"/>
              </a:spcBef>
              <a:spcAft>
                <a:spcPts val="0"/>
              </a:spcAft>
              <a:buClr>
                <a:schemeClr val="dk1"/>
              </a:buClr>
              <a:buSzPts val="1400"/>
              <a:buChar char="■"/>
              <a:defRPr>
                <a:solidFill>
                  <a:schemeClr val="dk1"/>
                </a:solidFill>
              </a:defRPr>
            </a:lvl3pPr>
            <a:lvl4pPr marL="1828800" lvl="3" indent="-317500" algn="l">
              <a:lnSpc>
                <a:spcPct val="115000"/>
              </a:lnSpc>
              <a:spcBef>
                <a:spcPts val="1600"/>
              </a:spcBef>
              <a:spcAft>
                <a:spcPts val="0"/>
              </a:spcAft>
              <a:buClr>
                <a:schemeClr val="dk1"/>
              </a:buClr>
              <a:buSzPts val="1400"/>
              <a:buChar char="●"/>
              <a:defRPr>
                <a:solidFill>
                  <a:schemeClr val="dk1"/>
                </a:solidFill>
              </a:defRPr>
            </a:lvl4pPr>
            <a:lvl5pPr marL="2286000" lvl="4" indent="-317500" algn="l">
              <a:lnSpc>
                <a:spcPct val="115000"/>
              </a:lnSpc>
              <a:spcBef>
                <a:spcPts val="1600"/>
              </a:spcBef>
              <a:spcAft>
                <a:spcPts val="0"/>
              </a:spcAft>
              <a:buClr>
                <a:schemeClr val="dk1"/>
              </a:buClr>
              <a:buSzPts val="1400"/>
              <a:buChar char="○"/>
              <a:defRPr>
                <a:solidFill>
                  <a:schemeClr val="dk1"/>
                </a:solidFill>
              </a:defRPr>
            </a:lvl5pPr>
            <a:lvl6pPr marL="2743200" lvl="5" indent="-317500" algn="l">
              <a:lnSpc>
                <a:spcPct val="115000"/>
              </a:lnSpc>
              <a:spcBef>
                <a:spcPts val="1600"/>
              </a:spcBef>
              <a:spcAft>
                <a:spcPts val="0"/>
              </a:spcAft>
              <a:buClr>
                <a:schemeClr val="dk1"/>
              </a:buClr>
              <a:buSzPts val="1400"/>
              <a:buChar char="■"/>
              <a:defRPr>
                <a:solidFill>
                  <a:schemeClr val="dk1"/>
                </a:solidFill>
              </a:defRPr>
            </a:lvl6pPr>
            <a:lvl7pPr marL="3200400" lvl="6" indent="-317500" algn="l">
              <a:lnSpc>
                <a:spcPct val="115000"/>
              </a:lnSpc>
              <a:spcBef>
                <a:spcPts val="1600"/>
              </a:spcBef>
              <a:spcAft>
                <a:spcPts val="0"/>
              </a:spcAft>
              <a:buClr>
                <a:schemeClr val="dk1"/>
              </a:buClr>
              <a:buSzPts val="1400"/>
              <a:buChar char="●"/>
              <a:defRPr>
                <a:solidFill>
                  <a:schemeClr val="dk1"/>
                </a:solidFill>
              </a:defRPr>
            </a:lvl7pPr>
            <a:lvl8pPr marL="3657600" lvl="7" indent="-317500" algn="l">
              <a:lnSpc>
                <a:spcPct val="115000"/>
              </a:lnSpc>
              <a:spcBef>
                <a:spcPts val="1600"/>
              </a:spcBef>
              <a:spcAft>
                <a:spcPts val="0"/>
              </a:spcAft>
              <a:buClr>
                <a:schemeClr val="dk1"/>
              </a:buClr>
              <a:buSzPts val="1400"/>
              <a:buChar char="○"/>
              <a:defRPr>
                <a:solidFill>
                  <a:schemeClr val="dk1"/>
                </a:solidFill>
              </a:defRPr>
            </a:lvl8pPr>
            <a:lvl9pPr marL="4114800" lvl="8" indent="-317500" algn="l">
              <a:lnSpc>
                <a:spcPct val="115000"/>
              </a:lnSpc>
              <a:spcBef>
                <a:spcPts val="1600"/>
              </a:spcBef>
              <a:spcAft>
                <a:spcPts val="1600"/>
              </a:spcAft>
              <a:buClr>
                <a:schemeClr val="dk1"/>
              </a:buClr>
              <a:buSzPts val="1400"/>
              <a:buChar char="■"/>
              <a:defRPr>
                <a:solidFill>
                  <a:schemeClr val="dk1"/>
                </a:solidFill>
              </a:defRPr>
            </a:lvl9pPr>
          </a:lstStyle>
          <a:p>
            <a:endParaRPr/>
          </a:p>
        </p:txBody>
      </p:sp>
      <p:sp>
        <p:nvSpPr>
          <p:cNvPr id="40" name="Google Shape;40;p5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53"/>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5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4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4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lt2"/>
              </a:buClr>
              <a:buSzPts val="1800"/>
              <a:buFont typeface="Arial"/>
              <a:buChar char="●"/>
              <a:defRPr sz="1800" b="0" i="0" u="none" strike="noStrike" cap="none">
                <a:solidFill>
                  <a:schemeClr val="lt2"/>
                </a:solidFill>
                <a:latin typeface="Arial"/>
                <a:ea typeface="Arial"/>
                <a:cs typeface="Arial"/>
                <a:sym typeface="Arial"/>
              </a:defRPr>
            </a:lvl1pPr>
            <a:lvl2pPr marL="914400" marR="0" lvl="1"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2pPr>
            <a:lvl3pPr marL="1371600" marR="0" lvl="2"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3pPr>
            <a:lvl4pPr marL="1828800" marR="0" lvl="3"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4pPr>
            <a:lvl5pPr marL="2286000" marR="0" lvl="4"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5pPr>
            <a:lvl6pPr marL="2743200" marR="0" lvl="5"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6pPr>
            <a:lvl7pPr marL="3200400" marR="0" lvl="6"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7pPr>
            <a:lvl8pPr marL="3657600" marR="0" lvl="7"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8pPr>
            <a:lvl9pPr marL="4114800" marR="0" lvl="8" indent="-317500" algn="l" rtl="0">
              <a:lnSpc>
                <a:spcPct val="115000"/>
              </a:lnSpc>
              <a:spcBef>
                <a:spcPts val="1600"/>
              </a:spcBef>
              <a:spcAft>
                <a:spcPts val="1600"/>
              </a:spcAft>
              <a:buClr>
                <a:schemeClr val="lt2"/>
              </a:buClr>
              <a:buSzPts val="1400"/>
              <a:buFont typeface="Arial"/>
              <a:buChar char="■"/>
              <a:defRPr sz="1400" b="0" i="0" u="none" strike="noStrike" cap="none">
                <a:solidFill>
                  <a:schemeClr val="lt2"/>
                </a:solidFill>
                <a:latin typeface="Arial"/>
                <a:ea typeface="Arial"/>
                <a:cs typeface="Arial"/>
                <a:sym typeface="Arial"/>
              </a:defRPr>
            </a:lvl9pPr>
          </a:lstStyle>
          <a:p>
            <a:endParaRPr/>
          </a:p>
        </p:txBody>
      </p:sp>
      <p:sp>
        <p:nvSpPr>
          <p:cNvPr id="8" name="Google Shape;8;p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4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52" name="Google Shape;52;p4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53" name="Google Shape;53;p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98"/>
        <p:cNvGrpSpPr/>
        <p:nvPr/>
      </p:nvGrpSpPr>
      <p:grpSpPr>
        <a:xfrm>
          <a:off x="0" y="0"/>
          <a:ext cx="0" cy="0"/>
          <a:chOff x="0" y="0"/>
          <a:chExt cx="0" cy="0"/>
        </a:xfrm>
      </p:grpSpPr>
      <p:sp>
        <p:nvSpPr>
          <p:cNvPr id="99" name="Google Shape;99;p1"/>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
              <a:t>Dynamo / Bayou</a:t>
            </a:r>
            <a:endParaRPr/>
          </a:p>
        </p:txBody>
      </p:sp>
      <p:sp>
        <p:nvSpPr>
          <p:cNvPr id="100" name="Google Shape;100;p1"/>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a:solidFill>
                  <a:srgbClr val="FFFFFF"/>
                </a:solidFill>
              </a:rPr>
              <a:t>Mar 5th, 2021</a:t>
            </a:r>
            <a:endParaRPr>
              <a:solidFill>
                <a:srgbClr val="FFFFFF"/>
              </a:solidFill>
            </a:endParaRPr>
          </a:p>
          <a:p>
            <a:pPr marL="0" lvl="0" indent="0" algn="ctr" rtl="0">
              <a:lnSpc>
                <a:spcPct val="100000"/>
              </a:lnSpc>
              <a:spcBef>
                <a:spcPts val="0"/>
              </a:spcBef>
              <a:spcAft>
                <a:spcPts val="0"/>
              </a:spcAft>
              <a:buSzPts val="2800"/>
              <a:buNone/>
            </a:pPr>
            <a:endParaRPr>
              <a:solidFill>
                <a:srgbClr val="FFFFFF"/>
              </a:solidFill>
            </a:endParaRPr>
          </a:p>
        </p:txBody>
      </p:sp>
      <p:sp>
        <p:nvSpPr>
          <p:cNvPr id="101" name="Google Shape;101;p1"/>
          <p:cNvSpPr txBox="1"/>
          <p:nvPr/>
        </p:nvSpPr>
        <p:spPr>
          <a:xfrm>
            <a:off x="3278067" y="4792795"/>
            <a:ext cx="239985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400" b="0" i="0" u="none" strike="noStrike" cap="none">
                <a:solidFill>
                  <a:schemeClr val="dk1"/>
                </a:solidFill>
                <a:latin typeface="Arial"/>
                <a:ea typeface="Arial"/>
                <a:cs typeface="Arial"/>
                <a:sym typeface="Arial"/>
              </a:rPr>
              <a:t>[Adapted from Andrew Or’s]</a:t>
            </a: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Conflict resolution</a:t>
            </a:r>
            <a:endParaRPr/>
          </a:p>
        </p:txBody>
      </p:sp>
      <p:sp>
        <p:nvSpPr>
          <p:cNvPr id="179" name="Google Shape;179;p13"/>
          <p:cNvSpPr txBox="1">
            <a:spLocks noGrp="1"/>
          </p:cNvSpPr>
          <p:nvPr>
            <p:ph type="body" idx="1"/>
          </p:nvPr>
        </p:nvSpPr>
        <p:spPr>
          <a:xfrm>
            <a:off x="795700" y="1434250"/>
            <a:ext cx="3944700" cy="3075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1600">
                <a:solidFill>
                  <a:srgbClr val="000000"/>
                </a:solidFill>
              </a:rPr>
              <a:t>Two machines write different values to the same key</a:t>
            </a:r>
            <a:endParaRPr sz="1600">
              <a:solidFill>
                <a:srgbClr val="000000"/>
              </a:solidFill>
            </a:endParaRPr>
          </a:p>
          <a:p>
            <a:pPr marL="0" lvl="0" indent="0" algn="l" rtl="0">
              <a:lnSpc>
                <a:spcPct val="115000"/>
              </a:lnSpc>
              <a:spcBef>
                <a:spcPts val="2400"/>
              </a:spcBef>
              <a:spcAft>
                <a:spcPts val="0"/>
              </a:spcAft>
              <a:buSzPts val="1800"/>
              <a:buNone/>
            </a:pPr>
            <a:r>
              <a:rPr lang="en" sz="1600" i="1">
                <a:solidFill>
                  <a:srgbClr val="000000"/>
                </a:solidFill>
              </a:rPr>
              <a:t>Vector clocks</a:t>
            </a:r>
            <a:r>
              <a:rPr lang="en" sz="1600">
                <a:solidFill>
                  <a:srgbClr val="000000"/>
                </a:solidFill>
              </a:rPr>
              <a:t>: list of (node, count) pairs where count is incremented on write</a:t>
            </a:r>
            <a:endParaRPr sz="1600">
              <a:solidFill>
                <a:srgbClr val="000000"/>
              </a:solidFill>
            </a:endParaRPr>
          </a:p>
          <a:p>
            <a:pPr marL="0" lvl="0" indent="0" algn="l" rtl="0">
              <a:lnSpc>
                <a:spcPct val="115000"/>
              </a:lnSpc>
              <a:spcBef>
                <a:spcPts val="2400"/>
              </a:spcBef>
              <a:spcAft>
                <a:spcPts val="0"/>
              </a:spcAft>
              <a:buSzPts val="1800"/>
              <a:buNone/>
            </a:pPr>
            <a:r>
              <a:rPr lang="en" sz="1600">
                <a:solidFill>
                  <a:srgbClr val="000000"/>
                </a:solidFill>
              </a:rPr>
              <a:t>If one vector clock subsumes another, discard older value</a:t>
            </a:r>
            <a:endParaRPr sz="1600">
              <a:solidFill>
                <a:srgbClr val="000000"/>
              </a:solidFill>
            </a:endParaRPr>
          </a:p>
          <a:p>
            <a:pPr marL="0" lvl="0" indent="0" algn="l" rtl="0">
              <a:lnSpc>
                <a:spcPct val="115000"/>
              </a:lnSpc>
              <a:spcBef>
                <a:spcPts val="2400"/>
              </a:spcBef>
              <a:spcAft>
                <a:spcPts val="2400"/>
              </a:spcAft>
              <a:buSzPts val="1800"/>
              <a:buNone/>
            </a:pPr>
            <a:r>
              <a:rPr lang="en" sz="1600">
                <a:solidFill>
                  <a:srgbClr val="000000"/>
                </a:solidFill>
              </a:rPr>
              <a:t>Else, return all conflicting values to client</a:t>
            </a:r>
            <a:endParaRPr sz="1600">
              <a:solidFill>
                <a:srgbClr val="000000"/>
              </a:solidFill>
            </a:endParaRPr>
          </a:p>
        </p:txBody>
      </p:sp>
      <p:pic>
        <p:nvPicPr>
          <p:cNvPr id="180" name="Google Shape;180;p13"/>
          <p:cNvPicPr preferRelativeResize="0"/>
          <p:nvPr/>
        </p:nvPicPr>
        <p:blipFill rotWithShape="1">
          <a:blip r:embed="rId3">
            <a:alphaModFix/>
          </a:blip>
          <a:srcRect/>
          <a:stretch/>
        </p:blipFill>
        <p:spPr>
          <a:xfrm>
            <a:off x="4628200" y="943750"/>
            <a:ext cx="3827974" cy="38209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Effect transition="in" filter="fade">
                                      <p:cBhvr>
                                        <p:cTn id="7" dur="1"/>
                                        <p:tgtEl>
                                          <p:spTgt spid="1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9">
                                            <p:txEl>
                                              <p:pRg st="1" end="1"/>
                                            </p:txEl>
                                          </p:spTgt>
                                        </p:tgtEl>
                                        <p:attrNameLst>
                                          <p:attrName>style.visibility</p:attrName>
                                        </p:attrNameLst>
                                      </p:cBhvr>
                                      <p:to>
                                        <p:strVal val="visible"/>
                                      </p:to>
                                    </p:set>
                                    <p:animEffect transition="in" filter="fade">
                                      <p:cBhvr>
                                        <p:cTn id="12" dur="1"/>
                                        <p:tgtEl>
                                          <p:spTgt spid="1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9">
                                            <p:txEl>
                                              <p:pRg st="2" end="2"/>
                                            </p:txEl>
                                          </p:spTgt>
                                        </p:tgtEl>
                                        <p:attrNameLst>
                                          <p:attrName>style.visibility</p:attrName>
                                        </p:attrNameLst>
                                      </p:cBhvr>
                                      <p:to>
                                        <p:strVal val="visible"/>
                                      </p:to>
                                    </p:set>
                                    <p:animEffect transition="in" filter="fade">
                                      <p:cBhvr>
                                        <p:cTn id="17" dur="1"/>
                                        <p:tgtEl>
                                          <p:spTgt spid="1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9">
                                            <p:txEl>
                                              <p:pRg st="3" end="3"/>
                                            </p:txEl>
                                          </p:spTgt>
                                        </p:tgtEl>
                                        <p:attrNameLst>
                                          <p:attrName>style.visibility</p:attrName>
                                        </p:attrNameLst>
                                      </p:cBhvr>
                                      <p:to>
                                        <p:strVal val="visible"/>
                                      </p:to>
                                    </p:set>
                                    <p:animEffect transition="in" filter="fade">
                                      <p:cBhvr>
                                        <p:cTn id="22" dur="1"/>
                                        <p:tgtEl>
                                          <p:spTgt spid="1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Context contains vector clocks</a:t>
            </a:r>
            <a:endParaRPr/>
          </a:p>
        </p:txBody>
      </p:sp>
      <p:sp>
        <p:nvSpPr>
          <p:cNvPr id="186" name="Google Shape;186;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a:solidFill>
                  <a:srgbClr val="000000"/>
                </a:solidFill>
              </a:rPr>
              <a:t>Dynamo client API is simple:</a:t>
            </a:r>
            <a:endParaRPr>
              <a:solidFill>
                <a:srgbClr val="000000"/>
              </a:solidFill>
            </a:endParaRPr>
          </a:p>
          <a:p>
            <a:pPr marL="0" lvl="0" indent="457200" algn="l" rtl="0">
              <a:lnSpc>
                <a:spcPct val="115000"/>
              </a:lnSpc>
              <a:spcBef>
                <a:spcPts val="1600"/>
              </a:spcBef>
              <a:spcAft>
                <a:spcPts val="0"/>
              </a:spcAft>
              <a:buSzPts val="1800"/>
              <a:buNone/>
            </a:pPr>
            <a:r>
              <a:rPr lang="en">
                <a:solidFill>
                  <a:srgbClr val="000000"/>
                </a:solidFill>
                <a:latin typeface="Consolas"/>
                <a:ea typeface="Consolas"/>
                <a:cs typeface="Consolas"/>
                <a:sym typeface="Consolas"/>
              </a:rPr>
              <a:t>get(key) (value, context)</a:t>
            </a:r>
            <a:endParaRPr>
              <a:solidFill>
                <a:srgbClr val="000000"/>
              </a:solidFill>
              <a:latin typeface="Consolas"/>
              <a:ea typeface="Consolas"/>
              <a:cs typeface="Consolas"/>
              <a:sym typeface="Consolas"/>
            </a:endParaRPr>
          </a:p>
          <a:p>
            <a:pPr marL="0" lvl="0" indent="457200" algn="l" rtl="0">
              <a:lnSpc>
                <a:spcPct val="115000"/>
              </a:lnSpc>
              <a:spcBef>
                <a:spcPts val="1600"/>
              </a:spcBef>
              <a:spcAft>
                <a:spcPts val="0"/>
              </a:spcAft>
              <a:buSzPts val="1800"/>
              <a:buNone/>
            </a:pPr>
            <a:r>
              <a:rPr lang="en">
                <a:solidFill>
                  <a:srgbClr val="000000"/>
                </a:solidFill>
                <a:latin typeface="Consolas"/>
                <a:ea typeface="Consolas"/>
                <a:cs typeface="Consolas"/>
                <a:sym typeface="Consolas"/>
              </a:rPr>
              <a:t>put(key, value, context)</a:t>
            </a:r>
            <a:endParaRPr>
              <a:solidFill>
                <a:srgbClr val="000000"/>
              </a:solidFill>
              <a:latin typeface="Consolas"/>
              <a:ea typeface="Consolas"/>
              <a:cs typeface="Consolas"/>
              <a:sym typeface="Consolas"/>
            </a:endParaRPr>
          </a:p>
          <a:p>
            <a:pPr marL="0" lvl="0" indent="0" algn="l" rtl="0">
              <a:lnSpc>
                <a:spcPct val="115000"/>
              </a:lnSpc>
              <a:spcBef>
                <a:spcPts val="1600"/>
              </a:spcBef>
              <a:spcAft>
                <a:spcPts val="1600"/>
              </a:spcAft>
              <a:buClr>
                <a:schemeClr val="dk1"/>
              </a:buClr>
              <a:buSzPts val="1100"/>
              <a:buFont typeface="Arial"/>
              <a:buNone/>
            </a:pPr>
            <a:r>
              <a:rPr lang="en">
                <a:solidFill>
                  <a:schemeClr val="dk1"/>
                </a:solidFill>
              </a:rPr>
              <a:t>Common pattern: put after get</a:t>
            </a:r>
            <a:endParaRPr>
              <a:solidFill>
                <a:srgbClr val="000000"/>
              </a:solidFill>
              <a:latin typeface="Consolas"/>
              <a:ea typeface="Consolas"/>
              <a:cs typeface="Consolas"/>
              <a:sym typeface="Consolas"/>
            </a:endParaRPr>
          </a:p>
        </p:txBody>
      </p:sp>
      <p:pic>
        <p:nvPicPr>
          <p:cNvPr id="187" name="Google Shape;187;p14"/>
          <p:cNvPicPr preferRelativeResize="0"/>
          <p:nvPr/>
        </p:nvPicPr>
        <p:blipFill rotWithShape="1">
          <a:blip r:embed="rId3">
            <a:alphaModFix/>
          </a:blip>
          <a:srcRect/>
          <a:stretch/>
        </p:blipFill>
        <p:spPr>
          <a:xfrm>
            <a:off x="4628200" y="943750"/>
            <a:ext cx="3827974" cy="38209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15"/>
          <p:cNvPicPr preferRelativeResize="0"/>
          <p:nvPr/>
        </p:nvPicPr>
        <p:blipFill rotWithShape="1">
          <a:blip r:embed="rId3">
            <a:alphaModFix/>
          </a:blip>
          <a:srcRect r="36402"/>
          <a:stretch/>
        </p:blipFill>
        <p:spPr>
          <a:xfrm>
            <a:off x="556425" y="400225"/>
            <a:ext cx="3501327" cy="2490160"/>
          </a:xfrm>
          <a:prstGeom prst="rect">
            <a:avLst/>
          </a:prstGeom>
          <a:noFill/>
          <a:ln w="19050" cap="flat" cmpd="sng">
            <a:solidFill>
              <a:srgbClr val="000000"/>
            </a:solidFill>
            <a:prstDash val="solid"/>
            <a:round/>
            <a:headEnd type="none" w="sm" len="sm"/>
            <a:tailEnd type="none" w="sm" len="sm"/>
          </a:ln>
        </p:spPr>
      </p:pic>
      <p:pic>
        <p:nvPicPr>
          <p:cNvPr id="193" name="Google Shape;193;p15"/>
          <p:cNvPicPr preferRelativeResize="0"/>
          <p:nvPr/>
        </p:nvPicPr>
        <p:blipFill rotWithShape="1">
          <a:blip r:embed="rId4">
            <a:alphaModFix/>
          </a:blip>
          <a:srcRect r="34550"/>
          <a:stretch/>
        </p:blipFill>
        <p:spPr>
          <a:xfrm>
            <a:off x="556425" y="3327250"/>
            <a:ext cx="3501327" cy="1418600"/>
          </a:xfrm>
          <a:prstGeom prst="rect">
            <a:avLst/>
          </a:prstGeom>
          <a:noFill/>
          <a:ln w="19050" cap="flat" cmpd="sng">
            <a:solidFill>
              <a:srgbClr val="000000"/>
            </a:solidFill>
            <a:prstDash val="solid"/>
            <a:round/>
            <a:headEnd type="none" w="sm" len="sm"/>
            <a:tailEnd type="none" w="sm" len="sm"/>
          </a:ln>
        </p:spPr>
      </p:pic>
      <p:pic>
        <p:nvPicPr>
          <p:cNvPr id="194" name="Google Shape;194;p15"/>
          <p:cNvPicPr preferRelativeResize="0"/>
          <p:nvPr/>
        </p:nvPicPr>
        <p:blipFill rotWithShape="1">
          <a:blip r:embed="rId5">
            <a:alphaModFix/>
          </a:blip>
          <a:srcRect/>
          <a:stretch/>
        </p:blipFill>
        <p:spPr>
          <a:xfrm>
            <a:off x="4748700" y="556300"/>
            <a:ext cx="3954549" cy="4030900"/>
          </a:xfrm>
          <a:prstGeom prst="rect">
            <a:avLst/>
          </a:prstGeom>
          <a:noFill/>
          <a:ln w="19050" cap="flat" cmpd="sng">
            <a:solidFill>
              <a:srgbClr val="000000"/>
            </a:solidFill>
            <a:prstDash val="solid"/>
            <a:round/>
            <a:headEnd type="none" w="sm" len="sm"/>
            <a:tailEnd type="none" w="sm" len="sm"/>
          </a:ln>
        </p:spPr>
      </p:pic>
      <p:cxnSp>
        <p:nvCxnSpPr>
          <p:cNvPr id="195" name="Google Shape;195;p15"/>
          <p:cNvCxnSpPr>
            <a:stCxn id="192" idx="3"/>
          </p:cNvCxnSpPr>
          <p:nvPr/>
        </p:nvCxnSpPr>
        <p:spPr>
          <a:xfrm>
            <a:off x="4057752" y="1645305"/>
            <a:ext cx="665400" cy="442800"/>
          </a:xfrm>
          <a:prstGeom prst="straightConnector1">
            <a:avLst/>
          </a:prstGeom>
          <a:noFill/>
          <a:ln w="19050" cap="flat" cmpd="sng">
            <a:solidFill>
              <a:srgbClr val="000000"/>
            </a:solidFill>
            <a:prstDash val="solid"/>
            <a:round/>
            <a:headEnd type="none" w="sm" len="sm"/>
            <a:tailEnd type="triangle" w="med" len="med"/>
          </a:ln>
        </p:spPr>
      </p:cxnSp>
      <p:cxnSp>
        <p:nvCxnSpPr>
          <p:cNvPr id="196" name="Google Shape;196;p15"/>
          <p:cNvCxnSpPr>
            <a:stCxn id="193" idx="3"/>
          </p:cNvCxnSpPr>
          <p:nvPr/>
        </p:nvCxnSpPr>
        <p:spPr>
          <a:xfrm rot="10800000" flipH="1">
            <a:off x="4057752" y="3305750"/>
            <a:ext cx="677100" cy="730800"/>
          </a:xfrm>
          <a:prstGeom prst="straightConnector1">
            <a:avLst/>
          </a:prstGeom>
          <a:noFill/>
          <a:ln w="19050" cap="flat" cmpd="sng">
            <a:solidFill>
              <a:srgbClr val="000000"/>
            </a:solidFill>
            <a:prstDash val="solid"/>
            <a:round/>
            <a:headEnd type="none" w="sm" len="sm"/>
            <a:tailEnd type="triangle"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16"/>
          <p:cNvPicPr preferRelativeResize="0"/>
          <p:nvPr/>
        </p:nvPicPr>
        <p:blipFill rotWithShape="1">
          <a:blip r:embed="rId3">
            <a:alphaModFix/>
          </a:blip>
          <a:srcRect r="36402"/>
          <a:stretch/>
        </p:blipFill>
        <p:spPr>
          <a:xfrm>
            <a:off x="632625" y="248025"/>
            <a:ext cx="3106950" cy="2209675"/>
          </a:xfrm>
          <a:prstGeom prst="rect">
            <a:avLst/>
          </a:prstGeom>
          <a:noFill/>
          <a:ln w="19050" cap="flat" cmpd="sng">
            <a:solidFill>
              <a:srgbClr val="000000"/>
            </a:solidFill>
            <a:prstDash val="solid"/>
            <a:round/>
            <a:headEnd type="none" w="sm" len="sm"/>
            <a:tailEnd type="none" w="sm" len="sm"/>
          </a:ln>
        </p:spPr>
      </p:pic>
      <p:pic>
        <p:nvPicPr>
          <p:cNvPr id="202" name="Google Shape;202;p16"/>
          <p:cNvPicPr preferRelativeResize="0"/>
          <p:nvPr/>
        </p:nvPicPr>
        <p:blipFill rotWithShape="1">
          <a:blip r:embed="rId4">
            <a:alphaModFix/>
          </a:blip>
          <a:srcRect/>
          <a:stretch/>
        </p:blipFill>
        <p:spPr>
          <a:xfrm>
            <a:off x="4748700" y="556300"/>
            <a:ext cx="3954549" cy="4030900"/>
          </a:xfrm>
          <a:prstGeom prst="rect">
            <a:avLst/>
          </a:prstGeom>
          <a:noFill/>
          <a:ln w="19050" cap="flat" cmpd="sng">
            <a:solidFill>
              <a:srgbClr val="000000"/>
            </a:solidFill>
            <a:prstDash val="solid"/>
            <a:round/>
            <a:headEnd type="none" w="sm" len="sm"/>
            <a:tailEnd type="none" w="sm" len="sm"/>
          </a:ln>
        </p:spPr>
      </p:pic>
      <p:cxnSp>
        <p:nvCxnSpPr>
          <p:cNvPr id="203" name="Google Shape;203;p16"/>
          <p:cNvCxnSpPr>
            <a:stCxn id="201" idx="3"/>
          </p:cNvCxnSpPr>
          <p:nvPr/>
        </p:nvCxnSpPr>
        <p:spPr>
          <a:xfrm>
            <a:off x="3739575" y="1352862"/>
            <a:ext cx="999600" cy="627300"/>
          </a:xfrm>
          <a:prstGeom prst="straightConnector1">
            <a:avLst/>
          </a:prstGeom>
          <a:noFill/>
          <a:ln w="19050" cap="flat" cmpd="sng">
            <a:solidFill>
              <a:srgbClr val="000000"/>
            </a:solidFill>
            <a:prstDash val="solid"/>
            <a:round/>
            <a:headEnd type="none" w="sm" len="sm"/>
            <a:tailEnd type="triangle" w="med" len="med"/>
          </a:ln>
        </p:spPr>
      </p:cxnSp>
      <p:cxnSp>
        <p:nvCxnSpPr>
          <p:cNvPr id="204" name="Google Shape;204;p16"/>
          <p:cNvCxnSpPr>
            <a:stCxn id="205" idx="3"/>
          </p:cNvCxnSpPr>
          <p:nvPr/>
        </p:nvCxnSpPr>
        <p:spPr>
          <a:xfrm rot="10800000" flipH="1">
            <a:off x="3739575" y="3140049"/>
            <a:ext cx="979200" cy="691200"/>
          </a:xfrm>
          <a:prstGeom prst="straightConnector1">
            <a:avLst/>
          </a:prstGeom>
          <a:noFill/>
          <a:ln w="19050" cap="flat" cmpd="sng">
            <a:solidFill>
              <a:srgbClr val="000000"/>
            </a:solidFill>
            <a:prstDash val="solid"/>
            <a:round/>
            <a:headEnd type="none" w="sm" len="sm"/>
            <a:tailEnd type="triangle" w="med" len="med"/>
          </a:ln>
        </p:spPr>
      </p:cxnSp>
      <p:pic>
        <p:nvPicPr>
          <p:cNvPr id="205" name="Google Shape;205;p16"/>
          <p:cNvPicPr preferRelativeResize="0"/>
          <p:nvPr/>
        </p:nvPicPr>
        <p:blipFill rotWithShape="1">
          <a:blip r:embed="rId5">
            <a:alphaModFix/>
          </a:blip>
          <a:srcRect/>
          <a:stretch/>
        </p:blipFill>
        <p:spPr>
          <a:xfrm>
            <a:off x="632625" y="2671399"/>
            <a:ext cx="3106950" cy="2319700"/>
          </a:xfrm>
          <a:prstGeom prst="rect">
            <a:avLst/>
          </a:prstGeom>
          <a:noFill/>
          <a:ln w="19050" cap="flat" cmpd="sng">
            <a:solidFill>
              <a:srgbClr val="000000"/>
            </a:solidFill>
            <a:prstDash val="solid"/>
            <a:round/>
            <a:headEnd type="none" w="sm" len="sm"/>
            <a:tailEnd type="none" w="sm" len="sm"/>
          </a:ln>
        </p:spPr>
      </p:pic>
      <p:sp>
        <p:nvSpPr>
          <p:cNvPr id="206" name="Google Shape;206;p16"/>
          <p:cNvSpPr/>
          <p:nvPr/>
        </p:nvSpPr>
        <p:spPr>
          <a:xfrm>
            <a:off x="707197" y="1444120"/>
            <a:ext cx="2868600" cy="878100"/>
          </a:xfrm>
          <a:prstGeom prst="rect">
            <a:avLst/>
          </a:prstGeom>
          <a:solidFill>
            <a:srgbClr val="FFFFFF">
              <a:alpha val="79607"/>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n" sz="4000" b="0" i="0" u="none" strike="noStrike" cap="none">
                <a:solidFill>
                  <a:srgbClr val="FF0000"/>
                </a:solidFill>
                <a:latin typeface="Arial"/>
                <a:ea typeface="Arial"/>
                <a:cs typeface="Arial"/>
                <a:sym typeface="Arial"/>
              </a:rPr>
              <a:t>DELETE</a:t>
            </a:r>
            <a:endParaRPr sz="4000" b="0" i="0" u="none" strike="noStrike" cap="none">
              <a:solidFill>
                <a:srgbClr val="FF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Conflict resolution</a:t>
            </a:r>
            <a:endParaRPr/>
          </a:p>
        </p:txBody>
      </p:sp>
      <p:sp>
        <p:nvSpPr>
          <p:cNvPr id="212" name="Google Shape;212;p17"/>
          <p:cNvSpPr txBox="1">
            <a:spLocks noGrp="1"/>
          </p:cNvSpPr>
          <p:nvPr>
            <p:ph type="body" idx="1"/>
          </p:nvPr>
        </p:nvSpPr>
        <p:spPr>
          <a:xfrm>
            <a:off x="795700" y="1434250"/>
            <a:ext cx="3944700" cy="3075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1600">
                <a:solidFill>
                  <a:srgbClr val="000000"/>
                </a:solidFill>
              </a:rPr>
              <a:t>Two machines write different values to the same key</a:t>
            </a:r>
            <a:endParaRPr sz="1600">
              <a:solidFill>
                <a:srgbClr val="000000"/>
              </a:solidFill>
            </a:endParaRPr>
          </a:p>
          <a:p>
            <a:pPr marL="0" lvl="0" indent="0" algn="l" rtl="0">
              <a:lnSpc>
                <a:spcPct val="115000"/>
              </a:lnSpc>
              <a:spcBef>
                <a:spcPts val="2400"/>
              </a:spcBef>
              <a:spcAft>
                <a:spcPts val="0"/>
              </a:spcAft>
              <a:buSzPts val="1800"/>
              <a:buNone/>
            </a:pPr>
            <a:r>
              <a:rPr lang="en" sz="1600" i="1">
                <a:solidFill>
                  <a:srgbClr val="000000"/>
                </a:solidFill>
              </a:rPr>
              <a:t>Vector clocks</a:t>
            </a:r>
            <a:r>
              <a:rPr lang="en" sz="1600">
                <a:solidFill>
                  <a:srgbClr val="000000"/>
                </a:solidFill>
              </a:rPr>
              <a:t>: list of (node, count) pairs where count is incremented on write</a:t>
            </a:r>
            <a:endParaRPr sz="1600">
              <a:solidFill>
                <a:srgbClr val="000000"/>
              </a:solidFill>
            </a:endParaRPr>
          </a:p>
          <a:p>
            <a:pPr marL="0" lvl="0" indent="0" algn="l" rtl="0">
              <a:lnSpc>
                <a:spcPct val="115000"/>
              </a:lnSpc>
              <a:spcBef>
                <a:spcPts val="2400"/>
              </a:spcBef>
              <a:spcAft>
                <a:spcPts val="0"/>
              </a:spcAft>
              <a:buSzPts val="1800"/>
              <a:buNone/>
            </a:pPr>
            <a:r>
              <a:rPr lang="en" sz="1600">
                <a:solidFill>
                  <a:srgbClr val="000000"/>
                </a:solidFill>
              </a:rPr>
              <a:t>If one vector clock subsumes another, discard older value</a:t>
            </a:r>
            <a:endParaRPr sz="1600">
              <a:solidFill>
                <a:srgbClr val="000000"/>
              </a:solidFill>
            </a:endParaRPr>
          </a:p>
          <a:p>
            <a:pPr marL="0" lvl="0" indent="0" algn="l" rtl="0">
              <a:lnSpc>
                <a:spcPct val="115000"/>
              </a:lnSpc>
              <a:spcBef>
                <a:spcPts val="2400"/>
              </a:spcBef>
              <a:spcAft>
                <a:spcPts val="2400"/>
              </a:spcAft>
              <a:buSzPts val="1800"/>
              <a:buNone/>
            </a:pPr>
            <a:r>
              <a:rPr lang="en" sz="1600">
                <a:solidFill>
                  <a:srgbClr val="000000"/>
                </a:solidFill>
              </a:rPr>
              <a:t>Else, return all conflicting values to client</a:t>
            </a:r>
            <a:endParaRPr sz="1600">
              <a:solidFill>
                <a:srgbClr val="000000"/>
              </a:solidFill>
            </a:endParaRPr>
          </a:p>
        </p:txBody>
      </p:sp>
      <p:pic>
        <p:nvPicPr>
          <p:cNvPr id="213" name="Google Shape;213;p17"/>
          <p:cNvPicPr preferRelativeResize="0"/>
          <p:nvPr/>
        </p:nvPicPr>
        <p:blipFill rotWithShape="1">
          <a:blip r:embed="rId3">
            <a:alphaModFix/>
          </a:blip>
          <a:srcRect/>
          <a:stretch/>
        </p:blipFill>
        <p:spPr>
          <a:xfrm>
            <a:off x="4628200" y="943750"/>
            <a:ext cx="3827974" cy="38209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Techniques for achieving availability</a:t>
            </a:r>
            <a:endParaRPr/>
          </a:p>
        </p:txBody>
      </p:sp>
      <p:sp>
        <p:nvSpPr>
          <p:cNvPr id="219" name="Google Shape;219;p18"/>
          <p:cNvSpPr txBox="1">
            <a:spLocks noGrp="1"/>
          </p:cNvSpPr>
          <p:nvPr>
            <p:ph type="body" idx="1"/>
          </p:nvPr>
        </p:nvSpPr>
        <p:spPr>
          <a:xfrm>
            <a:off x="605850" y="1383825"/>
            <a:ext cx="7761000" cy="3097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b="1" i="1">
                <a:solidFill>
                  <a:srgbClr val="000000"/>
                </a:solidFill>
              </a:rPr>
              <a:t>Consistent hashing</a:t>
            </a:r>
            <a:r>
              <a:rPr lang="en">
                <a:solidFill>
                  <a:srgbClr val="000000"/>
                </a:solidFill>
              </a:rPr>
              <a:t> </a:t>
            </a:r>
            <a:r>
              <a:rPr lang="en">
                <a:solidFill>
                  <a:srgbClr val="B7B7B7"/>
                </a:solidFill>
              </a:rPr>
              <a:t>for partitioning key space</a:t>
            </a:r>
            <a:endParaRPr>
              <a:solidFill>
                <a:srgbClr val="B7B7B7"/>
              </a:solidFill>
            </a:endParaRPr>
          </a:p>
          <a:p>
            <a:pPr marL="0" lvl="0" indent="0" algn="l" rtl="0">
              <a:lnSpc>
                <a:spcPct val="115000"/>
              </a:lnSpc>
              <a:spcBef>
                <a:spcPts val="2400"/>
              </a:spcBef>
              <a:spcAft>
                <a:spcPts val="0"/>
              </a:spcAft>
              <a:buSzPts val="1800"/>
              <a:buNone/>
            </a:pPr>
            <a:r>
              <a:rPr lang="en" b="1" i="1">
                <a:solidFill>
                  <a:srgbClr val="000000"/>
                </a:solidFill>
              </a:rPr>
              <a:t>Vector clocks</a:t>
            </a:r>
            <a:r>
              <a:rPr lang="en">
                <a:solidFill>
                  <a:srgbClr val="000000"/>
                </a:solidFill>
              </a:rPr>
              <a:t> </a:t>
            </a:r>
            <a:r>
              <a:rPr lang="en">
                <a:solidFill>
                  <a:srgbClr val="B7B7B7"/>
                </a:solidFill>
              </a:rPr>
              <a:t>for reconciling conflicts during reads</a:t>
            </a:r>
            <a:endParaRPr>
              <a:solidFill>
                <a:srgbClr val="B7B7B7"/>
              </a:solidFill>
            </a:endParaRPr>
          </a:p>
          <a:p>
            <a:pPr marL="0" lvl="0" indent="0" algn="l" rtl="0">
              <a:lnSpc>
                <a:spcPct val="115000"/>
              </a:lnSpc>
              <a:spcBef>
                <a:spcPts val="2400"/>
              </a:spcBef>
              <a:spcAft>
                <a:spcPts val="0"/>
              </a:spcAft>
              <a:buClr>
                <a:srgbClr val="000000"/>
              </a:buClr>
              <a:buSzPts val="1100"/>
              <a:buFont typeface="Arial"/>
              <a:buNone/>
            </a:pPr>
            <a:r>
              <a:rPr lang="en" b="1" i="1">
                <a:solidFill>
                  <a:srgbClr val="FF0000"/>
                </a:solidFill>
              </a:rPr>
              <a:t>Sloppy quorums</a:t>
            </a:r>
            <a:r>
              <a:rPr lang="en">
                <a:solidFill>
                  <a:srgbClr val="000000"/>
                </a:solidFill>
              </a:rPr>
              <a:t> </a:t>
            </a:r>
            <a:r>
              <a:rPr lang="en">
                <a:solidFill>
                  <a:srgbClr val="B7B7B7"/>
                </a:solidFill>
              </a:rPr>
              <a:t>for handling temporary failures</a:t>
            </a:r>
            <a:endParaRPr>
              <a:solidFill>
                <a:srgbClr val="B7B7B7"/>
              </a:solidFill>
            </a:endParaRPr>
          </a:p>
          <a:p>
            <a:pPr marL="0" lvl="0" indent="0" algn="l" rtl="0">
              <a:lnSpc>
                <a:spcPct val="115000"/>
              </a:lnSpc>
              <a:spcBef>
                <a:spcPts val="2400"/>
              </a:spcBef>
              <a:spcAft>
                <a:spcPts val="0"/>
              </a:spcAft>
              <a:buSzPts val="1800"/>
              <a:buNone/>
            </a:pPr>
            <a:r>
              <a:rPr lang="en" b="1" i="1">
                <a:solidFill>
                  <a:srgbClr val="000000"/>
                </a:solidFill>
              </a:rPr>
              <a:t>Anti-entropy using Merkle trees</a:t>
            </a:r>
            <a:r>
              <a:rPr lang="en">
                <a:solidFill>
                  <a:srgbClr val="000000"/>
                </a:solidFill>
              </a:rPr>
              <a:t> </a:t>
            </a:r>
            <a:r>
              <a:rPr lang="en">
                <a:solidFill>
                  <a:srgbClr val="B7B7B7"/>
                </a:solidFill>
              </a:rPr>
              <a:t>for syncing key-value pairs</a:t>
            </a:r>
            <a:endParaRPr>
              <a:solidFill>
                <a:srgbClr val="B7B7B7"/>
              </a:solidFill>
            </a:endParaRPr>
          </a:p>
          <a:p>
            <a:pPr marL="0" lvl="0" indent="0" algn="l" rtl="0">
              <a:lnSpc>
                <a:spcPct val="115000"/>
              </a:lnSpc>
              <a:spcBef>
                <a:spcPts val="2400"/>
              </a:spcBef>
              <a:spcAft>
                <a:spcPts val="2400"/>
              </a:spcAft>
              <a:buSzPts val="1800"/>
              <a:buNone/>
            </a:pPr>
            <a:r>
              <a:rPr lang="en" b="1" i="1">
                <a:solidFill>
                  <a:srgbClr val="000000"/>
                </a:solidFill>
              </a:rPr>
              <a:t>Gossip-based protocol</a:t>
            </a:r>
            <a:r>
              <a:rPr lang="en">
                <a:solidFill>
                  <a:srgbClr val="000000"/>
                </a:solidFill>
              </a:rPr>
              <a:t> </a:t>
            </a:r>
            <a:r>
              <a:rPr lang="en">
                <a:solidFill>
                  <a:srgbClr val="B7B7B7"/>
                </a:solidFill>
              </a:rPr>
              <a:t>for membership notifications</a:t>
            </a:r>
            <a:endParaRPr>
              <a:solidFill>
                <a:srgbClr val="B7B7B7"/>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Sloppy Quorums</a:t>
            </a:r>
            <a:endParaRPr/>
          </a:p>
        </p:txBody>
      </p:sp>
      <p:sp>
        <p:nvSpPr>
          <p:cNvPr id="225" name="Google Shape;225;p19"/>
          <p:cNvSpPr txBox="1">
            <a:spLocks noGrp="1"/>
          </p:cNvSpPr>
          <p:nvPr>
            <p:ph type="body" idx="1"/>
          </p:nvPr>
        </p:nvSpPr>
        <p:spPr>
          <a:xfrm>
            <a:off x="795700" y="1434250"/>
            <a:ext cx="7241100" cy="2855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1600">
                <a:solidFill>
                  <a:srgbClr val="000000"/>
                </a:solidFill>
              </a:rPr>
              <a:t>Write to N nodes, return success when W &lt; N nodes respond</a:t>
            </a:r>
            <a:endParaRPr sz="1600">
              <a:solidFill>
                <a:srgbClr val="000000"/>
              </a:solidFill>
            </a:endParaRPr>
          </a:p>
          <a:p>
            <a:pPr marL="0" lvl="0" indent="0" algn="l" rtl="0">
              <a:lnSpc>
                <a:spcPct val="115000"/>
              </a:lnSpc>
              <a:spcBef>
                <a:spcPts val="2400"/>
              </a:spcBef>
              <a:spcAft>
                <a:spcPts val="0"/>
              </a:spcAft>
              <a:buSzPts val="1800"/>
              <a:buNone/>
            </a:pPr>
            <a:r>
              <a:rPr lang="en" sz="1600">
                <a:solidFill>
                  <a:srgbClr val="000000"/>
                </a:solidFill>
              </a:rPr>
              <a:t>Read from N nodes, return value(s) from R &lt; N nodes</a:t>
            </a:r>
            <a:endParaRPr sz="1600">
              <a:solidFill>
                <a:srgbClr val="000000"/>
              </a:solidFill>
            </a:endParaRPr>
          </a:p>
          <a:p>
            <a:pPr marL="0" lvl="0" indent="0" algn="l" rtl="0">
              <a:lnSpc>
                <a:spcPct val="115000"/>
              </a:lnSpc>
              <a:spcBef>
                <a:spcPts val="2400"/>
              </a:spcBef>
              <a:spcAft>
                <a:spcPts val="0"/>
              </a:spcAft>
              <a:buSzPts val="1800"/>
              <a:buNone/>
            </a:pPr>
            <a:r>
              <a:rPr lang="en" sz="1600">
                <a:solidFill>
                  <a:srgbClr val="000000"/>
                </a:solidFill>
              </a:rPr>
              <a:t>Typically, W+R &gt; N means at least one writer and one reader overlap, so values are consistent</a:t>
            </a:r>
            <a:endParaRPr sz="1600">
              <a:solidFill>
                <a:srgbClr val="000000"/>
              </a:solidFill>
            </a:endParaRPr>
          </a:p>
          <a:p>
            <a:pPr marL="0" lvl="0" indent="0" algn="l" rtl="0">
              <a:lnSpc>
                <a:spcPct val="115000"/>
              </a:lnSpc>
              <a:spcBef>
                <a:spcPts val="2400"/>
              </a:spcBef>
              <a:spcAft>
                <a:spcPts val="2400"/>
              </a:spcAft>
              <a:buSzPts val="1800"/>
              <a:buNone/>
            </a:pPr>
            <a:r>
              <a:rPr lang="en" sz="1600" i="1">
                <a:solidFill>
                  <a:srgbClr val="000000"/>
                </a:solidFill>
              </a:rPr>
              <a:t>Sloppy</a:t>
            </a:r>
            <a:r>
              <a:rPr lang="en" sz="1600">
                <a:solidFill>
                  <a:srgbClr val="000000"/>
                </a:solidFill>
              </a:rPr>
              <a:t> here means skip nodes that have failed, such that even if W+R &gt; N, the readers and writers may not overlap = </a:t>
            </a:r>
            <a:r>
              <a:rPr lang="en" sz="1600">
                <a:solidFill>
                  <a:srgbClr val="FF0000"/>
                </a:solidFill>
              </a:rPr>
              <a:t>not consistent!</a:t>
            </a:r>
            <a:endParaRPr sz="16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
                                            <p:txEl>
                                              <p:pRg st="0" end="0"/>
                                            </p:txEl>
                                          </p:spTgt>
                                        </p:tgtEl>
                                        <p:attrNameLst>
                                          <p:attrName>style.visibility</p:attrName>
                                        </p:attrNameLst>
                                      </p:cBhvr>
                                      <p:to>
                                        <p:strVal val="visible"/>
                                      </p:to>
                                    </p:set>
                                    <p:animEffect transition="in" filter="fade">
                                      <p:cBhvr>
                                        <p:cTn id="7" dur="1"/>
                                        <p:tgtEl>
                                          <p:spTgt spid="2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5">
                                            <p:txEl>
                                              <p:pRg st="1" end="1"/>
                                            </p:txEl>
                                          </p:spTgt>
                                        </p:tgtEl>
                                        <p:attrNameLst>
                                          <p:attrName>style.visibility</p:attrName>
                                        </p:attrNameLst>
                                      </p:cBhvr>
                                      <p:to>
                                        <p:strVal val="visible"/>
                                      </p:to>
                                    </p:set>
                                    <p:animEffect transition="in" filter="fade">
                                      <p:cBhvr>
                                        <p:cTn id="12" dur="1"/>
                                        <p:tgtEl>
                                          <p:spTgt spid="2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5">
                                            <p:txEl>
                                              <p:pRg st="2" end="2"/>
                                            </p:txEl>
                                          </p:spTgt>
                                        </p:tgtEl>
                                        <p:attrNameLst>
                                          <p:attrName>style.visibility</p:attrName>
                                        </p:attrNameLst>
                                      </p:cBhvr>
                                      <p:to>
                                        <p:strVal val="visible"/>
                                      </p:to>
                                    </p:set>
                                    <p:animEffect transition="in" filter="fade">
                                      <p:cBhvr>
                                        <p:cTn id="17" dur="1"/>
                                        <p:tgtEl>
                                          <p:spTgt spid="22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5">
                                            <p:txEl>
                                              <p:pRg st="3" end="3"/>
                                            </p:txEl>
                                          </p:spTgt>
                                        </p:tgtEl>
                                        <p:attrNameLst>
                                          <p:attrName>style.visibility</p:attrName>
                                        </p:attrNameLst>
                                      </p:cBhvr>
                                      <p:to>
                                        <p:strVal val="visible"/>
                                      </p:to>
                                    </p:set>
                                    <p:animEffect transition="in" filter="fade">
                                      <p:cBhvr>
                                        <p:cTn id="22" dur="1"/>
                                        <p:tgtEl>
                                          <p:spTgt spid="22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Sloppy Quorums</a:t>
            </a:r>
            <a:endParaRPr/>
          </a:p>
        </p:txBody>
      </p:sp>
      <p:sp>
        <p:nvSpPr>
          <p:cNvPr id="231" name="Google Shape;231;p20"/>
          <p:cNvSpPr txBox="1">
            <a:spLocks noGrp="1"/>
          </p:cNvSpPr>
          <p:nvPr>
            <p:ph type="body" idx="1"/>
          </p:nvPr>
        </p:nvSpPr>
        <p:spPr>
          <a:xfrm>
            <a:off x="795700" y="1434250"/>
            <a:ext cx="3882900" cy="2855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1600">
                <a:solidFill>
                  <a:srgbClr val="000000"/>
                </a:solidFill>
              </a:rPr>
              <a:t>Example:</a:t>
            </a:r>
            <a:endParaRPr sz="1600">
              <a:solidFill>
                <a:srgbClr val="000000"/>
              </a:solidFill>
            </a:endParaRPr>
          </a:p>
          <a:p>
            <a:pPr marL="0" lvl="0" indent="0" algn="l" rtl="0">
              <a:lnSpc>
                <a:spcPct val="115000"/>
              </a:lnSpc>
              <a:spcBef>
                <a:spcPts val="2400"/>
              </a:spcBef>
              <a:spcAft>
                <a:spcPts val="0"/>
              </a:spcAft>
              <a:buSzPts val="1800"/>
              <a:buNone/>
            </a:pPr>
            <a:r>
              <a:rPr lang="en" sz="1600">
                <a:solidFill>
                  <a:srgbClr val="000000"/>
                </a:solidFill>
              </a:rPr>
              <a:t>Typical values are N = 3, W = R = 2</a:t>
            </a:r>
            <a:endParaRPr sz="1600">
              <a:solidFill>
                <a:srgbClr val="000000"/>
              </a:solidFill>
            </a:endParaRPr>
          </a:p>
          <a:p>
            <a:pPr marL="0" lvl="0" indent="0" algn="l" rtl="0">
              <a:lnSpc>
                <a:spcPct val="115000"/>
              </a:lnSpc>
              <a:spcBef>
                <a:spcPts val="2400"/>
              </a:spcBef>
              <a:spcAft>
                <a:spcPts val="0"/>
              </a:spcAft>
              <a:buSzPts val="1800"/>
              <a:buNone/>
            </a:pPr>
            <a:r>
              <a:rPr lang="en" sz="1600">
                <a:solidFill>
                  <a:srgbClr val="000000"/>
                </a:solidFill>
              </a:rPr>
              <a:t>Nodes C and D have failed, so key </a:t>
            </a:r>
            <a:r>
              <a:rPr lang="en" sz="1600" i="1">
                <a:solidFill>
                  <a:srgbClr val="000000"/>
                </a:solidFill>
              </a:rPr>
              <a:t>k</a:t>
            </a:r>
            <a:r>
              <a:rPr lang="en" sz="1600">
                <a:solidFill>
                  <a:srgbClr val="000000"/>
                </a:solidFill>
              </a:rPr>
              <a:t> is written to E and F instead</a:t>
            </a:r>
            <a:endParaRPr sz="1600">
              <a:solidFill>
                <a:srgbClr val="000000"/>
              </a:solidFill>
            </a:endParaRPr>
          </a:p>
          <a:p>
            <a:pPr marL="0" lvl="0" indent="0" algn="l" rtl="0">
              <a:lnSpc>
                <a:spcPct val="115000"/>
              </a:lnSpc>
              <a:spcBef>
                <a:spcPts val="2400"/>
              </a:spcBef>
              <a:spcAft>
                <a:spcPts val="2400"/>
              </a:spcAft>
              <a:buSzPts val="1800"/>
              <a:buNone/>
            </a:pPr>
            <a:r>
              <a:rPr lang="en" sz="1600">
                <a:solidFill>
                  <a:srgbClr val="000000"/>
                </a:solidFill>
              </a:rPr>
              <a:t>Nodes C and D recover, and now client tries to read from C and D = </a:t>
            </a:r>
            <a:r>
              <a:rPr lang="en" sz="1600">
                <a:solidFill>
                  <a:srgbClr val="FF0000"/>
                </a:solidFill>
              </a:rPr>
              <a:t>stale value</a:t>
            </a:r>
            <a:endParaRPr sz="1600">
              <a:solidFill>
                <a:srgbClr val="FF0000"/>
              </a:solidFill>
            </a:endParaRPr>
          </a:p>
        </p:txBody>
      </p:sp>
      <p:pic>
        <p:nvPicPr>
          <p:cNvPr id="232" name="Google Shape;232;p20"/>
          <p:cNvPicPr preferRelativeResize="0"/>
          <p:nvPr/>
        </p:nvPicPr>
        <p:blipFill rotWithShape="1">
          <a:blip r:embed="rId3">
            <a:alphaModFix/>
          </a:blip>
          <a:srcRect r="27076"/>
          <a:stretch/>
        </p:blipFill>
        <p:spPr>
          <a:xfrm>
            <a:off x="5041675" y="1434250"/>
            <a:ext cx="2743151" cy="28804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1">
                                            <p:txEl>
                                              <p:pRg st="0" end="0"/>
                                            </p:txEl>
                                          </p:spTgt>
                                        </p:tgtEl>
                                        <p:attrNameLst>
                                          <p:attrName>style.visibility</p:attrName>
                                        </p:attrNameLst>
                                      </p:cBhvr>
                                      <p:to>
                                        <p:strVal val="visible"/>
                                      </p:to>
                                    </p:set>
                                    <p:animEffect transition="in" filter="fade">
                                      <p:cBhvr>
                                        <p:cTn id="7" dur="1"/>
                                        <p:tgtEl>
                                          <p:spTgt spid="2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1">
                                            <p:txEl>
                                              <p:pRg st="1" end="1"/>
                                            </p:txEl>
                                          </p:spTgt>
                                        </p:tgtEl>
                                        <p:attrNameLst>
                                          <p:attrName>style.visibility</p:attrName>
                                        </p:attrNameLst>
                                      </p:cBhvr>
                                      <p:to>
                                        <p:strVal val="visible"/>
                                      </p:to>
                                    </p:set>
                                    <p:animEffect transition="in" filter="fade">
                                      <p:cBhvr>
                                        <p:cTn id="12" dur="1"/>
                                        <p:tgtEl>
                                          <p:spTgt spid="2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1">
                                            <p:txEl>
                                              <p:pRg st="2" end="2"/>
                                            </p:txEl>
                                          </p:spTgt>
                                        </p:tgtEl>
                                        <p:attrNameLst>
                                          <p:attrName>style.visibility</p:attrName>
                                        </p:attrNameLst>
                                      </p:cBhvr>
                                      <p:to>
                                        <p:strVal val="visible"/>
                                      </p:to>
                                    </p:set>
                                    <p:animEffect transition="in" filter="fade">
                                      <p:cBhvr>
                                        <p:cTn id="17" dur="1"/>
                                        <p:tgtEl>
                                          <p:spTgt spid="2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1">
                                            <p:txEl>
                                              <p:pRg st="3" end="3"/>
                                            </p:txEl>
                                          </p:spTgt>
                                        </p:tgtEl>
                                        <p:attrNameLst>
                                          <p:attrName>style.visibility</p:attrName>
                                        </p:attrNameLst>
                                      </p:cBhvr>
                                      <p:to>
                                        <p:strVal val="visible"/>
                                      </p:to>
                                    </p:set>
                                    <p:animEffect transition="in" filter="fade">
                                      <p:cBhvr>
                                        <p:cTn id="22" dur="1"/>
                                        <p:tgtEl>
                                          <p:spTgt spid="2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Hinted Handoff</a:t>
            </a:r>
            <a:endParaRPr/>
          </a:p>
        </p:txBody>
      </p:sp>
      <p:sp>
        <p:nvSpPr>
          <p:cNvPr id="238" name="Google Shape;238;p21"/>
          <p:cNvSpPr txBox="1">
            <a:spLocks noGrp="1"/>
          </p:cNvSpPr>
          <p:nvPr>
            <p:ph type="body" idx="1"/>
          </p:nvPr>
        </p:nvSpPr>
        <p:spPr>
          <a:xfrm>
            <a:off x="795700" y="1434250"/>
            <a:ext cx="4026300" cy="2880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1600">
                <a:solidFill>
                  <a:srgbClr val="000000"/>
                </a:solidFill>
              </a:rPr>
              <a:t>“Hint” refers to the node the data originally belongs to</a:t>
            </a:r>
            <a:endParaRPr sz="1600">
              <a:solidFill>
                <a:srgbClr val="000000"/>
              </a:solidFill>
            </a:endParaRPr>
          </a:p>
          <a:p>
            <a:pPr marL="0" lvl="0" indent="0" algn="l" rtl="0">
              <a:lnSpc>
                <a:spcPct val="115000"/>
              </a:lnSpc>
              <a:spcBef>
                <a:spcPts val="2400"/>
              </a:spcBef>
              <a:spcAft>
                <a:spcPts val="0"/>
              </a:spcAft>
              <a:buSzPts val="1800"/>
              <a:buNone/>
            </a:pPr>
            <a:r>
              <a:rPr lang="en" sz="1600">
                <a:solidFill>
                  <a:srgbClr val="000000"/>
                </a:solidFill>
              </a:rPr>
              <a:t>Example:</a:t>
            </a:r>
            <a:endParaRPr sz="1600">
              <a:solidFill>
                <a:srgbClr val="000000"/>
              </a:solidFill>
            </a:endParaRPr>
          </a:p>
          <a:p>
            <a:pPr marL="0" lvl="0" indent="0" algn="l" rtl="0">
              <a:lnSpc>
                <a:spcPct val="115000"/>
              </a:lnSpc>
              <a:spcBef>
                <a:spcPts val="2400"/>
              </a:spcBef>
              <a:spcAft>
                <a:spcPts val="0"/>
              </a:spcAft>
              <a:buSzPts val="1800"/>
              <a:buNone/>
            </a:pPr>
            <a:r>
              <a:rPr lang="en" sz="1600">
                <a:solidFill>
                  <a:srgbClr val="000000"/>
                </a:solidFill>
              </a:rPr>
              <a:t>Nodes E and F remember they are writing on behalf of C and D</a:t>
            </a:r>
            <a:endParaRPr sz="1600">
              <a:solidFill>
                <a:srgbClr val="000000"/>
              </a:solidFill>
            </a:endParaRPr>
          </a:p>
          <a:p>
            <a:pPr marL="0" lvl="0" indent="0" algn="l" rtl="0">
              <a:lnSpc>
                <a:spcPct val="115000"/>
              </a:lnSpc>
              <a:spcBef>
                <a:spcPts val="2400"/>
              </a:spcBef>
              <a:spcAft>
                <a:spcPts val="2400"/>
              </a:spcAft>
              <a:buSzPts val="1800"/>
              <a:buNone/>
            </a:pPr>
            <a:r>
              <a:rPr lang="en" sz="1600">
                <a:solidFill>
                  <a:srgbClr val="000000"/>
                </a:solidFill>
              </a:rPr>
              <a:t>As soon as C and D recovers, E and F transfer their values for </a:t>
            </a:r>
            <a:r>
              <a:rPr lang="en" sz="1600" i="1">
                <a:solidFill>
                  <a:srgbClr val="000000"/>
                </a:solidFill>
              </a:rPr>
              <a:t>k </a:t>
            </a:r>
            <a:r>
              <a:rPr lang="en" sz="1600">
                <a:solidFill>
                  <a:srgbClr val="000000"/>
                </a:solidFill>
              </a:rPr>
              <a:t>to C and D</a:t>
            </a:r>
            <a:endParaRPr sz="1600" i="1">
              <a:solidFill>
                <a:srgbClr val="000000"/>
              </a:solidFill>
            </a:endParaRPr>
          </a:p>
        </p:txBody>
      </p:sp>
      <p:pic>
        <p:nvPicPr>
          <p:cNvPr id="239" name="Google Shape;239;p21"/>
          <p:cNvPicPr preferRelativeResize="0"/>
          <p:nvPr/>
        </p:nvPicPr>
        <p:blipFill rotWithShape="1">
          <a:blip r:embed="rId3">
            <a:alphaModFix/>
          </a:blip>
          <a:srcRect r="27076"/>
          <a:stretch/>
        </p:blipFill>
        <p:spPr>
          <a:xfrm>
            <a:off x="5041675" y="1434250"/>
            <a:ext cx="2743151" cy="28804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Sloppy Quorums</a:t>
            </a:r>
            <a:endParaRPr/>
          </a:p>
        </p:txBody>
      </p:sp>
      <p:sp>
        <p:nvSpPr>
          <p:cNvPr id="245" name="Google Shape;245;p22"/>
          <p:cNvSpPr txBox="1">
            <a:spLocks noGrp="1"/>
          </p:cNvSpPr>
          <p:nvPr>
            <p:ph type="body" idx="1"/>
          </p:nvPr>
        </p:nvSpPr>
        <p:spPr>
          <a:xfrm>
            <a:off x="795700" y="1434250"/>
            <a:ext cx="7241100" cy="2855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1600">
                <a:solidFill>
                  <a:srgbClr val="000000"/>
                </a:solidFill>
              </a:rPr>
              <a:t>Write to N nodes, return success when W &lt; N nodes respond</a:t>
            </a:r>
            <a:endParaRPr sz="1600">
              <a:solidFill>
                <a:srgbClr val="000000"/>
              </a:solidFill>
            </a:endParaRPr>
          </a:p>
          <a:p>
            <a:pPr marL="0" lvl="0" indent="0" algn="l" rtl="0">
              <a:lnSpc>
                <a:spcPct val="115000"/>
              </a:lnSpc>
              <a:spcBef>
                <a:spcPts val="2400"/>
              </a:spcBef>
              <a:spcAft>
                <a:spcPts val="0"/>
              </a:spcAft>
              <a:buSzPts val="1800"/>
              <a:buNone/>
            </a:pPr>
            <a:r>
              <a:rPr lang="en" sz="1600">
                <a:solidFill>
                  <a:srgbClr val="000000"/>
                </a:solidFill>
              </a:rPr>
              <a:t>Read from N nodes, return value(s) from R &lt; N nodes</a:t>
            </a:r>
            <a:endParaRPr sz="1600">
              <a:solidFill>
                <a:srgbClr val="000000"/>
              </a:solidFill>
            </a:endParaRPr>
          </a:p>
          <a:p>
            <a:pPr marL="0" lvl="0" indent="0" algn="l" rtl="0">
              <a:lnSpc>
                <a:spcPct val="115000"/>
              </a:lnSpc>
              <a:spcBef>
                <a:spcPts val="2400"/>
              </a:spcBef>
              <a:spcAft>
                <a:spcPts val="0"/>
              </a:spcAft>
              <a:buSzPts val="1800"/>
              <a:buNone/>
            </a:pPr>
            <a:r>
              <a:rPr lang="en" sz="1600">
                <a:solidFill>
                  <a:srgbClr val="000000"/>
                </a:solidFill>
              </a:rPr>
              <a:t>Typically, W+R &gt; N means at least one writer and one reader overlap, so values are consistent</a:t>
            </a:r>
            <a:endParaRPr sz="1600">
              <a:solidFill>
                <a:srgbClr val="000000"/>
              </a:solidFill>
            </a:endParaRPr>
          </a:p>
          <a:p>
            <a:pPr marL="0" lvl="0" indent="0" algn="l" rtl="0">
              <a:lnSpc>
                <a:spcPct val="115000"/>
              </a:lnSpc>
              <a:spcBef>
                <a:spcPts val="2400"/>
              </a:spcBef>
              <a:spcAft>
                <a:spcPts val="2400"/>
              </a:spcAft>
              <a:buSzPts val="1800"/>
              <a:buNone/>
            </a:pPr>
            <a:r>
              <a:rPr lang="en" sz="1600" i="1">
                <a:solidFill>
                  <a:srgbClr val="000000"/>
                </a:solidFill>
              </a:rPr>
              <a:t>Sloppy</a:t>
            </a:r>
            <a:r>
              <a:rPr lang="en" sz="1600">
                <a:solidFill>
                  <a:srgbClr val="000000"/>
                </a:solidFill>
              </a:rPr>
              <a:t> here means skip nodes that have failed, such that even if W+R &gt; N, the readers and writers may not overlap = </a:t>
            </a:r>
            <a:r>
              <a:rPr lang="en" sz="1600">
                <a:solidFill>
                  <a:srgbClr val="FF0000"/>
                </a:solidFill>
              </a:rPr>
              <a:t>not consistent!</a:t>
            </a:r>
            <a:endParaRPr sz="160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05"/>
        <p:cNvGrpSpPr/>
        <p:nvPr/>
      </p:nvGrpSpPr>
      <p:grpSpPr>
        <a:xfrm>
          <a:off x="0" y="0"/>
          <a:ext cx="0" cy="0"/>
          <a:chOff x="0" y="0"/>
          <a:chExt cx="0" cy="0"/>
        </a:xfrm>
      </p:grpSpPr>
      <p:sp>
        <p:nvSpPr>
          <p:cNvPr id="106" name="Google Shape;106;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rgbClr val="FFFFFF"/>
                </a:solidFill>
              </a:rPr>
              <a:t>Some context...</a:t>
            </a:r>
            <a:endParaRPr>
              <a:solidFill>
                <a:srgbClr val="FFFFFF"/>
              </a:solidFill>
            </a:endParaRPr>
          </a:p>
        </p:txBody>
      </p:sp>
      <p:sp>
        <p:nvSpPr>
          <p:cNvPr id="107" name="Google Shape;107;p3"/>
          <p:cNvSpPr txBox="1">
            <a:spLocks noGrp="1"/>
          </p:cNvSpPr>
          <p:nvPr>
            <p:ph type="body" idx="1"/>
          </p:nvPr>
        </p:nvSpPr>
        <p:spPr>
          <a:xfrm>
            <a:off x="311700" y="1152475"/>
            <a:ext cx="8520600" cy="3990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
                <a:solidFill>
                  <a:srgbClr val="FFFFFF"/>
                </a:solidFill>
              </a:rPr>
              <a:t>Dynamo and Bayou both offer </a:t>
            </a:r>
            <a:r>
              <a:rPr lang="en">
                <a:solidFill>
                  <a:srgbClr val="FF0000"/>
                </a:solidFill>
              </a:rPr>
              <a:t>high availability</a:t>
            </a:r>
            <a:r>
              <a:rPr lang="en">
                <a:solidFill>
                  <a:srgbClr val="FFFFFF"/>
                </a:solidFill>
              </a:rPr>
              <a:t> and </a:t>
            </a:r>
            <a:r>
              <a:rPr lang="en">
                <a:solidFill>
                  <a:srgbClr val="FF0000"/>
                </a:solidFill>
              </a:rPr>
              <a:t>weak consistency</a:t>
            </a:r>
            <a:endParaRPr>
              <a:solidFill>
                <a:srgbClr val="FFFFFF"/>
              </a:solidFill>
            </a:endParaRPr>
          </a:p>
          <a:p>
            <a:pPr marL="0" lvl="0" indent="0" algn="l" rtl="0">
              <a:lnSpc>
                <a:spcPct val="100000"/>
              </a:lnSpc>
              <a:spcBef>
                <a:spcPts val="0"/>
              </a:spcBef>
              <a:spcAft>
                <a:spcPts val="0"/>
              </a:spcAft>
              <a:buSzPts val="1800"/>
              <a:buNone/>
            </a:pPr>
            <a:endParaRPr>
              <a:solidFill>
                <a:srgbClr val="FFFFFF"/>
              </a:solidFill>
            </a:endParaRPr>
          </a:p>
          <a:p>
            <a:pPr marL="0" lvl="0" indent="0" algn="l" rtl="0">
              <a:lnSpc>
                <a:spcPct val="100000"/>
              </a:lnSpc>
              <a:spcBef>
                <a:spcPts val="0"/>
              </a:spcBef>
              <a:spcAft>
                <a:spcPts val="0"/>
              </a:spcAft>
              <a:buSzPts val="1800"/>
              <a:buNone/>
            </a:pPr>
            <a:r>
              <a:rPr lang="en">
                <a:solidFill>
                  <a:srgbClr val="FFFFFF"/>
                </a:solidFill>
              </a:rPr>
              <a:t>Most traditional databases offer </a:t>
            </a:r>
            <a:r>
              <a:rPr lang="en">
                <a:solidFill>
                  <a:srgbClr val="FF0000"/>
                </a:solidFill>
              </a:rPr>
              <a:t>strong consistency</a:t>
            </a:r>
            <a:r>
              <a:rPr lang="en">
                <a:solidFill>
                  <a:srgbClr val="FFFFFF"/>
                </a:solidFill>
              </a:rPr>
              <a:t> and </a:t>
            </a:r>
            <a:r>
              <a:rPr lang="en">
                <a:solidFill>
                  <a:srgbClr val="FF0000"/>
                </a:solidFill>
              </a:rPr>
              <a:t>low availability</a:t>
            </a:r>
            <a:endParaRPr>
              <a:solidFill>
                <a:srgbClr val="FF0000"/>
              </a:solidFill>
            </a:endParaRPr>
          </a:p>
          <a:p>
            <a:pPr marL="0" lvl="0" indent="0" algn="l" rtl="0">
              <a:lnSpc>
                <a:spcPct val="100000"/>
              </a:lnSpc>
              <a:spcBef>
                <a:spcPts val="0"/>
              </a:spcBef>
              <a:spcAft>
                <a:spcPts val="0"/>
              </a:spcAft>
              <a:buSzPts val="1800"/>
              <a:buNone/>
            </a:pPr>
            <a:r>
              <a:rPr lang="en">
                <a:solidFill>
                  <a:srgbClr val="FF0000"/>
                </a:solidFill>
              </a:rPr>
              <a:t>	</a:t>
            </a:r>
            <a:r>
              <a:rPr lang="en">
                <a:solidFill>
                  <a:srgbClr val="FFFFFF"/>
                </a:solidFill>
              </a:rPr>
              <a:t>Not suitable for modern applications with super high demands</a:t>
            </a:r>
            <a:endParaRPr>
              <a:solidFill>
                <a:srgbClr val="FF0000"/>
              </a:solidFill>
            </a:endParaRPr>
          </a:p>
          <a:p>
            <a:pPr marL="0" lvl="0" indent="0" algn="l" rtl="0">
              <a:lnSpc>
                <a:spcPct val="100000"/>
              </a:lnSpc>
              <a:spcBef>
                <a:spcPts val="0"/>
              </a:spcBef>
              <a:spcAft>
                <a:spcPts val="0"/>
              </a:spcAft>
              <a:buSzPts val="1800"/>
              <a:buNone/>
            </a:pPr>
            <a:endParaRPr>
              <a:solidFill>
                <a:srgbClr val="FFFFFF"/>
              </a:solidFill>
            </a:endParaRPr>
          </a:p>
          <a:p>
            <a:pPr marL="0" lvl="0" indent="0" algn="l" rtl="0">
              <a:lnSpc>
                <a:spcPct val="100000"/>
              </a:lnSpc>
              <a:spcBef>
                <a:spcPts val="0"/>
              </a:spcBef>
              <a:spcAft>
                <a:spcPts val="0"/>
              </a:spcAft>
              <a:buSzPts val="1800"/>
              <a:buNone/>
            </a:pPr>
            <a:r>
              <a:rPr lang="en">
                <a:solidFill>
                  <a:srgbClr val="FFFFFF"/>
                </a:solidFill>
              </a:rPr>
              <a:t>What are some example applications of each?</a:t>
            </a:r>
            <a:endParaRPr>
              <a:solidFill>
                <a:srgbClr val="FFFFFF"/>
              </a:solidFill>
            </a:endParaRPr>
          </a:p>
          <a:p>
            <a:pPr marL="0" lvl="0" indent="0" algn="l" rtl="0">
              <a:lnSpc>
                <a:spcPct val="100000"/>
              </a:lnSpc>
              <a:spcBef>
                <a:spcPts val="0"/>
              </a:spcBef>
              <a:spcAft>
                <a:spcPts val="0"/>
              </a:spcAft>
              <a:buSzPts val="1800"/>
              <a:buNone/>
            </a:pPr>
            <a:r>
              <a:rPr lang="en">
                <a:solidFill>
                  <a:srgbClr val="FFFFFF"/>
                </a:solidFill>
              </a:rPr>
              <a:t>	Flight ticket booking (HA)</a:t>
            </a:r>
            <a:endParaRPr>
              <a:solidFill>
                <a:srgbClr val="FFFFFF"/>
              </a:solidFill>
            </a:endParaRPr>
          </a:p>
          <a:p>
            <a:pPr marL="0" lvl="0" indent="0" algn="l" rtl="0">
              <a:lnSpc>
                <a:spcPct val="100000"/>
              </a:lnSpc>
              <a:spcBef>
                <a:spcPts val="0"/>
              </a:spcBef>
              <a:spcAft>
                <a:spcPts val="0"/>
              </a:spcAft>
              <a:buSzPts val="1800"/>
              <a:buNone/>
            </a:pPr>
            <a:r>
              <a:rPr lang="en">
                <a:solidFill>
                  <a:srgbClr val="FFFFFF"/>
                </a:solidFill>
              </a:rPr>
              <a:t>	Amazon shopping carts (HA)</a:t>
            </a:r>
            <a:endParaRPr>
              <a:solidFill>
                <a:srgbClr val="FFFFFF"/>
              </a:solidFill>
            </a:endParaRPr>
          </a:p>
          <a:p>
            <a:pPr marL="0" lvl="0" indent="0" algn="l" rtl="0">
              <a:lnSpc>
                <a:spcPct val="100000"/>
              </a:lnSpc>
              <a:spcBef>
                <a:spcPts val="0"/>
              </a:spcBef>
              <a:spcAft>
                <a:spcPts val="0"/>
              </a:spcAft>
              <a:buSzPts val="1800"/>
              <a:buNone/>
            </a:pPr>
            <a:r>
              <a:rPr lang="en">
                <a:solidFill>
                  <a:srgbClr val="FFFFFF"/>
                </a:solidFill>
              </a:rPr>
              <a:t>	Offline edits (HA)</a:t>
            </a:r>
            <a:endParaRPr>
              <a:solidFill>
                <a:srgbClr val="FFFFFF"/>
              </a:solidFill>
            </a:endParaRPr>
          </a:p>
          <a:p>
            <a:pPr marL="0" lvl="0" indent="0" algn="l" rtl="0">
              <a:lnSpc>
                <a:spcPct val="100000"/>
              </a:lnSpc>
              <a:spcBef>
                <a:spcPts val="0"/>
              </a:spcBef>
              <a:spcAft>
                <a:spcPts val="0"/>
              </a:spcAft>
              <a:buSzPts val="1800"/>
              <a:buNone/>
            </a:pPr>
            <a:r>
              <a:rPr lang="en">
                <a:solidFill>
                  <a:srgbClr val="FFFFFF"/>
                </a:solidFill>
              </a:rPr>
              <a:t>	Billing services (SC)</a:t>
            </a:r>
            <a:endParaRPr>
              <a:solidFill>
                <a:srgbClr val="FFFFFF"/>
              </a:solidFill>
            </a:endParaRPr>
          </a:p>
          <a:p>
            <a:pPr marL="0" lvl="0" indent="0" algn="l" rtl="0">
              <a:lnSpc>
                <a:spcPct val="100000"/>
              </a:lnSpc>
              <a:spcBef>
                <a:spcPts val="0"/>
              </a:spcBef>
              <a:spcAft>
                <a:spcPts val="0"/>
              </a:spcAft>
              <a:buSzPts val="1800"/>
              <a:buNone/>
            </a:pPr>
            <a:r>
              <a:rPr lang="en">
                <a:solidFill>
                  <a:srgbClr val="FFFFFF"/>
                </a:solidFill>
              </a:rPr>
              <a:t>	Bank accounts (SC)</a:t>
            </a:r>
            <a:endParaRPr>
              <a:solidFill>
                <a:srgbClr val="FFFFFF"/>
              </a:solidFill>
            </a:endParaRPr>
          </a:p>
          <a:p>
            <a:pPr marL="0" lvl="0" indent="0" algn="l" rtl="0">
              <a:lnSpc>
                <a:spcPct val="100000"/>
              </a:lnSpc>
              <a:spcBef>
                <a:spcPts val="0"/>
              </a:spcBef>
              <a:spcAft>
                <a:spcPts val="0"/>
              </a:spcAft>
              <a:buSzPts val="1800"/>
              <a:buNone/>
            </a:pPr>
            <a:endParaRPr>
              <a:solidFill>
                <a:srgbClr val="FFFFFF"/>
              </a:solidFill>
            </a:endParaRPr>
          </a:p>
          <a:p>
            <a:pPr marL="0" lvl="0" indent="0" algn="l" rtl="0">
              <a:lnSpc>
                <a:spcPct val="100000"/>
              </a:lnSpc>
              <a:spcBef>
                <a:spcPts val="0"/>
              </a:spcBef>
              <a:spcAft>
                <a:spcPts val="0"/>
              </a:spcAft>
              <a:buSzPts val="1800"/>
              <a:buNone/>
            </a:pPr>
            <a:endParaRPr i="1">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
                                            <p:txEl>
                                              <p:pRg st="0" end="0"/>
                                            </p:txEl>
                                          </p:spTgt>
                                        </p:tgtEl>
                                        <p:attrNameLst>
                                          <p:attrName>style.visibility</p:attrName>
                                        </p:attrNameLst>
                                      </p:cBhvr>
                                      <p:to>
                                        <p:strVal val="visible"/>
                                      </p:to>
                                    </p:set>
                                    <p:animEffect transition="in" filter="fade">
                                      <p:cBhvr>
                                        <p:cTn id="7" dur="1"/>
                                        <p:tgtEl>
                                          <p:spTgt spid="1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7">
                                            <p:txEl>
                                              <p:pRg st="1" end="1"/>
                                            </p:txEl>
                                          </p:spTgt>
                                        </p:tgtEl>
                                        <p:attrNameLst>
                                          <p:attrName>style.visibility</p:attrName>
                                        </p:attrNameLst>
                                      </p:cBhvr>
                                      <p:to>
                                        <p:strVal val="visible"/>
                                      </p:to>
                                    </p:set>
                                    <p:animEffect transition="in" filter="fade">
                                      <p:cBhvr>
                                        <p:cTn id="12" dur="1"/>
                                        <p:tgtEl>
                                          <p:spTgt spid="1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7">
                                            <p:txEl>
                                              <p:pRg st="2" end="2"/>
                                            </p:txEl>
                                          </p:spTgt>
                                        </p:tgtEl>
                                        <p:attrNameLst>
                                          <p:attrName>style.visibility</p:attrName>
                                        </p:attrNameLst>
                                      </p:cBhvr>
                                      <p:to>
                                        <p:strVal val="visible"/>
                                      </p:to>
                                    </p:set>
                                    <p:animEffect transition="in" filter="fade">
                                      <p:cBhvr>
                                        <p:cTn id="17" dur="1"/>
                                        <p:tgtEl>
                                          <p:spTgt spid="1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7">
                                            <p:txEl>
                                              <p:pRg st="3" end="3"/>
                                            </p:txEl>
                                          </p:spTgt>
                                        </p:tgtEl>
                                        <p:attrNameLst>
                                          <p:attrName>style.visibility</p:attrName>
                                        </p:attrNameLst>
                                      </p:cBhvr>
                                      <p:to>
                                        <p:strVal val="visible"/>
                                      </p:to>
                                    </p:set>
                                    <p:animEffect transition="in" filter="fade">
                                      <p:cBhvr>
                                        <p:cTn id="22" dur="1"/>
                                        <p:tgtEl>
                                          <p:spTgt spid="10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7">
                                            <p:txEl>
                                              <p:pRg st="4" end="4"/>
                                            </p:txEl>
                                          </p:spTgt>
                                        </p:tgtEl>
                                        <p:attrNameLst>
                                          <p:attrName>style.visibility</p:attrName>
                                        </p:attrNameLst>
                                      </p:cBhvr>
                                      <p:to>
                                        <p:strVal val="visible"/>
                                      </p:to>
                                    </p:set>
                                    <p:animEffect transition="in" filter="fade">
                                      <p:cBhvr>
                                        <p:cTn id="27" dur="1"/>
                                        <p:tgtEl>
                                          <p:spTgt spid="10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7">
                                            <p:txEl>
                                              <p:pRg st="5" end="5"/>
                                            </p:txEl>
                                          </p:spTgt>
                                        </p:tgtEl>
                                        <p:attrNameLst>
                                          <p:attrName>style.visibility</p:attrName>
                                        </p:attrNameLst>
                                      </p:cBhvr>
                                      <p:to>
                                        <p:strVal val="visible"/>
                                      </p:to>
                                    </p:set>
                                    <p:animEffect transition="in" filter="fade">
                                      <p:cBhvr>
                                        <p:cTn id="32" dur="1"/>
                                        <p:tgtEl>
                                          <p:spTgt spid="10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7">
                                            <p:txEl>
                                              <p:pRg st="6" end="6"/>
                                            </p:txEl>
                                          </p:spTgt>
                                        </p:tgtEl>
                                        <p:attrNameLst>
                                          <p:attrName>style.visibility</p:attrName>
                                        </p:attrNameLst>
                                      </p:cBhvr>
                                      <p:to>
                                        <p:strVal val="visible"/>
                                      </p:to>
                                    </p:set>
                                    <p:animEffect transition="in" filter="fade">
                                      <p:cBhvr>
                                        <p:cTn id="37" dur="1"/>
                                        <p:tgtEl>
                                          <p:spTgt spid="10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7">
                                            <p:txEl>
                                              <p:pRg st="7" end="7"/>
                                            </p:txEl>
                                          </p:spTgt>
                                        </p:tgtEl>
                                        <p:attrNameLst>
                                          <p:attrName>style.visibility</p:attrName>
                                        </p:attrNameLst>
                                      </p:cBhvr>
                                      <p:to>
                                        <p:strVal val="visible"/>
                                      </p:to>
                                    </p:set>
                                    <p:animEffect transition="in" filter="fade">
                                      <p:cBhvr>
                                        <p:cTn id="42" dur="1"/>
                                        <p:tgtEl>
                                          <p:spTgt spid="10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7">
                                            <p:txEl>
                                              <p:pRg st="8" end="8"/>
                                            </p:txEl>
                                          </p:spTgt>
                                        </p:tgtEl>
                                        <p:attrNameLst>
                                          <p:attrName>style.visibility</p:attrName>
                                        </p:attrNameLst>
                                      </p:cBhvr>
                                      <p:to>
                                        <p:strVal val="visible"/>
                                      </p:to>
                                    </p:set>
                                    <p:animEffect transition="in" filter="fade">
                                      <p:cBhvr>
                                        <p:cTn id="47" dur="1"/>
                                        <p:tgtEl>
                                          <p:spTgt spid="10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7">
                                            <p:txEl>
                                              <p:pRg st="9" end="9"/>
                                            </p:txEl>
                                          </p:spTgt>
                                        </p:tgtEl>
                                        <p:attrNameLst>
                                          <p:attrName>style.visibility</p:attrName>
                                        </p:attrNameLst>
                                      </p:cBhvr>
                                      <p:to>
                                        <p:strVal val="visible"/>
                                      </p:to>
                                    </p:set>
                                    <p:animEffect transition="in" filter="fade">
                                      <p:cBhvr>
                                        <p:cTn id="52" dur="1"/>
                                        <p:tgtEl>
                                          <p:spTgt spid="10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07">
                                            <p:txEl>
                                              <p:pRg st="10" end="10"/>
                                            </p:txEl>
                                          </p:spTgt>
                                        </p:tgtEl>
                                        <p:attrNameLst>
                                          <p:attrName>style.visibility</p:attrName>
                                        </p:attrNameLst>
                                      </p:cBhvr>
                                      <p:to>
                                        <p:strVal val="visible"/>
                                      </p:to>
                                    </p:set>
                                    <p:animEffect transition="in" filter="fade">
                                      <p:cBhvr>
                                        <p:cTn id="57" dur="1"/>
                                        <p:tgtEl>
                                          <p:spTgt spid="107">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07">
                                            <p:txEl>
                                              <p:pRg st="11" end="11"/>
                                            </p:txEl>
                                          </p:spTgt>
                                        </p:tgtEl>
                                        <p:attrNameLst>
                                          <p:attrName>style.visibility</p:attrName>
                                        </p:attrNameLst>
                                      </p:cBhvr>
                                      <p:to>
                                        <p:strVal val="visible"/>
                                      </p:to>
                                    </p:set>
                                    <p:animEffect transition="in" filter="fade">
                                      <p:cBhvr>
                                        <p:cTn id="62" dur="1"/>
                                        <p:tgtEl>
                                          <p:spTgt spid="107">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07">
                                            <p:txEl>
                                              <p:pRg st="12" end="12"/>
                                            </p:txEl>
                                          </p:spTgt>
                                        </p:tgtEl>
                                        <p:attrNameLst>
                                          <p:attrName>style.visibility</p:attrName>
                                        </p:attrNameLst>
                                      </p:cBhvr>
                                      <p:to>
                                        <p:strVal val="visible"/>
                                      </p:to>
                                    </p:set>
                                    <p:animEffect transition="in" filter="fade">
                                      <p:cBhvr>
                                        <p:cTn id="67" dur="1"/>
                                        <p:tgtEl>
                                          <p:spTgt spid="10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2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Techniques for achieving availability</a:t>
            </a:r>
            <a:endParaRPr/>
          </a:p>
        </p:txBody>
      </p:sp>
      <p:sp>
        <p:nvSpPr>
          <p:cNvPr id="251" name="Google Shape;251;p23"/>
          <p:cNvSpPr txBox="1">
            <a:spLocks noGrp="1"/>
          </p:cNvSpPr>
          <p:nvPr>
            <p:ph type="body" idx="1"/>
          </p:nvPr>
        </p:nvSpPr>
        <p:spPr>
          <a:xfrm>
            <a:off x="605850" y="1383825"/>
            <a:ext cx="7761000" cy="3097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b="1" i="1">
                <a:solidFill>
                  <a:srgbClr val="000000"/>
                </a:solidFill>
              </a:rPr>
              <a:t>Consistent hashing</a:t>
            </a:r>
            <a:r>
              <a:rPr lang="en">
                <a:solidFill>
                  <a:srgbClr val="000000"/>
                </a:solidFill>
              </a:rPr>
              <a:t> </a:t>
            </a:r>
            <a:r>
              <a:rPr lang="en">
                <a:solidFill>
                  <a:srgbClr val="B7B7B7"/>
                </a:solidFill>
              </a:rPr>
              <a:t>for partitioning key space</a:t>
            </a:r>
            <a:endParaRPr>
              <a:solidFill>
                <a:srgbClr val="B7B7B7"/>
              </a:solidFill>
            </a:endParaRPr>
          </a:p>
          <a:p>
            <a:pPr marL="0" lvl="0" indent="0" algn="l" rtl="0">
              <a:lnSpc>
                <a:spcPct val="115000"/>
              </a:lnSpc>
              <a:spcBef>
                <a:spcPts val="2400"/>
              </a:spcBef>
              <a:spcAft>
                <a:spcPts val="0"/>
              </a:spcAft>
              <a:buSzPts val="1800"/>
              <a:buNone/>
            </a:pPr>
            <a:r>
              <a:rPr lang="en" b="1" i="1">
                <a:solidFill>
                  <a:srgbClr val="000000"/>
                </a:solidFill>
              </a:rPr>
              <a:t>Vector clocks</a:t>
            </a:r>
            <a:r>
              <a:rPr lang="en">
                <a:solidFill>
                  <a:srgbClr val="000000"/>
                </a:solidFill>
              </a:rPr>
              <a:t> </a:t>
            </a:r>
            <a:r>
              <a:rPr lang="en">
                <a:solidFill>
                  <a:srgbClr val="B7B7B7"/>
                </a:solidFill>
              </a:rPr>
              <a:t>for reconciling conflicts during reads</a:t>
            </a:r>
            <a:endParaRPr>
              <a:solidFill>
                <a:srgbClr val="B7B7B7"/>
              </a:solidFill>
            </a:endParaRPr>
          </a:p>
          <a:p>
            <a:pPr marL="0" lvl="0" indent="0" algn="l" rtl="0">
              <a:lnSpc>
                <a:spcPct val="115000"/>
              </a:lnSpc>
              <a:spcBef>
                <a:spcPts val="2400"/>
              </a:spcBef>
              <a:spcAft>
                <a:spcPts val="0"/>
              </a:spcAft>
              <a:buClr>
                <a:srgbClr val="000000"/>
              </a:buClr>
              <a:buSzPts val="1100"/>
              <a:buFont typeface="Arial"/>
              <a:buNone/>
            </a:pPr>
            <a:r>
              <a:rPr lang="en" b="1" i="1">
                <a:solidFill>
                  <a:srgbClr val="000000"/>
                </a:solidFill>
              </a:rPr>
              <a:t>Sloppy quorums</a:t>
            </a:r>
            <a:r>
              <a:rPr lang="en">
                <a:solidFill>
                  <a:srgbClr val="000000"/>
                </a:solidFill>
              </a:rPr>
              <a:t> </a:t>
            </a:r>
            <a:r>
              <a:rPr lang="en">
                <a:solidFill>
                  <a:srgbClr val="B7B7B7"/>
                </a:solidFill>
              </a:rPr>
              <a:t>for handling temporary failures</a:t>
            </a:r>
            <a:endParaRPr>
              <a:solidFill>
                <a:srgbClr val="B7B7B7"/>
              </a:solidFill>
            </a:endParaRPr>
          </a:p>
          <a:p>
            <a:pPr marL="0" lvl="0" indent="0" algn="l" rtl="0">
              <a:lnSpc>
                <a:spcPct val="115000"/>
              </a:lnSpc>
              <a:spcBef>
                <a:spcPts val="2400"/>
              </a:spcBef>
              <a:spcAft>
                <a:spcPts val="0"/>
              </a:spcAft>
              <a:buSzPts val="1800"/>
              <a:buNone/>
            </a:pPr>
            <a:r>
              <a:rPr lang="en" b="1" i="1">
                <a:solidFill>
                  <a:srgbClr val="FF0000"/>
                </a:solidFill>
              </a:rPr>
              <a:t>Anti-entropy using Merkle trees</a:t>
            </a:r>
            <a:r>
              <a:rPr lang="en">
                <a:solidFill>
                  <a:srgbClr val="000000"/>
                </a:solidFill>
              </a:rPr>
              <a:t> </a:t>
            </a:r>
            <a:r>
              <a:rPr lang="en">
                <a:solidFill>
                  <a:srgbClr val="B7B7B7"/>
                </a:solidFill>
              </a:rPr>
              <a:t>for syncing key-value pairs</a:t>
            </a:r>
            <a:endParaRPr>
              <a:solidFill>
                <a:srgbClr val="B7B7B7"/>
              </a:solidFill>
            </a:endParaRPr>
          </a:p>
          <a:p>
            <a:pPr marL="0" lvl="0" indent="0" algn="l" rtl="0">
              <a:lnSpc>
                <a:spcPct val="115000"/>
              </a:lnSpc>
              <a:spcBef>
                <a:spcPts val="2400"/>
              </a:spcBef>
              <a:spcAft>
                <a:spcPts val="2400"/>
              </a:spcAft>
              <a:buSzPts val="1800"/>
              <a:buNone/>
            </a:pPr>
            <a:r>
              <a:rPr lang="en" b="1" i="1">
                <a:solidFill>
                  <a:srgbClr val="000000"/>
                </a:solidFill>
              </a:rPr>
              <a:t>Gossip-based protocol</a:t>
            </a:r>
            <a:r>
              <a:rPr lang="en">
                <a:solidFill>
                  <a:srgbClr val="000000"/>
                </a:solidFill>
              </a:rPr>
              <a:t> </a:t>
            </a:r>
            <a:r>
              <a:rPr lang="en">
                <a:solidFill>
                  <a:srgbClr val="B7B7B7"/>
                </a:solidFill>
              </a:rPr>
              <a:t>for membership notifications</a:t>
            </a:r>
            <a:endParaRPr>
              <a:solidFill>
                <a:srgbClr val="B7B7B7"/>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Anti-entropy using Merkle trees</a:t>
            </a:r>
            <a:endParaRPr/>
          </a:p>
        </p:txBody>
      </p:sp>
      <p:sp>
        <p:nvSpPr>
          <p:cNvPr id="257" name="Google Shape;257;p24"/>
          <p:cNvSpPr txBox="1">
            <a:spLocks noGrp="1"/>
          </p:cNvSpPr>
          <p:nvPr>
            <p:ph type="body" idx="1"/>
          </p:nvPr>
        </p:nvSpPr>
        <p:spPr>
          <a:xfrm>
            <a:off x="795700" y="1258625"/>
            <a:ext cx="7035600" cy="1649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1600">
                <a:solidFill>
                  <a:srgbClr val="000000"/>
                </a:solidFill>
              </a:rPr>
              <a:t>Goal: minimize durability loss from above techniques</a:t>
            </a:r>
            <a:endParaRPr sz="1600">
              <a:solidFill>
                <a:srgbClr val="000000"/>
              </a:solidFill>
            </a:endParaRPr>
          </a:p>
          <a:p>
            <a:pPr marL="0" lvl="0" indent="0" algn="l" rtl="0">
              <a:lnSpc>
                <a:spcPct val="115000"/>
              </a:lnSpc>
              <a:spcBef>
                <a:spcPts val="2400"/>
              </a:spcBef>
              <a:spcAft>
                <a:spcPts val="0"/>
              </a:spcAft>
              <a:buSzPts val="1800"/>
              <a:buNone/>
            </a:pPr>
            <a:r>
              <a:rPr lang="en" sz="1600">
                <a:solidFill>
                  <a:srgbClr val="000000"/>
                </a:solidFill>
              </a:rPr>
              <a:t>Nodes responsible for the same key spaces exchange Merkle trees</a:t>
            </a:r>
            <a:endParaRPr sz="1600">
              <a:solidFill>
                <a:srgbClr val="000000"/>
              </a:solidFill>
            </a:endParaRPr>
          </a:p>
          <a:p>
            <a:pPr marL="0" lvl="0" indent="0" algn="l" rtl="0">
              <a:lnSpc>
                <a:spcPct val="115000"/>
              </a:lnSpc>
              <a:spcBef>
                <a:spcPts val="2400"/>
              </a:spcBef>
              <a:spcAft>
                <a:spcPts val="0"/>
              </a:spcAft>
              <a:buClr>
                <a:schemeClr val="dk1"/>
              </a:buClr>
              <a:buSzPts val="1100"/>
              <a:buFont typeface="Arial"/>
              <a:buNone/>
            </a:pPr>
            <a:r>
              <a:rPr lang="en" sz="1600">
                <a:solidFill>
                  <a:schemeClr val="dk1"/>
                </a:solidFill>
              </a:rPr>
              <a:t>Find differences quickly while exchanging little information</a:t>
            </a:r>
            <a:endParaRPr sz="1600">
              <a:solidFill>
                <a:srgbClr val="000000"/>
              </a:solidFill>
            </a:endParaRPr>
          </a:p>
          <a:p>
            <a:pPr marL="0" lvl="0" indent="0" algn="l" rtl="0">
              <a:lnSpc>
                <a:spcPct val="115000"/>
              </a:lnSpc>
              <a:spcBef>
                <a:spcPts val="2400"/>
              </a:spcBef>
              <a:spcAft>
                <a:spcPts val="2400"/>
              </a:spcAft>
              <a:buSzPts val="1800"/>
              <a:buNone/>
            </a:pPr>
            <a:endParaRPr sz="1600">
              <a:solidFill>
                <a:srgbClr val="000000"/>
              </a:solidFill>
            </a:endParaRPr>
          </a:p>
        </p:txBody>
      </p:sp>
      <p:pic>
        <p:nvPicPr>
          <p:cNvPr id="258" name="Google Shape;258;p24"/>
          <p:cNvPicPr preferRelativeResize="0"/>
          <p:nvPr/>
        </p:nvPicPr>
        <p:blipFill rotWithShape="1">
          <a:blip r:embed="rId3">
            <a:alphaModFix/>
          </a:blip>
          <a:srcRect t="32661" b="22328"/>
          <a:stretch/>
        </p:blipFill>
        <p:spPr>
          <a:xfrm>
            <a:off x="1511050" y="3073525"/>
            <a:ext cx="6121875" cy="16274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7">
                                            <p:txEl>
                                              <p:pRg st="0" end="0"/>
                                            </p:txEl>
                                          </p:spTgt>
                                        </p:tgtEl>
                                        <p:attrNameLst>
                                          <p:attrName>style.visibility</p:attrName>
                                        </p:attrNameLst>
                                      </p:cBhvr>
                                      <p:to>
                                        <p:strVal val="visible"/>
                                      </p:to>
                                    </p:set>
                                    <p:animEffect transition="in" filter="fade">
                                      <p:cBhvr>
                                        <p:cTn id="7" dur="1"/>
                                        <p:tgtEl>
                                          <p:spTgt spid="2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7">
                                            <p:txEl>
                                              <p:pRg st="1" end="1"/>
                                            </p:txEl>
                                          </p:spTgt>
                                        </p:tgtEl>
                                        <p:attrNameLst>
                                          <p:attrName>style.visibility</p:attrName>
                                        </p:attrNameLst>
                                      </p:cBhvr>
                                      <p:to>
                                        <p:strVal val="visible"/>
                                      </p:to>
                                    </p:set>
                                    <p:animEffect transition="in" filter="fade">
                                      <p:cBhvr>
                                        <p:cTn id="12" dur="1"/>
                                        <p:tgtEl>
                                          <p:spTgt spid="25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7">
                                            <p:txEl>
                                              <p:pRg st="2" end="2"/>
                                            </p:txEl>
                                          </p:spTgt>
                                        </p:tgtEl>
                                        <p:attrNameLst>
                                          <p:attrName>style.visibility</p:attrName>
                                        </p:attrNameLst>
                                      </p:cBhvr>
                                      <p:to>
                                        <p:strVal val="visible"/>
                                      </p:to>
                                    </p:set>
                                    <p:animEffect transition="in" filter="fade">
                                      <p:cBhvr>
                                        <p:cTn id="17" dur="1"/>
                                        <p:tgtEl>
                                          <p:spTgt spid="25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7">
                                            <p:txEl>
                                              <p:pRg st="3" end="3"/>
                                            </p:txEl>
                                          </p:spTgt>
                                        </p:tgtEl>
                                        <p:attrNameLst>
                                          <p:attrName>style.visibility</p:attrName>
                                        </p:attrNameLst>
                                      </p:cBhvr>
                                      <p:to>
                                        <p:strVal val="visible"/>
                                      </p:to>
                                    </p:set>
                                    <p:animEffect transition="in" filter="fade">
                                      <p:cBhvr>
                                        <p:cTn id="22" dur="1"/>
                                        <p:tgtEl>
                                          <p:spTgt spid="25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8"/>
                                        </p:tgtEl>
                                        <p:attrNameLst>
                                          <p:attrName>style.visibility</p:attrName>
                                        </p:attrNameLst>
                                      </p:cBhvr>
                                      <p:to>
                                        <p:strVal val="visible"/>
                                      </p:to>
                                    </p:set>
                                    <p:animEffect transition="in" filter="fade">
                                      <p:cBhvr>
                                        <p:cTn id="27" dur="1000"/>
                                        <p:tgtEl>
                                          <p:spTgt spid="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Techniques for achieving availability</a:t>
            </a:r>
            <a:endParaRPr/>
          </a:p>
        </p:txBody>
      </p:sp>
      <p:sp>
        <p:nvSpPr>
          <p:cNvPr id="264" name="Google Shape;264;p25"/>
          <p:cNvSpPr txBox="1">
            <a:spLocks noGrp="1"/>
          </p:cNvSpPr>
          <p:nvPr>
            <p:ph type="body" idx="1"/>
          </p:nvPr>
        </p:nvSpPr>
        <p:spPr>
          <a:xfrm>
            <a:off x="605850" y="1383825"/>
            <a:ext cx="7761000" cy="3097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b="1" i="1">
                <a:solidFill>
                  <a:srgbClr val="000000"/>
                </a:solidFill>
              </a:rPr>
              <a:t>Consistent hashing</a:t>
            </a:r>
            <a:r>
              <a:rPr lang="en">
                <a:solidFill>
                  <a:srgbClr val="000000"/>
                </a:solidFill>
              </a:rPr>
              <a:t> </a:t>
            </a:r>
            <a:r>
              <a:rPr lang="en">
                <a:solidFill>
                  <a:srgbClr val="B7B7B7"/>
                </a:solidFill>
              </a:rPr>
              <a:t>for partitioning key space</a:t>
            </a:r>
            <a:endParaRPr>
              <a:solidFill>
                <a:srgbClr val="B7B7B7"/>
              </a:solidFill>
            </a:endParaRPr>
          </a:p>
          <a:p>
            <a:pPr marL="0" lvl="0" indent="0" algn="l" rtl="0">
              <a:lnSpc>
                <a:spcPct val="115000"/>
              </a:lnSpc>
              <a:spcBef>
                <a:spcPts val="2400"/>
              </a:spcBef>
              <a:spcAft>
                <a:spcPts val="0"/>
              </a:spcAft>
              <a:buSzPts val="1800"/>
              <a:buNone/>
            </a:pPr>
            <a:r>
              <a:rPr lang="en" b="1" i="1">
                <a:solidFill>
                  <a:srgbClr val="000000"/>
                </a:solidFill>
              </a:rPr>
              <a:t>Vector clocks</a:t>
            </a:r>
            <a:r>
              <a:rPr lang="en">
                <a:solidFill>
                  <a:srgbClr val="000000"/>
                </a:solidFill>
              </a:rPr>
              <a:t> </a:t>
            </a:r>
            <a:r>
              <a:rPr lang="en">
                <a:solidFill>
                  <a:srgbClr val="B7B7B7"/>
                </a:solidFill>
              </a:rPr>
              <a:t>for reconciling conflicts during reads</a:t>
            </a:r>
            <a:endParaRPr>
              <a:solidFill>
                <a:srgbClr val="B7B7B7"/>
              </a:solidFill>
            </a:endParaRPr>
          </a:p>
          <a:p>
            <a:pPr marL="0" lvl="0" indent="0" algn="l" rtl="0">
              <a:lnSpc>
                <a:spcPct val="115000"/>
              </a:lnSpc>
              <a:spcBef>
                <a:spcPts val="2400"/>
              </a:spcBef>
              <a:spcAft>
                <a:spcPts val="0"/>
              </a:spcAft>
              <a:buClr>
                <a:srgbClr val="000000"/>
              </a:buClr>
              <a:buSzPts val="1100"/>
              <a:buFont typeface="Arial"/>
              <a:buNone/>
            </a:pPr>
            <a:r>
              <a:rPr lang="en" b="1" i="1">
                <a:solidFill>
                  <a:srgbClr val="000000"/>
                </a:solidFill>
              </a:rPr>
              <a:t>Sloppy quorums</a:t>
            </a:r>
            <a:r>
              <a:rPr lang="en">
                <a:solidFill>
                  <a:srgbClr val="000000"/>
                </a:solidFill>
              </a:rPr>
              <a:t> </a:t>
            </a:r>
            <a:r>
              <a:rPr lang="en">
                <a:solidFill>
                  <a:srgbClr val="B7B7B7"/>
                </a:solidFill>
              </a:rPr>
              <a:t>for handling temporary failures</a:t>
            </a:r>
            <a:endParaRPr>
              <a:solidFill>
                <a:srgbClr val="B7B7B7"/>
              </a:solidFill>
            </a:endParaRPr>
          </a:p>
          <a:p>
            <a:pPr marL="0" lvl="0" indent="0" algn="l" rtl="0">
              <a:lnSpc>
                <a:spcPct val="115000"/>
              </a:lnSpc>
              <a:spcBef>
                <a:spcPts val="2400"/>
              </a:spcBef>
              <a:spcAft>
                <a:spcPts val="0"/>
              </a:spcAft>
              <a:buSzPts val="1800"/>
              <a:buNone/>
            </a:pPr>
            <a:r>
              <a:rPr lang="en" b="1" i="1">
                <a:solidFill>
                  <a:srgbClr val="000000"/>
                </a:solidFill>
              </a:rPr>
              <a:t>Anti-entropy using Merkle trees</a:t>
            </a:r>
            <a:r>
              <a:rPr lang="en">
                <a:solidFill>
                  <a:srgbClr val="000000"/>
                </a:solidFill>
              </a:rPr>
              <a:t> </a:t>
            </a:r>
            <a:r>
              <a:rPr lang="en">
                <a:solidFill>
                  <a:srgbClr val="B7B7B7"/>
                </a:solidFill>
              </a:rPr>
              <a:t>for syncing key-value pairs</a:t>
            </a:r>
            <a:endParaRPr>
              <a:solidFill>
                <a:srgbClr val="B7B7B7"/>
              </a:solidFill>
            </a:endParaRPr>
          </a:p>
          <a:p>
            <a:pPr marL="0" lvl="0" indent="0" algn="l" rtl="0">
              <a:lnSpc>
                <a:spcPct val="115000"/>
              </a:lnSpc>
              <a:spcBef>
                <a:spcPts val="2400"/>
              </a:spcBef>
              <a:spcAft>
                <a:spcPts val="2400"/>
              </a:spcAft>
              <a:buSzPts val="1800"/>
              <a:buNone/>
            </a:pPr>
            <a:r>
              <a:rPr lang="en" b="1" i="1">
                <a:solidFill>
                  <a:srgbClr val="FF0000"/>
                </a:solidFill>
              </a:rPr>
              <a:t>Gossip-based protocol</a:t>
            </a:r>
            <a:r>
              <a:rPr lang="en">
                <a:solidFill>
                  <a:srgbClr val="000000"/>
                </a:solidFill>
              </a:rPr>
              <a:t> </a:t>
            </a:r>
            <a:r>
              <a:rPr lang="en">
                <a:solidFill>
                  <a:srgbClr val="B7B7B7"/>
                </a:solidFill>
              </a:rPr>
              <a:t>for membership notifications</a:t>
            </a:r>
            <a:endParaRPr>
              <a:solidFill>
                <a:srgbClr val="B7B7B7"/>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Membership notification</a:t>
            </a:r>
            <a:endParaRPr/>
          </a:p>
        </p:txBody>
      </p:sp>
      <p:sp>
        <p:nvSpPr>
          <p:cNvPr id="270" name="Google Shape;270;p26"/>
          <p:cNvSpPr txBox="1">
            <a:spLocks noGrp="1"/>
          </p:cNvSpPr>
          <p:nvPr>
            <p:ph type="body" idx="1"/>
          </p:nvPr>
        </p:nvSpPr>
        <p:spPr>
          <a:xfrm>
            <a:off x="795700" y="1258625"/>
            <a:ext cx="7634100" cy="2667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1600">
                <a:solidFill>
                  <a:srgbClr val="000000"/>
                </a:solidFill>
              </a:rPr>
              <a:t>Gossip-based protocol to propagate membership changes</a:t>
            </a:r>
            <a:endParaRPr sz="1600">
              <a:solidFill>
                <a:srgbClr val="000000"/>
              </a:solidFill>
            </a:endParaRPr>
          </a:p>
          <a:p>
            <a:pPr marL="0" lvl="0" indent="0" algn="l" rtl="0">
              <a:lnSpc>
                <a:spcPct val="115000"/>
              </a:lnSpc>
              <a:spcBef>
                <a:spcPts val="2400"/>
              </a:spcBef>
              <a:spcAft>
                <a:spcPts val="0"/>
              </a:spcAft>
              <a:buSzPts val="1800"/>
              <a:buNone/>
            </a:pPr>
            <a:r>
              <a:rPr lang="en" sz="1600">
                <a:solidFill>
                  <a:srgbClr val="000000"/>
                </a:solidFill>
              </a:rPr>
              <a:t>Each node learns the key spaces handled by all other nodes</a:t>
            </a:r>
            <a:endParaRPr sz="1600">
              <a:solidFill>
                <a:srgbClr val="000000"/>
              </a:solidFill>
            </a:endParaRPr>
          </a:p>
          <a:p>
            <a:pPr marL="0" lvl="0" indent="0" algn="l" rtl="0">
              <a:lnSpc>
                <a:spcPct val="115000"/>
              </a:lnSpc>
              <a:spcBef>
                <a:spcPts val="2400"/>
              </a:spcBef>
              <a:spcAft>
                <a:spcPts val="0"/>
              </a:spcAft>
              <a:buSzPts val="1800"/>
              <a:buNone/>
            </a:pPr>
            <a:r>
              <a:rPr lang="en" sz="1600" b="1">
                <a:solidFill>
                  <a:srgbClr val="000000"/>
                </a:solidFill>
              </a:rPr>
              <a:t>Result</a:t>
            </a:r>
            <a:r>
              <a:rPr lang="en" sz="1600">
                <a:solidFill>
                  <a:srgbClr val="000000"/>
                </a:solidFill>
              </a:rPr>
              <a:t>: zero-hop distributed hash table (DHT)</a:t>
            </a:r>
            <a:endParaRPr sz="1600">
              <a:solidFill>
                <a:srgbClr val="000000"/>
              </a:solidFill>
            </a:endParaRPr>
          </a:p>
          <a:p>
            <a:pPr marL="0" lvl="0" indent="0" algn="l" rtl="0">
              <a:lnSpc>
                <a:spcPct val="115000"/>
              </a:lnSpc>
              <a:spcBef>
                <a:spcPts val="2400"/>
              </a:spcBef>
              <a:spcAft>
                <a:spcPts val="2400"/>
              </a:spcAft>
              <a:buSzPts val="1800"/>
              <a:buNone/>
            </a:pPr>
            <a:r>
              <a:rPr lang="en" sz="1600" i="1">
                <a:solidFill>
                  <a:srgbClr val="000000"/>
                </a:solidFill>
              </a:rPr>
              <a:t>Clearly not infinitely scalable</a:t>
            </a:r>
            <a:r>
              <a:rPr lang="en" sz="1600">
                <a:solidFill>
                  <a:srgbClr val="000000"/>
                </a:solidFill>
              </a:rPr>
              <a:t>, but storage requirement not a problem in practice</a:t>
            </a:r>
            <a:endParaRPr sz="1600">
              <a:solidFill>
                <a:srgbClr val="0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74"/>
        <p:cNvGrpSpPr/>
        <p:nvPr/>
      </p:nvGrpSpPr>
      <p:grpSpPr>
        <a:xfrm>
          <a:off x="0" y="0"/>
          <a:ext cx="0" cy="0"/>
          <a:chOff x="0" y="0"/>
          <a:chExt cx="0" cy="0"/>
        </a:xfrm>
      </p:grpSpPr>
      <p:sp>
        <p:nvSpPr>
          <p:cNvPr id="275" name="Google Shape;275;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rgbClr val="FFFFFF"/>
                </a:solidFill>
              </a:rPr>
              <a:t>Bayou</a:t>
            </a:r>
            <a:endParaRPr>
              <a:solidFill>
                <a:srgbClr val="FFFFFF"/>
              </a:solidFill>
            </a:endParaRPr>
          </a:p>
        </p:txBody>
      </p:sp>
      <p:sp>
        <p:nvSpPr>
          <p:cNvPr id="276" name="Google Shape;276;p2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2000">
                <a:solidFill>
                  <a:srgbClr val="FFFFFF"/>
                </a:solidFill>
              </a:rPr>
              <a:t>What is it?</a:t>
            </a:r>
            <a:endParaRPr sz="2000">
              <a:solidFill>
                <a:srgbClr val="FFFFFF"/>
              </a:solidFill>
            </a:endParaRPr>
          </a:p>
          <a:p>
            <a:pPr marL="457200" lvl="0" indent="-355600" algn="l" rtl="0">
              <a:lnSpc>
                <a:spcPct val="115000"/>
              </a:lnSpc>
              <a:spcBef>
                <a:spcPts val="0"/>
              </a:spcBef>
              <a:spcAft>
                <a:spcPts val="0"/>
              </a:spcAft>
              <a:buClr>
                <a:srgbClr val="FFFFFF"/>
              </a:buClr>
              <a:buSzPts val="2000"/>
              <a:buChar char="-"/>
            </a:pPr>
            <a:r>
              <a:rPr lang="en" sz="2000">
                <a:solidFill>
                  <a:srgbClr val="FFFFFF"/>
                </a:solidFill>
              </a:rPr>
              <a:t>Weakly consistent, replicated storage system</a:t>
            </a:r>
            <a:endParaRPr sz="2000">
              <a:solidFill>
                <a:srgbClr val="FFFFFF"/>
              </a:solidFill>
            </a:endParaRPr>
          </a:p>
          <a:p>
            <a:pPr marL="0" lvl="0" indent="0" algn="l" rtl="0">
              <a:lnSpc>
                <a:spcPct val="115000"/>
              </a:lnSpc>
              <a:spcBef>
                <a:spcPts val="0"/>
              </a:spcBef>
              <a:spcAft>
                <a:spcPts val="0"/>
              </a:spcAft>
              <a:buSzPts val="1800"/>
              <a:buNone/>
            </a:pPr>
            <a:endParaRPr sz="2000">
              <a:solidFill>
                <a:srgbClr val="FFFFFF"/>
              </a:solidFill>
            </a:endParaRPr>
          </a:p>
          <a:p>
            <a:pPr marL="0" lvl="0" indent="0" algn="l" rtl="0">
              <a:lnSpc>
                <a:spcPct val="115000"/>
              </a:lnSpc>
              <a:spcBef>
                <a:spcPts val="0"/>
              </a:spcBef>
              <a:spcAft>
                <a:spcPts val="0"/>
              </a:spcAft>
              <a:buSzPts val="1800"/>
              <a:buNone/>
            </a:pPr>
            <a:r>
              <a:rPr lang="en" sz="2000">
                <a:solidFill>
                  <a:srgbClr val="FFFFFF"/>
                </a:solidFill>
              </a:rPr>
              <a:t>Goals:</a:t>
            </a:r>
            <a:endParaRPr sz="2000">
              <a:solidFill>
                <a:srgbClr val="FFFFFF"/>
              </a:solidFill>
            </a:endParaRPr>
          </a:p>
          <a:p>
            <a:pPr marL="457200" lvl="0" indent="-355600" algn="l" rtl="0">
              <a:lnSpc>
                <a:spcPct val="115000"/>
              </a:lnSpc>
              <a:spcBef>
                <a:spcPts val="0"/>
              </a:spcBef>
              <a:spcAft>
                <a:spcPts val="0"/>
              </a:spcAft>
              <a:buClr>
                <a:srgbClr val="FFFFFF"/>
              </a:buClr>
              <a:buSzPts val="2000"/>
              <a:buChar char="-"/>
            </a:pPr>
            <a:r>
              <a:rPr lang="en" sz="2000">
                <a:solidFill>
                  <a:srgbClr val="FFFFFF"/>
                </a:solidFill>
              </a:rPr>
              <a:t>Maximize availability, </a:t>
            </a:r>
            <a:r>
              <a:rPr lang="en" sz="2000" i="1">
                <a:solidFill>
                  <a:srgbClr val="FFFFFF"/>
                </a:solidFill>
              </a:rPr>
              <a:t>support offline collaboration</a:t>
            </a:r>
            <a:endParaRPr sz="2000" i="1">
              <a:solidFill>
                <a:srgbClr val="FFFFFF"/>
              </a:solidFill>
            </a:endParaRPr>
          </a:p>
          <a:p>
            <a:pPr marL="457200" lvl="0" indent="-355600" algn="l" rtl="0">
              <a:lnSpc>
                <a:spcPct val="115000"/>
              </a:lnSpc>
              <a:spcBef>
                <a:spcPts val="0"/>
              </a:spcBef>
              <a:spcAft>
                <a:spcPts val="0"/>
              </a:spcAft>
              <a:buClr>
                <a:srgbClr val="FFFFFF"/>
              </a:buClr>
              <a:buSzPts val="2000"/>
              <a:buChar char="-"/>
            </a:pPr>
            <a:r>
              <a:rPr lang="en" sz="2000">
                <a:solidFill>
                  <a:srgbClr val="FFFFFF"/>
                </a:solidFill>
              </a:rPr>
              <a:t>Minimize network communication</a:t>
            </a:r>
            <a:endParaRPr sz="2000">
              <a:solidFill>
                <a:srgbClr val="FFFFFF"/>
              </a:solidFill>
            </a:endParaRPr>
          </a:p>
          <a:p>
            <a:pPr marL="457200" lvl="0" indent="-355600" algn="l" rtl="0">
              <a:lnSpc>
                <a:spcPct val="115000"/>
              </a:lnSpc>
              <a:spcBef>
                <a:spcPts val="0"/>
              </a:spcBef>
              <a:spcAft>
                <a:spcPts val="0"/>
              </a:spcAft>
              <a:buClr>
                <a:srgbClr val="FFFFFF"/>
              </a:buClr>
              <a:buSzPts val="2000"/>
              <a:buChar char="-"/>
            </a:pPr>
            <a:r>
              <a:rPr lang="en" sz="2000">
                <a:solidFill>
                  <a:srgbClr val="FFFFFF"/>
                </a:solidFill>
              </a:rPr>
              <a:t>Agree on all values (eventually)</a:t>
            </a:r>
            <a:endParaRPr sz="20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
                                            <p:txEl>
                                              <p:pRg st="0" end="0"/>
                                            </p:txEl>
                                          </p:spTgt>
                                        </p:tgtEl>
                                        <p:attrNameLst>
                                          <p:attrName>style.visibility</p:attrName>
                                        </p:attrNameLst>
                                      </p:cBhvr>
                                      <p:to>
                                        <p:strVal val="visible"/>
                                      </p:to>
                                    </p:set>
                                    <p:animEffect transition="in" filter="fade">
                                      <p:cBhvr>
                                        <p:cTn id="7" dur="1"/>
                                        <p:tgtEl>
                                          <p:spTgt spid="2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6">
                                            <p:txEl>
                                              <p:pRg st="1" end="1"/>
                                            </p:txEl>
                                          </p:spTgt>
                                        </p:tgtEl>
                                        <p:attrNameLst>
                                          <p:attrName>style.visibility</p:attrName>
                                        </p:attrNameLst>
                                      </p:cBhvr>
                                      <p:to>
                                        <p:strVal val="visible"/>
                                      </p:to>
                                    </p:set>
                                    <p:animEffect transition="in" filter="fade">
                                      <p:cBhvr>
                                        <p:cTn id="12" dur="1"/>
                                        <p:tgtEl>
                                          <p:spTgt spid="27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6">
                                            <p:txEl>
                                              <p:pRg st="2" end="2"/>
                                            </p:txEl>
                                          </p:spTgt>
                                        </p:tgtEl>
                                        <p:attrNameLst>
                                          <p:attrName>style.visibility</p:attrName>
                                        </p:attrNameLst>
                                      </p:cBhvr>
                                      <p:to>
                                        <p:strVal val="visible"/>
                                      </p:to>
                                    </p:set>
                                    <p:animEffect transition="in" filter="fade">
                                      <p:cBhvr>
                                        <p:cTn id="17" dur="1"/>
                                        <p:tgtEl>
                                          <p:spTgt spid="27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6">
                                            <p:txEl>
                                              <p:pRg st="3" end="3"/>
                                            </p:txEl>
                                          </p:spTgt>
                                        </p:tgtEl>
                                        <p:attrNameLst>
                                          <p:attrName>style.visibility</p:attrName>
                                        </p:attrNameLst>
                                      </p:cBhvr>
                                      <p:to>
                                        <p:strVal val="visible"/>
                                      </p:to>
                                    </p:set>
                                    <p:animEffect transition="in" filter="fade">
                                      <p:cBhvr>
                                        <p:cTn id="22" dur="1"/>
                                        <p:tgtEl>
                                          <p:spTgt spid="27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6">
                                            <p:txEl>
                                              <p:pRg st="4" end="4"/>
                                            </p:txEl>
                                          </p:spTgt>
                                        </p:tgtEl>
                                        <p:attrNameLst>
                                          <p:attrName>style.visibility</p:attrName>
                                        </p:attrNameLst>
                                      </p:cBhvr>
                                      <p:to>
                                        <p:strVal val="visible"/>
                                      </p:to>
                                    </p:set>
                                    <p:animEffect transition="in" filter="fade">
                                      <p:cBhvr>
                                        <p:cTn id="27" dur="1"/>
                                        <p:tgtEl>
                                          <p:spTgt spid="27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6">
                                            <p:txEl>
                                              <p:pRg st="5" end="5"/>
                                            </p:txEl>
                                          </p:spTgt>
                                        </p:tgtEl>
                                        <p:attrNameLst>
                                          <p:attrName>style.visibility</p:attrName>
                                        </p:attrNameLst>
                                      </p:cBhvr>
                                      <p:to>
                                        <p:strVal val="visible"/>
                                      </p:to>
                                    </p:set>
                                    <p:animEffect transition="in" filter="fade">
                                      <p:cBhvr>
                                        <p:cTn id="32" dur="1"/>
                                        <p:tgtEl>
                                          <p:spTgt spid="27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6">
                                            <p:txEl>
                                              <p:pRg st="6" end="6"/>
                                            </p:txEl>
                                          </p:spTgt>
                                        </p:tgtEl>
                                        <p:attrNameLst>
                                          <p:attrName>style.visibility</p:attrName>
                                        </p:attrNameLst>
                                      </p:cBhvr>
                                      <p:to>
                                        <p:strVal val="visible"/>
                                      </p:to>
                                    </p:set>
                                    <p:animEffect transition="in" filter="fade">
                                      <p:cBhvr>
                                        <p:cTn id="37" dur="1"/>
                                        <p:tgtEl>
                                          <p:spTgt spid="27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80"/>
        <p:cNvGrpSpPr/>
        <p:nvPr/>
      </p:nvGrpSpPr>
      <p:grpSpPr>
        <a:xfrm>
          <a:off x="0" y="0"/>
          <a:ext cx="0" cy="0"/>
          <a:chOff x="0" y="0"/>
          <a:chExt cx="0" cy="0"/>
        </a:xfrm>
      </p:grpSpPr>
      <p:sp>
        <p:nvSpPr>
          <p:cNvPr id="281" name="Google Shape;281;p28"/>
          <p:cNvSpPr txBox="1">
            <a:spLocks noGrp="1"/>
          </p:cNvSpPr>
          <p:nvPr>
            <p:ph type="title"/>
          </p:nvPr>
        </p:nvSpPr>
        <p:spPr>
          <a:xfrm>
            <a:off x="311700" y="445025"/>
            <a:ext cx="32979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rgbClr val="000000"/>
                </a:solidFill>
              </a:rPr>
              <a:t>Bayou Writes</a:t>
            </a:r>
            <a:endParaRPr>
              <a:solidFill>
                <a:srgbClr val="000000"/>
              </a:solidFill>
            </a:endParaRPr>
          </a:p>
        </p:txBody>
      </p:sp>
      <p:pic>
        <p:nvPicPr>
          <p:cNvPr id="282" name="Google Shape;282;p28"/>
          <p:cNvPicPr preferRelativeResize="0"/>
          <p:nvPr/>
        </p:nvPicPr>
        <p:blipFill rotWithShape="1">
          <a:blip r:embed="rId3">
            <a:alphaModFix/>
          </a:blip>
          <a:srcRect/>
          <a:stretch/>
        </p:blipFill>
        <p:spPr>
          <a:xfrm>
            <a:off x="152400" y="3531825"/>
            <a:ext cx="85725" cy="381000"/>
          </a:xfrm>
          <a:prstGeom prst="rect">
            <a:avLst/>
          </a:prstGeom>
          <a:noFill/>
          <a:ln>
            <a:noFill/>
          </a:ln>
        </p:spPr>
      </p:pic>
      <p:grpSp>
        <p:nvGrpSpPr>
          <p:cNvPr id="283" name="Google Shape;283;p28"/>
          <p:cNvGrpSpPr/>
          <p:nvPr/>
        </p:nvGrpSpPr>
        <p:grpSpPr>
          <a:xfrm>
            <a:off x="4482875" y="293525"/>
            <a:ext cx="1925750" cy="2103400"/>
            <a:chOff x="5195850" y="686250"/>
            <a:chExt cx="1925750" cy="2103400"/>
          </a:xfrm>
        </p:grpSpPr>
        <p:sp>
          <p:nvSpPr>
            <p:cNvPr id="284" name="Google Shape;284;p28"/>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28"/>
            <p:cNvSpPr/>
            <p:nvPr/>
          </p:nvSpPr>
          <p:spPr>
            <a:xfrm>
              <a:off x="5320625" y="1130200"/>
              <a:ext cx="11079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286" name="Google Shape;286;p28"/>
            <p:cNvSpPr txBox="1"/>
            <p:nvPr/>
          </p:nvSpPr>
          <p:spPr>
            <a:xfrm>
              <a:off x="6532675" y="1054450"/>
              <a:ext cx="5703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0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0</a:t>
              </a:r>
              <a:endParaRPr sz="1400" b="0" i="0" u="none" strike="noStrike" cap="none">
                <a:solidFill>
                  <a:srgbClr val="000000"/>
                </a:solidFill>
                <a:latin typeface="Arial"/>
                <a:ea typeface="Arial"/>
                <a:cs typeface="Arial"/>
                <a:sym typeface="Arial"/>
              </a:endParaRPr>
            </a:p>
          </p:txBody>
        </p:sp>
        <p:sp>
          <p:nvSpPr>
            <p:cNvPr id="287" name="Google Shape;287;p28"/>
            <p:cNvSpPr txBox="1"/>
            <p:nvPr/>
          </p:nvSpPr>
          <p:spPr>
            <a:xfrm>
              <a:off x="6161549" y="766950"/>
              <a:ext cx="960051"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288" name="Google Shape;288;p28"/>
            <p:cNvSpPr txBox="1"/>
            <p:nvPr/>
          </p:nvSpPr>
          <p:spPr>
            <a:xfrm>
              <a:off x="5195850" y="686250"/>
              <a:ext cx="1130332" cy="368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rgbClr val="000000"/>
                  </a:solidFill>
                  <a:latin typeface="Arial"/>
                  <a:ea typeface="Arial"/>
                  <a:cs typeface="Arial"/>
                  <a:sym typeface="Arial"/>
                </a:rPr>
                <a:t>Primary</a:t>
              </a:r>
              <a:endParaRPr sz="2000" b="0" i="0" u="none" strike="noStrike" cap="none">
                <a:solidFill>
                  <a:srgbClr val="000000"/>
                </a:solidFill>
                <a:latin typeface="Arial"/>
                <a:ea typeface="Arial"/>
                <a:cs typeface="Arial"/>
                <a:sym typeface="Arial"/>
              </a:endParaRPr>
            </a:p>
          </p:txBody>
        </p:sp>
      </p:grpSp>
      <p:grpSp>
        <p:nvGrpSpPr>
          <p:cNvPr id="289" name="Google Shape;289;p28"/>
          <p:cNvGrpSpPr/>
          <p:nvPr/>
        </p:nvGrpSpPr>
        <p:grpSpPr>
          <a:xfrm>
            <a:off x="2484925" y="2670625"/>
            <a:ext cx="1925750" cy="2103400"/>
            <a:chOff x="5195850" y="686250"/>
            <a:chExt cx="1925750" cy="2103400"/>
          </a:xfrm>
        </p:grpSpPr>
        <p:sp>
          <p:nvSpPr>
            <p:cNvPr id="290" name="Google Shape;290;p28"/>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28"/>
            <p:cNvSpPr/>
            <p:nvPr/>
          </p:nvSpPr>
          <p:spPr>
            <a:xfrm>
              <a:off x="5331125" y="1130200"/>
              <a:ext cx="10974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28"/>
            <p:cNvSpPr txBox="1"/>
            <p:nvPr/>
          </p:nvSpPr>
          <p:spPr>
            <a:xfrm>
              <a:off x="6532675" y="1054450"/>
              <a:ext cx="5703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0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0</a:t>
              </a:r>
              <a:endParaRPr sz="1400" b="0" i="0" u="none" strike="noStrike" cap="none">
                <a:solidFill>
                  <a:srgbClr val="000000"/>
                </a:solidFill>
                <a:latin typeface="Arial"/>
                <a:ea typeface="Arial"/>
                <a:cs typeface="Arial"/>
                <a:sym typeface="Arial"/>
              </a:endParaRPr>
            </a:p>
          </p:txBody>
        </p:sp>
        <p:sp>
          <p:nvSpPr>
            <p:cNvPr id="293" name="Google Shape;293;p28"/>
            <p:cNvSpPr txBox="1"/>
            <p:nvPr/>
          </p:nvSpPr>
          <p:spPr>
            <a:xfrm>
              <a:off x="6152542" y="766950"/>
              <a:ext cx="969058"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294" name="Google Shape;294;p28"/>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A</a:t>
              </a:r>
              <a:endParaRPr sz="2400" b="0" i="0" u="none" strike="noStrike" cap="none">
                <a:solidFill>
                  <a:srgbClr val="000000"/>
                </a:solidFill>
                <a:latin typeface="Arial"/>
                <a:ea typeface="Arial"/>
                <a:cs typeface="Arial"/>
                <a:sym typeface="Arial"/>
              </a:endParaRPr>
            </a:p>
          </p:txBody>
        </p:sp>
      </p:grpSp>
      <p:grpSp>
        <p:nvGrpSpPr>
          <p:cNvPr id="295" name="Google Shape;295;p28"/>
          <p:cNvGrpSpPr/>
          <p:nvPr/>
        </p:nvGrpSpPr>
        <p:grpSpPr>
          <a:xfrm>
            <a:off x="6462100" y="2670625"/>
            <a:ext cx="1925750" cy="2103400"/>
            <a:chOff x="5195850" y="686250"/>
            <a:chExt cx="1925750" cy="2103400"/>
          </a:xfrm>
        </p:grpSpPr>
        <p:sp>
          <p:nvSpPr>
            <p:cNvPr id="296" name="Google Shape;296;p28"/>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 name="Google Shape;297;p28"/>
            <p:cNvSpPr/>
            <p:nvPr/>
          </p:nvSpPr>
          <p:spPr>
            <a:xfrm>
              <a:off x="5319925" y="1130200"/>
              <a:ext cx="11085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p28"/>
            <p:cNvSpPr txBox="1"/>
            <p:nvPr/>
          </p:nvSpPr>
          <p:spPr>
            <a:xfrm>
              <a:off x="6532675" y="1054450"/>
              <a:ext cx="5703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0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0</a:t>
              </a:r>
              <a:endParaRPr sz="1400" b="0" i="0" u="none" strike="noStrike" cap="none">
                <a:solidFill>
                  <a:srgbClr val="000000"/>
                </a:solidFill>
                <a:latin typeface="Arial"/>
                <a:ea typeface="Arial"/>
                <a:cs typeface="Arial"/>
                <a:sym typeface="Arial"/>
              </a:endParaRPr>
            </a:p>
          </p:txBody>
        </p:sp>
        <p:sp>
          <p:nvSpPr>
            <p:cNvPr id="299" name="Google Shape;299;p28"/>
            <p:cNvSpPr txBox="1"/>
            <p:nvPr/>
          </p:nvSpPr>
          <p:spPr>
            <a:xfrm>
              <a:off x="6103044" y="766950"/>
              <a:ext cx="1018556"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300" name="Google Shape;300;p28"/>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B</a:t>
              </a:r>
              <a:endParaRPr sz="2400" b="0" i="0" u="none" strike="noStrike" cap="none">
                <a:solidFill>
                  <a:srgbClr val="000000"/>
                </a:solidFill>
                <a:latin typeface="Arial"/>
                <a:ea typeface="Arial"/>
                <a:cs typeface="Arial"/>
                <a:sym typeface="Arial"/>
              </a:endParaRPr>
            </a:p>
          </p:txBody>
        </p:sp>
      </p:grpSp>
      <p:sp>
        <p:nvSpPr>
          <p:cNvPr id="301" name="Google Shape;301;p28"/>
          <p:cNvSpPr txBox="1"/>
          <p:nvPr/>
        </p:nvSpPr>
        <p:spPr>
          <a:xfrm>
            <a:off x="7192200" y="1087300"/>
            <a:ext cx="837600" cy="381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Client 1</a:t>
            </a:r>
            <a:endParaRPr sz="1400" b="0" i="0" u="none" strike="noStrike" cap="none">
              <a:solidFill>
                <a:srgbClr val="000000"/>
              </a:solidFill>
              <a:latin typeface="Arial"/>
              <a:ea typeface="Arial"/>
              <a:cs typeface="Arial"/>
              <a:sym typeface="Arial"/>
            </a:endParaRPr>
          </a:p>
        </p:txBody>
      </p:sp>
      <p:cxnSp>
        <p:nvCxnSpPr>
          <p:cNvPr id="302" name="Google Shape;302;p28"/>
          <p:cNvCxnSpPr/>
          <p:nvPr/>
        </p:nvCxnSpPr>
        <p:spPr>
          <a:xfrm flipH="1">
            <a:off x="6408000" y="1310100"/>
            <a:ext cx="784200" cy="195900"/>
          </a:xfrm>
          <a:prstGeom prst="straightConnector1">
            <a:avLst/>
          </a:prstGeom>
          <a:noFill/>
          <a:ln w="9525" cap="flat" cmpd="sng">
            <a:solidFill>
              <a:schemeClr val="dk2"/>
            </a:solidFill>
            <a:prstDash val="solid"/>
            <a:round/>
            <a:headEnd type="none" w="sm" len="sm"/>
            <a:tailEnd type="triangle" w="med" len="med"/>
          </a:ln>
        </p:spPr>
      </p:cxnSp>
      <p:sp>
        <p:nvSpPr>
          <p:cNvPr id="303" name="Google Shape;303;p28"/>
          <p:cNvSpPr txBox="1"/>
          <p:nvPr/>
        </p:nvSpPr>
        <p:spPr>
          <a:xfrm>
            <a:off x="6408000" y="978400"/>
            <a:ext cx="1265400" cy="598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W(X, 4)</a:t>
            </a:r>
            <a:endParaRPr sz="1400" b="0" i="0" u="none" strike="noStrike" cap="none">
              <a:solidFill>
                <a:srgbClr val="000000"/>
              </a:solidFill>
              <a:latin typeface="Arial"/>
              <a:ea typeface="Arial"/>
              <a:cs typeface="Arial"/>
              <a:sym typeface="Arial"/>
            </a:endParaRPr>
          </a:p>
        </p:txBody>
      </p:sp>
      <p:sp>
        <p:nvSpPr>
          <p:cNvPr id="304" name="Google Shape;304;p28"/>
          <p:cNvSpPr txBox="1"/>
          <p:nvPr/>
        </p:nvSpPr>
        <p:spPr>
          <a:xfrm>
            <a:off x="150575" y="1792768"/>
            <a:ext cx="4332300" cy="817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Legend</a:t>
            </a:r>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Commit Timestamp:Write Timestamp:Write Server</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08"/>
        <p:cNvGrpSpPr/>
        <p:nvPr/>
      </p:nvGrpSpPr>
      <p:grpSpPr>
        <a:xfrm>
          <a:off x="0" y="0"/>
          <a:ext cx="0" cy="0"/>
          <a:chOff x="0" y="0"/>
          <a:chExt cx="0" cy="0"/>
        </a:xfrm>
      </p:grpSpPr>
      <p:sp>
        <p:nvSpPr>
          <p:cNvPr id="309" name="Google Shape;309;p29"/>
          <p:cNvSpPr txBox="1">
            <a:spLocks noGrp="1"/>
          </p:cNvSpPr>
          <p:nvPr>
            <p:ph type="title"/>
          </p:nvPr>
        </p:nvSpPr>
        <p:spPr>
          <a:xfrm>
            <a:off x="311700" y="445025"/>
            <a:ext cx="32979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rgbClr val="000000"/>
                </a:solidFill>
              </a:rPr>
              <a:t>Bayou Writes</a:t>
            </a:r>
            <a:endParaRPr>
              <a:solidFill>
                <a:srgbClr val="000000"/>
              </a:solidFill>
            </a:endParaRPr>
          </a:p>
        </p:txBody>
      </p:sp>
      <p:pic>
        <p:nvPicPr>
          <p:cNvPr id="310" name="Google Shape;310;p29"/>
          <p:cNvPicPr preferRelativeResize="0"/>
          <p:nvPr/>
        </p:nvPicPr>
        <p:blipFill rotWithShape="1">
          <a:blip r:embed="rId3">
            <a:alphaModFix/>
          </a:blip>
          <a:srcRect/>
          <a:stretch/>
        </p:blipFill>
        <p:spPr>
          <a:xfrm>
            <a:off x="152400" y="3531825"/>
            <a:ext cx="85725" cy="381000"/>
          </a:xfrm>
          <a:prstGeom prst="rect">
            <a:avLst/>
          </a:prstGeom>
          <a:noFill/>
          <a:ln>
            <a:noFill/>
          </a:ln>
        </p:spPr>
      </p:pic>
      <p:grpSp>
        <p:nvGrpSpPr>
          <p:cNvPr id="311" name="Google Shape;311;p29"/>
          <p:cNvGrpSpPr/>
          <p:nvPr/>
        </p:nvGrpSpPr>
        <p:grpSpPr>
          <a:xfrm>
            <a:off x="4527450" y="374225"/>
            <a:ext cx="1881175" cy="2022700"/>
            <a:chOff x="5240425" y="766950"/>
            <a:chExt cx="1881175" cy="2022700"/>
          </a:xfrm>
        </p:grpSpPr>
        <p:sp>
          <p:nvSpPr>
            <p:cNvPr id="312" name="Google Shape;312;p29"/>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29"/>
            <p:cNvSpPr/>
            <p:nvPr/>
          </p:nvSpPr>
          <p:spPr>
            <a:xfrm>
              <a:off x="5320625" y="1130200"/>
              <a:ext cx="11079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314" name="Google Shape;314;p29"/>
            <p:cNvSpPr txBox="1"/>
            <p:nvPr/>
          </p:nvSpPr>
          <p:spPr>
            <a:xfrm>
              <a:off x="6532675" y="1054450"/>
              <a:ext cx="5703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1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0</a:t>
              </a:r>
              <a:endParaRPr sz="1400" b="0" i="0" u="none" strike="noStrike" cap="none">
                <a:solidFill>
                  <a:srgbClr val="000000"/>
                </a:solidFill>
                <a:latin typeface="Arial"/>
                <a:ea typeface="Arial"/>
                <a:cs typeface="Arial"/>
                <a:sym typeface="Arial"/>
              </a:endParaRPr>
            </a:p>
          </p:txBody>
        </p:sp>
        <p:sp>
          <p:nvSpPr>
            <p:cNvPr id="315" name="Google Shape;315;p29"/>
            <p:cNvSpPr txBox="1"/>
            <p:nvPr/>
          </p:nvSpPr>
          <p:spPr>
            <a:xfrm>
              <a:off x="6169388" y="766950"/>
              <a:ext cx="952212"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grpSp>
      <p:grpSp>
        <p:nvGrpSpPr>
          <p:cNvPr id="316" name="Google Shape;316;p29"/>
          <p:cNvGrpSpPr/>
          <p:nvPr/>
        </p:nvGrpSpPr>
        <p:grpSpPr>
          <a:xfrm>
            <a:off x="2484925" y="2670625"/>
            <a:ext cx="1925750" cy="2103400"/>
            <a:chOff x="5195850" y="686250"/>
            <a:chExt cx="1925750" cy="2103400"/>
          </a:xfrm>
        </p:grpSpPr>
        <p:sp>
          <p:nvSpPr>
            <p:cNvPr id="317" name="Google Shape;317;p29"/>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p29"/>
            <p:cNvSpPr/>
            <p:nvPr/>
          </p:nvSpPr>
          <p:spPr>
            <a:xfrm>
              <a:off x="5331125" y="1130200"/>
              <a:ext cx="10974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29"/>
            <p:cNvSpPr txBox="1"/>
            <p:nvPr/>
          </p:nvSpPr>
          <p:spPr>
            <a:xfrm>
              <a:off x="6532675" y="1054450"/>
              <a:ext cx="5703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0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0</a:t>
              </a:r>
              <a:endParaRPr sz="1400" b="0" i="0" u="none" strike="noStrike" cap="none">
                <a:solidFill>
                  <a:srgbClr val="000000"/>
                </a:solidFill>
                <a:latin typeface="Arial"/>
                <a:ea typeface="Arial"/>
                <a:cs typeface="Arial"/>
                <a:sym typeface="Arial"/>
              </a:endParaRPr>
            </a:p>
          </p:txBody>
        </p:sp>
        <p:sp>
          <p:nvSpPr>
            <p:cNvPr id="320" name="Google Shape;320;p29"/>
            <p:cNvSpPr txBox="1"/>
            <p:nvPr/>
          </p:nvSpPr>
          <p:spPr>
            <a:xfrm>
              <a:off x="6176061" y="766950"/>
              <a:ext cx="945539"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321" name="Google Shape;321;p29"/>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A</a:t>
              </a:r>
              <a:endParaRPr sz="2400" b="0" i="0" u="none" strike="noStrike" cap="none">
                <a:solidFill>
                  <a:srgbClr val="000000"/>
                </a:solidFill>
                <a:latin typeface="Arial"/>
                <a:ea typeface="Arial"/>
                <a:cs typeface="Arial"/>
                <a:sym typeface="Arial"/>
              </a:endParaRPr>
            </a:p>
          </p:txBody>
        </p:sp>
      </p:grpSp>
      <p:grpSp>
        <p:nvGrpSpPr>
          <p:cNvPr id="322" name="Google Shape;322;p29"/>
          <p:cNvGrpSpPr/>
          <p:nvPr/>
        </p:nvGrpSpPr>
        <p:grpSpPr>
          <a:xfrm>
            <a:off x="6462100" y="2670625"/>
            <a:ext cx="1925750" cy="2103400"/>
            <a:chOff x="5195850" y="686250"/>
            <a:chExt cx="1925750" cy="2103400"/>
          </a:xfrm>
        </p:grpSpPr>
        <p:sp>
          <p:nvSpPr>
            <p:cNvPr id="323" name="Google Shape;323;p29"/>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p29"/>
            <p:cNvSpPr/>
            <p:nvPr/>
          </p:nvSpPr>
          <p:spPr>
            <a:xfrm>
              <a:off x="5319925" y="1130200"/>
              <a:ext cx="11085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29"/>
            <p:cNvSpPr txBox="1"/>
            <p:nvPr/>
          </p:nvSpPr>
          <p:spPr>
            <a:xfrm>
              <a:off x="6532675" y="1054450"/>
              <a:ext cx="5703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0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0</a:t>
              </a:r>
              <a:endParaRPr sz="1400" b="0" i="0" u="none" strike="noStrike" cap="none">
                <a:solidFill>
                  <a:srgbClr val="000000"/>
                </a:solidFill>
                <a:latin typeface="Arial"/>
                <a:ea typeface="Arial"/>
                <a:cs typeface="Arial"/>
                <a:sym typeface="Arial"/>
              </a:endParaRPr>
            </a:p>
          </p:txBody>
        </p:sp>
        <p:sp>
          <p:nvSpPr>
            <p:cNvPr id="326" name="Google Shape;326;p29"/>
            <p:cNvSpPr txBox="1"/>
            <p:nvPr/>
          </p:nvSpPr>
          <p:spPr>
            <a:xfrm>
              <a:off x="6150082" y="774789"/>
              <a:ext cx="971518"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327" name="Google Shape;327;p29"/>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B</a:t>
              </a:r>
              <a:endParaRPr sz="2400" b="0" i="0" u="none" strike="noStrike" cap="none">
                <a:solidFill>
                  <a:srgbClr val="000000"/>
                </a:solidFill>
                <a:latin typeface="Arial"/>
                <a:ea typeface="Arial"/>
                <a:cs typeface="Arial"/>
                <a:sym typeface="Arial"/>
              </a:endParaRPr>
            </a:p>
          </p:txBody>
        </p:sp>
      </p:grpSp>
      <p:sp>
        <p:nvSpPr>
          <p:cNvPr id="328" name="Google Shape;328;p29"/>
          <p:cNvSpPr txBox="1"/>
          <p:nvPr/>
        </p:nvSpPr>
        <p:spPr>
          <a:xfrm>
            <a:off x="7192200" y="1087300"/>
            <a:ext cx="837600" cy="381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Client 1</a:t>
            </a:r>
            <a:endParaRPr sz="1400" b="0" i="0" u="none" strike="noStrike" cap="none">
              <a:solidFill>
                <a:srgbClr val="000000"/>
              </a:solidFill>
              <a:latin typeface="Arial"/>
              <a:ea typeface="Arial"/>
              <a:cs typeface="Arial"/>
              <a:sym typeface="Arial"/>
            </a:endParaRPr>
          </a:p>
        </p:txBody>
      </p:sp>
      <p:sp>
        <p:nvSpPr>
          <p:cNvPr id="329" name="Google Shape;329;p29"/>
          <p:cNvSpPr txBox="1"/>
          <p:nvPr/>
        </p:nvSpPr>
        <p:spPr>
          <a:xfrm>
            <a:off x="4577925" y="684325"/>
            <a:ext cx="1201800" cy="1418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∞:1:P</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W(X,4)</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330" name="Google Shape;330;p29"/>
          <p:cNvSpPr txBox="1"/>
          <p:nvPr/>
        </p:nvSpPr>
        <p:spPr>
          <a:xfrm>
            <a:off x="150575" y="1792768"/>
            <a:ext cx="4332300" cy="817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Legend</a:t>
            </a:r>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Commit Timestamp:Write Timestamp:Write Server</a:t>
            </a:r>
            <a:endParaRPr sz="1400" b="0" i="0" u="none" strike="noStrike" cap="none">
              <a:solidFill>
                <a:srgbClr val="000000"/>
              </a:solidFill>
              <a:latin typeface="Arial"/>
              <a:ea typeface="Arial"/>
              <a:cs typeface="Arial"/>
              <a:sym typeface="Arial"/>
            </a:endParaRPr>
          </a:p>
        </p:txBody>
      </p:sp>
      <p:sp>
        <p:nvSpPr>
          <p:cNvPr id="331" name="Google Shape;331;p29"/>
          <p:cNvSpPr txBox="1"/>
          <p:nvPr/>
        </p:nvSpPr>
        <p:spPr>
          <a:xfrm>
            <a:off x="4482875" y="293525"/>
            <a:ext cx="1130332" cy="368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rgbClr val="000000"/>
                </a:solidFill>
                <a:latin typeface="Arial"/>
                <a:ea typeface="Arial"/>
                <a:cs typeface="Arial"/>
                <a:sym typeface="Arial"/>
              </a:rPr>
              <a:t>Primary</a:t>
            </a:r>
            <a:endParaRPr sz="20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35"/>
        <p:cNvGrpSpPr/>
        <p:nvPr/>
      </p:nvGrpSpPr>
      <p:grpSpPr>
        <a:xfrm>
          <a:off x="0" y="0"/>
          <a:ext cx="0" cy="0"/>
          <a:chOff x="0" y="0"/>
          <a:chExt cx="0" cy="0"/>
        </a:xfrm>
      </p:grpSpPr>
      <p:sp>
        <p:nvSpPr>
          <p:cNvPr id="336" name="Google Shape;336;p30"/>
          <p:cNvSpPr txBox="1">
            <a:spLocks noGrp="1"/>
          </p:cNvSpPr>
          <p:nvPr>
            <p:ph type="title"/>
          </p:nvPr>
        </p:nvSpPr>
        <p:spPr>
          <a:xfrm>
            <a:off x="311700" y="445025"/>
            <a:ext cx="32979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rgbClr val="000000"/>
                </a:solidFill>
              </a:rPr>
              <a:t>Bayou Writes</a:t>
            </a:r>
            <a:endParaRPr>
              <a:solidFill>
                <a:srgbClr val="000000"/>
              </a:solidFill>
            </a:endParaRPr>
          </a:p>
        </p:txBody>
      </p:sp>
      <p:pic>
        <p:nvPicPr>
          <p:cNvPr id="337" name="Google Shape;337;p30"/>
          <p:cNvPicPr preferRelativeResize="0"/>
          <p:nvPr/>
        </p:nvPicPr>
        <p:blipFill rotWithShape="1">
          <a:blip r:embed="rId3">
            <a:alphaModFix/>
          </a:blip>
          <a:srcRect/>
          <a:stretch/>
        </p:blipFill>
        <p:spPr>
          <a:xfrm>
            <a:off x="152400" y="3531825"/>
            <a:ext cx="85725" cy="381000"/>
          </a:xfrm>
          <a:prstGeom prst="rect">
            <a:avLst/>
          </a:prstGeom>
          <a:noFill/>
          <a:ln>
            <a:noFill/>
          </a:ln>
        </p:spPr>
      </p:pic>
      <p:grpSp>
        <p:nvGrpSpPr>
          <p:cNvPr id="338" name="Google Shape;338;p30"/>
          <p:cNvGrpSpPr/>
          <p:nvPr/>
        </p:nvGrpSpPr>
        <p:grpSpPr>
          <a:xfrm>
            <a:off x="4527450" y="374225"/>
            <a:ext cx="1881175" cy="2022700"/>
            <a:chOff x="5240425" y="766950"/>
            <a:chExt cx="1881175" cy="2022700"/>
          </a:xfrm>
        </p:grpSpPr>
        <p:sp>
          <p:nvSpPr>
            <p:cNvPr id="339" name="Google Shape;339;p30"/>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30"/>
            <p:cNvSpPr/>
            <p:nvPr/>
          </p:nvSpPr>
          <p:spPr>
            <a:xfrm>
              <a:off x="5320625" y="1130200"/>
              <a:ext cx="11079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341" name="Google Shape;341;p30"/>
            <p:cNvSpPr txBox="1"/>
            <p:nvPr/>
          </p:nvSpPr>
          <p:spPr>
            <a:xfrm>
              <a:off x="6532675" y="1054450"/>
              <a:ext cx="5703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1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0</a:t>
              </a:r>
              <a:endParaRPr sz="1400" b="0" i="0" u="none" strike="noStrike" cap="none">
                <a:solidFill>
                  <a:srgbClr val="000000"/>
                </a:solidFill>
                <a:latin typeface="Arial"/>
                <a:ea typeface="Arial"/>
                <a:cs typeface="Arial"/>
                <a:sym typeface="Arial"/>
              </a:endParaRPr>
            </a:p>
          </p:txBody>
        </p:sp>
        <p:sp>
          <p:nvSpPr>
            <p:cNvPr id="342" name="Google Shape;342;p30"/>
            <p:cNvSpPr txBox="1"/>
            <p:nvPr/>
          </p:nvSpPr>
          <p:spPr>
            <a:xfrm>
              <a:off x="6122350" y="766950"/>
              <a:ext cx="999250"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grpSp>
      <p:grpSp>
        <p:nvGrpSpPr>
          <p:cNvPr id="343" name="Google Shape;343;p30"/>
          <p:cNvGrpSpPr/>
          <p:nvPr/>
        </p:nvGrpSpPr>
        <p:grpSpPr>
          <a:xfrm>
            <a:off x="2484925" y="2670625"/>
            <a:ext cx="1925750" cy="2103400"/>
            <a:chOff x="5195850" y="686250"/>
            <a:chExt cx="1925750" cy="2103400"/>
          </a:xfrm>
        </p:grpSpPr>
        <p:sp>
          <p:nvSpPr>
            <p:cNvPr id="344" name="Google Shape;344;p30"/>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30"/>
            <p:cNvSpPr/>
            <p:nvPr/>
          </p:nvSpPr>
          <p:spPr>
            <a:xfrm>
              <a:off x="5331125" y="1130200"/>
              <a:ext cx="10974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30"/>
            <p:cNvSpPr txBox="1"/>
            <p:nvPr/>
          </p:nvSpPr>
          <p:spPr>
            <a:xfrm>
              <a:off x="6532675" y="1054450"/>
              <a:ext cx="5703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0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0</a:t>
              </a:r>
              <a:endParaRPr sz="1400" b="0" i="0" u="none" strike="noStrike" cap="none">
                <a:solidFill>
                  <a:srgbClr val="000000"/>
                </a:solidFill>
                <a:latin typeface="Arial"/>
                <a:ea typeface="Arial"/>
                <a:cs typeface="Arial"/>
                <a:sym typeface="Arial"/>
              </a:endParaRPr>
            </a:p>
          </p:txBody>
        </p:sp>
        <p:sp>
          <p:nvSpPr>
            <p:cNvPr id="347" name="Google Shape;347;p30"/>
            <p:cNvSpPr txBox="1"/>
            <p:nvPr/>
          </p:nvSpPr>
          <p:spPr>
            <a:xfrm>
              <a:off x="6168221" y="766950"/>
              <a:ext cx="953379"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348" name="Google Shape;348;p30"/>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A</a:t>
              </a:r>
              <a:endParaRPr sz="2400" b="0" i="0" u="none" strike="noStrike" cap="none">
                <a:solidFill>
                  <a:srgbClr val="000000"/>
                </a:solidFill>
                <a:latin typeface="Arial"/>
                <a:ea typeface="Arial"/>
                <a:cs typeface="Arial"/>
                <a:sym typeface="Arial"/>
              </a:endParaRPr>
            </a:p>
          </p:txBody>
        </p:sp>
      </p:grpSp>
      <p:grpSp>
        <p:nvGrpSpPr>
          <p:cNvPr id="349" name="Google Shape;349;p30"/>
          <p:cNvGrpSpPr/>
          <p:nvPr/>
        </p:nvGrpSpPr>
        <p:grpSpPr>
          <a:xfrm>
            <a:off x="6462100" y="2670625"/>
            <a:ext cx="1925750" cy="2103400"/>
            <a:chOff x="5195850" y="686250"/>
            <a:chExt cx="1925750" cy="2103400"/>
          </a:xfrm>
        </p:grpSpPr>
        <p:sp>
          <p:nvSpPr>
            <p:cNvPr id="350" name="Google Shape;350;p30"/>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30"/>
            <p:cNvSpPr/>
            <p:nvPr/>
          </p:nvSpPr>
          <p:spPr>
            <a:xfrm>
              <a:off x="5319925" y="1130200"/>
              <a:ext cx="11085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30"/>
            <p:cNvSpPr txBox="1"/>
            <p:nvPr/>
          </p:nvSpPr>
          <p:spPr>
            <a:xfrm>
              <a:off x="6532675" y="1054450"/>
              <a:ext cx="5703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0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0</a:t>
              </a:r>
              <a:endParaRPr sz="1400" b="0" i="0" u="none" strike="noStrike" cap="none">
                <a:solidFill>
                  <a:srgbClr val="000000"/>
                </a:solidFill>
                <a:latin typeface="Arial"/>
                <a:ea typeface="Arial"/>
                <a:cs typeface="Arial"/>
                <a:sym typeface="Arial"/>
              </a:endParaRPr>
            </a:p>
          </p:txBody>
        </p:sp>
        <p:sp>
          <p:nvSpPr>
            <p:cNvPr id="353" name="Google Shape;353;p30"/>
            <p:cNvSpPr txBox="1"/>
            <p:nvPr/>
          </p:nvSpPr>
          <p:spPr>
            <a:xfrm>
              <a:off x="6056006" y="766950"/>
              <a:ext cx="1065594"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354" name="Google Shape;354;p30"/>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B</a:t>
              </a:r>
              <a:endParaRPr sz="2400" b="0" i="0" u="none" strike="noStrike" cap="none">
                <a:solidFill>
                  <a:srgbClr val="000000"/>
                </a:solidFill>
                <a:latin typeface="Arial"/>
                <a:ea typeface="Arial"/>
                <a:cs typeface="Arial"/>
                <a:sym typeface="Arial"/>
              </a:endParaRPr>
            </a:p>
          </p:txBody>
        </p:sp>
      </p:grpSp>
      <p:sp>
        <p:nvSpPr>
          <p:cNvPr id="355" name="Google Shape;355;p30"/>
          <p:cNvSpPr txBox="1"/>
          <p:nvPr/>
        </p:nvSpPr>
        <p:spPr>
          <a:xfrm>
            <a:off x="7192200" y="1087300"/>
            <a:ext cx="837600" cy="381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Client 1</a:t>
            </a:r>
            <a:endParaRPr sz="1400" b="0" i="0" u="none" strike="noStrike" cap="none">
              <a:solidFill>
                <a:srgbClr val="000000"/>
              </a:solidFill>
              <a:latin typeface="Arial"/>
              <a:ea typeface="Arial"/>
              <a:cs typeface="Arial"/>
              <a:sym typeface="Arial"/>
            </a:endParaRPr>
          </a:p>
        </p:txBody>
      </p:sp>
      <p:cxnSp>
        <p:nvCxnSpPr>
          <p:cNvPr id="356" name="Google Shape;356;p30"/>
          <p:cNvCxnSpPr/>
          <p:nvPr/>
        </p:nvCxnSpPr>
        <p:spPr>
          <a:xfrm flipH="1">
            <a:off x="6408000" y="1310100"/>
            <a:ext cx="784200" cy="195900"/>
          </a:xfrm>
          <a:prstGeom prst="straightConnector1">
            <a:avLst/>
          </a:prstGeom>
          <a:noFill/>
          <a:ln w="9525" cap="flat" cmpd="sng">
            <a:solidFill>
              <a:schemeClr val="dk2"/>
            </a:solidFill>
            <a:prstDash val="solid"/>
            <a:round/>
            <a:headEnd type="none" w="sm" len="sm"/>
            <a:tailEnd type="triangle" w="med" len="med"/>
          </a:ln>
        </p:spPr>
      </p:cxnSp>
      <p:sp>
        <p:nvSpPr>
          <p:cNvPr id="357" name="Google Shape;357;p30"/>
          <p:cNvSpPr txBox="1"/>
          <p:nvPr/>
        </p:nvSpPr>
        <p:spPr>
          <a:xfrm>
            <a:off x="6533525" y="1452225"/>
            <a:ext cx="1265400" cy="598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W(Y, 8)</a:t>
            </a:r>
            <a:endParaRPr sz="1400" b="0" i="0" u="none" strike="noStrike" cap="none">
              <a:solidFill>
                <a:srgbClr val="000000"/>
              </a:solidFill>
              <a:latin typeface="Arial"/>
              <a:ea typeface="Arial"/>
              <a:cs typeface="Arial"/>
              <a:sym typeface="Arial"/>
            </a:endParaRPr>
          </a:p>
        </p:txBody>
      </p:sp>
      <p:sp>
        <p:nvSpPr>
          <p:cNvPr id="358" name="Google Shape;358;p30"/>
          <p:cNvSpPr txBox="1"/>
          <p:nvPr/>
        </p:nvSpPr>
        <p:spPr>
          <a:xfrm>
            <a:off x="4577925" y="684325"/>
            <a:ext cx="1201800" cy="13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∞:1:P</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W(X,4)</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359" name="Google Shape;359;p30"/>
          <p:cNvSpPr txBox="1"/>
          <p:nvPr/>
        </p:nvSpPr>
        <p:spPr>
          <a:xfrm>
            <a:off x="150575" y="1792768"/>
            <a:ext cx="4332300" cy="817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Legend</a:t>
            </a:r>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Commit Timestamp:Write Timestamp:Write Server</a:t>
            </a:r>
            <a:endParaRPr sz="1400" b="0" i="0" u="none" strike="noStrike" cap="none">
              <a:solidFill>
                <a:srgbClr val="000000"/>
              </a:solidFill>
              <a:latin typeface="Arial"/>
              <a:ea typeface="Arial"/>
              <a:cs typeface="Arial"/>
              <a:sym typeface="Arial"/>
            </a:endParaRPr>
          </a:p>
        </p:txBody>
      </p:sp>
      <p:sp>
        <p:nvSpPr>
          <p:cNvPr id="360" name="Google Shape;360;p30"/>
          <p:cNvSpPr txBox="1"/>
          <p:nvPr/>
        </p:nvSpPr>
        <p:spPr>
          <a:xfrm>
            <a:off x="4482875" y="293525"/>
            <a:ext cx="1130332" cy="368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rgbClr val="000000"/>
                </a:solidFill>
                <a:latin typeface="Arial"/>
                <a:ea typeface="Arial"/>
                <a:cs typeface="Arial"/>
                <a:sym typeface="Arial"/>
              </a:rPr>
              <a:t>Primary</a:t>
            </a:r>
            <a:endParaRPr sz="2000" b="0" i="0" u="none" strike="noStrike" cap="none">
              <a:solidFill>
                <a:srgbClr val="000000"/>
              </a:solidFill>
              <a:latin typeface="Arial"/>
              <a:ea typeface="Arial"/>
              <a:cs typeface="Arial"/>
              <a:sym typeface="Arial"/>
            </a:endParaRPr>
          </a:p>
        </p:txBody>
      </p:sp>
      <p:sp>
        <p:nvSpPr>
          <p:cNvPr id="361" name="Google Shape;361;p30"/>
          <p:cNvSpPr txBox="1"/>
          <p:nvPr/>
        </p:nvSpPr>
        <p:spPr>
          <a:xfrm>
            <a:off x="719508" y="2583125"/>
            <a:ext cx="837600" cy="381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Client 2</a:t>
            </a:r>
            <a:endParaRPr sz="1400" b="0" i="0" u="none" strike="noStrike" cap="none">
              <a:solidFill>
                <a:srgbClr val="000000"/>
              </a:solidFill>
              <a:latin typeface="Arial"/>
              <a:ea typeface="Arial"/>
              <a:cs typeface="Arial"/>
              <a:sym typeface="Arial"/>
            </a:endParaRPr>
          </a:p>
        </p:txBody>
      </p:sp>
      <p:cxnSp>
        <p:nvCxnSpPr>
          <p:cNvPr id="362" name="Google Shape;362;p30"/>
          <p:cNvCxnSpPr/>
          <p:nvPr/>
        </p:nvCxnSpPr>
        <p:spPr>
          <a:xfrm>
            <a:off x="1557108" y="2889275"/>
            <a:ext cx="972392" cy="1255669"/>
          </a:xfrm>
          <a:prstGeom prst="straightConnector1">
            <a:avLst/>
          </a:prstGeom>
          <a:noFill/>
          <a:ln w="9525" cap="flat" cmpd="sng">
            <a:solidFill>
              <a:schemeClr val="dk2"/>
            </a:solidFill>
            <a:prstDash val="solid"/>
            <a:round/>
            <a:headEnd type="none" w="sm" len="sm"/>
            <a:tailEnd type="triangle" w="med" len="med"/>
          </a:ln>
        </p:spPr>
      </p:cxnSp>
      <p:sp>
        <p:nvSpPr>
          <p:cNvPr id="363" name="Google Shape;363;p30"/>
          <p:cNvSpPr txBox="1"/>
          <p:nvPr/>
        </p:nvSpPr>
        <p:spPr>
          <a:xfrm>
            <a:off x="783187" y="2860225"/>
            <a:ext cx="1265400" cy="598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W(X, 3)</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67"/>
        <p:cNvGrpSpPr/>
        <p:nvPr/>
      </p:nvGrpSpPr>
      <p:grpSpPr>
        <a:xfrm>
          <a:off x="0" y="0"/>
          <a:ext cx="0" cy="0"/>
          <a:chOff x="0" y="0"/>
          <a:chExt cx="0" cy="0"/>
        </a:xfrm>
      </p:grpSpPr>
      <p:sp>
        <p:nvSpPr>
          <p:cNvPr id="368" name="Google Shape;368;p31"/>
          <p:cNvSpPr txBox="1">
            <a:spLocks noGrp="1"/>
          </p:cNvSpPr>
          <p:nvPr>
            <p:ph type="title"/>
          </p:nvPr>
        </p:nvSpPr>
        <p:spPr>
          <a:xfrm>
            <a:off x="311700" y="445025"/>
            <a:ext cx="32979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rgbClr val="000000"/>
                </a:solidFill>
              </a:rPr>
              <a:t>Bayou Writes</a:t>
            </a:r>
            <a:endParaRPr>
              <a:solidFill>
                <a:srgbClr val="000000"/>
              </a:solidFill>
            </a:endParaRPr>
          </a:p>
        </p:txBody>
      </p:sp>
      <p:pic>
        <p:nvPicPr>
          <p:cNvPr id="369" name="Google Shape;369;p31"/>
          <p:cNvPicPr preferRelativeResize="0"/>
          <p:nvPr/>
        </p:nvPicPr>
        <p:blipFill rotWithShape="1">
          <a:blip r:embed="rId3">
            <a:alphaModFix/>
          </a:blip>
          <a:srcRect/>
          <a:stretch/>
        </p:blipFill>
        <p:spPr>
          <a:xfrm>
            <a:off x="152400" y="3531825"/>
            <a:ext cx="85725" cy="381000"/>
          </a:xfrm>
          <a:prstGeom prst="rect">
            <a:avLst/>
          </a:prstGeom>
          <a:noFill/>
          <a:ln>
            <a:noFill/>
          </a:ln>
        </p:spPr>
      </p:pic>
      <p:grpSp>
        <p:nvGrpSpPr>
          <p:cNvPr id="370" name="Google Shape;370;p31"/>
          <p:cNvGrpSpPr/>
          <p:nvPr/>
        </p:nvGrpSpPr>
        <p:grpSpPr>
          <a:xfrm>
            <a:off x="4527450" y="374225"/>
            <a:ext cx="1881175" cy="2022700"/>
            <a:chOff x="5240425" y="766950"/>
            <a:chExt cx="1881175" cy="2022700"/>
          </a:xfrm>
        </p:grpSpPr>
        <p:sp>
          <p:nvSpPr>
            <p:cNvPr id="371" name="Google Shape;371;p31"/>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p31"/>
            <p:cNvSpPr/>
            <p:nvPr/>
          </p:nvSpPr>
          <p:spPr>
            <a:xfrm>
              <a:off x="5320625" y="1130200"/>
              <a:ext cx="11079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373" name="Google Shape;373;p31"/>
            <p:cNvSpPr txBox="1"/>
            <p:nvPr/>
          </p:nvSpPr>
          <p:spPr>
            <a:xfrm>
              <a:off x="6532675" y="1054450"/>
              <a:ext cx="5703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7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0</a:t>
              </a:r>
              <a:endParaRPr sz="1400" b="0" i="0" u="none" strike="noStrike" cap="none">
                <a:solidFill>
                  <a:srgbClr val="000000"/>
                </a:solidFill>
                <a:latin typeface="Arial"/>
                <a:ea typeface="Arial"/>
                <a:cs typeface="Arial"/>
                <a:sym typeface="Arial"/>
              </a:endParaRPr>
            </a:p>
          </p:txBody>
        </p:sp>
        <p:sp>
          <p:nvSpPr>
            <p:cNvPr id="374" name="Google Shape;374;p31"/>
            <p:cNvSpPr txBox="1"/>
            <p:nvPr/>
          </p:nvSpPr>
          <p:spPr>
            <a:xfrm>
              <a:off x="6122350" y="766950"/>
              <a:ext cx="999250"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grpSp>
      <p:grpSp>
        <p:nvGrpSpPr>
          <p:cNvPr id="375" name="Google Shape;375;p31"/>
          <p:cNvGrpSpPr/>
          <p:nvPr/>
        </p:nvGrpSpPr>
        <p:grpSpPr>
          <a:xfrm>
            <a:off x="2493476" y="2670528"/>
            <a:ext cx="1925750" cy="2103400"/>
            <a:chOff x="5195850" y="686250"/>
            <a:chExt cx="1925750" cy="2103400"/>
          </a:xfrm>
        </p:grpSpPr>
        <p:sp>
          <p:nvSpPr>
            <p:cNvPr id="376" name="Google Shape;376;p31"/>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p31"/>
            <p:cNvSpPr/>
            <p:nvPr/>
          </p:nvSpPr>
          <p:spPr>
            <a:xfrm>
              <a:off x="5331125" y="1130200"/>
              <a:ext cx="10974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p31"/>
            <p:cNvSpPr txBox="1"/>
            <p:nvPr/>
          </p:nvSpPr>
          <p:spPr>
            <a:xfrm>
              <a:off x="6532675" y="1054450"/>
              <a:ext cx="5703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0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7</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0</a:t>
              </a:r>
              <a:endParaRPr sz="1400" b="0" i="0" u="none" strike="noStrike" cap="none">
                <a:solidFill>
                  <a:srgbClr val="000000"/>
                </a:solidFill>
                <a:latin typeface="Arial"/>
                <a:ea typeface="Arial"/>
                <a:cs typeface="Arial"/>
                <a:sym typeface="Arial"/>
              </a:endParaRPr>
            </a:p>
          </p:txBody>
        </p:sp>
        <p:sp>
          <p:nvSpPr>
            <p:cNvPr id="379" name="Google Shape;379;p31"/>
            <p:cNvSpPr txBox="1"/>
            <p:nvPr/>
          </p:nvSpPr>
          <p:spPr>
            <a:xfrm>
              <a:off x="6144702" y="766950"/>
              <a:ext cx="976898"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380" name="Google Shape;380;p31"/>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A</a:t>
              </a:r>
              <a:endParaRPr sz="2400" b="0" i="0" u="none" strike="noStrike" cap="none">
                <a:solidFill>
                  <a:srgbClr val="000000"/>
                </a:solidFill>
                <a:latin typeface="Arial"/>
                <a:ea typeface="Arial"/>
                <a:cs typeface="Arial"/>
                <a:sym typeface="Arial"/>
              </a:endParaRPr>
            </a:p>
          </p:txBody>
        </p:sp>
      </p:grpSp>
      <p:grpSp>
        <p:nvGrpSpPr>
          <p:cNvPr id="381" name="Google Shape;381;p31"/>
          <p:cNvGrpSpPr/>
          <p:nvPr/>
        </p:nvGrpSpPr>
        <p:grpSpPr>
          <a:xfrm>
            <a:off x="6462100" y="2670625"/>
            <a:ext cx="1925750" cy="2103400"/>
            <a:chOff x="5195850" y="686250"/>
            <a:chExt cx="1925750" cy="2103400"/>
          </a:xfrm>
        </p:grpSpPr>
        <p:sp>
          <p:nvSpPr>
            <p:cNvPr id="382" name="Google Shape;382;p31"/>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 name="Google Shape;383;p31"/>
            <p:cNvSpPr/>
            <p:nvPr/>
          </p:nvSpPr>
          <p:spPr>
            <a:xfrm>
              <a:off x="5319925" y="1130200"/>
              <a:ext cx="11085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p31"/>
            <p:cNvSpPr txBox="1"/>
            <p:nvPr/>
          </p:nvSpPr>
          <p:spPr>
            <a:xfrm>
              <a:off x="6532675" y="1054450"/>
              <a:ext cx="5703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0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0</a:t>
              </a:r>
              <a:endParaRPr sz="1400" b="0" i="0" u="none" strike="noStrike" cap="none">
                <a:solidFill>
                  <a:srgbClr val="000000"/>
                </a:solidFill>
                <a:latin typeface="Arial"/>
                <a:ea typeface="Arial"/>
                <a:cs typeface="Arial"/>
                <a:sym typeface="Arial"/>
              </a:endParaRPr>
            </a:p>
          </p:txBody>
        </p:sp>
        <p:sp>
          <p:nvSpPr>
            <p:cNvPr id="385" name="Google Shape;385;p31"/>
            <p:cNvSpPr txBox="1"/>
            <p:nvPr/>
          </p:nvSpPr>
          <p:spPr>
            <a:xfrm>
              <a:off x="6087364" y="766950"/>
              <a:ext cx="1034236"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386" name="Google Shape;386;p31"/>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B</a:t>
              </a:r>
              <a:endParaRPr sz="2400" b="0" i="0" u="none" strike="noStrike" cap="none">
                <a:solidFill>
                  <a:srgbClr val="000000"/>
                </a:solidFill>
                <a:latin typeface="Arial"/>
                <a:ea typeface="Arial"/>
                <a:cs typeface="Arial"/>
                <a:sym typeface="Arial"/>
              </a:endParaRPr>
            </a:p>
          </p:txBody>
        </p:sp>
      </p:grpSp>
      <p:sp>
        <p:nvSpPr>
          <p:cNvPr id="387" name="Google Shape;387;p31"/>
          <p:cNvSpPr txBox="1"/>
          <p:nvPr/>
        </p:nvSpPr>
        <p:spPr>
          <a:xfrm>
            <a:off x="7192200" y="1087300"/>
            <a:ext cx="837600" cy="381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Client 1</a:t>
            </a:r>
            <a:endParaRPr sz="1400" b="0" i="0" u="none" strike="noStrike" cap="none">
              <a:solidFill>
                <a:srgbClr val="000000"/>
              </a:solidFill>
              <a:latin typeface="Arial"/>
              <a:ea typeface="Arial"/>
              <a:cs typeface="Arial"/>
              <a:sym typeface="Arial"/>
            </a:endParaRPr>
          </a:p>
        </p:txBody>
      </p:sp>
      <p:cxnSp>
        <p:nvCxnSpPr>
          <p:cNvPr id="388" name="Google Shape;388;p31"/>
          <p:cNvCxnSpPr/>
          <p:nvPr/>
        </p:nvCxnSpPr>
        <p:spPr>
          <a:xfrm>
            <a:off x="7503975" y="1427650"/>
            <a:ext cx="211500" cy="1326900"/>
          </a:xfrm>
          <a:prstGeom prst="straightConnector1">
            <a:avLst/>
          </a:prstGeom>
          <a:noFill/>
          <a:ln w="9525" cap="flat" cmpd="sng">
            <a:solidFill>
              <a:schemeClr val="dk2"/>
            </a:solidFill>
            <a:prstDash val="solid"/>
            <a:round/>
            <a:headEnd type="none" w="sm" len="sm"/>
            <a:tailEnd type="triangle" w="med" len="med"/>
          </a:ln>
        </p:spPr>
      </p:cxnSp>
      <p:sp>
        <p:nvSpPr>
          <p:cNvPr id="389" name="Google Shape;389;p31"/>
          <p:cNvSpPr txBox="1"/>
          <p:nvPr/>
        </p:nvSpPr>
        <p:spPr>
          <a:xfrm>
            <a:off x="7503975" y="1577200"/>
            <a:ext cx="1265400" cy="598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W(Z, 8)</a:t>
            </a:r>
            <a:endParaRPr sz="1400" b="0" i="0" u="none" strike="noStrike" cap="none">
              <a:solidFill>
                <a:srgbClr val="000000"/>
              </a:solidFill>
              <a:latin typeface="Arial"/>
              <a:ea typeface="Arial"/>
              <a:cs typeface="Arial"/>
              <a:sym typeface="Arial"/>
            </a:endParaRPr>
          </a:p>
        </p:txBody>
      </p:sp>
      <p:sp>
        <p:nvSpPr>
          <p:cNvPr id="390" name="Google Shape;390;p31"/>
          <p:cNvSpPr txBox="1"/>
          <p:nvPr/>
        </p:nvSpPr>
        <p:spPr>
          <a:xfrm>
            <a:off x="4577925" y="684325"/>
            <a:ext cx="1201800" cy="1447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∞:1:P</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W(X,4)</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∞:7:P</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W(Y,8)</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p31"/>
          <p:cNvSpPr txBox="1"/>
          <p:nvPr/>
        </p:nvSpPr>
        <p:spPr>
          <a:xfrm>
            <a:off x="100100" y="1792768"/>
            <a:ext cx="4332300" cy="817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Legend</a:t>
            </a:r>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Commit Timestamp:Write Timestamp:Write Server</a:t>
            </a:r>
            <a:endParaRPr sz="1400" b="0" i="0" u="none" strike="noStrike" cap="none">
              <a:solidFill>
                <a:srgbClr val="000000"/>
              </a:solidFill>
              <a:latin typeface="Arial"/>
              <a:ea typeface="Arial"/>
              <a:cs typeface="Arial"/>
              <a:sym typeface="Arial"/>
            </a:endParaRPr>
          </a:p>
        </p:txBody>
      </p:sp>
      <p:sp>
        <p:nvSpPr>
          <p:cNvPr id="392" name="Google Shape;392;p31"/>
          <p:cNvSpPr txBox="1"/>
          <p:nvPr/>
        </p:nvSpPr>
        <p:spPr>
          <a:xfrm>
            <a:off x="4527450" y="332636"/>
            <a:ext cx="1130332" cy="368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rgbClr val="000000"/>
                </a:solidFill>
                <a:latin typeface="Arial"/>
                <a:ea typeface="Arial"/>
                <a:cs typeface="Arial"/>
                <a:sym typeface="Arial"/>
              </a:rPr>
              <a:t>Primary</a:t>
            </a:r>
            <a:endParaRPr sz="2000" b="0" i="0" u="none" strike="noStrike" cap="none">
              <a:solidFill>
                <a:srgbClr val="000000"/>
              </a:solidFill>
              <a:latin typeface="Arial"/>
              <a:ea typeface="Arial"/>
              <a:cs typeface="Arial"/>
              <a:sym typeface="Arial"/>
            </a:endParaRPr>
          </a:p>
        </p:txBody>
      </p:sp>
      <p:sp>
        <p:nvSpPr>
          <p:cNvPr id="393" name="Google Shape;393;p31"/>
          <p:cNvSpPr txBox="1"/>
          <p:nvPr/>
        </p:nvSpPr>
        <p:spPr>
          <a:xfrm>
            <a:off x="719508" y="2583125"/>
            <a:ext cx="837600" cy="381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Client 2</a:t>
            </a:r>
            <a:endParaRPr sz="1400" b="0" i="0" u="none" strike="noStrike" cap="none">
              <a:solidFill>
                <a:srgbClr val="000000"/>
              </a:solidFill>
              <a:latin typeface="Arial"/>
              <a:ea typeface="Arial"/>
              <a:cs typeface="Arial"/>
              <a:sym typeface="Arial"/>
            </a:endParaRPr>
          </a:p>
        </p:txBody>
      </p:sp>
      <p:cxnSp>
        <p:nvCxnSpPr>
          <p:cNvPr id="394" name="Google Shape;394;p31"/>
          <p:cNvCxnSpPr/>
          <p:nvPr/>
        </p:nvCxnSpPr>
        <p:spPr>
          <a:xfrm>
            <a:off x="1557108" y="2889275"/>
            <a:ext cx="972392" cy="1255669"/>
          </a:xfrm>
          <a:prstGeom prst="straightConnector1">
            <a:avLst/>
          </a:prstGeom>
          <a:noFill/>
          <a:ln w="9525" cap="flat" cmpd="sng">
            <a:solidFill>
              <a:schemeClr val="dk2"/>
            </a:solidFill>
            <a:prstDash val="solid"/>
            <a:round/>
            <a:headEnd type="none" w="sm" len="sm"/>
            <a:tailEnd type="triangle" w="med" len="med"/>
          </a:ln>
        </p:spPr>
      </p:cxnSp>
      <p:sp>
        <p:nvSpPr>
          <p:cNvPr id="395" name="Google Shape;395;p31"/>
          <p:cNvSpPr txBox="1"/>
          <p:nvPr/>
        </p:nvSpPr>
        <p:spPr>
          <a:xfrm>
            <a:off x="1707136" y="2815175"/>
            <a:ext cx="1265400" cy="598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W(Y, 4)</a:t>
            </a:r>
            <a:endParaRPr sz="1400" b="0" i="0" u="none" strike="noStrike" cap="none">
              <a:solidFill>
                <a:srgbClr val="000000"/>
              </a:solidFill>
              <a:latin typeface="Arial"/>
              <a:ea typeface="Arial"/>
              <a:cs typeface="Arial"/>
              <a:sym typeface="Arial"/>
            </a:endParaRPr>
          </a:p>
        </p:txBody>
      </p:sp>
      <p:sp>
        <p:nvSpPr>
          <p:cNvPr id="396" name="Google Shape;396;p31"/>
          <p:cNvSpPr txBox="1"/>
          <p:nvPr/>
        </p:nvSpPr>
        <p:spPr>
          <a:xfrm>
            <a:off x="2601363" y="3078925"/>
            <a:ext cx="1310634" cy="1434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∞:7:A </a:t>
            </a:r>
            <a:r>
              <a:rPr lang="en" sz="1000" b="0" i="0" u="none" strike="noStrike" cap="none">
                <a:solidFill>
                  <a:srgbClr val="000000"/>
                </a:solidFill>
                <a:latin typeface="Arial"/>
                <a:ea typeface="Arial"/>
                <a:cs typeface="Arial"/>
                <a:sym typeface="Arial"/>
              </a:rPr>
              <a:t>W(X,3)</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00"/>
        <p:cNvGrpSpPr/>
        <p:nvPr/>
      </p:nvGrpSpPr>
      <p:grpSpPr>
        <a:xfrm>
          <a:off x="0" y="0"/>
          <a:ext cx="0" cy="0"/>
          <a:chOff x="0" y="0"/>
          <a:chExt cx="0" cy="0"/>
        </a:xfrm>
      </p:grpSpPr>
      <p:sp>
        <p:nvSpPr>
          <p:cNvPr id="401" name="Google Shape;401;p32"/>
          <p:cNvSpPr txBox="1">
            <a:spLocks noGrp="1"/>
          </p:cNvSpPr>
          <p:nvPr>
            <p:ph type="title"/>
          </p:nvPr>
        </p:nvSpPr>
        <p:spPr>
          <a:xfrm>
            <a:off x="311700" y="445025"/>
            <a:ext cx="32979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rgbClr val="000000"/>
                </a:solidFill>
              </a:rPr>
              <a:t>Bayou Writes</a:t>
            </a:r>
            <a:endParaRPr>
              <a:solidFill>
                <a:srgbClr val="000000"/>
              </a:solidFill>
            </a:endParaRPr>
          </a:p>
        </p:txBody>
      </p:sp>
      <p:pic>
        <p:nvPicPr>
          <p:cNvPr id="402" name="Google Shape;402;p32"/>
          <p:cNvPicPr preferRelativeResize="0"/>
          <p:nvPr/>
        </p:nvPicPr>
        <p:blipFill rotWithShape="1">
          <a:blip r:embed="rId3">
            <a:alphaModFix/>
          </a:blip>
          <a:srcRect/>
          <a:stretch/>
        </p:blipFill>
        <p:spPr>
          <a:xfrm>
            <a:off x="152400" y="3531825"/>
            <a:ext cx="85725" cy="381000"/>
          </a:xfrm>
          <a:prstGeom prst="rect">
            <a:avLst/>
          </a:prstGeom>
          <a:noFill/>
          <a:ln>
            <a:noFill/>
          </a:ln>
        </p:spPr>
      </p:pic>
      <p:grpSp>
        <p:nvGrpSpPr>
          <p:cNvPr id="403" name="Google Shape;403;p32"/>
          <p:cNvGrpSpPr/>
          <p:nvPr/>
        </p:nvGrpSpPr>
        <p:grpSpPr>
          <a:xfrm>
            <a:off x="4527450" y="374225"/>
            <a:ext cx="1881175" cy="2022700"/>
            <a:chOff x="5240425" y="766950"/>
            <a:chExt cx="1881175" cy="2022700"/>
          </a:xfrm>
        </p:grpSpPr>
        <p:sp>
          <p:nvSpPr>
            <p:cNvPr id="404" name="Google Shape;404;p32"/>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p32"/>
            <p:cNvSpPr/>
            <p:nvPr/>
          </p:nvSpPr>
          <p:spPr>
            <a:xfrm>
              <a:off x="5320625" y="1130200"/>
              <a:ext cx="11079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406" name="Google Shape;406;p32"/>
            <p:cNvSpPr txBox="1"/>
            <p:nvPr/>
          </p:nvSpPr>
          <p:spPr>
            <a:xfrm>
              <a:off x="6532675" y="1054450"/>
              <a:ext cx="5703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7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0</a:t>
              </a:r>
              <a:endParaRPr sz="1400" b="0" i="0" u="none" strike="noStrike" cap="none">
                <a:solidFill>
                  <a:srgbClr val="000000"/>
                </a:solidFill>
                <a:latin typeface="Arial"/>
                <a:ea typeface="Arial"/>
                <a:cs typeface="Arial"/>
                <a:sym typeface="Arial"/>
              </a:endParaRPr>
            </a:p>
          </p:txBody>
        </p:sp>
        <p:sp>
          <p:nvSpPr>
            <p:cNvPr id="407" name="Google Shape;407;p32"/>
            <p:cNvSpPr txBox="1"/>
            <p:nvPr/>
          </p:nvSpPr>
          <p:spPr>
            <a:xfrm>
              <a:off x="6169388" y="766950"/>
              <a:ext cx="952212"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grpSp>
      <p:grpSp>
        <p:nvGrpSpPr>
          <p:cNvPr id="408" name="Google Shape;408;p32"/>
          <p:cNvGrpSpPr/>
          <p:nvPr/>
        </p:nvGrpSpPr>
        <p:grpSpPr>
          <a:xfrm>
            <a:off x="2484925" y="2670625"/>
            <a:ext cx="1997949" cy="2103400"/>
            <a:chOff x="5195850" y="686250"/>
            <a:chExt cx="1997949" cy="2103400"/>
          </a:xfrm>
        </p:grpSpPr>
        <p:sp>
          <p:nvSpPr>
            <p:cNvPr id="409" name="Google Shape;409;p32"/>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p32"/>
            <p:cNvSpPr/>
            <p:nvPr/>
          </p:nvSpPr>
          <p:spPr>
            <a:xfrm>
              <a:off x="5331125" y="1130200"/>
              <a:ext cx="10974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 name="Google Shape;411;p32"/>
            <p:cNvSpPr txBox="1"/>
            <p:nvPr/>
          </p:nvSpPr>
          <p:spPr>
            <a:xfrm>
              <a:off x="6532674" y="1054450"/>
              <a:ext cx="661125"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0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12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0</a:t>
              </a:r>
              <a:endParaRPr sz="1400" b="0" i="0" u="none" strike="noStrike" cap="none">
                <a:solidFill>
                  <a:srgbClr val="000000"/>
                </a:solidFill>
                <a:latin typeface="Arial"/>
                <a:ea typeface="Arial"/>
                <a:cs typeface="Arial"/>
                <a:sym typeface="Arial"/>
              </a:endParaRPr>
            </a:p>
          </p:txBody>
        </p:sp>
        <p:sp>
          <p:nvSpPr>
            <p:cNvPr id="412" name="Google Shape;412;p32"/>
            <p:cNvSpPr txBox="1"/>
            <p:nvPr/>
          </p:nvSpPr>
          <p:spPr>
            <a:xfrm>
              <a:off x="6129023" y="766950"/>
              <a:ext cx="992577"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413" name="Google Shape;413;p32"/>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A</a:t>
              </a:r>
              <a:endParaRPr sz="2400" b="0" i="0" u="none" strike="noStrike" cap="none">
                <a:solidFill>
                  <a:srgbClr val="000000"/>
                </a:solidFill>
                <a:latin typeface="Arial"/>
                <a:ea typeface="Arial"/>
                <a:cs typeface="Arial"/>
                <a:sym typeface="Arial"/>
              </a:endParaRPr>
            </a:p>
          </p:txBody>
        </p:sp>
      </p:grpSp>
      <p:grpSp>
        <p:nvGrpSpPr>
          <p:cNvPr id="414" name="Google Shape;414;p32"/>
          <p:cNvGrpSpPr/>
          <p:nvPr/>
        </p:nvGrpSpPr>
        <p:grpSpPr>
          <a:xfrm>
            <a:off x="6462100" y="2670625"/>
            <a:ext cx="1925750" cy="2103400"/>
            <a:chOff x="5195850" y="686250"/>
            <a:chExt cx="1925750" cy="2103400"/>
          </a:xfrm>
        </p:grpSpPr>
        <p:sp>
          <p:nvSpPr>
            <p:cNvPr id="415" name="Google Shape;415;p32"/>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p32"/>
            <p:cNvSpPr/>
            <p:nvPr/>
          </p:nvSpPr>
          <p:spPr>
            <a:xfrm>
              <a:off x="5319925" y="1130200"/>
              <a:ext cx="11085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32"/>
            <p:cNvSpPr txBox="1"/>
            <p:nvPr/>
          </p:nvSpPr>
          <p:spPr>
            <a:xfrm>
              <a:off x="6532675" y="1054450"/>
              <a:ext cx="5703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0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5</a:t>
              </a:r>
              <a:endParaRPr sz="1400" b="0" i="0" u="none" strike="noStrike" cap="none">
                <a:solidFill>
                  <a:srgbClr val="000000"/>
                </a:solidFill>
                <a:latin typeface="Arial"/>
                <a:ea typeface="Arial"/>
                <a:cs typeface="Arial"/>
                <a:sym typeface="Arial"/>
              </a:endParaRPr>
            </a:p>
          </p:txBody>
        </p:sp>
        <p:sp>
          <p:nvSpPr>
            <p:cNvPr id="418" name="Google Shape;418;p32"/>
            <p:cNvSpPr txBox="1"/>
            <p:nvPr/>
          </p:nvSpPr>
          <p:spPr>
            <a:xfrm>
              <a:off x="6032487" y="766950"/>
              <a:ext cx="1089113"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419" name="Google Shape;419;p32"/>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B</a:t>
              </a:r>
              <a:endParaRPr sz="2400" b="0" i="0" u="none" strike="noStrike" cap="none">
                <a:solidFill>
                  <a:srgbClr val="000000"/>
                </a:solidFill>
                <a:latin typeface="Arial"/>
                <a:ea typeface="Arial"/>
                <a:cs typeface="Arial"/>
                <a:sym typeface="Arial"/>
              </a:endParaRPr>
            </a:p>
          </p:txBody>
        </p:sp>
      </p:grpSp>
      <p:sp>
        <p:nvSpPr>
          <p:cNvPr id="420" name="Google Shape;420;p32"/>
          <p:cNvSpPr txBox="1"/>
          <p:nvPr/>
        </p:nvSpPr>
        <p:spPr>
          <a:xfrm>
            <a:off x="6570975" y="3054650"/>
            <a:ext cx="1144500" cy="1434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∞:5:B</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W(Z,8)</a:t>
            </a:r>
            <a:endParaRPr sz="1400" b="0" i="0" u="none" strike="noStrike" cap="none">
              <a:solidFill>
                <a:srgbClr val="000000"/>
              </a:solidFill>
              <a:latin typeface="Arial"/>
              <a:ea typeface="Arial"/>
              <a:cs typeface="Arial"/>
              <a:sym typeface="Arial"/>
            </a:endParaRPr>
          </a:p>
        </p:txBody>
      </p:sp>
      <p:sp>
        <p:nvSpPr>
          <p:cNvPr id="421" name="Google Shape;421;p32"/>
          <p:cNvSpPr txBox="1"/>
          <p:nvPr/>
        </p:nvSpPr>
        <p:spPr>
          <a:xfrm>
            <a:off x="4577925" y="684325"/>
            <a:ext cx="1201800" cy="1434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∞:1:P</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W(X,4)</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∞:7:P</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W(Y,8)</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 name="Google Shape;422;p32"/>
          <p:cNvSpPr txBox="1"/>
          <p:nvPr/>
        </p:nvSpPr>
        <p:spPr>
          <a:xfrm>
            <a:off x="150575" y="1792768"/>
            <a:ext cx="4332300" cy="817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Legend</a:t>
            </a:r>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Commit Timestamp:Write Timestamp:Write Server</a:t>
            </a:r>
            <a:endParaRPr sz="1400" b="0" i="0" u="none" strike="noStrike" cap="none">
              <a:solidFill>
                <a:srgbClr val="000000"/>
              </a:solidFill>
              <a:latin typeface="Arial"/>
              <a:ea typeface="Arial"/>
              <a:cs typeface="Arial"/>
              <a:sym typeface="Arial"/>
            </a:endParaRPr>
          </a:p>
        </p:txBody>
      </p:sp>
      <p:sp>
        <p:nvSpPr>
          <p:cNvPr id="423" name="Google Shape;423;p32"/>
          <p:cNvSpPr txBox="1"/>
          <p:nvPr/>
        </p:nvSpPr>
        <p:spPr>
          <a:xfrm>
            <a:off x="4482875" y="293525"/>
            <a:ext cx="1130332" cy="368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rgbClr val="000000"/>
                </a:solidFill>
                <a:latin typeface="Arial"/>
                <a:ea typeface="Arial"/>
                <a:cs typeface="Arial"/>
                <a:sym typeface="Arial"/>
              </a:rPr>
              <a:t>Primary</a:t>
            </a:r>
            <a:endParaRPr sz="2000" b="0" i="0" u="none" strike="noStrike" cap="none">
              <a:solidFill>
                <a:srgbClr val="000000"/>
              </a:solidFill>
              <a:latin typeface="Arial"/>
              <a:ea typeface="Arial"/>
              <a:cs typeface="Arial"/>
              <a:sym typeface="Arial"/>
            </a:endParaRPr>
          </a:p>
        </p:txBody>
      </p:sp>
      <p:sp>
        <p:nvSpPr>
          <p:cNvPr id="424" name="Google Shape;424;p32"/>
          <p:cNvSpPr txBox="1"/>
          <p:nvPr/>
        </p:nvSpPr>
        <p:spPr>
          <a:xfrm>
            <a:off x="2601363" y="3078925"/>
            <a:ext cx="1310634" cy="1434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∞:7:A </a:t>
            </a:r>
            <a:r>
              <a:rPr lang="en" sz="1000" b="0" i="0" u="none" strike="noStrike" cap="none">
                <a:solidFill>
                  <a:srgbClr val="000000"/>
                </a:solidFill>
                <a:latin typeface="Arial"/>
                <a:ea typeface="Arial"/>
                <a:cs typeface="Arial"/>
                <a:sym typeface="Arial"/>
              </a:rPr>
              <a:t>W(X,3)</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∞:12:A </a:t>
            </a:r>
            <a:r>
              <a:rPr lang="en" sz="1000" b="0" i="0" u="none" strike="noStrike" cap="none">
                <a:solidFill>
                  <a:srgbClr val="000000"/>
                </a:solidFill>
                <a:latin typeface="Arial"/>
                <a:ea typeface="Arial"/>
                <a:cs typeface="Arial"/>
                <a:sym typeface="Arial"/>
              </a:rPr>
              <a:t>W(Y,4)</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Availability is important</a:t>
            </a:r>
            <a:endParaRPr/>
          </a:p>
        </p:txBody>
      </p:sp>
      <p:sp>
        <p:nvSpPr>
          <p:cNvPr id="133" name="Google Shape;133;p6"/>
          <p:cNvSpPr txBox="1">
            <a:spLocks noGrp="1"/>
          </p:cNvSpPr>
          <p:nvPr>
            <p:ph type="body" idx="1"/>
          </p:nvPr>
        </p:nvSpPr>
        <p:spPr>
          <a:xfrm>
            <a:off x="605850" y="1434250"/>
            <a:ext cx="7761000" cy="2441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a:solidFill>
                  <a:srgbClr val="000000"/>
                </a:solidFill>
              </a:rPr>
              <a:t>Tens of millions of customers at peak times</a:t>
            </a:r>
            <a:endParaRPr>
              <a:solidFill>
                <a:srgbClr val="000000"/>
              </a:solidFill>
            </a:endParaRPr>
          </a:p>
          <a:p>
            <a:pPr marL="0" lvl="0" indent="0" algn="l" rtl="0">
              <a:lnSpc>
                <a:spcPct val="115000"/>
              </a:lnSpc>
              <a:spcBef>
                <a:spcPts val="2400"/>
              </a:spcBef>
              <a:spcAft>
                <a:spcPts val="0"/>
              </a:spcAft>
              <a:buSzPts val="1800"/>
              <a:buNone/>
            </a:pPr>
            <a:r>
              <a:rPr lang="en">
                <a:solidFill>
                  <a:srgbClr val="000000"/>
                </a:solidFill>
              </a:rPr>
              <a:t>Tens of millions of shopping cart requests, 3 million checkouts per day</a:t>
            </a:r>
            <a:endParaRPr>
              <a:solidFill>
                <a:srgbClr val="000000"/>
              </a:solidFill>
            </a:endParaRPr>
          </a:p>
          <a:p>
            <a:pPr marL="0" lvl="0" indent="0" algn="l" rtl="0">
              <a:lnSpc>
                <a:spcPct val="115000"/>
              </a:lnSpc>
              <a:spcBef>
                <a:spcPts val="2400"/>
              </a:spcBef>
              <a:spcAft>
                <a:spcPts val="0"/>
              </a:spcAft>
              <a:buSzPts val="1800"/>
              <a:buNone/>
            </a:pPr>
            <a:r>
              <a:rPr lang="en">
                <a:solidFill>
                  <a:srgbClr val="000000"/>
                </a:solidFill>
              </a:rPr>
              <a:t>Hundreds of thousands of concurrently active sessions</a:t>
            </a:r>
            <a:endParaRPr>
              <a:solidFill>
                <a:srgbClr val="000000"/>
              </a:solidFill>
            </a:endParaRPr>
          </a:p>
          <a:p>
            <a:pPr marL="0" lvl="0" indent="0" algn="l" rtl="0">
              <a:lnSpc>
                <a:spcPct val="115000"/>
              </a:lnSpc>
              <a:spcBef>
                <a:spcPts val="2400"/>
              </a:spcBef>
              <a:spcAft>
                <a:spcPts val="2400"/>
              </a:spcAft>
              <a:buSzPts val="1800"/>
              <a:buNone/>
            </a:pPr>
            <a:r>
              <a:rPr lang="en">
                <a:solidFill>
                  <a:srgbClr val="000000"/>
                </a:solidFill>
              </a:rPr>
              <a:t>Strict Service-Level Agreements (SLAs) translate to business value</a:t>
            </a:r>
            <a:endParaRPr>
              <a:solidFill>
                <a:srgbClr val="000000"/>
              </a:solidFill>
            </a:endParaRPr>
          </a:p>
        </p:txBody>
      </p:sp>
      <p:pic>
        <p:nvPicPr>
          <p:cNvPr id="134" name="Google Shape;134;p6"/>
          <p:cNvPicPr preferRelativeResize="0"/>
          <p:nvPr/>
        </p:nvPicPr>
        <p:blipFill rotWithShape="1">
          <a:blip r:embed="rId3">
            <a:alphaModFix/>
          </a:blip>
          <a:srcRect/>
          <a:stretch/>
        </p:blipFill>
        <p:spPr>
          <a:xfrm>
            <a:off x="7600675" y="534281"/>
            <a:ext cx="821875" cy="8218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28"/>
        <p:cNvGrpSpPr/>
        <p:nvPr/>
      </p:nvGrpSpPr>
      <p:grpSpPr>
        <a:xfrm>
          <a:off x="0" y="0"/>
          <a:ext cx="0" cy="0"/>
          <a:chOff x="0" y="0"/>
          <a:chExt cx="0" cy="0"/>
        </a:xfrm>
      </p:grpSpPr>
      <p:sp>
        <p:nvSpPr>
          <p:cNvPr id="429" name="Google Shape;429;p33"/>
          <p:cNvSpPr txBox="1">
            <a:spLocks noGrp="1"/>
          </p:cNvSpPr>
          <p:nvPr>
            <p:ph type="title"/>
          </p:nvPr>
        </p:nvSpPr>
        <p:spPr>
          <a:xfrm>
            <a:off x="311700" y="445025"/>
            <a:ext cx="32979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rgbClr val="000000"/>
                </a:solidFill>
              </a:rPr>
              <a:t>Bayou Anti-Entropy</a:t>
            </a:r>
            <a:endParaRPr>
              <a:solidFill>
                <a:srgbClr val="000000"/>
              </a:solidFill>
            </a:endParaRPr>
          </a:p>
        </p:txBody>
      </p:sp>
      <p:pic>
        <p:nvPicPr>
          <p:cNvPr id="430" name="Google Shape;430;p33"/>
          <p:cNvPicPr preferRelativeResize="0"/>
          <p:nvPr/>
        </p:nvPicPr>
        <p:blipFill rotWithShape="1">
          <a:blip r:embed="rId3">
            <a:alphaModFix/>
          </a:blip>
          <a:srcRect/>
          <a:stretch/>
        </p:blipFill>
        <p:spPr>
          <a:xfrm>
            <a:off x="152400" y="3531825"/>
            <a:ext cx="85725" cy="381000"/>
          </a:xfrm>
          <a:prstGeom prst="rect">
            <a:avLst/>
          </a:prstGeom>
          <a:noFill/>
          <a:ln>
            <a:noFill/>
          </a:ln>
        </p:spPr>
      </p:pic>
      <p:grpSp>
        <p:nvGrpSpPr>
          <p:cNvPr id="431" name="Google Shape;431;p33"/>
          <p:cNvGrpSpPr/>
          <p:nvPr/>
        </p:nvGrpSpPr>
        <p:grpSpPr>
          <a:xfrm>
            <a:off x="4482875" y="293525"/>
            <a:ext cx="1925750" cy="2103400"/>
            <a:chOff x="5195850" y="686250"/>
            <a:chExt cx="1925750" cy="2103400"/>
          </a:xfrm>
        </p:grpSpPr>
        <p:sp>
          <p:nvSpPr>
            <p:cNvPr id="432" name="Google Shape;432;p33"/>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 name="Google Shape;433;p33"/>
            <p:cNvSpPr/>
            <p:nvPr/>
          </p:nvSpPr>
          <p:spPr>
            <a:xfrm>
              <a:off x="5320625" y="1130200"/>
              <a:ext cx="11079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434" name="Google Shape;434;p33"/>
            <p:cNvSpPr txBox="1"/>
            <p:nvPr/>
          </p:nvSpPr>
          <p:spPr>
            <a:xfrm>
              <a:off x="6532675" y="1054450"/>
              <a:ext cx="5703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7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0</a:t>
              </a:r>
              <a:endParaRPr sz="1400" b="0" i="0" u="none" strike="noStrike" cap="none">
                <a:solidFill>
                  <a:srgbClr val="000000"/>
                </a:solidFill>
                <a:latin typeface="Arial"/>
                <a:ea typeface="Arial"/>
                <a:cs typeface="Arial"/>
                <a:sym typeface="Arial"/>
              </a:endParaRPr>
            </a:p>
          </p:txBody>
        </p:sp>
        <p:sp>
          <p:nvSpPr>
            <p:cNvPr id="435" name="Google Shape;435;p33"/>
            <p:cNvSpPr txBox="1"/>
            <p:nvPr/>
          </p:nvSpPr>
          <p:spPr>
            <a:xfrm>
              <a:off x="6130190" y="766950"/>
              <a:ext cx="991410"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436" name="Google Shape;436;p33"/>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P</a:t>
              </a:r>
              <a:endParaRPr sz="2400" b="0" i="0" u="none" strike="noStrike" cap="none">
                <a:solidFill>
                  <a:srgbClr val="000000"/>
                </a:solidFill>
                <a:latin typeface="Arial"/>
                <a:ea typeface="Arial"/>
                <a:cs typeface="Arial"/>
                <a:sym typeface="Arial"/>
              </a:endParaRPr>
            </a:p>
          </p:txBody>
        </p:sp>
      </p:grpSp>
      <p:grpSp>
        <p:nvGrpSpPr>
          <p:cNvPr id="437" name="Google Shape;437;p33"/>
          <p:cNvGrpSpPr/>
          <p:nvPr/>
        </p:nvGrpSpPr>
        <p:grpSpPr>
          <a:xfrm>
            <a:off x="2484925" y="2670625"/>
            <a:ext cx="1998025" cy="2103400"/>
            <a:chOff x="5195850" y="686250"/>
            <a:chExt cx="1998025" cy="2103400"/>
          </a:xfrm>
        </p:grpSpPr>
        <p:sp>
          <p:nvSpPr>
            <p:cNvPr id="438" name="Google Shape;438;p33"/>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p33"/>
            <p:cNvSpPr/>
            <p:nvPr/>
          </p:nvSpPr>
          <p:spPr>
            <a:xfrm>
              <a:off x="5331125" y="1130200"/>
              <a:ext cx="10974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p33"/>
            <p:cNvSpPr txBox="1"/>
            <p:nvPr/>
          </p:nvSpPr>
          <p:spPr>
            <a:xfrm>
              <a:off x="6532675" y="1054450"/>
              <a:ext cx="6612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0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12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0</a:t>
              </a:r>
              <a:endParaRPr sz="1400" b="0" i="0" u="none" strike="noStrike" cap="none">
                <a:solidFill>
                  <a:srgbClr val="000000"/>
                </a:solidFill>
                <a:latin typeface="Arial"/>
                <a:ea typeface="Arial"/>
                <a:cs typeface="Arial"/>
                <a:sym typeface="Arial"/>
              </a:endParaRPr>
            </a:p>
          </p:txBody>
        </p:sp>
        <p:sp>
          <p:nvSpPr>
            <p:cNvPr id="441" name="Google Shape;441;p33"/>
            <p:cNvSpPr txBox="1"/>
            <p:nvPr/>
          </p:nvSpPr>
          <p:spPr>
            <a:xfrm>
              <a:off x="6113344" y="766950"/>
              <a:ext cx="1008256"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442" name="Google Shape;442;p33"/>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A</a:t>
              </a:r>
              <a:endParaRPr sz="2400" b="0" i="0" u="none" strike="noStrike" cap="none">
                <a:solidFill>
                  <a:srgbClr val="000000"/>
                </a:solidFill>
                <a:latin typeface="Arial"/>
                <a:ea typeface="Arial"/>
                <a:cs typeface="Arial"/>
                <a:sym typeface="Arial"/>
              </a:endParaRPr>
            </a:p>
          </p:txBody>
        </p:sp>
      </p:grpSp>
      <p:grpSp>
        <p:nvGrpSpPr>
          <p:cNvPr id="443" name="Google Shape;443;p33"/>
          <p:cNvGrpSpPr/>
          <p:nvPr/>
        </p:nvGrpSpPr>
        <p:grpSpPr>
          <a:xfrm>
            <a:off x="6462100" y="2670625"/>
            <a:ext cx="1925750" cy="2103400"/>
            <a:chOff x="5195850" y="686250"/>
            <a:chExt cx="1925750" cy="2103400"/>
          </a:xfrm>
        </p:grpSpPr>
        <p:sp>
          <p:nvSpPr>
            <p:cNvPr id="444" name="Google Shape;444;p33"/>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33"/>
            <p:cNvSpPr/>
            <p:nvPr/>
          </p:nvSpPr>
          <p:spPr>
            <a:xfrm>
              <a:off x="5319925" y="1130200"/>
              <a:ext cx="11085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p33"/>
            <p:cNvSpPr txBox="1"/>
            <p:nvPr/>
          </p:nvSpPr>
          <p:spPr>
            <a:xfrm>
              <a:off x="6532675" y="1054450"/>
              <a:ext cx="5703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0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5</a:t>
              </a:r>
              <a:endParaRPr sz="1400" b="0" i="0" u="none" strike="noStrike" cap="none">
                <a:solidFill>
                  <a:srgbClr val="000000"/>
                </a:solidFill>
                <a:latin typeface="Arial"/>
                <a:ea typeface="Arial"/>
                <a:cs typeface="Arial"/>
                <a:sym typeface="Arial"/>
              </a:endParaRPr>
            </a:p>
          </p:txBody>
        </p:sp>
        <p:sp>
          <p:nvSpPr>
            <p:cNvPr id="447" name="Google Shape;447;p33"/>
            <p:cNvSpPr txBox="1"/>
            <p:nvPr/>
          </p:nvSpPr>
          <p:spPr>
            <a:xfrm>
              <a:off x="6087364" y="766950"/>
              <a:ext cx="1034236"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448" name="Google Shape;448;p33"/>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B</a:t>
              </a:r>
              <a:endParaRPr sz="2400" b="0" i="0" u="none" strike="noStrike" cap="none">
                <a:solidFill>
                  <a:srgbClr val="000000"/>
                </a:solidFill>
                <a:latin typeface="Arial"/>
                <a:ea typeface="Arial"/>
                <a:cs typeface="Arial"/>
                <a:sym typeface="Arial"/>
              </a:endParaRPr>
            </a:p>
          </p:txBody>
        </p:sp>
      </p:grpSp>
      <p:cxnSp>
        <p:nvCxnSpPr>
          <p:cNvPr id="449" name="Google Shape;449;p33"/>
          <p:cNvCxnSpPr/>
          <p:nvPr/>
        </p:nvCxnSpPr>
        <p:spPr>
          <a:xfrm flipH="1">
            <a:off x="4472550" y="2797000"/>
            <a:ext cx="1946400" cy="10800"/>
          </a:xfrm>
          <a:prstGeom prst="straightConnector1">
            <a:avLst/>
          </a:prstGeom>
          <a:noFill/>
          <a:ln w="9525" cap="flat" cmpd="sng">
            <a:solidFill>
              <a:schemeClr val="dk2"/>
            </a:solidFill>
            <a:prstDash val="solid"/>
            <a:round/>
            <a:headEnd type="none" w="sm" len="sm"/>
            <a:tailEnd type="triangle" w="med" len="med"/>
          </a:ln>
        </p:spPr>
      </p:cxnSp>
      <p:cxnSp>
        <p:nvCxnSpPr>
          <p:cNvPr id="450" name="Google Shape;450;p33"/>
          <p:cNvCxnSpPr/>
          <p:nvPr/>
        </p:nvCxnSpPr>
        <p:spPr>
          <a:xfrm>
            <a:off x="4482950" y="4676100"/>
            <a:ext cx="1932600" cy="27900"/>
          </a:xfrm>
          <a:prstGeom prst="straightConnector1">
            <a:avLst/>
          </a:prstGeom>
          <a:noFill/>
          <a:ln w="9525" cap="flat" cmpd="sng">
            <a:solidFill>
              <a:schemeClr val="dk2"/>
            </a:solidFill>
            <a:prstDash val="solid"/>
            <a:round/>
            <a:headEnd type="none" w="sm" len="sm"/>
            <a:tailEnd type="triangle" w="med" len="med"/>
          </a:ln>
        </p:spPr>
      </p:cxnSp>
      <p:sp>
        <p:nvSpPr>
          <p:cNvPr id="451" name="Google Shape;451;p33"/>
          <p:cNvSpPr/>
          <p:nvPr/>
        </p:nvSpPr>
        <p:spPr>
          <a:xfrm>
            <a:off x="5251025" y="2903600"/>
            <a:ext cx="1107900" cy="245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452" name="Google Shape;452;p33"/>
          <p:cNvSpPr txBox="1"/>
          <p:nvPr/>
        </p:nvSpPr>
        <p:spPr>
          <a:xfrm>
            <a:off x="5232725" y="2838775"/>
            <a:ext cx="1144500" cy="381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∞:5:B</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W(Z,8)</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453" name="Google Shape;453;p33"/>
          <p:cNvSpPr/>
          <p:nvPr/>
        </p:nvSpPr>
        <p:spPr>
          <a:xfrm>
            <a:off x="5254838" y="4147075"/>
            <a:ext cx="1107900" cy="4602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454" name="Google Shape;454;p33"/>
          <p:cNvSpPr txBox="1"/>
          <p:nvPr/>
        </p:nvSpPr>
        <p:spPr>
          <a:xfrm>
            <a:off x="5207899" y="4071125"/>
            <a:ext cx="1215325"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∞:7:A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  W(X,3)</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∞:12:A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W(Y,4)</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455" name="Google Shape;455;p33"/>
          <p:cNvSpPr txBox="1"/>
          <p:nvPr/>
        </p:nvSpPr>
        <p:spPr>
          <a:xfrm>
            <a:off x="4535363" y="3853325"/>
            <a:ext cx="6612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0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12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0</a:t>
            </a:r>
            <a:endParaRPr sz="1400" b="0" i="0" u="none" strike="noStrike" cap="none">
              <a:solidFill>
                <a:srgbClr val="000000"/>
              </a:solidFill>
              <a:latin typeface="Arial"/>
              <a:ea typeface="Arial"/>
              <a:cs typeface="Arial"/>
              <a:sym typeface="Arial"/>
            </a:endParaRPr>
          </a:p>
        </p:txBody>
      </p:sp>
      <p:sp>
        <p:nvSpPr>
          <p:cNvPr id="456" name="Google Shape;456;p33"/>
          <p:cNvSpPr txBox="1"/>
          <p:nvPr/>
        </p:nvSpPr>
        <p:spPr>
          <a:xfrm>
            <a:off x="4572675" y="2797000"/>
            <a:ext cx="5703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0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5</a:t>
            </a:r>
            <a:endParaRPr sz="1400" b="0" i="0" u="none" strike="noStrike" cap="none">
              <a:solidFill>
                <a:srgbClr val="000000"/>
              </a:solidFill>
              <a:latin typeface="Arial"/>
              <a:ea typeface="Arial"/>
              <a:cs typeface="Arial"/>
              <a:sym typeface="Arial"/>
            </a:endParaRPr>
          </a:p>
        </p:txBody>
      </p:sp>
      <p:sp>
        <p:nvSpPr>
          <p:cNvPr id="457" name="Google Shape;457;p33"/>
          <p:cNvSpPr txBox="1"/>
          <p:nvPr/>
        </p:nvSpPr>
        <p:spPr>
          <a:xfrm>
            <a:off x="367300" y="1144525"/>
            <a:ext cx="1881900" cy="657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Anti-Entropy Session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&amp; B</a:t>
            </a:r>
            <a:endParaRPr sz="1400" b="0" i="0" u="none" strike="noStrike" cap="none">
              <a:solidFill>
                <a:srgbClr val="000000"/>
              </a:solidFill>
              <a:latin typeface="Arial"/>
              <a:ea typeface="Arial"/>
              <a:cs typeface="Arial"/>
              <a:sym typeface="Arial"/>
            </a:endParaRPr>
          </a:p>
        </p:txBody>
      </p:sp>
      <p:sp>
        <p:nvSpPr>
          <p:cNvPr id="458" name="Google Shape;458;p33"/>
          <p:cNvSpPr txBox="1"/>
          <p:nvPr/>
        </p:nvSpPr>
        <p:spPr>
          <a:xfrm>
            <a:off x="2582950" y="3071625"/>
            <a:ext cx="1201800" cy="142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∞:7:A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  W(X,3)</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∞:12:A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W(Y,4)</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459" name="Google Shape;459;p33"/>
          <p:cNvSpPr txBox="1"/>
          <p:nvPr/>
        </p:nvSpPr>
        <p:spPr>
          <a:xfrm>
            <a:off x="6570975" y="3054650"/>
            <a:ext cx="1144500" cy="142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∞:5:B</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W(Z,8)</a:t>
            </a:r>
            <a:endParaRPr sz="1400" b="0" i="0" u="none" strike="noStrike" cap="none">
              <a:solidFill>
                <a:srgbClr val="000000"/>
              </a:solidFill>
              <a:latin typeface="Arial"/>
              <a:ea typeface="Arial"/>
              <a:cs typeface="Arial"/>
              <a:sym typeface="Arial"/>
            </a:endParaRPr>
          </a:p>
        </p:txBody>
      </p:sp>
      <p:sp>
        <p:nvSpPr>
          <p:cNvPr id="460" name="Google Shape;460;p33"/>
          <p:cNvSpPr txBox="1"/>
          <p:nvPr/>
        </p:nvSpPr>
        <p:spPr>
          <a:xfrm>
            <a:off x="4577925" y="684325"/>
            <a:ext cx="1201800" cy="142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∞:1:P</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W(X,4)</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∞:7:P</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W(Y,8)</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64"/>
        <p:cNvGrpSpPr/>
        <p:nvPr/>
      </p:nvGrpSpPr>
      <p:grpSpPr>
        <a:xfrm>
          <a:off x="0" y="0"/>
          <a:ext cx="0" cy="0"/>
          <a:chOff x="0" y="0"/>
          <a:chExt cx="0" cy="0"/>
        </a:xfrm>
      </p:grpSpPr>
      <p:sp>
        <p:nvSpPr>
          <p:cNvPr id="465" name="Google Shape;465;p34"/>
          <p:cNvSpPr txBox="1">
            <a:spLocks noGrp="1"/>
          </p:cNvSpPr>
          <p:nvPr>
            <p:ph type="title"/>
          </p:nvPr>
        </p:nvSpPr>
        <p:spPr>
          <a:xfrm>
            <a:off x="311700" y="445025"/>
            <a:ext cx="32979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rgbClr val="000000"/>
                </a:solidFill>
              </a:rPr>
              <a:t>Bayou Anti-Entropy</a:t>
            </a:r>
            <a:endParaRPr>
              <a:solidFill>
                <a:srgbClr val="000000"/>
              </a:solidFill>
            </a:endParaRPr>
          </a:p>
        </p:txBody>
      </p:sp>
      <p:pic>
        <p:nvPicPr>
          <p:cNvPr id="466" name="Google Shape;466;p34"/>
          <p:cNvPicPr preferRelativeResize="0"/>
          <p:nvPr/>
        </p:nvPicPr>
        <p:blipFill rotWithShape="1">
          <a:blip r:embed="rId3">
            <a:alphaModFix/>
          </a:blip>
          <a:srcRect/>
          <a:stretch/>
        </p:blipFill>
        <p:spPr>
          <a:xfrm>
            <a:off x="152400" y="3531825"/>
            <a:ext cx="85725" cy="381000"/>
          </a:xfrm>
          <a:prstGeom prst="rect">
            <a:avLst/>
          </a:prstGeom>
          <a:noFill/>
          <a:ln>
            <a:noFill/>
          </a:ln>
        </p:spPr>
      </p:pic>
      <p:grpSp>
        <p:nvGrpSpPr>
          <p:cNvPr id="467" name="Google Shape;467;p34"/>
          <p:cNvGrpSpPr/>
          <p:nvPr/>
        </p:nvGrpSpPr>
        <p:grpSpPr>
          <a:xfrm>
            <a:off x="4482875" y="293525"/>
            <a:ext cx="1998025" cy="2103400"/>
            <a:chOff x="5195850" y="686250"/>
            <a:chExt cx="1998025" cy="2103400"/>
          </a:xfrm>
        </p:grpSpPr>
        <p:sp>
          <p:nvSpPr>
            <p:cNvPr id="468" name="Google Shape;468;p34"/>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 name="Google Shape;469;p34"/>
            <p:cNvSpPr/>
            <p:nvPr/>
          </p:nvSpPr>
          <p:spPr>
            <a:xfrm>
              <a:off x="5320625" y="1130200"/>
              <a:ext cx="11079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470" name="Google Shape;470;p34"/>
            <p:cNvSpPr txBox="1"/>
            <p:nvPr/>
          </p:nvSpPr>
          <p:spPr>
            <a:xfrm>
              <a:off x="6532675" y="1054450"/>
              <a:ext cx="6612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7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0</a:t>
              </a:r>
              <a:endParaRPr sz="1400" b="0" i="0" u="none" strike="noStrike" cap="none">
                <a:solidFill>
                  <a:srgbClr val="000000"/>
                </a:solidFill>
                <a:latin typeface="Arial"/>
                <a:ea typeface="Arial"/>
                <a:cs typeface="Arial"/>
                <a:sym typeface="Arial"/>
              </a:endParaRPr>
            </a:p>
          </p:txBody>
        </p:sp>
        <p:sp>
          <p:nvSpPr>
            <p:cNvPr id="471" name="Google Shape;471;p34"/>
            <p:cNvSpPr txBox="1"/>
            <p:nvPr/>
          </p:nvSpPr>
          <p:spPr>
            <a:xfrm>
              <a:off x="6153709" y="766950"/>
              <a:ext cx="967891"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472" name="Google Shape;472;p34"/>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P</a:t>
              </a:r>
              <a:endParaRPr sz="2400" b="0" i="0" u="none" strike="noStrike" cap="none">
                <a:solidFill>
                  <a:srgbClr val="000000"/>
                </a:solidFill>
                <a:latin typeface="Arial"/>
                <a:ea typeface="Arial"/>
                <a:cs typeface="Arial"/>
                <a:sym typeface="Arial"/>
              </a:endParaRPr>
            </a:p>
          </p:txBody>
        </p:sp>
      </p:grpSp>
      <p:grpSp>
        <p:nvGrpSpPr>
          <p:cNvPr id="473" name="Google Shape;473;p34"/>
          <p:cNvGrpSpPr/>
          <p:nvPr/>
        </p:nvGrpSpPr>
        <p:grpSpPr>
          <a:xfrm>
            <a:off x="2484925" y="2670625"/>
            <a:ext cx="1998025" cy="2103400"/>
            <a:chOff x="5195850" y="686250"/>
            <a:chExt cx="1998025" cy="2103400"/>
          </a:xfrm>
        </p:grpSpPr>
        <p:sp>
          <p:nvSpPr>
            <p:cNvPr id="474" name="Google Shape;474;p34"/>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 name="Google Shape;475;p34"/>
            <p:cNvSpPr/>
            <p:nvPr/>
          </p:nvSpPr>
          <p:spPr>
            <a:xfrm>
              <a:off x="5331125" y="1130200"/>
              <a:ext cx="10974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 name="Google Shape;476;p34"/>
            <p:cNvSpPr txBox="1"/>
            <p:nvPr/>
          </p:nvSpPr>
          <p:spPr>
            <a:xfrm>
              <a:off x="6532675" y="1054450"/>
              <a:ext cx="6612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0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12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5</a:t>
              </a:r>
              <a:endParaRPr sz="1400" b="0" i="0" u="none" strike="noStrike" cap="none">
                <a:solidFill>
                  <a:srgbClr val="000000"/>
                </a:solidFill>
                <a:latin typeface="Arial"/>
                <a:ea typeface="Arial"/>
                <a:cs typeface="Arial"/>
                <a:sym typeface="Arial"/>
              </a:endParaRPr>
            </a:p>
          </p:txBody>
        </p:sp>
        <p:sp>
          <p:nvSpPr>
            <p:cNvPr id="477" name="Google Shape;477;p34"/>
            <p:cNvSpPr txBox="1"/>
            <p:nvPr/>
          </p:nvSpPr>
          <p:spPr>
            <a:xfrm>
              <a:off x="6144702" y="766950"/>
              <a:ext cx="976898"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478" name="Google Shape;478;p34"/>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A</a:t>
              </a:r>
              <a:endParaRPr sz="2400" b="0" i="0" u="none" strike="noStrike" cap="none">
                <a:solidFill>
                  <a:srgbClr val="000000"/>
                </a:solidFill>
                <a:latin typeface="Arial"/>
                <a:ea typeface="Arial"/>
                <a:cs typeface="Arial"/>
                <a:sym typeface="Arial"/>
              </a:endParaRPr>
            </a:p>
          </p:txBody>
        </p:sp>
      </p:grpSp>
      <p:grpSp>
        <p:nvGrpSpPr>
          <p:cNvPr id="479" name="Google Shape;479;p34"/>
          <p:cNvGrpSpPr/>
          <p:nvPr/>
        </p:nvGrpSpPr>
        <p:grpSpPr>
          <a:xfrm>
            <a:off x="6462100" y="2670625"/>
            <a:ext cx="1968025" cy="2103400"/>
            <a:chOff x="5195850" y="686250"/>
            <a:chExt cx="1968025" cy="2103400"/>
          </a:xfrm>
        </p:grpSpPr>
        <p:sp>
          <p:nvSpPr>
            <p:cNvPr id="480" name="Google Shape;480;p34"/>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1" name="Google Shape;481;p34"/>
            <p:cNvSpPr/>
            <p:nvPr/>
          </p:nvSpPr>
          <p:spPr>
            <a:xfrm>
              <a:off x="5319925" y="1130200"/>
              <a:ext cx="11085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 name="Google Shape;482;p34"/>
            <p:cNvSpPr txBox="1"/>
            <p:nvPr/>
          </p:nvSpPr>
          <p:spPr>
            <a:xfrm>
              <a:off x="6532675" y="1054450"/>
              <a:ext cx="6312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0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12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5</a:t>
              </a:r>
              <a:endParaRPr sz="1400" b="0" i="0" u="none" strike="noStrike" cap="none">
                <a:solidFill>
                  <a:srgbClr val="000000"/>
                </a:solidFill>
                <a:latin typeface="Arial"/>
                <a:ea typeface="Arial"/>
                <a:cs typeface="Arial"/>
                <a:sym typeface="Arial"/>
              </a:endParaRPr>
            </a:p>
          </p:txBody>
        </p:sp>
        <p:sp>
          <p:nvSpPr>
            <p:cNvPr id="483" name="Google Shape;483;p34"/>
            <p:cNvSpPr txBox="1"/>
            <p:nvPr/>
          </p:nvSpPr>
          <p:spPr>
            <a:xfrm>
              <a:off x="6071685" y="766950"/>
              <a:ext cx="1049915"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484" name="Google Shape;484;p34"/>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B</a:t>
              </a:r>
              <a:endParaRPr sz="2400" b="0" i="0" u="none" strike="noStrike" cap="none">
                <a:solidFill>
                  <a:srgbClr val="000000"/>
                </a:solidFill>
                <a:latin typeface="Arial"/>
                <a:ea typeface="Arial"/>
                <a:cs typeface="Arial"/>
                <a:sym typeface="Arial"/>
              </a:endParaRPr>
            </a:p>
          </p:txBody>
        </p:sp>
      </p:grpSp>
      <p:sp>
        <p:nvSpPr>
          <p:cNvPr id="485" name="Google Shape;485;p34"/>
          <p:cNvSpPr txBox="1"/>
          <p:nvPr/>
        </p:nvSpPr>
        <p:spPr>
          <a:xfrm>
            <a:off x="4577925" y="684325"/>
            <a:ext cx="1201800" cy="1434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∞:1:P</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W(X,4)</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∞:7:P</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W(Y,8)</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 name="Google Shape;486;p34"/>
          <p:cNvSpPr txBox="1"/>
          <p:nvPr/>
        </p:nvSpPr>
        <p:spPr>
          <a:xfrm>
            <a:off x="2582950" y="3071625"/>
            <a:ext cx="1201800" cy="1476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∞:5:B</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W(Z,8)</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∞:7:A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  W(X,3)</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∞:12:A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W(Y,4)</a:t>
            </a:r>
            <a:endParaRPr sz="1400" b="0" i="0" u="none" strike="noStrike" cap="none">
              <a:solidFill>
                <a:srgbClr val="000000"/>
              </a:solidFill>
              <a:latin typeface="Arial"/>
              <a:ea typeface="Arial"/>
              <a:cs typeface="Arial"/>
              <a:sym typeface="Arial"/>
            </a:endParaRPr>
          </a:p>
        </p:txBody>
      </p:sp>
      <p:sp>
        <p:nvSpPr>
          <p:cNvPr id="487" name="Google Shape;487;p34"/>
          <p:cNvSpPr txBox="1"/>
          <p:nvPr/>
        </p:nvSpPr>
        <p:spPr>
          <a:xfrm>
            <a:off x="6570975" y="3054650"/>
            <a:ext cx="1262700" cy="1434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∞:5:B</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W(Z,8)</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∞:7:A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  W(X,3)</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∞:12:A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W(Y,4)</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91"/>
        <p:cNvGrpSpPr/>
        <p:nvPr/>
      </p:nvGrpSpPr>
      <p:grpSpPr>
        <a:xfrm>
          <a:off x="0" y="0"/>
          <a:ext cx="0" cy="0"/>
          <a:chOff x="0" y="0"/>
          <a:chExt cx="0" cy="0"/>
        </a:xfrm>
      </p:grpSpPr>
      <p:sp>
        <p:nvSpPr>
          <p:cNvPr id="492" name="Google Shape;492;p35"/>
          <p:cNvSpPr txBox="1">
            <a:spLocks noGrp="1"/>
          </p:cNvSpPr>
          <p:nvPr>
            <p:ph type="title"/>
          </p:nvPr>
        </p:nvSpPr>
        <p:spPr>
          <a:xfrm>
            <a:off x="311700" y="445025"/>
            <a:ext cx="32979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rgbClr val="000000"/>
                </a:solidFill>
              </a:rPr>
              <a:t>Bayou Commit</a:t>
            </a:r>
            <a:endParaRPr>
              <a:solidFill>
                <a:srgbClr val="000000"/>
              </a:solidFill>
            </a:endParaRPr>
          </a:p>
        </p:txBody>
      </p:sp>
      <p:pic>
        <p:nvPicPr>
          <p:cNvPr id="493" name="Google Shape;493;p35"/>
          <p:cNvPicPr preferRelativeResize="0"/>
          <p:nvPr/>
        </p:nvPicPr>
        <p:blipFill rotWithShape="1">
          <a:blip r:embed="rId3">
            <a:alphaModFix/>
          </a:blip>
          <a:srcRect/>
          <a:stretch/>
        </p:blipFill>
        <p:spPr>
          <a:xfrm>
            <a:off x="152400" y="3531825"/>
            <a:ext cx="85725" cy="381000"/>
          </a:xfrm>
          <a:prstGeom prst="rect">
            <a:avLst/>
          </a:prstGeom>
          <a:noFill/>
          <a:ln>
            <a:noFill/>
          </a:ln>
        </p:spPr>
      </p:pic>
      <p:grpSp>
        <p:nvGrpSpPr>
          <p:cNvPr id="494" name="Google Shape;494;p35"/>
          <p:cNvGrpSpPr/>
          <p:nvPr/>
        </p:nvGrpSpPr>
        <p:grpSpPr>
          <a:xfrm>
            <a:off x="4482875" y="293525"/>
            <a:ext cx="1998025" cy="2103400"/>
            <a:chOff x="5195850" y="686250"/>
            <a:chExt cx="1998025" cy="2103400"/>
          </a:xfrm>
        </p:grpSpPr>
        <p:sp>
          <p:nvSpPr>
            <p:cNvPr id="495" name="Google Shape;495;p35"/>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p35"/>
            <p:cNvSpPr/>
            <p:nvPr/>
          </p:nvSpPr>
          <p:spPr>
            <a:xfrm>
              <a:off x="5320625" y="1130200"/>
              <a:ext cx="11079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497" name="Google Shape;497;p35"/>
            <p:cNvSpPr txBox="1"/>
            <p:nvPr/>
          </p:nvSpPr>
          <p:spPr>
            <a:xfrm>
              <a:off x="6532675" y="1054450"/>
              <a:ext cx="6612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7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0</a:t>
              </a:r>
              <a:endParaRPr sz="1400" b="0" i="0" u="none" strike="noStrike" cap="none">
                <a:solidFill>
                  <a:srgbClr val="000000"/>
                </a:solidFill>
                <a:latin typeface="Arial"/>
                <a:ea typeface="Arial"/>
                <a:cs typeface="Arial"/>
                <a:sym typeface="Arial"/>
              </a:endParaRPr>
            </a:p>
          </p:txBody>
        </p:sp>
        <p:sp>
          <p:nvSpPr>
            <p:cNvPr id="498" name="Google Shape;498;p35"/>
            <p:cNvSpPr txBox="1"/>
            <p:nvPr/>
          </p:nvSpPr>
          <p:spPr>
            <a:xfrm>
              <a:off x="6106671" y="766950"/>
              <a:ext cx="1014929"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499" name="Google Shape;499;p35"/>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P</a:t>
              </a:r>
              <a:endParaRPr sz="2400" b="0" i="0" u="none" strike="noStrike" cap="none">
                <a:solidFill>
                  <a:srgbClr val="000000"/>
                </a:solidFill>
                <a:latin typeface="Arial"/>
                <a:ea typeface="Arial"/>
                <a:cs typeface="Arial"/>
                <a:sym typeface="Arial"/>
              </a:endParaRPr>
            </a:p>
          </p:txBody>
        </p:sp>
      </p:grpSp>
      <p:grpSp>
        <p:nvGrpSpPr>
          <p:cNvPr id="500" name="Google Shape;500;p35"/>
          <p:cNvGrpSpPr/>
          <p:nvPr/>
        </p:nvGrpSpPr>
        <p:grpSpPr>
          <a:xfrm>
            <a:off x="2484925" y="2670625"/>
            <a:ext cx="1998025" cy="2103400"/>
            <a:chOff x="5195850" y="686250"/>
            <a:chExt cx="1998025" cy="2103400"/>
          </a:xfrm>
        </p:grpSpPr>
        <p:sp>
          <p:nvSpPr>
            <p:cNvPr id="501" name="Google Shape;501;p35"/>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2" name="Google Shape;502;p35"/>
            <p:cNvSpPr/>
            <p:nvPr/>
          </p:nvSpPr>
          <p:spPr>
            <a:xfrm>
              <a:off x="5331125" y="1130200"/>
              <a:ext cx="10974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 name="Google Shape;503;p35"/>
            <p:cNvSpPr txBox="1"/>
            <p:nvPr/>
          </p:nvSpPr>
          <p:spPr>
            <a:xfrm>
              <a:off x="6532675" y="1054450"/>
              <a:ext cx="6612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0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12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5</a:t>
              </a:r>
              <a:endParaRPr sz="1400" b="0" i="0" u="none" strike="noStrike" cap="none">
                <a:solidFill>
                  <a:srgbClr val="000000"/>
                </a:solidFill>
                <a:latin typeface="Arial"/>
                <a:ea typeface="Arial"/>
                <a:cs typeface="Arial"/>
                <a:sym typeface="Arial"/>
              </a:endParaRPr>
            </a:p>
          </p:txBody>
        </p:sp>
        <p:sp>
          <p:nvSpPr>
            <p:cNvPr id="504" name="Google Shape;504;p35"/>
            <p:cNvSpPr txBox="1"/>
            <p:nvPr/>
          </p:nvSpPr>
          <p:spPr>
            <a:xfrm>
              <a:off x="6113344" y="766950"/>
              <a:ext cx="1008256"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505" name="Google Shape;505;p35"/>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A</a:t>
              </a:r>
              <a:endParaRPr sz="2400" b="0" i="0" u="none" strike="noStrike" cap="none">
                <a:solidFill>
                  <a:srgbClr val="000000"/>
                </a:solidFill>
                <a:latin typeface="Arial"/>
                <a:ea typeface="Arial"/>
                <a:cs typeface="Arial"/>
                <a:sym typeface="Arial"/>
              </a:endParaRPr>
            </a:p>
          </p:txBody>
        </p:sp>
      </p:grpSp>
      <p:grpSp>
        <p:nvGrpSpPr>
          <p:cNvPr id="506" name="Google Shape;506;p35"/>
          <p:cNvGrpSpPr/>
          <p:nvPr/>
        </p:nvGrpSpPr>
        <p:grpSpPr>
          <a:xfrm>
            <a:off x="6462100" y="2670625"/>
            <a:ext cx="1977625" cy="2103400"/>
            <a:chOff x="5195850" y="686250"/>
            <a:chExt cx="1977625" cy="2103400"/>
          </a:xfrm>
        </p:grpSpPr>
        <p:sp>
          <p:nvSpPr>
            <p:cNvPr id="507" name="Google Shape;507;p35"/>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35"/>
            <p:cNvSpPr/>
            <p:nvPr/>
          </p:nvSpPr>
          <p:spPr>
            <a:xfrm>
              <a:off x="5319925" y="1130200"/>
              <a:ext cx="11085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9" name="Google Shape;509;p35"/>
            <p:cNvSpPr txBox="1"/>
            <p:nvPr/>
          </p:nvSpPr>
          <p:spPr>
            <a:xfrm>
              <a:off x="6532675" y="1054450"/>
              <a:ext cx="6408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0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12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5</a:t>
              </a:r>
              <a:endParaRPr sz="1400" b="0" i="0" u="none" strike="noStrike" cap="none">
                <a:solidFill>
                  <a:srgbClr val="000000"/>
                </a:solidFill>
                <a:latin typeface="Arial"/>
                <a:ea typeface="Arial"/>
                <a:cs typeface="Arial"/>
                <a:sym typeface="Arial"/>
              </a:endParaRPr>
            </a:p>
          </p:txBody>
        </p:sp>
        <p:sp>
          <p:nvSpPr>
            <p:cNvPr id="510" name="Google Shape;510;p35"/>
            <p:cNvSpPr txBox="1"/>
            <p:nvPr/>
          </p:nvSpPr>
          <p:spPr>
            <a:xfrm>
              <a:off x="5938411" y="766950"/>
              <a:ext cx="1183189"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511" name="Google Shape;511;p35"/>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B</a:t>
              </a:r>
              <a:endParaRPr sz="2400" b="0" i="0" u="none" strike="noStrike" cap="none">
                <a:solidFill>
                  <a:srgbClr val="000000"/>
                </a:solidFill>
                <a:latin typeface="Arial"/>
                <a:ea typeface="Arial"/>
                <a:cs typeface="Arial"/>
                <a:sym typeface="Arial"/>
              </a:endParaRPr>
            </a:p>
          </p:txBody>
        </p:sp>
      </p:grpSp>
      <p:sp>
        <p:nvSpPr>
          <p:cNvPr id="512" name="Google Shape;512;p35"/>
          <p:cNvSpPr txBox="1"/>
          <p:nvPr/>
        </p:nvSpPr>
        <p:spPr>
          <a:xfrm>
            <a:off x="320025" y="1079400"/>
            <a:ext cx="3523800" cy="657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Primary </a:t>
            </a:r>
            <a:r>
              <a:rPr lang="en" sz="1400" b="0" i="0" u="none" strike="noStrike" cap="none">
                <a:solidFill>
                  <a:srgbClr val="FF0000"/>
                </a:solidFill>
                <a:latin typeface="Arial"/>
                <a:ea typeface="Arial"/>
                <a:cs typeface="Arial"/>
                <a:sym typeface="Arial"/>
              </a:rPr>
              <a:t>commits</a:t>
            </a:r>
            <a:r>
              <a:rPr lang="en" sz="1400" b="0" i="0" u="none" strike="noStrike" cap="none">
                <a:solidFill>
                  <a:srgbClr val="000000"/>
                </a:solidFill>
                <a:latin typeface="Arial"/>
                <a:ea typeface="Arial"/>
                <a:cs typeface="Arial"/>
                <a:sym typeface="Arial"/>
              </a:rPr>
              <a:t> its entries</a:t>
            </a:r>
            <a:endParaRPr sz="1400" b="0" i="0" u="none" strike="noStrike" cap="none">
              <a:solidFill>
                <a:srgbClr val="000000"/>
              </a:solidFill>
              <a:latin typeface="Arial"/>
              <a:ea typeface="Arial"/>
              <a:cs typeface="Arial"/>
              <a:sym typeface="Arial"/>
            </a:endParaRPr>
          </a:p>
        </p:txBody>
      </p:sp>
      <p:sp>
        <p:nvSpPr>
          <p:cNvPr id="513" name="Google Shape;513;p35"/>
          <p:cNvSpPr txBox="1"/>
          <p:nvPr/>
        </p:nvSpPr>
        <p:spPr>
          <a:xfrm>
            <a:off x="4577925" y="684325"/>
            <a:ext cx="1201800" cy="135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1:1:P</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W(X,4)</a:t>
            </a:r>
            <a:endParaRPr sz="1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2:7:P</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W(Y,8)</a:t>
            </a:r>
            <a:endParaRPr sz="1400" b="1" i="0" u="none" strike="noStrike" cap="none">
              <a:solidFill>
                <a:srgbClr val="FF0000"/>
              </a:solidFill>
              <a:latin typeface="Arial"/>
              <a:ea typeface="Arial"/>
              <a:cs typeface="Arial"/>
              <a:sym typeface="Arial"/>
            </a:endParaRPr>
          </a:p>
        </p:txBody>
      </p:sp>
      <p:sp>
        <p:nvSpPr>
          <p:cNvPr id="514" name="Google Shape;514;p35"/>
          <p:cNvSpPr txBox="1"/>
          <p:nvPr/>
        </p:nvSpPr>
        <p:spPr>
          <a:xfrm>
            <a:off x="6570975" y="3054650"/>
            <a:ext cx="1262700" cy="1446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∞:5:B</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W(Z,8)</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∞:7:A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  W(X,3)</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∞:12:A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W(Y,4)</a:t>
            </a:r>
            <a:endParaRPr sz="1400" b="0" i="0" u="none" strike="noStrike" cap="none">
              <a:solidFill>
                <a:srgbClr val="000000"/>
              </a:solidFill>
              <a:latin typeface="Arial"/>
              <a:ea typeface="Arial"/>
              <a:cs typeface="Arial"/>
              <a:sym typeface="Arial"/>
            </a:endParaRPr>
          </a:p>
        </p:txBody>
      </p:sp>
      <p:sp>
        <p:nvSpPr>
          <p:cNvPr id="515" name="Google Shape;515;p35"/>
          <p:cNvSpPr txBox="1"/>
          <p:nvPr/>
        </p:nvSpPr>
        <p:spPr>
          <a:xfrm>
            <a:off x="2582950" y="3071625"/>
            <a:ext cx="1201800" cy="1446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∞:5:B</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W(Z,8)</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∞:7:A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  W(X,3)</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∞:12:A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W(Y,4)</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19"/>
        <p:cNvGrpSpPr/>
        <p:nvPr/>
      </p:nvGrpSpPr>
      <p:grpSpPr>
        <a:xfrm>
          <a:off x="0" y="0"/>
          <a:ext cx="0" cy="0"/>
          <a:chOff x="0" y="0"/>
          <a:chExt cx="0" cy="0"/>
        </a:xfrm>
      </p:grpSpPr>
      <p:sp>
        <p:nvSpPr>
          <p:cNvPr id="520" name="Google Shape;520;p36"/>
          <p:cNvSpPr txBox="1">
            <a:spLocks noGrp="1"/>
          </p:cNvSpPr>
          <p:nvPr>
            <p:ph type="title"/>
          </p:nvPr>
        </p:nvSpPr>
        <p:spPr>
          <a:xfrm>
            <a:off x="311700" y="445025"/>
            <a:ext cx="32979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rgbClr val="000000"/>
                </a:solidFill>
              </a:rPr>
              <a:t>Bayou Write</a:t>
            </a:r>
            <a:endParaRPr>
              <a:solidFill>
                <a:srgbClr val="000000"/>
              </a:solidFill>
            </a:endParaRPr>
          </a:p>
        </p:txBody>
      </p:sp>
      <p:pic>
        <p:nvPicPr>
          <p:cNvPr id="521" name="Google Shape;521;p36"/>
          <p:cNvPicPr preferRelativeResize="0"/>
          <p:nvPr/>
        </p:nvPicPr>
        <p:blipFill rotWithShape="1">
          <a:blip r:embed="rId3">
            <a:alphaModFix/>
          </a:blip>
          <a:srcRect/>
          <a:stretch/>
        </p:blipFill>
        <p:spPr>
          <a:xfrm>
            <a:off x="152400" y="3531825"/>
            <a:ext cx="85725" cy="381000"/>
          </a:xfrm>
          <a:prstGeom prst="rect">
            <a:avLst/>
          </a:prstGeom>
          <a:noFill/>
          <a:ln>
            <a:noFill/>
          </a:ln>
        </p:spPr>
      </p:pic>
      <p:grpSp>
        <p:nvGrpSpPr>
          <p:cNvPr id="522" name="Google Shape;522;p36"/>
          <p:cNvGrpSpPr/>
          <p:nvPr/>
        </p:nvGrpSpPr>
        <p:grpSpPr>
          <a:xfrm>
            <a:off x="4482875" y="293525"/>
            <a:ext cx="1998025" cy="2103400"/>
            <a:chOff x="5195850" y="686250"/>
            <a:chExt cx="1998025" cy="2103400"/>
          </a:xfrm>
        </p:grpSpPr>
        <p:sp>
          <p:nvSpPr>
            <p:cNvPr id="523" name="Google Shape;523;p36"/>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4" name="Google Shape;524;p36"/>
            <p:cNvSpPr/>
            <p:nvPr/>
          </p:nvSpPr>
          <p:spPr>
            <a:xfrm>
              <a:off x="5320625" y="1130200"/>
              <a:ext cx="11079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525" name="Google Shape;525;p36"/>
            <p:cNvSpPr txBox="1"/>
            <p:nvPr/>
          </p:nvSpPr>
          <p:spPr>
            <a:xfrm>
              <a:off x="6532675" y="1054450"/>
              <a:ext cx="6612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7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0</a:t>
              </a:r>
              <a:endParaRPr sz="1400" b="0" i="0" u="none" strike="noStrike" cap="none">
                <a:solidFill>
                  <a:srgbClr val="000000"/>
                </a:solidFill>
                <a:latin typeface="Arial"/>
                <a:ea typeface="Arial"/>
                <a:cs typeface="Arial"/>
                <a:sym typeface="Arial"/>
              </a:endParaRPr>
            </a:p>
          </p:txBody>
        </p:sp>
        <p:sp>
          <p:nvSpPr>
            <p:cNvPr id="526" name="Google Shape;526;p36"/>
            <p:cNvSpPr txBox="1"/>
            <p:nvPr/>
          </p:nvSpPr>
          <p:spPr>
            <a:xfrm>
              <a:off x="6083152" y="766950"/>
              <a:ext cx="1038448"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527" name="Google Shape;527;p36"/>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P</a:t>
              </a:r>
              <a:endParaRPr sz="2400" b="0" i="0" u="none" strike="noStrike" cap="none">
                <a:solidFill>
                  <a:srgbClr val="000000"/>
                </a:solidFill>
                <a:latin typeface="Arial"/>
                <a:ea typeface="Arial"/>
                <a:cs typeface="Arial"/>
                <a:sym typeface="Arial"/>
              </a:endParaRPr>
            </a:p>
          </p:txBody>
        </p:sp>
      </p:grpSp>
      <p:grpSp>
        <p:nvGrpSpPr>
          <p:cNvPr id="528" name="Google Shape;528;p36"/>
          <p:cNvGrpSpPr/>
          <p:nvPr/>
        </p:nvGrpSpPr>
        <p:grpSpPr>
          <a:xfrm>
            <a:off x="2484925" y="2670625"/>
            <a:ext cx="1998025" cy="2103400"/>
            <a:chOff x="5195850" y="686250"/>
            <a:chExt cx="1998025" cy="2103400"/>
          </a:xfrm>
        </p:grpSpPr>
        <p:sp>
          <p:nvSpPr>
            <p:cNvPr id="529" name="Google Shape;529;p36"/>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0" name="Google Shape;530;p36"/>
            <p:cNvSpPr/>
            <p:nvPr/>
          </p:nvSpPr>
          <p:spPr>
            <a:xfrm>
              <a:off x="5331125" y="1130200"/>
              <a:ext cx="10974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1" name="Google Shape;531;p36"/>
            <p:cNvSpPr txBox="1"/>
            <p:nvPr/>
          </p:nvSpPr>
          <p:spPr>
            <a:xfrm>
              <a:off x="6532675" y="1054450"/>
              <a:ext cx="6612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0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12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5</a:t>
              </a:r>
              <a:endParaRPr sz="1400" b="0" i="0" u="none" strike="noStrike" cap="none">
                <a:solidFill>
                  <a:srgbClr val="000000"/>
                </a:solidFill>
                <a:latin typeface="Arial"/>
                <a:ea typeface="Arial"/>
                <a:cs typeface="Arial"/>
                <a:sym typeface="Arial"/>
              </a:endParaRPr>
            </a:p>
          </p:txBody>
        </p:sp>
        <p:sp>
          <p:nvSpPr>
            <p:cNvPr id="532" name="Google Shape;532;p36"/>
            <p:cNvSpPr txBox="1"/>
            <p:nvPr/>
          </p:nvSpPr>
          <p:spPr>
            <a:xfrm>
              <a:off x="6058466" y="766950"/>
              <a:ext cx="1063134"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533" name="Google Shape;533;p36"/>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A</a:t>
              </a:r>
              <a:endParaRPr sz="2400" b="0" i="0" u="none" strike="noStrike" cap="none">
                <a:solidFill>
                  <a:srgbClr val="000000"/>
                </a:solidFill>
                <a:latin typeface="Arial"/>
                <a:ea typeface="Arial"/>
                <a:cs typeface="Arial"/>
                <a:sym typeface="Arial"/>
              </a:endParaRPr>
            </a:p>
          </p:txBody>
        </p:sp>
      </p:grpSp>
      <p:grpSp>
        <p:nvGrpSpPr>
          <p:cNvPr id="534" name="Google Shape;534;p36"/>
          <p:cNvGrpSpPr/>
          <p:nvPr/>
        </p:nvGrpSpPr>
        <p:grpSpPr>
          <a:xfrm>
            <a:off x="6462100" y="2670625"/>
            <a:ext cx="1987525" cy="2103400"/>
            <a:chOff x="5195850" y="686250"/>
            <a:chExt cx="1987525" cy="2103400"/>
          </a:xfrm>
        </p:grpSpPr>
        <p:sp>
          <p:nvSpPr>
            <p:cNvPr id="535" name="Google Shape;535;p36"/>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6" name="Google Shape;536;p36"/>
            <p:cNvSpPr/>
            <p:nvPr/>
          </p:nvSpPr>
          <p:spPr>
            <a:xfrm>
              <a:off x="5319925" y="1130200"/>
              <a:ext cx="11085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7" name="Google Shape;537;p36"/>
            <p:cNvSpPr txBox="1"/>
            <p:nvPr/>
          </p:nvSpPr>
          <p:spPr>
            <a:xfrm>
              <a:off x="6532675" y="1054450"/>
              <a:ext cx="6507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0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12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13</a:t>
              </a:r>
              <a:endParaRPr sz="1400" b="0" i="0" u="none" strike="noStrike" cap="none">
                <a:solidFill>
                  <a:srgbClr val="000000"/>
                </a:solidFill>
                <a:latin typeface="Arial"/>
                <a:ea typeface="Arial"/>
                <a:cs typeface="Arial"/>
                <a:sym typeface="Arial"/>
              </a:endParaRPr>
            </a:p>
          </p:txBody>
        </p:sp>
        <p:sp>
          <p:nvSpPr>
            <p:cNvPr id="538" name="Google Shape;538;p36"/>
            <p:cNvSpPr txBox="1"/>
            <p:nvPr/>
          </p:nvSpPr>
          <p:spPr>
            <a:xfrm>
              <a:off x="5925950" y="766950"/>
              <a:ext cx="1195650"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539" name="Google Shape;539;p36"/>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B</a:t>
              </a:r>
              <a:endParaRPr sz="2400" b="0" i="0" u="none" strike="noStrike" cap="none">
                <a:solidFill>
                  <a:srgbClr val="000000"/>
                </a:solidFill>
                <a:latin typeface="Arial"/>
                <a:ea typeface="Arial"/>
                <a:cs typeface="Arial"/>
                <a:sym typeface="Arial"/>
              </a:endParaRPr>
            </a:p>
          </p:txBody>
        </p:sp>
      </p:grpSp>
      <p:sp>
        <p:nvSpPr>
          <p:cNvPr id="540" name="Google Shape;540;p36"/>
          <p:cNvSpPr txBox="1"/>
          <p:nvPr/>
        </p:nvSpPr>
        <p:spPr>
          <a:xfrm>
            <a:off x="7192200" y="1087300"/>
            <a:ext cx="837600" cy="381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Client 1</a:t>
            </a:r>
            <a:endParaRPr sz="1400" b="0" i="0" u="none" strike="noStrike" cap="none">
              <a:solidFill>
                <a:srgbClr val="000000"/>
              </a:solidFill>
              <a:latin typeface="Arial"/>
              <a:ea typeface="Arial"/>
              <a:cs typeface="Arial"/>
              <a:sym typeface="Arial"/>
            </a:endParaRPr>
          </a:p>
        </p:txBody>
      </p:sp>
      <p:sp>
        <p:nvSpPr>
          <p:cNvPr id="541" name="Google Shape;541;p36"/>
          <p:cNvSpPr txBox="1"/>
          <p:nvPr/>
        </p:nvSpPr>
        <p:spPr>
          <a:xfrm>
            <a:off x="320025" y="1079400"/>
            <a:ext cx="3523800" cy="657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Write after anti-entropy session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Write timestamp = max(clock, max(TS)+1)</a:t>
            </a:r>
            <a:endParaRPr sz="1400" b="0" i="0" u="none" strike="noStrike" cap="none">
              <a:solidFill>
                <a:srgbClr val="000000"/>
              </a:solidFill>
              <a:latin typeface="Arial"/>
              <a:ea typeface="Arial"/>
              <a:cs typeface="Arial"/>
              <a:sym typeface="Arial"/>
            </a:endParaRPr>
          </a:p>
        </p:txBody>
      </p:sp>
      <p:sp>
        <p:nvSpPr>
          <p:cNvPr id="542" name="Google Shape;542;p36"/>
          <p:cNvSpPr txBox="1"/>
          <p:nvPr/>
        </p:nvSpPr>
        <p:spPr>
          <a:xfrm>
            <a:off x="4577925" y="684325"/>
            <a:ext cx="1201800" cy="141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1:1:P</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W(X,4)</a:t>
            </a:r>
            <a:endParaRPr sz="1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2:7:P</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W(Y,8)</a:t>
            </a:r>
            <a:endParaRPr sz="14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9900FF"/>
              </a:solidFill>
              <a:latin typeface="Arial"/>
              <a:ea typeface="Arial"/>
              <a:cs typeface="Arial"/>
              <a:sym typeface="Arial"/>
            </a:endParaRPr>
          </a:p>
        </p:txBody>
      </p:sp>
      <p:sp>
        <p:nvSpPr>
          <p:cNvPr id="543" name="Google Shape;543;p36"/>
          <p:cNvSpPr txBox="1"/>
          <p:nvPr/>
        </p:nvSpPr>
        <p:spPr>
          <a:xfrm>
            <a:off x="2582950" y="3071625"/>
            <a:ext cx="1201800" cy="141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∞:5:B</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W(Z,8)</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∞:7:A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  W(X,3)</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∞:12:A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W(Y,4)</a:t>
            </a:r>
            <a:endParaRPr sz="1400" b="0" i="0" u="none" strike="noStrike" cap="none">
              <a:solidFill>
                <a:srgbClr val="000000"/>
              </a:solidFill>
              <a:latin typeface="Arial"/>
              <a:ea typeface="Arial"/>
              <a:cs typeface="Arial"/>
              <a:sym typeface="Arial"/>
            </a:endParaRPr>
          </a:p>
        </p:txBody>
      </p:sp>
      <p:sp>
        <p:nvSpPr>
          <p:cNvPr id="544" name="Google Shape;544;p36"/>
          <p:cNvSpPr txBox="1"/>
          <p:nvPr/>
        </p:nvSpPr>
        <p:spPr>
          <a:xfrm>
            <a:off x="6570975" y="3054650"/>
            <a:ext cx="1262700" cy="141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∞:5:B</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W(Z,8)</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∞:7:A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  W(X,3)</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∞:12:A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W(Y,4)</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∞:13:B</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D(Y)</a:t>
            </a:r>
            <a:endParaRPr sz="1000" b="0" i="0" u="none" strike="noStrike" cap="none">
              <a:solidFill>
                <a:srgbClr val="000000"/>
              </a:solidFill>
              <a:latin typeface="Arial"/>
              <a:ea typeface="Arial"/>
              <a:cs typeface="Arial"/>
              <a:sym typeface="Arial"/>
            </a:endParaRPr>
          </a:p>
        </p:txBody>
      </p:sp>
      <p:cxnSp>
        <p:nvCxnSpPr>
          <p:cNvPr id="545" name="Google Shape;545;p36"/>
          <p:cNvCxnSpPr/>
          <p:nvPr/>
        </p:nvCxnSpPr>
        <p:spPr>
          <a:xfrm>
            <a:off x="7503975" y="1427650"/>
            <a:ext cx="211500" cy="1326900"/>
          </a:xfrm>
          <a:prstGeom prst="straightConnector1">
            <a:avLst/>
          </a:prstGeom>
          <a:noFill/>
          <a:ln w="9525" cap="flat" cmpd="sng">
            <a:solidFill>
              <a:schemeClr val="dk2"/>
            </a:solidFill>
            <a:prstDash val="solid"/>
            <a:round/>
            <a:headEnd type="none" w="sm" len="sm"/>
            <a:tailEnd type="triangle" w="med" len="med"/>
          </a:ln>
        </p:spPr>
      </p:cxnSp>
      <p:sp>
        <p:nvSpPr>
          <p:cNvPr id="546" name="Google Shape;546;p36"/>
          <p:cNvSpPr txBox="1"/>
          <p:nvPr/>
        </p:nvSpPr>
        <p:spPr>
          <a:xfrm>
            <a:off x="7503975" y="1577200"/>
            <a:ext cx="1265400" cy="598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D(Y)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50"/>
        <p:cNvGrpSpPr/>
        <p:nvPr/>
      </p:nvGrpSpPr>
      <p:grpSpPr>
        <a:xfrm>
          <a:off x="0" y="0"/>
          <a:ext cx="0" cy="0"/>
          <a:chOff x="0" y="0"/>
          <a:chExt cx="0" cy="0"/>
        </a:xfrm>
      </p:grpSpPr>
      <p:sp>
        <p:nvSpPr>
          <p:cNvPr id="551" name="Google Shape;551;p37"/>
          <p:cNvSpPr txBox="1">
            <a:spLocks noGrp="1"/>
          </p:cNvSpPr>
          <p:nvPr>
            <p:ph type="title"/>
          </p:nvPr>
        </p:nvSpPr>
        <p:spPr>
          <a:xfrm>
            <a:off x="311700" y="445025"/>
            <a:ext cx="32979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rgbClr val="000000"/>
                </a:solidFill>
              </a:rPr>
              <a:t>Bayou Anti-Entropy</a:t>
            </a:r>
            <a:endParaRPr>
              <a:solidFill>
                <a:srgbClr val="000000"/>
              </a:solidFill>
            </a:endParaRPr>
          </a:p>
        </p:txBody>
      </p:sp>
      <p:pic>
        <p:nvPicPr>
          <p:cNvPr id="552" name="Google Shape;552;p37"/>
          <p:cNvPicPr preferRelativeResize="0"/>
          <p:nvPr/>
        </p:nvPicPr>
        <p:blipFill rotWithShape="1">
          <a:blip r:embed="rId3">
            <a:alphaModFix/>
          </a:blip>
          <a:srcRect/>
          <a:stretch/>
        </p:blipFill>
        <p:spPr>
          <a:xfrm>
            <a:off x="152400" y="3531825"/>
            <a:ext cx="85725" cy="381000"/>
          </a:xfrm>
          <a:prstGeom prst="rect">
            <a:avLst/>
          </a:prstGeom>
          <a:noFill/>
          <a:ln>
            <a:noFill/>
          </a:ln>
        </p:spPr>
      </p:pic>
      <p:grpSp>
        <p:nvGrpSpPr>
          <p:cNvPr id="553" name="Google Shape;553;p37"/>
          <p:cNvGrpSpPr/>
          <p:nvPr/>
        </p:nvGrpSpPr>
        <p:grpSpPr>
          <a:xfrm>
            <a:off x="4482875" y="293525"/>
            <a:ext cx="1998025" cy="2103400"/>
            <a:chOff x="5195850" y="686250"/>
            <a:chExt cx="1998025" cy="2103400"/>
          </a:xfrm>
        </p:grpSpPr>
        <p:sp>
          <p:nvSpPr>
            <p:cNvPr id="554" name="Google Shape;554;p37"/>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5" name="Google Shape;555;p37"/>
            <p:cNvSpPr/>
            <p:nvPr/>
          </p:nvSpPr>
          <p:spPr>
            <a:xfrm>
              <a:off x="5320625" y="1130200"/>
              <a:ext cx="11079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556" name="Google Shape;556;p37"/>
            <p:cNvSpPr txBox="1"/>
            <p:nvPr/>
          </p:nvSpPr>
          <p:spPr>
            <a:xfrm>
              <a:off x="6532675" y="1054450"/>
              <a:ext cx="6612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7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0</a:t>
              </a:r>
              <a:endParaRPr sz="1400" b="0" i="0" u="none" strike="noStrike" cap="none">
                <a:solidFill>
                  <a:srgbClr val="000000"/>
                </a:solidFill>
                <a:latin typeface="Arial"/>
                <a:ea typeface="Arial"/>
                <a:cs typeface="Arial"/>
                <a:sym typeface="Arial"/>
              </a:endParaRPr>
            </a:p>
          </p:txBody>
        </p:sp>
        <p:sp>
          <p:nvSpPr>
            <p:cNvPr id="557" name="Google Shape;557;p37"/>
            <p:cNvSpPr txBox="1"/>
            <p:nvPr/>
          </p:nvSpPr>
          <p:spPr>
            <a:xfrm>
              <a:off x="6132700" y="766950"/>
              <a:ext cx="988900"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558" name="Google Shape;558;p37"/>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P</a:t>
              </a:r>
              <a:endParaRPr sz="2400" b="0" i="0" u="none" strike="noStrike" cap="none">
                <a:solidFill>
                  <a:srgbClr val="000000"/>
                </a:solidFill>
                <a:latin typeface="Arial"/>
                <a:ea typeface="Arial"/>
                <a:cs typeface="Arial"/>
                <a:sym typeface="Arial"/>
              </a:endParaRPr>
            </a:p>
          </p:txBody>
        </p:sp>
      </p:grpSp>
      <p:grpSp>
        <p:nvGrpSpPr>
          <p:cNvPr id="559" name="Google Shape;559;p37"/>
          <p:cNvGrpSpPr/>
          <p:nvPr/>
        </p:nvGrpSpPr>
        <p:grpSpPr>
          <a:xfrm>
            <a:off x="2484925" y="2670625"/>
            <a:ext cx="1998025" cy="2103400"/>
            <a:chOff x="5195850" y="686250"/>
            <a:chExt cx="1998025" cy="2103400"/>
          </a:xfrm>
        </p:grpSpPr>
        <p:sp>
          <p:nvSpPr>
            <p:cNvPr id="560" name="Google Shape;560;p37"/>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1" name="Google Shape;561;p37"/>
            <p:cNvSpPr/>
            <p:nvPr/>
          </p:nvSpPr>
          <p:spPr>
            <a:xfrm>
              <a:off x="5331125" y="1130200"/>
              <a:ext cx="10974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2" name="Google Shape;562;p37"/>
            <p:cNvSpPr txBox="1"/>
            <p:nvPr/>
          </p:nvSpPr>
          <p:spPr>
            <a:xfrm>
              <a:off x="6532675" y="1054450"/>
              <a:ext cx="6612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0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12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5</a:t>
              </a:r>
              <a:endParaRPr sz="1400" b="0" i="0" u="none" strike="noStrike" cap="none">
                <a:solidFill>
                  <a:srgbClr val="000000"/>
                </a:solidFill>
                <a:latin typeface="Arial"/>
                <a:ea typeface="Arial"/>
                <a:cs typeface="Arial"/>
                <a:sym typeface="Arial"/>
              </a:endParaRPr>
            </a:p>
          </p:txBody>
        </p:sp>
        <p:sp>
          <p:nvSpPr>
            <p:cNvPr id="563" name="Google Shape;563;p37"/>
            <p:cNvSpPr txBox="1"/>
            <p:nvPr/>
          </p:nvSpPr>
          <p:spPr>
            <a:xfrm>
              <a:off x="6121183" y="766950"/>
              <a:ext cx="1000417"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564" name="Google Shape;564;p37"/>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A</a:t>
              </a:r>
              <a:endParaRPr sz="2400" b="0" i="0" u="none" strike="noStrike" cap="none">
                <a:solidFill>
                  <a:srgbClr val="000000"/>
                </a:solidFill>
                <a:latin typeface="Arial"/>
                <a:ea typeface="Arial"/>
                <a:cs typeface="Arial"/>
                <a:sym typeface="Arial"/>
              </a:endParaRPr>
            </a:p>
          </p:txBody>
        </p:sp>
      </p:grpSp>
      <p:grpSp>
        <p:nvGrpSpPr>
          <p:cNvPr id="565" name="Google Shape;565;p37"/>
          <p:cNvGrpSpPr/>
          <p:nvPr/>
        </p:nvGrpSpPr>
        <p:grpSpPr>
          <a:xfrm>
            <a:off x="6462100" y="2670625"/>
            <a:ext cx="1998025" cy="2103400"/>
            <a:chOff x="5195850" y="686250"/>
            <a:chExt cx="1998025" cy="2103400"/>
          </a:xfrm>
        </p:grpSpPr>
        <p:sp>
          <p:nvSpPr>
            <p:cNvPr id="566" name="Google Shape;566;p37"/>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7" name="Google Shape;567;p37"/>
            <p:cNvSpPr/>
            <p:nvPr/>
          </p:nvSpPr>
          <p:spPr>
            <a:xfrm>
              <a:off x="5319925" y="1130200"/>
              <a:ext cx="11085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8" name="Google Shape;568;p37"/>
            <p:cNvSpPr txBox="1"/>
            <p:nvPr/>
          </p:nvSpPr>
          <p:spPr>
            <a:xfrm>
              <a:off x="6532675" y="1054450"/>
              <a:ext cx="6612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0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12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13</a:t>
              </a:r>
              <a:endParaRPr sz="1400" b="0" i="0" u="none" strike="noStrike" cap="none">
                <a:solidFill>
                  <a:srgbClr val="000000"/>
                </a:solidFill>
                <a:latin typeface="Arial"/>
                <a:ea typeface="Arial"/>
                <a:cs typeface="Arial"/>
                <a:sym typeface="Arial"/>
              </a:endParaRPr>
            </a:p>
          </p:txBody>
        </p:sp>
        <p:sp>
          <p:nvSpPr>
            <p:cNvPr id="569" name="Google Shape;569;p37"/>
            <p:cNvSpPr txBox="1"/>
            <p:nvPr/>
          </p:nvSpPr>
          <p:spPr>
            <a:xfrm>
              <a:off x="5965925" y="766950"/>
              <a:ext cx="1155675"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570" name="Google Shape;570;p37"/>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B</a:t>
              </a:r>
              <a:endParaRPr sz="2400" b="0" i="0" u="none" strike="noStrike" cap="none">
                <a:solidFill>
                  <a:srgbClr val="000000"/>
                </a:solidFill>
                <a:latin typeface="Arial"/>
                <a:ea typeface="Arial"/>
                <a:cs typeface="Arial"/>
                <a:sym typeface="Arial"/>
              </a:endParaRPr>
            </a:p>
          </p:txBody>
        </p:sp>
      </p:grpSp>
      <p:sp>
        <p:nvSpPr>
          <p:cNvPr id="571" name="Google Shape;571;p37"/>
          <p:cNvSpPr txBox="1"/>
          <p:nvPr/>
        </p:nvSpPr>
        <p:spPr>
          <a:xfrm>
            <a:off x="367300" y="1144525"/>
            <a:ext cx="1881900" cy="657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Anti-Entropy Session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&amp; B</a:t>
            </a:r>
            <a:endParaRPr sz="1400" b="0" i="0" u="none" strike="noStrike" cap="none">
              <a:solidFill>
                <a:srgbClr val="000000"/>
              </a:solidFill>
              <a:latin typeface="Arial"/>
              <a:ea typeface="Arial"/>
              <a:cs typeface="Arial"/>
              <a:sym typeface="Arial"/>
            </a:endParaRPr>
          </a:p>
        </p:txBody>
      </p:sp>
      <p:cxnSp>
        <p:nvCxnSpPr>
          <p:cNvPr id="572" name="Google Shape;572;p37"/>
          <p:cNvCxnSpPr/>
          <p:nvPr/>
        </p:nvCxnSpPr>
        <p:spPr>
          <a:xfrm rot="10800000">
            <a:off x="6480900" y="1801825"/>
            <a:ext cx="674700" cy="890100"/>
          </a:xfrm>
          <a:prstGeom prst="straightConnector1">
            <a:avLst/>
          </a:prstGeom>
          <a:noFill/>
          <a:ln w="9525" cap="flat" cmpd="sng">
            <a:solidFill>
              <a:schemeClr val="dk2"/>
            </a:solidFill>
            <a:prstDash val="solid"/>
            <a:round/>
            <a:headEnd type="none" w="sm" len="sm"/>
            <a:tailEnd type="triangle" w="med" len="med"/>
          </a:ln>
        </p:spPr>
      </p:cxnSp>
      <p:cxnSp>
        <p:nvCxnSpPr>
          <p:cNvPr id="573" name="Google Shape;573;p37"/>
          <p:cNvCxnSpPr/>
          <p:nvPr/>
        </p:nvCxnSpPr>
        <p:spPr>
          <a:xfrm>
            <a:off x="5779725" y="2444900"/>
            <a:ext cx="694500" cy="876600"/>
          </a:xfrm>
          <a:prstGeom prst="straightConnector1">
            <a:avLst/>
          </a:prstGeom>
          <a:noFill/>
          <a:ln w="9525" cap="flat" cmpd="sng">
            <a:solidFill>
              <a:schemeClr val="dk2"/>
            </a:solidFill>
            <a:prstDash val="solid"/>
            <a:round/>
            <a:headEnd type="none" w="sm" len="sm"/>
            <a:tailEnd type="triangle" w="med" len="med"/>
          </a:ln>
        </p:spPr>
      </p:cxnSp>
      <p:sp>
        <p:nvSpPr>
          <p:cNvPr id="574" name="Google Shape;574;p37"/>
          <p:cNvSpPr txBox="1"/>
          <p:nvPr/>
        </p:nvSpPr>
        <p:spPr>
          <a:xfrm>
            <a:off x="4577925" y="684325"/>
            <a:ext cx="1201800" cy="1456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1:1:P</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W(X,4)</a:t>
            </a:r>
            <a:endParaRPr sz="1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2:7:P</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W(Y,8)</a:t>
            </a:r>
            <a:endParaRPr sz="14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9900FF"/>
              </a:solidFill>
              <a:latin typeface="Arial"/>
              <a:ea typeface="Arial"/>
              <a:cs typeface="Arial"/>
              <a:sym typeface="Arial"/>
            </a:endParaRPr>
          </a:p>
        </p:txBody>
      </p:sp>
      <p:sp>
        <p:nvSpPr>
          <p:cNvPr id="575" name="Google Shape;575;p37"/>
          <p:cNvSpPr txBox="1"/>
          <p:nvPr/>
        </p:nvSpPr>
        <p:spPr>
          <a:xfrm>
            <a:off x="2582950" y="3071625"/>
            <a:ext cx="1201800" cy="1456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∞:5:B</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W(Z,8)</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∞:7:A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  W(X,3)</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∞:12:A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W(Y,4)</a:t>
            </a:r>
            <a:endParaRPr sz="1400" b="0" i="0" u="none" strike="noStrike" cap="none">
              <a:solidFill>
                <a:srgbClr val="000000"/>
              </a:solidFill>
              <a:latin typeface="Arial"/>
              <a:ea typeface="Arial"/>
              <a:cs typeface="Arial"/>
              <a:sym typeface="Arial"/>
            </a:endParaRPr>
          </a:p>
        </p:txBody>
      </p:sp>
      <p:sp>
        <p:nvSpPr>
          <p:cNvPr id="576" name="Google Shape;576;p37"/>
          <p:cNvSpPr txBox="1"/>
          <p:nvPr/>
        </p:nvSpPr>
        <p:spPr>
          <a:xfrm>
            <a:off x="6570975" y="3054650"/>
            <a:ext cx="1262700" cy="1404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∞:5:B</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W(Z,8)</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∞:7:A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  W(X,3)</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∞:12:A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W(Y,4)</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∞:13:B</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D(Y)</a:t>
            </a:r>
            <a:endParaRPr sz="1000" b="0" i="0" u="none" strike="noStrike" cap="none">
              <a:solidFill>
                <a:srgbClr val="000000"/>
              </a:solidFill>
              <a:latin typeface="Arial"/>
              <a:ea typeface="Arial"/>
              <a:cs typeface="Arial"/>
              <a:sym typeface="Arial"/>
            </a:endParaRPr>
          </a:p>
        </p:txBody>
      </p:sp>
      <p:sp>
        <p:nvSpPr>
          <p:cNvPr id="577" name="Google Shape;577;p37"/>
          <p:cNvSpPr/>
          <p:nvPr/>
        </p:nvSpPr>
        <p:spPr>
          <a:xfrm>
            <a:off x="4973013" y="2980475"/>
            <a:ext cx="1107900" cy="4620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578" name="Google Shape;578;p37"/>
          <p:cNvSpPr txBox="1"/>
          <p:nvPr/>
        </p:nvSpPr>
        <p:spPr>
          <a:xfrm>
            <a:off x="4926063" y="2900250"/>
            <a:ext cx="1201800" cy="503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1:1:P</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W(X,4)</a:t>
            </a:r>
            <a:endParaRPr sz="1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2:7:P</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W(Y,8)</a:t>
            </a:r>
            <a:endParaRPr sz="14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9900FF"/>
              </a:solidFill>
              <a:latin typeface="Arial"/>
              <a:ea typeface="Arial"/>
              <a:cs typeface="Arial"/>
              <a:sym typeface="Arial"/>
            </a:endParaRPr>
          </a:p>
        </p:txBody>
      </p:sp>
      <p:sp>
        <p:nvSpPr>
          <p:cNvPr id="579" name="Google Shape;579;p37"/>
          <p:cNvSpPr txBox="1"/>
          <p:nvPr/>
        </p:nvSpPr>
        <p:spPr>
          <a:xfrm>
            <a:off x="5419725" y="3531825"/>
            <a:ext cx="6612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7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0</a:t>
            </a:r>
            <a:endParaRPr sz="1400" b="0" i="0" u="none" strike="noStrike" cap="none">
              <a:solidFill>
                <a:srgbClr val="000000"/>
              </a:solidFill>
              <a:latin typeface="Arial"/>
              <a:ea typeface="Arial"/>
              <a:cs typeface="Arial"/>
              <a:sym typeface="Arial"/>
            </a:endParaRPr>
          </a:p>
        </p:txBody>
      </p:sp>
      <p:sp>
        <p:nvSpPr>
          <p:cNvPr id="580" name="Google Shape;580;p37"/>
          <p:cNvSpPr/>
          <p:nvPr/>
        </p:nvSpPr>
        <p:spPr>
          <a:xfrm>
            <a:off x="7155600" y="1635650"/>
            <a:ext cx="1108500" cy="8766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1" name="Google Shape;581;p37"/>
          <p:cNvSpPr txBox="1"/>
          <p:nvPr/>
        </p:nvSpPr>
        <p:spPr>
          <a:xfrm>
            <a:off x="7078500" y="1544425"/>
            <a:ext cx="1262700" cy="967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∞:5:B</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W(Z,8)</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∞:7:A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  W(X,3)</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∞:12:A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W(Y,4)</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∞:13:B</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D(Y)</a:t>
            </a:r>
            <a:endParaRPr sz="1000" b="0" i="0" u="none" strike="noStrike" cap="none">
              <a:solidFill>
                <a:srgbClr val="000000"/>
              </a:solidFill>
              <a:latin typeface="Arial"/>
              <a:ea typeface="Arial"/>
              <a:cs typeface="Arial"/>
              <a:sym typeface="Arial"/>
            </a:endParaRPr>
          </a:p>
        </p:txBody>
      </p:sp>
      <p:sp>
        <p:nvSpPr>
          <p:cNvPr id="582" name="Google Shape;582;p37"/>
          <p:cNvSpPr txBox="1"/>
          <p:nvPr/>
        </p:nvSpPr>
        <p:spPr>
          <a:xfrm>
            <a:off x="6570975" y="1203200"/>
            <a:ext cx="6612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0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12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13</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86"/>
        <p:cNvGrpSpPr/>
        <p:nvPr/>
      </p:nvGrpSpPr>
      <p:grpSpPr>
        <a:xfrm>
          <a:off x="0" y="0"/>
          <a:ext cx="0" cy="0"/>
          <a:chOff x="0" y="0"/>
          <a:chExt cx="0" cy="0"/>
        </a:xfrm>
      </p:grpSpPr>
      <p:sp>
        <p:nvSpPr>
          <p:cNvPr id="587" name="Google Shape;587;p38"/>
          <p:cNvSpPr txBox="1">
            <a:spLocks noGrp="1"/>
          </p:cNvSpPr>
          <p:nvPr>
            <p:ph type="title"/>
          </p:nvPr>
        </p:nvSpPr>
        <p:spPr>
          <a:xfrm>
            <a:off x="311700" y="445025"/>
            <a:ext cx="32979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rgbClr val="000000"/>
                </a:solidFill>
              </a:rPr>
              <a:t>Bayou Anti-Entropy</a:t>
            </a:r>
            <a:endParaRPr>
              <a:solidFill>
                <a:srgbClr val="000000"/>
              </a:solidFill>
            </a:endParaRPr>
          </a:p>
        </p:txBody>
      </p:sp>
      <p:pic>
        <p:nvPicPr>
          <p:cNvPr id="588" name="Google Shape;588;p38"/>
          <p:cNvPicPr preferRelativeResize="0"/>
          <p:nvPr/>
        </p:nvPicPr>
        <p:blipFill rotWithShape="1">
          <a:blip r:embed="rId3">
            <a:alphaModFix/>
          </a:blip>
          <a:srcRect/>
          <a:stretch/>
        </p:blipFill>
        <p:spPr>
          <a:xfrm>
            <a:off x="152400" y="3531825"/>
            <a:ext cx="85725" cy="381000"/>
          </a:xfrm>
          <a:prstGeom prst="rect">
            <a:avLst/>
          </a:prstGeom>
          <a:noFill/>
          <a:ln>
            <a:noFill/>
          </a:ln>
        </p:spPr>
      </p:pic>
      <p:grpSp>
        <p:nvGrpSpPr>
          <p:cNvPr id="589" name="Google Shape;589;p38"/>
          <p:cNvGrpSpPr/>
          <p:nvPr/>
        </p:nvGrpSpPr>
        <p:grpSpPr>
          <a:xfrm>
            <a:off x="4482875" y="293525"/>
            <a:ext cx="1998025" cy="2103400"/>
            <a:chOff x="5195850" y="686250"/>
            <a:chExt cx="1998025" cy="2103400"/>
          </a:xfrm>
        </p:grpSpPr>
        <p:sp>
          <p:nvSpPr>
            <p:cNvPr id="590" name="Google Shape;590;p38"/>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1" name="Google Shape;591;p38"/>
            <p:cNvSpPr/>
            <p:nvPr/>
          </p:nvSpPr>
          <p:spPr>
            <a:xfrm>
              <a:off x="5320625" y="1130200"/>
              <a:ext cx="11079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592" name="Google Shape;592;p38"/>
            <p:cNvSpPr txBox="1"/>
            <p:nvPr/>
          </p:nvSpPr>
          <p:spPr>
            <a:xfrm>
              <a:off x="6532675" y="1054450"/>
              <a:ext cx="6612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7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12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13</a:t>
              </a:r>
              <a:endParaRPr sz="1400" b="0" i="0" u="none" strike="noStrike" cap="none">
                <a:solidFill>
                  <a:srgbClr val="000000"/>
                </a:solidFill>
                <a:latin typeface="Arial"/>
                <a:ea typeface="Arial"/>
                <a:cs typeface="Arial"/>
                <a:sym typeface="Arial"/>
              </a:endParaRPr>
            </a:p>
          </p:txBody>
        </p:sp>
        <p:sp>
          <p:nvSpPr>
            <p:cNvPr id="593" name="Google Shape;593;p38"/>
            <p:cNvSpPr txBox="1"/>
            <p:nvPr/>
          </p:nvSpPr>
          <p:spPr>
            <a:xfrm>
              <a:off x="6122350" y="766950"/>
              <a:ext cx="999250"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594" name="Google Shape;594;p38"/>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P</a:t>
              </a:r>
              <a:endParaRPr sz="2400" b="0" i="0" u="none" strike="noStrike" cap="none">
                <a:solidFill>
                  <a:srgbClr val="000000"/>
                </a:solidFill>
                <a:latin typeface="Arial"/>
                <a:ea typeface="Arial"/>
                <a:cs typeface="Arial"/>
                <a:sym typeface="Arial"/>
              </a:endParaRPr>
            </a:p>
          </p:txBody>
        </p:sp>
      </p:grpSp>
      <p:grpSp>
        <p:nvGrpSpPr>
          <p:cNvPr id="595" name="Google Shape;595;p38"/>
          <p:cNvGrpSpPr/>
          <p:nvPr/>
        </p:nvGrpSpPr>
        <p:grpSpPr>
          <a:xfrm>
            <a:off x="2484925" y="2670625"/>
            <a:ext cx="1998025" cy="2103400"/>
            <a:chOff x="5195850" y="686250"/>
            <a:chExt cx="1998025" cy="2103400"/>
          </a:xfrm>
        </p:grpSpPr>
        <p:sp>
          <p:nvSpPr>
            <p:cNvPr id="596" name="Google Shape;596;p38"/>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7" name="Google Shape;597;p38"/>
            <p:cNvSpPr/>
            <p:nvPr/>
          </p:nvSpPr>
          <p:spPr>
            <a:xfrm>
              <a:off x="5331125" y="1130200"/>
              <a:ext cx="10974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8" name="Google Shape;598;p38"/>
            <p:cNvSpPr txBox="1"/>
            <p:nvPr/>
          </p:nvSpPr>
          <p:spPr>
            <a:xfrm>
              <a:off x="6532675" y="1054450"/>
              <a:ext cx="6612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0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12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5</a:t>
              </a:r>
              <a:endParaRPr sz="1400" b="0" i="0" u="none" strike="noStrike" cap="none">
                <a:solidFill>
                  <a:srgbClr val="000000"/>
                </a:solidFill>
                <a:latin typeface="Arial"/>
                <a:ea typeface="Arial"/>
                <a:cs typeface="Arial"/>
                <a:sym typeface="Arial"/>
              </a:endParaRPr>
            </a:p>
          </p:txBody>
        </p:sp>
        <p:sp>
          <p:nvSpPr>
            <p:cNvPr id="599" name="Google Shape;599;p38"/>
            <p:cNvSpPr txBox="1"/>
            <p:nvPr/>
          </p:nvSpPr>
          <p:spPr>
            <a:xfrm>
              <a:off x="6136863" y="766950"/>
              <a:ext cx="984737"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600" name="Google Shape;600;p38"/>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A</a:t>
              </a:r>
              <a:endParaRPr sz="2400" b="0" i="0" u="none" strike="noStrike" cap="none">
                <a:solidFill>
                  <a:srgbClr val="000000"/>
                </a:solidFill>
                <a:latin typeface="Arial"/>
                <a:ea typeface="Arial"/>
                <a:cs typeface="Arial"/>
                <a:sym typeface="Arial"/>
              </a:endParaRPr>
            </a:p>
          </p:txBody>
        </p:sp>
      </p:grpSp>
      <p:grpSp>
        <p:nvGrpSpPr>
          <p:cNvPr id="601" name="Google Shape;601;p38"/>
          <p:cNvGrpSpPr/>
          <p:nvPr/>
        </p:nvGrpSpPr>
        <p:grpSpPr>
          <a:xfrm>
            <a:off x="6462100" y="2670625"/>
            <a:ext cx="1977625" cy="2103400"/>
            <a:chOff x="5195850" y="686250"/>
            <a:chExt cx="1977625" cy="2103400"/>
          </a:xfrm>
        </p:grpSpPr>
        <p:sp>
          <p:nvSpPr>
            <p:cNvPr id="602" name="Google Shape;602;p38"/>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3" name="Google Shape;603;p38"/>
            <p:cNvSpPr/>
            <p:nvPr/>
          </p:nvSpPr>
          <p:spPr>
            <a:xfrm>
              <a:off x="5319925" y="1130200"/>
              <a:ext cx="11085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4" name="Google Shape;604;p38"/>
            <p:cNvSpPr txBox="1"/>
            <p:nvPr/>
          </p:nvSpPr>
          <p:spPr>
            <a:xfrm>
              <a:off x="6532675" y="1054450"/>
              <a:ext cx="6408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7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12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13</a:t>
              </a:r>
              <a:endParaRPr sz="1400" b="0" i="0" u="none" strike="noStrike" cap="none">
                <a:solidFill>
                  <a:srgbClr val="000000"/>
                </a:solidFill>
                <a:latin typeface="Arial"/>
                <a:ea typeface="Arial"/>
                <a:cs typeface="Arial"/>
                <a:sym typeface="Arial"/>
              </a:endParaRPr>
            </a:p>
          </p:txBody>
        </p:sp>
        <p:sp>
          <p:nvSpPr>
            <p:cNvPr id="605" name="Google Shape;605;p38"/>
            <p:cNvSpPr txBox="1"/>
            <p:nvPr/>
          </p:nvSpPr>
          <p:spPr>
            <a:xfrm>
              <a:off x="6001128" y="766950"/>
              <a:ext cx="1120472"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606" name="Google Shape;606;p38"/>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B</a:t>
              </a:r>
              <a:endParaRPr sz="2400" b="0" i="0" u="none" strike="noStrike" cap="none">
                <a:solidFill>
                  <a:srgbClr val="000000"/>
                </a:solidFill>
                <a:latin typeface="Arial"/>
                <a:ea typeface="Arial"/>
                <a:cs typeface="Arial"/>
                <a:sym typeface="Arial"/>
              </a:endParaRPr>
            </a:p>
          </p:txBody>
        </p:sp>
      </p:grpSp>
      <p:sp>
        <p:nvSpPr>
          <p:cNvPr id="607" name="Google Shape;607;p38"/>
          <p:cNvSpPr txBox="1"/>
          <p:nvPr/>
        </p:nvSpPr>
        <p:spPr>
          <a:xfrm>
            <a:off x="367300" y="1144525"/>
            <a:ext cx="2312400" cy="89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Anti-Entropy Session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&amp; B</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Primary respects causality</a:t>
            </a:r>
            <a:endParaRPr sz="1400" b="0" i="0" u="none" strike="noStrike" cap="none">
              <a:solidFill>
                <a:srgbClr val="000000"/>
              </a:solidFill>
              <a:latin typeface="Arial"/>
              <a:ea typeface="Arial"/>
              <a:cs typeface="Arial"/>
              <a:sym typeface="Arial"/>
            </a:endParaRPr>
          </a:p>
        </p:txBody>
      </p:sp>
      <p:sp>
        <p:nvSpPr>
          <p:cNvPr id="608" name="Google Shape;608;p38"/>
          <p:cNvSpPr txBox="1"/>
          <p:nvPr/>
        </p:nvSpPr>
        <p:spPr>
          <a:xfrm>
            <a:off x="2582950" y="3071625"/>
            <a:ext cx="1201800" cy="1378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∞:5:B</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W(Z,8)</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∞:7:A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  W(X,3)</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∞:12:A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W(Y,4)</a:t>
            </a:r>
            <a:endParaRPr sz="1400" b="0" i="0" u="none" strike="noStrike" cap="none">
              <a:solidFill>
                <a:srgbClr val="000000"/>
              </a:solidFill>
              <a:latin typeface="Arial"/>
              <a:ea typeface="Arial"/>
              <a:cs typeface="Arial"/>
              <a:sym typeface="Arial"/>
            </a:endParaRPr>
          </a:p>
        </p:txBody>
      </p:sp>
      <p:sp>
        <p:nvSpPr>
          <p:cNvPr id="609" name="Google Shape;609;p38"/>
          <p:cNvSpPr txBox="1"/>
          <p:nvPr/>
        </p:nvSpPr>
        <p:spPr>
          <a:xfrm>
            <a:off x="4577925" y="684325"/>
            <a:ext cx="1262700" cy="1496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1:1:P</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W(X,4)</a:t>
            </a:r>
            <a:endParaRPr sz="1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2:7:P</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W(Y,8)</a:t>
            </a:r>
            <a:endParaRPr sz="1400" b="0" i="0" u="none" strike="noStrike" cap="none">
              <a:solidFill>
                <a:srgbClr val="9900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∞:5:B</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W(Z,8)</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∞:7:A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  W(X,3)</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∞:12:A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W(Y,4)</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∞:13:B</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D(Y)</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610" name="Google Shape;610;p38"/>
          <p:cNvSpPr txBox="1"/>
          <p:nvPr/>
        </p:nvSpPr>
        <p:spPr>
          <a:xfrm>
            <a:off x="6570975" y="3054650"/>
            <a:ext cx="1262700" cy="1496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1:1:P</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W(X,4)</a:t>
            </a:r>
            <a:endParaRPr sz="1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2:7:P</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W(Y,8)</a:t>
            </a:r>
            <a:endParaRPr sz="1400" b="0" i="0" u="none" strike="noStrike" cap="none">
              <a:solidFill>
                <a:srgbClr val="9900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∞:5:B</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W(Z,8)</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∞:7:A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  W(X,3)</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∞:12:A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W(Y,4)</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∞:13:B</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D(Y)</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14"/>
        <p:cNvGrpSpPr/>
        <p:nvPr/>
      </p:nvGrpSpPr>
      <p:grpSpPr>
        <a:xfrm>
          <a:off x="0" y="0"/>
          <a:ext cx="0" cy="0"/>
          <a:chOff x="0" y="0"/>
          <a:chExt cx="0" cy="0"/>
        </a:xfrm>
      </p:grpSpPr>
      <p:sp>
        <p:nvSpPr>
          <p:cNvPr id="615" name="Google Shape;615;p39"/>
          <p:cNvSpPr txBox="1">
            <a:spLocks noGrp="1"/>
          </p:cNvSpPr>
          <p:nvPr>
            <p:ph type="title"/>
          </p:nvPr>
        </p:nvSpPr>
        <p:spPr>
          <a:xfrm>
            <a:off x="311700" y="445025"/>
            <a:ext cx="32979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rgbClr val="000000"/>
                </a:solidFill>
              </a:rPr>
              <a:t>Bayou Commit</a:t>
            </a:r>
            <a:endParaRPr>
              <a:solidFill>
                <a:srgbClr val="000000"/>
              </a:solidFill>
            </a:endParaRPr>
          </a:p>
        </p:txBody>
      </p:sp>
      <p:pic>
        <p:nvPicPr>
          <p:cNvPr id="616" name="Google Shape;616;p39"/>
          <p:cNvPicPr preferRelativeResize="0"/>
          <p:nvPr/>
        </p:nvPicPr>
        <p:blipFill rotWithShape="1">
          <a:blip r:embed="rId3">
            <a:alphaModFix/>
          </a:blip>
          <a:srcRect/>
          <a:stretch/>
        </p:blipFill>
        <p:spPr>
          <a:xfrm>
            <a:off x="152400" y="3531825"/>
            <a:ext cx="85725" cy="381000"/>
          </a:xfrm>
          <a:prstGeom prst="rect">
            <a:avLst/>
          </a:prstGeom>
          <a:noFill/>
          <a:ln>
            <a:noFill/>
          </a:ln>
        </p:spPr>
      </p:pic>
      <p:grpSp>
        <p:nvGrpSpPr>
          <p:cNvPr id="617" name="Google Shape;617;p39"/>
          <p:cNvGrpSpPr/>
          <p:nvPr/>
        </p:nvGrpSpPr>
        <p:grpSpPr>
          <a:xfrm>
            <a:off x="4482875" y="293525"/>
            <a:ext cx="1998025" cy="2103400"/>
            <a:chOff x="5195850" y="686250"/>
            <a:chExt cx="1998025" cy="2103400"/>
          </a:xfrm>
        </p:grpSpPr>
        <p:sp>
          <p:nvSpPr>
            <p:cNvPr id="618" name="Google Shape;618;p39"/>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9" name="Google Shape;619;p39"/>
            <p:cNvSpPr/>
            <p:nvPr/>
          </p:nvSpPr>
          <p:spPr>
            <a:xfrm>
              <a:off x="5320625" y="1130200"/>
              <a:ext cx="11079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620" name="Google Shape;620;p39"/>
            <p:cNvSpPr txBox="1"/>
            <p:nvPr/>
          </p:nvSpPr>
          <p:spPr>
            <a:xfrm>
              <a:off x="6532675" y="1054450"/>
              <a:ext cx="6612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7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12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13</a:t>
              </a:r>
              <a:endParaRPr sz="1400" b="0" i="0" u="none" strike="noStrike" cap="none">
                <a:solidFill>
                  <a:srgbClr val="000000"/>
                </a:solidFill>
                <a:latin typeface="Arial"/>
                <a:ea typeface="Arial"/>
                <a:cs typeface="Arial"/>
                <a:sym typeface="Arial"/>
              </a:endParaRPr>
            </a:p>
          </p:txBody>
        </p:sp>
        <p:sp>
          <p:nvSpPr>
            <p:cNvPr id="621" name="Google Shape;621;p39"/>
            <p:cNvSpPr txBox="1"/>
            <p:nvPr/>
          </p:nvSpPr>
          <p:spPr>
            <a:xfrm>
              <a:off x="6114511" y="766950"/>
              <a:ext cx="1007089"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622" name="Google Shape;622;p39"/>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P</a:t>
              </a:r>
              <a:endParaRPr sz="2400" b="0" i="0" u="none" strike="noStrike" cap="none">
                <a:solidFill>
                  <a:srgbClr val="000000"/>
                </a:solidFill>
                <a:latin typeface="Arial"/>
                <a:ea typeface="Arial"/>
                <a:cs typeface="Arial"/>
                <a:sym typeface="Arial"/>
              </a:endParaRPr>
            </a:p>
          </p:txBody>
        </p:sp>
      </p:grpSp>
      <p:grpSp>
        <p:nvGrpSpPr>
          <p:cNvPr id="623" name="Google Shape;623;p39"/>
          <p:cNvGrpSpPr/>
          <p:nvPr/>
        </p:nvGrpSpPr>
        <p:grpSpPr>
          <a:xfrm>
            <a:off x="2484925" y="2670625"/>
            <a:ext cx="1998025" cy="2103400"/>
            <a:chOff x="5195850" y="686250"/>
            <a:chExt cx="1998025" cy="2103400"/>
          </a:xfrm>
        </p:grpSpPr>
        <p:sp>
          <p:nvSpPr>
            <p:cNvPr id="624" name="Google Shape;624;p39"/>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5" name="Google Shape;625;p39"/>
            <p:cNvSpPr/>
            <p:nvPr/>
          </p:nvSpPr>
          <p:spPr>
            <a:xfrm>
              <a:off x="5331125" y="1130200"/>
              <a:ext cx="10974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6" name="Google Shape;626;p39"/>
            <p:cNvSpPr txBox="1"/>
            <p:nvPr/>
          </p:nvSpPr>
          <p:spPr>
            <a:xfrm>
              <a:off x="6532675" y="1054450"/>
              <a:ext cx="6612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0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12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5</a:t>
              </a:r>
              <a:endParaRPr sz="1400" b="0" i="0" u="none" strike="noStrike" cap="none">
                <a:solidFill>
                  <a:srgbClr val="000000"/>
                </a:solidFill>
                <a:latin typeface="Arial"/>
                <a:ea typeface="Arial"/>
                <a:cs typeface="Arial"/>
                <a:sym typeface="Arial"/>
              </a:endParaRPr>
            </a:p>
          </p:txBody>
        </p:sp>
        <p:sp>
          <p:nvSpPr>
            <p:cNvPr id="627" name="Google Shape;627;p39"/>
            <p:cNvSpPr txBox="1"/>
            <p:nvPr/>
          </p:nvSpPr>
          <p:spPr>
            <a:xfrm>
              <a:off x="6136863" y="766950"/>
              <a:ext cx="984737"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628" name="Google Shape;628;p39"/>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A</a:t>
              </a:r>
              <a:endParaRPr sz="2400" b="0" i="0" u="none" strike="noStrike" cap="none">
                <a:solidFill>
                  <a:srgbClr val="000000"/>
                </a:solidFill>
                <a:latin typeface="Arial"/>
                <a:ea typeface="Arial"/>
                <a:cs typeface="Arial"/>
                <a:sym typeface="Arial"/>
              </a:endParaRPr>
            </a:p>
          </p:txBody>
        </p:sp>
      </p:grpSp>
      <p:grpSp>
        <p:nvGrpSpPr>
          <p:cNvPr id="629" name="Google Shape;629;p39"/>
          <p:cNvGrpSpPr/>
          <p:nvPr/>
        </p:nvGrpSpPr>
        <p:grpSpPr>
          <a:xfrm>
            <a:off x="6462100" y="2670625"/>
            <a:ext cx="1977625" cy="2103400"/>
            <a:chOff x="5195850" y="686250"/>
            <a:chExt cx="1977625" cy="2103400"/>
          </a:xfrm>
        </p:grpSpPr>
        <p:sp>
          <p:nvSpPr>
            <p:cNvPr id="630" name="Google Shape;630;p39"/>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1" name="Google Shape;631;p39"/>
            <p:cNvSpPr/>
            <p:nvPr/>
          </p:nvSpPr>
          <p:spPr>
            <a:xfrm>
              <a:off x="5319925" y="1130200"/>
              <a:ext cx="11085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2" name="Google Shape;632;p39"/>
            <p:cNvSpPr txBox="1"/>
            <p:nvPr/>
          </p:nvSpPr>
          <p:spPr>
            <a:xfrm>
              <a:off x="6532675" y="1054450"/>
              <a:ext cx="6408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7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12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13</a:t>
              </a:r>
              <a:endParaRPr sz="1400" b="0" i="0" u="none" strike="noStrike" cap="none">
                <a:solidFill>
                  <a:srgbClr val="000000"/>
                </a:solidFill>
                <a:latin typeface="Arial"/>
                <a:ea typeface="Arial"/>
                <a:cs typeface="Arial"/>
                <a:sym typeface="Arial"/>
              </a:endParaRPr>
            </a:p>
          </p:txBody>
        </p:sp>
        <p:sp>
          <p:nvSpPr>
            <p:cNvPr id="633" name="Google Shape;633;p39"/>
            <p:cNvSpPr txBox="1"/>
            <p:nvPr/>
          </p:nvSpPr>
          <p:spPr>
            <a:xfrm>
              <a:off x="6040326" y="766950"/>
              <a:ext cx="1081274"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634" name="Google Shape;634;p39"/>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B</a:t>
              </a:r>
              <a:endParaRPr sz="2400" b="0" i="0" u="none" strike="noStrike" cap="none">
                <a:solidFill>
                  <a:srgbClr val="000000"/>
                </a:solidFill>
                <a:latin typeface="Arial"/>
                <a:ea typeface="Arial"/>
                <a:cs typeface="Arial"/>
                <a:sym typeface="Arial"/>
              </a:endParaRPr>
            </a:p>
          </p:txBody>
        </p:sp>
      </p:grpSp>
      <p:sp>
        <p:nvSpPr>
          <p:cNvPr id="635" name="Google Shape;635;p39"/>
          <p:cNvSpPr txBox="1"/>
          <p:nvPr/>
        </p:nvSpPr>
        <p:spPr>
          <a:xfrm>
            <a:off x="367300" y="1144525"/>
            <a:ext cx="2400300" cy="89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Primary </a:t>
            </a:r>
            <a:r>
              <a:rPr lang="en" sz="1400" b="0" i="0" u="none" strike="noStrike" cap="none">
                <a:solidFill>
                  <a:srgbClr val="FF0000"/>
                </a:solidFill>
                <a:latin typeface="Arial"/>
                <a:ea typeface="Arial"/>
                <a:cs typeface="Arial"/>
                <a:sym typeface="Arial"/>
              </a:rPr>
              <a:t>commits</a:t>
            </a:r>
            <a:r>
              <a:rPr lang="en" sz="1400" b="0" i="0" u="none" strike="noStrike" cap="none">
                <a:solidFill>
                  <a:srgbClr val="000000"/>
                </a:solidFill>
                <a:latin typeface="Arial"/>
                <a:ea typeface="Arial"/>
                <a:cs typeface="Arial"/>
                <a:sym typeface="Arial"/>
              </a:rPr>
              <a:t> Its entries</a:t>
            </a:r>
            <a:endParaRPr sz="1400" b="0" i="0" u="none" strike="noStrike" cap="none">
              <a:solidFill>
                <a:srgbClr val="000000"/>
              </a:solidFill>
              <a:latin typeface="Arial"/>
              <a:ea typeface="Arial"/>
              <a:cs typeface="Arial"/>
              <a:sym typeface="Arial"/>
            </a:endParaRPr>
          </a:p>
        </p:txBody>
      </p:sp>
      <p:sp>
        <p:nvSpPr>
          <p:cNvPr id="636" name="Google Shape;636;p39"/>
          <p:cNvSpPr txBox="1"/>
          <p:nvPr/>
        </p:nvSpPr>
        <p:spPr>
          <a:xfrm>
            <a:off x="2582950" y="3071625"/>
            <a:ext cx="1201800" cy="1378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∞:5:B</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W(Z,8)</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∞:7:A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  W(X,3)</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∞:12:A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W(Y,4)</a:t>
            </a:r>
            <a:endParaRPr sz="1400" b="0" i="0" u="none" strike="noStrike" cap="none">
              <a:solidFill>
                <a:srgbClr val="000000"/>
              </a:solidFill>
              <a:latin typeface="Arial"/>
              <a:ea typeface="Arial"/>
              <a:cs typeface="Arial"/>
              <a:sym typeface="Arial"/>
            </a:endParaRPr>
          </a:p>
        </p:txBody>
      </p:sp>
      <p:sp>
        <p:nvSpPr>
          <p:cNvPr id="637" name="Google Shape;637;p39"/>
          <p:cNvSpPr txBox="1"/>
          <p:nvPr/>
        </p:nvSpPr>
        <p:spPr>
          <a:xfrm>
            <a:off x="4577925" y="684325"/>
            <a:ext cx="1262700" cy="1496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1:1:P</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W(X,4)</a:t>
            </a:r>
            <a:endParaRPr sz="1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2:7:P</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W(Y,8)</a:t>
            </a:r>
            <a:endParaRPr sz="1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3:5:B</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W(Z,8)</a:t>
            </a:r>
            <a:endParaRPr sz="14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4:7:A</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  W(X,3)</a:t>
            </a:r>
            <a:endParaRPr sz="1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5:12:A</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W(Y,4)</a:t>
            </a:r>
            <a:endParaRPr sz="1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6:13:B</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D(Y)</a:t>
            </a:r>
            <a:endParaRPr sz="1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FF0000"/>
              </a:solidFill>
              <a:latin typeface="Arial"/>
              <a:ea typeface="Arial"/>
              <a:cs typeface="Arial"/>
              <a:sym typeface="Arial"/>
            </a:endParaRPr>
          </a:p>
        </p:txBody>
      </p:sp>
      <p:sp>
        <p:nvSpPr>
          <p:cNvPr id="638" name="Google Shape;638;p39"/>
          <p:cNvSpPr txBox="1"/>
          <p:nvPr/>
        </p:nvSpPr>
        <p:spPr>
          <a:xfrm>
            <a:off x="6570975" y="3054650"/>
            <a:ext cx="1262700" cy="1496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1:1:P</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W(X,4)</a:t>
            </a:r>
            <a:endParaRPr sz="1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2:7:P</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W(Y,8)</a:t>
            </a:r>
            <a:endParaRPr sz="1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∞:5:B</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W(Z,8)</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∞:7:A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  W(X,3)</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∞:12:A</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W(Y,4)</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∞:13:B</a:t>
            </a:r>
            <a:r>
              <a:rPr lang="en" sz="1200" b="0" i="0" u="none" strike="noStrike" cap="none">
                <a:solidFill>
                  <a:srgbClr val="000000"/>
                </a:solidFill>
                <a:latin typeface="Arial"/>
                <a:ea typeface="Arial"/>
                <a:cs typeface="Arial"/>
                <a:sym typeface="Arial"/>
              </a:rPr>
              <a:t>  </a:t>
            </a:r>
            <a:r>
              <a:rPr lang="en" sz="1000" b="0" i="0" u="none" strike="noStrike" cap="none">
                <a:solidFill>
                  <a:srgbClr val="000000"/>
                </a:solidFill>
                <a:latin typeface="Arial"/>
                <a:ea typeface="Arial"/>
                <a:cs typeface="Arial"/>
                <a:sym typeface="Arial"/>
              </a:rPr>
              <a:t>D(Y)</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42"/>
        <p:cNvGrpSpPr/>
        <p:nvPr/>
      </p:nvGrpSpPr>
      <p:grpSpPr>
        <a:xfrm>
          <a:off x="0" y="0"/>
          <a:ext cx="0" cy="0"/>
          <a:chOff x="0" y="0"/>
          <a:chExt cx="0" cy="0"/>
        </a:xfrm>
      </p:grpSpPr>
      <p:sp>
        <p:nvSpPr>
          <p:cNvPr id="643" name="Google Shape;643;p40"/>
          <p:cNvSpPr txBox="1">
            <a:spLocks noGrp="1"/>
          </p:cNvSpPr>
          <p:nvPr>
            <p:ph type="title"/>
          </p:nvPr>
        </p:nvSpPr>
        <p:spPr>
          <a:xfrm>
            <a:off x="311700" y="445025"/>
            <a:ext cx="40305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rgbClr val="000000"/>
                </a:solidFill>
              </a:rPr>
              <a:t>Bayou</a:t>
            </a:r>
            <a:endParaRPr sz="1800">
              <a:solidFill>
                <a:srgbClr val="000000"/>
              </a:solidFill>
            </a:endParaRPr>
          </a:p>
        </p:txBody>
      </p:sp>
      <p:pic>
        <p:nvPicPr>
          <p:cNvPr id="644" name="Google Shape;644;p40"/>
          <p:cNvPicPr preferRelativeResize="0"/>
          <p:nvPr/>
        </p:nvPicPr>
        <p:blipFill rotWithShape="1">
          <a:blip r:embed="rId3">
            <a:alphaModFix/>
          </a:blip>
          <a:srcRect/>
          <a:stretch/>
        </p:blipFill>
        <p:spPr>
          <a:xfrm>
            <a:off x="152400" y="3531825"/>
            <a:ext cx="85725" cy="381000"/>
          </a:xfrm>
          <a:prstGeom prst="rect">
            <a:avLst/>
          </a:prstGeom>
          <a:noFill/>
          <a:ln>
            <a:noFill/>
          </a:ln>
        </p:spPr>
      </p:pic>
      <p:grpSp>
        <p:nvGrpSpPr>
          <p:cNvPr id="645" name="Google Shape;645;p40"/>
          <p:cNvGrpSpPr/>
          <p:nvPr/>
        </p:nvGrpSpPr>
        <p:grpSpPr>
          <a:xfrm>
            <a:off x="4482875" y="293525"/>
            <a:ext cx="1998025" cy="2103400"/>
            <a:chOff x="5195850" y="686250"/>
            <a:chExt cx="1998025" cy="2103400"/>
          </a:xfrm>
        </p:grpSpPr>
        <p:sp>
          <p:nvSpPr>
            <p:cNvPr id="646" name="Google Shape;646;p40"/>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7" name="Google Shape;647;p40"/>
            <p:cNvSpPr/>
            <p:nvPr/>
          </p:nvSpPr>
          <p:spPr>
            <a:xfrm>
              <a:off x="5320625" y="1130200"/>
              <a:ext cx="11079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648" name="Google Shape;648;p40"/>
            <p:cNvSpPr txBox="1"/>
            <p:nvPr/>
          </p:nvSpPr>
          <p:spPr>
            <a:xfrm>
              <a:off x="6532675" y="1054450"/>
              <a:ext cx="6612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7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12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13</a:t>
              </a:r>
              <a:endParaRPr sz="1400" b="0" i="0" u="none" strike="noStrike" cap="none">
                <a:solidFill>
                  <a:srgbClr val="000000"/>
                </a:solidFill>
                <a:latin typeface="Arial"/>
                <a:ea typeface="Arial"/>
                <a:cs typeface="Arial"/>
                <a:sym typeface="Arial"/>
              </a:endParaRPr>
            </a:p>
          </p:txBody>
        </p:sp>
        <p:sp>
          <p:nvSpPr>
            <p:cNvPr id="649" name="Google Shape;649;p40"/>
            <p:cNvSpPr txBox="1"/>
            <p:nvPr/>
          </p:nvSpPr>
          <p:spPr>
            <a:xfrm>
              <a:off x="6090992" y="766950"/>
              <a:ext cx="1030608"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650" name="Google Shape;650;p40"/>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P</a:t>
              </a:r>
              <a:endParaRPr sz="2400" b="0" i="0" u="none" strike="noStrike" cap="none">
                <a:solidFill>
                  <a:srgbClr val="000000"/>
                </a:solidFill>
                <a:latin typeface="Arial"/>
                <a:ea typeface="Arial"/>
                <a:cs typeface="Arial"/>
                <a:sym typeface="Arial"/>
              </a:endParaRPr>
            </a:p>
          </p:txBody>
        </p:sp>
      </p:grpSp>
      <p:grpSp>
        <p:nvGrpSpPr>
          <p:cNvPr id="651" name="Google Shape;651;p40"/>
          <p:cNvGrpSpPr/>
          <p:nvPr/>
        </p:nvGrpSpPr>
        <p:grpSpPr>
          <a:xfrm>
            <a:off x="2484925" y="2670625"/>
            <a:ext cx="1998025" cy="2103400"/>
            <a:chOff x="5195850" y="686250"/>
            <a:chExt cx="1998025" cy="2103400"/>
          </a:xfrm>
        </p:grpSpPr>
        <p:sp>
          <p:nvSpPr>
            <p:cNvPr id="652" name="Google Shape;652;p40"/>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3" name="Google Shape;653;p40"/>
            <p:cNvSpPr/>
            <p:nvPr/>
          </p:nvSpPr>
          <p:spPr>
            <a:xfrm>
              <a:off x="5331125" y="1130200"/>
              <a:ext cx="10974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4" name="Google Shape;654;p40"/>
            <p:cNvSpPr txBox="1"/>
            <p:nvPr/>
          </p:nvSpPr>
          <p:spPr>
            <a:xfrm>
              <a:off x="6532675" y="1054450"/>
              <a:ext cx="6612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7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12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13</a:t>
              </a:r>
              <a:endParaRPr sz="1400" b="0" i="0" u="none" strike="noStrike" cap="none">
                <a:solidFill>
                  <a:srgbClr val="000000"/>
                </a:solidFill>
                <a:latin typeface="Arial"/>
                <a:ea typeface="Arial"/>
                <a:cs typeface="Arial"/>
                <a:sym typeface="Arial"/>
              </a:endParaRPr>
            </a:p>
          </p:txBody>
        </p:sp>
        <p:sp>
          <p:nvSpPr>
            <p:cNvPr id="655" name="Google Shape;655;p40"/>
            <p:cNvSpPr txBox="1"/>
            <p:nvPr/>
          </p:nvSpPr>
          <p:spPr>
            <a:xfrm>
              <a:off x="6121183" y="766950"/>
              <a:ext cx="1000417"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656" name="Google Shape;656;p40"/>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A</a:t>
              </a:r>
              <a:endParaRPr sz="2400" b="0" i="0" u="none" strike="noStrike" cap="none">
                <a:solidFill>
                  <a:srgbClr val="000000"/>
                </a:solidFill>
                <a:latin typeface="Arial"/>
                <a:ea typeface="Arial"/>
                <a:cs typeface="Arial"/>
                <a:sym typeface="Arial"/>
              </a:endParaRPr>
            </a:p>
          </p:txBody>
        </p:sp>
      </p:grpSp>
      <p:grpSp>
        <p:nvGrpSpPr>
          <p:cNvPr id="657" name="Google Shape;657;p40"/>
          <p:cNvGrpSpPr/>
          <p:nvPr/>
        </p:nvGrpSpPr>
        <p:grpSpPr>
          <a:xfrm>
            <a:off x="6462100" y="2670625"/>
            <a:ext cx="1977625" cy="2103400"/>
            <a:chOff x="5195850" y="686250"/>
            <a:chExt cx="1977625" cy="2103400"/>
          </a:xfrm>
        </p:grpSpPr>
        <p:sp>
          <p:nvSpPr>
            <p:cNvPr id="658" name="Google Shape;658;p40"/>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9" name="Google Shape;659;p40"/>
            <p:cNvSpPr/>
            <p:nvPr/>
          </p:nvSpPr>
          <p:spPr>
            <a:xfrm>
              <a:off x="5319925" y="1130200"/>
              <a:ext cx="11085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0" name="Google Shape;660;p40"/>
            <p:cNvSpPr txBox="1"/>
            <p:nvPr/>
          </p:nvSpPr>
          <p:spPr>
            <a:xfrm>
              <a:off x="6532675" y="1054450"/>
              <a:ext cx="640800" cy="7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 7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 12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 13</a:t>
              </a:r>
              <a:endParaRPr sz="1400" b="0" i="0" u="none" strike="noStrike" cap="none">
                <a:solidFill>
                  <a:srgbClr val="000000"/>
                </a:solidFill>
                <a:latin typeface="Arial"/>
                <a:ea typeface="Arial"/>
                <a:cs typeface="Arial"/>
                <a:sym typeface="Arial"/>
              </a:endParaRPr>
            </a:p>
          </p:txBody>
        </p:sp>
        <p:sp>
          <p:nvSpPr>
            <p:cNvPr id="661" name="Google Shape;661;p40"/>
            <p:cNvSpPr txBox="1"/>
            <p:nvPr/>
          </p:nvSpPr>
          <p:spPr>
            <a:xfrm>
              <a:off x="5977609" y="766950"/>
              <a:ext cx="1143991" cy="3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Versions</a:t>
              </a:r>
              <a:endParaRPr sz="1400" b="0" i="0" u="none" strike="noStrike" cap="none">
                <a:solidFill>
                  <a:srgbClr val="000000"/>
                </a:solidFill>
                <a:latin typeface="Arial"/>
                <a:ea typeface="Arial"/>
                <a:cs typeface="Arial"/>
                <a:sym typeface="Arial"/>
              </a:endParaRPr>
            </a:p>
          </p:txBody>
        </p:sp>
        <p:sp>
          <p:nvSpPr>
            <p:cNvPr id="662" name="Google Shape;662;p40"/>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B</a:t>
              </a:r>
              <a:endParaRPr sz="2400" b="0" i="0" u="none" strike="noStrike" cap="none">
                <a:solidFill>
                  <a:srgbClr val="000000"/>
                </a:solidFill>
                <a:latin typeface="Arial"/>
                <a:ea typeface="Arial"/>
                <a:cs typeface="Arial"/>
                <a:sym typeface="Arial"/>
              </a:endParaRPr>
            </a:p>
          </p:txBody>
        </p:sp>
      </p:grpSp>
      <p:sp>
        <p:nvSpPr>
          <p:cNvPr id="663" name="Google Shape;663;p40"/>
          <p:cNvSpPr txBox="1"/>
          <p:nvPr/>
        </p:nvSpPr>
        <p:spPr>
          <a:xfrm>
            <a:off x="367300" y="1144525"/>
            <a:ext cx="3276600" cy="1036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After a number of commits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and anti-entropy sessions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(without further writes)</a:t>
            </a:r>
            <a:endParaRPr sz="1400" b="0" i="0" u="none" strike="noStrike" cap="none">
              <a:solidFill>
                <a:srgbClr val="000000"/>
              </a:solidFill>
              <a:latin typeface="Arial"/>
              <a:ea typeface="Arial"/>
              <a:cs typeface="Arial"/>
              <a:sym typeface="Arial"/>
            </a:endParaRPr>
          </a:p>
        </p:txBody>
      </p:sp>
      <p:sp>
        <p:nvSpPr>
          <p:cNvPr id="664" name="Google Shape;664;p40"/>
          <p:cNvSpPr txBox="1"/>
          <p:nvPr/>
        </p:nvSpPr>
        <p:spPr>
          <a:xfrm>
            <a:off x="2582950" y="3071625"/>
            <a:ext cx="1262700" cy="1378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1:1:P</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W(X,4)</a:t>
            </a:r>
            <a:endParaRPr sz="1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2:7:P</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W(Y,8)</a:t>
            </a:r>
            <a:endParaRPr sz="1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3:5:B</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W(Z,8)</a:t>
            </a:r>
            <a:endParaRPr sz="14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4:7:A</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  W(X,3)</a:t>
            </a:r>
            <a:endParaRPr sz="1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5:12:A</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W(Y,4)</a:t>
            </a:r>
            <a:endParaRPr sz="1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6:13:B</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D(Y)</a:t>
            </a:r>
            <a:endParaRPr sz="1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FF0000"/>
              </a:solidFill>
              <a:latin typeface="Arial"/>
              <a:ea typeface="Arial"/>
              <a:cs typeface="Arial"/>
              <a:sym typeface="Arial"/>
            </a:endParaRPr>
          </a:p>
        </p:txBody>
      </p:sp>
      <p:sp>
        <p:nvSpPr>
          <p:cNvPr id="665" name="Google Shape;665;p40"/>
          <p:cNvSpPr txBox="1"/>
          <p:nvPr/>
        </p:nvSpPr>
        <p:spPr>
          <a:xfrm>
            <a:off x="4577925" y="684325"/>
            <a:ext cx="1262700" cy="1496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1:1:P</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W(X,4)</a:t>
            </a:r>
            <a:endParaRPr sz="1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2:7:P</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W(Y,8)</a:t>
            </a:r>
            <a:endParaRPr sz="1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3:5:B</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W(Z,8)</a:t>
            </a:r>
            <a:endParaRPr sz="14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4:7:A</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  W(X,3)</a:t>
            </a:r>
            <a:endParaRPr sz="1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5:12:A</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W(Y,4)</a:t>
            </a:r>
            <a:endParaRPr sz="1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6:13:B</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D(Y)</a:t>
            </a:r>
            <a:endParaRPr sz="1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FF0000"/>
              </a:solidFill>
              <a:latin typeface="Arial"/>
              <a:ea typeface="Arial"/>
              <a:cs typeface="Arial"/>
              <a:sym typeface="Arial"/>
            </a:endParaRPr>
          </a:p>
        </p:txBody>
      </p:sp>
      <p:sp>
        <p:nvSpPr>
          <p:cNvPr id="666" name="Google Shape;666;p40"/>
          <p:cNvSpPr txBox="1"/>
          <p:nvPr/>
        </p:nvSpPr>
        <p:spPr>
          <a:xfrm>
            <a:off x="6570975" y="3054650"/>
            <a:ext cx="1262700" cy="1496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1:1:P</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W(X,4)</a:t>
            </a:r>
            <a:endParaRPr sz="1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2:7:P</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W(Y,8)</a:t>
            </a:r>
            <a:endParaRPr sz="1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3:5:B</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W(Z,8)</a:t>
            </a:r>
            <a:endParaRPr sz="14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4:7:A</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  W(X,3)</a:t>
            </a:r>
            <a:endParaRPr sz="1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5:12:A</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W(Y,4)</a:t>
            </a:r>
            <a:endParaRPr sz="1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6:13:B</a:t>
            </a:r>
            <a:r>
              <a:rPr lang="en" sz="1200" b="1" i="0" u="none" strike="noStrike" cap="none">
                <a:solidFill>
                  <a:srgbClr val="FF0000"/>
                </a:solidFill>
                <a:latin typeface="Arial"/>
                <a:ea typeface="Arial"/>
                <a:cs typeface="Arial"/>
                <a:sym typeface="Arial"/>
              </a:rPr>
              <a:t>  </a:t>
            </a:r>
            <a:r>
              <a:rPr lang="en" sz="1000" b="1" i="0" u="none" strike="noStrike" cap="none">
                <a:solidFill>
                  <a:srgbClr val="FF0000"/>
                </a:solidFill>
                <a:latin typeface="Arial"/>
                <a:ea typeface="Arial"/>
                <a:cs typeface="Arial"/>
                <a:sym typeface="Arial"/>
              </a:rPr>
              <a:t>D(Y)</a:t>
            </a:r>
            <a:endParaRPr sz="1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FF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670"/>
        <p:cNvGrpSpPr/>
        <p:nvPr/>
      </p:nvGrpSpPr>
      <p:grpSpPr>
        <a:xfrm>
          <a:off x="0" y="0"/>
          <a:ext cx="0" cy="0"/>
          <a:chOff x="0" y="0"/>
          <a:chExt cx="0" cy="0"/>
        </a:xfrm>
      </p:grpSpPr>
      <p:sp>
        <p:nvSpPr>
          <p:cNvPr id="671" name="Google Shape;671;p4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rgbClr val="FFFFFF"/>
                </a:solidFill>
              </a:rPr>
              <a:t>Bayou and Dynamo similarities</a:t>
            </a:r>
            <a:endParaRPr>
              <a:solidFill>
                <a:srgbClr val="FFFFFF"/>
              </a:solidFill>
            </a:endParaRPr>
          </a:p>
        </p:txBody>
      </p:sp>
      <p:sp>
        <p:nvSpPr>
          <p:cNvPr id="672" name="Google Shape;672;p4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2000">
                <a:solidFill>
                  <a:srgbClr val="FFFFFF"/>
                </a:solidFill>
              </a:rPr>
              <a:t>Anti-entropy to achieve eventual consistency</a:t>
            </a:r>
            <a:endParaRPr sz="2000">
              <a:solidFill>
                <a:srgbClr val="FFFFFF"/>
              </a:solidFill>
            </a:endParaRPr>
          </a:p>
          <a:p>
            <a:pPr marL="0" lvl="0" indent="0" algn="l" rtl="0">
              <a:lnSpc>
                <a:spcPct val="115000"/>
              </a:lnSpc>
              <a:spcBef>
                <a:spcPts val="0"/>
              </a:spcBef>
              <a:spcAft>
                <a:spcPts val="0"/>
              </a:spcAft>
              <a:buSzPts val="1800"/>
              <a:buNone/>
            </a:pPr>
            <a:endParaRPr sz="2000">
              <a:solidFill>
                <a:srgbClr val="FFFFFF"/>
              </a:solidFill>
            </a:endParaRPr>
          </a:p>
          <a:p>
            <a:pPr marL="0" lvl="0" indent="0" algn="l" rtl="0">
              <a:lnSpc>
                <a:spcPct val="115000"/>
              </a:lnSpc>
              <a:spcBef>
                <a:spcPts val="0"/>
              </a:spcBef>
              <a:spcAft>
                <a:spcPts val="0"/>
              </a:spcAft>
              <a:buSzPts val="1800"/>
              <a:buNone/>
            </a:pPr>
            <a:r>
              <a:rPr lang="en" sz="2000">
                <a:solidFill>
                  <a:srgbClr val="FFFFFF"/>
                </a:solidFill>
              </a:rPr>
              <a:t>Exchange vector clocks to determine order of operations</a:t>
            </a:r>
            <a:endParaRPr sz="2000">
              <a:solidFill>
                <a:srgbClr val="FFFFFF"/>
              </a:solidFill>
            </a:endParaRPr>
          </a:p>
          <a:p>
            <a:pPr marL="0" lvl="0" indent="0" algn="l" rtl="0">
              <a:lnSpc>
                <a:spcPct val="115000"/>
              </a:lnSpc>
              <a:spcBef>
                <a:spcPts val="0"/>
              </a:spcBef>
              <a:spcAft>
                <a:spcPts val="0"/>
              </a:spcAft>
              <a:buSzPts val="1800"/>
              <a:buNone/>
            </a:pPr>
            <a:endParaRPr sz="2000">
              <a:solidFill>
                <a:srgbClr val="FFFFFF"/>
              </a:solidFill>
            </a:endParaRPr>
          </a:p>
          <a:p>
            <a:pPr marL="0" lvl="0" indent="0" algn="l" rtl="0">
              <a:lnSpc>
                <a:spcPct val="115000"/>
              </a:lnSpc>
              <a:spcBef>
                <a:spcPts val="0"/>
              </a:spcBef>
              <a:spcAft>
                <a:spcPts val="0"/>
              </a:spcAft>
              <a:buSzPts val="1800"/>
              <a:buNone/>
            </a:pPr>
            <a:r>
              <a:rPr lang="en" sz="2000">
                <a:solidFill>
                  <a:srgbClr val="FFFFFF"/>
                </a:solidFill>
              </a:rPr>
              <a:t>Expose conflict resolution to application</a:t>
            </a:r>
            <a:endParaRPr sz="2000">
              <a:solidFill>
                <a:srgbClr val="FFFFFF"/>
              </a:solidFill>
            </a:endParaRPr>
          </a:p>
          <a:p>
            <a:pPr marL="0" lvl="0" indent="0" algn="l" rtl="0">
              <a:lnSpc>
                <a:spcPct val="115000"/>
              </a:lnSpc>
              <a:spcBef>
                <a:spcPts val="0"/>
              </a:spcBef>
              <a:spcAft>
                <a:spcPts val="0"/>
              </a:spcAft>
              <a:buSzPts val="1800"/>
              <a:buNone/>
            </a:pPr>
            <a:endParaRPr sz="2000">
              <a:solidFill>
                <a:srgbClr val="FFFFFF"/>
              </a:solidFill>
            </a:endParaRPr>
          </a:p>
          <a:p>
            <a:pPr marL="0" lvl="0" indent="0" algn="l" rtl="0">
              <a:lnSpc>
                <a:spcPct val="115000"/>
              </a:lnSpc>
              <a:spcBef>
                <a:spcPts val="0"/>
              </a:spcBef>
              <a:spcAft>
                <a:spcPts val="0"/>
              </a:spcAft>
              <a:buSzPts val="1800"/>
              <a:buNone/>
            </a:pPr>
            <a:r>
              <a:rPr lang="en" sz="2000">
                <a:solidFill>
                  <a:srgbClr val="FFFFFF"/>
                </a:solidFill>
              </a:rPr>
              <a:t>High availability!</a:t>
            </a:r>
            <a:endParaRPr sz="20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2">
                                            <p:txEl>
                                              <p:pRg st="0" end="0"/>
                                            </p:txEl>
                                          </p:spTgt>
                                        </p:tgtEl>
                                        <p:attrNameLst>
                                          <p:attrName>style.visibility</p:attrName>
                                        </p:attrNameLst>
                                      </p:cBhvr>
                                      <p:to>
                                        <p:strVal val="visible"/>
                                      </p:to>
                                    </p:set>
                                    <p:animEffect transition="in" filter="fade">
                                      <p:cBhvr>
                                        <p:cTn id="7" dur="1"/>
                                        <p:tgtEl>
                                          <p:spTgt spid="6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72">
                                            <p:txEl>
                                              <p:pRg st="1" end="1"/>
                                            </p:txEl>
                                          </p:spTgt>
                                        </p:tgtEl>
                                        <p:attrNameLst>
                                          <p:attrName>style.visibility</p:attrName>
                                        </p:attrNameLst>
                                      </p:cBhvr>
                                      <p:to>
                                        <p:strVal val="visible"/>
                                      </p:to>
                                    </p:set>
                                    <p:animEffect transition="in" filter="fade">
                                      <p:cBhvr>
                                        <p:cTn id="12" dur="1"/>
                                        <p:tgtEl>
                                          <p:spTgt spid="67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72">
                                            <p:txEl>
                                              <p:pRg st="2" end="2"/>
                                            </p:txEl>
                                          </p:spTgt>
                                        </p:tgtEl>
                                        <p:attrNameLst>
                                          <p:attrName>style.visibility</p:attrName>
                                        </p:attrNameLst>
                                      </p:cBhvr>
                                      <p:to>
                                        <p:strVal val="visible"/>
                                      </p:to>
                                    </p:set>
                                    <p:animEffect transition="in" filter="fade">
                                      <p:cBhvr>
                                        <p:cTn id="17" dur="1"/>
                                        <p:tgtEl>
                                          <p:spTgt spid="67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72">
                                            <p:txEl>
                                              <p:pRg st="3" end="3"/>
                                            </p:txEl>
                                          </p:spTgt>
                                        </p:tgtEl>
                                        <p:attrNameLst>
                                          <p:attrName>style.visibility</p:attrName>
                                        </p:attrNameLst>
                                      </p:cBhvr>
                                      <p:to>
                                        <p:strVal val="visible"/>
                                      </p:to>
                                    </p:set>
                                    <p:animEffect transition="in" filter="fade">
                                      <p:cBhvr>
                                        <p:cTn id="22" dur="1"/>
                                        <p:tgtEl>
                                          <p:spTgt spid="67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72">
                                            <p:txEl>
                                              <p:pRg st="4" end="4"/>
                                            </p:txEl>
                                          </p:spTgt>
                                        </p:tgtEl>
                                        <p:attrNameLst>
                                          <p:attrName>style.visibility</p:attrName>
                                        </p:attrNameLst>
                                      </p:cBhvr>
                                      <p:to>
                                        <p:strVal val="visible"/>
                                      </p:to>
                                    </p:set>
                                    <p:animEffect transition="in" filter="fade">
                                      <p:cBhvr>
                                        <p:cTn id="27" dur="1"/>
                                        <p:tgtEl>
                                          <p:spTgt spid="67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72">
                                            <p:txEl>
                                              <p:pRg st="5" end="5"/>
                                            </p:txEl>
                                          </p:spTgt>
                                        </p:tgtEl>
                                        <p:attrNameLst>
                                          <p:attrName>style.visibility</p:attrName>
                                        </p:attrNameLst>
                                      </p:cBhvr>
                                      <p:to>
                                        <p:strVal val="visible"/>
                                      </p:to>
                                    </p:set>
                                    <p:animEffect transition="in" filter="fade">
                                      <p:cBhvr>
                                        <p:cTn id="32" dur="1"/>
                                        <p:tgtEl>
                                          <p:spTgt spid="67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72">
                                            <p:txEl>
                                              <p:pRg st="6" end="6"/>
                                            </p:txEl>
                                          </p:spTgt>
                                        </p:tgtEl>
                                        <p:attrNameLst>
                                          <p:attrName>style.visibility</p:attrName>
                                        </p:attrNameLst>
                                      </p:cBhvr>
                                      <p:to>
                                        <p:strVal val="visible"/>
                                      </p:to>
                                    </p:set>
                                    <p:animEffect transition="in" filter="fade">
                                      <p:cBhvr>
                                        <p:cTn id="37" dur="1"/>
                                        <p:tgtEl>
                                          <p:spTgt spid="67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72">
                                            <p:txEl>
                                              <p:pRg st="0" end="0"/>
                                            </p:txEl>
                                          </p:spTgt>
                                        </p:tgtEl>
                                        <p:attrNameLst>
                                          <p:attrName>style.visibility</p:attrName>
                                        </p:attrNameLst>
                                      </p:cBhvr>
                                      <p:to>
                                        <p:strVal val="visible"/>
                                      </p:to>
                                    </p:set>
                                    <p:animEffect transition="in" filter="fade">
                                      <p:cBhvr>
                                        <p:cTn id="42" dur="1"/>
                                        <p:tgtEl>
                                          <p:spTgt spid="672">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72">
                                            <p:txEl>
                                              <p:pRg st="1" end="1"/>
                                            </p:txEl>
                                          </p:spTgt>
                                        </p:tgtEl>
                                        <p:attrNameLst>
                                          <p:attrName>style.visibility</p:attrName>
                                        </p:attrNameLst>
                                      </p:cBhvr>
                                      <p:to>
                                        <p:strVal val="visible"/>
                                      </p:to>
                                    </p:set>
                                    <p:animEffect transition="in" filter="fade">
                                      <p:cBhvr>
                                        <p:cTn id="47" dur="1"/>
                                        <p:tgtEl>
                                          <p:spTgt spid="672">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72">
                                            <p:txEl>
                                              <p:pRg st="2" end="2"/>
                                            </p:txEl>
                                          </p:spTgt>
                                        </p:tgtEl>
                                        <p:attrNameLst>
                                          <p:attrName>style.visibility</p:attrName>
                                        </p:attrNameLst>
                                      </p:cBhvr>
                                      <p:to>
                                        <p:strVal val="visible"/>
                                      </p:to>
                                    </p:set>
                                    <p:animEffect transition="in" filter="fade">
                                      <p:cBhvr>
                                        <p:cTn id="52" dur="1"/>
                                        <p:tgtEl>
                                          <p:spTgt spid="672">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72">
                                            <p:txEl>
                                              <p:pRg st="3" end="3"/>
                                            </p:txEl>
                                          </p:spTgt>
                                        </p:tgtEl>
                                        <p:attrNameLst>
                                          <p:attrName>style.visibility</p:attrName>
                                        </p:attrNameLst>
                                      </p:cBhvr>
                                      <p:to>
                                        <p:strVal val="visible"/>
                                      </p:to>
                                    </p:set>
                                    <p:animEffect transition="in" filter="fade">
                                      <p:cBhvr>
                                        <p:cTn id="57" dur="1"/>
                                        <p:tgtEl>
                                          <p:spTgt spid="672">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72">
                                            <p:txEl>
                                              <p:pRg st="4" end="4"/>
                                            </p:txEl>
                                          </p:spTgt>
                                        </p:tgtEl>
                                        <p:attrNameLst>
                                          <p:attrName>style.visibility</p:attrName>
                                        </p:attrNameLst>
                                      </p:cBhvr>
                                      <p:to>
                                        <p:strVal val="visible"/>
                                      </p:to>
                                    </p:set>
                                    <p:animEffect transition="in" filter="fade">
                                      <p:cBhvr>
                                        <p:cTn id="62" dur="1"/>
                                        <p:tgtEl>
                                          <p:spTgt spid="672">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72">
                                            <p:txEl>
                                              <p:pRg st="5" end="5"/>
                                            </p:txEl>
                                          </p:spTgt>
                                        </p:tgtEl>
                                        <p:attrNameLst>
                                          <p:attrName>style.visibility</p:attrName>
                                        </p:attrNameLst>
                                      </p:cBhvr>
                                      <p:to>
                                        <p:strVal val="visible"/>
                                      </p:to>
                                    </p:set>
                                    <p:animEffect transition="in" filter="fade">
                                      <p:cBhvr>
                                        <p:cTn id="67" dur="1"/>
                                        <p:tgtEl>
                                          <p:spTgt spid="672">
                                            <p:txEl>
                                              <p:pRg st="5" end="5"/>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672">
                                            <p:txEl>
                                              <p:pRg st="6" end="6"/>
                                            </p:txEl>
                                          </p:spTgt>
                                        </p:tgtEl>
                                        <p:attrNameLst>
                                          <p:attrName>style.visibility</p:attrName>
                                        </p:attrNameLst>
                                      </p:cBhvr>
                                      <p:to>
                                        <p:strVal val="visible"/>
                                      </p:to>
                                    </p:set>
                                    <p:animEffect transition="in" filter="fade">
                                      <p:cBhvr>
                                        <p:cTn id="72" dur="1"/>
                                        <p:tgtEl>
                                          <p:spTgt spid="67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Dynamo</a:t>
            </a:r>
            <a:endParaRPr/>
          </a:p>
        </p:txBody>
      </p:sp>
      <p:sp>
        <p:nvSpPr>
          <p:cNvPr id="140" name="Google Shape;140;p7"/>
          <p:cNvSpPr txBox="1">
            <a:spLocks noGrp="1"/>
          </p:cNvSpPr>
          <p:nvPr>
            <p:ph type="body" idx="1"/>
          </p:nvPr>
        </p:nvSpPr>
        <p:spPr>
          <a:xfrm>
            <a:off x="605850" y="1434250"/>
            <a:ext cx="7761000" cy="2724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a:solidFill>
                  <a:srgbClr val="000000"/>
                </a:solidFill>
              </a:rPr>
              <a:t>Fully decentralized, highly available key-value store</a:t>
            </a:r>
            <a:endParaRPr>
              <a:solidFill>
                <a:srgbClr val="000000"/>
              </a:solidFill>
            </a:endParaRPr>
          </a:p>
          <a:p>
            <a:pPr marL="0" lvl="0" indent="0" algn="l" rtl="0">
              <a:lnSpc>
                <a:spcPct val="115000"/>
              </a:lnSpc>
              <a:spcBef>
                <a:spcPts val="2400"/>
              </a:spcBef>
              <a:spcAft>
                <a:spcPts val="0"/>
              </a:spcAft>
              <a:buSzPts val="1800"/>
              <a:buNone/>
            </a:pPr>
            <a:r>
              <a:rPr lang="en">
                <a:solidFill>
                  <a:srgbClr val="000000"/>
                </a:solidFill>
              </a:rPr>
              <a:t>Always writeable, resolve conflicts during reads</a:t>
            </a:r>
            <a:endParaRPr>
              <a:solidFill>
                <a:srgbClr val="000000"/>
              </a:solidFill>
            </a:endParaRPr>
          </a:p>
          <a:p>
            <a:pPr marL="0" lvl="0" indent="0" algn="l" rtl="0">
              <a:lnSpc>
                <a:spcPct val="115000"/>
              </a:lnSpc>
              <a:spcBef>
                <a:spcPts val="2400"/>
              </a:spcBef>
              <a:spcAft>
                <a:spcPts val="0"/>
              </a:spcAft>
              <a:buSzPts val="1800"/>
              <a:buNone/>
            </a:pPr>
            <a:r>
              <a:rPr lang="en">
                <a:solidFill>
                  <a:srgbClr val="000000"/>
                </a:solidFill>
              </a:rPr>
              <a:t>API for clients to specify requirements (99.9th percentile)</a:t>
            </a:r>
            <a:endParaRPr>
              <a:solidFill>
                <a:srgbClr val="000000"/>
              </a:solidFill>
            </a:endParaRPr>
          </a:p>
          <a:p>
            <a:pPr marL="0" lvl="0" indent="0" algn="l" rtl="0">
              <a:lnSpc>
                <a:spcPct val="115000"/>
              </a:lnSpc>
              <a:spcBef>
                <a:spcPts val="2400"/>
              </a:spcBef>
              <a:spcAft>
                <a:spcPts val="2400"/>
              </a:spcAft>
              <a:buSzPts val="1800"/>
              <a:buNone/>
            </a:pPr>
            <a:r>
              <a:rPr lang="en">
                <a:solidFill>
                  <a:srgbClr val="000000"/>
                </a:solidFill>
              </a:rPr>
              <a:t>Departure from RDBMS: simpler functionality, fewer guarantees, runs on commodity hardware (low-end, broadly compatible, non-specialized machines)</a:t>
            </a:r>
            <a:endParaRPr>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0">
                                            <p:txEl>
                                              <p:pRg st="0" end="0"/>
                                            </p:txEl>
                                          </p:spTgt>
                                        </p:tgtEl>
                                        <p:attrNameLst>
                                          <p:attrName>style.visibility</p:attrName>
                                        </p:attrNameLst>
                                      </p:cBhvr>
                                      <p:to>
                                        <p:strVal val="visible"/>
                                      </p:to>
                                    </p:set>
                                    <p:animEffect transition="in" filter="fade">
                                      <p:cBhvr>
                                        <p:cTn id="7" dur="1"/>
                                        <p:tgtEl>
                                          <p:spTgt spid="1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0">
                                            <p:txEl>
                                              <p:pRg st="1" end="1"/>
                                            </p:txEl>
                                          </p:spTgt>
                                        </p:tgtEl>
                                        <p:attrNameLst>
                                          <p:attrName>style.visibility</p:attrName>
                                        </p:attrNameLst>
                                      </p:cBhvr>
                                      <p:to>
                                        <p:strVal val="visible"/>
                                      </p:to>
                                    </p:set>
                                    <p:animEffect transition="in" filter="fade">
                                      <p:cBhvr>
                                        <p:cTn id="12" dur="1"/>
                                        <p:tgtEl>
                                          <p:spTgt spid="14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0">
                                            <p:txEl>
                                              <p:pRg st="2" end="2"/>
                                            </p:txEl>
                                          </p:spTgt>
                                        </p:tgtEl>
                                        <p:attrNameLst>
                                          <p:attrName>style.visibility</p:attrName>
                                        </p:attrNameLst>
                                      </p:cBhvr>
                                      <p:to>
                                        <p:strVal val="visible"/>
                                      </p:to>
                                    </p:set>
                                    <p:animEffect transition="in" filter="fade">
                                      <p:cBhvr>
                                        <p:cTn id="17" dur="1"/>
                                        <p:tgtEl>
                                          <p:spTgt spid="14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0">
                                            <p:txEl>
                                              <p:pRg st="3" end="3"/>
                                            </p:txEl>
                                          </p:spTgt>
                                        </p:tgtEl>
                                        <p:attrNameLst>
                                          <p:attrName>style.visibility</p:attrName>
                                        </p:attrNameLst>
                                      </p:cBhvr>
                                      <p:to>
                                        <p:strVal val="visible"/>
                                      </p:to>
                                    </p:set>
                                    <p:animEffect transition="in" filter="fade">
                                      <p:cBhvr>
                                        <p:cTn id="22" dur="1"/>
                                        <p:tgtEl>
                                          <p:spTgt spid="14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Techniques for achieving availability</a:t>
            </a:r>
            <a:endParaRPr/>
          </a:p>
        </p:txBody>
      </p:sp>
      <p:sp>
        <p:nvSpPr>
          <p:cNvPr id="146" name="Google Shape;146;p8"/>
          <p:cNvSpPr txBox="1">
            <a:spLocks noGrp="1"/>
          </p:cNvSpPr>
          <p:nvPr>
            <p:ph type="body" idx="1"/>
          </p:nvPr>
        </p:nvSpPr>
        <p:spPr>
          <a:xfrm>
            <a:off x="605850" y="1383825"/>
            <a:ext cx="7761000" cy="3097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b="1" i="1">
                <a:solidFill>
                  <a:srgbClr val="000000"/>
                </a:solidFill>
              </a:rPr>
              <a:t>Consistent hashing</a:t>
            </a:r>
            <a:r>
              <a:rPr lang="en">
                <a:solidFill>
                  <a:srgbClr val="000000"/>
                </a:solidFill>
              </a:rPr>
              <a:t> </a:t>
            </a:r>
            <a:r>
              <a:rPr lang="en">
                <a:solidFill>
                  <a:srgbClr val="B7B7B7"/>
                </a:solidFill>
              </a:rPr>
              <a:t>for partitioning key space</a:t>
            </a:r>
            <a:endParaRPr>
              <a:solidFill>
                <a:srgbClr val="B7B7B7"/>
              </a:solidFill>
            </a:endParaRPr>
          </a:p>
          <a:p>
            <a:pPr marL="0" lvl="0" indent="0" algn="l" rtl="0">
              <a:lnSpc>
                <a:spcPct val="115000"/>
              </a:lnSpc>
              <a:spcBef>
                <a:spcPts val="2400"/>
              </a:spcBef>
              <a:spcAft>
                <a:spcPts val="0"/>
              </a:spcAft>
              <a:buSzPts val="1800"/>
              <a:buNone/>
            </a:pPr>
            <a:r>
              <a:rPr lang="en" b="1" i="1">
                <a:solidFill>
                  <a:srgbClr val="000000"/>
                </a:solidFill>
              </a:rPr>
              <a:t>Vector clocks</a:t>
            </a:r>
            <a:r>
              <a:rPr lang="en">
                <a:solidFill>
                  <a:srgbClr val="000000"/>
                </a:solidFill>
              </a:rPr>
              <a:t> </a:t>
            </a:r>
            <a:r>
              <a:rPr lang="en">
                <a:solidFill>
                  <a:srgbClr val="B7B7B7"/>
                </a:solidFill>
              </a:rPr>
              <a:t>for reconciling conflicts during reads</a:t>
            </a:r>
            <a:endParaRPr>
              <a:solidFill>
                <a:srgbClr val="B7B7B7"/>
              </a:solidFill>
            </a:endParaRPr>
          </a:p>
          <a:p>
            <a:pPr marL="0" lvl="0" indent="0" algn="l" rtl="0">
              <a:lnSpc>
                <a:spcPct val="115000"/>
              </a:lnSpc>
              <a:spcBef>
                <a:spcPts val="2400"/>
              </a:spcBef>
              <a:spcAft>
                <a:spcPts val="0"/>
              </a:spcAft>
              <a:buClr>
                <a:srgbClr val="000000"/>
              </a:buClr>
              <a:buSzPts val="1100"/>
              <a:buFont typeface="Arial"/>
              <a:buNone/>
            </a:pPr>
            <a:r>
              <a:rPr lang="en" b="1" i="1">
                <a:solidFill>
                  <a:srgbClr val="000000"/>
                </a:solidFill>
              </a:rPr>
              <a:t>Sloppy quorums</a:t>
            </a:r>
            <a:r>
              <a:rPr lang="en">
                <a:solidFill>
                  <a:srgbClr val="000000"/>
                </a:solidFill>
              </a:rPr>
              <a:t> </a:t>
            </a:r>
            <a:r>
              <a:rPr lang="en">
                <a:solidFill>
                  <a:srgbClr val="B7B7B7"/>
                </a:solidFill>
              </a:rPr>
              <a:t>for handling temporary failures</a:t>
            </a:r>
            <a:endParaRPr>
              <a:solidFill>
                <a:srgbClr val="B7B7B7"/>
              </a:solidFill>
            </a:endParaRPr>
          </a:p>
          <a:p>
            <a:pPr marL="0" lvl="0" indent="0" algn="l" rtl="0">
              <a:lnSpc>
                <a:spcPct val="115000"/>
              </a:lnSpc>
              <a:spcBef>
                <a:spcPts val="2400"/>
              </a:spcBef>
              <a:spcAft>
                <a:spcPts val="0"/>
              </a:spcAft>
              <a:buSzPts val="1800"/>
              <a:buNone/>
            </a:pPr>
            <a:r>
              <a:rPr lang="en" b="1" i="1">
                <a:solidFill>
                  <a:srgbClr val="000000"/>
                </a:solidFill>
              </a:rPr>
              <a:t>Anti-entropy using Merkle trees</a:t>
            </a:r>
            <a:r>
              <a:rPr lang="en">
                <a:solidFill>
                  <a:srgbClr val="000000"/>
                </a:solidFill>
              </a:rPr>
              <a:t> </a:t>
            </a:r>
            <a:r>
              <a:rPr lang="en">
                <a:solidFill>
                  <a:srgbClr val="B7B7B7"/>
                </a:solidFill>
              </a:rPr>
              <a:t>for syncing key-value pairs</a:t>
            </a:r>
            <a:endParaRPr>
              <a:solidFill>
                <a:srgbClr val="B7B7B7"/>
              </a:solidFill>
            </a:endParaRPr>
          </a:p>
          <a:p>
            <a:pPr marL="0" lvl="0" indent="0" algn="l" rtl="0">
              <a:lnSpc>
                <a:spcPct val="115000"/>
              </a:lnSpc>
              <a:spcBef>
                <a:spcPts val="2400"/>
              </a:spcBef>
              <a:spcAft>
                <a:spcPts val="2400"/>
              </a:spcAft>
              <a:buSzPts val="1800"/>
              <a:buNone/>
            </a:pPr>
            <a:r>
              <a:rPr lang="en" b="1" i="1">
                <a:solidFill>
                  <a:srgbClr val="000000"/>
                </a:solidFill>
              </a:rPr>
              <a:t>Gossip-based protocol</a:t>
            </a:r>
            <a:r>
              <a:rPr lang="en">
                <a:solidFill>
                  <a:srgbClr val="000000"/>
                </a:solidFill>
              </a:rPr>
              <a:t> </a:t>
            </a:r>
            <a:r>
              <a:rPr lang="en">
                <a:solidFill>
                  <a:srgbClr val="B7B7B7"/>
                </a:solidFill>
              </a:rPr>
              <a:t>for membership notifications</a:t>
            </a:r>
            <a:endParaRPr>
              <a:solidFill>
                <a:srgbClr val="B7B7B7"/>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Techniques for achieving availability</a:t>
            </a:r>
            <a:endParaRPr/>
          </a:p>
        </p:txBody>
      </p:sp>
      <p:sp>
        <p:nvSpPr>
          <p:cNvPr id="152" name="Google Shape;152;p9"/>
          <p:cNvSpPr txBox="1">
            <a:spLocks noGrp="1"/>
          </p:cNvSpPr>
          <p:nvPr>
            <p:ph type="body" idx="1"/>
          </p:nvPr>
        </p:nvSpPr>
        <p:spPr>
          <a:xfrm>
            <a:off x="605850" y="1383825"/>
            <a:ext cx="7761000" cy="3097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b="1" i="1">
                <a:solidFill>
                  <a:srgbClr val="FF0000"/>
                </a:solidFill>
              </a:rPr>
              <a:t>Consistent hashing</a:t>
            </a:r>
            <a:r>
              <a:rPr lang="en">
                <a:solidFill>
                  <a:srgbClr val="000000"/>
                </a:solidFill>
              </a:rPr>
              <a:t> </a:t>
            </a:r>
            <a:r>
              <a:rPr lang="en">
                <a:solidFill>
                  <a:srgbClr val="B7B7B7"/>
                </a:solidFill>
              </a:rPr>
              <a:t>for partitioning key space</a:t>
            </a:r>
            <a:endParaRPr>
              <a:solidFill>
                <a:srgbClr val="B7B7B7"/>
              </a:solidFill>
            </a:endParaRPr>
          </a:p>
          <a:p>
            <a:pPr marL="0" lvl="0" indent="0" algn="l" rtl="0">
              <a:lnSpc>
                <a:spcPct val="115000"/>
              </a:lnSpc>
              <a:spcBef>
                <a:spcPts val="2400"/>
              </a:spcBef>
              <a:spcAft>
                <a:spcPts val="0"/>
              </a:spcAft>
              <a:buSzPts val="1800"/>
              <a:buNone/>
            </a:pPr>
            <a:r>
              <a:rPr lang="en" b="1" i="1">
                <a:solidFill>
                  <a:srgbClr val="000000"/>
                </a:solidFill>
              </a:rPr>
              <a:t>Vector clocks</a:t>
            </a:r>
            <a:r>
              <a:rPr lang="en">
                <a:solidFill>
                  <a:srgbClr val="000000"/>
                </a:solidFill>
              </a:rPr>
              <a:t> </a:t>
            </a:r>
            <a:r>
              <a:rPr lang="en">
                <a:solidFill>
                  <a:srgbClr val="B7B7B7"/>
                </a:solidFill>
              </a:rPr>
              <a:t>for reconciling conflicts during reads</a:t>
            </a:r>
            <a:endParaRPr>
              <a:solidFill>
                <a:srgbClr val="B7B7B7"/>
              </a:solidFill>
            </a:endParaRPr>
          </a:p>
          <a:p>
            <a:pPr marL="0" lvl="0" indent="0" algn="l" rtl="0">
              <a:lnSpc>
                <a:spcPct val="115000"/>
              </a:lnSpc>
              <a:spcBef>
                <a:spcPts val="2400"/>
              </a:spcBef>
              <a:spcAft>
                <a:spcPts val="0"/>
              </a:spcAft>
              <a:buClr>
                <a:srgbClr val="000000"/>
              </a:buClr>
              <a:buSzPts val="1100"/>
              <a:buFont typeface="Arial"/>
              <a:buNone/>
            </a:pPr>
            <a:r>
              <a:rPr lang="en" b="1" i="1">
                <a:solidFill>
                  <a:srgbClr val="000000"/>
                </a:solidFill>
              </a:rPr>
              <a:t>Sloppy quorums</a:t>
            </a:r>
            <a:r>
              <a:rPr lang="en">
                <a:solidFill>
                  <a:srgbClr val="000000"/>
                </a:solidFill>
              </a:rPr>
              <a:t> </a:t>
            </a:r>
            <a:r>
              <a:rPr lang="en">
                <a:solidFill>
                  <a:srgbClr val="B7B7B7"/>
                </a:solidFill>
              </a:rPr>
              <a:t>for handling temporary failures</a:t>
            </a:r>
            <a:endParaRPr>
              <a:solidFill>
                <a:srgbClr val="B7B7B7"/>
              </a:solidFill>
            </a:endParaRPr>
          </a:p>
          <a:p>
            <a:pPr marL="0" lvl="0" indent="0" algn="l" rtl="0">
              <a:lnSpc>
                <a:spcPct val="115000"/>
              </a:lnSpc>
              <a:spcBef>
                <a:spcPts val="2400"/>
              </a:spcBef>
              <a:spcAft>
                <a:spcPts val="0"/>
              </a:spcAft>
              <a:buSzPts val="1800"/>
              <a:buNone/>
            </a:pPr>
            <a:r>
              <a:rPr lang="en" b="1" i="1">
                <a:solidFill>
                  <a:srgbClr val="000000"/>
                </a:solidFill>
              </a:rPr>
              <a:t>Anti-entropy using Merkle trees</a:t>
            </a:r>
            <a:r>
              <a:rPr lang="en">
                <a:solidFill>
                  <a:srgbClr val="000000"/>
                </a:solidFill>
              </a:rPr>
              <a:t> </a:t>
            </a:r>
            <a:r>
              <a:rPr lang="en">
                <a:solidFill>
                  <a:srgbClr val="B7B7B7"/>
                </a:solidFill>
              </a:rPr>
              <a:t>for syncing key-value pairs</a:t>
            </a:r>
            <a:endParaRPr>
              <a:solidFill>
                <a:srgbClr val="B7B7B7"/>
              </a:solidFill>
            </a:endParaRPr>
          </a:p>
          <a:p>
            <a:pPr marL="0" lvl="0" indent="0" algn="l" rtl="0">
              <a:lnSpc>
                <a:spcPct val="115000"/>
              </a:lnSpc>
              <a:spcBef>
                <a:spcPts val="2400"/>
              </a:spcBef>
              <a:spcAft>
                <a:spcPts val="2400"/>
              </a:spcAft>
              <a:buSzPts val="1800"/>
              <a:buNone/>
            </a:pPr>
            <a:r>
              <a:rPr lang="en" b="1" i="1">
                <a:solidFill>
                  <a:srgbClr val="000000"/>
                </a:solidFill>
              </a:rPr>
              <a:t>Gossip-based protocol</a:t>
            </a:r>
            <a:r>
              <a:rPr lang="en">
                <a:solidFill>
                  <a:srgbClr val="000000"/>
                </a:solidFill>
              </a:rPr>
              <a:t> </a:t>
            </a:r>
            <a:r>
              <a:rPr lang="en">
                <a:solidFill>
                  <a:srgbClr val="B7B7B7"/>
                </a:solidFill>
              </a:rPr>
              <a:t>for membership notifications</a:t>
            </a:r>
            <a:endParaRPr>
              <a:solidFill>
                <a:srgbClr val="B7B7B7"/>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Consistent Hashing</a:t>
            </a:r>
            <a:endParaRPr/>
          </a:p>
        </p:txBody>
      </p:sp>
      <p:pic>
        <p:nvPicPr>
          <p:cNvPr id="158" name="Google Shape;158;p10"/>
          <p:cNvPicPr preferRelativeResize="0"/>
          <p:nvPr/>
        </p:nvPicPr>
        <p:blipFill rotWithShape="1">
          <a:blip r:embed="rId3">
            <a:alphaModFix/>
          </a:blip>
          <a:srcRect/>
          <a:stretch/>
        </p:blipFill>
        <p:spPr>
          <a:xfrm>
            <a:off x="4870200" y="1434249"/>
            <a:ext cx="3761751" cy="2880475"/>
          </a:xfrm>
          <a:prstGeom prst="rect">
            <a:avLst/>
          </a:prstGeom>
          <a:noFill/>
          <a:ln>
            <a:noFill/>
          </a:ln>
        </p:spPr>
      </p:pic>
      <p:sp>
        <p:nvSpPr>
          <p:cNvPr id="159" name="Google Shape;159;p10"/>
          <p:cNvSpPr txBox="1">
            <a:spLocks noGrp="1"/>
          </p:cNvSpPr>
          <p:nvPr>
            <p:ph type="body" idx="1"/>
          </p:nvPr>
        </p:nvSpPr>
        <p:spPr>
          <a:xfrm>
            <a:off x="795700" y="1434250"/>
            <a:ext cx="3832500" cy="33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1600">
                <a:solidFill>
                  <a:srgbClr val="000000"/>
                </a:solidFill>
              </a:rPr>
              <a:t>Assign each node a random position on the ring</a:t>
            </a:r>
            <a:endParaRPr sz="1600">
              <a:solidFill>
                <a:srgbClr val="000000"/>
              </a:solidFill>
            </a:endParaRPr>
          </a:p>
          <a:p>
            <a:pPr marL="0" lvl="0" indent="0" algn="l" rtl="0">
              <a:lnSpc>
                <a:spcPct val="115000"/>
              </a:lnSpc>
              <a:spcBef>
                <a:spcPts val="2400"/>
              </a:spcBef>
              <a:spcAft>
                <a:spcPts val="0"/>
              </a:spcAft>
              <a:buSzPts val="1800"/>
              <a:buNone/>
            </a:pPr>
            <a:r>
              <a:rPr lang="en" sz="1600">
                <a:solidFill>
                  <a:srgbClr val="000000"/>
                </a:solidFill>
              </a:rPr>
              <a:t>Node owns the preceding key range</a:t>
            </a:r>
            <a:endParaRPr sz="1600">
              <a:solidFill>
                <a:srgbClr val="000000"/>
              </a:solidFill>
            </a:endParaRPr>
          </a:p>
          <a:p>
            <a:pPr marL="0" lvl="0" indent="0" algn="l" rtl="0">
              <a:lnSpc>
                <a:spcPct val="115000"/>
              </a:lnSpc>
              <a:spcBef>
                <a:spcPts val="2400"/>
              </a:spcBef>
              <a:spcAft>
                <a:spcPts val="0"/>
              </a:spcAft>
              <a:buSzPts val="1800"/>
              <a:buNone/>
            </a:pPr>
            <a:r>
              <a:rPr lang="en" sz="1600">
                <a:solidFill>
                  <a:srgbClr val="000000"/>
                </a:solidFill>
              </a:rPr>
              <a:t>For fault tolerance, replicate each key at N successor nodes in the ring</a:t>
            </a:r>
            <a:endParaRPr sz="1600">
              <a:solidFill>
                <a:srgbClr val="000000"/>
              </a:solidFill>
            </a:endParaRPr>
          </a:p>
          <a:p>
            <a:pPr marL="0" lvl="0" indent="0" algn="l" rtl="0">
              <a:lnSpc>
                <a:spcPct val="115000"/>
              </a:lnSpc>
              <a:spcBef>
                <a:spcPts val="2400"/>
              </a:spcBef>
              <a:spcAft>
                <a:spcPts val="2400"/>
              </a:spcAft>
              <a:buSzPts val="1800"/>
              <a:buNone/>
            </a:pPr>
            <a:r>
              <a:rPr lang="en" sz="1600" b="1" i="1">
                <a:solidFill>
                  <a:srgbClr val="000000"/>
                </a:solidFill>
              </a:rPr>
              <a:t>Virtual nodes: </a:t>
            </a:r>
            <a:r>
              <a:rPr lang="en" sz="1600">
                <a:solidFill>
                  <a:srgbClr val="000000"/>
                </a:solidFill>
              </a:rPr>
              <a:t>each physical node gets assigned multiple nodes on the ring (e.g. B, D, F)</a:t>
            </a:r>
            <a:endParaRPr sz="1600">
              <a:solidFill>
                <a:srgbClr val="000000"/>
              </a:solidFill>
            </a:endParaRPr>
          </a:p>
        </p:txBody>
      </p:sp>
      <p:sp>
        <p:nvSpPr>
          <p:cNvPr id="160" name="Google Shape;160;p10"/>
          <p:cNvSpPr txBox="1"/>
          <p:nvPr/>
        </p:nvSpPr>
        <p:spPr>
          <a:xfrm>
            <a:off x="5425055" y="1134313"/>
            <a:ext cx="1999117"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Virtual Nodes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9">
                                            <p:txEl>
                                              <p:pRg st="0" end="0"/>
                                            </p:txEl>
                                          </p:spTgt>
                                        </p:tgtEl>
                                        <p:attrNameLst>
                                          <p:attrName>style.visibility</p:attrName>
                                        </p:attrNameLst>
                                      </p:cBhvr>
                                      <p:to>
                                        <p:strVal val="visible"/>
                                      </p:to>
                                    </p:set>
                                    <p:animEffect transition="in" filter="fade">
                                      <p:cBhvr>
                                        <p:cTn id="7" dur="1"/>
                                        <p:tgtEl>
                                          <p:spTgt spid="1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9">
                                            <p:txEl>
                                              <p:pRg st="1" end="1"/>
                                            </p:txEl>
                                          </p:spTgt>
                                        </p:tgtEl>
                                        <p:attrNameLst>
                                          <p:attrName>style.visibility</p:attrName>
                                        </p:attrNameLst>
                                      </p:cBhvr>
                                      <p:to>
                                        <p:strVal val="visible"/>
                                      </p:to>
                                    </p:set>
                                    <p:animEffect transition="in" filter="fade">
                                      <p:cBhvr>
                                        <p:cTn id="12" dur="1"/>
                                        <p:tgtEl>
                                          <p:spTgt spid="1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9">
                                            <p:txEl>
                                              <p:pRg st="2" end="2"/>
                                            </p:txEl>
                                          </p:spTgt>
                                        </p:tgtEl>
                                        <p:attrNameLst>
                                          <p:attrName>style.visibility</p:attrName>
                                        </p:attrNameLst>
                                      </p:cBhvr>
                                      <p:to>
                                        <p:strVal val="visible"/>
                                      </p:to>
                                    </p:set>
                                    <p:animEffect transition="in" filter="fade">
                                      <p:cBhvr>
                                        <p:cTn id="17" dur="1"/>
                                        <p:tgtEl>
                                          <p:spTgt spid="1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9">
                                            <p:txEl>
                                              <p:pRg st="3" end="3"/>
                                            </p:txEl>
                                          </p:spTgt>
                                        </p:tgtEl>
                                        <p:attrNameLst>
                                          <p:attrName>style.visibility</p:attrName>
                                        </p:attrNameLst>
                                      </p:cBhvr>
                                      <p:to>
                                        <p:strVal val="visible"/>
                                      </p:to>
                                    </p:set>
                                    <p:animEffect transition="in" filter="fade">
                                      <p:cBhvr>
                                        <p:cTn id="22" dur="1"/>
                                        <p:tgtEl>
                                          <p:spTgt spid="1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Consistent Hashing</a:t>
            </a:r>
            <a:endParaRPr/>
          </a:p>
        </p:txBody>
      </p:sp>
      <p:pic>
        <p:nvPicPr>
          <p:cNvPr id="166" name="Google Shape;166;p11"/>
          <p:cNvPicPr preferRelativeResize="0"/>
          <p:nvPr/>
        </p:nvPicPr>
        <p:blipFill rotWithShape="1">
          <a:blip r:embed="rId3">
            <a:alphaModFix/>
          </a:blip>
          <a:srcRect/>
          <a:stretch/>
        </p:blipFill>
        <p:spPr>
          <a:xfrm>
            <a:off x="4870200" y="1434249"/>
            <a:ext cx="3761751" cy="2880475"/>
          </a:xfrm>
          <a:prstGeom prst="rect">
            <a:avLst/>
          </a:prstGeom>
          <a:noFill/>
          <a:ln>
            <a:noFill/>
          </a:ln>
        </p:spPr>
      </p:pic>
      <p:sp>
        <p:nvSpPr>
          <p:cNvPr id="167" name="Google Shape;167;p11"/>
          <p:cNvSpPr txBox="1">
            <a:spLocks noGrp="1"/>
          </p:cNvSpPr>
          <p:nvPr>
            <p:ph type="body" idx="1"/>
          </p:nvPr>
        </p:nvSpPr>
        <p:spPr>
          <a:xfrm>
            <a:off x="795700" y="1434250"/>
            <a:ext cx="3590400" cy="2774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1600" i="1">
                <a:solidFill>
                  <a:srgbClr val="000000"/>
                </a:solidFill>
              </a:rPr>
              <a:t>Desirable properties?</a:t>
            </a:r>
            <a:endParaRPr sz="1600" i="1">
              <a:solidFill>
                <a:srgbClr val="000000"/>
              </a:solidFill>
            </a:endParaRPr>
          </a:p>
          <a:p>
            <a:pPr marL="0" lvl="0" indent="0" algn="l" rtl="0">
              <a:lnSpc>
                <a:spcPct val="115000"/>
              </a:lnSpc>
              <a:spcBef>
                <a:spcPts val="2400"/>
              </a:spcBef>
              <a:spcAft>
                <a:spcPts val="0"/>
              </a:spcAft>
              <a:buSzPts val="1800"/>
              <a:buNone/>
            </a:pPr>
            <a:r>
              <a:rPr lang="en" sz="1600">
                <a:solidFill>
                  <a:srgbClr val="000000"/>
                </a:solidFill>
              </a:rPr>
              <a:t>Uniform distribution of load</a:t>
            </a:r>
            <a:endParaRPr sz="1600">
              <a:solidFill>
                <a:srgbClr val="000000"/>
              </a:solidFill>
            </a:endParaRPr>
          </a:p>
          <a:p>
            <a:pPr marL="0" lvl="0" indent="0" algn="l" rtl="0">
              <a:lnSpc>
                <a:spcPct val="115000"/>
              </a:lnSpc>
              <a:spcBef>
                <a:spcPts val="2400"/>
              </a:spcBef>
              <a:spcAft>
                <a:spcPts val="0"/>
              </a:spcAft>
              <a:buSzPts val="1800"/>
              <a:buNone/>
            </a:pPr>
            <a:r>
              <a:rPr lang="en" sz="1600">
                <a:solidFill>
                  <a:srgbClr val="000000"/>
                </a:solidFill>
              </a:rPr>
              <a:t>Minimum object movements when nodes join or leave the ring</a:t>
            </a:r>
            <a:endParaRPr sz="1600">
              <a:solidFill>
                <a:srgbClr val="000000"/>
              </a:solidFill>
            </a:endParaRPr>
          </a:p>
          <a:p>
            <a:pPr marL="0" lvl="0" indent="0" algn="l" rtl="0">
              <a:lnSpc>
                <a:spcPct val="115000"/>
              </a:lnSpc>
              <a:spcBef>
                <a:spcPts val="2400"/>
              </a:spcBef>
              <a:spcAft>
                <a:spcPts val="2400"/>
              </a:spcAft>
              <a:buSzPts val="1800"/>
              <a:buNone/>
            </a:pPr>
            <a:r>
              <a:rPr lang="en" sz="1600">
                <a:solidFill>
                  <a:srgbClr val="000000"/>
                </a:solidFill>
              </a:rPr>
              <a:t>Number of virtual nodes can be adjusted for device heterogeneity</a:t>
            </a:r>
            <a:endParaRPr sz="16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7">
                                            <p:txEl>
                                              <p:pRg st="0" end="0"/>
                                            </p:txEl>
                                          </p:spTgt>
                                        </p:tgtEl>
                                        <p:attrNameLst>
                                          <p:attrName>style.visibility</p:attrName>
                                        </p:attrNameLst>
                                      </p:cBhvr>
                                      <p:to>
                                        <p:strVal val="visible"/>
                                      </p:to>
                                    </p:set>
                                    <p:animEffect transition="in" filter="fade">
                                      <p:cBhvr>
                                        <p:cTn id="7" dur="1"/>
                                        <p:tgtEl>
                                          <p:spTgt spid="1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7">
                                            <p:txEl>
                                              <p:pRg st="1" end="1"/>
                                            </p:txEl>
                                          </p:spTgt>
                                        </p:tgtEl>
                                        <p:attrNameLst>
                                          <p:attrName>style.visibility</p:attrName>
                                        </p:attrNameLst>
                                      </p:cBhvr>
                                      <p:to>
                                        <p:strVal val="visible"/>
                                      </p:to>
                                    </p:set>
                                    <p:animEffect transition="in" filter="fade">
                                      <p:cBhvr>
                                        <p:cTn id="12" dur="1"/>
                                        <p:tgtEl>
                                          <p:spTgt spid="1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7">
                                            <p:txEl>
                                              <p:pRg st="2" end="2"/>
                                            </p:txEl>
                                          </p:spTgt>
                                        </p:tgtEl>
                                        <p:attrNameLst>
                                          <p:attrName>style.visibility</p:attrName>
                                        </p:attrNameLst>
                                      </p:cBhvr>
                                      <p:to>
                                        <p:strVal val="visible"/>
                                      </p:to>
                                    </p:set>
                                    <p:animEffect transition="in" filter="fade">
                                      <p:cBhvr>
                                        <p:cTn id="17" dur="1"/>
                                        <p:tgtEl>
                                          <p:spTgt spid="1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7">
                                            <p:txEl>
                                              <p:pRg st="3" end="3"/>
                                            </p:txEl>
                                          </p:spTgt>
                                        </p:tgtEl>
                                        <p:attrNameLst>
                                          <p:attrName>style.visibility</p:attrName>
                                        </p:attrNameLst>
                                      </p:cBhvr>
                                      <p:to>
                                        <p:strVal val="visible"/>
                                      </p:to>
                                    </p:set>
                                    <p:animEffect transition="in" filter="fade">
                                      <p:cBhvr>
                                        <p:cTn id="22" dur="1"/>
                                        <p:tgtEl>
                                          <p:spTgt spid="1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Techniques for achieving availability</a:t>
            </a:r>
            <a:endParaRPr/>
          </a:p>
        </p:txBody>
      </p:sp>
      <p:sp>
        <p:nvSpPr>
          <p:cNvPr id="173" name="Google Shape;173;p12"/>
          <p:cNvSpPr txBox="1">
            <a:spLocks noGrp="1"/>
          </p:cNvSpPr>
          <p:nvPr>
            <p:ph type="body" idx="1"/>
          </p:nvPr>
        </p:nvSpPr>
        <p:spPr>
          <a:xfrm>
            <a:off x="605850" y="1383825"/>
            <a:ext cx="7761000" cy="3097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b="1" i="1">
                <a:solidFill>
                  <a:srgbClr val="000000"/>
                </a:solidFill>
              </a:rPr>
              <a:t>Consistent hashing</a:t>
            </a:r>
            <a:r>
              <a:rPr lang="en">
                <a:solidFill>
                  <a:srgbClr val="000000"/>
                </a:solidFill>
              </a:rPr>
              <a:t> </a:t>
            </a:r>
            <a:r>
              <a:rPr lang="en">
                <a:solidFill>
                  <a:srgbClr val="B7B7B7"/>
                </a:solidFill>
              </a:rPr>
              <a:t>for partitioning key space</a:t>
            </a:r>
            <a:endParaRPr>
              <a:solidFill>
                <a:srgbClr val="B7B7B7"/>
              </a:solidFill>
            </a:endParaRPr>
          </a:p>
          <a:p>
            <a:pPr marL="0" lvl="0" indent="0" algn="l" rtl="0">
              <a:lnSpc>
                <a:spcPct val="115000"/>
              </a:lnSpc>
              <a:spcBef>
                <a:spcPts val="2400"/>
              </a:spcBef>
              <a:spcAft>
                <a:spcPts val="0"/>
              </a:spcAft>
              <a:buSzPts val="1800"/>
              <a:buNone/>
            </a:pPr>
            <a:r>
              <a:rPr lang="en" b="1" i="1">
                <a:solidFill>
                  <a:srgbClr val="FF0000"/>
                </a:solidFill>
              </a:rPr>
              <a:t>Vector clocks</a:t>
            </a:r>
            <a:r>
              <a:rPr lang="en">
                <a:solidFill>
                  <a:srgbClr val="000000"/>
                </a:solidFill>
              </a:rPr>
              <a:t> </a:t>
            </a:r>
            <a:r>
              <a:rPr lang="en">
                <a:solidFill>
                  <a:srgbClr val="B7B7B7"/>
                </a:solidFill>
              </a:rPr>
              <a:t>for reconciling conflicts during reads</a:t>
            </a:r>
            <a:endParaRPr>
              <a:solidFill>
                <a:srgbClr val="B7B7B7"/>
              </a:solidFill>
            </a:endParaRPr>
          </a:p>
          <a:p>
            <a:pPr marL="0" lvl="0" indent="0" algn="l" rtl="0">
              <a:lnSpc>
                <a:spcPct val="115000"/>
              </a:lnSpc>
              <a:spcBef>
                <a:spcPts val="2400"/>
              </a:spcBef>
              <a:spcAft>
                <a:spcPts val="0"/>
              </a:spcAft>
              <a:buClr>
                <a:srgbClr val="000000"/>
              </a:buClr>
              <a:buSzPts val="1100"/>
              <a:buFont typeface="Arial"/>
              <a:buNone/>
            </a:pPr>
            <a:r>
              <a:rPr lang="en" b="1" i="1">
                <a:solidFill>
                  <a:srgbClr val="000000"/>
                </a:solidFill>
              </a:rPr>
              <a:t>Sloppy quorums</a:t>
            </a:r>
            <a:r>
              <a:rPr lang="en">
                <a:solidFill>
                  <a:srgbClr val="000000"/>
                </a:solidFill>
              </a:rPr>
              <a:t> </a:t>
            </a:r>
            <a:r>
              <a:rPr lang="en">
                <a:solidFill>
                  <a:srgbClr val="B7B7B7"/>
                </a:solidFill>
              </a:rPr>
              <a:t>for handling temporary failures</a:t>
            </a:r>
            <a:endParaRPr>
              <a:solidFill>
                <a:srgbClr val="B7B7B7"/>
              </a:solidFill>
            </a:endParaRPr>
          </a:p>
          <a:p>
            <a:pPr marL="0" lvl="0" indent="0" algn="l" rtl="0">
              <a:lnSpc>
                <a:spcPct val="115000"/>
              </a:lnSpc>
              <a:spcBef>
                <a:spcPts val="2400"/>
              </a:spcBef>
              <a:spcAft>
                <a:spcPts val="0"/>
              </a:spcAft>
              <a:buSzPts val="1800"/>
              <a:buNone/>
            </a:pPr>
            <a:r>
              <a:rPr lang="en" b="1" i="1">
                <a:solidFill>
                  <a:srgbClr val="000000"/>
                </a:solidFill>
              </a:rPr>
              <a:t>Anti-entropy using Merkle trees</a:t>
            </a:r>
            <a:r>
              <a:rPr lang="en">
                <a:solidFill>
                  <a:srgbClr val="000000"/>
                </a:solidFill>
              </a:rPr>
              <a:t> </a:t>
            </a:r>
            <a:r>
              <a:rPr lang="en">
                <a:solidFill>
                  <a:srgbClr val="B7B7B7"/>
                </a:solidFill>
              </a:rPr>
              <a:t>for syncing key-value pairs</a:t>
            </a:r>
            <a:endParaRPr>
              <a:solidFill>
                <a:srgbClr val="B7B7B7"/>
              </a:solidFill>
            </a:endParaRPr>
          </a:p>
          <a:p>
            <a:pPr marL="0" lvl="0" indent="0" algn="l" rtl="0">
              <a:lnSpc>
                <a:spcPct val="115000"/>
              </a:lnSpc>
              <a:spcBef>
                <a:spcPts val="2400"/>
              </a:spcBef>
              <a:spcAft>
                <a:spcPts val="2400"/>
              </a:spcAft>
              <a:buSzPts val="1800"/>
              <a:buNone/>
            </a:pPr>
            <a:r>
              <a:rPr lang="en" b="1" i="1">
                <a:solidFill>
                  <a:srgbClr val="000000"/>
                </a:solidFill>
              </a:rPr>
              <a:t>Gossip-based protocol</a:t>
            </a:r>
            <a:r>
              <a:rPr lang="en">
                <a:solidFill>
                  <a:srgbClr val="000000"/>
                </a:solidFill>
              </a:rPr>
              <a:t> </a:t>
            </a:r>
            <a:r>
              <a:rPr lang="en">
                <a:solidFill>
                  <a:srgbClr val="B7B7B7"/>
                </a:solidFill>
              </a:rPr>
              <a:t>for membership notifications</a:t>
            </a:r>
            <a:endParaRPr>
              <a:solidFill>
                <a:srgbClr val="B7B7B7"/>
              </a:solidFill>
            </a:endParaRPr>
          </a:p>
        </p:txBody>
      </p:sp>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3841</Words>
  <Application>Microsoft Macintosh PowerPoint</Application>
  <PresentationFormat>On-screen Show (16:9)</PresentationFormat>
  <Paragraphs>552</Paragraphs>
  <Slides>38</Slides>
  <Notes>38</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38</vt:i4>
      </vt:variant>
    </vt:vector>
  </HeadingPairs>
  <TitlesOfParts>
    <vt:vector size="42" baseType="lpstr">
      <vt:lpstr>Arial</vt:lpstr>
      <vt:lpstr>Consolas</vt:lpstr>
      <vt:lpstr>Simple Dark</vt:lpstr>
      <vt:lpstr>Simple Light</vt:lpstr>
      <vt:lpstr>Dynamo / Bayou</vt:lpstr>
      <vt:lpstr>Some context...</vt:lpstr>
      <vt:lpstr>Availability is important</vt:lpstr>
      <vt:lpstr>Dynamo</vt:lpstr>
      <vt:lpstr>Techniques for achieving availability</vt:lpstr>
      <vt:lpstr>Techniques for achieving availability</vt:lpstr>
      <vt:lpstr>Consistent Hashing</vt:lpstr>
      <vt:lpstr>Consistent Hashing</vt:lpstr>
      <vt:lpstr>Techniques for achieving availability</vt:lpstr>
      <vt:lpstr>Conflict resolution</vt:lpstr>
      <vt:lpstr>Context contains vector clocks</vt:lpstr>
      <vt:lpstr>PowerPoint Presentation</vt:lpstr>
      <vt:lpstr>PowerPoint Presentation</vt:lpstr>
      <vt:lpstr>Conflict resolution</vt:lpstr>
      <vt:lpstr>Techniques for achieving availability</vt:lpstr>
      <vt:lpstr>Sloppy Quorums</vt:lpstr>
      <vt:lpstr>Sloppy Quorums</vt:lpstr>
      <vt:lpstr>Hinted Handoff</vt:lpstr>
      <vt:lpstr>Sloppy Quorums</vt:lpstr>
      <vt:lpstr>Techniques for achieving availability</vt:lpstr>
      <vt:lpstr>Anti-entropy using Merkle trees</vt:lpstr>
      <vt:lpstr>Techniques for achieving availability</vt:lpstr>
      <vt:lpstr>Membership notification</vt:lpstr>
      <vt:lpstr>Bayou</vt:lpstr>
      <vt:lpstr>Bayou Writes</vt:lpstr>
      <vt:lpstr>Bayou Writes</vt:lpstr>
      <vt:lpstr>Bayou Writes</vt:lpstr>
      <vt:lpstr>Bayou Writes</vt:lpstr>
      <vt:lpstr>Bayou Writes</vt:lpstr>
      <vt:lpstr>Bayou Anti-Entropy</vt:lpstr>
      <vt:lpstr>Bayou Anti-Entropy</vt:lpstr>
      <vt:lpstr>Bayou Commit</vt:lpstr>
      <vt:lpstr>Bayou Write</vt:lpstr>
      <vt:lpstr>Bayou Anti-Entropy</vt:lpstr>
      <vt:lpstr>Bayou Anti-Entropy</vt:lpstr>
      <vt:lpstr>Bayou Commit</vt:lpstr>
      <vt:lpstr>Bayou</vt:lpstr>
      <vt:lpstr>Bayou and Dynamo similarities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Dynamo / Bayou</dc:title>
  <cp:lastModifiedBy>Jianan Lu</cp:lastModifiedBy>
  <cp:revision>1</cp:revision>
  <dcterms:modified xsi:type="dcterms:W3CDTF">2021-03-05T16:11:58Z</dcterms:modified>
</cp:coreProperties>
</file>