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/>
    <p:restoredTop sz="94663"/>
  </p:normalViewPr>
  <p:slideViewPr>
    <p:cSldViewPr snapToGrid="0" snapToObjects="1">
      <p:cViewPr varScale="1">
        <p:scale>
          <a:sx n="156" d="100"/>
          <a:sy n="156" d="100"/>
        </p:scale>
        <p:origin x="2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Notes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be76d8ad4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be76d8ad4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Dispatch a goroutines that issues the RPC and sends response to channel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main goroutine can then receive the response from channel 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01765189c_0_1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01765189c_0_1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There are many… actually MOST RPCs are asynchronous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Whenever you want to send multiple messages at once, e.g.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Building a scheduler loop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Client contacting multiple servers at once and returning the first result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Background tasks, e.g.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Cleaning up metadata that has gone stale, e.g. removing cached objects that are no longer referenced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Backing up results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Compressing data that is not frequently accessed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bdb2e2963a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bdb2e2963a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bdb2e2963a_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bdb2e2963a_0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will use net/rpc extensively for the assignments.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However, net/rpc is only supported in Go.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support RPC in cross-language platforms, Go library uses net/rpc/jsonrpc. It is based on TCP protocol but currently does not support HTTP methods. This limits its application in real life.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gRPC is a high-performance, widely used open-source RPC framework by Google. It can support popular languages like Python, Go, and Java.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292929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bdb2e2963a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bdb2e2963a_0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Note: </a:t>
            </a:r>
            <a:r>
              <a:rPr lang="en">
                <a:solidFill>
                  <a:schemeClr val="dk1"/>
                </a:solidFill>
              </a:rPr>
              <a:t>“receiver” here means the type to which this method applies, not a communication receiver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TODO: might have question about the input parameters in the stub function (args, and reply), why is reply a pointer not args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201765189c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201765189c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01765189c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201765189c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(NB: *WordCountServer is the “receiver” for this method.)</a:t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201765189c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201765189c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01765189c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201765189c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201765189c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201765189c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 that Accept blocks, so this server only handles one request at a time (inefficient!)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58c95e846_0_1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58c95e846_0_1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this precept, we will talk about RPC in more details.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Give an overview of Go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Walk through a example to show how to build such a RPC server in Go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bdb2e2963a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bdb2e2963a_0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201765189c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201765189c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rpc.Dial establishes new connection and returns a new client (which is responsible for handling requests)</a:t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201765189c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201765189c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201765189c_0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201765189c_0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201765189c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201765189c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201765189c_0_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201765189c_0_1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go back to our RPC client. Is this synchronous or async?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would we make this asynchronous? What would the signature look like? (What would we return?)</a:t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201765189c_0_2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Google Shape;255;g201765189c_0_2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(NB: “The Call method waits for the remote call to complete while the Go method launches the call asynchronously and signals completion using the Call structure's Done channel.” from https://golang.org/pkg/net/rpc/)</a:t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201765189c_0_2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201765189c_0_2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(NB: “The Call method waits for the remote call to complete while the Go method launches the call asynchronously and signals completion using the Call structure's Done channel.” from https://golang.org/pkg/net/rpc/)</a:t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bdb2e2963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bdb2e2963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bdb2e2963a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bdb2e2963a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bdb2e2963a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bdb2e2963a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58c95e846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58c95e846_0_1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RPCs are the fundamental bedrock of distributed systems. It’s how most of these systems, including hadoop mapreduce for example, are built. Its pervasiveness is due to its simple interface.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01061cd6a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01061cd6a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01765189c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01765189c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works, but what’s the problem? How’s the performance?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(Ans: we have to launch tasks on the workers one by one, no parallelism, all operations are handled by the master goroutine in order) 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01765189c_0_1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01765189c_0_1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01765189c_0_1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01765189c_0_1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can implement a function “sendRPC” that takes in a callback function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Such that when RPC call for RunTask completes and returns, the callback function handleResponse will be triggered to process the RPC result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01765189c_0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01765189c_0_1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RPCs in Go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Feb 19th, 2021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Asynchronous RPC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128" name="Google Shape;128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61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Await RPC response in a separate thread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Multiple ways to implement this:</a:t>
            </a:r>
            <a:endParaRPr>
              <a:solidFill>
                <a:srgbClr val="000000"/>
              </a:solidFill>
            </a:endParaRPr>
          </a:p>
          <a:p>
            <a:pPr marL="457200" lvl="0" indent="-325755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AutoNum type="arabicPeriod"/>
            </a:pPr>
            <a:r>
              <a:rPr lang="en">
                <a:solidFill>
                  <a:srgbClr val="000000"/>
                </a:solidFill>
              </a:rPr>
              <a:t>Pass a </a:t>
            </a:r>
            <a:r>
              <a:rPr lang="en" i="1">
                <a:solidFill>
                  <a:srgbClr val="000000"/>
                </a:solidFill>
              </a:rPr>
              <a:t>callback</a:t>
            </a:r>
            <a:r>
              <a:rPr lang="en">
                <a:solidFill>
                  <a:srgbClr val="000000"/>
                </a:solidFill>
              </a:rPr>
              <a:t> to RPC that will be invoked later</a:t>
            </a:r>
            <a:endParaRPr>
              <a:solidFill>
                <a:srgbClr val="000000"/>
              </a:solidFill>
            </a:endParaRPr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>
                <a:solidFill>
                  <a:srgbClr val="000000"/>
                </a:solidFill>
              </a:rPr>
              <a:t>Use</a:t>
            </a:r>
            <a:r>
              <a:rPr lang="en">
                <a:solidFill>
                  <a:srgbClr val="FFFFFF"/>
                </a:solidFill>
              </a:rPr>
              <a:t> </a:t>
            </a:r>
            <a:r>
              <a:rPr lang="en" i="1">
                <a:solidFill>
                  <a:srgbClr val="FF0000"/>
                </a:solidFill>
              </a:rPr>
              <a:t>channels</a:t>
            </a:r>
            <a:r>
              <a:rPr lang="en">
                <a:solidFill>
                  <a:srgbClr val="000000"/>
                </a:solidFill>
              </a:rPr>
              <a:t> to communicate RPC reply back to main thread</a:t>
            </a:r>
            <a:endParaRPr>
              <a:solidFill>
                <a:srgbClr val="000000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for _, worker := range workers {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go func() {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  </a:t>
            </a:r>
            <a:r>
              <a:rPr lang="en" sz="14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channel</a:t>
            </a: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&lt;- sendRPC(</a:t>
            </a:r>
            <a:r>
              <a:rPr lang="en" sz="1400">
                <a:solidFill>
                  <a:srgbClr val="6AA84F"/>
                </a:solidFill>
                <a:latin typeface="Consolas"/>
                <a:ea typeface="Consolas"/>
                <a:cs typeface="Consolas"/>
                <a:sym typeface="Consolas"/>
              </a:rPr>
              <a:t>"RunTask"</a:t>
            </a: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, address, request)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}()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select {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case res := &lt;-channel: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handleResponse(res)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default: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// do other stuff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29" name="Google Shape;129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4"/>
          <p:cNvSpPr txBox="1">
            <a:spLocks noGrp="1"/>
          </p:cNvSpPr>
          <p:nvPr>
            <p:ph type="body" idx="1"/>
          </p:nvPr>
        </p:nvSpPr>
        <p:spPr>
          <a:xfrm>
            <a:off x="311700" y="1780650"/>
            <a:ext cx="8520600" cy="132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3200">
                <a:solidFill>
                  <a:srgbClr val="000000"/>
                </a:solidFill>
              </a:rPr>
              <a:t>What’s an example application where we would want asynchronous RPCs?</a:t>
            </a:r>
            <a:endParaRPr sz="3200">
              <a:solidFill>
                <a:srgbClr val="000000"/>
              </a:solidFill>
            </a:endParaRPr>
          </a:p>
        </p:txBody>
      </p:sp>
      <p:sp>
        <p:nvSpPr>
          <p:cNvPr id="135" name="Google Shape;135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Writing a RPC server in GO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41" name="Google Shape;141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RPC Implementations in Go </a:t>
            </a:r>
            <a:endParaRPr b="1"/>
          </a:p>
        </p:txBody>
      </p:sp>
      <p:sp>
        <p:nvSpPr>
          <p:cNvPr id="147" name="Google Shape;147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There are 3 types of RPC implementations in Go’s built-in library</a:t>
            </a:r>
            <a:endParaRPr sz="2000">
              <a:solidFill>
                <a:srgbClr val="000000"/>
              </a:solidFill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○"/>
            </a:pPr>
            <a:r>
              <a:rPr lang="en" sz="2000">
                <a:solidFill>
                  <a:srgbClr val="000000"/>
                </a:solidFill>
              </a:rPr>
              <a:t>net/rpc </a:t>
            </a:r>
            <a:endParaRPr sz="2000">
              <a:solidFill>
                <a:srgbClr val="000000"/>
              </a:solidFill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000"/>
              <a:buChar char="○"/>
            </a:pPr>
            <a:r>
              <a:rPr lang="en" sz="2000">
                <a:solidFill>
                  <a:srgbClr val="999999"/>
                </a:solidFill>
              </a:rPr>
              <a:t>net/rpc/jsonrpc</a:t>
            </a:r>
            <a:endParaRPr sz="2000">
              <a:solidFill>
                <a:srgbClr val="999999"/>
              </a:solidFill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000"/>
              <a:buChar char="○"/>
            </a:pPr>
            <a:r>
              <a:rPr lang="en" sz="2000">
                <a:solidFill>
                  <a:srgbClr val="999999"/>
                </a:solidFill>
              </a:rPr>
              <a:t>gRPC</a:t>
            </a:r>
            <a:endParaRPr sz="2000">
              <a:solidFill>
                <a:srgbClr val="999999"/>
              </a:solidFill>
            </a:endParaRPr>
          </a:p>
        </p:txBody>
      </p:sp>
      <p:sp>
        <p:nvSpPr>
          <p:cNvPr id="148" name="Google Shape;148;p2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RPCs in GO (net/rpc server)</a:t>
            </a:r>
            <a:endParaRPr b="1"/>
          </a:p>
        </p:txBody>
      </p:sp>
      <p:sp>
        <p:nvSpPr>
          <p:cNvPr id="154" name="Google Shape;154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Write stub receiver methods in the form:</a:t>
            </a:r>
            <a:endParaRPr sz="2000">
              <a:solidFill>
                <a:srgbClr val="000000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func (t *T) MethodName(args T1, reply *T2) error</a:t>
            </a:r>
            <a:endParaRPr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chemeClr val="dk1"/>
                </a:solidFill>
              </a:rPr>
              <a:t>Create a server</a:t>
            </a:r>
            <a:endParaRPr sz="2000">
              <a:solidFill>
                <a:schemeClr val="dk1"/>
              </a:solidFill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" sz="2000">
                <a:solidFill>
                  <a:schemeClr val="dk1"/>
                </a:solidFill>
              </a:rPr>
              <a:t>Create a TCP server (or some other types of server to receive data)</a:t>
            </a:r>
            <a:endParaRPr sz="2000">
              <a:solidFill>
                <a:schemeClr val="dk1"/>
              </a:solidFill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" sz="2000">
                <a:solidFill>
                  <a:schemeClr val="dk1"/>
                </a:solidFill>
              </a:rPr>
              <a:t>Create a listener that will handle RPCs </a:t>
            </a:r>
            <a:endParaRPr sz="2000">
              <a:solidFill>
                <a:schemeClr val="dk1"/>
              </a:solidFill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" sz="2000">
                <a:solidFill>
                  <a:schemeClr val="dk1"/>
                </a:solidFill>
              </a:rPr>
              <a:t>Register the listener and accept inbound RPC </a:t>
            </a:r>
            <a:endParaRPr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See </a:t>
            </a:r>
            <a:r>
              <a:rPr lang="en" sz="2000">
                <a:solidFill>
                  <a:srgbClr val="0000FF"/>
                </a:solidFill>
              </a:rPr>
              <a:t>https://golang.org/pkg/net/rpc/</a:t>
            </a:r>
            <a:r>
              <a:rPr lang="en" sz="2000">
                <a:solidFill>
                  <a:srgbClr val="000000"/>
                </a:solidFill>
              </a:rPr>
              <a:t> for more details</a:t>
            </a:r>
            <a:endParaRPr sz="2000">
              <a:solidFill>
                <a:srgbClr val="000000"/>
              </a:solidFill>
            </a:endParaRPr>
          </a:p>
        </p:txBody>
      </p:sp>
      <p:sp>
        <p:nvSpPr>
          <p:cNvPr id="155" name="Google Shape;155;p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Go example: Word count server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161" name="Google Shape;161;p28"/>
          <p:cNvSpPr txBox="1"/>
          <p:nvPr/>
        </p:nvSpPr>
        <p:spPr>
          <a:xfrm>
            <a:off x="696350" y="1333025"/>
            <a:ext cx="3301800" cy="26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type </a:t>
            </a:r>
            <a:r>
              <a:rPr lang="en">
                <a:highlight>
                  <a:srgbClr val="FFFFFF"/>
                </a:highlight>
              </a:rPr>
              <a:t>WordCountServer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struct </a:t>
            </a:r>
            <a:r>
              <a:rPr lang="en">
                <a:highlight>
                  <a:srgbClr val="FFFFFF"/>
                </a:highlight>
              </a:rPr>
              <a:t>{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addr string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}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type </a:t>
            </a:r>
            <a:r>
              <a:rPr lang="en">
                <a:highlight>
                  <a:srgbClr val="FFFFFF"/>
                </a:highlight>
              </a:rPr>
              <a:t>WordCountRequest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struct </a:t>
            </a:r>
            <a:r>
              <a:rPr lang="en">
                <a:highlight>
                  <a:srgbClr val="FFFFFF"/>
                </a:highlight>
              </a:rPr>
              <a:t>{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Input string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}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type </a:t>
            </a:r>
            <a:r>
              <a:rPr lang="en">
                <a:highlight>
                  <a:srgbClr val="FFFFFF"/>
                </a:highlight>
              </a:rPr>
              <a:t>WordCountReply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struct </a:t>
            </a:r>
            <a:r>
              <a:rPr lang="en">
                <a:highlight>
                  <a:srgbClr val="FFFFFF"/>
                </a:highlight>
              </a:rPr>
              <a:t>{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Counts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map</a:t>
            </a:r>
            <a:r>
              <a:rPr lang="en">
                <a:highlight>
                  <a:srgbClr val="FFFFFF"/>
                </a:highlight>
              </a:rPr>
              <a:t>[string]int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}</a:t>
            </a:r>
            <a:endParaRPr>
              <a:highlight>
                <a:srgbClr val="FFFFFF"/>
              </a:highlight>
            </a:endParaRPr>
          </a:p>
        </p:txBody>
      </p:sp>
      <p:sp>
        <p:nvSpPr>
          <p:cNvPr id="162" name="Google Shape;162;p28"/>
          <p:cNvSpPr txBox="1"/>
          <p:nvPr/>
        </p:nvSpPr>
        <p:spPr>
          <a:xfrm>
            <a:off x="3998150" y="1294850"/>
            <a:ext cx="3731700" cy="29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highlight>
                  <a:srgbClr val="FFFFFF"/>
                </a:highlight>
              </a:rPr>
              <a:t>(*WordCountServer) Compute(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      request WordCountRequest,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      reply *WordCountReply) error {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counts := make(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map</a:t>
            </a:r>
            <a:r>
              <a:rPr lang="en">
                <a:highlight>
                  <a:srgbClr val="FFFFFF"/>
                </a:highlight>
              </a:rPr>
              <a:t>[string]int)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input := request.Input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tokens := strings.Fields(input)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highlight>
                  <a:srgbClr val="FFFFFF"/>
                </a:highlight>
              </a:rPr>
              <a:t>_, t :=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range </a:t>
            </a:r>
            <a:r>
              <a:rPr lang="en">
                <a:highlight>
                  <a:srgbClr val="FFFFFF"/>
                </a:highlight>
              </a:rPr>
              <a:t>tokens {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       counts[t] +=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highlight>
                  <a:srgbClr val="FFFFFF"/>
                </a:highlight>
              </a:rPr>
              <a:t>}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reply.Counts = counts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return </a:t>
            </a:r>
            <a:r>
              <a:rPr lang="en">
                <a:highlight>
                  <a:srgbClr val="FFFFFF"/>
                </a:highlight>
              </a:rPr>
              <a:t>nil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}</a:t>
            </a:r>
            <a:endParaRPr/>
          </a:p>
        </p:txBody>
      </p:sp>
      <p:sp>
        <p:nvSpPr>
          <p:cNvPr id="163" name="Google Shape;163;p28"/>
          <p:cNvSpPr txBox="1"/>
          <p:nvPr/>
        </p:nvSpPr>
        <p:spPr>
          <a:xfrm>
            <a:off x="5830900" y="4081300"/>
            <a:ext cx="2500500" cy="6156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1: write the stub function </a:t>
            </a:r>
            <a:endParaRPr/>
          </a:p>
        </p:txBody>
      </p:sp>
      <p:sp>
        <p:nvSpPr>
          <p:cNvPr id="164" name="Google Shape;164;p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9"/>
          <p:cNvSpPr txBox="1"/>
          <p:nvPr/>
        </p:nvSpPr>
        <p:spPr>
          <a:xfrm>
            <a:off x="3998150" y="1294850"/>
            <a:ext cx="3731700" cy="29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highlight>
                  <a:srgbClr val="FFFFFF"/>
                </a:highlight>
              </a:rPr>
              <a:t>(*WordCountServer) Compute(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      request WordCountRequest,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      reply *WordCountReply) error {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counts := make(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map</a:t>
            </a:r>
            <a:r>
              <a:rPr lang="en">
                <a:highlight>
                  <a:srgbClr val="FFFFFF"/>
                </a:highlight>
              </a:rPr>
              <a:t>[string]int)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input := request.Input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tokens := strings.Fields(input)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highlight>
                  <a:srgbClr val="FFFFFF"/>
                </a:highlight>
              </a:rPr>
              <a:t>_, t :=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range </a:t>
            </a:r>
            <a:r>
              <a:rPr lang="en">
                <a:highlight>
                  <a:srgbClr val="FFFFFF"/>
                </a:highlight>
              </a:rPr>
              <a:t>tokens {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       counts[t] +=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highlight>
                  <a:srgbClr val="FFFFFF"/>
                </a:highlight>
              </a:rPr>
              <a:t>}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reply.Counts = counts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return </a:t>
            </a:r>
            <a:r>
              <a:rPr lang="en">
                <a:highlight>
                  <a:srgbClr val="FFFFFF"/>
                </a:highlight>
              </a:rPr>
              <a:t>nil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}</a:t>
            </a:r>
            <a:endParaRPr/>
          </a:p>
        </p:txBody>
      </p:sp>
      <p:sp>
        <p:nvSpPr>
          <p:cNvPr id="170" name="Google Shape;170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Go example: Word count server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171" name="Google Shape;171;p29"/>
          <p:cNvSpPr txBox="1"/>
          <p:nvPr/>
        </p:nvSpPr>
        <p:spPr>
          <a:xfrm>
            <a:off x="696350" y="1333025"/>
            <a:ext cx="3301800" cy="26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type </a:t>
            </a:r>
            <a:r>
              <a:rPr lang="en">
                <a:highlight>
                  <a:srgbClr val="FFFFFF"/>
                </a:highlight>
              </a:rPr>
              <a:t>WordCountServer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struct </a:t>
            </a:r>
            <a:r>
              <a:rPr lang="en">
                <a:highlight>
                  <a:srgbClr val="FFFFFF"/>
                </a:highlight>
              </a:rPr>
              <a:t>{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addr string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}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type </a:t>
            </a:r>
            <a:r>
              <a:rPr lang="en">
                <a:highlight>
                  <a:srgbClr val="FFFFFF"/>
                </a:highlight>
              </a:rPr>
              <a:t>WordCountRequest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struct </a:t>
            </a:r>
            <a:r>
              <a:rPr lang="en">
                <a:highlight>
                  <a:srgbClr val="FFFFFF"/>
                </a:highlight>
              </a:rPr>
              <a:t>{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Input string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}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type </a:t>
            </a:r>
            <a:r>
              <a:rPr lang="en">
                <a:highlight>
                  <a:srgbClr val="FFFFFF"/>
                </a:highlight>
              </a:rPr>
              <a:t>WordCountReply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struct </a:t>
            </a:r>
            <a:r>
              <a:rPr lang="en">
                <a:highlight>
                  <a:srgbClr val="FFFFFF"/>
                </a:highlight>
              </a:rPr>
              <a:t>{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Counts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map</a:t>
            </a:r>
            <a:r>
              <a:rPr lang="en">
                <a:highlight>
                  <a:srgbClr val="FFFFFF"/>
                </a:highlight>
              </a:rPr>
              <a:t>[string]int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}</a:t>
            </a:r>
            <a:endParaRPr>
              <a:highlight>
                <a:srgbClr val="FFFFFF"/>
              </a:highlight>
            </a:endParaRPr>
          </a:p>
        </p:txBody>
      </p:sp>
      <p:sp>
        <p:nvSpPr>
          <p:cNvPr id="172" name="Google Shape;172;p29"/>
          <p:cNvSpPr/>
          <p:nvPr/>
        </p:nvSpPr>
        <p:spPr>
          <a:xfrm>
            <a:off x="3998150" y="2037925"/>
            <a:ext cx="3263700" cy="1641600"/>
          </a:xfrm>
          <a:prstGeom prst="rect">
            <a:avLst/>
          </a:prstGeom>
          <a:solidFill>
            <a:srgbClr val="FFFFFF">
              <a:alpha val="849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29"/>
          <p:cNvSpPr/>
          <p:nvPr/>
        </p:nvSpPr>
        <p:spPr>
          <a:xfrm>
            <a:off x="3998150" y="1367325"/>
            <a:ext cx="3263700" cy="6708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29"/>
          <p:cNvSpPr txBox="1"/>
          <p:nvPr/>
        </p:nvSpPr>
        <p:spPr>
          <a:xfrm>
            <a:off x="5830900" y="4081300"/>
            <a:ext cx="2500500" cy="6156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1: write the stub function </a:t>
            </a:r>
            <a:endParaRPr/>
          </a:p>
        </p:txBody>
      </p:sp>
      <p:sp>
        <p:nvSpPr>
          <p:cNvPr id="175" name="Google Shape;175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Go example: Word count server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181" name="Google Shape;181;p30"/>
          <p:cNvSpPr/>
          <p:nvPr/>
        </p:nvSpPr>
        <p:spPr>
          <a:xfrm>
            <a:off x="1021175" y="1646950"/>
            <a:ext cx="1679400" cy="210000"/>
          </a:xfrm>
          <a:prstGeom prst="roundRect">
            <a:avLst>
              <a:gd name="adj" fmla="val 16667"/>
            </a:avLst>
          </a:prstGeom>
          <a:solidFill>
            <a:srgbClr val="4A86E8">
              <a:alpha val="226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30"/>
          <p:cNvSpPr txBox="1"/>
          <p:nvPr/>
        </p:nvSpPr>
        <p:spPr>
          <a:xfrm>
            <a:off x="696350" y="1333025"/>
            <a:ext cx="4734600" cy="234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</a:rPr>
              <a:t>func </a:t>
            </a:r>
            <a:r>
              <a:rPr lang="en"/>
              <a:t>(server *WordCountServer) Listen()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rpc.Register(server)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listener, err := net.Listen(</a:t>
            </a:r>
            <a:r>
              <a:rPr lang="en" b="1">
                <a:solidFill>
                  <a:srgbClr val="008000"/>
                </a:solidFill>
              </a:rPr>
              <a:t>"tcp"</a:t>
            </a:r>
            <a:r>
              <a:rPr lang="en"/>
              <a:t>, server.addr)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checkError(err)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lang="en" b="1">
                <a:solidFill>
                  <a:srgbClr val="000080"/>
                </a:solidFill>
              </a:rPr>
              <a:t>go func</a:t>
            </a:r>
            <a:r>
              <a:rPr lang="en"/>
              <a:t>()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rpc.Accept(listener)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}()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/>
          </a:p>
        </p:txBody>
      </p:sp>
      <p:sp>
        <p:nvSpPr>
          <p:cNvPr id="183" name="Google Shape;183;p30"/>
          <p:cNvSpPr txBox="1"/>
          <p:nvPr/>
        </p:nvSpPr>
        <p:spPr>
          <a:xfrm>
            <a:off x="5691300" y="1456750"/>
            <a:ext cx="2500500" cy="4002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2.1: create a server </a:t>
            </a:r>
            <a:endParaRPr/>
          </a:p>
        </p:txBody>
      </p:sp>
      <p:sp>
        <p:nvSpPr>
          <p:cNvPr id="184" name="Google Shape;184;p3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1"/>
          <p:cNvSpPr/>
          <p:nvPr/>
        </p:nvSpPr>
        <p:spPr>
          <a:xfrm>
            <a:off x="1021175" y="1847375"/>
            <a:ext cx="3577800" cy="238200"/>
          </a:xfrm>
          <a:prstGeom prst="roundRect">
            <a:avLst>
              <a:gd name="adj" fmla="val 16667"/>
            </a:avLst>
          </a:prstGeom>
          <a:solidFill>
            <a:srgbClr val="4A86E8">
              <a:alpha val="226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31"/>
          <p:cNvSpPr txBox="1"/>
          <p:nvPr/>
        </p:nvSpPr>
        <p:spPr>
          <a:xfrm>
            <a:off x="696350" y="1333025"/>
            <a:ext cx="4870800" cy="234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</a:rPr>
              <a:t>func </a:t>
            </a:r>
            <a:r>
              <a:rPr lang="en"/>
              <a:t>(server *WordCountServer) Listen()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rpc.Register(server)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listener, err := net.Listen(</a:t>
            </a:r>
            <a:r>
              <a:rPr lang="en" b="1">
                <a:solidFill>
                  <a:srgbClr val="008000"/>
                </a:solidFill>
              </a:rPr>
              <a:t>"tcp"</a:t>
            </a:r>
            <a:r>
              <a:rPr lang="en"/>
              <a:t>, server.addr)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checkError(err)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lang="en" b="1">
                <a:solidFill>
                  <a:srgbClr val="000080"/>
                </a:solidFill>
              </a:rPr>
              <a:t>go func</a:t>
            </a:r>
            <a:r>
              <a:rPr lang="en"/>
              <a:t>()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rpc.Accept(listener)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}()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/>
          </a:p>
        </p:txBody>
      </p:sp>
      <p:sp>
        <p:nvSpPr>
          <p:cNvPr id="191" name="Google Shape;191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Go example: Word count server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192" name="Google Shape;192;p31"/>
          <p:cNvSpPr txBox="1"/>
          <p:nvPr/>
        </p:nvSpPr>
        <p:spPr>
          <a:xfrm>
            <a:off x="5691300" y="1456750"/>
            <a:ext cx="2779800" cy="6156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2.2: create a listener that handles RPCs</a:t>
            </a:r>
            <a:endParaRPr/>
          </a:p>
        </p:txBody>
      </p:sp>
      <p:sp>
        <p:nvSpPr>
          <p:cNvPr id="193" name="Google Shape;193;p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18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2"/>
          <p:cNvSpPr txBox="1"/>
          <p:nvPr/>
        </p:nvSpPr>
        <p:spPr>
          <a:xfrm>
            <a:off x="696350" y="1333025"/>
            <a:ext cx="4734600" cy="234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</a:rPr>
              <a:t>func </a:t>
            </a:r>
            <a:r>
              <a:rPr lang="en"/>
              <a:t>(server *WordCountServer) Listen()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rpc.Register(server)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listener, err := net.Listen(</a:t>
            </a:r>
            <a:r>
              <a:rPr lang="en" b="1">
                <a:solidFill>
                  <a:srgbClr val="008000"/>
                </a:solidFill>
              </a:rPr>
              <a:t>"tcp"</a:t>
            </a:r>
            <a:r>
              <a:rPr lang="en"/>
              <a:t>, server.addr)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checkError(err)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lang="en" b="1">
                <a:solidFill>
                  <a:srgbClr val="000080"/>
                </a:solidFill>
              </a:rPr>
              <a:t>go func</a:t>
            </a:r>
            <a:r>
              <a:rPr lang="en"/>
              <a:t>()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rpc.Accept(listener)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}()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/>
          </a:p>
        </p:txBody>
      </p:sp>
      <p:sp>
        <p:nvSpPr>
          <p:cNvPr id="199" name="Google Shape;199;p32"/>
          <p:cNvSpPr/>
          <p:nvPr/>
        </p:nvSpPr>
        <p:spPr>
          <a:xfrm>
            <a:off x="1327250" y="2456975"/>
            <a:ext cx="1650300" cy="238200"/>
          </a:xfrm>
          <a:prstGeom prst="roundRect">
            <a:avLst>
              <a:gd name="adj" fmla="val 16667"/>
            </a:avLst>
          </a:prstGeom>
          <a:solidFill>
            <a:srgbClr val="4A86E8">
              <a:alpha val="226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Go example: Word count server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201" name="Google Shape;201;p32"/>
          <p:cNvSpPr txBox="1"/>
          <p:nvPr/>
        </p:nvSpPr>
        <p:spPr>
          <a:xfrm>
            <a:off x="5691300" y="1456750"/>
            <a:ext cx="2500500" cy="6156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2.3: register the listener and accept inbound RPCs</a:t>
            </a:r>
            <a:endParaRPr/>
          </a:p>
        </p:txBody>
      </p:sp>
      <p:sp>
        <p:nvSpPr>
          <p:cNvPr id="202" name="Google Shape;202;p3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19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FFFFFF"/>
                </a:solidFill>
              </a:rPr>
              <a:t>Outline</a:t>
            </a:r>
            <a:endParaRPr b="1">
              <a:solidFill>
                <a:srgbClr val="FFFFFF"/>
              </a:solidFill>
            </a:endParaRPr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RPC Overview 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Example: Writing an RPC server in Go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70" name="Google Shape;70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RPCs in GO (net/rpc client)</a:t>
            </a:r>
            <a:endParaRPr b="1"/>
          </a:p>
        </p:txBody>
      </p:sp>
      <p:sp>
        <p:nvSpPr>
          <p:cNvPr id="208" name="Google Shape;208;p3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Create a client</a:t>
            </a:r>
            <a:endParaRPr sz="2000">
              <a:solidFill>
                <a:srgbClr val="000000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Issue a RPC call </a:t>
            </a:r>
            <a:endParaRPr sz="2000">
              <a:solidFill>
                <a:srgbClr val="000000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Unpack return value</a:t>
            </a:r>
            <a:endParaRPr sz="2000">
              <a:solidFill>
                <a:srgbClr val="000000"/>
              </a:solidFill>
            </a:endParaRPr>
          </a:p>
        </p:txBody>
      </p:sp>
      <p:sp>
        <p:nvSpPr>
          <p:cNvPr id="209" name="Google Shape;209;p3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20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4"/>
          <p:cNvSpPr/>
          <p:nvPr/>
        </p:nvSpPr>
        <p:spPr>
          <a:xfrm>
            <a:off x="2023150" y="1612975"/>
            <a:ext cx="2242500" cy="238200"/>
          </a:xfrm>
          <a:prstGeom prst="roundRect">
            <a:avLst>
              <a:gd name="adj" fmla="val 16667"/>
            </a:avLst>
          </a:prstGeom>
          <a:solidFill>
            <a:srgbClr val="4A86E8">
              <a:alpha val="226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Go example: Word count client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216" name="Google Shape;216;p34"/>
          <p:cNvSpPr txBox="1"/>
          <p:nvPr/>
        </p:nvSpPr>
        <p:spPr>
          <a:xfrm>
            <a:off x="696350" y="1333025"/>
            <a:ext cx="6437700" cy="29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</a:rPr>
              <a:t>func </a:t>
            </a:r>
            <a:r>
              <a:rPr lang="en"/>
              <a:t>makeRequest(input string, serverAddr string) (</a:t>
            </a:r>
            <a:r>
              <a:rPr lang="en" b="1">
                <a:solidFill>
                  <a:srgbClr val="000080"/>
                </a:solidFill>
              </a:rPr>
              <a:t>map</a:t>
            </a:r>
            <a:r>
              <a:rPr lang="en"/>
              <a:t>[string]int, error)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client, err := rpc.Dial(</a:t>
            </a:r>
            <a:r>
              <a:rPr lang="en" b="1">
                <a:solidFill>
                  <a:srgbClr val="008000"/>
                </a:solidFill>
              </a:rPr>
              <a:t>"tcp"</a:t>
            </a:r>
            <a:r>
              <a:rPr lang="en"/>
              <a:t>, serverAddr)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checkError(err)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args := WordCountRequest{input}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reply := WordCountReply{make(</a:t>
            </a:r>
            <a:r>
              <a:rPr lang="en" b="1">
                <a:solidFill>
                  <a:srgbClr val="000080"/>
                </a:solidFill>
              </a:rPr>
              <a:t>map</a:t>
            </a:r>
            <a:r>
              <a:rPr lang="en"/>
              <a:t>[string]int)}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err = client.Call(</a:t>
            </a:r>
            <a:r>
              <a:rPr lang="en" b="1">
                <a:solidFill>
                  <a:srgbClr val="008000"/>
                </a:solidFill>
              </a:rPr>
              <a:t>"WordCountServer.Compute"</a:t>
            </a:r>
            <a:r>
              <a:rPr lang="en"/>
              <a:t>, args, &amp;reply)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lang="en" b="1">
                <a:solidFill>
                  <a:srgbClr val="000080"/>
                </a:solidFill>
              </a:rPr>
              <a:t>if </a:t>
            </a:r>
            <a:r>
              <a:rPr lang="en"/>
              <a:t>err != nil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</a:t>
            </a:r>
            <a:r>
              <a:rPr lang="en" b="1">
                <a:solidFill>
                  <a:srgbClr val="000080"/>
                </a:solidFill>
              </a:rPr>
              <a:t>return </a:t>
            </a:r>
            <a:r>
              <a:rPr lang="en"/>
              <a:t>nil, err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lang="en" b="1">
                <a:solidFill>
                  <a:srgbClr val="000080"/>
                </a:solidFill>
              </a:rPr>
              <a:t>return </a:t>
            </a:r>
            <a:r>
              <a:rPr lang="en"/>
              <a:t>reply.Counts, nil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 b="1">
              <a:solidFill>
                <a:srgbClr val="000080"/>
              </a:solidFill>
            </a:endParaRPr>
          </a:p>
        </p:txBody>
      </p:sp>
      <p:sp>
        <p:nvSpPr>
          <p:cNvPr id="217" name="Google Shape;217;p34"/>
          <p:cNvSpPr txBox="1"/>
          <p:nvPr/>
        </p:nvSpPr>
        <p:spPr>
          <a:xfrm>
            <a:off x="6248050" y="3489175"/>
            <a:ext cx="2500500" cy="4002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1: create a client </a:t>
            </a:r>
            <a:endParaRPr/>
          </a:p>
        </p:txBody>
      </p:sp>
      <p:sp>
        <p:nvSpPr>
          <p:cNvPr id="218" name="Google Shape;218;p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21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5"/>
          <p:cNvSpPr/>
          <p:nvPr/>
        </p:nvSpPr>
        <p:spPr>
          <a:xfrm>
            <a:off x="1026050" y="2031425"/>
            <a:ext cx="3873900" cy="482700"/>
          </a:xfrm>
          <a:prstGeom prst="roundRect">
            <a:avLst>
              <a:gd name="adj" fmla="val 16667"/>
            </a:avLst>
          </a:prstGeom>
          <a:solidFill>
            <a:srgbClr val="4A86E8">
              <a:alpha val="226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3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Go example: Word count client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225" name="Google Shape;225;p35"/>
          <p:cNvSpPr txBox="1"/>
          <p:nvPr/>
        </p:nvSpPr>
        <p:spPr>
          <a:xfrm>
            <a:off x="696350" y="1333025"/>
            <a:ext cx="6857100" cy="29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</a:rPr>
              <a:t>func </a:t>
            </a:r>
            <a:r>
              <a:rPr lang="en"/>
              <a:t>makeRequest(input string, serverAddr string) (</a:t>
            </a:r>
            <a:r>
              <a:rPr lang="en" b="1">
                <a:solidFill>
                  <a:srgbClr val="000080"/>
                </a:solidFill>
              </a:rPr>
              <a:t>map</a:t>
            </a:r>
            <a:r>
              <a:rPr lang="en"/>
              <a:t>[string]int, error)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client, err := rpc.Dial(</a:t>
            </a:r>
            <a:r>
              <a:rPr lang="en" b="1">
                <a:solidFill>
                  <a:srgbClr val="008000"/>
                </a:solidFill>
              </a:rPr>
              <a:t>"tcp"</a:t>
            </a:r>
            <a:r>
              <a:rPr lang="en"/>
              <a:t>, serverAddr)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checkError(err)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args := WordCountRequest{input}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reply := WordCountReply{make(</a:t>
            </a:r>
            <a:r>
              <a:rPr lang="en" b="1">
                <a:solidFill>
                  <a:srgbClr val="000080"/>
                </a:solidFill>
              </a:rPr>
              <a:t>map</a:t>
            </a:r>
            <a:r>
              <a:rPr lang="en"/>
              <a:t>[string]int)}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err = client.Call(</a:t>
            </a:r>
            <a:r>
              <a:rPr lang="en" b="1">
                <a:solidFill>
                  <a:srgbClr val="008000"/>
                </a:solidFill>
              </a:rPr>
              <a:t>"WordCountServer.Compute"</a:t>
            </a:r>
            <a:r>
              <a:rPr lang="en"/>
              <a:t>, args, &amp;reply)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lang="en" b="1">
                <a:solidFill>
                  <a:srgbClr val="000080"/>
                </a:solidFill>
              </a:rPr>
              <a:t>if </a:t>
            </a:r>
            <a:r>
              <a:rPr lang="en"/>
              <a:t>err != nil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</a:t>
            </a:r>
            <a:r>
              <a:rPr lang="en" b="1">
                <a:solidFill>
                  <a:srgbClr val="000080"/>
                </a:solidFill>
              </a:rPr>
              <a:t>return </a:t>
            </a:r>
            <a:r>
              <a:rPr lang="en"/>
              <a:t>nil, err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lang="en" b="1">
                <a:solidFill>
                  <a:srgbClr val="000080"/>
                </a:solidFill>
              </a:rPr>
              <a:t>return </a:t>
            </a:r>
            <a:r>
              <a:rPr lang="en"/>
              <a:t>reply.Counts, nil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 b="1">
              <a:solidFill>
                <a:srgbClr val="000080"/>
              </a:solidFill>
            </a:endParaRPr>
          </a:p>
        </p:txBody>
      </p:sp>
      <p:sp>
        <p:nvSpPr>
          <p:cNvPr id="226" name="Google Shape;226;p35"/>
          <p:cNvSpPr txBox="1"/>
          <p:nvPr/>
        </p:nvSpPr>
        <p:spPr>
          <a:xfrm>
            <a:off x="6248050" y="3489175"/>
            <a:ext cx="2500500" cy="6156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2.1: create the RPC arguments</a:t>
            </a:r>
            <a:endParaRPr/>
          </a:p>
        </p:txBody>
      </p:sp>
      <p:sp>
        <p:nvSpPr>
          <p:cNvPr id="227" name="Google Shape;227;p3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22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6"/>
          <p:cNvSpPr/>
          <p:nvPr/>
        </p:nvSpPr>
        <p:spPr>
          <a:xfrm>
            <a:off x="1469650" y="2447700"/>
            <a:ext cx="4511400" cy="248100"/>
          </a:xfrm>
          <a:prstGeom prst="roundRect">
            <a:avLst>
              <a:gd name="adj" fmla="val 16667"/>
            </a:avLst>
          </a:prstGeom>
          <a:solidFill>
            <a:srgbClr val="4A86E8">
              <a:alpha val="226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3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Go example: Word count client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234" name="Google Shape;234;p36"/>
          <p:cNvSpPr txBox="1"/>
          <p:nvPr/>
        </p:nvSpPr>
        <p:spPr>
          <a:xfrm>
            <a:off x="696350" y="1333025"/>
            <a:ext cx="7192800" cy="29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</a:rPr>
              <a:t>func </a:t>
            </a:r>
            <a:r>
              <a:rPr lang="en"/>
              <a:t>makeRequest(input string, serverAddr string) (</a:t>
            </a:r>
            <a:r>
              <a:rPr lang="en" b="1">
                <a:solidFill>
                  <a:srgbClr val="000080"/>
                </a:solidFill>
              </a:rPr>
              <a:t>map</a:t>
            </a:r>
            <a:r>
              <a:rPr lang="en"/>
              <a:t>[string]int, error)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client, err := rpc.Dial(</a:t>
            </a:r>
            <a:r>
              <a:rPr lang="en" b="1">
                <a:solidFill>
                  <a:srgbClr val="008000"/>
                </a:solidFill>
              </a:rPr>
              <a:t>"tcp"</a:t>
            </a:r>
            <a:r>
              <a:rPr lang="en"/>
              <a:t>, serverAddr)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checkError(err)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args := WordCountRequest{input}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reply := WordCountReply{make(</a:t>
            </a:r>
            <a:r>
              <a:rPr lang="en" b="1">
                <a:solidFill>
                  <a:srgbClr val="000080"/>
                </a:solidFill>
              </a:rPr>
              <a:t>map</a:t>
            </a:r>
            <a:r>
              <a:rPr lang="en"/>
              <a:t>[string]int)}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err = client.Call(</a:t>
            </a:r>
            <a:r>
              <a:rPr lang="en" b="1">
                <a:solidFill>
                  <a:srgbClr val="008000"/>
                </a:solidFill>
              </a:rPr>
              <a:t>"WordCountServer.Compute"</a:t>
            </a:r>
            <a:r>
              <a:rPr lang="en"/>
              <a:t>, args, &amp;reply)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lang="en" b="1">
                <a:solidFill>
                  <a:srgbClr val="000080"/>
                </a:solidFill>
              </a:rPr>
              <a:t>if </a:t>
            </a:r>
            <a:r>
              <a:rPr lang="en"/>
              <a:t>err != nil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</a:t>
            </a:r>
            <a:r>
              <a:rPr lang="en" b="1">
                <a:solidFill>
                  <a:srgbClr val="000080"/>
                </a:solidFill>
              </a:rPr>
              <a:t>return </a:t>
            </a:r>
            <a:r>
              <a:rPr lang="en"/>
              <a:t>nil, err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lang="en" b="1">
                <a:solidFill>
                  <a:srgbClr val="000080"/>
                </a:solidFill>
              </a:rPr>
              <a:t>return </a:t>
            </a:r>
            <a:r>
              <a:rPr lang="en"/>
              <a:t>reply.Counts, nil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 b="1">
              <a:solidFill>
                <a:srgbClr val="000080"/>
              </a:solidFill>
            </a:endParaRPr>
          </a:p>
        </p:txBody>
      </p:sp>
      <p:sp>
        <p:nvSpPr>
          <p:cNvPr id="235" name="Google Shape;235;p36"/>
          <p:cNvSpPr txBox="1"/>
          <p:nvPr/>
        </p:nvSpPr>
        <p:spPr>
          <a:xfrm>
            <a:off x="6248050" y="3489175"/>
            <a:ext cx="2500500" cy="4002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2.2: Make a RPC call</a:t>
            </a:r>
            <a:endParaRPr/>
          </a:p>
        </p:txBody>
      </p:sp>
      <p:sp>
        <p:nvSpPr>
          <p:cNvPr id="236" name="Google Shape;236;p3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23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7"/>
          <p:cNvSpPr txBox="1"/>
          <p:nvPr/>
        </p:nvSpPr>
        <p:spPr>
          <a:xfrm>
            <a:off x="696350" y="1333025"/>
            <a:ext cx="6660300" cy="20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highlight>
                  <a:srgbClr val="FFFFFF"/>
                </a:highlight>
              </a:rPr>
              <a:t>main() {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serverAddr := </a:t>
            </a: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"localhost:8888"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highlight>
                  <a:srgbClr val="FFFFFF"/>
                </a:highlight>
              </a:rPr>
              <a:t>server := WordCountServer{serverAddr}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server.Listen()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input1 := </a:t>
            </a: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"hello I am good hello bye bye bye bye good night hello"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highlight>
                  <a:srgbClr val="FFFFFF"/>
                </a:highlight>
              </a:rPr>
              <a:t>wordcount, err := makeRequest(input1, serverAddr)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</a:t>
            </a:r>
            <a:r>
              <a:rPr lang="en">
                <a:highlight>
                  <a:srgbClr val="C9DAF8"/>
                </a:highlight>
              </a:rPr>
              <a:t>checkError(err)</a:t>
            </a:r>
            <a:endParaRPr>
              <a:highlight>
                <a:srgbClr val="C9DAF8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</a:t>
            </a:r>
            <a:r>
              <a:rPr lang="en">
                <a:highlight>
                  <a:srgbClr val="C9DAF8"/>
                </a:highlight>
              </a:rPr>
              <a:t>fmt.Printf(</a:t>
            </a:r>
            <a:r>
              <a:rPr lang="en" b="1">
                <a:solidFill>
                  <a:srgbClr val="008000"/>
                </a:solidFill>
                <a:highlight>
                  <a:srgbClr val="C9DAF8"/>
                </a:highlight>
              </a:rPr>
              <a:t>"Result: %v\n"</a:t>
            </a:r>
            <a:r>
              <a:rPr lang="en">
                <a:highlight>
                  <a:srgbClr val="C9DAF8"/>
                </a:highlight>
              </a:rPr>
              <a:t>, wordcount)</a:t>
            </a:r>
            <a:endParaRPr>
              <a:highlight>
                <a:srgbClr val="C9DAF8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}</a:t>
            </a:r>
            <a:endParaRPr b="1">
              <a:solidFill>
                <a:srgbClr val="000080"/>
              </a:solidFill>
            </a:endParaRPr>
          </a:p>
        </p:txBody>
      </p:sp>
      <p:sp>
        <p:nvSpPr>
          <p:cNvPr id="242" name="Google Shape;242;p3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Go example: Word count client-server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243" name="Google Shape;243;p37"/>
          <p:cNvSpPr txBox="1"/>
          <p:nvPr/>
        </p:nvSpPr>
        <p:spPr>
          <a:xfrm>
            <a:off x="696350" y="3670325"/>
            <a:ext cx="5851800" cy="632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Result: map[hello:3 I:1 am:1 good:2 bye:4 night:1]</a:t>
            </a:r>
            <a:endParaRPr b="1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4" name="Google Shape;244;p37"/>
          <p:cNvSpPr txBox="1"/>
          <p:nvPr/>
        </p:nvSpPr>
        <p:spPr>
          <a:xfrm>
            <a:off x="6150325" y="2954825"/>
            <a:ext cx="2500500" cy="4002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3: Unpack return values</a:t>
            </a:r>
            <a:endParaRPr/>
          </a:p>
        </p:txBody>
      </p:sp>
      <p:sp>
        <p:nvSpPr>
          <p:cNvPr id="245" name="Google Shape;245;p3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38"/>
          <p:cNvSpPr txBox="1"/>
          <p:nvPr/>
        </p:nvSpPr>
        <p:spPr>
          <a:xfrm>
            <a:off x="696350" y="1333025"/>
            <a:ext cx="6329700" cy="27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</a:rPr>
              <a:t>func </a:t>
            </a:r>
            <a:r>
              <a:rPr lang="en"/>
              <a:t>makeRequest(input string, serverAddr string) (</a:t>
            </a:r>
            <a:r>
              <a:rPr lang="en" b="1">
                <a:solidFill>
                  <a:srgbClr val="000080"/>
                </a:solidFill>
              </a:rPr>
              <a:t>map</a:t>
            </a:r>
            <a:r>
              <a:rPr lang="en"/>
              <a:t>[string]int, error)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client, err := rpc.Dial(</a:t>
            </a:r>
            <a:r>
              <a:rPr lang="en" b="1">
                <a:solidFill>
                  <a:srgbClr val="008000"/>
                </a:solidFill>
              </a:rPr>
              <a:t>"tcp"</a:t>
            </a:r>
            <a:r>
              <a:rPr lang="en"/>
              <a:t>, serverAddr)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checkError(err)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args := WordCountRequest{input}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reply := WordCountReply{make(</a:t>
            </a:r>
            <a:r>
              <a:rPr lang="en" b="1">
                <a:solidFill>
                  <a:srgbClr val="000080"/>
                </a:solidFill>
              </a:rPr>
              <a:t>map</a:t>
            </a:r>
            <a:r>
              <a:rPr lang="en"/>
              <a:t>[string]int)}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err = client.Call(</a:t>
            </a:r>
            <a:r>
              <a:rPr lang="en" b="1">
                <a:solidFill>
                  <a:srgbClr val="008000"/>
                </a:solidFill>
              </a:rPr>
              <a:t>"WordCountServer.Compute"</a:t>
            </a:r>
            <a:r>
              <a:rPr lang="en"/>
              <a:t>, args, &amp;reply)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lang="en" b="1">
                <a:solidFill>
                  <a:srgbClr val="000080"/>
                </a:solidFill>
              </a:rPr>
              <a:t>if </a:t>
            </a:r>
            <a:r>
              <a:rPr lang="en"/>
              <a:t>err != nil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</a:t>
            </a:r>
            <a:r>
              <a:rPr lang="en" b="1">
                <a:solidFill>
                  <a:srgbClr val="000080"/>
                </a:solidFill>
              </a:rPr>
              <a:t>return </a:t>
            </a:r>
            <a:r>
              <a:rPr lang="en"/>
              <a:t>nil, err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lang="en" b="1">
                <a:solidFill>
                  <a:srgbClr val="000080"/>
                </a:solidFill>
              </a:rPr>
              <a:t>return </a:t>
            </a:r>
            <a:r>
              <a:rPr lang="en"/>
              <a:t>reply.Counts, nil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 b="1">
              <a:solidFill>
                <a:srgbClr val="000080"/>
              </a:solidFill>
            </a:endParaRPr>
          </a:p>
        </p:txBody>
      </p:sp>
      <p:sp>
        <p:nvSpPr>
          <p:cNvPr id="251" name="Google Shape;251;p3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Is this synchronous or asynchronous?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252" name="Google Shape;252;p3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25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9"/>
          <p:cNvSpPr txBox="1"/>
          <p:nvPr/>
        </p:nvSpPr>
        <p:spPr>
          <a:xfrm>
            <a:off x="696350" y="1333025"/>
            <a:ext cx="7564500" cy="35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</a:rPr>
              <a:t>func </a:t>
            </a:r>
            <a:r>
              <a:rPr lang="en"/>
              <a:t>makeRequest(input string, serverAddr string) </a:t>
            </a:r>
            <a:r>
              <a:rPr lang="en" b="1">
                <a:solidFill>
                  <a:srgbClr val="FF0000"/>
                </a:solidFill>
              </a:rPr>
              <a:t>chan Result </a:t>
            </a:r>
            <a:r>
              <a:rPr lang="en"/>
              <a:t>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client, err := rpc.Dial(</a:t>
            </a:r>
            <a:r>
              <a:rPr lang="en" b="1">
                <a:solidFill>
                  <a:srgbClr val="008000"/>
                </a:solidFill>
              </a:rPr>
              <a:t>"tcp"</a:t>
            </a:r>
            <a:r>
              <a:rPr lang="en"/>
              <a:t>, serverAddr)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checkError(err)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args := WordCountRequest{input}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reply := WordCountReply{make(</a:t>
            </a:r>
            <a:r>
              <a:rPr lang="en" b="1">
                <a:solidFill>
                  <a:srgbClr val="000080"/>
                </a:solidFill>
              </a:rPr>
              <a:t>map</a:t>
            </a:r>
            <a:r>
              <a:rPr lang="en"/>
              <a:t>[string]int)}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endParaRPr b="1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lang="en" b="1">
                <a:solidFill>
                  <a:srgbClr val="000080"/>
                </a:solidFill>
              </a:rPr>
              <a:t>return</a:t>
            </a:r>
            <a:r>
              <a:rPr lang="en"/>
              <a:t> ch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 b="1">
              <a:solidFill>
                <a:srgbClr val="000080"/>
              </a:solidFill>
            </a:endParaRPr>
          </a:p>
        </p:txBody>
      </p:sp>
      <p:sp>
        <p:nvSpPr>
          <p:cNvPr id="258" name="Google Shape;258;p39"/>
          <p:cNvSpPr txBox="1"/>
          <p:nvPr/>
        </p:nvSpPr>
        <p:spPr>
          <a:xfrm>
            <a:off x="696350" y="1333025"/>
            <a:ext cx="7564500" cy="35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lang="en" b="1">
                <a:solidFill>
                  <a:srgbClr val="FF0000"/>
                </a:solidFill>
              </a:rPr>
              <a:t>ch</a:t>
            </a:r>
            <a:r>
              <a:rPr lang="en"/>
              <a:t> := make(chan Result)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go func()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err := client.Call(</a:t>
            </a:r>
            <a:r>
              <a:rPr lang="en" b="1">
                <a:solidFill>
                  <a:srgbClr val="008000"/>
                </a:solidFill>
              </a:rPr>
              <a:t>"WordCountServer.Compute"</a:t>
            </a:r>
            <a:r>
              <a:rPr lang="en"/>
              <a:t>, args, &amp;reply)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</a:t>
            </a:r>
            <a:r>
              <a:rPr lang="en" b="1">
                <a:solidFill>
                  <a:srgbClr val="000080"/>
                </a:solidFill>
              </a:rPr>
              <a:t>if </a:t>
            </a:r>
            <a:r>
              <a:rPr lang="en"/>
              <a:t>err != nil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</a:t>
            </a:r>
            <a:r>
              <a:rPr lang="en" b="1">
                <a:solidFill>
                  <a:srgbClr val="FF0000"/>
                </a:solidFill>
              </a:rPr>
              <a:t>ch &lt;- Result{</a:t>
            </a:r>
            <a:r>
              <a:rPr lang="en"/>
              <a:t>nil, err</a:t>
            </a:r>
            <a:r>
              <a:rPr lang="en" b="1">
                <a:solidFill>
                  <a:srgbClr val="FF0000"/>
                </a:solidFill>
              </a:rPr>
              <a:t>} </a:t>
            </a:r>
            <a:r>
              <a:rPr lang="en">
                <a:solidFill>
                  <a:srgbClr val="B7B7B7"/>
                </a:solidFill>
              </a:rPr>
              <a:t>// something went wrong</a:t>
            </a:r>
            <a:endParaRPr>
              <a:solidFill>
                <a:srgbClr val="B7B7B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} </a:t>
            </a:r>
            <a:r>
              <a:rPr lang="en" b="1">
                <a:solidFill>
                  <a:srgbClr val="000080"/>
                </a:solidFill>
              </a:rPr>
              <a:t>else</a:t>
            </a:r>
            <a:r>
              <a:rPr lang="en"/>
              <a:t>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</a:t>
            </a:r>
            <a:r>
              <a:rPr lang="en" b="1">
                <a:solidFill>
                  <a:srgbClr val="FF0000"/>
                </a:solidFill>
              </a:rPr>
              <a:t>ch &lt;- Result{</a:t>
            </a:r>
            <a:r>
              <a:rPr lang="en"/>
              <a:t>reply.Counts, nil</a:t>
            </a:r>
            <a:r>
              <a:rPr lang="en" b="1">
                <a:solidFill>
                  <a:srgbClr val="FF0000"/>
                </a:solidFill>
              </a:rPr>
              <a:t>} </a:t>
            </a:r>
            <a:r>
              <a:rPr lang="en">
                <a:solidFill>
                  <a:srgbClr val="B7B7B7"/>
                </a:solidFill>
              </a:rPr>
              <a:t>// success</a:t>
            </a:r>
            <a:endParaRPr b="1">
              <a:solidFill>
                <a:srgbClr val="B7B7B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}()</a:t>
            </a:r>
            <a:endParaRPr b="1">
              <a:solidFill>
                <a:srgbClr val="000080"/>
              </a:solidFill>
            </a:endParaRPr>
          </a:p>
        </p:txBody>
      </p:sp>
      <p:sp>
        <p:nvSpPr>
          <p:cNvPr id="259" name="Google Shape;259;p3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Making client asynchronous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260" name="Google Shape;260;p3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26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40"/>
          <p:cNvSpPr txBox="1"/>
          <p:nvPr/>
        </p:nvSpPr>
        <p:spPr>
          <a:xfrm>
            <a:off x="696350" y="1333025"/>
            <a:ext cx="6329700" cy="16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</a:rPr>
              <a:t>func </a:t>
            </a:r>
            <a:r>
              <a:rPr lang="en"/>
              <a:t>makeRequest(input string, serverAddr string) *</a:t>
            </a:r>
            <a:r>
              <a:rPr lang="en" b="1">
                <a:solidFill>
                  <a:srgbClr val="FF0000"/>
                </a:solidFill>
              </a:rPr>
              <a:t>Call</a:t>
            </a:r>
            <a:r>
              <a:rPr lang="en"/>
              <a:t> {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client, err := rpc.Dial(</a:t>
            </a:r>
            <a:r>
              <a:rPr lang="en" b="1">
                <a:solidFill>
                  <a:srgbClr val="008000"/>
                </a:solidFill>
              </a:rPr>
              <a:t>"tcp"</a:t>
            </a:r>
            <a:r>
              <a:rPr lang="en"/>
              <a:t>, serverAddr)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checkError(err)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args := WordCountRequest{input}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reply := WordCountReply{make(</a:t>
            </a:r>
            <a:r>
              <a:rPr lang="en" b="1">
                <a:solidFill>
                  <a:srgbClr val="000080"/>
                </a:solidFill>
              </a:rPr>
              <a:t>map</a:t>
            </a:r>
            <a:r>
              <a:rPr lang="en"/>
              <a:t>[string]int)}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lang="en" b="1">
                <a:solidFill>
                  <a:srgbClr val="000080"/>
                </a:solidFill>
              </a:rPr>
              <a:t>return</a:t>
            </a:r>
            <a:r>
              <a:rPr lang="en"/>
              <a:t> client.</a:t>
            </a:r>
            <a:r>
              <a:rPr lang="en" b="1">
                <a:solidFill>
                  <a:srgbClr val="FF0000"/>
                </a:solidFill>
              </a:rPr>
              <a:t>Go</a:t>
            </a:r>
            <a:r>
              <a:rPr lang="en"/>
              <a:t>(</a:t>
            </a:r>
            <a:r>
              <a:rPr lang="en" b="1">
                <a:solidFill>
                  <a:srgbClr val="008000"/>
                </a:solidFill>
              </a:rPr>
              <a:t>"WordCountServer.Compute"</a:t>
            </a:r>
            <a:r>
              <a:rPr lang="en"/>
              <a:t>, args, &amp;reply, nil)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/>
          </a:p>
        </p:txBody>
      </p:sp>
      <p:sp>
        <p:nvSpPr>
          <p:cNvPr id="266" name="Google Shape;266;p4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Making client asynchronous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267" name="Google Shape;267;p40"/>
          <p:cNvSpPr txBox="1"/>
          <p:nvPr/>
        </p:nvSpPr>
        <p:spPr>
          <a:xfrm>
            <a:off x="696350" y="3125300"/>
            <a:ext cx="6329700" cy="9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call := makeRequest(...)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&lt;-call.Done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checkError(call.Error)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handleReply(call.Reply)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27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4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 b="1"/>
              <a:t>Go’s net/rpc is at-most-once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4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5560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chemeClr val="dk1"/>
                </a:solidFill>
              </a:rPr>
              <a:t>Opens a TCP connection and writes the request </a:t>
            </a:r>
            <a:endParaRPr sz="2000">
              <a:solidFill>
                <a:schemeClr val="dk1"/>
              </a:solidFill>
            </a:endParaRPr>
          </a:p>
          <a:p>
            <a:pPr marL="914400" lvl="1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TCP may retransmit but server’s TCP receiver will </a:t>
            </a:r>
            <a:r>
              <a:rPr lang="en" sz="1800" b="1">
                <a:solidFill>
                  <a:srgbClr val="6AA84F"/>
                </a:solidFill>
              </a:rPr>
              <a:t>filter out duplicates internally</a:t>
            </a:r>
            <a:r>
              <a:rPr lang="en" sz="1800">
                <a:solidFill>
                  <a:schemeClr val="dk1"/>
                </a:solidFill>
              </a:rPr>
              <a:t>, with sequence numbers 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No retry in Go RPC code (i.e will </a:t>
            </a:r>
            <a:r>
              <a:rPr lang="en" sz="1800" b="1">
                <a:solidFill>
                  <a:schemeClr val="dk1"/>
                </a:solidFill>
              </a:rPr>
              <a:t>not </a:t>
            </a:r>
            <a:r>
              <a:rPr lang="en" sz="1800">
                <a:solidFill>
                  <a:schemeClr val="dk1"/>
                </a:solidFill>
              </a:rPr>
              <a:t>create a second TCP connection)</a:t>
            </a:r>
            <a:endParaRPr sz="1800">
              <a:solidFill>
                <a:schemeClr val="dk1"/>
              </a:solidFill>
            </a:endParaRPr>
          </a:p>
          <a:p>
            <a:pPr marL="914400" lvl="0" indent="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  <a:p>
            <a:pPr marL="457200" lvl="0" indent="-35560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chemeClr val="dk1"/>
                </a:solidFill>
              </a:rPr>
              <a:t>However, Go RPC returns an error if it doesn’t get a reply</a:t>
            </a:r>
            <a:endParaRPr sz="2000">
              <a:solidFill>
                <a:schemeClr val="dk1"/>
              </a:solidFill>
            </a:endParaRPr>
          </a:p>
          <a:p>
            <a:pPr marL="914400" lvl="1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Perhaps after a TCP timeout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Perhaps server didn’t see the request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Perhaps server processed request but server or network failed before reply came back 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275" name="Google Shape;275;p4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28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4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RPC and Assignment 1 and 2</a:t>
            </a:r>
            <a:endParaRPr b="1"/>
          </a:p>
        </p:txBody>
      </p:sp>
      <p:sp>
        <p:nvSpPr>
          <p:cNvPr id="281" name="Google Shape;281;p4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76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5560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chemeClr val="dk1"/>
                </a:solidFill>
              </a:rPr>
              <a:t>Go’s RPC </a:t>
            </a:r>
            <a:r>
              <a:rPr lang="en" sz="2000" b="1">
                <a:solidFill>
                  <a:schemeClr val="dk1"/>
                </a:solidFill>
              </a:rPr>
              <a:t>isn’t enough </a:t>
            </a:r>
            <a:r>
              <a:rPr lang="en" sz="2000">
                <a:solidFill>
                  <a:schemeClr val="dk1"/>
                </a:solidFill>
              </a:rPr>
              <a:t>for Assignments 1 and 2</a:t>
            </a:r>
            <a:endParaRPr sz="2000">
              <a:solidFill>
                <a:schemeClr val="dk1"/>
              </a:solidFill>
            </a:endParaRPr>
          </a:p>
          <a:p>
            <a:pPr marL="914400" lvl="1" indent="-355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" sz="2000">
                <a:solidFill>
                  <a:schemeClr val="dk1"/>
                </a:solidFill>
              </a:rPr>
              <a:t>It only applies to a single RPC call</a:t>
            </a:r>
            <a:endParaRPr sz="2000">
              <a:solidFill>
                <a:schemeClr val="dk1"/>
              </a:solidFill>
            </a:endParaRPr>
          </a:p>
          <a:p>
            <a:pPr marL="914400" lvl="1" indent="-355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" sz="2000">
                <a:solidFill>
                  <a:schemeClr val="dk1"/>
                </a:solidFill>
              </a:rPr>
              <a:t>If worker doesn’t respond, master</a:t>
            </a:r>
            <a:r>
              <a:rPr lang="en" sz="2000">
                <a:solidFill>
                  <a:srgbClr val="38761D"/>
                </a:solidFill>
              </a:rPr>
              <a:t> </a:t>
            </a:r>
            <a:r>
              <a:rPr lang="en" sz="2000" b="1">
                <a:solidFill>
                  <a:srgbClr val="6AA84F"/>
                </a:solidFill>
              </a:rPr>
              <a:t>re-sends</a:t>
            </a:r>
            <a:r>
              <a:rPr lang="en" sz="2000">
                <a:solidFill>
                  <a:schemeClr val="dk1"/>
                </a:solidFill>
              </a:rPr>
              <a:t> to another (e.g handling worker failures in part D of assignment 1-3)</a:t>
            </a:r>
            <a:endParaRPr sz="2000">
              <a:solidFill>
                <a:schemeClr val="dk1"/>
              </a:solidFill>
            </a:endParaRPr>
          </a:p>
          <a:p>
            <a:pPr marL="1371600" lvl="2" indent="-355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■"/>
            </a:pPr>
            <a:r>
              <a:rPr lang="en" sz="2000">
                <a:solidFill>
                  <a:schemeClr val="dk1"/>
                </a:solidFill>
              </a:rPr>
              <a:t> </a:t>
            </a:r>
            <a:r>
              <a:rPr lang="en" sz="2000" b="1">
                <a:solidFill>
                  <a:schemeClr val="dk1"/>
                </a:solidFill>
              </a:rPr>
              <a:t> </a:t>
            </a:r>
            <a:r>
              <a:rPr lang="en" sz="2000">
                <a:solidFill>
                  <a:schemeClr val="dk1"/>
                </a:solidFill>
              </a:rPr>
              <a:t>Go RPC </a:t>
            </a:r>
            <a:r>
              <a:rPr lang="en" sz="2000" b="1">
                <a:solidFill>
                  <a:srgbClr val="FF0000"/>
                </a:solidFill>
              </a:rPr>
              <a:t>can’t detect</a:t>
            </a:r>
            <a:r>
              <a:rPr lang="en" sz="2000">
                <a:solidFill>
                  <a:schemeClr val="dk1"/>
                </a:solidFill>
              </a:rPr>
              <a:t> this kind of duplicate </a:t>
            </a:r>
            <a:endParaRPr sz="2000">
              <a:solidFill>
                <a:schemeClr val="dk1"/>
              </a:solidFill>
            </a:endParaRPr>
          </a:p>
          <a:p>
            <a:pPr marL="914400" lvl="1" indent="-355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" sz="2000" b="1">
                <a:solidFill>
                  <a:schemeClr val="dk1"/>
                </a:solidFill>
              </a:rPr>
              <a:t>Breaks at-most-once semantics</a:t>
            </a:r>
            <a:endParaRPr sz="2000">
              <a:solidFill>
                <a:schemeClr val="dk1"/>
              </a:solidFill>
            </a:endParaRPr>
          </a:p>
          <a:p>
            <a:pPr marL="1371600" lvl="2" indent="-355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■"/>
            </a:pPr>
            <a:r>
              <a:rPr lang="en" sz="2000">
                <a:solidFill>
                  <a:schemeClr val="dk1"/>
                </a:solidFill>
              </a:rPr>
              <a:t>No problem in Assignments 1 and 2 (handles at application level)</a:t>
            </a: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457200" lvl="0" indent="-36830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n" sz="2000">
                <a:solidFill>
                  <a:schemeClr val="dk1"/>
                </a:solidFill>
              </a:rPr>
              <a:t>In Assignment 3, </a:t>
            </a:r>
            <a:r>
              <a:rPr lang="en" sz="2000" b="1">
                <a:solidFill>
                  <a:schemeClr val="dk1"/>
                </a:solidFill>
              </a:rPr>
              <a:t>you</a:t>
            </a:r>
            <a:r>
              <a:rPr lang="en" sz="2000">
                <a:solidFill>
                  <a:schemeClr val="dk1"/>
                </a:solidFill>
              </a:rPr>
              <a:t> will explicitly detect duplicates using techniques we’ve talked about in lectures </a:t>
            </a: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282" name="Google Shape;282;p4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29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RPC Overview 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76" name="Google Shape;76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Remote Procedure Call (RPC) 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Execute a procedure on a remote process (e.g on another server) as if it was local</a:t>
            </a:r>
            <a:endParaRPr>
              <a:solidFill>
                <a:srgbClr val="000000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Request-response interface </a:t>
            </a:r>
            <a:endParaRPr>
              <a:solidFill>
                <a:srgbClr val="000000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Request: arguments to remote procedure</a:t>
            </a:r>
            <a:endParaRPr sz="180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Response: return values of remote procedure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Examples: client-server, master-worker, peer-peer communication</a:t>
            </a:r>
            <a:r>
              <a:rPr lang="en">
                <a:solidFill>
                  <a:srgbClr val="000000"/>
                </a:solidFill>
              </a:rPr>
              <a:t>	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"/>
                                        <p:tgtEl>
                                          <p:spTgt spid="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"/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"/>
                                        <p:tgtEl>
                                          <p:spTgt spid="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"/>
                                        <p:tgtEl>
                                          <p:spTgt spid="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Example: Master-Worker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89" name="Google Shape;89;p18"/>
          <p:cNvSpPr txBox="1"/>
          <p:nvPr/>
        </p:nvSpPr>
        <p:spPr>
          <a:xfrm>
            <a:off x="4989875" y="1316925"/>
            <a:ext cx="3356700" cy="13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Worker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func RunTask(index) result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// ...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</p:txBody>
      </p:sp>
      <p:sp>
        <p:nvSpPr>
          <p:cNvPr id="90" name="Google Shape;90;p18"/>
          <p:cNvSpPr txBox="1"/>
          <p:nvPr/>
        </p:nvSpPr>
        <p:spPr>
          <a:xfrm>
            <a:off x="354275" y="1316925"/>
            <a:ext cx="4635600" cy="17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Master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func LaunchTasks() {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for worker in workers {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>
                <a:solidFill>
                  <a:srgbClr val="999999"/>
                </a:solidFill>
                <a:latin typeface="Consolas"/>
                <a:ea typeface="Consolas"/>
                <a:cs typeface="Consolas"/>
                <a:sym typeface="Consolas"/>
              </a:rPr>
              <a:t>// want to call</a:t>
            </a:r>
            <a:r>
              <a:rPr lang="en">
                <a:solidFill>
                  <a:srgbClr val="B7B7B7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Worker</a:t>
            </a:r>
            <a:r>
              <a:rPr lang="en">
                <a:solidFill>
                  <a:srgbClr val="999999"/>
                </a:solidFill>
                <a:latin typeface="Consolas"/>
                <a:ea typeface="Consolas"/>
                <a:cs typeface="Consolas"/>
                <a:sym typeface="Consolas"/>
              </a:rPr>
              <a:t>.RunTask(...)</a:t>
            </a:r>
            <a:endParaRPr>
              <a:solidFill>
                <a:srgbClr val="999999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/>
        </p:nvSpPr>
        <p:spPr>
          <a:xfrm>
            <a:off x="354275" y="1316925"/>
            <a:ext cx="4635600" cy="317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Master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func LaunchTasks() {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for worker in workers {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</p:txBody>
      </p:sp>
      <p:sp>
        <p:nvSpPr>
          <p:cNvPr id="97" name="Google Shape;97;p19"/>
          <p:cNvSpPr txBox="1"/>
          <p:nvPr/>
        </p:nvSpPr>
        <p:spPr>
          <a:xfrm>
            <a:off x="354275" y="1316925"/>
            <a:ext cx="8106000" cy="317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index = worker.Index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address = worker.Address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request = MakeRequest(</a:t>
            </a:r>
            <a:r>
              <a:rPr lang="en">
                <a:solidFill>
                  <a:srgbClr val="FF9900"/>
                </a:solidFill>
                <a:latin typeface="Consolas"/>
                <a:ea typeface="Consolas"/>
                <a:cs typeface="Consolas"/>
                <a:sym typeface="Consolas"/>
              </a:rPr>
              <a:t>index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response = sendRPC(</a:t>
            </a:r>
            <a:r>
              <a:rPr lang="en">
                <a:solidFill>
                  <a:srgbClr val="6AA84F"/>
                </a:solidFill>
                <a:latin typeface="Consolas"/>
                <a:ea typeface="Consolas"/>
                <a:cs typeface="Consolas"/>
                <a:sym typeface="Consolas"/>
              </a:rPr>
              <a:t>"RunTask"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, address, request)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result = response.</a:t>
            </a:r>
            <a:r>
              <a:rPr lang="en">
                <a:solidFill>
                  <a:srgbClr val="9900FF"/>
                </a:solidFill>
                <a:latin typeface="Consolas"/>
                <a:ea typeface="Consolas"/>
                <a:cs typeface="Consolas"/>
                <a:sym typeface="Consolas"/>
              </a:rPr>
              <a:t>Result</a:t>
            </a:r>
            <a:endParaRPr>
              <a:solidFill>
                <a:srgbClr val="99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00FF"/>
                </a:solidFill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handleResult(result)</a:t>
            </a:r>
            <a:endParaRPr>
              <a:solidFill>
                <a:srgbClr val="99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Example: Master-Worker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99" name="Google Shape;99;p19"/>
          <p:cNvSpPr txBox="1"/>
          <p:nvPr/>
        </p:nvSpPr>
        <p:spPr>
          <a:xfrm>
            <a:off x="4989875" y="1316925"/>
            <a:ext cx="3356700" cy="13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Worker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func </a:t>
            </a:r>
            <a:r>
              <a:rPr lang="en">
                <a:solidFill>
                  <a:srgbClr val="93C47D"/>
                </a:solidFill>
                <a:latin typeface="Consolas"/>
                <a:ea typeface="Consolas"/>
                <a:cs typeface="Consolas"/>
                <a:sym typeface="Consolas"/>
              </a:rPr>
              <a:t>RunTask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>
                <a:solidFill>
                  <a:srgbClr val="FF9900"/>
                </a:solidFill>
                <a:latin typeface="Consolas"/>
                <a:ea typeface="Consolas"/>
                <a:cs typeface="Consolas"/>
                <a:sym typeface="Consolas"/>
              </a:rPr>
              <a:t>index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) </a:t>
            </a:r>
            <a:r>
              <a:rPr lang="en">
                <a:solidFill>
                  <a:srgbClr val="9900FF"/>
                </a:solidFill>
                <a:latin typeface="Consolas"/>
                <a:ea typeface="Consolas"/>
                <a:cs typeface="Consolas"/>
                <a:sym typeface="Consolas"/>
              </a:rPr>
              <a:t>result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9999"/>
                </a:solidFill>
                <a:latin typeface="Consolas"/>
                <a:ea typeface="Consolas"/>
                <a:cs typeface="Consolas"/>
                <a:sym typeface="Consolas"/>
              </a:rPr>
              <a:t>    // ...</a:t>
            </a:r>
            <a:endParaRPr>
              <a:solidFill>
                <a:srgbClr val="999999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</p:txBody>
      </p:sp>
      <p:sp>
        <p:nvSpPr>
          <p:cNvPr id="100" name="Google Shape;100;p19"/>
          <p:cNvSpPr txBox="1"/>
          <p:nvPr/>
        </p:nvSpPr>
        <p:spPr>
          <a:xfrm>
            <a:off x="5125325" y="3644850"/>
            <a:ext cx="2674500" cy="6156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the problem?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is performance?</a:t>
            </a:r>
            <a:endParaRPr/>
          </a:p>
        </p:txBody>
      </p:sp>
      <p:sp>
        <p:nvSpPr>
          <p:cNvPr id="101" name="Google Shape;101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"/>
                                        <p:tgtEl>
                                          <p:spTgt spid="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"/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"/>
                                        <p:tgtEl>
                                          <p:spTgt spid="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"/>
                                        <p:tgtEl>
                                          <p:spTgt spid="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"/>
                                        <p:tgtEl>
                                          <p:spTgt spid="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"/>
                                        <p:tgtEl>
                                          <p:spTgt spid="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"/>
                                        <p:tgtEl>
                                          <p:spTgt spid="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"/>
                                        <p:tgtEl>
                                          <p:spTgt spid="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"/>
                                        <p:tgtEl>
                                          <p:spTgt spid="9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Asynchronous RPC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107" name="Google Shape;107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Key Idea: Await RPC response in a separate thread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Multiple ways to implement this: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Pass a </a:t>
            </a:r>
            <a:r>
              <a:rPr lang="en" i="1">
                <a:solidFill>
                  <a:srgbClr val="000000"/>
                </a:solidFill>
              </a:rPr>
              <a:t>callback</a:t>
            </a:r>
            <a:r>
              <a:rPr lang="en">
                <a:solidFill>
                  <a:srgbClr val="000000"/>
                </a:solidFill>
              </a:rPr>
              <a:t> to RPC that will be invoked later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08" name="Google Shape;108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"/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Asynchronous RPC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114" name="Google Shape;114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66882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Await RPC response in a separate thread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Multiple ways to implement this: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Pass a</a:t>
            </a:r>
            <a:r>
              <a:rPr lang="en">
                <a:solidFill>
                  <a:srgbClr val="FFFFFF"/>
                </a:solidFill>
              </a:rPr>
              <a:t> </a:t>
            </a:r>
            <a:r>
              <a:rPr lang="en" i="1">
                <a:solidFill>
                  <a:srgbClr val="FF0000"/>
                </a:solidFill>
              </a:rPr>
              <a:t>callback</a:t>
            </a:r>
            <a:r>
              <a:rPr lang="en">
                <a:solidFill>
                  <a:srgbClr val="FFFFFF"/>
                </a:solidFill>
              </a:rPr>
              <a:t> </a:t>
            </a:r>
            <a:r>
              <a:rPr lang="en">
                <a:solidFill>
                  <a:srgbClr val="000000"/>
                </a:solidFill>
              </a:rPr>
              <a:t>to RPC that will be invoked later</a:t>
            </a:r>
            <a:endParaRPr>
              <a:solidFill>
                <a:srgbClr val="000000"/>
              </a:solidFill>
            </a:endParaRPr>
          </a:p>
          <a:p>
            <a:pPr marL="457200" lvl="0" indent="4572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func </a:t>
            </a:r>
            <a:r>
              <a:rPr lang="en" sz="14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handleResponse</a:t>
            </a: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…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// e.g process result and notify the master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sendRPC(</a:t>
            </a:r>
            <a:r>
              <a:rPr lang="en" sz="1400">
                <a:solidFill>
                  <a:srgbClr val="6AA84F"/>
                </a:solidFill>
                <a:latin typeface="Consolas"/>
                <a:ea typeface="Consolas"/>
                <a:cs typeface="Consolas"/>
                <a:sym typeface="Consolas"/>
              </a:rPr>
              <a:t>"RunTask"</a:t>
            </a: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, address, request, </a:t>
            </a:r>
            <a:r>
              <a:rPr lang="en" sz="14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handleResponse</a:t>
            </a: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115" name="Google Shape;115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Asynchronous RPC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121" name="Google Shape;121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23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Await RPC response in a separate thread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Multiple ways to implement this: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Pass a </a:t>
            </a:r>
            <a:r>
              <a:rPr lang="en" i="1">
                <a:solidFill>
                  <a:srgbClr val="000000"/>
                </a:solidFill>
              </a:rPr>
              <a:t>callback</a:t>
            </a:r>
            <a:r>
              <a:rPr lang="en">
                <a:solidFill>
                  <a:srgbClr val="000000"/>
                </a:solidFill>
              </a:rPr>
              <a:t> to RPC that will be invoked later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Use </a:t>
            </a:r>
            <a:r>
              <a:rPr lang="en" i="1">
                <a:solidFill>
                  <a:srgbClr val="000000"/>
                </a:solidFill>
              </a:rPr>
              <a:t>channels</a:t>
            </a:r>
            <a:r>
              <a:rPr lang="en">
                <a:solidFill>
                  <a:srgbClr val="000000"/>
                </a:solidFill>
              </a:rPr>
              <a:t> to communicate RPC reply back to main thread</a:t>
            </a:r>
            <a:endParaRPr sz="14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22" name="Google Shape;122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2459</Words>
  <Application>Microsoft Macintosh PowerPoint</Application>
  <PresentationFormat>On-screen Show (16:9)</PresentationFormat>
  <Paragraphs>379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Consolas</vt:lpstr>
      <vt:lpstr>Courier New</vt:lpstr>
      <vt:lpstr>Georgia</vt:lpstr>
      <vt:lpstr>Simple Light</vt:lpstr>
      <vt:lpstr>RPCs in Go</vt:lpstr>
      <vt:lpstr>Outline</vt:lpstr>
      <vt:lpstr>RPC Overview </vt:lpstr>
      <vt:lpstr>Remote Procedure Call (RPC) </vt:lpstr>
      <vt:lpstr>Example: Master-Worker</vt:lpstr>
      <vt:lpstr>Example: Master-Worker</vt:lpstr>
      <vt:lpstr>Asynchronous RPC</vt:lpstr>
      <vt:lpstr>Asynchronous RPC</vt:lpstr>
      <vt:lpstr>Asynchronous RPC</vt:lpstr>
      <vt:lpstr>Asynchronous RPC</vt:lpstr>
      <vt:lpstr>PowerPoint Presentation</vt:lpstr>
      <vt:lpstr>Writing a RPC server in GO</vt:lpstr>
      <vt:lpstr>RPC Implementations in Go </vt:lpstr>
      <vt:lpstr>RPCs in GO (net/rpc server)</vt:lpstr>
      <vt:lpstr>Go example: Word count server</vt:lpstr>
      <vt:lpstr>Go example: Word count server</vt:lpstr>
      <vt:lpstr>Go example: Word count server</vt:lpstr>
      <vt:lpstr>Go example: Word count server</vt:lpstr>
      <vt:lpstr>Go example: Word count server</vt:lpstr>
      <vt:lpstr>RPCs in GO (net/rpc client)</vt:lpstr>
      <vt:lpstr>Go example: Word count client</vt:lpstr>
      <vt:lpstr>Go example: Word count client</vt:lpstr>
      <vt:lpstr>Go example: Word count client</vt:lpstr>
      <vt:lpstr>Go example: Word count client-server</vt:lpstr>
      <vt:lpstr>Is this synchronous or asynchronous?</vt:lpstr>
      <vt:lpstr>Making client asynchronous</vt:lpstr>
      <vt:lpstr>Making client asynchronous</vt:lpstr>
      <vt:lpstr>Go’s net/rpc is at-most-once </vt:lpstr>
      <vt:lpstr>RPC and Assignment 1 and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RPCs in Go</dc:title>
  <cp:lastModifiedBy>Jianan Lu</cp:lastModifiedBy>
  <cp:revision>1</cp:revision>
  <dcterms:modified xsi:type="dcterms:W3CDTF">2021-02-19T16:21:35Z</dcterms:modified>
</cp:coreProperties>
</file>