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60c03aaa5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60c03aaa5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5706c7ceb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25706c7ceb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common pattern in Go is to create a bunch of worker goroutines, and then by the time they finish you want to somehow gather the results back to the main goroutine. This already looks like a mini distributed system where the master is the main goroutine. This is one reason why channels make distributed programming natural.</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5706c7ceb_0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25706c7ceb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almost identical to the previous example, except this time we’re the client and we’re trying to contact all the servers to get an answer to our query. Note that here we’re only concerned with the first answer, so we can just consume from the channel once.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Channels are a natural way to build distributed systems (using async RPCs)</a:t>
            </a:r>
            <a:endParaRPr/>
          </a:p>
          <a:p>
            <a:pPr indent="0" lvl="0" marL="0" rtl="0" algn="l">
              <a:spcBef>
                <a:spcPts val="0"/>
              </a:spcBef>
              <a:spcAft>
                <a:spcPts val="0"/>
              </a:spcAft>
              <a:buNone/>
            </a:pPr>
            <a:r>
              <a:rPr lang="en"/>
              <a:t>Locks and semaphores are more suited for controlling concurrent access to local state</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56f79b6d6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256f79b6d6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56f79b6d6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256f79b6d6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256f79b6d6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256f79b6d6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5706c7ceb_0_2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25706c7ceb_0_2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25706c7ceb_0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25706c7ceb_0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does this work?</a:t>
            </a:r>
            <a:endParaRPr/>
          </a:p>
          <a:p>
            <a:pPr indent="0" lvl="0" marL="0" rtl="0" algn="l">
              <a:spcBef>
                <a:spcPts val="0"/>
              </a:spcBef>
              <a:spcAft>
                <a:spcPts val="0"/>
              </a:spcAft>
              <a:buNone/>
            </a:pPr>
            <a:r>
              <a:rPr lang="en"/>
              <a:t>The three functions on the right will block on the first read if the channel is empty. Only the person who reads from the channel can write (so same as a lock).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25706c7ceb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25706c7ceb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25706c7ceb_0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25706c7ceb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none of the specific cases is satisfied, it will run the fault case. Here, it sleeps for 5 seconds.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60becefc9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60becefc9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25706c7ceb_0_3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25706c7ceb_0_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want to either get a response or a timeout from askServer.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56f79b6d6_0_2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256f79b6d6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askServer: you’re essentially making the two goroutines race each other. Whichever sends stuff into the respective channel first wins.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256f79b6d6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256f79b6d6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short on time, skip this example (slide 22 - 26)</a:t>
            </a:r>
            <a:endParaRPr/>
          </a:p>
          <a:p>
            <a:pPr indent="0" lvl="0" marL="0" rtl="0" algn="l">
              <a:spcBef>
                <a:spcPts val="0"/>
              </a:spcBef>
              <a:spcAft>
                <a:spcPts val="0"/>
              </a:spcAft>
              <a:buNone/>
            </a:pPr>
            <a:r>
              <a:rPr lang="en"/>
              <a:t>These slides will be public and students can take a look themselves after the precept.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60c03aaa58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60c03aaa58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time</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60c03aaa58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60c03aaa58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time</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60c03aaa58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60c03aaa58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time</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25706c7ceb_0_2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25706c7ceb_0_2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56f79b6d6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256f79b6d6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Library Study rooms act as a semaphore.</a:t>
            </a:r>
            <a:endParaRPr/>
          </a:p>
          <a:p>
            <a:pPr indent="0" lvl="0" marL="0" rtl="0" algn="l">
              <a:spcBef>
                <a:spcPts val="0"/>
              </a:spcBef>
              <a:spcAft>
                <a:spcPts val="0"/>
              </a:spcAft>
              <a:buNone/>
            </a:pPr>
            <a:r>
              <a:rPr lang="en"/>
              <a:t>Each room is only suited for a single student.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Each student comes up to the front desk and asks if a room is available.</a:t>
            </a:r>
            <a:endParaRPr/>
          </a:p>
          <a:p>
            <a:pPr indent="0" lvl="0" marL="0" rtl="0" algn="l">
              <a:spcBef>
                <a:spcPts val="0"/>
              </a:spcBef>
              <a:spcAft>
                <a:spcPts val="0"/>
              </a:spcAft>
              <a:buNone/>
            </a:pPr>
            <a:r>
              <a:rPr lang="en"/>
              <a:t>If a room is available the student will just go and acquire the open room.</a:t>
            </a:r>
            <a:endParaRPr/>
          </a:p>
          <a:p>
            <a:pPr indent="0" lvl="0" marL="0" rtl="0" algn="l">
              <a:spcBef>
                <a:spcPts val="0"/>
              </a:spcBef>
              <a:spcAft>
                <a:spcPts val="0"/>
              </a:spcAft>
              <a:buNone/>
            </a:pPr>
            <a:r>
              <a:rPr lang="en"/>
              <a:t>If all rooms are full, then the librarian will make the student wait until one becomes free.</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60c03aaa58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60c03aaa58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is a very powerful programming paradigm. A lot of problems can be reduced into their MapReduce equivalents. </a:t>
            </a:r>
            <a:endParaRPr/>
          </a:p>
          <a:p>
            <a:pPr indent="0" lvl="0" marL="0" rtl="0" algn="l">
              <a:spcBef>
                <a:spcPts val="0"/>
              </a:spcBef>
              <a:spcAft>
                <a:spcPts val="0"/>
              </a:spcAft>
              <a:buNone/>
            </a:pPr>
            <a:r>
              <a:rPr lang="en"/>
              <a:t>Next, we will have a case study over a classic MapReduce application - the WordCount problem.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256e603aae_0_4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4" name="Google Shape;314;g256e603aae_0_4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wordcount program takes a chunk of text as the input, and output each unique word and its frequency within the text as the output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56e603aae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56e603aae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256e603aae_0_4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4" name="Google Shape;324;g256e603aae_0_4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your local machine, you can parallelize the work across multiple threads.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256e603aae_0_4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256e603aae_0_4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But how does such parallelization translate to a distributed setting?</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g256e603aae_0_4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256e603aae_0_4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 we have a large body of text and a few servers.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256e603aae_0_4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256e603aae_0_4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 way is to first partition the text into chunks of similar sizes and send one chunk to a server.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g256e603aae_0_4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0" name="Google Shape;370;g256e603aae_0_4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Now each server gets their share of the text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g256e603aae_0_5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5" name="Google Shape;385;g256e603aae_0_5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And can run WordCount locally on their share of text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g256e603aae_0_7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1" name="Google Shape;401;g256e603aae_0_7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But the problem here is that instances of each unique word can go to any server.</a:t>
            </a:r>
            <a:endParaRPr/>
          </a:p>
          <a:p>
            <a:pPr indent="0" lvl="0" marL="0" rtl="0" algn="l">
              <a:spcBef>
                <a:spcPts val="0"/>
              </a:spcBef>
              <a:spcAft>
                <a:spcPts val="0"/>
              </a:spcAft>
              <a:buNone/>
            </a:pPr>
            <a:r>
              <a:rPr lang="en"/>
              <a:t>Take the keyword “the” as an example. There are four servers containing its local counts. Thus, to get a correct global count for “the”, we need some coordination between these servers such as a merging phase. </a:t>
            </a:r>
            <a:endParaRPr/>
          </a:p>
          <a:p>
            <a:pPr indent="0" lvl="0" marL="0" rtl="0" algn="l">
              <a:spcBef>
                <a:spcPts val="0"/>
              </a:spcBef>
              <a:spcAft>
                <a:spcPts val="0"/>
              </a:spcAft>
              <a:buNone/>
            </a:pPr>
            <a:r>
              <a:rPr lang="en"/>
              <a:t>But how to merge the result efficiently?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g256e603aae_0_5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2" name="Google Shape;422;g256e603aae_0_5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several candidate solutions:</a:t>
            </a:r>
            <a:endParaRPr/>
          </a:p>
          <a:p>
            <a:pPr indent="0" lvl="0" marL="0" rtl="0" algn="l">
              <a:spcBef>
                <a:spcPts val="0"/>
              </a:spcBef>
              <a:spcAft>
                <a:spcPts val="0"/>
              </a:spcAft>
              <a:buNone/>
            </a:pPr>
            <a:r>
              <a:rPr lang="en"/>
              <a:t>Option 1: We don’t merge ourselves, but expose this to client applications. The client applications can implement their own logic to calculate correct results (e.g go to each server for a local count, and add them up itself)</a:t>
            </a:r>
            <a:endParaRPr/>
          </a:p>
          <a:p>
            <a:pPr indent="0" lvl="0" marL="0" rtl="0" algn="l">
              <a:spcBef>
                <a:spcPts val="0"/>
              </a:spcBef>
              <a:spcAft>
                <a:spcPts val="0"/>
              </a:spcAft>
              <a:buNone/>
            </a:pPr>
            <a:r>
              <a:rPr lang="en"/>
              <a:t>Option 2: Aggregate all local counts in one server. However, this adds a lot of computation burden on a single server. And it will not work if the total data is too big to fit in one server. </a:t>
            </a:r>
            <a:endParaRPr/>
          </a:p>
          <a:p>
            <a:pPr indent="0" lvl="0" marL="0" rtl="0" algn="l">
              <a:spcBef>
                <a:spcPts val="0"/>
              </a:spcBef>
              <a:spcAft>
                <a:spcPts val="0"/>
              </a:spcAft>
              <a:buNone/>
            </a:pPr>
            <a:r>
              <a:rPr lang="en"/>
              <a:t>Option 3: Each server is responsible for merging a subset of the key space. There will not be overlap such that each unique key is handled by only one server.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1" name="Shape 431"/>
        <p:cNvGrpSpPr/>
        <p:nvPr/>
      </p:nvGrpSpPr>
      <p:grpSpPr>
        <a:xfrm>
          <a:off x="0" y="0"/>
          <a:ext cx="0" cy="0"/>
          <a:chOff x="0" y="0"/>
          <a:chExt cx="0" cy="0"/>
        </a:xfrm>
      </p:grpSpPr>
      <p:sp>
        <p:nvSpPr>
          <p:cNvPr id="432" name="Google Shape;432;g256e603aae_0_6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3" name="Google Shape;433;g256e603aae_0_6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After the local computation, each server outputs some local results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g256e603aae_0_6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8" name="Google Shape;448;g256e603aae_0_6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split the keyspace into sub key spaces and assign a sub key space per server. Each server is only responsible for merging keys belonging its sub key space. </a:t>
            </a:r>
            <a:endParaRPr/>
          </a:p>
          <a:p>
            <a:pPr indent="0" lvl="0" marL="0" rtl="0" algn="l">
              <a:spcBef>
                <a:spcPts val="0"/>
              </a:spcBef>
              <a:spcAft>
                <a:spcPts val="0"/>
              </a:spcAft>
              <a:buNone/>
            </a:pPr>
            <a:r>
              <a:rPr lang="en"/>
              <a:t>Now each server will send their local keys and counts to the corresponding servers.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56e603aae_0_8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56e603aae_0_8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Emphasize that go uses channels a lot more</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3" name="Shape 463"/>
        <p:cNvGrpSpPr/>
        <p:nvPr/>
      </p:nvGrpSpPr>
      <p:grpSpPr>
        <a:xfrm>
          <a:off x="0" y="0"/>
          <a:ext cx="0" cy="0"/>
          <a:chOff x="0" y="0"/>
          <a:chExt cx="0" cy="0"/>
        </a:xfrm>
      </p:grpSpPr>
      <p:sp>
        <p:nvSpPr>
          <p:cNvPr id="464" name="Google Shape;464;g256e603aae_0_6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5" name="Google Shape;465;g256e603aae_0_6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called all-to-all shuffle.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6" name="Shape 486"/>
        <p:cNvGrpSpPr/>
        <p:nvPr/>
      </p:nvGrpSpPr>
      <p:grpSpPr>
        <a:xfrm>
          <a:off x="0" y="0"/>
          <a:ext cx="0" cy="0"/>
          <a:chOff x="0" y="0"/>
          <a:chExt cx="0" cy="0"/>
        </a:xfrm>
      </p:grpSpPr>
      <p:sp>
        <p:nvSpPr>
          <p:cNvPr id="487" name="Google Shape;487;g256e603aae_0_6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8" name="Google Shape;488;g256e603aae_0_6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After the shuffle stage, all servers should receive their own partition of keys.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g256e603aae_0_7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6" name="Google Shape;506;g256e603aae_0_7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Then it performs merging locally. </a:t>
            </a:r>
            <a:endParaRPr/>
          </a:p>
          <a:p>
            <a:pPr indent="0" lvl="0" marL="0" rtl="0" algn="l">
              <a:spcBef>
                <a:spcPts val="0"/>
              </a:spcBef>
              <a:spcAft>
                <a:spcPts val="0"/>
              </a:spcAft>
              <a:buNone/>
            </a:pPr>
            <a:r>
              <a:rPr lang="en"/>
              <a:t>This is basically what MapReduce does.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0" name="Shape 520"/>
        <p:cNvGrpSpPr/>
        <p:nvPr/>
      </p:nvGrpSpPr>
      <p:grpSpPr>
        <a:xfrm>
          <a:off x="0" y="0"/>
          <a:ext cx="0" cy="0"/>
          <a:chOff x="0" y="0"/>
          <a:chExt cx="0" cy="0"/>
        </a:xfrm>
      </p:grpSpPr>
      <p:sp>
        <p:nvSpPr>
          <p:cNvPr id="521" name="Google Shape;521;g256e603aae_0_5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2" name="Google Shape;522;g256e603aae_0_5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6" name="Shape 526"/>
        <p:cNvGrpSpPr/>
        <p:nvPr/>
      </p:nvGrpSpPr>
      <p:grpSpPr>
        <a:xfrm>
          <a:off x="0" y="0"/>
          <a:ext cx="0" cy="0"/>
          <a:chOff x="0" y="0"/>
          <a:chExt cx="0" cy="0"/>
        </a:xfrm>
      </p:grpSpPr>
      <p:sp>
        <p:nvSpPr>
          <p:cNvPr id="527" name="Google Shape;527;g256e603aae_0_7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8" name="Google Shape;528;g256e603aae_0_7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g256e603aae_0_7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4" name="Google Shape;534;g256e603aae_0_7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8" name="Shape 538"/>
        <p:cNvGrpSpPr/>
        <p:nvPr/>
      </p:nvGrpSpPr>
      <p:grpSpPr>
        <a:xfrm>
          <a:off x="0" y="0"/>
          <a:ext cx="0" cy="0"/>
          <a:chOff x="0" y="0"/>
          <a:chExt cx="0" cy="0"/>
        </a:xfrm>
      </p:grpSpPr>
      <p:sp>
        <p:nvSpPr>
          <p:cNvPr id="539" name="Google Shape;539;g256e603aae_0_7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0" name="Google Shape;540;g256e603aae_0_7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3" name="Shape 553"/>
        <p:cNvGrpSpPr/>
        <p:nvPr/>
      </p:nvGrpSpPr>
      <p:grpSpPr>
        <a:xfrm>
          <a:off x="0" y="0"/>
          <a:ext cx="0" cy="0"/>
          <a:chOff x="0" y="0"/>
          <a:chExt cx="0" cy="0"/>
        </a:xfrm>
      </p:grpSpPr>
      <p:sp>
        <p:nvSpPr>
          <p:cNvPr id="554" name="Google Shape;554;g256e603aae_0_8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5" name="Google Shape;555;g256e603aae_0_8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 skew: distribution of letters at start of words in English is not uniform, so even partition of letters across reduce nodes will be unbalanced</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9" name="Shape 559"/>
        <p:cNvGrpSpPr/>
        <p:nvPr/>
      </p:nvGrpSpPr>
      <p:grpSpPr>
        <a:xfrm>
          <a:off x="0" y="0"/>
          <a:ext cx="0" cy="0"/>
          <a:chOff x="0" y="0"/>
          <a:chExt cx="0" cy="0"/>
        </a:xfrm>
      </p:grpSpPr>
      <p:sp>
        <p:nvSpPr>
          <p:cNvPr id="560" name="Google Shape;560;g256e603aae_0_8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1" name="Google Shape;561;g256e603aae_0_8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I.e., after mapreduce came a bunch of cluster computing frameworks that hid parallelism and fault tolerance---the difficult problems in cluster computing---from the application programmer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0" name="Shape 590"/>
        <p:cNvGrpSpPr/>
        <p:nvPr/>
      </p:nvGrpSpPr>
      <p:grpSpPr>
        <a:xfrm>
          <a:off x="0" y="0"/>
          <a:ext cx="0" cy="0"/>
          <a:chOff x="0" y="0"/>
          <a:chExt cx="0" cy="0"/>
        </a:xfrm>
      </p:grpSpPr>
      <p:sp>
        <p:nvSpPr>
          <p:cNvPr id="591" name="Google Shape;591;g25706c7ceb_0_2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2" name="Google Shape;592;g25706c7ceb_0_2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5706c7ce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5706c7ce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start with a banking scenario where Alice and Bob both want to add $10 to a shared bank account</a:t>
            </a:r>
            <a:endParaRPr/>
          </a:p>
          <a:p>
            <a:pPr indent="0" lvl="0" marL="0" rtl="0" algn="l">
              <a:spcBef>
                <a:spcPts val="0"/>
              </a:spcBef>
              <a:spcAft>
                <a:spcPts val="0"/>
              </a:spcAft>
              <a:buNone/>
            </a:pPr>
            <a:r>
              <a:rPr lang="en"/>
              <a:t>Such a client deposit operation can be viewed as a transaction consisting of 3 atomic operations: read the balance, increment by 10, and write it back.</a:t>
            </a:r>
            <a:endParaRPr/>
          </a:p>
          <a:p>
            <a:pPr indent="0" lvl="0" marL="0" rtl="0" algn="l">
              <a:spcBef>
                <a:spcPts val="0"/>
              </a:spcBef>
              <a:spcAft>
                <a:spcPts val="0"/>
              </a:spcAft>
              <a:buNone/>
            </a:pPr>
            <a:r>
              <a:rPr lang="en"/>
              <a:t>In this situation, Alice’s transaction starts after Bob’s transaction finishes. And the result is correct.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5" name="Shape 595"/>
        <p:cNvGrpSpPr/>
        <p:nvPr/>
      </p:nvGrpSpPr>
      <p:grpSpPr>
        <a:xfrm>
          <a:off x="0" y="0"/>
          <a:ext cx="0" cy="0"/>
          <a:chOff x="0" y="0"/>
          <a:chExt cx="0" cy="0"/>
        </a:xfrm>
      </p:grpSpPr>
      <p:sp>
        <p:nvSpPr>
          <p:cNvPr id="596" name="Google Shape;596;gbc9912bd2d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7" name="Google Shape;597;gbc9912bd2d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assignment 1-2, execution is sequential. </a:t>
            </a:r>
            <a:endParaRPr/>
          </a:p>
          <a:p>
            <a:pPr indent="0" lvl="0" marL="0" rtl="0" algn="l">
              <a:spcBef>
                <a:spcPts val="0"/>
              </a:spcBef>
              <a:spcAft>
                <a:spcPts val="0"/>
              </a:spcAft>
              <a:buNone/>
            </a:pPr>
            <a:r>
              <a:rPr lang="en"/>
              <a:t>Map task i completes before map task (i+1) starts. Similarly, reduce task i completes before reduce task (i+1) can proceed.</a:t>
            </a:r>
            <a:endParaRPr/>
          </a:p>
          <a:p>
            <a:pPr indent="0" lvl="0" marL="0" rtl="0" algn="l">
              <a:spcBef>
                <a:spcPts val="0"/>
              </a:spcBef>
              <a:spcAft>
                <a:spcPts val="0"/>
              </a:spcAft>
              <a:buNone/>
            </a:pPr>
            <a:r>
              <a:rPr lang="en"/>
              <a:t>In the code, you will see that all stages are handled by a single go routine.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0" name="Shape 620"/>
        <p:cNvGrpSpPr/>
        <p:nvPr/>
      </p:nvGrpSpPr>
      <p:grpSpPr>
        <a:xfrm>
          <a:off x="0" y="0"/>
          <a:ext cx="0" cy="0"/>
          <a:chOff x="0" y="0"/>
          <a:chExt cx="0" cy="0"/>
        </a:xfrm>
      </p:grpSpPr>
      <p:sp>
        <p:nvSpPr>
          <p:cNvPr id="621" name="Google Shape;621;gbc9912bd2d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2" name="Google Shape;622;gbc9912bd2d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assignment 1-3, we expect you to implement parallelism within the map phase and reduce phase. </a:t>
            </a:r>
            <a:endParaRPr/>
          </a:p>
          <a:p>
            <a:pPr indent="0" lvl="0" marL="0" rtl="0" algn="l">
              <a:spcBef>
                <a:spcPts val="0"/>
              </a:spcBef>
              <a:spcAft>
                <a:spcPts val="0"/>
              </a:spcAft>
              <a:buNone/>
            </a:pPr>
            <a:r>
              <a:rPr lang="en"/>
              <a:t>Instead of sequential executing the map tasks, you should run them concurrently because there is no data dependence between each map task.</a:t>
            </a:r>
            <a:endParaRPr/>
          </a:p>
          <a:p>
            <a:pPr indent="0" lvl="0" marL="0" rtl="0" algn="l">
              <a:spcBef>
                <a:spcPts val="0"/>
              </a:spcBef>
              <a:spcAft>
                <a:spcPts val="0"/>
              </a:spcAft>
              <a:buNone/>
            </a:pPr>
            <a:r>
              <a:rPr lang="en"/>
              <a:t>Same for reduce tasks. </a:t>
            </a:r>
            <a:endParaRPr/>
          </a:p>
          <a:p>
            <a:pPr indent="0" lvl="0" marL="0" rtl="0" algn="l">
              <a:spcBef>
                <a:spcPts val="0"/>
              </a:spcBef>
              <a:spcAft>
                <a:spcPts val="0"/>
              </a:spcAft>
              <a:buNone/>
            </a:pPr>
            <a:r>
              <a:rPr lang="en"/>
              <a:t>The reduce phase starts after the map phase finishes.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5706c7ceb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5706c7ceb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went wrong?</a:t>
            </a:r>
            <a:endParaRPr/>
          </a:p>
          <a:p>
            <a:pPr indent="0" lvl="0" marL="0" rtl="0" algn="l">
              <a:spcBef>
                <a:spcPts val="0"/>
              </a:spcBef>
              <a:spcAft>
                <a:spcPts val="0"/>
              </a:spcAft>
              <a:buNone/>
            </a:pPr>
            <a:r>
              <a:rPr lang="en"/>
              <a:t>However, these atomic operations can interleave with each other if Alice and Bob start their transactions almost at the same time. </a:t>
            </a:r>
            <a:endParaRPr/>
          </a:p>
          <a:p>
            <a:pPr indent="0" lvl="0" marL="0" rtl="0" algn="l">
              <a:spcBef>
                <a:spcPts val="0"/>
              </a:spcBef>
              <a:spcAft>
                <a:spcPts val="0"/>
              </a:spcAft>
              <a:buNone/>
            </a:pPr>
            <a:r>
              <a:rPr lang="en"/>
              <a:t>In this situation, they lose money!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5706c7ceb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25706c7ceb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problem here is that the client operation, Deposit, is not an atomic operation. The atomic operation means that, regardless of crashes or race conditions, we will end up with either the state where this operation successfully completes (e.g add 10 in the balance) or not at all (e.g no change to the balance) and thus no intermediate state. </a:t>
            </a:r>
            <a:endParaRPr/>
          </a:p>
          <a:p>
            <a:pPr indent="0" lvl="0" marL="0" rtl="0" algn="l">
              <a:spcBef>
                <a:spcPts val="0"/>
              </a:spcBef>
              <a:spcAft>
                <a:spcPts val="0"/>
              </a:spcAft>
              <a:buNone/>
            </a:pPr>
            <a:r>
              <a:rPr lang="en"/>
              <a:t>A straightforward solution here is to lock over the critical section, that modifies some shared data structure.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256f79b6d6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256f79b6d6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 is an example of using locks in Go. </a:t>
            </a:r>
            <a:endParaRPr/>
          </a:p>
          <a:p>
            <a:pPr indent="0" lvl="0" marL="0" rtl="0" algn="l">
              <a:spcBef>
                <a:spcPts val="0"/>
              </a:spcBef>
              <a:spcAft>
                <a:spcPts val="0"/>
              </a:spcAft>
              <a:buNone/>
            </a:pPr>
            <a:r>
              <a:rPr lang="en"/>
              <a:t>Need “sync” library</a:t>
            </a:r>
            <a:endParaRPr/>
          </a:p>
          <a:p>
            <a:pPr indent="0" lvl="0" marL="0" rtl="0" algn="l">
              <a:spcBef>
                <a:spcPts val="0"/>
              </a:spcBef>
              <a:spcAft>
                <a:spcPts val="0"/>
              </a:spcAft>
              <a:buNone/>
            </a:pPr>
            <a:r>
              <a:rPr lang="en"/>
              <a:t>Lock has type “mutex” --- “mutually exclusive” access. </a:t>
            </a:r>
            <a:endParaRPr/>
          </a:p>
          <a:p>
            <a:pPr indent="0" lvl="0" marL="0" rtl="0" algn="l">
              <a:spcBef>
                <a:spcPts val="0"/>
              </a:spcBef>
              <a:spcAft>
                <a:spcPts val="0"/>
              </a:spcAft>
              <a:buNone/>
            </a:pPr>
            <a:r>
              <a:rPr lang="en"/>
              <a:t>Why a special data type? Why not just use ints? → testing and setting the variable must be atomic! Lock, Unlock are atomic operations.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Potential question: What is a defer function?</a:t>
            </a:r>
            <a:endParaRPr/>
          </a:p>
          <a:p>
            <a:pPr indent="0" lvl="0" marL="0" rtl="0" algn="l">
              <a:spcBef>
                <a:spcPts val="0"/>
              </a:spcBef>
              <a:spcAft>
                <a:spcPts val="0"/>
              </a:spcAft>
              <a:buNone/>
            </a:pPr>
            <a:r>
              <a:rPr lang="en"/>
              <a:t>From godocs:</a:t>
            </a:r>
            <a:endParaRPr/>
          </a:p>
          <a:p>
            <a:pPr indent="0" lvl="0" marL="0" rtl="0" algn="l">
              <a:spcBef>
                <a:spcPts val="0"/>
              </a:spcBef>
              <a:spcAft>
                <a:spcPts val="0"/>
              </a:spcAft>
              <a:buNone/>
            </a:pPr>
            <a:r>
              <a:rPr lang="en"/>
              <a:t>“It is a regular function or method that is prefixed by the keyword defer. The function and its arguments are evaluated when the defer statement is executed, but the actual call is deferred until the function that contains the defer statement (e.g CheckBalance) has finished.</a:t>
            </a:r>
            <a:endParaRPr/>
          </a:p>
          <a:p>
            <a:pPr indent="0" lvl="0" marL="0" rtl="0" algn="l">
              <a:spcBef>
                <a:spcPts val="0"/>
              </a:spcBef>
              <a:spcAft>
                <a:spcPts val="0"/>
              </a:spcAft>
              <a:buNone/>
            </a:pPr>
            <a:r>
              <a:rPr lang="en"/>
              <a:t>Multiple calls can be deferred; and they are executed in the reverse of the order in which they were deferred.</a:t>
            </a:r>
            <a:endParaRPr/>
          </a:p>
          <a:p>
            <a:pPr indent="0" lvl="0" marL="0" rtl="0" algn="l">
              <a:spcBef>
                <a:spcPts val="0"/>
              </a:spcBef>
              <a:spcAft>
                <a:spcPts val="0"/>
              </a:spcAft>
              <a:buNone/>
            </a:pPr>
            <a:r>
              <a:rPr lang="en"/>
              <a:t>The defer statement is helpful with paired operations like open and close, connect and disconnect, or lock and unlock to ensure that resources are released in all cases.”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5706c7ceb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5706c7ceb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From godocs: “A RWMutex is a reader/writer mutual exclusion lock. The lock can be held by an arbitrary number of readers or a single writer. The zero value for a RWMutex is an unlocked mutex.”</a:t>
            </a:r>
            <a:endParaRPr/>
          </a:p>
          <a:p>
            <a:pPr indent="0" lvl="0" marL="0" rtl="0" algn="l">
              <a:spcBef>
                <a:spcPts val="0"/>
              </a:spcBef>
              <a:spcAft>
                <a:spcPts val="0"/>
              </a:spcAft>
              <a:buNone/>
            </a:pPr>
            <a:r>
              <a:rPr lang="en"/>
              <a:t>From gobyexample.com: “Defer is used to ensure that a function call is performed later in a program’s execution, usually for purposes of cleanup.”</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tour.golang.org/list" TargetMode="External"/><Relationship Id="rId4" Type="http://schemas.openxmlformats.org/officeDocument/2006/relationships/hyperlink" Target="https://play.golang.org" TargetMode="External"/><Relationship Id="rId5" Type="http://schemas.openxmlformats.org/officeDocument/2006/relationships/hyperlink" Target="https://gobyexample.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image" Target="../media/image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3.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image" Target="../media/image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 Id="rId3" Type="http://schemas.openxmlformats.org/officeDocument/2006/relationships/image" Target="../media/image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3.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3.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 Id="rId3" Type="http://schemas.openxmlformats.org/officeDocument/2006/relationships/image" Target="../media/image5.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 Id="rId3" Type="http://schemas.openxmlformats.org/officeDocument/2006/relationships/image" Target="../media/image7.png"/><Relationship Id="rId4" Type="http://schemas.openxmlformats.org/officeDocument/2006/relationships/image" Target="../media/image6.png"/><Relationship Id="rId5" Type="http://schemas.openxmlformats.org/officeDocument/2006/relationships/image" Target="../media/image8.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solidFill>
                  <a:srgbClr val="FFFFFF"/>
                </a:solidFill>
              </a:rPr>
              <a:t>Concurrency in Go</a:t>
            </a:r>
            <a:endParaRPr>
              <a:solidFill>
                <a:srgbClr val="FFFFFF"/>
              </a:solidFill>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rgbClr val="FFFFFF"/>
                </a:solidFill>
              </a:rPr>
              <a:t>Feb 12th 2021</a:t>
            </a:r>
            <a:endParaRPr>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53" name="Shape 153"/>
        <p:cNvGrpSpPr/>
        <p:nvPr/>
      </p:nvGrpSpPr>
      <p:grpSpPr>
        <a:xfrm>
          <a:off x="0" y="0"/>
          <a:ext cx="0" cy="0"/>
          <a:chOff x="0" y="0"/>
          <a:chExt cx="0" cy="0"/>
        </a:xfrm>
      </p:grpSpPr>
      <p:sp>
        <p:nvSpPr>
          <p:cNvPr id="154" name="Google Shape;154;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Two Solutions to the Same Problem</a:t>
            </a:r>
            <a:endParaRPr>
              <a:solidFill>
                <a:srgbClr val="FFFFFF"/>
              </a:solidFill>
            </a:endParaRPr>
          </a:p>
        </p:txBody>
      </p:sp>
      <p:sp>
        <p:nvSpPr>
          <p:cNvPr id="155" name="Google Shape;155;p22"/>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800">
                <a:solidFill>
                  <a:srgbClr val="FFFFFF"/>
                </a:solidFill>
              </a:rPr>
              <a:t>Locks:</a:t>
            </a:r>
            <a:endParaRPr sz="1800">
              <a:solidFill>
                <a:srgbClr val="FFFFFF"/>
              </a:solidFill>
            </a:endParaRPr>
          </a:p>
          <a:p>
            <a:pPr indent="0" lvl="0" marL="0" rtl="0" algn="l">
              <a:spcBef>
                <a:spcPts val="1200"/>
              </a:spcBef>
              <a:spcAft>
                <a:spcPts val="0"/>
              </a:spcAft>
              <a:buNone/>
            </a:pPr>
            <a:r>
              <a:rPr lang="en" sz="1800">
                <a:solidFill>
                  <a:srgbClr val="FFFFFF"/>
                </a:solidFill>
              </a:rPr>
              <a:t>Multiple threads can reference same memory location</a:t>
            </a:r>
            <a:endParaRPr sz="1800">
              <a:solidFill>
                <a:srgbClr val="FFFFFF"/>
              </a:solidFill>
            </a:endParaRPr>
          </a:p>
          <a:p>
            <a:pPr indent="0" lvl="0" marL="0" rtl="0" algn="l">
              <a:spcBef>
                <a:spcPts val="1200"/>
              </a:spcBef>
              <a:spcAft>
                <a:spcPts val="1200"/>
              </a:spcAft>
              <a:buNone/>
            </a:pPr>
            <a:r>
              <a:rPr lang="en" sz="1800">
                <a:solidFill>
                  <a:srgbClr val="FFFFFF"/>
                </a:solidFill>
              </a:rPr>
              <a:t>Use lock to ensure only one thread is updating it at any given time</a:t>
            </a:r>
            <a:endParaRPr sz="1800">
              <a:solidFill>
                <a:srgbClr val="FFFFFF"/>
              </a:solidFill>
            </a:endParaRPr>
          </a:p>
        </p:txBody>
      </p:sp>
      <p:sp>
        <p:nvSpPr>
          <p:cNvPr id="156" name="Google Shape;156;p22"/>
          <p:cNvSpPr txBox="1"/>
          <p:nvPr>
            <p:ph idx="2" type="body"/>
          </p:nvPr>
        </p:nvSpPr>
        <p:spPr>
          <a:xfrm>
            <a:off x="4832400" y="1152650"/>
            <a:ext cx="3999900" cy="2125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800">
                <a:solidFill>
                  <a:schemeClr val="lt1"/>
                </a:solidFill>
              </a:rPr>
              <a:t>Channels:</a:t>
            </a:r>
            <a:endParaRPr sz="1800">
              <a:solidFill>
                <a:schemeClr val="lt1"/>
              </a:solidFill>
            </a:endParaRPr>
          </a:p>
          <a:p>
            <a:pPr indent="0" lvl="0" marL="0" rtl="0" algn="l">
              <a:spcBef>
                <a:spcPts val="1200"/>
              </a:spcBef>
              <a:spcAft>
                <a:spcPts val="0"/>
              </a:spcAft>
              <a:buNone/>
            </a:pPr>
            <a:r>
              <a:rPr lang="en" sz="1800">
                <a:solidFill>
                  <a:schemeClr val="lt1"/>
                </a:solidFill>
              </a:rPr>
              <a:t>Data item initially stored in channel</a:t>
            </a:r>
            <a:endParaRPr sz="1800">
              <a:solidFill>
                <a:schemeClr val="lt1"/>
              </a:solidFill>
            </a:endParaRPr>
          </a:p>
          <a:p>
            <a:pPr indent="0" lvl="0" marL="0" rtl="0" algn="l">
              <a:spcBef>
                <a:spcPts val="1200"/>
              </a:spcBef>
              <a:spcAft>
                <a:spcPts val="1200"/>
              </a:spcAft>
              <a:buNone/>
            </a:pPr>
            <a:r>
              <a:rPr lang="en" sz="1800">
                <a:solidFill>
                  <a:schemeClr val="lt1"/>
                </a:solidFill>
              </a:rPr>
              <a:t>Threads must request item from channel, make updates, and return item to channel</a:t>
            </a:r>
            <a:endParaRPr sz="1800">
              <a:solidFill>
                <a:schemeClr val="lt1"/>
              </a:solidFill>
            </a:endParaRPr>
          </a:p>
        </p:txBody>
      </p:sp>
      <p:sp>
        <p:nvSpPr>
          <p:cNvPr id="157" name="Google Shape;157;p22"/>
          <p:cNvSpPr/>
          <p:nvPr/>
        </p:nvSpPr>
        <p:spPr>
          <a:xfrm>
            <a:off x="1341150"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T1</a:t>
            </a:r>
            <a:endParaRPr b="1"/>
          </a:p>
        </p:txBody>
      </p:sp>
      <p:sp>
        <p:nvSpPr>
          <p:cNvPr id="158" name="Google Shape;158;p22"/>
          <p:cNvSpPr/>
          <p:nvPr/>
        </p:nvSpPr>
        <p:spPr>
          <a:xfrm>
            <a:off x="2082975"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T2</a:t>
            </a:r>
            <a:endParaRPr b="1"/>
          </a:p>
        </p:txBody>
      </p:sp>
      <p:sp>
        <p:nvSpPr>
          <p:cNvPr id="159" name="Google Shape;159;p22"/>
          <p:cNvSpPr/>
          <p:nvPr/>
        </p:nvSpPr>
        <p:spPr>
          <a:xfrm>
            <a:off x="2824800"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T3</a:t>
            </a:r>
            <a:endParaRPr b="1"/>
          </a:p>
        </p:txBody>
      </p:sp>
      <p:sp>
        <p:nvSpPr>
          <p:cNvPr id="160" name="Google Shape;160;p22"/>
          <p:cNvSpPr/>
          <p:nvPr/>
        </p:nvSpPr>
        <p:spPr>
          <a:xfrm>
            <a:off x="1341150" y="4748200"/>
            <a:ext cx="19410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a:t>0x1000:	100</a:t>
            </a:r>
            <a:endParaRPr b="1"/>
          </a:p>
        </p:txBody>
      </p:sp>
      <p:cxnSp>
        <p:nvCxnSpPr>
          <p:cNvPr id="161" name="Google Shape;161;p22"/>
          <p:cNvCxnSpPr>
            <a:stCxn id="157" idx="2"/>
            <a:endCxn id="160" idx="0"/>
          </p:cNvCxnSpPr>
          <p:nvPr/>
        </p:nvCxnSpPr>
        <p:spPr>
          <a:xfrm>
            <a:off x="1569750" y="3675375"/>
            <a:ext cx="741900" cy="1072800"/>
          </a:xfrm>
          <a:prstGeom prst="straightConnector1">
            <a:avLst/>
          </a:prstGeom>
          <a:noFill/>
          <a:ln cap="flat" cmpd="sng" w="28575">
            <a:solidFill>
              <a:schemeClr val="lt2"/>
            </a:solidFill>
            <a:prstDash val="solid"/>
            <a:round/>
            <a:headEnd len="med" w="med" type="none"/>
            <a:tailEnd len="med" w="med" type="stealth"/>
          </a:ln>
        </p:spPr>
      </p:cxnSp>
      <p:cxnSp>
        <p:nvCxnSpPr>
          <p:cNvPr id="162" name="Google Shape;162;p22"/>
          <p:cNvCxnSpPr>
            <a:stCxn id="158" idx="2"/>
            <a:endCxn id="160" idx="0"/>
          </p:cNvCxnSpPr>
          <p:nvPr/>
        </p:nvCxnSpPr>
        <p:spPr>
          <a:xfrm>
            <a:off x="2311575" y="3675375"/>
            <a:ext cx="0" cy="1072800"/>
          </a:xfrm>
          <a:prstGeom prst="straightConnector1">
            <a:avLst/>
          </a:prstGeom>
          <a:noFill/>
          <a:ln cap="flat" cmpd="sng" w="28575">
            <a:solidFill>
              <a:schemeClr val="lt2"/>
            </a:solidFill>
            <a:prstDash val="solid"/>
            <a:round/>
            <a:headEnd len="med" w="med" type="none"/>
            <a:tailEnd len="med" w="med" type="stealth"/>
          </a:ln>
        </p:spPr>
      </p:cxnSp>
      <p:cxnSp>
        <p:nvCxnSpPr>
          <p:cNvPr id="163" name="Google Shape;163;p22"/>
          <p:cNvCxnSpPr>
            <a:stCxn id="159" idx="2"/>
            <a:endCxn id="160" idx="0"/>
          </p:cNvCxnSpPr>
          <p:nvPr/>
        </p:nvCxnSpPr>
        <p:spPr>
          <a:xfrm flipH="1">
            <a:off x="2311500" y="3675375"/>
            <a:ext cx="741900" cy="1072800"/>
          </a:xfrm>
          <a:prstGeom prst="straightConnector1">
            <a:avLst/>
          </a:prstGeom>
          <a:noFill/>
          <a:ln cap="flat" cmpd="sng" w="28575">
            <a:solidFill>
              <a:schemeClr val="lt2"/>
            </a:solidFill>
            <a:prstDash val="solid"/>
            <a:round/>
            <a:headEnd len="med" w="med" type="none"/>
            <a:tailEnd len="med" w="med" type="stealth"/>
          </a:ln>
        </p:spPr>
      </p:cxnSp>
      <p:pic>
        <p:nvPicPr>
          <p:cNvPr id="164" name="Google Shape;164;p22"/>
          <p:cNvPicPr preferRelativeResize="0"/>
          <p:nvPr/>
        </p:nvPicPr>
        <p:blipFill>
          <a:blip r:embed="rId3">
            <a:alphaModFix/>
          </a:blip>
          <a:stretch>
            <a:fillRect/>
          </a:stretch>
        </p:blipFill>
        <p:spPr>
          <a:xfrm>
            <a:off x="2082975" y="4187876"/>
            <a:ext cx="457201" cy="457201"/>
          </a:xfrm>
          <a:prstGeom prst="rect">
            <a:avLst/>
          </a:prstGeom>
          <a:noFill/>
          <a:ln>
            <a:noFill/>
          </a:ln>
        </p:spPr>
      </p:pic>
      <p:sp>
        <p:nvSpPr>
          <p:cNvPr id="165" name="Google Shape;165;p22"/>
          <p:cNvSpPr/>
          <p:nvPr/>
        </p:nvSpPr>
        <p:spPr>
          <a:xfrm>
            <a:off x="5861850"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T1</a:t>
            </a:r>
            <a:endParaRPr b="1"/>
          </a:p>
        </p:txBody>
      </p:sp>
      <p:sp>
        <p:nvSpPr>
          <p:cNvPr id="166" name="Google Shape;166;p22"/>
          <p:cNvSpPr/>
          <p:nvPr/>
        </p:nvSpPr>
        <p:spPr>
          <a:xfrm>
            <a:off x="6603675"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T2</a:t>
            </a:r>
            <a:endParaRPr b="1"/>
          </a:p>
        </p:txBody>
      </p:sp>
      <p:sp>
        <p:nvSpPr>
          <p:cNvPr id="167" name="Google Shape;167;p22"/>
          <p:cNvSpPr/>
          <p:nvPr/>
        </p:nvSpPr>
        <p:spPr>
          <a:xfrm>
            <a:off x="7345500"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T3</a:t>
            </a:r>
            <a:endParaRPr b="1"/>
          </a:p>
        </p:txBody>
      </p:sp>
      <p:sp>
        <p:nvSpPr>
          <p:cNvPr id="168" name="Google Shape;168;p22"/>
          <p:cNvSpPr/>
          <p:nvPr/>
        </p:nvSpPr>
        <p:spPr>
          <a:xfrm>
            <a:off x="6557550" y="4748200"/>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100</a:t>
            </a:r>
            <a:endParaRPr b="1"/>
          </a:p>
        </p:txBody>
      </p:sp>
      <p:cxnSp>
        <p:nvCxnSpPr>
          <p:cNvPr id="169" name="Google Shape;169;p22"/>
          <p:cNvCxnSpPr>
            <a:stCxn id="165" idx="2"/>
            <a:endCxn id="170" idx="0"/>
          </p:cNvCxnSpPr>
          <p:nvPr/>
        </p:nvCxnSpPr>
        <p:spPr>
          <a:xfrm>
            <a:off x="6090450" y="3653763"/>
            <a:ext cx="741900" cy="828900"/>
          </a:xfrm>
          <a:prstGeom prst="straightConnector1">
            <a:avLst/>
          </a:prstGeom>
          <a:noFill/>
          <a:ln cap="flat" cmpd="sng" w="28575">
            <a:solidFill>
              <a:schemeClr val="lt2"/>
            </a:solidFill>
            <a:prstDash val="solid"/>
            <a:round/>
            <a:headEnd len="med" w="med" type="none"/>
            <a:tailEnd len="med" w="med" type="stealth"/>
          </a:ln>
        </p:spPr>
      </p:cxnSp>
      <p:cxnSp>
        <p:nvCxnSpPr>
          <p:cNvPr id="171" name="Google Shape;171;p22"/>
          <p:cNvCxnSpPr>
            <a:stCxn id="166" idx="2"/>
            <a:endCxn id="170" idx="0"/>
          </p:cNvCxnSpPr>
          <p:nvPr/>
        </p:nvCxnSpPr>
        <p:spPr>
          <a:xfrm>
            <a:off x="6832275" y="3653763"/>
            <a:ext cx="0" cy="828900"/>
          </a:xfrm>
          <a:prstGeom prst="straightConnector1">
            <a:avLst/>
          </a:prstGeom>
          <a:noFill/>
          <a:ln cap="flat" cmpd="sng" w="28575">
            <a:solidFill>
              <a:schemeClr val="lt2"/>
            </a:solidFill>
            <a:prstDash val="solid"/>
            <a:round/>
            <a:headEnd len="med" w="med" type="none"/>
            <a:tailEnd len="med" w="med" type="stealth"/>
          </a:ln>
        </p:spPr>
      </p:cxnSp>
      <p:cxnSp>
        <p:nvCxnSpPr>
          <p:cNvPr id="172" name="Google Shape;172;p22"/>
          <p:cNvCxnSpPr>
            <a:stCxn id="167" idx="2"/>
            <a:endCxn id="170" idx="0"/>
          </p:cNvCxnSpPr>
          <p:nvPr/>
        </p:nvCxnSpPr>
        <p:spPr>
          <a:xfrm flipH="1">
            <a:off x="6832200" y="3653763"/>
            <a:ext cx="741900" cy="828900"/>
          </a:xfrm>
          <a:prstGeom prst="straightConnector1">
            <a:avLst/>
          </a:prstGeom>
          <a:noFill/>
          <a:ln cap="flat" cmpd="sng" w="28575">
            <a:solidFill>
              <a:schemeClr val="lt2"/>
            </a:solidFill>
            <a:prstDash val="solid"/>
            <a:round/>
            <a:headEnd len="med" w="med" type="none"/>
            <a:tailEnd len="med" w="med" type="stealth"/>
          </a:ln>
        </p:spPr>
      </p:cxnSp>
      <p:sp>
        <p:nvSpPr>
          <p:cNvPr id="170" name="Google Shape;170;p22"/>
          <p:cNvSpPr/>
          <p:nvPr/>
        </p:nvSpPr>
        <p:spPr>
          <a:xfrm>
            <a:off x="6557550" y="4482600"/>
            <a:ext cx="549600" cy="2655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FFFFFF"/>
                </a:solidFill>
              </a:rPr>
              <a:t>C</a:t>
            </a:r>
            <a:endParaRPr b="1">
              <a:solidFill>
                <a:srgbClr val="FFFFFF"/>
              </a:solidFill>
            </a:endParaRPr>
          </a:p>
        </p:txBody>
      </p:sp>
      <p:cxnSp>
        <p:nvCxnSpPr>
          <p:cNvPr id="173" name="Google Shape;173;p22"/>
          <p:cNvCxnSpPr>
            <a:stCxn id="170" idx="0"/>
            <a:endCxn id="165" idx="2"/>
          </p:cNvCxnSpPr>
          <p:nvPr/>
        </p:nvCxnSpPr>
        <p:spPr>
          <a:xfrm rot="10800000">
            <a:off x="6090450" y="3653700"/>
            <a:ext cx="741900" cy="828900"/>
          </a:xfrm>
          <a:prstGeom prst="straightConnector1">
            <a:avLst/>
          </a:prstGeom>
          <a:noFill/>
          <a:ln cap="flat" cmpd="sng" w="28575">
            <a:solidFill>
              <a:schemeClr val="lt2"/>
            </a:solidFill>
            <a:prstDash val="solid"/>
            <a:round/>
            <a:headEnd len="med" w="med" type="none"/>
            <a:tailEnd len="med" w="med" type="stealth"/>
          </a:ln>
        </p:spPr>
      </p:cxnSp>
      <p:cxnSp>
        <p:nvCxnSpPr>
          <p:cNvPr id="174" name="Google Shape;174;p22"/>
          <p:cNvCxnSpPr>
            <a:stCxn id="165" idx="2"/>
            <a:endCxn id="170" idx="0"/>
          </p:cNvCxnSpPr>
          <p:nvPr/>
        </p:nvCxnSpPr>
        <p:spPr>
          <a:xfrm>
            <a:off x="6090450" y="3653763"/>
            <a:ext cx="741900" cy="828900"/>
          </a:xfrm>
          <a:prstGeom prst="straightConnector1">
            <a:avLst/>
          </a:prstGeom>
          <a:noFill/>
          <a:ln cap="flat" cmpd="sng" w="28575">
            <a:solidFill>
              <a:schemeClr val="lt2"/>
            </a:solidFill>
            <a:prstDash val="solid"/>
            <a:round/>
            <a:headEnd len="med" w="med" type="none"/>
            <a:tailEnd len="med" w="med" type="stealth"/>
          </a:ln>
        </p:spPr>
      </p:cxnSp>
      <p:sp>
        <p:nvSpPr>
          <p:cNvPr id="175" name="Google Shape;175;p22"/>
          <p:cNvSpPr/>
          <p:nvPr/>
        </p:nvSpPr>
        <p:spPr>
          <a:xfrm>
            <a:off x="5815650" y="4037775"/>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100</a:t>
            </a:r>
            <a:endParaRPr b="1"/>
          </a:p>
        </p:txBody>
      </p:sp>
      <p:sp>
        <p:nvSpPr>
          <p:cNvPr id="176" name="Google Shape;176;p22"/>
          <p:cNvSpPr/>
          <p:nvPr/>
        </p:nvSpPr>
        <p:spPr>
          <a:xfrm>
            <a:off x="6557550" y="4748200"/>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110</a:t>
            </a:r>
            <a:endParaRPr b="1"/>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69"/>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171"/>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17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0"/>
                                          </p:stCondLst>
                                        </p:cTn>
                                        <p:tgtEl>
                                          <p:spTgt spid="168"/>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73"/>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175"/>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74"/>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80" name="Shape 180"/>
        <p:cNvGrpSpPr/>
        <p:nvPr/>
      </p:nvGrpSpPr>
      <p:grpSpPr>
        <a:xfrm>
          <a:off x="0" y="0"/>
          <a:ext cx="0" cy="0"/>
          <a:chOff x="0" y="0"/>
          <a:chExt cx="0" cy="0"/>
        </a:xfrm>
      </p:grpSpPr>
      <p:sp>
        <p:nvSpPr>
          <p:cNvPr id="181" name="Google Shape;181;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Go channels</a:t>
            </a:r>
            <a:endParaRPr>
              <a:solidFill>
                <a:srgbClr val="FFFFFF"/>
              </a:solidFill>
            </a:endParaRPr>
          </a:p>
        </p:txBody>
      </p:sp>
      <p:sp>
        <p:nvSpPr>
          <p:cNvPr id="182" name="Google Shape;182;p23"/>
          <p:cNvSpPr txBox="1"/>
          <p:nvPr>
            <p:ph idx="1" type="body"/>
          </p:nvPr>
        </p:nvSpPr>
        <p:spPr>
          <a:xfrm>
            <a:off x="311700" y="1395800"/>
            <a:ext cx="2607900" cy="317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i="1" lang="en">
                <a:solidFill>
                  <a:srgbClr val="FFFFFF"/>
                </a:solidFill>
              </a:rPr>
              <a:t>Channels</a:t>
            </a:r>
            <a:r>
              <a:rPr lang="en">
                <a:solidFill>
                  <a:srgbClr val="FFFFFF"/>
                </a:solidFill>
              </a:rPr>
              <a:t> also allow us to safely communicate between </a:t>
            </a:r>
            <a:r>
              <a:rPr b="1" i="1" lang="en">
                <a:solidFill>
                  <a:srgbClr val="FFFFFF"/>
                </a:solidFill>
              </a:rPr>
              <a:t>goroutines</a:t>
            </a:r>
            <a:endParaRPr>
              <a:solidFill>
                <a:srgbClr val="FFFFFF"/>
              </a:solidFill>
            </a:endParaRPr>
          </a:p>
        </p:txBody>
      </p:sp>
      <p:sp>
        <p:nvSpPr>
          <p:cNvPr id="183" name="Google Shape;183;p23"/>
          <p:cNvSpPr txBox="1"/>
          <p:nvPr>
            <p:ph idx="1" type="body"/>
          </p:nvPr>
        </p:nvSpPr>
        <p:spPr>
          <a:xfrm>
            <a:off x="3239225" y="1111925"/>
            <a:ext cx="5393100" cy="2030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en" sz="1600">
                <a:solidFill>
                  <a:srgbClr val="666666"/>
                </a:solidFill>
                <a:latin typeface="Consolas"/>
                <a:ea typeface="Consolas"/>
                <a:cs typeface="Consolas"/>
                <a:sym typeface="Consolas"/>
              </a:rPr>
              <a:t>// Launch workers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numWorkers;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rgbClr val="00CBFF"/>
                </a:solidFill>
                <a:latin typeface="Consolas"/>
                <a:ea typeface="Consolas"/>
                <a:cs typeface="Consolas"/>
                <a:sym typeface="Consolas"/>
              </a:rPr>
              <a:t>go func</a:t>
            </a:r>
            <a:r>
              <a:rPr lang="en" sz="1600">
                <a:solidFill>
                  <a:srgbClr val="FFFFFF"/>
                </a:solidFill>
                <a:latin typeface="Consolas"/>
                <a:ea typeface="Consolas"/>
                <a:cs typeface="Consolas"/>
                <a:sym typeface="Consolas"/>
              </a:rPr>
              <a:t>()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666666"/>
                </a:solidFill>
                <a:latin typeface="Consolas"/>
                <a:ea typeface="Consolas"/>
                <a:cs typeface="Consolas"/>
                <a:sym typeface="Consolas"/>
              </a:rPr>
              <a:t>		// ... do some work</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t/>
            </a:r>
            <a:endParaRPr sz="1600">
              <a:solidFill>
                <a:srgbClr val="FF9900"/>
              </a:solidFill>
              <a:latin typeface="Consolas"/>
              <a:ea typeface="Consolas"/>
              <a:cs typeface="Consolas"/>
              <a:sym typeface="Consolas"/>
            </a:endParaRPr>
          </a:p>
          <a:p>
            <a:pPr indent="45720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184" name="Google Shape;184;p23"/>
          <p:cNvSpPr txBox="1"/>
          <p:nvPr>
            <p:ph idx="1" type="body"/>
          </p:nvPr>
        </p:nvSpPr>
        <p:spPr>
          <a:xfrm>
            <a:off x="3239225" y="709825"/>
            <a:ext cx="5393100" cy="4782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Clr>
                <a:srgbClr val="000000"/>
              </a:buClr>
              <a:buSzPct val="68750"/>
              <a:buFont typeface="Arial"/>
              <a:buNone/>
            </a:pPr>
            <a:r>
              <a:rPr lang="en" sz="1600">
                <a:solidFill>
                  <a:srgbClr val="FFFFFF"/>
                </a:solidFill>
                <a:latin typeface="Consolas"/>
                <a:ea typeface="Consolas"/>
                <a:cs typeface="Consolas"/>
                <a:sym typeface="Consolas"/>
              </a:rPr>
              <a:t>result</a:t>
            </a:r>
            <a:r>
              <a:rPr lang="en" sz="1600">
                <a:solidFill>
                  <a:srgbClr val="FFFFFF"/>
                </a:solidFill>
                <a:latin typeface="Consolas"/>
                <a:ea typeface="Consolas"/>
                <a:cs typeface="Consolas"/>
                <a:sym typeface="Consolas"/>
              </a:rPr>
              <a:t> := </a:t>
            </a:r>
            <a:r>
              <a:rPr lang="en" sz="1600">
                <a:solidFill>
                  <a:srgbClr val="00CBFF"/>
                </a:solidFill>
                <a:latin typeface="Consolas"/>
                <a:ea typeface="Consolas"/>
                <a:cs typeface="Consolas"/>
                <a:sym typeface="Consolas"/>
              </a:rPr>
              <a:t>make</a:t>
            </a:r>
            <a:r>
              <a:rPr lang="en" sz="1600">
                <a:solidFill>
                  <a:srgbClr val="FFFFFF"/>
                </a:solidFill>
                <a:latin typeface="Consolas"/>
                <a:ea typeface="Consolas"/>
                <a:cs typeface="Consolas"/>
                <a:sym typeface="Consolas"/>
              </a:rPr>
              <a:t>(</a:t>
            </a:r>
            <a:r>
              <a:rPr lang="en" sz="1600">
                <a:solidFill>
                  <a:srgbClr val="AF79FF"/>
                </a:solidFill>
                <a:latin typeface="Consolas"/>
                <a:ea typeface="Consolas"/>
                <a:cs typeface="Consolas"/>
                <a:sym typeface="Consolas"/>
              </a:rPr>
              <a:t>chan int</a:t>
            </a:r>
            <a:r>
              <a:rPr lang="en" sz="1600">
                <a:solidFill>
                  <a:srgbClr val="FFFFFF"/>
                </a:solidFill>
                <a:latin typeface="Consolas"/>
                <a:ea typeface="Consolas"/>
                <a:cs typeface="Consolas"/>
                <a:sym typeface="Consolas"/>
              </a:rPr>
              <a:t>, numWorkers)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t/>
            </a:r>
            <a:endParaRPr sz="1600">
              <a:solidFill>
                <a:srgbClr val="FFFFFF"/>
              </a:solidFill>
              <a:latin typeface="Consolas"/>
              <a:ea typeface="Consolas"/>
              <a:cs typeface="Consolas"/>
              <a:sym typeface="Consolas"/>
            </a:endParaRPr>
          </a:p>
        </p:txBody>
      </p:sp>
      <p:sp>
        <p:nvSpPr>
          <p:cNvPr id="185" name="Google Shape;185;p23"/>
          <p:cNvSpPr txBox="1"/>
          <p:nvPr>
            <p:ph idx="1" type="body"/>
          </p:nvPr>
        </p:nvSpPr>
        <p:spPr>
          <a:xfrm>
            <a:off x="3239225" y="3168075"/>
            <a:ext cx="5393100" cy="14787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Wait until all worker threads have finished</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numWorkers;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chemeClr val="lt1"/>
                </a:solidFill>
                <a:latin typeface="Consolas"/>
                <a:ea typeface="Consolas"/>
                <a:cs typeface="Consolas"/>
                <a:sym typeface="Consolas"/>
              </a:rPr>
              <a:t>handleResult(</a:t>
            </a:r>
            <a:r>
              <a:rPr lang="en" sz="1600">
                <a:solidFill>
                  <a:srgbClr val="FFFFFF"/>
                </a:solidFill>
                <a:latin typeface="Consolas"/>
                <a:ea typeface="Consolas"/>
                <a:cs typeface="Consolas"/>
                <a:sym typeface="Consolas"/>
              </a:rPr>
              <a:t>&lt;-result)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fmt.Println(</a:t>
            </a:r>
            <a:r>
              <a:rPr b="1" lang="en" sz="1600">
                <a:solidFill>
                  <a:srgbClr val="E69138"/>
                </a:solidFill>
                <a:latin typeface="Consolas"/>
                <a:ea typeface="Consolas"/>
                <a:cs typeface="Consolas"/>
                <a:sym typeface="Consolas"/>
              </a:rPr>
              <a:t>"</a:t>
            </a:r>
            <a:r>
              <a:rPr lang="en" sz="1600">
                <a:solidFill>
                  <a:srgbClr val="FF9900"/>
                </a:solidFill>
                <a:latin typeface="Consolas"/>
                <a:ea typeface="Consolas"/>
                <a:cs typeface="Consolas"/>
                <a:sym typeface="Consolas"/>
              </a:rPr>
              <a:t>Done!</a:t>
            </a:r>
            <a:r>
              <a:rPr b="1" lang="en" sz="1600">
                <a:solidFill>
                  <a:srgbClr val="E69138"/>
                </a:solidFill>
                <a:latin typeface="Consolas"/>
                <a:ea typeface="Consolas"/>
                <a:cs typeface="Consolas"/>
                <a:sym typeface="Consolas"/>
              </a:rPr>
              <a: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186" name="Google Shape;186;p23"/>
          <p:cNvSpPr txBox="1"/>
          <p:nvPr>
            <p:ph idx="1" type="body"/>
          </p:nvPr>
        </p:nvSpPr>
        <p:spPr>
          <a:xfrm>
            <a:off x="3239225" y="2233825"/>
            <a:ext cx="5393100" cy="478200"/>
          </a:xfrm>
          <a:prstGeom prst="rect">
            <a:avLst/>
          </a:prstGeom>
        </p:spPr>
        <p:txBody>
          <a:bodyPr anchorCtr="0" anchor="t" bIns="91425" lIns="91425" spcFirstLastPara="1" rIns="91425" wrap="square" tIns="91425">
            <a:normAutofit/>
          </a:bodyPr>
          <a:lstStyle/>
          <a:p>
            <a:pPr indent="457200" lvl="0" marL="457200" rtl="0" algn="l">
              <a:spcBef>
                <a:spcPts val="0"/>
              </a:spcBef>
              <a:spcAft>
                <a:spcPts val="0"/>
              </a:spcAft>
              <a:buClr>
                <a:schemeClr val="dk1"/>
              </a:buClr>
              <a:buSzPts val="1100"/>
              <a:buFont typeface="Arial"/>
              <a:buNone/>
            </a:pPr>
            <a:r>
              <a:rPr lang="en" sz="1600">
                <a:solidFill>
                  <a:schemeClr val="lt1"/>
                </a:solidFill>
                <a:latin typeface="Consolas"/>
                <a:ea typeface="Consolas"/>
                <a:cs typeface="Consolas"/>
                <a:sym typeface="Consolas"/>
              </a:rPr>
              <a:t>result &lt;- </a:t>
            </a:r>
            <a:r>
              <a:rPr lang="en" sz="1600">
                <a:solidFill>
                  <a:srgbClr val="FFFFFF"/>
                </a:solidFill>
                <a:latin typeface="Consolas"/>
                <a:ea typeface="Consolas"/>
                <a:cs typeface="Consolas"/>
                <a:sym typeface="Consolas"/>
              </a:rPr>
              <a:t>i</a:t>
            </a:r>
            <a:endParaRPr sz="1600">
              <a:solidFill>
                <a:srgbClr val="FFFFFF"/>
              </a:solidFill>
              <a:latin typeface="Consolas"/>
              <a:ea typeface="Consolas"/>
              <a:cs typeface="Consolas"/>
              <a:sym typeface="Consola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90" name="Shape 190"/>
        <p:cNvGrpSpPr/>
        <p:nvPr/>
      </p:nvGrpSpPr>
      <p:grpSpPr>
        <a:xfrm>
          <a:off x="0" y="0"/>
          <a:ext cx="0" cy="0"/>
          <a:chOff x="0" y="0"/>
          <a:chExt cx="0" cy="0"/>
        </a:xfrm>
      </p:grpSpPr>
      <p:sp>
        <p:nvSpPr>
          <p:cNvPr id="191" name="Google Shape;191;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Go channels</a:t>
            </a:r>
            <a:endParaRPr>
              <a:solidFill>
                <a:srgbClr val="FFFFFF"/>
              </a:solidFill>
            </a:endParaRPr>
          </a:p>
        </p:txBody>
      </p:sp>
      <p:sp>
        <p:nvSpPr>
          <p:cNvPr id="192" name="Google Shape;192;p24"/>
          <p:cNvSpPr txBox="1"/>
          <p:nvPr>
            <p:ph idx="1" type="body"/>
          </p:nvPr>
        </p:nvSpPr>
        <p:spPr>
          <a:xfrm>
            <a:off x="311700" y="1395800"/>
            <a:ext cx="2607900" cy="3174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FFFF"/>
                </a:solidFill>
              </a:rPr>
              <a:t>Easy to express asynchronous RPC</a:t>
            </a:r>
            <a:endParaRPr>
              <a:solidFill>
                <a:srgbClr val="FFFFFF"/>
              </a:solidFill>
            </a:endParaRPr>
          </a:p>
          <a:p>
            <a:pPr indent="0" lvl="0" marL="0" rtl="0" algn="l">
              <a:spcBef>
                <a:spcPts val="1200"/>
              </a:spcBef>
              <a:spcAft>
                <a:spcPts val="1200"/>
              </a:spcAft>
              <a:buNone/>
            </a:pPr>
            <a:r>
              <a:rPr lang="en">
                <a:solidFill>
                  <a:srgbClr val="FFFFFF"/>
                </a:solidFill>
              </a:rPr>
              <a:t>Awkward to express this using locks</a:t>
            </a:r>
            <a:endParaRPr>
              <a:solidFill>
                <a:srgbClr val="FFFFFF"/>
              </a:solidFill>
            </a:endParaRPr>
          </a:p>
        </p:txBody>
      </p:sp>
      <p:sp>
        <p:nvSpPr>
          <p:cNvPr id="193" name="Google Shape;193;p24"/>
          <p:cNvSpPr txBox="1"/>
          <p:nvPr>
            <p:ph idx="1" type="body"/>
          </p:nvPr>
        </p:nvSpPr>
        <p:spPr>
          <a:xfrm>
            <a:off x="3239225" y="1111925"/>
            <a:ext cx="5393100" cy="2030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Send query to all servers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numServers;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rgbClr val="00CBFF"/>
                </a:solidFill>
                <a:latin typeface="Consolas"/>
                <a:ea typeface="Consolas"/>
                <a:cs typeface="Consolas"/>
                <a:sym typeface="Consolas"/>
              </a:rPr>
              <a:t>go func</a:t>
            </a:r>
            <a:r>
              <a:rPr lang="en" sz="1600">
                <a:solidFill>
                  <a:srgbClr val="FFFFFF"/>
                </a:solidFill>
                <a:latin typeface="Consolas"/>
                <a:ea typeface="Consolas"/>
                <a:cs typeface="Consolas"/>
                <a:sym typeface="Consolas"/>
              </a:rPr>
              <a:t>()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666666"/>
                </a:solidFill>
                <a:latin typeface="Consolas"/>
                <a:ea typeface="Consolas"/>
                <a:cs typeface="Consolas"/>
                <a:sym typeface="Consolas"/>
              </a:rPr>
              <a:t>		</a:t>
            </a:r>
            <a:r>
              <a:rPr lang="en" sz="1600">
                <a:solidFill>
                  <a:schemeClr val="lt1"/>
                </a:solidFill>
                <a:latin typeface="Consolas"/>
                <a:ea typeface="Consolas"/>
                <a:cs typeface="Consolas"/>
                <a:sym typeface="Consolas"/>
              </a:rPr>
              <a:t>resp := </a:t>
            </a:r>
            <a:r>
              <a:rPr lang="en" sz="1600">
                <a:solidFill>
                  <a:srgbClr val="666666"/>
                </a:solidFill>
                <a:latin typeface="Consolas"/>
                <a:ea typeface="Consolas"/>
                <a:cs typeface="Consolas"/>
                <a:sym typeface="Consolas"/>
              </a:rPr>
              <a:t>// </a:t>
            </a:r>
            <a:r>
              <a:rPr lang="en" sz="1600">
                <a:solidFill>
                  <a:srgbClr val="666666"/>
                </a:solidFill>
                <a:latin typeface="Consolas"/>
                <a:ea typeface="Consolas"/>
                <a:cs typeface="Consolas"/>
                <a:sym typeface="Consolas"/>
              </a:rPr>
              <a:t>...</a:t>
            </a:r>
            <a:r>
              <a:rPr lang="en" sz="1600">
                <a:solidFill>
                  <a:srgbClr val="666666"/>
                </a:solidFill>
                <a:latin typeface="Consolas"/>
                <a:ea typeface="Consolas"/>
                <a:cs typeface="Consolas"/>
                <a:sym typeface="Consolas"/>
              </a:rPr>
              <a:t> send RPC to server</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t/>
            </a:r>
            <a:endParaRPr sz="1600">
              <a:solidFill>
                <a:srgbClr val="FF9900"/>
              </a:solidFill>
              <a:latin typeface="Consolas"/>
              <a:ea typeface="Consolas"/>
              <a:cs typeface="Consolas"/>
              <a:sym typeface="Consolas"/>
            </a:endParaRPr>
          </a:p>
          <a:p>
            <a:pPr indent="45720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194" name="Google Shape;194;p24"/>
          <p:cNvSpPr txBox="1"/>
          <p:nvPr>
            <p:ph idx="1" type="body"/>
          </p:nvPr>
        </p:nvSpPr>
        <p:spPr>
          <a:xfrm>
            <a:off x="3239225" y="709825"/>
            <a:ext cx="5393100" cy="4782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lang="en" sz="1600">
                <a:solidFill>
                  <a:srgbClr val="FFFFFF"/>
                </a:solidFill>
                <a:latin typeface="Consolas"/>
                <a:ea typeface="Consolas"/>
                <a:cs typeface="Consolas"/>
                <a:sym typeface="Consolas"/>
              </a:rPr>
              <a:t>result := </a:t>
            </a:r>
            <a:r>
              <a:rPr lang="en" sz="1600">
                <a:solidFill>
                  <a:srgbClr val="00CBFF"/>
                </a:solidFill>
                <a:latin typeface="Consolas"/>
                <a:ea typeface="Consolas"/>
                <a:cs typeface="Consolas"/>
                <a:sym typeface="Consolas"/>
              </a:rPr>
              <a:t>make</a:t>
            </a:r>
            <a:r>
              <a:rPr lang="en" sz="1600">
                <a:solidFill>
                  <a:srgbClr val="FFFFFF"/>
                </a:solidFill>
                <a:latin typeface="Consolas"/>
                <a:ea typeface="Consolas"/>
                <a:cs typeface="Consolas"/>
                <a:sym typeface="Consolas"/>
              </a:rPr>
              <a:t>(</a:t>
            </a:r>
            <a:r>
              <a:rPr lang="en" sz="1600">
                <a:solidFill>
                  <a:srgbClr val="AF79FF"/>
                </a:solidFill>
                <a:latin typeface="Consolas"/>
                <a:ea typeface="Consolas"/>
                <a:cs typeface="Consolas"/>
                <a:sym typeface="Consolas"/>
              </a:rPr>
              <a:t>chan int</a:t>
            </a:r>
            <a:r>
              <a:rPr lang="en" sz="1600">
                <a:solidFill>
                  <a:srgbClr val="FFFFFF"/>
                </a:solidFill>
                <a:latin typeface="Consolas"/>
                <a:ea typeface="Consolas"/>
                <a:cs typeface="Consolas"/>
                <a:sym typeface="Consolas"/>
              </a:rPr>
              <a:t>, numServers)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t/>
            </a:r>
            <a:endParaRPr sz="1600">
              <a:solidFill>
                <a:srgbClr val="FFFFFF"/>
              </a:solidFill>
              <a:latin typeface="Consolas"/>
              <a:ea typeface="Consolas"/>
              <a:cs typeface="Consolas"/>
              <a:sym typeface="Consolas"/>
            </a:endParaRPr>
          </a:p>
        </p:txBody>
      </p:sp>
      <p:sp>
        <p:nvSpPr>
          <p:cNvPr id="195" name="Google Shape;195;p24"/>
          <p:cNvSpPr txBox="1"/>
          <p:nvPr>
            <p:ph idx="1" type="body"/>
          </p:nvPr>
        </p:nvSpPr>
        <p:spPr>
          <a:xfrm>
            <a:off x="3239225" y="3168075"/>
            <a:ext cx="5393100" cy="74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Return as soon as the first server responds</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handleResponse(</a:t>
            </a:r>
            <a:r>
              <a:rPr lang="en" sz="1600">
                <a:solidFill>
                  <a:schemeClr val="lt1"/>
                </a:solidFill>
                <a:latin typeface="Consolas"/>
                <a:ea typeface="Consolas"/>
                <a:cs typeface="Consolas"/>
                <a:sym typeface="Consolas"/>
              </a:rPr>
              <a:t>&lt;-result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196" name="Google Shape;196;p24"/>
          <p:cNvSpPr txBox="1"/>
          <p:nvPr>
            <p:ph idx="1" type="body"/>
          </p:nvPr>
        </p:nvSpPr>
        <p:spPr>
          <a:xfrm>
            <a:off x="3239225" y="2233825"/>
            <a:ext cx="5393100" cy="478200"/>
          </a:xfrm>
          <a:prstGeom prst="rect">
            <a:avLst/>
          </a:prstGeom>
        </p:spPr>
        <p:txBody>
          <a:bodyPr anchorCtr="0" anchor="t" bIns="91425" lIns="91425" spcFirstLastPara="1" rIns="91425" wrap="square" tIns="91425">
            <a:normAutofit/>
          </a:bodyPr>
          <a:lstStyle/>
          <a:p>
            <a:pPr indent="457200" lvl="0" marL="457200" rtl="0" algn="l">
              <a:spcBef>
                <a:spcPts val="0"/>
              </a:spcBef>
              <a:spcAft>
                <a:spcPts val="0"/>
              </a:spcAft>
              <a:buNone/>
            </a:pPr>
            <a:r>
              <a:rPr lang="en" sz="1600">
                <a:solidFill>
                  <a:schemeClr val="lt1"/>
                </a:solidFill>
                <a:latin typeface="Consolas"/>
                <a:ea typeface="Consolas"/>
                <a:cs typeface="Consolas"/>
                <a:sym typeface="Consolas"/>
              </a:rPr>
              <a:t>result </a:t>
            </a:r>
            <a:r>
              <a:rPr lang="en" sz="1600">
                <a:solidFill>
                  <a:schemeClr val="lt1"/>
                </a:solidFill>
                <a:latin typeface="Consolas"/>
                <a:ea typeface="Consolas"/>
                <a:cs typeface="Consolas"/>
                <a:sym typeface="Consolas"/>
              </a:rPr>
              <a:t>&lt;- </a:t>
            </a:r>
            <a:r>
              <a:rPr lang="en" sz="1600">
                <a:solidFill>
                  <a:srgbClr val="FFFFFF"/>
                </a:solidFill>
                <a:latin typeface="Consolas"/>
                <a:ea typeface="Consolas"/>
                <a:cs typeface="Consolas"/>
                <a:sym typeface="Consolas"/>
              </a:rPr>
              <a:t>resp</a:t>
            </a:r>
            <a:endParaRPr sz="1600">
              <a:solidFill>
                <a:srgbClr val="FFFFFF"/>
              </a:solidFill>
              <a:latin typeface="Consolas"/>
              <a:ea typeface="Consolas"/>
              <a:cs typeface="Consolas"/>
              <a:sym typeface="Consola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xEl>
                                              <p:pRg end="0" st="0"/>
                                            </p:txEl>
                                          </p:spTgt>
                                        </p:tgtEl>
                                        <p:attrNameLst>
                                          <p:attrName>style.visibility</p:attrName>
                                        </p:attrNameLst>
                                      </p:cBhvr>
                                      <p:to>
                                        <p:strVal val="visible"/>
                                      </p:to>
                                    </p:set>
                                    <p:animEffect filter="fade" transition="in">
                                      <p:cBhvr>
                                        <p:cTn dur="1"/>
                                        <p:tgtEl>
                                          <p:spTgt spid="19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xEl>
                                              <p:pRg end="1" st="1"/>
                                            </p:txEl>
                                          </p:spTgt>
                                        </p:tgtEl>
                                        <p:attrNameLst>
                                          <p:attrName>style.visibility</p:attrName>
                                        </p:attrNameLst>
                                      </p:cBhvr>
                                      <p:to>
                                        <p:strVal val="visible"/>
                                      </p:to>
                                    </p:set>
                                    <p:animEffect filter="fade" transition="in">
                                      <p:cBhvr>
                                        <p:cTn dur="1"/>
                                        <p:tgtEl>
                                          <p:spTgt spid="19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00" name="Shape 200"/>
        <p:cNvGrpSpPr/>
        <p:nvPr/>
      </p:nvGrpSpPr>
      <p:grpSpPr>
        <a:xfrm>
          <a:off x="0" y="0"/>
          <a:ext cx="0" cy="0"/>
          <a:chOff x="0" y="0"/>
          <a:chExt cx="0" cy="0"/>
        </a:xfrm>
      </p:grpSpPr>
      <p:sp>
        <p:nvSpPr>
          <p:cNvPr id="201" name="Google Shape;201;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rgbClr val="FFFFFF"/>
              </a:solidFill>
            </a:endParaRPr>
          </a:p>
        </p:txBody>
      </p:sp>
      <p:sp>
        <p:nvSpPr>
          <p:cNvPr id="202" name="Google Shape;202;p25"/>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 Fill in Here</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Fill in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203" name="Google Shape;203;p25"/>
          <p:cNvSpPr txBox="1"/>
          <p:nvPr/>
        </p:nvSpPr>
        <p:spPr>
          <a:xfrm>
            <a:off x="4465925" y="1408150"/>
            <a:ext cx="3933600" cy="291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What goes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07" name="Shape 207"/>
        <p:cNvGrpSpPr/>
        <p:nvPr/>
      </p:nvGrpSpPr>
      <p:grpSpPr>
        <a:xfrm>
          <a:off x="0" y="0"/>
          <a:ext cx="0" cy="0"/>
          <a:chOff x="0" y="0"/>
          <a:chExt cx="0" cy="0"/>
        </a:xfrm>
      </p:grpSpPr>
      <p:sp>
        <p:nvSpPr>
          <p:cNvPr id="208" name="Google Shape;208;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209" name="Google Shape;209;p26"/>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210" name="Google Shape;210;p26"/>
          <p:cNvSpPr txBox="1"/>
          <p:nvPr/>
        </p:nvSpPr>
        <p:spPr>
          <a:xfrm>
            <a:off x="4465925" y="1408150"/>
            <a:ext cx="3933600" cy="291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What goes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14" name="Shape 214"/>
        <p:cNvGrpSpPr/>
        <p:nvPr/>
      </p:nvGrpSpPr>
      <p:grpSpPr>
        <a:xfrm>
          <a:off x="0" y="0"/>
          <a:ext cx="0" cy="0"/>
          <a:chOff x="0" y="0"/>
          <a:chExt cx="0" cy="0"/>
        </a:xfrm>
      </p:grpSpPr>
      <p:sp>
        <p:nvSpPr>
          <p:cNvPr id="215" name="Google Shape;215;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216" name="Google Shape;216;p27"/>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217" name="Google Shape;217;p27"/>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21" name="Shape 221"/>
        <p:cNvGrpSpPr/>
        <p:nvPr/>
      </p:nvGrpSpPr>
      <p:grpSpPr>
        <a:xfrm>
          <a:off x="0" y="0"/>
          <a:ext cx="0" cy="0"/>
          <a:chOff x="0" y="0"/>
          <a:chExt cx="0" cy="0"/>
        </a:xfrm>
      </p:grpSpPr>
      <p:sp>
        <p:nvSpPr>
          <p:cNvPr id="222" name="Google Shape;222;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223" name="Google Shape;223;p28"/>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224" name="Google Shape;224;p28"/>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28" name="Shape 228"/>
        <p:cNvGrpSpPr/>
        <p:nvPr/>
      </p:nvGrpSpPr>
      <p:grpSpPr>
        <a:xfrm>
          <a:off x="0" y="0"/>
          <a:ext cx="0" cy="0"/>
          <a:chOff x="0" y="0"/>
          <a:chExt cx="0" cy="0"/>
        </a:xfrm>
      </p:grpSpPr>
      <p:sp>
        <p:nvSpPr>
          <p:cNvPr id="229" name="Google Shape;229;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230" name="Google Shape;230;p29"/>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&lt;- (bal + v)</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231" name="Google Shape;231;p29"/>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35" name="Shape 235"/>
        <p:cNvGrpSpPr/>
        <p:nvPr/>
      </p:nvGrpSpPr>
      <p:grpSpPr>
        <a:xfrm>
          <a:off x="0" y="0"/>
          <a:ext cx="0" cy="0"/>
          <a:chOff x="0" y="0"/>
          <a:chExt cx="0" cy="0"/>
        </a:xfrm>
      </p:grpSpPr>
      <p:sp>
        <p:nvSpPr>
          <p:cNvPr id="236" name="Google Shape;236;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Select statement</a:t>
            </a:r>
            <a:endParaRPr>
              <a:solidFill>
                <a:srgbClr val="FFFFFF"/>
              </a:solidFill>
            </a:endParaRPr>
          </a:p>
        </p:txBody>
      </p:sp>
      <p:sp>
        <p:nvSpPr>
          <p:cNvPr id="237" name="Google Shape;237;p30"/>
          <p:cNvSpPr txBox="1"/>
          <p:nvPr/>
        </p:nvSpPr>
        <p:spPr>
          <a:xfrm>
            <a:off x="508000" y="1179550"/>
            <a:ext cx="7612500" cy="31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rgbClr val="EFEFEF"/>
                </a:solidFill>
                <a:latin typeface="Consolas"/>
                <a:ea typeface="Consolas"/>
                <a:cs typeface="Consolas"/>
                <a:sym typeface="Consolas"/>
              </a:rPr>
              <a:t>select </a:t>
            </a:r>
            <a:r>
              <a:rPr lang="en" sz="1800">
                <a:solidFill>
                  <a:srgbClr val="EFEFEF"/>
                </a:solidFill>
              </a:rPr>
              <a:t>allows a goroutine to wait on multiple channels at once</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for </a:t>
            </a:r>
            <a:r>
              <a:rPr b="1" lang="en">
                <a:solidFill>
                  <a:srgbClr val="EFEFEF"/>
                </a:solidFill>
                <a:latin typeface="Consolas"/>
                <a:ea typeface="Consolas"/>
                <a:cs typeface="Consolas"/>
                <a:sym typeface="Consolas"/>
              </a:rPr>
              <a:t>{</a:t>
            </a:r>
            <a:endParaRPr sz="1800">
              <a:solidFill>
                <a:srgbClr val="EFEFEF"/>
              </a:solidFill>
            </a:endParaRPr>
          </a:p>
          <a:p>
            <a:pPr indent="0" lvl="0" marL="45720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&lt;-dad:</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&lt;-mom:</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800">
              <a:solidFill>
                <a:srgbClr val="EFEFEF"/>
              </a:solidFill>
            </a:endParaRPr>
          </a:p>
          <a:p>
            <a:pPr indent="0" lvl="0" marL="0" rtl="0" algn="l">
              <a:spcBef>
                <a:spcPts val="0"/>
              </a:spcBef>
              <a:spcAft>
                <a:spcPts val="0"/>
              </a:spcAft>
              <a:buClr>
                <a:schemeClr val="dk1"/>
              </a:buClr>
              <a:buSzPts val="1100"/>
              <a:buFont typeface="Arial"/>
              <a:buNone/>
            </a:pPr>
            <a:r>
              <a:rPr lang="en" sz="1800">
                <a:solidFill>
                  <a:srgbClr val="EFEFEF"/>
                </a:solidFill>
              </a:rPr>
              <a:t>}</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41" name="Shape 241"/>
        <p:cNvGrpSpPr/>
        <p:nvPr/>
      </p:nvGrpSpPr>
      <p:grpSpPr>
        <a:xfrm>
          <a:off x="0" y="0"/>
          <a:ext cx="0" cy="0"/>
          <a:chOff x="0" y="0"/>
          <a:chExt cx="0" cy="0"/>
        </a:xfrm>
      </p:grpSpPr>
      <p:sp>
        <p:nvSpPr>
          <p:cNvPr id="242" name="Google Shape;242;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Select statement</a:t>
            </a:r>
            <a:endParaRPr>
              <a:solidFill>
                <a:srgbClr val="FFFFFF"/>
              </a:solidFill>
            </a:endParaRPr>
          </a:p>
        </p:txBody>
      </p:sp>
      <p:sp>
        <p:nvSpPr>
          <p:cNvPr id="243" name="Google Shape;243;p31"/>
          <p:cNvSpPr txBox="1"/>
          <p:nvPr/>
        </p:nvSpPr>
        <p:spPr>
          <a:xfrm>
            <a:off x="508000" y="1179550"/>
            <a:ext cx="7612500" cy="31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rgbClr val="EFEFEF"/>
                </a:solidFill>
                <a:latin typeface="Consolas"/>
                <a:ea typeface="Consolas"/>
                <a:cs typeface="Consolas"/>
                <a:sym typeface="Consolas"/>
              </a:rPr>
              <a:t>select </a:t>
            </a:r>
            <a:r>
              <a:rPr lang="en" sz="1800">
                <a:solidFill>
                  <a:srgbClr val="EFEFEF"/>
                </a:solidFill>
              </a:rPr>
              <a:t>allows a goroutine to wait on multiple channels at once</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for </a:t>
            </a:r>
            <a:r>
              <a:rPr b="1" lang="en">
                <a:solidFill>
                  <a:srgbClr val="EFEFEF"/>
                </a:solidFill>
                <a:latin typeface="Consolas"/>
                <a:ea typeface="Consolas"/>
                <a:cs typeface="Consolas"/>
                <a:sym typeface="Consolas"/>
              </a:rPr>
              <a:t>{</a:t>
            </a:r>
            <a:endParaRPr sz="1800">
              <a:solidFill>
                <a:srgbClr val="EFEFEF"/>
              </a:solidFill>
            </a:endParaRPr>
          </a:p>
          <a:p>
            <a:pPr indent="0" lvl="0" marL="45720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&lt;-dad:</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&lt;-mom:</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default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starve()</a:t>
            </a:r>
            <a:endParaRPr b="1">
              <a:solidFill>
                <a:srgbClr val="EFEFEF"/>
              </a:solidFill>
              <a:latin typeface="Consolas"/>
              <a:ea typeface="Consolas"/>
              <a:cs typeface="Consolas"/>
              <a:sym typeface="Consolas"/>
            </a:endParaRPr>
          </a:p>
          <a:p>
            <a:pPr indent="457200" lvl="0" marL="9144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time.Sleep(</a:t>
            </a:r>
            <a:r>
              <a:rPr b="1" lang="en">
                <a:solidFill>
                  <a:srgbClr val="FF9900"/>
                </a:solidFill>
                <a:latin typeface="Consolas"/>
                <a:ea typeface="Consolas"/>
                <a:cs typeface="Consolas"/>
                <a:sym typeface="Consolas"/>
              </a:rPr>
              <a:t>5</a:t>
            </a:r>
            <a:r>
              <a:rPr b="1" lang="en">
                <a:solidFill>
                  <a:srgbClr val="EFEFEF"/>
                </a:solidFill>
                <a:latin typeface="Consolas"/>
                <a:ea typeface="Consolas"/>
                <a:cs typeface="Consolas"/>
                <a:sym typeface="Consolas"/>
              </a:rPr>
              <a:t> * time.Second)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800">
              <a:solidFill>
                <a:srgbClr val="EFEFEF"/>
              </a:solidFill>
            </a:endParaRPr>
          </a:p>
          <a:p>
            <a:pPr indent="0" lvl="0" marL="0" rtl="0" algn="l">
              <a:spcBef>
                <a:spcPts val="0"/>
              </a:spcBef>
              <a:spcAft>
                <a:spcPts val="0"/>
              </a:spcAft>
              <a:buClr>
                <a:schemeClr val="dk1"/>
              </a:buClr>
              <a:buSzPts val="1100"/>
              <a:buFont typeface="Arial"/>
              <a:buNone/>
            </a:pPr>
            <a:r>
              <a:rPr lang="en" sz="1800">
                <a:solidFill>
                  <a:srgbClr val="EFEFEF"/>
                </a:solidFill>
              </a:rPr>
              <a:t>}</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Go Resources</a:t>
            </a:r>
            <a:endParaRPr>
              <a:solidFill>
                <a:srgbClr val="FFFFFF"/>
              </a:solidFill>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lang="en" sz="4000" u="sng">
                <a:solidFill>
                  <a:schemeClr val="accent5"/>
                </a:solidFill>
                <a:hlinkClick r:id="rId3">
                  <a:extLst>
                    <a:ext uri="{A12FA001-AC4F-418D-AE19-62706E023703}">
                      <ahyp:hlinkClr val="tx"/>
                    </a:ext>
                  </a:extLst>
                </a:hlinkClick>
              </a:rPr>
              <a:t>https://tour.golang.org/list</a:t>
            </a:r>
            <a:endParaRPr/>
          </a:p>
          <a:p>
            <a:pPr indent="0" lvl="0" marL="0" rtl="0" algn="ctr">
              <a:spcBef>
                <a:spcPts val="1200"/>
              </a:spcBef>
              <a:spcAft>
                <a:spcPts val="0"/>
              </a:spcAft>
              <a:buNone/>
            </a:pPr>
            <a:r>
              <a:rPr lang="en" sz="4000" u="sng">
                <a:solidFill>
                  <a:schemeClr val="accent5"/>
                </a:solidFill>
                <a:hlinkClick r:id="rId4">
                  <a:extLst>
                    <a:ext uri="{A12FA001-AC4F-418D-AE19-62706E023703}">
                      <ahyp:hlinkClr val="tx"/>
                    </a:ext>
                  </a:extLst>
                </a:hlinkClick>
              </a:rPr>
              <a:t>https://play.golang.org</a:t>
            </a:r>
            <a:endParaRPr sz="4000">
              <a:solidFill>
                <a:schemeClr val="dk1"/>
              </a:solidFill>
            </a:endParaRPr>
          </a:p>
          <a:p>
            <a:pPr indent="0" lvl="0" marL="0" rtl="0" algn="ctr">
              <a:spcBef>
                <a:spcPts val="1200"/>
              </a:spcBef>
              <a:spcAft>
                <a:spcPts val="0"/>
              </a:spcAft>
              <a:buClr>
                <a:schemeClr val="dk1"/>
              </a:buClr>
              <a:buSzPts val="1100"/>
              <a:buFont typeface="Arial"/>
              <a:buNone/>
            </a:pPr>
            <a:r>
              <a:rPr lang="en" sz="4000" u="sng">
                <a:solidFill>
                  <a:schemeClr val="hlink"/>
                </a:solidFill>
                <a:hlinkClick r:id="rId5"/>
              </a:rPr>
              <a:t>https://gobyexample.com</a:t>
            </a:r>
            <a:endParaRPr sz="4000">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47" name="Shape 247"/>
        <p:cNvGrpSpPr/>
        <p:nvPr/>
      </p:nvGrpSpPr>
      <p:grpSpPr>
        <a:xfrm>
          <a:off x="0" y="0"/>
          <a:ext cx="0" cy="0"/>
          <a:chOff x="0" y="0"/>
          <a:chExt cx="0" cy="0"/>
        </a:xfrm>
      </p:grpSpPr>
      <p:sp>
        <p:nvSpPr>
          <p:cNvPr id="248" name="Google Shape;248;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Handle timeouts using </a:t>
            </a:r>
            <a:r>
              <a:rPr lang="en">
                <a:solidFill>
                  <a:srgbClr val="FFFFFF"/>
                </a:solidFill>
                <a:latin typeface="Consolas"/>
                <a:ea typeface="Consolas"/>
                <a:cs typeface="Consolas"/>
                <a:sym typeface="Consolas"/>
              </a:rPr>
              <a:t>select</a:t>
            </a:r>
            <a:endParaRPr>
              <a:solidFill>
                <a:srgbClr val="FFFFFF"/>
              </a:solidFill>
              <a:latin typeface="Consolas"/>
              <a:ea typeface="Consolas"/>
              <a:cs typeface="Consolas"/>
              <a:sym typeface="Consolas"/>
            </a:endParaRPr>
          </a:p>
        </p:txBody>
      </p:sp>
      <p:sp>
        <p:nvSpPr>
          <p:cNvPr id="249" name="Google Shape;249;p32"/>
          <p:cNvSpPr txBox="1"/>
          <p:nvPr/>
        </p:nvSpPr>
        <p:spPr>
          <a:xfrm>
            <a:off x="508000" y="1179550"/>
            <a:ext cx="3861900" cy="326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EFEFEF"/>
                </a:solidFill>
                <a:latin typeface="Consolas"/>
                <a:ea typeface="Consolas"/>
                <a:cs typeface="Consolas"/>
                <a:sym typeface="Consolas"/>
              </a:rPr>
              <a:t>result := </a:t>
            </a:r>
            <a:r>
              <a:rPr b="1" lang="en">
                <a:solidFill>
                  <a:srgbClr val="00CBFF"/>
                </a:solidFill>
                <a:latin typeface="Consolas"/>
                <a:ea typeface="Consolas"/>
                <a:cs typeface="Consolas"/>
                <a:sym typeface="Consolas"/>
              </a:rPr>
              <a:t>make</a:t>
            </a:r>
            <a:r>
              <a:rPr b="1" lang="en">
                <a:solidFill>
                  <a:srgbClr val="EFEFEF"/>
                </a:solidFill>
                <a:latin typeface="Consolas"/>
                <a:ea typeface="Consolas"/>
                <a:cs typeface="Consolas"/>
                <a:sym typeface="Consolas"/>
              </a:rPr>
              <a:t>(</a:t>
            </a:r>
            <a:r>
              <a:rPr b="1" lang="en">
                <a:solidFill>
                  <a:srgbClr val="AF79FF"/>
                </a:solidFill>
                <a:latin typeface="Consolas"/>
                <a:ea typeface="Consolas"/>
                <a:cs typeface="Consolas"/>
                <a:sym typeface="Consolas"/>
              </a:rPr>
              <a:t>chan int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timeout := </a:t>
            </a:r>
            <a:r>
              <a:rPr b="1" lang="en">
                <a:solidFill>
                  <a:srgbClr val="00CBFF"/>
                </a:solidFill>
                <a:latin typeface="Consolas"/>
                <a:ea typeface="Consolas"/>
                <a:cs typeface="Consolas"/>
                <a:sym typeface="Consolas"/>
              </a:rPr>
              <a:t>make</a:t>
            </a:r>
            <a:r>
              <a:rPr b="1" lang="en">
                <a:solidFill>
                  <a:srgbClr val="EFEFEF"/>
                </a:solidFill>
                <a:latin typeface="Consolas"/>
                <a:ea typeface="Consolas"/>
                <a:cs typeface="Consolas"/>
                <a:sym typeface="Consolas"/>
              </a:rPr>
              <a:t>(</a:t>
            </a:r>
            <a:r>
              <a:rPr b="1" lang="en">
                <a:solidFill>
                  <a:srgbClr val="AF79FF"/>
                </a:solidFill>
                <a:latin typeface="Consolas"/>
                <a:ea typeface="Consolas"/>
                <a:cs typeface="Consolas"/>
                <a:sym typeface="Consolas"/>
              </a:rPr>
              <a:t>chan bool</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666666"/>
                </a:solidFill>
                <a:latin typeface="Consolas"/>
                <a:ea typeface="Consolas"/>
                <a:cs typeface="Consolas"/>
                <a:sym typeface="Consolas"/>
              </a:rPr>
              <a:t>// Asynchronously request an</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666666"/>
                </a:solidFill>
                <a:latin typeface="Consolas"/>
                <a:ea typeface="Consolas"/>
                <a:cs typeface="Consolas"/>
                <a:sym typeface="Consolas"/>
              </a:rPr>
              <a:t>// answer from server, timing</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666666"/>
                </a:solidFill>
                <a:latin typeface="Consolas"/>
                <a:ea typeface="Consolas"/>
                <a:cs typeface="Consolas"/>
                <a:sym typeface="Consolas"/>
              </a:rPr>
              <a:t>// out after X seconds</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askServer(result, timeout)</a:t>
            </a:r>
            <a:endParaRPr b="1">
              <a:solidFill>
                <a:srgbClr val="666666"/>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666666"/>
                </a:solidFill>
                <a:latin typeface="Consolas"/>
                <a:ea typeface="Consolas"/>
                <a:cs typeface="Consolas"/>
                <a:sym typeface="Consolas"/>
              </a:rPr>
              <a:t>// Wait on both channels</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res := &lt;-result:</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handleResult(res)</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&lt;-timeout:</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fmt.Println(</a:t>
            </a:r>
            <a:r>
              <a:rPr b="1" lang="en">
                <a:solidFill>
                  <a:srgbClr val="E69138"/>
                </a:solidFill>
                <a:latin typeface="Consolas"/>
                <a:ea typeface="Consolas"/>
                <a:cs typeface="Consolas"/>
                <a:sym typeface="Consolas"/>
              </a:rPr>
              <a:t>"Timeout!"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250" name="Google Shape;250;p32"/>
          <p:cNvSpPr txBox="1"/>
          <p:nvPr/>
        </p:nvSpPr>
        <p:spPr>
          <a:xfrm>
            <a:off x="4318000" y="1179550"/>
            <a:ext cx="3861900" cy="326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askServer(</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result </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a:t>
            </a:r>
            <a:endParaRPr b="1">
              <a:solidFill>
                <a:srgbClr val="FFFFFF"/>
              </a:solidFill>
              <a:latin typeface="Consolas"/>
              <a:ea typeface="Consolas"/>
              <a:cs typeface="Consolas"/>
              <a:sym typeface="Consolas"/>
            </a:endParaRPr>
          </a:p>
          <a:p>
            <a:pPr indent="0" lvl="0" marL="457200" rtl="0" algn="l">
              <a:spcBef>
                <a:spcPts val="0"/>
              </a:spcBef>
              <a:spcAft>
                <a:spcPts val="0"/>
              </a:spcAft>
              <a:buNone/>
            </a:pPr>
            <a:r>
              <a:rPr b="1" lang="en">
                <a:solidFill>
                  <a:srgbClr val="EFEFEF"/>
                </a:solidFill>
                <a:latin typeface="Consolas"/>
                <a:ea typeface="Consolas"/>
                <a:cs typeface="Consolas"/>
                <a:sym typeface="Consolas"/>
              </a:rPr>
              <a:t>timeout </a:t>
            </a:r>
            <a:r>
              <a:rPr b="1" lang="en">
                <a:solidFill>
                  <a:srgbClr val="AF79FF"/>
                </a:solidFill>
                <a:latin typeface="Consolas"/>
                <a:ea typeface="Consolas"/>
                <a:cs typeface="Consolas"/>
                <a:sym typeface="Consolas"/>
              </a:rPr>
              <a:t>chan bool</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457200" rtl="0" algn="l">
              <a:spcBef>
                <a:spcPts val="0"/>
              </a:spcBef>
              <a:spcAft>
                <a:spcPts val="0"/>
              </a:spcAft>
              <a:buNone/>
            </a:pPr>
            <a:r>
              <a:rPr b="1" lang="en">
                <a:solidFill>
                  <a:srgbClr val="666666"/>
                </a:solidFill>
                <a:latin typeface="Consolas"/>
                <a:ea typeface="Consolas"/>
                <a:cs typeface="Consolas"/>
                <a:sym typeface="Consolas"/>
              </a:rPr>
              <a:t>// Start timer</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go</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457200" rtl="0" algn="l">
              <a:spcBef>
                <a:spcPts val="0"/>
              </a:spcBef>
              <a:spcAft>
                <a:spcPts val="0"/>
              </a:spcAft>
              <a:buNone/>
            </a:pPr>
            <a:r>
              <a:rPr b="1" lang="en">
                <a:solidFill>
                  <a:srgbClr val="EFEFEF"/>
                </a:solidFill>
                <a:latin typeface="Consolas"/>
                <a:ea typeface="Consolas"/>
                <a:cs typeface="Consolas"/>
                <a:sym typeface="Consolas"/>
              </a:rPr>
              <a:t>time.Sleep(5 * time.Second)</a:t>
            </a:r>
            <a:endParaRPr b="1">
              <a:solidFill>
                <a:srgbClr val="EFEFEF"/>
              </a:solidFill>
              <a:latin typeface="Consolas"/>
              <a:ea typeface="Consolas"/>
              <a:cs typeface="Consolas"/>
              <a:sym typeface="Consolas"/>
            </a:endParaRPr>
          </a:p>
          <a:p>
            <a:pPr indent="457200" lvl="0" marL="457200" rtl="0" algn="l">
              <a:spcBef>
                <a:spcPts val="0"/>
              </a:spcBef>
              <a:spcAft>
                <a:spcPts val="0"/>
              </a:spcAft>
              <a:buNone/>
            </a:pPr>
            <a:r>
              <a:rPr b="1" lang="en">
                <a:solidFill>
                  <a:srgbClr val="EFEFEF"/>
                </a:solidFill>
                <a:latin typeface="Consolas"/>
                <a:ea typeface="Consolas"/>
                <a:cs typeface="Consolas"/>
                <a:sym typeface="Consolas"/>
              </a:rPr>
              <a:t>timeout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457200" rtl="0" algn="l">
              <a:spcBef>
                <a:spcPts val="0"/>
              </a:spcBef>
              <a:spcAft>
                <a:spcPts val="0"/>
              </a:spcAft>
              <a:buNone/>
            </a:pPr>
            <a:r>
              <a:rPr b="1" lang="en">
                <a:solidFill>
                  <a:srgbClr val="666666"/>
                </a:solidFill>
                <a:latin typeface="Consolas"/>
                <a:ea typeface="Consolas"/>
                <a:cs typeface="Consolas"/>
                <a:sym typeface="Consolas"/>
              </a:rPr>
              <a:t>// Ask server</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go</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457200" rtl="0" algn="l">
              <a:spcBef>
                <a:spcPts val="0"/>
              </a:spcBef>
              <a:spcAft>
                <a:spcPts val="0"/>
              </a:spcAft>
              <a:buNone/>
            </a:pPr>
            <a:r>
              <a:rPr b="1" lang="en">
                <a:solidFill>
                  <a:srgbClr val="EFEFEF"/>
                </a:solidFill>
                <a:latin typeface="Consolas"/>
                <a:ea typeface="Consolas"/>
                <a:cs typeface="Consolas"/>
                <a:sym typeface="Consolas"/>
              </a:rPr>
              <a:t>response := </a:t>
            </a:r>
            <a:r>
              <a:rPr b="1" lang="en">
                <a:solidFill>
                  <a:srgbClr val="666666"/>
                </a:solidFill>
                <a:latin typeface="Consolas"/>
                <a:ea typeface="Consolas"/>
                <a:cs typeface="Consolas"/>
                <a:sym typeface="Consolas"/>
              </a:rPr>
              <a:t>// ... send RPC</a:t>
            </a:r>
            <a:endParaRPr b="1">
              <a:solidFill>
                <a:srgbClr val="666666"/>
              </a:solidFill>
              <a:latin typeface="Consolas"/>
              <a:ea typeface="Consolas"/>
              <a:cs typeface="Consolas"/>
              <a:sym typeface="Consolas"/>
            </a:endParaRPr>
          </a:p>
          <a:p>
            <a:pPr indent="457200" lvl="0" marL="457200" rtl="0" algn="l">
              <a:spcBef>
                <a:spcPts val="0"/>
              </a:spcBef>
              <a:spcAft>
                <a:spcPts val="0"/>
              </a:spcAft>
              <a:buNone/>
            </a:pPr>
            <a:r>
              <a:rPr b="1" lang="en">
                <a:solidFill>
                  <a:srgbClr val="EFEFEF"/>
                </a:solidFill>
                <a:latin typeface="Consolas"/>
                <a:ea typeface="Consolas"/>
                <a:cs typeface="Consolas"/>
                <a:sym typeface="Consolas"/>
              </a:rPr>
              <a:t>result &lt;- </a:t>
            </a:r>
            <a:r>
              <a:rPr b="1" lang="en">
                <a:solidFill>
                  <a:srgbClr val="FFFFFF"/>
                </a:solidFill>
                <a:latin typeface="Consolas"/>
                <a:ea typeface="Consolas"/>
                <a:cs typeface="Consolas"/>
                <a:sym typeface="Consolas"/>
              </a:rPr>
              <a:t>response</a:t>
            </a:r>
            <a:endParaRPr b="1">
              <a:solidFill>
                <a:srgbClr val="FFFFF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p:txBody>
      </p:sp>
      <p:sp>
        <p:nvSpPr>
          <p:cNvPr id="251" name="Google Shape;251;p32"/>
          <p:cNvSpPr/>
          <p:nvPr/>
        </p:nvSpPr>
        <p:spPr>
          <a:xfrm>
            <a:off x="508000" y="1484565"/>
            <a:ext cx="2908200" cy="313800"/>
          </a:xfrm>
          <a:prstGeom prst="rect">
            <a:avLst/>
          </a:prstGeom>
          <a:solidFill>
            <a:srgbClr val="000000">
              <a:alpha val="90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32"/>
          <p:cNvSpPr/>
          <p:nvPr/>
        </p:nvSpPr>
        <p:spPr>
          <a:xfrm>
            <a:off x="4369900" y="2062578"/>
            <a:ext cx="3992100" cy="1219500"/>
          </a:xfrm>
          <a:prstGeom prst="rect">
            <a:avLst/>
          </a:prstGeom>
          <a:solidFill>
            <a:srgbClr val="000000">
              <a:alpha val="90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32"/>
          <p:cNvSpPr/>
          <p:nvPr/>
        </p:nvSpPr>
        <p:spPr>
          <a:xfrm>
            <a:off x="832925" y="3787830"/>
            <a:ext cx="3020400" cy="460500"/>
          </a:xfrm>
          <a:prstGeom prst="rect">
            <a:avLst/>
          </a:prstGeom>
          <a:solidFill>
            <a:srgbClr val="000000">
              <a:alpha val="9085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57" name="Shape 257"/>
        <p:cNvGrpSpPr/>
        <p:nvPr/>
      </p:nvGrpSpPr>
      <p:grpSpPr>
        <a:xfrm>
          <a:off x="0" y="0"/>
          <a:ext cx="0" cy="0"/>
          <a:chOff x="0" y="0"/>
          <a:chExt cx="0" cy="0"/>
        </a:xfrm>
      </p:grpSpPr>
      <p:sp>
        <p:nvSpPr>
          <p:cNvPr id="258" name="Google Shape;258;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Handle timeouts using </a:t>
            </a:r>
            <a:r>
              <a:rPr lang="en">
                <a:solidFill>
                  <a:srgbClr val="FFFFFF"/>
                </a:solidFill>
                <a:latin typeface="Consolas"/>
                <a:ea typeface="Consolas"/>
                <a:cs typeface="Consolas"/>
                <a:sym typeface="Consolas"/>
              </a:rPr>
              <a:t>select</a:t>
            </a:r>
            <a:endParaRPr>
              <a:solidFill>
                <a:srgbClr val="FFFFFF"/>
              </a:solidFill>
              <a:latin typeface="Consolas"/>
              <a:ea typeface="Consolas"/>
              <a:cs typeface="Consolas"/>
              <a:sym typeface="Consolas"/>
            </a:endParaRPr>
          </a:p>
        </p:txBody>
      </p:sp>
      <p:sp>
        <p:nvSpPr>
          <p:cNvPr id="259" name="Google Shape;259;p33"/>
          <p:cNvSpPr txBox="1"/>
          <p:nvPr/>
        </p:nvSpPr>
        <p:spPr>
          <a:xfrm>
            <a:off x="508000" y="1179550"/>
            <a:ext cx="3861900" cy="326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EFEFEF"/>
                </a:solidFill>
                <a:latin typeface="Consolas"/>
                <a:ea typeface="Consolas"/>
                <a:cs typeface="Consolas"/>
                <a:sym typeface="Consolas"/>
              </a:rPr>
              <a:t>result := </a:t>
            </a:r>
            <a:r>
              <a:rPr b="1" lang="en">
                <a:solidFill>
                  <a:srgbClr val="00CBFF"/>
                </a:solidFill>
                <a:latin typeface="Consolas"/>
                <a:ea typeface="Consolas"/>
                <a:cs typeface="Consolas"/>
                <a:sym typeface="Consolas"/>
              </a:rPr>
              <a:t>make</a:t>
            </a:r>
            <a:r>
              <a:rPr b="1" lang="en">
                <a:solidFill>
                  <a:srgbClr val="EFEFEF"/>
                </a:solidFill>
                <a:latin typeface="Consolas"/>
                <a:ea typeface="Consolas"/>
                <a:cs typeface="Consolas"/>
                <a:sym typeface="Consolas"/>
              </a:rPr>
              <a:t>(</a:t>
            </a:r>
            <a:r>
              <a:rPr b="1" lang="en">
                <a:solidFill>
                  <a:srgbClr val="AF79FF"/>
                </a:solidFill>
                <a:latin typeface="Consolas"/>
                <a:ea typeface="Consolas"/>
                <a:cs typeface="Consolas"/>
                <a:sym typeface="Consolas"/>
              </a:rPr>
              <a:t>chan int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timeout := </a:t>
            </a:r>
            <a:r>
              <a:rPr b="1" lang="en">
                <a:solidFill>
                  <a:srgbClr val="00CBFF"/>
                </a:solidFill>
                <a:latin typeface="Consolas"/>
                <a:ea typeface="Consolas"/>
                <a:cs typeface="Consolas"/>
                <a:sym typeface="Consolas"/>
              </a:rPr>
              <a:t>make</a:t>
            </a:r>
            <a:r>
              <a:rPr b="1" lang="en">
                <a:solidFill>
                  <a:srgbClr val="EFEFEF"/>
                </a:solidFill>
                <a:latin typeface="Consolas"/>
                <a:ea typeface="Consolas"/>
                <a:cs typeface="Consolas"/>
                <a:sym typeface="Consolas"/>
              </a:rPr>
              <a:t>(</a:t>
            </a:r>
            <a:r>
              <a:rPr b="1" lang="en">
                <a:solidFill>
                  <a:srgbClr val="AF79FF"/>
                </a:solidFill>
                <a:latin typeface="Consolas"/>
                <a:ea typeface="Consolas"/>
                <a:cs typeface="Consolas"/>
                <a:sym typeface="Consolas"/>
              </a:rPr>
              <a:t>chan bool</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666666"/>
                </a:solidFill>
                <a:latin typeface="Consolas"/>
                <a:ea typeface="Consolas"/>
                <a:cs typeface="Consolas"/>
                <a:sym typeface="Consolas"/>
              </a:rPr>
              <a:t>// Asynchronously request an</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666666"/>
                </a:solidFill>
                <a:latin typeface="Consolas"/>
                <a:ea typeface="Consolas"/>
                <a:cs typeface="Consolas"/>
                <a:sym typeface="Consolas"/>
              </a:rPr>
              <a:t>// answer from server, timing</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666666"/>
                </a:solidFill>
                <a:latin typeface="Consolas"/>
                <a:ea typeface="Consolas"/>
                <a:cs typeface="Consolas"/>
                <a:sym typeface="Consolas"/>
              </a:rPr>
              <a:t>// out after X seconds</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askServer(result, timeout)</a:t>
            </a:r>
            <a:endParaRPr b="1">
              <a:solidFill>
                <a:srgbClr val="666666"/>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Wait on both channels</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res := &lt;-result: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handleResult(res)</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&lt;-timeout: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fmt.Println(</a:t>
            </a:r>
            <a:r>
              <a:rPr b="1" lang="en">
                <a:solidFill>
                  <a:srgbClr val="E69138"/>
                </a:solidFill>
                <a:latin typeface="Consolas"/>
                <a:ea typeface="Consolas"/>
                <a:cs typeface="Consolas"/>
                <a:sym typeface="Consolas"/>
              </a:rPr>
              <a:t>"Timeout!"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260" name="Google Shape;260;p33"/>
          <p:cNvSpPr txBox="1"/>
          <p:nvPr/>
        </p:nvSpPr>
        <p:spPr>
          <a:xfrm>
            <a:off x="4318000" y="1179550"/>
            <a:ext cx="3861900" cy="326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askServer(</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result </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a:t>
            </a:r>
            <a:endParaRPr b="1">
              <a:solidFill>
                <a:srgbClr val="FFFFFF"/>
              </a:solidFill>
              <a:latin typeface="Consolas"/>
              <a:ea typeface="Consolas"/>
              <a:cs typeface="Consolas"/>
              <a:sym typeface="Consolas"/>
            </a:endParaRPr>
          </a:p>
          <a:p>
            <a:pPr indent="0" lvl="0" marL="457200" rtl="0" algn="l">
              <a:spcBef>
                <a:spcPts val="0"/>
              </a:spcBef>
              <a:spcAft>
                <a:spcPts val="0"/>
              </a:spcAft>
              <a:buNone/>
            </a:pPr>
            <a:r>
              <a:rPr b="1" lang="en">
                <a:solidFill>
                  <a:srgbClr val="EFEFEF"/>
                </a:solidFill>
                <a:latin typeface="Consolas"/>
                <a:ea typeface="Consolas"/>
                <a:cs typeface="Consolas"/>
                <a:sym typeface="Consolas"/>
              </a:rPr>
              <a:t>timeout </a:t>
            </a:r>
            <a:r>
              <a:rPr b="1" lang="en">
                <a:solidFill>
                  <a:srgbClr val="AF79FF"/>
                </a:solidFill>
                <a:latin typeface="Consolas"/>
                <a:ea typeface="Consolas"/>
                <a:cs typeface="Consolas"/>
                <a:sym typeface="Consolas"/>
              </a:rPr>
              <a:t>chan bool</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457200" rtl="0" algn="l">
              <a:spcBef>
                <a:spcPts val="0"/>
              </a:spcBef>
              <a:spcAft>
                <a:spcPts val="0"/>
              </a:spcAft>
              <a:buNone/>
            </a:pPr>
            <a:r>
              <a:rPr b="1" lang="en">
                <a:solidFill>
                  <a:srgbClr val="666666"/>
                </a:solidFill>
                <a:latin typeface="Consolas"/>
                <a:ea typeface="Consolas"/>
                <a:cs typeface="Consolas"/>
                <a:sym typeface="Consolas"/>
              </a:rPr>
              <a:t>// Start timer</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go</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457200" rtl="0" algn="l">
              <a:spcBef>
                <a:spcPts val="0"/>
              </a:spcBef>
              <a:spcAft>
                <a:spcPts val="0"/>
              </a:spcAft>
              <a:buNone/>
            </a:pPr>
            <a:r>
              <a:rPr b="1" lang="en">
                <a:solidFill>
                  <a:srgbClr val="EFEFEF"/>
                </a:solidFill>
                <a:latin typeface="Consolas"/>
                <a:ea typeface="Consolas"/>
                <a:cs typeface="Consolas"/>
                <a:sym typeface="Consolas"/>
              </a:rPr>
              <a:t>time.Sleep(5 * time.Second)</a:t>
            </a:r>
            <a:endParaRPr b="1">
              <a:solidFill>
                <a:srgbClr val="EFEFEF"/>
              </a:solidFill>
              <a:latin typeface="Consolas"/>
              <a:ea typeface="Consolas"/>
              <a:cs typeface="Consolas"/>
              <a:sym typeface="Consolas"/>
            </a:endParaRPr>
          </a:p>
          <a:p>
            <a:pPr indent="457200" lvl="0" marL="457200" rtl="0" algn="l">
              <a:spcBef>
                <a:spcPts val="0"/>
              </a:spcBef>
              <a:spcAft>
                <a:spcPts val="0"/>
              </a:spcAft>
              <a:buNone/>
            </a:pPr>
            <a:r>
              <a:rPr b="1" lang="en">
                <a:solidFill>
                  <a:srgbClr val="EFEFEF"/>
                </a:solidFill>
                <a:latin typeface="Consolas"/>
                <a:ea typeface="Consolas"/>
                <a:cs typeface="Consolas"/>
                <a:sym typeface="Consolas"/>
              </a:rPr>
              <a:t>timeout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457200" rtl="0" algn="l">
              <a:spcBef>
                <a:spcPts val="0"/>
              </a:spcBef>
              <a:spcAft>
                <a:spcPts val="0"/>
              </a:spcAft>
              <a:buNone/>
            </a:pPr>
            <a:r>
              <a:rPr b="1" lang="en">
                <a:solidFill>
                  <a:srgbClr val="666666"/>
                </a:solidFill>
                <a:latin typeface="Consolas"/>
                <a:ea typeface="Consolas"/>
                <a:cs typeface="Consolas"/>
                <a:sym typeface="Consolas"/>
              </a:rPr>
              <a:t>// Ask server</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go</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457200" rtl="0" algn="l">
              <a:spcBef>
                <a:spcPts val="0"/>
              </a:spcBef>
              <a:spcAft>
                <a:spcPts val="0"/>
              </a:spcAft>
              <a:buNone/>
            </a:pPr>
            <a:r>
              <a:rPr b="1" lang="en">
                <a:solidFill>
                  <a:srgbClr val="EFEFEF"/>
                </a:solidFill>
                <a:latin typeface="Consolas"/>
                <a:ea typeface="Consolas"/>
                <a:cs typeface="Consolas"/>
                <a:sym typeface="Consolas"/>
              </a:rPr>
              <a:t>response := </a:t>
            </a:r>
            <a:r>
              <a:rPr b="1" lang="en">
                <a:solidFill>
                  <a:srgbClr val="666666"/>
                </a:solidFill>
                <a:latin typeface="Consolas"/>
                <a:ea typeface="Consolas"/>
                <a:cs typeface="Consolas"/>
                <a:sym typeface="Consolas"/>
              </a:rPr>
              <a:t>// ... send RPC</a:t>
            </a:r>
            <a:endParaRPr b="1">
              <a:solidFill>
                <a:srgbClr val="666666"/>
              </a:solidFill>
              <a:latin typeface="Consolas"/>
              <a:ea typeface="Consolas"/>
              <a:cs typeface="Consolas"/>
              <a:sym typeface="Consolas"/>
            </a:endParaRPr>
          </a:p>
          <a:p>
            <a:pPr indent="457200" lvl="0" marL="457200" rtl="0" algn="l">
              <a:spcBef>
                <a:spcPts val="0"/>
              </a:spcBef>
              <a:spcAft>
                <a:spcPts val="0"/>
              </a:spcAft>
              <a:buNone/>
            </a:pPr>
            <a:r>
              <a:rPr b="1" lang="en">
                <a:solidFill>
                  <a:srgbClr val="EFEFEF"/>
                </a:solidFill>
                <a:latin typeface="Consolas"/>
                <a:ea typeface="Consolas"/>
                <a:cs typeface="Consolas"/>
                <a:sym typeface="Consolas"/>
              </a:rPr>
              <a:t>result &lt;- </a:t>
            </a:r>
            <a:r>
              <a:rPr b="1" lang="en">
                <a:solidFill>
                  <a:srgbClr val="FFFFFF"/>
                </a:solidFill>
                <a:latin typeface="Consolas"/>
                <a:ea typeface="Consolas"/>
                <a:cs typeface="Consolas"/>
                <a:sym typeface="Consolas"/>
              </a:rPr>
              <a:t>response</a:t>
            </a:r>
            <a:endParaRPr b="1">
              <a:solidFill>
                <a:srgbClr val="FFFFF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64" name="Shape 264"/>
        <p:cNvGrpSpPr/>
        <p:nvPr/>
      </p:nvGrpSpPr>
      <p:grpSpPr>
        <a:xfrm>
          <a:off x="0" y="0"/>
          <a:ext cx="0" cy="0"/>
          <a:chOff x="0" y="0"/>
          <a:chExt cx="0" cy="0"/>
        </a:xfrm>
      </p:grpSpPr>
      <p:sp>
        <p:nvSpPr>
          <p:cNvPr id="265" name="Google Shape;265;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266" name="Google Shape;266;p34"/>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rgbClr val="666666"/>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70" name="Shape 270"/>
        <p:cNvGrpSpPr/>
        <p:nvPr/>
      </p:nvGrpSpPr>
      <p:grpSpPr>
        <a:xfrm>
          <a:off x="0" y="0"/>
          <a:ext cx="0" cy="0"/>
          <a:chOff x="0" y="0"/>
          <a:chExt cx="0" cy="0"/>
        </a:xfrm>
      </p:grpSpPr>
      <p:sp>
        <p:nvSpPr>
          <p:cNvPr id="271" name="Google Shape;271;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272" name="Google Shape;272;p35"/>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rgbClr val="666666"/>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76" name="Shape 276"/>
        <p:cNvGrpSpPr/>
        <p:nvPr/>
      </p:nvGrpSpPr>
      <p:grpSpPr>
        <a:xfrm>
          <a:off x="0" y="0"/>
          <a:ext cx="0" cy="0"/>
          <a:chOff x="0" y="0"/>
          <a:chExt cx="0" cy="0"/>
        </a:xfrm>
      </p:grpSpPr>
      <p:sp>
        <p:nvSpPr>
          <p:cNvPr id="277" name="Google Shape;277;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278" name="Google Shape;278;p36"/>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chemeClr val="lt1"/>
                </a:solidFill>
                <a:latin typeface="Consolas"/>
                <a:ea typeface="Consolas"/>
                <a:cs typeface="Consolas"/>
                <a:sym typeface="Consolas"/>
              </a:rPr>
              <a:t>l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chemeClr val="lt1"/>
                </a:solidFill>
                <a:latin typeface="Consolas"/>
                <a:ea typeface="Consolas"/>
                <a:cs typeface="Consolas"/>
                <a:sym typeface="Consolas"/>
              </a:rPr>
              <a:t>, 1)}</a:t>
            </a:r>
            <a:endParaRPr b="1">
              <a:solidFill>
                <a:schemeClr val="lt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	l.ch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82" name="Shape 282"/>
        <p:cNvGrpSpPr/>
        <p:nvPr/>
      </p:nvGrpSpPr>
      <p:grpSpPr>
        <a:xfrm>
          <a:off x="0" y="0"/>
          <a:ext cx="0" cy="0"/>
          <a:chOff x="0" y="0"/>
          <a:chExt cx="0" cy="0"/>
        </a:xfrm>
      </p:grpSpPr>
      <p:sp>
        <p:nvSpPr>
          <p:cNvPr id="283" name="Google Shape;283;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284" name="Google Shape;284;p37"/>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chemeClr val="lt1"/>
                </a:solidFill>
                <a:latin typeface="Consolas"/>
                <a:ea typeface="Consolas"/>
                <a:cs typeface="Consolas"/>
                <a:sym typeface="Consolas"/>
              </a:rPr>
              <a:t>, 1)}</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&lt;-l.ch</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88" name="Shape 288"/>
        <p:cNvGrpSpPr/>
        <p:nvPr/>
      </p:nvGrpSpPr>
      <p:grpSpPr>
        <a:xfrm>
          <a:off x="0" y="0"/>
          <a:ext cx="0" cy="0"/>
          <a:chOff x="0" y="0"/>
          <a:chExt cx="0" cy="0"/>
        </a:xfrm>
      </p:grpSpPr>
      <p:sp>
        <p:nvSpPr>
          <p:cNvPr id="289" name="Google Shape;289;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Exercise: Implementing a mutex using channels</a:t>
            </a:r>
            <a:endParaRPr>
              <a:solidFill>
                <a:srgbClr val="FFFFFF"/>
              </a:solidFill>
            </a:endParaRPr>
          </a:p>
        </p:txBody>
      </p:sp>
      <p:sp>
        <p:nvSpPr>
          <p:cNvPr id="290" name="Google Shape;290;p38"/>
          <p:cNvSpPr txBox="1"/>
          <p:nvPr/>
        </p:nvSpPr>
        <p:spPr>
          <a:xfrm>
            <a:off x="749550" y="1103350"/>
            <a:ext cx="3787800" cy="384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a:t>
            </a:r>
            <a:r>
              <a:rPr b="1" lang="en">
                <a:solidFill>
                  <a:schemeClr val="lt1"/>
                </a:solidFill>
                <a:latin typeface="Consolas"/>
                <a:ea typeface="Consolas"/>
                <a:cs typeface="Consolas"/>
                <a:sym typeface="Consolas"/>
              </a:rPr>
              <a:t>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	l.ch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&lt;-l.ch</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l.ch &lt;- </a:t>
            </a:r>
            <a:r>
              <a:rPr b="1" lang="en">
                <a:solidFill>
                  <a:srgbClr val="FF9900"/>
                </a:solidFill>
                <a:latin typeface="Consolas"/>
                <a:ea typeface="Consolas"/>
                <a:cs typeface="Consolas"/>
                <a:sym typeface="Consolas"/>
              </a:rPr>
              <a:t>true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00000"/>
        </a:solidFill>
      </p:bgPr>
    </p:bg>
    <p:spTree>
      <p:nvGrpSpPr>
        <p:cNvPr id="294" name="Shape 294"/>
        <p:cNvGrpSpPr/>
        <p:nvPr/>
      </p:nvGrpSpPr>
      <p:grpSpPr>
        <a:xfrm>
          <a:off x="0" y="0"/>
          <a:ext cx="0" cy="0"/>
          <a:chOff x="0" y="0"/>
          <a:chExt cx="0" cy="0"/>
        </a:xfrm>
      </p:grpSpPr>
      <p:sp>
        <p:nvSpPr>
          <p:cNvPr id="295" name="Google Shape;295;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Mutexes vs. Semaphores</a:t>
            </a:r>
            <a:endParaRPr>
              <a:solidFill>
                <a:srgbClr val="FFFFFF"/>
              </a:solidFill>
            </a:endParaRPr>
          </a:p>
        </p:txBody>
      </p:sp>
      <p:sp>
        <p:nvSpPr>
          <p:cNvPr id="296" name="Google Shape;296;p39"/>
          <p:cNvSpPr txBox="1"/>
          <p:nvPr>
            <p:ph idx="1" type="body"/>
          </p:nvPr>
        </p:nvSpPr>
        <p:spPr>
          <a:xfrm>
            <a:off x="311700" y="1152475"/>
            <a:ext cx="4037400" cy="2847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rgbClr val="FFFFFF"/>
                </a:solidFill>
              </a:rPr>
              <a:t>Mutexes</a:t>
            </a:r>
            <a:r>
              <a:rPr lang="en">
                <a:solidFill>
                  <a:srgbClr val="FFFFFF"/>
                </a:solidFill>
              </a:rPr>
              <a:t> allow 1 process to enter critical section at a time. Allows at most </a:t>
            </a:r>
            <a:r>
              <a:rPr i="1" lang="en">
                <a:solidFill>
                  <a:srgbClr val="FFFFFF"/>
                </a:solidFill>
              </a:rPr>
              <a:t>n</a:t>
            </a:r>
            <a:r>
              <a:rPr lang="en">
                <a:solidFill>
                  <a:srgbClr val="FFFFFF"/>
                </a:solidFill>
              </a:rPr>
              <a:t> concurrent accesses</a:t>
            </a:r>
            <a:endParaRPr>
              <a:solidFill>
                <a:srgbClr val="FFFFFF"/>
              </a:solidFill>
            </a:endParaRPr>
          </a:p>
          <a:p>
            <a:pPr indent="0" lvl="0" marL="0" rtl="0" algn="l">
              <a:spcBef>
                <a:spcPts val="1200"/>
              </a:spcBef>
              <a:spcAft>
                <a:spcPts val="0"/>
              </a:spcAft>
              <a:buNone/>
            </a:pPr>
            <a:r>
              <a:t/>
            </a:r>
            <a:endParaRPr>
              <a:solidFill>
                <a:srgbClr val="FFFFFF"/>
              </a:solidFill>
            </a:endParaRPr>
          </a:p>
          <a:p>
            <a:pPr indent="0" lvl="0" marL="0" rtl="0" algn="l">
              <a:spcBef>
                <a:spcPts val="1200"/>
              </a:spcBef>
              <a:spcAft>
                <a:spcPts val="1200"/>
              </a:spcAft>
              <a:buNone/>
            </a:pPr>
            <a:r>
              <a:rPr b="1" lang="en">
                <a:solidFill>
                  <a:srgbClr val="FFFFFF"/>
                </a:solidFill>
              </a:rPr>
              <a:t>Semaphores</a:t>
            </a:r>
            <a:r>
              <a:rPr lang="en">
                <a:solidFill>
                  <a:srgbClr val="FFFFFF"/>
                </a:solidFill>
              </a:rPr>
              <a:t> allow up to </a:t>
            </a:r>
            <a:r>
              <a:rPr b="1" lang="en">
                <a:solidFill>
                  <a:srgbClr val="FFFFFF"/>
                </a:solidFill>
              </a:rPr>
              <a:t>N</a:t>
            </a:r>
            <a:r>
              <a:rPr lang="en">
                <a:solidFill>
                  <a:srgbClr val="FFFFFF"/>
                </a:solidFill>
              </a:rPr>
              <a:t> processes to enter critical section simultaneously</a:t>
            </a:r>
            <a:endParaRPr>
              <a:solidFill>
                <a:srgbClr val="FFFFFF"/>
              </a:solidFill>
            </a:endParaRPr>
          </a:p>
        </p:txBody>
      </p:sp>
      <p:sp>
        <p:nvSpPr>
          <p:cNvPr id="297" name="Google Shape;297;p39"/>
          <p:cNvSpPr/>
          <p:nvPr/>
        </p:nvSpPr>
        <p:spPr>
          <a:xfrm>
            <a:off x="4899850" y="1148425"/>
            <a:ext cx="3504300" cy="3416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Study Rooms</a:t>
            </a:r>
            <a:endParaRPr/>
          </a:p>
        </p:txBody>
      </p:sp>
      <p:sp>
        <p:nvSpPr>
          <p:cNvPr id="298" name="Google Shape;298;p39"/>
          <p:cNvSpPr/>
          <p:nvPr/>
        </p:nvSpPr>
        <p:spPr>
          <a:xfrm>
            <a:off x="4830425" y="11484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299" name="Google Shape;299;p39"/>
          <p:cNvSpPr/>
          <p:nvPr/>
        </p:nvSpPr>
        <p:spPr>
          <a:xfrm>
            <a:off x="4830425" y="22818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300" name="Google Shape;300;p39"/>
          <p:cNvSpPr/>
          <p:nvPr/>
        </p:nvSpPr>
        <p:spPr>
          <a:xfrm>
            <a:off x="4830425" y="34314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3</a:t>
            </a:r>
            <a:endParaRPr/>
          </a:p>
        </p:txBody>
      </p:sp>
      <p:sp>
        <p:nvSpPr>
          <p:cNvPr id="301" name="Google Shape;301;p39"/>
          <p:cNvSpPr/>
          <p:nvPr/>
        </p:nvSpPr>
        <p:spPr>
          <a:xfrm>
            <a:off x="7512925" y="11524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7</a:t>
            </a:r>
            <a:endParaRPr/>
          </a:p>
        </p:txBody>
      </p:sp>
      <p:sp>
        <p:nvSpPr>
          <p:cNvPr id="302" name="Google Shape;302;p39"/>
          <p:cNvSpPr/>
          <p:nvPr/>
        </p:nvSpPr>
        <p:spPr>
          <a:xfrm>
            <a:off x="7512925" y="22858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6</a:t>
            </a:r>
            <a:endParaRPr/>
          </a:p>
        </p:txBody>
      </p:sp>
      <p:sp>
        <p:nvSpPr>
          <p:cNvPr id="303" name="Google Shape;303;p39"/>
          <p:cNvSpPr/>
          <p:nvPr/>
        </p:nvSpPr>
        <p:spPr>
          <a:xfrm>
            <a:off x="7512925" y="34354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5</a:t>
            </a:r>
            <a:endParaRPr/>
          </a:p>
        </p:txBody>
      </p:sp>
      <p:sp>
        <p:nvSpPr>
          <p:cNvPr id="304" name="Google Shape;304;p39"/>
          <p:cNvSpPr/>
          <p:nvPr/>
        </p:nvSpPr>
        <p:spPr>
          <a:xfrm>
            <a:off x="5721725" y="3831025"/>
            <a:ext cx="1791300" cy="7500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4</a:t>
            </a:r>
            <a:endParaRPr/>
          </a:p>
        </p:txBody>
      </p:sp>
      <p:sp>
        <p:nvSpPr>
          <p:cNvPr id="305" name="Google Shape;305;p39"/>
          <p:cNvSpPr/>
          <p:nvPr/>
        </p:nvSpPr>
        <p:spPr>
          <a:xfrm>
            <a:off x="6305313" y="1441075"/>
            <a:ext cx="624000" cy="259800"/>
          </a:xfrm>
          <a:prstGeom prst="rect">
            <a:avLst/>
          </a:prstGeom>
          <a:solidFill>
            <a:srgbClr val="783F0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09" name="Shape 309"/>
        <p:cNvGrpSpPr/>
        <p:nvPr/>
      </p:nvGrpSpPr>
      <p:grpSpPr>
        <a:xfrm>
          <a:off x="0" y="0"/>
          <a:ext cx="0" cy="0"/>
          <a:chOff x="0" y="0"/>
          <a:chExt cx="0" cy="0"/>
        </a:xfrm>
      </p:grpSpPr>
      <p:sp>
        <p:nvSpPr>
          <p:cNvPr id="310" name="Google Shape;310;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Outline</a:t>
            </a:r>
            <a:endParaRPr>
              <a:solidFill>
                <a:srgbClr val="FFFFFF"/>
              </a:solidFill>
            </a:endParaRPr>
          </a:p>
        </p:txBody>
      </p:sp>
      <p:sp>
        <p:nvSpPr>
          <p:cNvPr id="311" name="Google Shape;311;p4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solidFill>
                  <a:srgbClr val="CCCCCC"/>
                </a:solidFill>
              </a:rPr>
              <a:t>Two synchronization mechanisms</a:t>
            </a:r>
            <a:endParaRPr>
              <a:solidFill>
                <a:srgbClr val="CCCCCC"/>
              </a:solidFill>
            </a:endParaRPr>
          </a:p>
          <a:p>
            <a:pPr indent="457200" lvl="0" marL="0" rtl="0" algn="l">
              <a:spcBef>
                <a:spcPts val="1200"/>
              </a:spcBef>
              <a:spcAft>
                <a:spcPts val="0"/>
              </a:spcAft>
              <a:buClr>
                <a:schemeClr val="dk1"/>
              </a:buClr>
              <a:buSzPts val="1100"/>
              <a:buFont typeface="Arial"/>
              <a:buNone/>
            </a:pPr>
            <a:r>
              <a:rPr lang="en">
                <a:solidFill>
                  <a:srgbClr val="CCCCCC"/>
                </a:solidFill>
              </a:rPr>
              <a:t>Locks</a:t>
            </a:r>
            <a:endParaRPr>
              <a:solidFill>
                <a:srgbClr val="CCCCCC"/>
              </a:solidFill>
            </a:endParaRPr>
          </a:p>
          <a:p>
            <a:pPr indent="457200" lvl="0" marL="0" rtl="0" algn="l">
              <a:spcBef>
                <a:spcPts val="1200"/>
              </a:spcBef>
              <a:spcAft>
                <a:spcPts val="0"/>
              </a:spcAft>
              <a:buClr>
                <a:schemeClr val="dk1"/>
              </a:buClr>
              <a:buSzPts val="1100"/>
              <a:buFont typeface="Arial"/>
              <a:buNone/>
            </a:pPr>
            <a:r>
              <a:rPr lang="en">
                <a:solidFill>
                  <a:srgbClr val="CCCCCC"/>
                </a:solidFill>
              </a:rPr>
              <a:t>Channels</a:t>
            </a:r>
            <a:endParaRPr>
              <a:solidFill>
                <a:srgbClr val="CCCCCC"/>
              </a:solidFill>
            </a:endParaRPr>
          </a:p>
          <a:p>
            <a:pPr indent="0" lvl="0" marL="0" rtl="0" algn="l">
              <a:spcBef>
                <a:spcPts val="1200"/>
              </a:spcBef>
              <a:spcAft>
                <a:spcPts val="0"/>
              </a:spcAft>
              <a:buNone/>
            </a:pPr>
            <a:r>
              <a:rPr b="1" lang="en">
                <a:solidFill>
                  <a:srgbClr val="FFFFFF"/>
                </a:solidFill>
              </a:rPr>
              <a:t>MapReduce</a:t>
            </a:r>
            <a:endParaRPr b="1">
              <a:solidFill>
                <a:srgbClr val="FFFFFF"/>
              </a:solidFill>
            </a:endParaRPr>
          </a:p>
          <a:p>
            <a:pPr indent="0" lvl="0" marL="0" rtl="0" algn="l">
              <a:spcBef>
                <a:spcPts val="1200"/>
              </a:spcBef>
              <a:spcAft>
                <a:spcPts val="1200"/>
              </a:spcAft>
              <a:buNone/>
            </a:pPr>
            <a:r>
              <a:rPr lang="en">
                <a:solidFill>
                  <a:srgbClr val="FFFFFF"/>
                </a:solidFill>
              </a:rPr>
              <a:t>	A Case Study of WordCount</a:t>
            </a:r>
            <a:endParaRPr>
              <a:solidFill>
                <a:srgbClr val="FFFFFF"/>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15" name="Shape 315"/>
        <p:cNvGrpSpPr/>
        <p:nvPr/>
      </p:nvGrpSpPr>
      <p:grpSpPr>
        <a:xfrm>
          <a:off x="0" y="0"/>
          <a:ext cx="0" cy="0"/>
          <a:chOff x="0" y="0"/>
          <a:chExt cx="0" cy="0"/>
        </a:xfrm>
      </p:grpSpPr>
      <p:sp>
        <p:nvSpPr>
          <p:cNvPr id="316" name="Google Shape;316;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Application: WordCount</a:t>
            </a:r>
            <a:endParaRPr>
              <a:solidFill>
                <a:srgbClr val="FFFFFF"/>
              </a:solidFill>
            </a:endParaRPr>
          </a:p>
        </p:txBody>
      </p:sp>
      <p:sp>
        <p:nvSpPr>
          <p:cNvPr id="317" name="Google Shape;317;p41"/>
          <p:cNvSpPr txBox="1"/>
          <p:nvPr>
            <p:ph idx="1" type="body"/>
          </p:nvPr>
        </p:nvSpPr>
        <p:spPr>
          <a:xfrm>
            <a:off x="1236750" y="1430013"/>
            <a:ext cx="6670500" cy="572700"/>
          </a:xfrm>
          <a:prstGeom prst="rect">
            <a:avLst/>
          </a:prstGeom>
        </p:spPr>
        <p:txBody>
          <a:bodyPr anchorCtr="0" anchor="t" bIns="91425" lIns="91425" spcFirstLastPara="1" rIns="91425" wrap="square" tIns="91425">
            <a:normAutofit fontScale="55000"/>
          </a:bodyPr>
          <a:lstStyle/>
          <a:p>
            <a:pPr indent="0" lvl="0" marL="0" rtl="0" algn="ctr">
              <a:lnSpc>
                <a:spcPct val="110000"/>
              </a:lnSpc>
              <a:spcBef>
                <a:spcPts val="0"/>
              </a:spcBef>
              <a:spcAft>
                <a:spcPts val="0"/>
              </a:spcAft>
              <a:buClr>
                <a:schemeClr val="dk1"/>
              </a:buClr>
              <a:buFont typeface="Arial"/>
              <a:buNone/>
            </a:pPr>
            <a:r>
              <a:rPr i="1" lang="en" sz="2800">
                <a:solidFill>
                  <a:srgbClr val="FFFFFF"/>
                </a:solidFill>
                <a:latin typeface="Times New Roman"/>
                <a:ea typeface="Times New Roman"/>
                <a:cs typeface="Times New Roman"/>
                <a:sym typeface="Times New Roman"/>
              </a:rPr>
              <a:t>How much wood would a woodchuck chuck if a woodchuck could chuck wood?</a:t>
            </a:r>
            <a:endParaRPr i="1" sz="2800">
              <a:solidFill>
                <a:srgbClr val="FFFFFF"/>
              </a:solidFill>
              <a:latin typeface="Times New Roman"/>
              <a:ea typeface="Times New Roman"/>
              <a:cs typeface="Times New Roman"/>
              <a:sym typeface="Times New Roman"/>
            </a:endParaRPr>
          </a:p>
        </p:txBody>
      </p:sp>
      <p:cxnSp>
        <p:nvCxnSpPr>
          <p:cNvPr id="318" name="Google Shape;318;p41"/>
          <p:cNvCxnSpPr/>
          <p:nvPr/>
        </p:nvCxnSpPr>
        <p:spPr>
          <a:xfrm flipH="1">
            <a:off x="4115525" y="3226425"/>
            <a:ext cx="4500" cy="685200"/>
          </a:xfrm>
          <a:prstGeom prst="straightConnector1">
            <a:avLst/>
          </a:prstGeom>
          <a:noFill/>
          <a:ln cap="flat" cmpd="sng" w="28575">
            <a:solidFill>
              <a:srgbClr val="FFFFFF"/>
            </a:solidFill>
            <a:prstDash val="solid"/>
            <a:round/>
            <a:headEnd len="med" w="med" type="none"/>
            <a:tailEnd len="med" w="med" type="triangle"/>
          </a:ln>
        </p:spPr>
      </p:cxnSp>
      <p:sp>
        <p:nvSpPr>
          <p:cNvPr id="319" name="Google Shape;319;p41"/>
          <p:cNvSpPr txBox="1"/>
          <p:nvPr>
            <p:ph idx="1" type="body"/>
          </p:nvPr>
        </p:nvSpPr>
        <p:spPr>
          <a:xfrm>
            <a:off x="913200" y="4046000"/>
            <a:ext cx="7317600" cy="529800"/>
          </a:xfrm>
          <a:prstGeom prst="rect">
            <a:avLst/>
          </a:prstGeom>
        </p:spPr>
        <p:txBody>
          <a:bodyPr anchorCtr="0" anchor="t" bIns="91425" lIns="91425" spcFirstLastPara="1" rIns="91425" wrap="square" tIns="91425">
            <a:normAutofit fontScale="70000"/>
          </a:bodyPr>
          <a:lstStyle/>
          <a:p>
            <a:pPr indent="0" lvl="0" marL="0" rtl="0" algn="ctr">
              <a:lnSpc>
                <a:spcPct val="110000"/>
              </a:lnSpc>
              <a:spcBef>
                <a:spcPts val="0"/>
              </a:spcBef>
              <a:spcAft>
                <a:spcPts val="0"/>
              </a:spcAft>
              <a:buNone/>
            </a:pPr>
            <a:r>
              <a:rPr i="1" lang="en">
                <a:solidFill>
                  <a:srgbClr val="FFFFFF"/>
                </a:solidFill>
                <a:latin typeface="Consolas"/>
                <a:ea typeface="Consolas"/>
                <a:cs typeface="Consolas"/>
                <a:sym typeface="Consolas"/>
              </a:rPr>
              <a:t>how: 1, much: 1, wood: 2, would: 1, a: 2, woodchuck: 2</a:t>
            </a:r>
            <a:r>
              <a:rPr i="1" lang="en">
                <a:solidFill>
                  <a:srgbClr val="FFFFFF"/>
                </a:solidFill>
                <a:latin typeface="Consolas"/>
                <a:ea typeface="Consolas"/>
                <a:cs typeface="Consolas"/>
                <a:sym typeface="Consolas"/>
              </a:rPr>
              <a:t>, chuck: 2</a:t>
            </a:r>
            <a:r>
              <a:rPr i="1" lang="en">
                <a:solidFill>
                  <a:srgbClr val="FFFFFF"/>
                </a:solidFill>
                <a:latin typeface="Consolas"/>
                <a:ea typeface="Consolas"/>
                <a:cs typeface="Consolas"/>
                <a:sym typeface="Consolas"/>
              </a:rPr>
              <a:t>, if: 1, could: 1</a:t>
            </a:r>
            <a:endParaRPr i="1">
              <a:solidFill>
                <a:srgbClr val="FFFFFF"/>
              </a:solidFill>
              <a:latin typeface="Consolas"/>
              <a:ea typeface="Consolas"/>
              <a:cs typeface="Consolas"/>
              <a:sym typeface="Consolas"/>
            </a:endParaRPr>
          </a:p>
        </p:txBody>
      </p:sp>
      <p:sp>
        <p:nvSpPr>
          <p:cNvPr id="320" name="Google Shape;320;p41"/>
          <p:cNvSpPr/>
          <p:nvPr/>
        </p:nvSpPr>
        <p:spPr>
          <a:xfrm>
            <a:off x="3396275" y="2699350"/>
            <a:ext cx="1443000" cy="392700"/>
          </a:xfrm>
          <a:prstGeom prst="rect">
            <a:avLst/>
          </a:prstGeom>
          <a:solidFill>
            <a:srgbClr val="FFF2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WordCount</a:t>
            </a:r>
            <a:endParaRPr/>
          </a:p>
        </p:txBody>
      </p:sp>
      <p:cxnSp>
        <p:nvCxnSpPr>
          <p:cNvPr id="321" name="Google Shape;321;p41"/>
          <p:cNvCxnSpPr/>
          <p:nvPr/>
        </p:nvCxnSpPr>
        <p:spPr>
          <a:xfrm flipH="1">
            <a:off x="4115525" y="1886825"/>
            <a:ext cx="4500" cy="685200"/>
          </a:xfrm>
          <a:prstGeom prst="straightConnector1">
            <a:avLst/>
          </a:prstGeom>
          <a:noFill/>
          <a:ln cap="flat" cmpd="sng" w="28575">
            <a:solidFill>
              <a:srgbClr val="FFFFFF"/>
            </a:solidFill>
            <a:prstDash val="solid"/>
            <a:round/>
            <a:headEnd len="med" w="med" type="none"/>
            <a:tailEnd len="med" w="med" type="triangl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Outline</a:t>
            </a:r>
            <a:endParaRPr>
              <a:solidFill>
                <a:srgbClr val="FFFFFF"/>
              </a:solidFill>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solidFill>
                  <a:schemeClr val="lt1"/>
                </a:solidFill>
              </a:rPr>
              <a:t>Two Synchronization Mechanisms</a:t>
            </a:r>
            <a:endParaRPr>
              <a:solidFill>
                <a:schemeClr val="lt1"/>
              </a:solidFill>
            </a:endParaRPr>
          </a:p>
          <a:p>
            <a:pPr indent="457200" lvl="0" marL="0" rtl="0" algn="l">
              <a:spcBef>
                <a:spcPts val="1200"/>
              </a:spcBef>
              <a:spcAft>
                <a:spcPts val="0"/>
              </a:spcAft>
              <a:buClr>
                <a:schemeClr val="dk1"/>
              </a:buClr>
              <a:buSzPts val="1100"/>
              <a:buFont typeface="Arial"/>
              <a:buNone/>
            </a:pPr>
            <a:r>
              <a:rPr lang="en">
                <a:solidFill>
                  <a:schemeClr val="lt1"/>
                </a:solidFill>
              </a:rPr>
              <a:t>Locks</a:t>
            </a:r>
            <a:endParaRPr>
              <a:solidFill>
                <a:schemeClr val="lt1"/>
              </a:solidFill>
            </a:endParaRPr>
          </a:p>
          <a:p>
            <a:pPr indent="457200" lvl="0" marL="0" rtl="0" algn="l">
              <a:spcBef>
                <a:spcPts val="1200"/>
              </a:spcBef>
              <a:spcAft>
                <a:spcPts val="0"/>
              </a:spcAft>
              <a:buClr>
                <a:schemeClr val="dk1"/>
              </a:buClr>
              <a:buSzPts val="1100"/>
              <a:buFont typeface="Arial"/>
              <a:buNone/>
            </a:pPr>
            <a:r>
              <a:rPr lang="en">
                <a:solidFill>
                  <a:schemeClr val="lt1"/>
                </a:solidFill>
              </a:rPr>
              <a:t>Channels</a:t>
            </a:r>
            <a:endParaRPr>
              <a:solidFill>
                <a:srgbClr val="FFFFFF"/>
              </a:solidFill>
            </a:endParaRPr>
          </a:p>
          <a:p>
            <a:pPr indent="0" lvl="0" marL="0" rtl="0" algn="l">
              <a:spcBef>
                <a:spcPts val="1200"/>
              </a:spcBef>
              <a:spcAft>
                <a:spcPts val="0"/>
              </a:spcAft>
              <a:buNone/>
            </a:pPr>
            <a:r>
              <a:rPr lang="en">
                <a:solidFill>
                  <a:srgbClr val="FFFFFF"/>
                </a:solidFill>
              </a:rPr>
              <a:t>MapReduce</a:t>
            </a:r>
            <a:endParaRPr>
              <a:solidFill>
                <a:srgbClr val="FFFFFF"/>
              </a:solidFill>
            </a:endParaRPr>
          </a:p>
          <a:p>
            <a:pPr indent="0" lvl="0" marL="0" rtl="0" algn="l">
              <a:spcBef>
                <a:spcPts val="1200"/>
              </a:spcBef>
              <a:spcAft>
                <a:spcPts val="1200"/>
              </a:spcAft>
              <a:buNone/>
            </a:pPr>
            <a:r>
              <a:rPr lang="en">
                <a:solidFill>
                  <a:srgbClr val="FFFFFF"/>
                </a:solidFill>
              </a:rPr>
              <a:t>	A Case Study of WordCount</a:t>
            </a:r>
            <a:endParaRPr>
              <a:solidFill>
                <a:srgbClr val="FFFFFF"/>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25" name="Shape 325"/>
        <p:cNvGrpSpPr/>
        <p:nvPr/>
      </p:nvGrpSpPr>
      <p:grpSpPr>
        <a:xfrm>
          <a:off x="0" y="0"/>
          <a:ext cx="0" cy="0"/>
          <a:chOff x="0" y="0"/>
          <a:chExt cx="0" cy="0"/>
        </a:xfrm>
      </p:grpSpPr>
      <p:sp>
        <p:nvSpPr>
          <p:cNvPr id="326" name="Google Shape;326;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Application: WordCount</a:t>
            </a:r>
            <a:endParaRPr>
              <a:solidFill>
                <a:srgbClr val="FFFFFF"/>
              </a:solidFill>
            </a:endParaRPr>
          </a:p>
        </p:txBody>
      </p:sp>
      <p:sp>
        <p:nvSpPr>
          <p:cNvPr id="327" name="Google Shape;327;p42"/>
          <p:cNvSpPr txBox="1"/>
          <p:nvPr>
            <p:ph idx="1" type="body"/>
          </p:nvPr>
        </p:nvSpPr>
        <p:spPr>
          <a:xfrm>
            <a:off x="311700" y="115247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a:solidFill>
                  <a:srgbClr val="FFFFFF"/>
                </a:solidFill>
              </a:rPr>
              <a:t>Locally</a:t>
            </a:r>
            <a:r>
              <a:rPr lang="en">
                <a:solidFill>
                  <a:srgbClr val="FFFFFF"/>
                </a:solidFill>
              </a:rPr>
              <a:t>: Tokenize and store words in a hash map</a:t>
            </a:r>
            <a:endParaRPr>
              <a:solidFill>
                <a:srgbClr val="FFFFFF"/>
              </a:solidFill>
            </a:endParaRPr>
          </a:p>
        </p:txBody>
      </p:sp>
      <p:sp>
        <p:nvSpPr>
          <p:cNvPr id="328" name="Google Shape;328;p42"/>
          <p:cNvSpPr txBox="1"/>
          <p:nvPr>
            <p:ph idx="1" type="body"/>
          </p:nvPr>
        </p:nvSpPr>
        <p:spPr>
          <a:xfrm>
            <a:off x="311700" y="2018650"/>
            <a:ext cx="8520600" cy="2195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rgbClr val="FFFFFF"/>
                </a:solidFill>
              </a:rPr>
              <a:t>How do you parallelize this?</a:t>
            </a:r>
            <a:endParaRPr b="1">
              <a:solidFill>
                <a:srgbClr val="FFFFFF"/>
              </a:solidFill>
            </a:endParaRPr>
          </a:p>
          <a:p>
            <a:pPr indent="457200" lvl="0" marL="0" rtl="0" algn="l">
              <a:spcBef>
                <a:spcPts val="1200"/>
              </a:spcBef>
              <a:spcAft>
                <a:spcPts val="0"/>
              </a:spcAft>
              <a:buNone/>
            </a:pPr>
            <a:r>
              <a:rPr lang="en">
                <a:solidFill>
                  <a:srgbClr val="FFFFFF"/>
                </a:solidFill>
              </a:rPr>
              <a:t>Split document by half</a:t>
            </a:r>
            <a:endParaRPr>
              <a:solidFill>
                <a:srgbClr val="FFFFFF"/>
              </a:solidFill>
            </a:endParaRPr>
          </a:p>
          <a:p>
            <a:pPr indent="457200" lvl="0" marL="0" rtl="0" algn="l">
              <a:spcBef>
                <a:spcPts val="1200"/>
              </a:spcBef>
              <a:spcAft>
                <a:spcPts val="0"/>
              </a:spcAft>
              <a:buNone/>
            </a:pPr>
            <a:r>
              <a:rPr lang="en">
                <a:solidFill>
                  <a:srgbClr val="FFFFFF"/>
                </a:solidFill>
              </a:rPr>
              <a:t>Build two hash maps, one for each half</a:t>
            </a:r>
            <a:endParaRPr>
              <a:solidFill>
                <a:srgbClr val="FFFFFF"/>
              </a:solidFill>
            </a:endParaRPr>
          </a:p>
          <a:p>
            <a:pPr indent="457200" lvl="0" marL="0" rtl="0" algn="l">
              <a:spcBef>
                <a:spcPts val="1200"/>
              </a:spcBef>
              <a:spcAft>
                <a:spcPts val="1200"/>
              </a:spcAft>
              <a:buNone/>
            </a:pPr>
            <a:r>
              <a:rPr lang="en">
                <a:solidFill>
                  <a:srgbClr val="FFFFFF"/>
                </a:solidFill>
              </a:rPr>
              <a:t>Merge the two hash maps (by key)</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8">
                                            <p:txEl>
                                              <p:pRg end="0" st="0"/>
                                            </p:txEl>
                                          </p:spTgt>
                                        </p:tgtEl>
                                        <p:attrNameLst>
                                          <p:attrName>style.visibility</p:attrName>
                                        </p:attrNameLst>
                                      </p:cBhvr>
                                      <p:to>
                                        <p:strVal val="visible"/>
                                      </p:to>
                                    </p:set>
                                    <p:animEffect filter="fade" transition="in">
                                      <p:cBhvr>
                                        <p:cTn dur="1"/>
                                        <p:tgtEl>
                                          <p:spTgt spid="32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8">
                                            <p:txEl>
                                              <p:pRg end="1" st="1"/>
                                            </p:txEl>
                                          </p:spTgt>
                                        </p:tgtEl>
                                        <p:attrNameLst>
                                          <p:attrName>style.visibility</p:attrName>
                                        </p:attrNameLst>
                                      </p:cBhvr>
                                      <p:to>
                                        <p:strVal val="visible"/>
                                      </p:to>
                                    </p:set>
                                    <p:animEffect filter="fade" transition="in">
                                      <p:cBhvr>
                                        <p:cTn dur="1"/>
                                        <p:tgtEl>
                                          <p:spTgt spid="32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8">
                                            <p:txEl>
                                              <p:pRg end="2" st="2"/>
                                            </p:txEl>
                                          </p:spTgt>
                                        </p:tgtEl>
                                        <p:attrNameLst>
                                          <p:attrName>style.visibility</p:attrName>
                                        </p:attrNameLst>
                                      </p:cBhvr>
                                      <p:to>
                                        <p:strVal val="visible"/>
                                      </p:to>
                                    </p:set>
                                    <p:animEffect filter="fade" transition="in">
                                      <p:cBhvr>
                                        <p:cTn dur="1"/>
                                        <p:tgtEl>
                                          <p:spTgt spid="32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8">
                                            <p:txEl>
                                              <p:pRg end="3" st="3"/>
                                            </p:txEl>
                                          </p:spTgt>
                                        </p:tgtEl>
                                        <p:attrNameLst>
                                          <p:attrName>style.visibility</p:attrName>
                                        </p:attrNameLst>
                                      </p:cBhvr>
                                      <p:to>
                                        <p:strVal val="visible"/>
                                      </p:to>
                                    </p:set>
                                    <p:animEffect filter="fade" transition="in">
                                      <p:cBhvr>
                                        <p:cTn dur="1"/>
                                        <p:tgtEl>
                                          <p:spTgt spid="32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32" name="Shape 332"/>
        <p:cNvGrpSpPr/>
        <p:nvPr/>
      </p:nvGrpSpPr>
      <p:grpSpPr>
        <a:xfrm>
          <a:off x="0" y="0"/>
          <a:ext cx="0" cy="0"/>
          <a:chOff x="0" y="0"/>
          <a:chExt cx="0" cy="0"/>
        </a:xfrm>
      </p:grpSpPr>
      <p:sp>
        <p:nvSpPr>
          <p:cNvPr id="333" name="Google Shape;333;p43"/>
          <p:cNvSpPr/>
          <p:nvPr/>
        </p:nvSpPr>
        <p:spPr>
          <a:xfrm>
            <a:off x="2451425" y="1576750"/>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34" name="Google Shape;334;p43"/>
          <p:cNvPicPr preferRelativeResize="0"/>
          <p:nvPr/>
        </p:nvPicPr>
        <p:blipFill>
          <a:blip r:embed="rId3">
            <a:alphaModFix/>
          </a:blip>
          <a:stretch>
            <a:fillRect/>
          </a:stretch>
        </p:blipFill>
        <p:spPr>
          <a:xfrm>
            <a:off x="3157750" y="2229325"/>
            <a:ext cx="760025" cy="760025"/>
          </a:xfrm>
          <a:prstGeom prst="rect">
            <a:avLst/>
          </a:prstGeom>
          <a:noFill/>
          <a:ln>
            <a:noFill/>
          </a:ln>
        </p:spPr>
      </p:pic>
      <p:pic>
        <p:nvPicPr>
          <p:cNvPr id="335" name="Google Shape;335;p43"/>
          <p:cNvPicPr preferRelativeResize="0"/>
          <p:nvPr/>
        </p:nvPicPr>
        <p:blipFill>
          <a:blip r:embed="rId3">
            <a:alphaModFix/>
          </a:blip>
          <a:stretch>
            <a:fillRect/>
          </a:stretch>
        </p:blipFill>
        <p:spPr>
          <a:xfrm>
            <a:off x="4246325" y="1895950"/>
            <a:ext cx="760025" cy="760025"/>
          </a:xfrm>
          <a:prstGeom prst="rect">
            <a:avLst/>
          </a:prstGeom>
          <a:noFill/>
          <a:ln>
            <a:noFill/>
          </a:ln>
        </p:spPr>
      </p:pic>
      <p:pic>
        <p:nvPicPr>
          <p:cNvPr id="336" name="Google Shape;336;p43"/>
          <p:cNvPicPr preferRelativeResize="0"/>
          <p:nvPr/>
        </p:nvPicPr>
        <p:blipFill>
          <a:blip r:embed="rId3">
            <a:alphaModFix/>
          </a:blip>
          <a:stretch>
            <a:fillRect/>
          </a:stretch>
        </p:blipFill>
        <p:spPr>
          <a:xfrm>
            <a:off x="5233425" y="2065150"/>
            <a:ext cx="760025" cy="760025"/>
          </a:xfrm>
          <a:prstGeom prst="rect">
            <a:avLst/>
          </a:prstGeom>
          <a:noFill/>
          <a:ln>
            <a:noFill/>
          </a:ln>
        </p:spPr>
      </p:pic>
      <p:pic>
        <p:nvPicPr>
          <p:cNvPr id="337" name="Google Shape;337;p43"/>
          <p:cNvPicPr preferRelativeResize="0"/>
          <p:nvPr/>
        </p:nvPicPr>
        <p:blipFill>
          <a:blip r:embed="rId3">
            <a:alphaModFix/>
          </a:blip>
          <a:stretch>
            <a:fillRect/>
          </a:stretch>
        </p:blipFill>
        <p:spPr>
          <a:xfrm>
            <a:off x="3771125" y="2989350"/>
            <a:ext cx="760025" cy="760025"/>
          </a:xfrm>
          <a:prstGeom prst="rect">
            <a:avLst/>
          </a:prstGeom>
          <a:noFill/>
          <a:ln>
            <a:noFill/>
          </a:ln>
        </p:spPr>
      </p:pic>
      <p:pic>
        <p:nvPicPr>
          <p:cNvPr id="338" name="Google Shape;338;p43"/>
          <p:cNvPicPr preferRelativeResize="0"/>
          <p:nvPr/>
        </p:nvPicPr>
        <p:blipFill>
          <a:blip r:embed="rId3">
            <a:alphaModFix/>
          </a:blip>
          <a:stretch>
            <a:fillRect/>
          </a:stretch>
        </p:blipFill>
        <p:spPr>
          <a:xfrm>
            <a:off x="4760913" y="2989350"/>
            <a:ext cx="760025" cy="760025"/>
          </a:xfrm>
          <a:prstGeom prst="rect">
            <a:avLst/>
          </a:prstGeom>
          <a:noFill/>
          <a:ln>
            <a:noFill/>
          </a:ln>
        </p:spPr>
      </p:pic>
      <p:sp>
        <p:nvSpPr>
          <p:cNvPr id="339" name="Google Shape;339;p43"/>
          <p:cNvSpPr txBox="1"/>
          <p:nvPr>
            <p:ph idx="1" type="body"/>
          </p:nvPr>
        </p:nvSpPr>
        <p:spPr>
          <a:xfrm>
            <a:off x="311700" y="565875"/>
            <a:ext cx="8520600" cy="5727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b="1" i="1" lang="en" sz="2400">
                <a:solidFill>
                  <a:srgbClr val="FFFFFF"/>
                </a:solidFill>
              </a:rPr>
              <a:t>How do you do this in a distributed environment?</a:t>
            </a:r>
            <a:endParaRPr b="1" i="1" sz="2400">
              <a:solidFill>
                <a:srgbClr val="FFFFFF"/>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43" name="Shape 343"/>
        <p:cNvGrpSpPr/>
        <p:nvPr/>
      </p:nvGrpSpPr>
      <p:grpSpPr>
        <a:xfrm>
          <a:off x="0" y="0"/>
          <a:ext cx="0" cy="0"/>
          <a:chOff x="0" y="0"/>
          <a:chExt cx="0" cy="0"/>
        </a:xfrm>
      </p:grpSpPr>
      <p:sp>
        <p:nvSpPr>
          <p:cNvPr id="344" name="Google Shape;344;p44"/>
          <p:cNvSpPr txBox="1"/>
          <p:nvPr>
            <p:ph idx="1" type="body"/>
          </p:nvPr>
        </p:nvSpPr>
        <p:spPr>
          <a:xfrm>
            <a:off x="594375" y="1312688"/>
            <a:ext cx="3389700" cy="2410500"/>
          </a:xfrm>
          <a:prstGeom prst="rect">
            <a:avLst/>
          </a:prstGeom>
        </p:spPr>
        <p:txBody>
          <a:bodyPr anchorCtr="0" anchor="t" bIns="91425" lIns="91425" spcFirstLastPara="1" rIns="91425" wrap="square" tIns="91425">
            <a:normAutofit/>
          </a:bodyPr>
          <a:lstStyle/>
          <a:p>
            <a:pPr indent="0" lvl="0" marL="88900" marR="88900" rtl="0" algn="l">
              <a:lnSpc>
                <a:spcPct val="142857"/>
              </a:lnSpc>
              <a:spcBef>
                <a:spcPts val="0"/>
              </a:spcBef>
              <a:spcAft>
                <a:spcPts val="800"/>
              </a:spcAft>
              <a:buNone/>
            </a:pPr>
            <a:r>
              <a:rPr lang="en" sz="1000">
                <a:solidFill>
                  <a:srgbClr val="D9D9D9"/>
                </a:solidFill>
                <a:latin typeface="Consolas"/>
                <a:ea typeface="Consolas"/>
                <a:cs typeface="Consolas"/>
                <a:sym typeface="Consolas"/>
              </a:rPr>
              <a:t>When in the Course of human events, it becomes necessary for one people to dissolve the political bands which have connected them with another, and to assume, among the Powers of the earth, the separate and equal station to which the Laws of Nature and of Nature's God entitle them, a decent respect to the opinions of mankind requires that they should declare the causes which impel them to the separation.</a:t>
            </a:r>
            <a:endParaRPr sz="1000">
              <a:solidFill>
                <a:srgbClr val="D9D9D9"/>
              </a:solidFill>
              <a:latin typeface="Consolas"/>
              <a:ea typeface="Consolas"/>
              <a:cs typeface="Consolas"/>
              <a:sym typeface="Consolas"/>
            </a:endParaRPr>
          </a:p>
        </p:txBody>
      </p:sp>
      <p:sp>
        <p:nvSpPr>
          <p:cNvPr id="345" name="Google Shape;345;p44"/>
          <p:cNvSpPr/>
          <p:nvPr/>
        </p:nvSpPr>
        <p:spPr>
          <a:xfrm>
            <a:off x="4273300" y="123648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46" name="Google Shape;346;p44"/>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347" name="Google Shape;347;p44"/>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348" name="Google Shape;348;p44"/>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349" name="Google Shape;349;p44"/>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350" name="Google Shape;350;p44"/>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351" name="Google Shape;351;p44"/>
          <p:cNvSpPr txBox="1"/>
          <p:nvPr>
            <p:ph idx="1" type="body"/>
          </p:nvPr>
        </p:nvSpPr>
        <p:spPr>
          <a:xfrm>
            <a:off x="1225450" y="3723200"/>
            <a:ext cx="1979100" cy="4377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1200"/>
              </a:spcAft>
              <a:buNone/>
            </a:pPr>
            <a:r>
              <a:rPr b="1" lang="en">
                <a:solidFill>
                  <a:srgbClr val="FFFFFF"/>
                </a:solidFill>
              </a:rPr>
              <a:t>Input document</a:t>
            </a:r>
            <a:endParaRPr b="1">
              <a:solidFill>
                <a:srgbClr val="FFFFFF"/>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55" name="Shape 355"/>
        <p:cNvGrpSpPr/>
        <p:nvPr/>
      </p:nvGrpSpPr>
      <p:grpSpPr>
        <a:xfrm>
          <a:off x="0" y="0"/>
          <a:ext cx="0" cy="0"/>
          <a:chOff x="0" y="0"/>
          <a:chExt cx="0" cy="0"/>
        </a:xfrm>
      </p:grpSpPr>
      <p:sp>
        <p:nvSpPr>
          <p:cNvPr id="356" name="Google Shape;356;p45"/>
          <p:cNvSpPr txBox="1"/>
          <p:nvPr>
            <p:ph idx="1" type="body"/>
          </p:nvPr>
        </p:nvSpPr>
        <p:spPr>
          <a:xfrm>
            <a:off x="670575" y="1198350"/>
            <a:ext cx="3428700" cy="2746800"/>
          </a:xfrm>
          <a:prstGeom prst="rect">
            <a:avLst/>
          </a:prstGeom>
        </p:spPr>
        <p:txBody>
          <a:bodyPr anchorCtr="0" anchor="t" bIns="91425" lIns="91425" spcFirstLastPara="1" rIns="91425" wrap="square" tIns="91425">
            <a:normAutofit/>
          </a:bodyPr>
          <a:lstStyle/>
          <a:p>
            <a:pPr indent="0" lvl="0" marL="88900" marR="88900" rtl="0" algn="l">
              <a:lnSpc>
                <a:spcPct val="142857"/>
              </a:lnSpc>
              <a:spcBef>
                <a:spcPts val="0"/>
              </a:spcBef>
              <a:spcAft>
                <a:spcPts val="0"/>
              </a:spcAft>
              <a:buNone/>
            </a:pPr>
            <a:r>
              <a:rPr lang="en" sz="1000">
                <a:solidFill>
                  <a:srgbClr val="D9D9D9"/>
                </a:solidFill>
                <a:latin typeface="Consolas"/>
                <a:ea typeface="Consolas"/>
                <a:cs typeface="Consolas"/>
                <a:sym typeface="Consolas"/>
              </a:rPr>
              <a:t>When in the Course of human events, it becomes necessary for one people to </a:t>
            </a:r>
            <a:endParaRPr sz="1000">
              <a:solidFill>
                <a:srgbClr val="D9D9D9"/>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D9D9D9"/>
                </a:solidFill>
                <a:latin typeface="Consolas"/>
                <a:ea typeface="Consolas"/>
                <a:cs typeface="Consolas"/>
                <a:sym typeface="Consolas"/>
              </a:rPr>
              <a:t>dissolve the political bands which have connected them with another, and to assume,</a:t>
            </a:r>
            <a:endParaRPr sz="1000">
              <a:solidFill>
                <a:srgbClr val="D9D9D9"/>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D9D9D9"/>
                </a:solidFill>
                <a:latin typeface="Consolas"/>
                <a:ea typeface="Consolas"/>
                <a:cs typeface="Consolas"/>
                <a:sym typeface="Consolas"/>
              </a:rPr>
              <a:t>among the Powers of the earth, the separate and equal station to which the Laws of</a:t>
            </a:r>
            <a:endParaRPr sz="1000">
              <a:solidFill>
                <a:srgbClr val="D9D9D9"/>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D9D9D9"/>
                </a:solidFill>
                <a:latin typeface="Consolas"/>
                <a:ea typeface="Consolas"/>
                <a:cs typeface="Consolas"/>
                <a:sym typeface="Consolas"/>
              </a:rPr>
              <a:t>Nature and of Nature's God entitle them, a decent respect to the opinions of mankind</a:t>
            </a:r>
            <a:endParaRPr sz="1000">
              <a:solidFill>
                <a:srgbClr val="D9D9D9"/>
              </a:solidFill>
              <a:latin typeface="Consolas"/>
              <a:ea typeface="Consolas"/>
              <a:cs typeface="Consolas"/>
              <a:sym typeface="Consolas"/>
            </a:endParaRPr>
          </a:p>
          <a:p>
            <a:pPr indent="0" lvl="0" marL="88900" marR="88900" rtl="0" algn="l">
              <a:lnSpc>
                <a:spcPct val="142857"/>
              </a:lnSpc>
              <a:spcBef>
                <a:spcPts val="800"/>
              </a:spcBef>
              <a:spcAft>
                <a:spcPts val="800"/>
              </a:spcAft>
              <a:buNone/>
            </a:pPr>
            <a:r>
              <a:rPr lang="en" sz="1000">
                <a:solidFill>
                  <a:srgbClr val="D9D9D9"/>
                </a:solidFill>
                <a:latin typeface="Consolas"/>
                <a:ea typeface="Consolas"/>
                <a:cs typeface="Consolas"/>
                <a:sym typeface="Consolas"/>
              </a:rPr>
              <a:t>requires that they should declare the causes which impel them to the separation.</a:t>
            </a:r>
            <a:endParaRPr sz="1000">
              <a:solidFill>
                <a:srgbClr val="D9D9D9"/>
              </a:solidFill>
              <a:latin typeface="Consolas"/>
              <a:ea typeface="Consolas"/>
              <a:cs typeface="Consolas"/>
              <a:sym typeface="Consolas"/>
            </a:endParaRPr>
          </a:p>
        </p:txBody>
      </p:sp>
      <p:cxnSp>
        <p:nvCxnSpPr>
          <p:cNvPr id="357" name="Google Shape;357;p45"/>
          <p:cNvCxnSpPr/>
          <p:nvPr/>
        </p:nvCxnSpPr>
        <p:spPr>
          <a:xfrm>
            <a:off x="670575" y="17610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358" name="Google Shape;358;p45"/>
          <p:cNvCxnSpPr/>
          <p:nvPr/>
        </p:nvCxnSpPr>
        <p:spPr>
          <a:xfrm>
            <a:off x="670575" y="22944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359" name="Google Shape;359;p45"/>
          <p:cNvCxnSpPr/>
          <p:nvPr/>
        </p:nvCxnSpPr>
        <p:spPr>
          <a:xfrm>
            <a:off x="670575" y="28278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360" name="Google Shape;360;p45"/>
          <p:cNvCxnSpPr/>
          <p:nvPr/>
        </p:nvCxnSpPr>
        <p:spPr>
          <a:xfrm>
            <a:off x="670575" y="3361200"/>
            <a:ext cx="3285300" cy="0"/>
          </a:xfrm>
          <a:prstGeom prst="straightConnector1">
            <a:avLst/>
          </a:prstGeom>
          <a:noFill/>
          <a:ln cap="flat" cmpd="sng" w="28575">
            <a:solidFill>
              <a:srgbClr val="FF0000"/>
            </a:solidFill>
            <a:prstDash val="solid"/>
            <a:round/>
            <a:headEnd len="med" w="med" type="none"/>
            <a:tailEnd len="med" w="med" type="none"/>
          </a:ln>
        </p:spPr>
      </p:cxnSp>
      <p:sp>
        <p:nvSpPr>
          <p:cNvPr id="361" name="Google Shape;361;p45"/>
          <p:cNvSpPr/>
          <p:nvPr/>
        </p:nvSpPr>
        <p:spPr>
          <a:xfrm>
            <a:off x="4273300" y="123648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62" name="Google Shape;362;p45"/>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363" name="Google Shape;363;p45"/>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364" name="Google Shape;364;p45"/>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365" name="Google Shape;365;p45"/>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366" name="Google Shape;366;p45"/>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367" name="Google Shape;367;p45"/>
          <p:cNvSpPr txBox="1"/>
          <p:nvPr>
            <p:ph idx="1" type="body"/>
          </p:nvPr>
        </p:nvSpPr>
        <p:spPr>
          <a:xfrm>
            <a:off x="-59925" y="3945150"/>
            <a:ext cx="4889700" cy="8307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b="1" lang="en">
                <a:solidFill>
                  <a:srgbClr val="FF0000"/>
                </a:solidFill>
              </a:rPr>
              <a:t>Partition</a:t>
            </a:r>
            <a:endParaRPr b="1">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71" name="Shape 371"/>
        <p:cNvGrpSpPr/>
        <p:nvPr/>
      </p:nvGrpSpPr>
      <p:grpSpPr>
        <a:xfrm>
          <a:off x="0" y="0"/>
          <a:ext cx="0" cy="0"/>
          <a:chOff x="0" y="0"/>
          <a:chExt cx="0" cy="0"/>
        </a:xfrm>
      </p:grpSpPr>
      <p:sp>
        <p:nvSpPr>
          <p:cNvPr id="372" name="Google Shape;372;p46"/>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73" name="Google Shape;373;p46"/>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374" name="Google Shape;374;p46"/>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375" name="Google Shape;375;p46"/>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376" name="Google Shape;376;p46"/>
          <p:cNvPicPr preferRelativeResize="0"/>
          <p:nvPr/>
        </p:nvPicPr>
        <p:blipFill>
          <a:blip r:embed="rId3">
            <a:alphaModFix/>
          </a:blip>
          <a:stretch>
            <a:fillRect/>
          </a:stretch>
        </p:blipFill>
        <p:spPr>
          <a:xfrm>
            <a:off x="4593175" y="2459138"/>
            <a:ext cx="760025" cy="760025"/>
          </a:xfrm>
          <a:prstGeom prst="rect">
            <a:avLst/>
          </a:prstGeom>
          <a:noFill/>
          <a:ln>
            <a:noFill/>
          </a:ln>
        </p:spPr>
      </p:pic>
      <p:pic>
        <p:nvPicPr>
          <p:cNvPr id="377" name="Google Shape;377;p46"/>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378" name="Google Shape;378;p46"/>
          <p:cNvSpPr txBox="1"/>
          <p:nvPr/>
        </p:nvSpPr>
        <p:spPr>
          <a:xfrm>
            <a:off x="1342363" y="1203263"/>
            <a:ext cx="1745700" cy="922500"/>
          </a:xfrm>
          <a:prstGeom prst="rect">
            <a:avLst/>
          </a:prstGeom>
          <a:noFill/>
          <a:ln>
            <a:noFill/>
          </a:ln>
        </p:spPr>
        <p:txBody>
          <a:bodyPr anchorCtr="0" anchor="ctr" bIns="91425" lIns="91425" spcFirstLastPara="1" rIns="91425" wrap="square" tIns="91425">
            <a:noAutofit/>
          </a:bodyPr>
          <a:lstStyle/>
          <a:p>
            <a:pPr indent="0" lvl="0" marL="88900" marR="88900" rtl="0" algn="r">
              <a:lnSpc>
                <a:spcPct val="142857"/>
              </a:lnSpc>
              <a:spcBef>
                <a:spcPts val="0"/>
              </a:spcBef>
              <a:spcAft>
                <a:spcPts val="0"/>
              </a:spcAft>
              <a:buNone/>
            </a:pPr>
            <a:r>
              <a:rPr lang="en" sz="1000">
                <a:solidFill>
                  <a:srgbClr val="D9D9D9"/>
                </a:solidFill>
                <a:latin typeface="Consolas"/>
                <a:ea typeface="Consolas"/>
                <a:cs typeface="Consolas"/>
                <a:sym typeface="Consolas"/>
              </a:rPr>
              <a:t>When in the Course of human events, it becomes necessary for one people to</a:t>
            </a:r>
            <a:endParaRPr>
              <a:solidFill>
                <a:srgbClr val="D9D9D9"/>
              </a:solidFill>
            </a:endParaRPr>
          </a:p>
        </p:txBody>
      </p:sp>
      <p:sp>
        <p:nvSpPr>
          <p:cNvPr id="379" name="Google Shape;379;p46"/>
          <p:cNvSpPr txBox="1"/>
          <p:nvPr/>
        </p:nvSpPr>
        <p:spPr>
          <a:xfrm>
            <a:off x="1745400" y="2993788"/>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r">
              <a:lnSpc>
                <a:spcPct val="142857"/>
              </a:lnSpc>
              <a:spcBef>
                <a:spcPts val="0"/>
              </a:spcBef>
              <a:spcAft>
                <a:spcPts val="800"/>
              </a:spcAft>
              <a:buNone/>
            </a:pPr>
            <a:r>
              <a:rPr lang="en" sz="1000">
                <a:solidFill>
                  <a:srgbClr val="D9D9D9"/>
                </a:solidFill>
                <a:latin typeface="Consolas"/>
                <a:ea typeface="Consolas"/>
                <a:cs typeface="Consolas"/>
                <a:sym typeface="Consolas"/>
              </a:rPr>
              <a:t>dissolve the political bands which have connected them with another, and to assume,</a:t>
            </a:r>
            <a:endParaRPr>
              <a:solidFill>
                <a:srgbClr val="D9D9D9"/>
              </a:solidFill>
            </a:endParaRPr>
          </a:p>
        </p:txBody>
      </p:sp>
      <p:sp>
        <p:nvSpPr>
          <p:cNvPr id="380" name="Google Shape;380;p46"/>
          <p:cNvSpPr txBox="1"/>
          <p:nvPr/>
        </p:nvSpPr>
        <p:spPr>
          <a:xfrm>
            <a:off x="5195713" y="2942388"/>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D9D9D9"/>
                </a:solidFill>
                <a:latin typeface="Consolas"/>
                <a:ea typeface="Consolas"/>
                <a:cs typeface="Consolas"/>
                <a:sym typeface="Consolas"/>
              </a:rPr>
              <a:t>among the Powers of the earth, the separate and equal station to which the Laws of</a:t>
            </a:r>
            <a:endParaRPr sz="1000">
              <a:solidFill>
                <a:srgbClr val="D9D9D9"/>
              </a:solidFill>
              <a:latin typeface="Consolas"/>
              <a:ea typeface="Consolas"/>
              <a:cs typeface="Consolas"/>
              <a:sym typeface="Consolas"/>
            </a:endParaRPr>
          </a:p>
        </p:txBody>
      </p:sp>
      <p:sp>
        <p:nvSpPr>
          <p:cNvPr id="381" name="Google Shape;381;p46"/>
          <p:cNvSpPr txBox="1"/>
          <p:nvPr/>
        </p:nvSpPr>
        <p:spPr>
          <a:xfrm>
            <a:off x="5667788" y="1637138"/>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D9D9D9"/>
                </a:solidFill>
                <a:latin typeface="Consolas"/>
                <a:ea typeface="Consolas"/>
                <a:cs typeface="Consolas"/>
                <a:sym typeface="Consolas"/>
              </a:rPr>
              <a:t>Nature and of Nature's God entitle them, a decent respect to the opinions of mankind</a:t>
            </a:r>
            <a:endParaRPr sz="1000">
              <a:solidFill>
                <a:srgbClr val="D9D9D9"/>
              </a:solidFill>
              <a:latin typeface="Consolas"/>
              <a:ea typeface="Consolas"/>
              <a:cs typeface="Consolas"/>
              <a:sym typeface="Consolas"/>
            </a:endParaRPr>
          </a:p>
        </p:txBody>
      </p:sp>
      <p:sp>
        <p:nvSpPr>
          <p:cNvPr id="382" name="Google Shape;382;p46"/>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D9D9D9"/>
                </a:solidFill>
                <a:latin typeface="Consolas"/>
                <a:ea typeface="Consolas"/>
                <a:cs typeface="Consolas"/>
                <a:sym typeface="Consolas"/>
              </a:rPr>
              <a:t>requires that they should declare the causes which impel them to the separation.</a:t>
            </a:r>
            <a:endParaRPr>
              <a:solidFill>
                <a:srgbClr val="D9D9D9"/>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86" name="Shape 386"/>
        <p:cNvGrpSpPr/>
        <p:nvPr/>
      </p:nvGrpSpPr>
      <p:grpSpPr>
        <a:xfrm>
          <a:off x="0" y="0"/>
          <a:ext cx="0" cy="0"/>
          <a:chOff x="0" y="0"/>
          <a:chExt cx="0" cy="0"/>
        </a:xfrm>
      </p:grpSpPr>
      <p:sp>
        <p:nvSpPr>
          <p:cNvPr id="387" name="Google Shape;387;p47"/>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88" name="Google Shape;388;p47"/>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389" name="Google Shape;389;p47"/>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390" name="Google Shape;390;p47"/>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391" name="Google Shape;391;p47"/>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392" name="Google Shape;392;p47"/>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in: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 1, course: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of: 1, human: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events: 1, it: 1</a:t>
            </a:r>
            <a:endParaRPr b="1" sz="1000">
              <a:solidFill>
                <a:srgbClr val="FF0000"/>
              </a:solidFill>
              <a:latin typeface="Consolas"/>
              <a:ea typeface="Consolas"/>
              <a:cs typeface="Consolas"/>
              <a:sym typeface="Consolas"/>
            </a:endParaRPr>
          </a:p>
        </p:txBody>
      </p:sp>
      <p:sp>
        <p:nvSpPr>
          <p:cNvPr id="393" name="Google Shape;393;p47"/>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dissolve: 1, the: 2, political: 1, bands: 1, which: 1, have: 1, connected: 1, them: 1 ...</a:t>
            </a:r>
            <a:endParaRPr b="1">
              <a:solidFill>
                <a:srgbClr val="FF0000"/>
              </a:solidFill>
            </a:endParaRPr>
          </a:p>
        </p:txBody>
      </p:sp>
      <p:pic>
        <p:nvPicPr>
          <p:cNvPr id="394" name="Google Shape;394;p47"/>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395" name="Google Shape;395;p47"/>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among: 1, the: 2, powers: 1, of: 2, earth: 1, separate: 1, equal: 1, and: 1 ...</a:t>
            </a:r>
            <a:endParaRPr b="1" sz="1000">
              <a:solidFill>
                <a:srgbClr val="FF0000"/>
              </a:solidFill>
              <a:latin typeface="Consolas"/>
              <a:ea typeface="Consolas"/>
              <a:cs typeface="Consolas"/>
              <a:sym typeface="Consolas"/>
            </a:endParaRPr>
          </a:p>
        </p:txBody>
      </p:sp>
      <p:sp>
        <p:nvSpPr>
          <p:cNvPr id="396" name="Google Shape;396;p47"/>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nature: 2, and: 1, of: 2, god: 1, entitle: 1, them: 1, decent: 1, respect: 1, mankind: 1, opinion: 1 ...</a:t>
            </a:r>
            <a:endParaRPr b="1" sz="1000">
              <a:solidFill>
                <a:srgbClr val="FF0000"/>
              </a:solidFill>
              <a:latin typeface="Consolas"/>
              <a:ea typeface="Consolas"/>
              <a:cs typeface="Consolas"/>
              <a:sym typeface="Consolas"/>
            </a:endParaRPr>
          </a:p>
        </p:txBody>
      </p:sp>
      <p:sp>
        <p:nvSpPr>
          <p:cNvPr id="397" name="Google Shape;397;p47"/>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requires: 1, that: 1, they: 1, should: 1, declare: 1, the: 1, causes: 1, which: 1 ...</a:t>
            </a:r>
            <a:endParaRPr b="1">
              <a:solidFill>
                <a:srgbClr val="FF0000"/>
              </a:solidFill>
            </a:endParaRPr>
          </a:p>
        </p:txBody>
      </p:sp>
      <p:sp>
        <p:nvSpPr>
          <p:cNvPr id="398" name="Google Shape;398;p47"/>
          <p:cNvSpPr txBox="1"/>
          <p:nvPr>
            <p:ph idx="1" type="body"/>
          </p:nvPr>
        </p:nvSpPr>
        <p:spPr>
          <a:xfrm>
            <a:off x="2668350" y="4195700"/>
            <a:ext cx="3807300" cy="437700"/>
          </a:xfrm>
          <a:prstGeom prst="rect">
            <a:avLst/>
          </a:prstGeom>
        </p:spPr>
        <p:txBody>
          <a:bodyPr anchorCtr="0" anchor="t" bIns="91425" lIns="91425" spcFirstLastPara="1" rIns="91425" wrap="square" tIns="91425">
            <a:normAutofit fontScale="92500"/>
          </a:bodyPr>
          <a:lstStyle/>
          <a:p>
            <a:pPr indent="0" lvl="0" marL="0" rtl="0" algn="ctr">
              <a:spcBef>
                <a:spcPts val="0"/>
              </a:spcBef>
              <a:spcAft>
                <a:spcPts val="1200"/>
              </a:spcAft>
              <a:buNone/>
            </a:pPr>
            <a:r>
              <a:rPr b="1" lang="en">
                <a:solidFill>
                  <a:srgbClr val="FF0000"/>
                </a:solidFill>
              </a:rPr>
              <a:t>Compute word counts locally</a:t>
            </a:r>
            <a:endParaRPr b="1">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402" name="Shape 402"/>
        <p:cNvGrpSpPr/>
        <p:nvPr/>
      </p:nvGrpSpPr>
      <p:grpSpPr>
        <a:xfrm>
          <a:off x="0" y="0"/>
          <a:ext cx="0" cy="0"/>
          <a:chOff x="0" y="0"/>
          <a:chExt cx="0" cy="0"/>
        </a:xfrm>
      </p:grpSpPr>
      <p:sp>
        <p:nvSpPr>
          <p:cNvPr id="403" name="Google Shape;403;p48"/>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04" name="Google Shape;404;p48"/>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05" name="Google Shape;405;p48"/>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06" name="Google Shape;406;p48"/>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07" name="Google Shape;407;p48"/>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408" name="Google Shape;408;p48"/>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in: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 1, course: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of: 1, human: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events: 1, it: 1</a:t>
            </a:r>
            <a:endParaRPr b="1" sz="1000">
              <a:solidFill>
                <a:srgbClr val="FF0000"/>
              </a:solidFill>
              <a:latin typeface="Consolas"/>
              <a:ea typeface="Consolas"/>
              <a:cs typeface="Consolas"/>
              <a:sym typeface="Consolas"/>
            </a:endParaRPr>
          </a:p>
        </p:txBody>
      </p:sp>
      <p:sp>
        <p:nvSpPr>
          <p:cNvPr id="409" name="Google Shape;409;p48"/>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dissolve: 1, the: 2, political: 1, bands: 1, which: 1, have: 1, connected: 1, them: 1 ...</a:t>
            </a:r>
            <a:endParaRPr b="1">
              <a:solidFill>
                <a:srgbClr val="FF0000"/>
              </a:solidFill>
            </a:endParaRPr>
          </a:p>
        </p:txBody>
      </p:sp>
      <p:pic>
        <p:nvPicPr>
          <p:cNvPr id="410" name="Google Shape;410;p48"/>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411" name="Google Shape;411;p48"/>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among: 1, the: 2, powers: 1, of: 2, earth: 1, separate: 1, equal: 1, and: 1 ...</a:t>
            </a:r>
            <a:endParaRPr b="1" sz="1000">
              <a:solidFill>
                <a:srgbClr val="FF0000"/>
              </a:solidFill>
              <a:latin typeface="Consolas"/>
              <a:ea typeface="Consolas"/>
              <a:cs typeface="Consolas"/>
              <a:sym typeface="Consolas"/>
            </a:endParaRPr>
          </a:p>
        </p:txBody>
      </p:sp>
      <p:sp>
        <p:nvSpPr>
          <p:cNvPr id="412" name="Google Shape;412;p48"/>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nature: 2, and: 1, of: 2, god: 1, entitle: 1, them: 1, decent: 1, respect: 1, mankind: 1, opinion: 1 ...</a:t>
            </a:r>
            <a:endParaRPr b="1" sz="1000">
              <a:solidFill>
                <a:srgbClr val="FF0000"/>
              </a:solidFill>
              <a:latin typeface="Consolas"/>
              <a:ea typeface="Consolas"/>
              <a:cs typeface="Consolas"/>
              <a:sym typeface="Consolas"/>
            </a:endParaRPr>
          </a:p>
        </p:txBody>
      </p:sp>
      <p:sp>
        <p:nvSpPr>
          <p:cNvPr id="413" name="Google Shape;413;p48"/>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requires: 1, that: 1, they: 1, should: 1, declare: 1, the: 1, causes: 1, which: 1 ...</a:t>
            </a:r>
            <a:endParaRPr b="1">
              <a:solidFill>
                <a:srgbClr val="FF0000"/>
              </a:solidFill>
            </a:endParaRPr>
          </a:p>
        </p:txBody>
      </p:sp>
      <p:sp>
        <p:nvSpPr>
          <p:cNvPr id="414" name="Google Shape;414;p48"/>
          <p:cNvSpPr txBox="1"/>
          <p:nvPr>
            <p:ph idx="1" type="body"/>
          </p:nvPr>
        </p:nvSpPr>
        <p:spPr>
          <a:xfrm>
            <a:off x="2668350" y="4195700"/>
            <a:ext cx="3807300" cy="437700"/>
          </a:xfrm>
          <a:prstGeom prst="rect">
            <a:avLst/>
          </a:prstGeom>
        </p:spPr>
        <p:txBody>
          <a:bodyPr anchorCtr="0" anchor="t" bIns="91425" lIns="91425" spcFirstLastPara="1" rIns="91425" wrap="square" tIns="91425">
            <a:normAutofit fontScale="92500"/>
          </a:bodyPr>
          <a:lstStyle/>
          <a:p>
            <a:pPr indent="0" lvl="0" marL="0" rtl="0" algn="ctr">
              <a:spcBef>
                <a:spcPts val="0"/>
              </a:spcBef>
              <a:spcAft>
                <a:spcPts val="1200"/>
              </a:spcAft>
              <a:buNone/>
            </a:pPr>
            <a:r>
              <a:rPr b="1" lang="en">
                <a:solidFill>
                  <a:srgbClr val="FF0000"/>
                </a:solidFill>
              </a:rPr>
              <a:t>Compute word counts locally</a:t>
            </a:r>
            <a:endParaRPr b="1">
              <a:solidFill>
                <a:srgbClr val="FF0000"/>
              </a:solidFill>
            </a:endParaRPr>
          </a:p>
        </p:txBody>
      </p:sp>
      <p:sp>
        <p:nvSpPr>
          <p:cNvPr id="415" name="Google Shape;415;p48"/>
          <p:cNvSpPr/>
          <p:nvPr/>
        </p:nvSpPr>
        <p:spPr>
          <a:xfrm>
            <a:off x="4363400" y="883425"/>
            <a:ext cx="878400" cy="176700"/>
          </a:xfrm>
          <a:prstGeom prst="ellipse">
            <a:avLst/>
          </a:prstGeom>
          <a:noFill/>
          <a:ln cap="flat" cmpd="sng" w="9525">
            <a:solidFill>
              <a:srgbClr val="6AA84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48"/>
          <p:cNvSpPr/>
          <p:nvPr/>
        </p:nvSpPr>
        <p:spPr>
          <a:xfrm>
            <a:off x="1276575" y="1460725"/>
            <a:ext cx="878400" cy="176700"/>
          </a:xfrm>
          <a:prstGeom prst="ellipse">
            <a:avLst/>
          </a:prstGeom>
          <a:noFill/>
          <a:ln cap="flat" cmpd="sng" w="9525">
            <a:solidFill>
              <a:srgbClr val="6AA84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48"/>
          <p:cNvSpPr/>
          <p:nvPr/>
        </p:nvSpPr>
        <p:spPr>
          <a:xfrm>
            <a:off x="5934425" y="3042450"/>
            <a:ext cx="878400" cy="176700"/>
          </a:xfrm>
          <a:prstGeom prst="ellipse">
            <a:avLst/>
          </a:prstGeom>
          <a:noFill/>
          <a:ln cap="flat" cmpd="sng" w="9525">
            <a:solidFill>
              <a:srgbClr val="6AA84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48"/>
          <p:cNvSpPr/>
          <p:nvPr/>
        </p:nvSpPr>
        <p:spPr>
          <a:xfrm>
            <a:off x="2930825" y="3042450"/>
            <a:ext cx="878400" cy="176700"/>
          </a:xfrm>
          <a:prstGeom prst="ellipse">
            <a:avLst/>
          </a:prstGeom>
          <a:noFill/>
          <a:ln cap="flat" cmpd="sng" w="9525">
            <a:solidFill>
              <a:srgbClr val="6AA84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48"/>
          <p:cNvSpPr txBox="1"/>
          <p:nvPr>
            <p:ph idx="1" type="body"/>
          </p:nvPr>
        </p:nvSpPr>
        <p:spPr>
          <a:xfrm>
            <a:off x="1149650" y="2328675"/>
            <a:ext cx="7305900" cy="1745700"/>
          </a:xfrm>
          <a:prstGeom prst="rect">
            <a:avLst/>
          </a:prstGeom>
          <a:solidFill>
            <a:srgbClr val="666666"/>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600">
                <a:solidFill>
                  <a:srgbClr val="FFFFFF"/>
                </a:solidFill>
              </a:rPr>
              <a:t>Now … </a:t>
            </a:r>
            <a:endParaRPr b="1" sz="3600">
              <a:solidFill>
                <a:srgbClr val="FFFFFF"/>
              </a:solidFill>
            </a:endParaRPr>
          </a:p>
          <a:p>
            <a:pPr indent="0" lvl="0" marL="0" rtl="0" algn="ctr">
              <a:spcBef>
                <a:spcPts val="0"/>
              </a:spcBef>
              <a:spcAft>
                <a:spcPts val="0"/>
              </a:spcAft>
              <a:buNone/>
            </a:pPr>
            <a:r>
              <a:rPr b="1" lang="en" sz="3600">
                <a:solidFill>
                  <a:srgbClr val="FFFFFF"/>
                </a:solidFill>
              </a:rPr>
              <a:t>How to merge results?</a:t>
            </a:r>
            <a:endParaRPr b="1" sz="36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5"/>
                                        </p:tgtEl>
                                        <p:attrNameLst>
                                          <p:attrName>style.visibility</p:attrName>
                                        </p:attrNameLst>
                                      </p:cBhvr>
                                      <p:to>
                                        <p:strVal val="visible"/>
                                      </p:to>
                                    </p:set>
                                    <p:animEffect filter="fade" transition="in">
                                      <p:cBhvr>
                                        <p:cTn dur="1000"/>
                                        <p:tgtEl>
                                          <p:spTgt spid="415"/>
                                        </p:tgtEl>
                                      </p:cBhvr>
                                    </p:animEffect>
                                  </p:childTnLst>
                                </p:cTn>
                              </p:par>
                              <p:par>
                                <p:cTn fill="hold" nodeType="withEffect" presetClass="entr" presetID="10" presetSubtype="0">
                                  <p:stCondLst>
                                    <p:cond delay="0"/>
                                  </p:stCondLst>
                                  <p:childTnLst>
                                    <p:set>
                                      <p:cBhvr>
                                        <p:cTn dur="1" fill="hold">
                                          <p:stCondLst>
                                            <p:cond delay="0"/>
                                          </p:stCondLst>
                                        </p:cTn>
                                        <p:tgtEl>
                                          <p:spTgt spid="416"/>
                                        </p:tgtEl>
                                        <p:attrNameLst>
                                          <p:attrName>style.visibility</p:attrName>
                                        </p:attrNameLst>
                                      </p:cBhvr>
                                      <p:to>
                                        <p:strVal val="visible"/>
                                      </p:to>
                                    </p:set>
                                    <p:animEffect filter="fade" transition="in">
                                      <p:cBhvr>
                                        <p:cTn dur="1000"/>
                                        <p:tgtEl>
                                          <p:spTgt spid="416"/>
                                        </p:tgtEl>
                                      </p:cBhvr>
                                    </p:animEffect>
                                  </p:childTnLst>
                                </p:cTn>
                              </p:par>
                              <p:par>
                                <p:cTn fill="hold" nodeType="withEffect" presetClass="entr" presetID="10" presetSubtype="0">
                                  <p:stCondLst>
                                    <p:cond delay="0"/>
                                  </p:stCondLst>
                                  <p:childTnLst>
                                    <p:set>
                                      <p:cBhvr>
                                        <p:cTn dur="1" fill="hold">
                                          <p:stCondLst>
                                            <p:cond delay="0"/>
                                          </p:stCondLst>
                                        </p:cTn>
                                        <p:tgtEl>
                                          <p:spTgt spid="418"/>
                                        </p:tgtEl>
                                        <p:attrNameLst>
                                          <p:attrName>style.visibility</p:attrName>
                                        </p:attrNameLst>
                                      </p:cBhvr>
                                      <p:to>
                                        <p:strVal val="visible"/>
                                      </p:to>
                                    </p:set>
                                    <p:animEffect filter="fade" transition="in">
                                      <p:cBhvr>
                                        <p:cTn dur="1000"/>
                                        <p:tgtEl>
                                          <p:spTgt spid="418"/>
                                        </p:tgtEl>
                                      </p:cBhvr>
                                    </p:animEffect>
                                  </p:childTnLst>
                                </p:cTn>
                              </p:par>
                              <p:par>
                                <p:cTn fill="hold" nodeType="withEffect" presetClass="entr" presetID="10" presetSubtype="0">
                                  <p:stCondLst>
                                    <p:cond delay="0"/>
                                  </p:stCondLst>
                                  <p:childTnLst>
                                    <p:set>
                                      <p:cBhvr>
                                        <p:cTn dur="1" fill="hold">
                                          <p:stCondLst>
                                            <p:cond delay="0"/>
                                          </p:stCondLst>
                                        </p:cTn>
                                        <p:tgtEl>
                                          <p:spTgt spid="417"/>
                                        </p:tgtEl>
                                        <p:attrNameLst>
                                          <p:attrName>style.visibility</p:attrName>
                                        </p:attrNameLst>
                                      </p:cBhvr>
                                      <p:to>
                                        <p:strVal val="visible"/>
                                      </p:to>
                                    </p:set>
                                    <p:animEffect filter="fade" transition="in">
                                      <p:cBhvr>
                                        <p:cTn dur="1000"/>
                                        <p:tgtEl>
                                          <p:spTgt spid="4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gtEl>
                                        <p:attrNameLst>
                                          <p:attrName>style.visibility</p:attrName>
                                        </p:attrNameLst>
                                      </p:cBhvr>
                                      <p:to>
                                        <p:strVal val="visible"/>
                                      </p:to>
                                    </p:set>
                                    <p:animEffect filter="fade" transition="in">
                                      <p:cBhvr>
                                        <p:cTn dur="1000"/>
                                        <p:tgtEl>
                                          <p:spTgt spid="4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423" name="Shape 423"/>
        <p:cNvGrpSpPr/>
        <p:nvPr/>
      </p:nvGrpSpPr>
      <p:grpSpPr>
        <a:xfrm>
          <a:off x="0" y="0"/>
          <a:ext cx="0" cy="0"/>
          <a:chOff x="0" y="0"/>
          <a:chExt cx="0" cy="0"/>
        </a:xfrm>
      </p:grpSpPr>
      <p:sp>
        <p:nvSpPr>
          <p:cNvPr id="424" name="Google Shape;424;p49"/>
          <p:cNvSpPr txBox="1"/>
          <p:nvPr>
            <p:ph idx="1" type="body"/>
          </p:nvPr>
        </p:nvSpPr>
        <p:spPr>
          <a:xfrm>
            <a:off x="311700" y="1657875"/>
            <a:ext cx="8520600" cy="504900"/>
          </a:xfrm>
          <a:prstGeom prst="rect">
            <a:avLst/>
          </a:prstGeom>
        </p:spPr>
        <p:txBody>
          <a:bodyPr anchorCtr="0" anchor="t" bIns="91425" lIns="91425" spcFirstLastPara="1" rIns="91425" wrap="square" tIns="91425">
            <a:normAutofit/>
          </a:bodyPr>
          <a:lstStyle/>
          <a:p>
            <a:pPr indent="457200" lvl="0" marL="0" rtl="0" algn="l">
              <a:spcBef>
                <a:spcPts val="0"/>
              </a:spcBef>
              <a:spcAft>
                <a:spcPts val="1200"/>
              </a:spcAft>
              <a:buNone/>
            </a:pPr>
            <a:r>
              <a:rPr lang="en">
                <a:solidFill>
                  <a:srgbClr val="FFFFFF"/>
                </a:solidFill>
              </a:rPr>
              <a:t>Don’t merge</a:t>
            </a:r>
            <a:endParaRPr>
              <a:solidFill>
                <a:srgbClr val="FFFFFF"/>
              </a:solidFill>
            </a:endParaRPr>
          </a:p>
        </p:txBody>
      </p:sp>
      <p:sp>
        <p:nvSpPr>
          <p:cNvPr id="425" name="Google Shape;425;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Merging results computed locally</a:t>
            </a:r>
            <a:endParaRPr>
              <a:solidFill>
                <a:srgbClr val="FFFFFF"/>
              </a:solidFill>
            </a:endParaRPr>
          </a:p>
        </p:txBody>
      </p:sp>
      <p:sp>
        <p:nvSpPr>
          <p:cNvPr id="426" name="Google Shape;426;p49"/>
          <p:cNvSpPr txBox="1"/>
          <p:nvPr/>
        </p:nvSpPr>
        <p:spPr>
          <a:xfrm>
            <a:off x="2082525" y="1658025"/>
            <a:ext cx="5627400" cy="50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rgbClr val="FFFFFF"/>
                </a:solidFill>
              </a:rPr>
              <a:t>— </a:t>
            </a:r>
            <a:r>
              <a:rPr lang="en" sz="1800">
                <a:solidFill>
                  <a:srgbClr val="FF0000"/>
                </a:solidFill>
              </a:rPr>
              <a:t>requires additional computation for correct results</a:t>
            </a:r>
            <a:endParaRPr>
              <a:solidFill>
                <a:srgbClr val="FF0000"/>
              </a:solidFill>
            </a:endParaRPr>
          </a:p>
        </p:txBody>
      </p:sp>
      <p:sp>
        <p:nvSpPr>
          <p:cNvPr id="427" name="Google Shape;427;p49"/>
          <p:cNvSpPr txBox="1"/>
          <p:nvPr/>
        </p:nvSpPr>
        <p:spPr>
          <a:xfrm>
            <a:off x="3761775" y="2162925"/>
            <a:ext cx="4059600" cy="50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rgbClr val="FF0000"/>
                </a:solidFill>
              </a:rPr>
              <a:t>— what if data is too big? Too slow…</a:t>
            </a:r>
            <a:endParaRPr>
              <a:solidFill>
                <a:srgbClr val="FF0000"/>
              </a:solidFill>
            </a:endParaRPr>
          </a:p>
        </p:txBody>
      </p:sp>
      <p:sp>
        <p:nvSpPr>
          <p:cNvPr id="428" name="Google Shape;428;p49"/>
          <p:cNvSpPr txBox="1"/>
          <p:nvPr>
            <p:ph idx="1" type="body"/>
          </p:nvPr>
        </p:nvSpPr>
        <p:spPr>
          <a:xfrm>
            <a:off x="311700" y="2729875"/>
            <a:ext cx="8520600" cy="2024400"/>
          </a:xfrm>
          <a:prstGeom prst="rect">
            <a:avLst/>
          </a:prstGeom>
        </p:spPr>
        <p:txBody>
          <a:bodyPr anchorCtr="0" anchor="t" bIns="91425" lIns="91425" spcFirstLastPara="1" rIns="91425" wrap="square" tIns="91425">
            <a:normAutofit/>
          </a:bodyPr>
          <a:lstStyle/>
          <a:p>
            <a:pPr indent="457200" lvl="0" marL="0" rtl="0" algn="l">
              <a:spcBef>
                <a:spcPts val="0"/>
              </a:spcBef>
              <a:spcAft>
                <a:spcPts val="0"/>
              </a:spcAft>
              <a:buNone/>
            </a:pPr>
            <a:r>
              <a:rPr lang="en">
                <a:solidFill>
                  <a:srgbClr val="FFFFFF"/>
                </a:solidFill>
              </a:rPr>
              <a:t>Partition key space among nodes in cluster</a:t>
            </a:r>
            <a:r>
              <a:rPr lang="en">
                <a:solidFill>
                  <a:srgbClr val="CCCCCC"/>
                </a:solidFill>
              </a:rPr>
              <a:t> </a:t>
            </a:r>
            <a:r>
              <a:rPr lang="en">
                <a:solidFill>
                  <a:srgbClr val="999999"/>
                </a:solidFill>
              </a:rPr>
              <a:t>(e.g. </a:t>
            </a:r>
            <a:r>
              <a:rPr lang="en">
                <a:solidFill>
                  <a:srgbClr val="999999"/>
                </a:solidFill>
                <a:latin typeface="Consolas"/>
                <a:ea typeface="Consolas"/>
                <a:cs typeface="Consolas"/>
                <a:sym typeface="Consolas"/>
              </a:rPr>
              <a:t>[a-e]</a:t>
            </a:r>
            <a:r>
              <a:rPr lang="en">
                <a:solidFill>
                  <a:srgbClr val="999999"/>
                </a:solidFill>
              </a:rPr>
              <a:t>, </a:t>
            </a:r>
            <a:r>
              <a:rPr lang="en">
                <a:solidFill>
                  <a:srgbClr val="999999"/>
                </a:solidFill>
                <a:latin typeface="Consolas"/>
                <a:ea typeface="Consolas"/>
                <a:cs typeface="Consolas"/>
                <a:sym typeface="Consolas"/>
              </a:rPr>
              <a:t>[f-j]</a:t>
            </a:r>
            <a:r>
              <a:rPr lang="en">
                <a:solidFill>
                  <a:srgbClr val="999999"/>
                </a:solidFill>
              </a:rPr>
              <a:t>, </a:t>
            </a:r>
            <a:r>
              <a:rPr lang="en">
                <a:solidFill>
                  <a:srgbClr val="999999"/>
                </a:solidFill>
                <a:latin typeface="Consolas"/>
                <a:ea typeface="Consolas"/>
                <a:cs typeface="Consolas"/>
                <a:sym typeface="Consolas"/>
              </a:rPr>
              <a:t>[k-p]</a:t>
            </a:r>
            <a:r>
              <a:rPr lang="en">
                <a:solidFill>
                  <a:srgbClr val="999999"/>
                </a:solidFill>
              </a:rPr>
              <a:t> ...)</a:t>
            </a:r>
            <a:endParaRPr>
              <a:solidFill>
                <a:srgbClr val="999999"/>
              </a:solidFill>
            </a:endParaRPr>
          </a:p>
          <a:p>
            <a:pPr indent="-342900" lvl="0" marL="1371600" rtl="0" algn="l">
              <a:spcBef>
                <a:spcPts val="1200"/>
              </a:spcBef>
              <a:spcAft>
                <a:spcPts val="0"/>
              </a:spcAft>
              <a:buClr>
                <a:srgbClr val="FFFFFF"/>
              </a:buClr>
              <a:buSzPts val="1800"/>
              <a:buAutoNum type="arabicPeriod"/>
            </a:pPr>
            <a:r>
              <a:rPr lang="en">
                <a:solidFill>
                  <a:srgbClr val="FFFFFF"/>
                </a:solidFill>
              </a:rPr>
              <a:t>Assign a key space to each node</a:t>
            </a:r>
            <a:endParaRPr>
              <a:solidFill>
                <a:srgbClr val="FFFFFF"/>
              </a:solidFill>
            </a:endParaRPr>
          </a:p>
          <a:p>
            <a:pPr indent="-342900" lvl="0" marL="1371600" rtl="0" algn="l">
              <a:spcBef>
                <a:spcPts val="0"/>
              </a:spcBef>
              <a:spcAft>
                <a:spcPts val="0"/>
              </a:spcAft>
              <a:buClr>
                <a:srgbClr val="FFFFFF"/>
              </a:buClr>
              <a:buSzPts val="1800"/>
              <a:buAutoNum type="arabicPeriod"/>
            </a:pPr>
            <a:r>
              <a:rPr lang="en">
                <a:solidFill>
                  <a:srgbClr val="FFFFFF"/>
                </a:solidFill>
              </a:rPr>
              <a:t>Split local results by the key spaces</a:t>
            </a:r>
            <a:endParaRPr>
              <a:solidFill>
                <a:srgbClr val="FFFFFF"/>
              </a:solidFill>
            </a:endParaRPr>
          </a:p>
          <a:p>
            <a:pPr indent="-342900" lvl="0" marL="1371600" rtl="0" algn="l">
              <a:spcBef>
                <a:spcPts val="0"/>
              </a:spcBef>
              <a:spcAft>
                <a:spcPts val="0"/>
              </a:spcAft>
              <a:buClr>
                <a:srgbClr val="FFFFFF"/>
              </a:buClr>
              <a:buSzPts val="1800"/>
              <a:buAutoNum type="arabicPeriod"/>
            </a:pPr>
            <a:r>
              <a:rPr lang="en">
                <a:solidFill>
                  <a:srgbClr val="FFFFFF"/>
                </a:solidFill>
              </a:rPr>
              <a:t>Fetch and merge results that correspond to the node’s key space</a:t>
            </a:r>
            <a:endParaRPr>
              <a:solidFill>
                <a:srgbClr val="FFFFFF"/>
              </a:solidFill>
            </a:endParaRPr>
          </a:p>
        </p:txBody>
      </p:sp>
      <p:sp>
        <p:nvSpPr>
          <p:cNvPr id="429" name="Google Shape;429;p49"/>
          <p:cNvSpPr txBox="1"/>
          <p:nvPr>
            <p:ph idx="1" type="body"/>
          </p:nvPr>
        </p:nvSpPr>
        <p:spPr>
          <a:xfrm>
            <a:off x="311700" y="2162925"/>
            <a:ext cx="4547100" cy="504900"/>
          </a:xfrm>
          <a:prstGeom prst="rect">
            <a:avLst/>
          </a:prstGeom>
        </p:spPr>
        <p:txBody>
          <a:bodyPr anchorCtr="0" anchor="t" bIns="91425" lIns="91425" spcFirstLastPara="1" rIns="91425" wrap="square" tIns="91425">
            <a:normAutofit/>
          </a:bodyPr>
          <a:lstStyle/>
          <a:p>
            <a:pPr indent="457200" lvl="0" marL="0" rtl="0" algn="l">
              <a:spcBef>
                <a:spcPts val="0"/>
              </a:spcBef>
              <a:spcAft>
                <a:spcPts val="1200"/>
              </a:spcAft>
              <a:buNone/>
            </a:pPr>
            <a:r>
              <a:rPr lang="en">
                <a:solidFill>
                  <a:srgbClr val="FFFFFF"/>
                </a:solidFill>
              </a:rPr>
              <a:t>Send everything to one node</a:t>
            </a:r>
            <a:endParaRPr>
              <a:solidFill>
                <a:srgbClr val="FFFFFF"/>
              </a:solidFill>
            </a:endParaRPr>
          </a:p>
        </p:txBody>
      </p:sp>
      <p:sp>
        <p:nvSpPr>
          <p:cNvPr id="430" name="Google Shape;430;p49"/>
          <p:cNvSpPr txBox="1"/>
          <p:nvPr>
            <p:ph idx="1" type="body"/>
          </p:nvPr>
        </p:nvSpPr>
        <p:spPr>
          <a:xfrm>
            <a:off x="311700" y="1152475"/>
            <a:ext cx="8520600" cy="504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rgbClr val="FFFFFF"/>
                </a:solidFill>
              </a:rPr>
              <a:t>Several options</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4">
                                            <p:txEl>
                                              <p:pRg end="0" st="0"/>
                                            </p:txEl>
                                          </p:spTgt>
                                        </p:tgtEl>
                                        <p:attrNameLst>
                                          <p:attrName>style.visibility</p:attrName>
                                        </p:attrNameLst>
                                      </p:cBhvr>
                                      <p:to>
                                        <p:strVal val="visible"/>
                                      </p:to>
                                    </p:set>
                                    <p:animEffect filter="fade" transition="in">
                                      <p:cBhvr>
                                        <p:cTn dur="1"/>
                                        <p:tgtEl>
                                          <p:spTgt spid="42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6"/>
                                        </p:tgtEl>
                                        <p:attrNameLst>
                                          <p:attrName>style.visibility</p:attrName>
                                        </p:attrNameLst>
                                      </p:cBhvr>
                                      <p:to>
                                        <p:strVal val="visible"/>
                                      </p:to>
                                    </p:set>
                                    <p:animEffect filter="fade" transition="in">
                                      <p:cBhvr>
                                        <p:cTn dur="1"/>
                                        <p:tgtEl>
                                          <p:spTgt spid="4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9"/>
                                        </p:tgtEl>
                                        <p:attrNameLst>
                                          <p:attrName>style.visibility</p:attrName>
                                        </p:attrNameLst>
                                      </p:cBhvr>
                                      <p:to>
                                        <p:strVal val="visible"/>
                                      </p:to>
                                    </p:set>
                                    <p:animEffect filter="fade" transition="in">
                                      <p:cBhvr>
                                        <p:cTn dur="1"/>
                                        <p:tgtEl>
                                          <p:spTgt spid="4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7"/>
                                        </p:tgtEl>
                                        <p:attrNameLst>
                                          <p:attrName>style.visibility</p:attrName>
                                        </p:attrNameLst>
                                      </p:cBhvr>
                                      <p:to>
                                        <p:strVal val="visible"/>
                                      </p:to>
                                    </p:set>
                                    <p:animEffect filter="fade" transition="in">
                                      <p:cBhvr>
                                        <p:cTn dur="1"/>
                                        <p:tgtEl>
                                          <p:spTgt spid="4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8">
                                            <p:txEl>
                                              <p:pRg end="0" st="0"/>
                                            </p:txEl>
                                          </p:spTgt>
                                        </p:tgtEl>
                                        <p:attrNameLst>
                                          <p:attrName>style.visibility</p:attrName>
                                        </p:attrNameLst>
                                      </p:cBhvr>
                                      <p:to>
                                        <p:strVal val="visible"/>
                                      </p:to>
                                    </p:set>
                                    <p:animEffect filter="fade" transition="in">
                                      <p:cBhvr>
                                        <p:cTn dur="1"/>
                                        <p:tgtEl>
                                          <p:spTgt spid="42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8">
                                            <p:txEl>
                                              <p:pRg end="1" st="1"/>
                                            </p:txEl>
                                          </p:spTgt>
                                        </p:tgtEl>
                                        <p:attrNameLst>
                                          <p:attrName>style.visibility</p:attrName>
                                        </p:attrNameLst>
                                      </p:cBhvr>
                                      <p:to>
                                        <p:strVal val="visible"/>
                                      </p:to>
                                    </p:set>
                                    <p:animEffect filter="fade" transition="in">
                                      <p:cBhvr>
                                        <p:cTn dur="1"/>
                                        <p:tgtEl>
                                          <p:spTgt spid="42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8">
                                            <p:txEl>
                                              <p:pRg end="2" st="2"/>
                                            </p:txEl>
                                          </p:spTgt>
                                        </p:tgtEl>
                                        <p:attrNameLst>
                                          <p:attrName>style.visibility</p:attrName>
                                        </p:attrNameLst>
                                      </p:cBhvr>
                                      <p:to>
                                        <p:strVal val="visible"/>
                                      </p:to>
                                    </p:set>
                                    <p:animEffect filter="fade" transition="in">
                                      <p:cBhvr>
                                        <p:cTn dur="1"/>
                                        <p:tgtEl>
                                          <p:spTgt spid="42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8">
                                            <p:txEl>
                                              <p:pRg end="3" st="3"/>
                                            </p:txEl>
                                          </p:spTgt>
                                        </p:tgtEl>
                                        <p:attrNameLst>
                                          <p:attrName>style.visibility</p:attrName>
                                        </p:attrNameLst>
                                      </p:cBhvr>
                                      <p:to>
                                        <p:strVal val="visible"/>
                                      </p:to>
                                    </p:set>
                                    <p:animEffect filter="fade" transition="in">
                                      <p:cBhvr>
                                        <p:cTn dur="1"/>
                                        <p:tgtEl>
                                          <p:spTgt spid="42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434" name="Shape 434"/>
        <p:cNvGrpSpPr/>
        <p:nvPr/>
      </p:nvGrpSpPr>
      <p:grpSpPr>
        <a:xfrm>
          <a:off x="0" y="0"/>
          <a:ext cx="0" cy="0"/>
          <a:chOff x="0" y="0"/>
          <a:chExt cx="0" cy="0"/>
        </a:xfrm>
      </p:grpSpPr>
      <p:sp>
        <p:nvSpPr>
          <p:cNvPr id="435" name="Google Shape;435;p50"/>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36" name="Google Shape;436;p50"/>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37" name="Google Shape;437;p50"/>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38" name="Google Shape;438;p50"/>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39" name="Google Shape;439;p50"/>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440" name="Google Shape;440;p50"/>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FFFF"/>
                </a:solidFill>
                <a:latin typeface="Consolas"/>
                <a:ea typeface="Consolas"/>
                <a:cs typeface="Consolas"/>
                <a:sym typeface="Consolas"/>
              </a:rPr>
              <a:t>when: 1, in: 1,</a:t>
            </a:r>
            <a:endParaRPr b="1" sz="1000">
              <a:solidFill>
                <a:srgbClr val="FFFFF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FFFF"/>
                </a:solidFill>
                <a:latin typeface="Consolas"/>
                <a:ea typeface="Consolas"/>
                <a:cs typeface="Consolas"/>
                <a:sym typeface="Consolas"/>
              </a:rPr>
              <a:t>the: 1, course: 1,</a:t>
            </a:r>
            <a:endParaRPr b="1" sz="1000">
              <a:solidFill>
                <a:srgbClr val="FFFFF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FFFF"/>
                </a:solidFill>
                <a:latin typeface="Consolas"/>
                <a:ea typeface="Consolas"/>
                <a:cs typeface="Consolas"/>
                <a:sym typeface="Consolas"/>
              </a:rPr>
              <a:t>of: 1, human: 1,</a:t>
            </a:r>
            <a:endParaRPr b="1" sz="1000">
              <a:solidFill>
                <a:srgbClr val="FFFFF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FFFF"/>
                </a:solidFill>
                <a:latin typeface="Consolas"/>
                <a:ea typeface="Consolas"/>
                <a:cs typeface="Consolas"/>
                <a:sym typeface="Consolas"/>
              </a:rPr>
              <a:t>events: 1, it: 1</a:t>
            </a:r>
            <a:endParaRPr b="1" sz="1000">
              <a:solidFill>
                <a:srgbClr val="FFFFFF"/>
              </a:solidFill>
              <a:latin typeface="Consolas"/>
              <a:ea typeface="Consolas"/>
              <a:cs typeface="Consolas"/>
              <a:sym typeface="Consolas"/>
            </a:endParaRPr>
          </a:p>
        </p:txBody>
      </p:sp>
      <p:sp>
        <p:nvSpPr>
          <p:cNvPr id="441" name="Google Shape;441;p50"/>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FFFFFF"/>
                </a:solidFill>
                <a:latin typeface="Consolas"/>
                <a:ea typeface="Consolas"/>
                <a:cs typeface="Consolas"/>
                <a:sym typeface="Consolas"/>
              </a:rPr>
              <a:t>dissolve: 1, the: 2, political: 1, bands: 1, which: 1, have: 1, connected: 1, them: 1 ...</a:t>
            </a:r>
            <a:endParaRPr b="1">
              <a:solidFill>
                <a:srgbClr val="FFFFFF"/>
              </a:solidFill>
            </a:endParaRPr>
          </a:p>
        </p:txBody>
      </p:sp>
      <p:pic>
        <p:nvPicPr>
          <p:cNvPr id="442" name="Google Shape;442;p50"/>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443" name="Google Shape;443;p50"/>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FFFF"/>
                </a:solidFill>
                <a:latin typeface="Consolas"/>
                <a:ea typeface="Consolas"/>
                <a:cs typeface="Consolas"/>
                <a:sym typeface="Consolas"/>
              </a:rPr>
              <a:t>among: 1, the: 2, powers: 1, of: 2, earth: 1, separate: 1, equal: 1, and: 1 ...</a:t>
            </a:r>
            <a:endParaRPr b="1" sz="1000">
              <a:solidFill>
                <a:srgbClr val="FFFFFF"/>
              </a:solidFill>
              <a:latin typeface="Consolas"/>
              <a:ea typeface="Consolas"/>
              <a:cs typeface="Consolas"/>
              <a:sym typeface="Consolas"/>
            </a:endParaRPr>
          </a:p>
        </p:txBody>
      </p:sp>
      <p:sp>
        <p:nvSpPr>
          <p:cNvPr id="444" name="Google Shape;444;p50"/>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FFFF"/>
                </a:solidFill>
                <a:latin typeface="Consolas"/>
                <a:ea typeface="Consolas"/>
                <a:cs typeface="Consolas"/>
                <a:sym typeface="Consolas"/>
              </a:rPr>
              <a:t>nature: 2, and: 1, of: 2, god: 1, entitle: 1, them: 1, decent: 1, respect: 1, mankind: 1, opinion: 1 ...</a:t>
            </a:r>
            <a:endParaRPr b="1" sz="1000">
              <a:solidFill>
                <a:srgbClr val="FFFFFF"/>
              </a:solidFill>
              <a:latin typeface="Consolas"/>
              <a:ea typeface="Consolas"/>
              <a:cs typeface="Consolas"/>
              <a:sym typeface="Consolas"/>
            </a:endParaRPr>
          </a:p>
        </p:txBody>
      </p:sp>
      <p:sp>
        <p:nvSpPr>
          <p:cNvPr id="445" name="Google Shape;445;p50"/>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FFFF"/>
                </a:solidFill>
                <a:latin typeface="Consolas"/>
                <a:ea typeface="Consolas"/>
                <a:cs typeface="Consolas"/>
                <a:sym typeface="Consolas"/>
              </a:rPr>
              <a:t>requires: 1, that: 1, they: 1, should: 1, declare: 1, the: 1, causes: 1, which: 1 ...</a:t>
            </a:r>
            <a:endParaRPr b="1">
              <a:solidFill>
                <a:srgbClr val="FFFFFF"/>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449" name="Shape 449"/>
        <p:cNvGrpSpPr/>
        <p:nvPr/>
      </p:nvGrpSpPr>
      <p:grpSpPr>
        <a:xfrm>
          <a:off x="0" y="0"/>
          <a:ext cx="0" cy="0"/>
          <a:chOff x="0" y="0"/>
          <a:chExt cx="0" cy="0"/>
        </a:xfrm>
      </p:grpSpPr>
      <p:sp>
        <p:nvSpPr>
          <p:cNvPr id="450" name="Google Shape;450;p51"/>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51" name="Google Shape;451;p51"/>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52" name="Google Shape;452;p51"/>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53" name="Google Shape;453;p51"/>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54" name="Google Shape;454;p51"/>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455" name="Google Shape;455;p51"/>
          <p:cNvSpPr txBox="1"/>
          <p:nvPr/>
        </p:nvSpPr>
        <p:spPr>
          <a:xfrm>
            <a:off x="1428425" y="1233075"/>
            <a:ext cx="19167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in: 1, it: 1, </a:t>
            </a:r>
            <a:r>
              <a:rPr b="1" lang="en" sz="1000">
                <a:solidFill>
                  <a:srgbClr val="F1C232"/>
                </a:solidFill>
                <a:latin typeface="Consolas"/>
                <a:ea typeface="Consolas"/>
                <a:cs typeface="Consolas"/>
                <a:sym typeface="Consolas"/>
              </a:rPr>
              <a:t>human: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course: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events: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of: 1</a:t>
            </a:r>
            <a:endParaRPr b="1" sz="1000">
              <a:latin typeface="Consolas"/>
              <a:ea typeface="Consolas"/>
              <a:cs typeface="Consolas"/>
              <a:sym typeface="Consolas"/>
            </a:endParaRPr>
          </a:p>
        </p:txBody>
      </p:sp>
      <p:sp>
        <p:nvSpPr>
          <p:cNvPr id="456" name="Google Shape;456;p51"/>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a:t>
            </a:r>
            <a:r>
              <a:rPr b="1" lang="en" sz="1000">
                <a:solidFill>
                  <a:srgbClr val="6AA84F"/>
                </a:solidFill>
                <a:latin typeface="Consolas"/>
                <a:ea typeface="Consolas"/>
                <a:cs typeface="Consolas"/>
                <a:sym typeface="Consolas"/>
              </a:rPr>
              <a:t>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F1C232"/>
                </a:solidFill>
                <a:latin typeface="Consolas"/>
                <a:ea typeface="Consolas"/>
                <a:cs typeface="Consolas"/>
                <a:sym typeface="Consolas"/>
              </a:rPr>
              <a:t>have: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political: 1,</a:t>
            </a:r>
            <a:r>
              <a:rPr b="1" lang="en" sz="1000">
                <a:latin typeface="Consolas"/>
                <a:ea typeface="Consolas"/>
                <a:cs typeface="Consolas"/>
                <a:sym typeface="Consolas"/>
              </a:rPr>
              <a:t> </a:t>
            </a:r>
            <a:r>
              <a:rPr b="1" lang="en" sz="1000">
                <a:solidFill>
                  <a:srgbClr val="FF0000"/>
                </a:solidFill>
                <a:latin typeface="Consolas"/>
                <a:ea typeface="Consolas"/>
                <a:cs typeface="Consolas"/>
                <a:sym typeface="Consolas"/>
              </a:rPr>
              <a:t>the: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them: 1, which: 1</a:t>
            </a:r>
            <a:endParaRPr b="1">
              <a:solidFill>
                <a:srgbClr val="FF0000"/>
              </a:solidFill>
            </a:endParaRPr>
          </a:p>
        </p:txBody>
      </p:sp>
      <p:pic>
        <p:nvPicPr>
          <p:cNvPr id="457" name="Google Shape;457;p51"/>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458" name="Google Shape;458;p51"/>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among: 1, and: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separate: 1,</a:t>
            </a:r>
            <a:r>
              <a:rPr b="1" lang="en" sz="1000">
                <a:latin typeface="Consolas"/>
                <a:ea typeface="Consolas"/>
                <a:cs typeface="Consolas"/>
                <a:sym typeface="Consolas"/>
              </a:rPr>
              <a:t> </a:t>
            </a:r>
            <a:r>
              <a:rPr b="1" lang="en" sz="1000">
                <a:solidFill>
                  <a:srgbClr val="FF0000"/>
                </a:solidFill>
                <a:latin typeface="Consolas"/>
                <a:ea typeface="Consolas"/>
                <a:cs typeface="Consolas"/>
                <a:sym typeface="Consolas"/>
              </a:rPr>
              <a:t>the: 2,</a:t>
            </a:r>
            <a:endParaRPr b="1" sz="1000">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2</a:t>
            </a:r>
            <a:endParaRPr b="1" sz="1000">
              <a:solidFill>
                <a:srgbClr val="FF9900"/>
              </a:solidFill>
              <a:latin typeface="Consolas"/>
              <a:ea typeface="Consolas"/>
              <a:cs typeface="Consolas"/>
              <a:sym typeface="Consolas"/>
            </a:endParaRPr>
          </a:p>
        </p:txBody>
      </p:sp>
      <p:sp>
        <p:nvSpPr>
          <p:cNvPr id="459" name="Google Shape;459;p51"/>
          <p:cNvSpPr txBox="1"/>
          <p:nvPr/>
        </p:nvSpPr>
        <p:spPr>
          <a:xfrm>
            <a:off x="5667800" y="1637150"/>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a:t>
            </a:r>
            <a:r>
              <a:rPr b="1" lang="en" sz="1000">
                <a:latin typeface="Consolas"/>
                <a:ea typeface="Consolas"/>
                <a:cs typeface="Consolas"/>
                <a:sym typeface="Consolas"/>
              </a:rPr>
              <a:t> </a:t>
            </a:r>
            <a:r>
              <a:rPr b="1" lang="en" sz="1000">
                <a:solidFill>
                  <a:srgbClr val="FF9900"/>
                </a:solidFill>
                <a:latin typeface="Consolas"/>
                <a:ea typeface="Consolas"/>
                <a:cs typeface="Consolas"/>
                <a:sym typeface="Consolas"/>
              </a:rPr>
              <a:t>of: 2,</a:t>
            </a:r>
            <a:endParaRPr b="1" sz="1000">
              <a:solidFill>
                <a:srgbClr val="FF99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mankind: 1, opinion: 1,</a:t>
            </a:r>
            <a:endParaRPr b="1" sz="1000">
              <a:solidFill>
                <a:schemeClr val="dk1"/>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entitle: 1, </a:t>
            </a:r>
            <a:r>
              <a:rPr b="1" lang="en" sz="1000">
                <a:solidFill>
                  <a:srgbClr val="6AA84F"/>
                </a:solidFill>
                <a:latin typeface="Consolas"/>
                <a:ea typeface="Consolas"/>
                <a:cs typeface="Consolas"/>
                <a:sym typeface="Consolas"/>
              </a:rPr>
              <a:t>and: 1,</a:t>
            </a:r>
            <a:endParaRPr b="1" sz="1000">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decent: 1, </a:t>
            </a:r>
            <a:r>
              <a:rPr b="1" lang="en" sz="1000">
                <a:solidFill>
                  <a:srgbClr val="F1C232"/>
                </a:solidFill>
                <a:latin typeface="Consolas"/>
                <a:ea typeface="Consolas"/>
                <a:cs typeface="Consolas"/>
                <a:sym typeface="Consolas"/>
              </a:rPr>
              <a:t>god: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them: 1, </a:t>
            </a:r>
            <a:r>
              <a:rPr b="1" lang="en" sz="1000">
                <a:solidFill>
                  <a:srgbClr val="9900FF"/>
                </a:solidFill>
                <a:latin typeface="Consolas"/>
                <a:ea typeface="Consolas"/>
                <a:cs typeface="Consolas"/>
                <a:sym typeface="Consolas"/>
              </a:rPr>
              <a:t>respect: 1, </a:t>
            </a:r>
            <a:endParaRPr b="1" sz="1000">
              <a:solidFill>
                <a:srgbClr val="9900FF"/>
              </a:solidFill>
              <a:latin typeface="Consolas"/>
              <a:ea typeface="Consolas"/>
              <a:cs typeface="Consolas"/>
              <a:sym typeface="Consolas"/>
            </a:endParaRPr>
          </a:p>
        </p:txBody>
      </p:sp>
      <p:sp>
        <p:nvSpPr>
          <p:cNvPr id="460" name="Google Shape;460;p51"/>
          <p:cNvSpPr txBox="1"/>
          <p:nvPr/>
        </p:nvSpPr>
        <p:spPr>
          <a:xfrm>
            <a:off x="3472350" y="461725"/>
            <a:ext cx="21360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causes: 1, declare: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requires: 1, should: 1,</a:t>
            </a:r>
            <a:endParaRPr b="1" sz="1000">
              <a:solidFill>
                <a:srgbClr val="FF00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that: 1, they: 1, the: 1,</a:t>
            </a:r>
            <a:endParaRPr b="1" sz="1000">
              <a:solidFill>
                <a:srgbClr val="FF00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which: 1</a:t>
            </a:r>
            <a:endParaRPr b="1">
              <a:solidFill>
                <a:srgbClr val="FF0000"/>
              </a:solidFill>
            </a:endParaRPr>
          </a:p>
        </p:txBody>
      </p:sp>
      <p:sp>
        <p:nvSpPr>
          <p:cNvPr id="461" name="Google Shape;461;p51"/>
          <p:cNvSpPr txBox="1"/>
          <p:nvPr>
            <p:ph idx="1" type="body"/>
          </p:nvPr>
        </p:nvSpPr>
        <p:spPr>
          <a:xfrm>
            <a:off x="2668350" y="4195700"/>
            <a:ext cx="3807300" cy="437700"/>
          </a:xfrm>
          <a:prstGeom prst="rect">
            <a:avLst/>
          </a:prstGeom>
        </p:spPr>
        <p:txBody>
          <a:bodyPr anchorCtr="0" anchor="t" bIns="91425" lIns="91425" spcFirstLastPara="1" rIns="91425" wrap="square" tIns="91425">
            <a:normAutofit fontScale="92500"/>
          </a:bodyPr>
          <a:lstStyle/>
          <a:p>
            <a:pPr indent="0" lvl="0" marL="0" rtl="0" algn="ctr">
              <a:spcBef>
                <a:spcPts val="0"/>
              </a:spcBef>
              <a:spcAft>
                <a:spcPts val="1200"/>
              </a:spcAft>
              <a:buNone/>
            </a:pPr>
            <a:r>
              <a:rPr b="1" lang="en">
                <a:solidFill>
                  <a:srgbClr val="FFFFFF"/>
                </a:solidFill>
              </a:rPr>
              <a:t>Split local results by key space</a:t>
            </a:r>
            <a:endParaRPr b="1">
              <a:solidFill>
                <a:srgbClr val="FFFFFF"/>
              </a:solidFill>
            </a:endParaRPr>
          </a:p>
        </p:txBody>
      </p:sp>
      <p:sp>
        <p:nvSpPr>
          <p:cNvPr id="462" name="Google Shape;462;p51"/>
          <p:cNvSpPr txBox="1"/>
          <p:nvPr/>
        </p:nvSpPr>
        <p:spPr>
          <a:xfrm>
            <a:off x="189100" y="242725"/>
            <a:ext cx="759900" cy="121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800"/>
              </a:spcAft>
              <a:buNone/>
            </a:pPr>
            <a:r>
              <a:t/>
            </a:r>
            <a:endParaRPr b="1" sz="1000">
              <a:solidFill>
                <a:srgbClr val="9900FF"/>
              </a:solidFill>
              <a:latin typeface="Consolas"/>
              <a:ea typeface="Consolas"/>
              <a:cs typeface="Consolas"/>
              <a:sym typeface="Consola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Two synchronization mechanisms</a:t>
            </a:r>
            <a:endParaRPr>
              <a:solidFill>
                <a:srgbClr val="FFFFFF"/>
              </a:solidFill>
            </a:endParaRPr>
          </a:p>
        </p:txBody>
      </p:sp>
      <p:sp>
        <p:nvSpPr>
          <p:cNvPr id="73" name="Google Shape;73;p16"/>
          <p:cNvSpPr txBox="1"/>
          <p:nvPr>
            <p:ph idx="1" type="body"/>
          </p:nvPr>
        </p:nvSpPr>
        <p:spPr>
          <a:xfrm>
            <a:off x="311700" y="1395800"/>
            <a:ext cx="8520600" cy="3173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rgbClr val="FFFFFF"/>
                </a:solidFill>
              </a:rPr>
              <a:t>Locks </a:t>
            </a:r>
            <a:r>
              <a:rPr lang="en">
                <a:solidFill>
                  <a:srgbClr val="FFFFFF"/>
                </a:solidFill>
              </a:rPr>
              <a:t>- limit access to a critical section</a:t>
            </a:r>
            <a:endParaRPr>
              <a:solidFill>
                <a:srgbClr val="FFFFFF"/>
              </a:solidFill>
            </a:endParaRPr>
          </a:p>
          <a:p>
            <a:pPr indent="0" lvl="0" marL="0" rtl="0" algn="l">
              <a:spcBef>
                <a:spcPts val="1200"/>
              </a:spcBef>
              <a:spcAft>
                <a:spcPts val="1200"/>
              </a:spcAft>
              <a:buNone/>
            </a:pPr>
            <a:r>
              <a:rPr b="1" lang="en">
                <a:solidFill>
                  <a:srgbClr val="FFFFFF"/>
                </a:solidFill>
              </a:rPr>
              <a:t>Channels</a:t>
            </a:r>
            <a:r>
              <a:rPr lang="en">
                <a:solidFill>
                  <a:srgbClr val="FFFFFF"/>
                </a:solidFill>
              </a:rPr>
              <a:t> - pass information across processes using a queue</a:t>
            </a:r>
            <a:endParaRPr>
              <a:solidFill>
                <a:srgbClr val="FFFFFF"/>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466" name="Shape 466"/>
        <p:cNvGrpSpPr/>
        <p:nvPr/>
      </p:nvGrpSpPr>
      <p:grpSpPr>
        <a:xfrm>
          <a:off x="0" y="0"/>
          <a:ext cx="0" cy="0"/>
          <a:chOff x="0" y="0"/>
          <a:chExt cx="0" cy="0"/>
        </a:xfrm>
      </p:grpSpPr>
      <p:sp>
        <p:nvSpPr>
          <p:cNvPr id="467" name="Google Shape;467;p52"/>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68" name="Google Shape;468;p52"/>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69" name="Google Shape;469;p52"/>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70" name="Google Shape;470;p52"/>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71" name="Google Shape;471;p52"/>
          <p:cNvPicPr preferRelativeResize="0"/>
          <p:nvPr/>
        </p:nvPicPr>
        <p:blipFill>
          <a:blip r:embed="rId3">
            <a:alphaModFix/>
          </a:blip>
          <a:stretch>
            <a:fillRect/>
          </a:stretch>
        </p:blipFill>
        <p:spPr>
          <a:xfrm>
            <a:off x="4593175" y="2459138"/>
            <a:ext cx="760025" cy="760025"/>
          </a:xfrm>
          <a:prstGeom prst="rect">
            <a:avLst/>
          </a:prstGeom>
          <a:noFill/>
          <a:ln>
            <a:noFill/>
          </a:ln>
        </p:spPr>
      </p:pic>
      <p:pic>
        <p:nvPicPr>
          <p:cNvPr id="472" name="Google Shape;472;p52"/>
          <p:cNvPicPr preferRelativeResize="0"/>
          <p:nvPr/>
        </p:nvPicPr>
        <p:blipFill>
          <a:blip r:embed="rId3">
            <a:alphaModFix/>
          </a:blip>
          <a:stretch>
            <a:fillRect/>
          </a:stretch>
        </p:blipFill>
        <p:spPr>
          <a:xfrm>
            <a:off x="2990012" y="1699113"/>
            <a:ext cx="760025" cy="760025"/>
          </a:xfrm>
          <a:prstGeom prst="rect">
            <a:avLst/>
          </a:prstGeom>
          <a:noFill/>
          <a:ln>
            <a:noFill/>
          </a:ln>
        </p:spPr>
      </p:pic>
      <p:cxnSp>
        <p:nvCxnSpPr>
          <p:cNvPr id="473" name="Google Shape;473;p52"/>
          <p:cNvCxnSpPr>
            <a:stCxn id="472" idx="3"/>
          </p:cNvCxnSpPr>
          <p:nvPr/>
        </p:nvCxnSpPr>
        <p:spPr>
          <a:xfrm>
            <a:off x="3750037" y="2079125"/>
            <a:ext cx="1011900" cy="353100"/>
          </a:xfrm>
          <a:prstGeom prst="straightConnector1">
            <a:avLst/>
          </a:prstGeom>
          <a:noFill/>
          <a:ln cap="flat" cmpd="sng" w="19050">
            <a:solidFill>
              <a:srgbClr val="000000"/>
            </a:solidFill>
            <a:prstDash val="solid"/>
            <a:round/>
            <a:headEnd len="med" w="med" type="none"/>
            <a:tailEnd len="med" w="med" type="triangle"/>
          </a:ln>
        </p:spPr>
      </p:cxnSp>
      <p:cxnSp>
        <p:nvCxnSpPr>
          <p:cNvPr id="474" name="Google Shape;474;p52"/>
          <p:cNvCxnSpPr/>
          <p:nvPr/>
        </p:nvCxnSpPr>
        <p:spPr>
          <a:xfrm flipH="1">
            <a:off x="4231500" y="2078738"/>
            <a:ext cx="834300" cy="385200"/>
          </a:xfrm>
          <a:prstGeom prst="straightConnector1">
            <a:avLst/>
          </a:prstGeom>
          <a:noFill/>
          <a:ln cap="flat" cmpd="sng" w="19050">
            <a:solidFill>
              <a:srgbClr val="000000"/>
            </a:solidFill>
            <a:prstDash val="solid"/>
            <a:round/>
            <a:headEnd len="med" w="med" type="none"/>
            <a:tailEnd len="med" w="med" type="triangle"/>
          </a:ln>
        </p:spPr>
      </p:cxnSp>
      <p:cxnSp>
        <p:nvCxnSpPr>
          <p:cNvPr id="475" name="Google Shape;475;p52"/>
          <p:cNvCxnSpPr>
            <a:stCxn id="471" idx="0"/>
          </p:cNvCxnSpPr>
          <p:nvPr/>
        </p:nvCxnSpPr>
        <p:spPr>
          <a:xfrm rot="10800000">
            <a:off x="4708887" y="2071538"/>
            <a:ext cx="264300" cy="387600"/>
          </a:xfrm>
          <a:prstGeom prst="straightConnector1">
            <a:avLst/>
          </a:prstGeom>
          <a:noFill/>
          <a:ln cap="flat" cmpd="sng" w="19050">
            <a:solidFill>
              <a:srgbClr val="000000"/>
            </a:solidFill>
            <a:prstDash val="solid"/>
            <a:round/>
            <a:headEnd len="med" w="med" type="none"/>
            <a:tailEnd len="med" w="med" type="triangle"/>
          </a:ln>
        </p:spPr>
      </p:cxnSp>
      <p:cxnSp>
        <p:nvCxnSpPr>
          <p:cNvPr id="476" name="Google Shape;476;p52"/>
          <p:cNvCxnSpPr>
            <a:endCxn id="470" idx="0"/>
          </p:cNvCxnSpPr>
          <p:nvPr/>
        </p:nvCxnSpPr>
        <p:spPr>
          <a:xfrm flipH="1">
            <a:off x="3983400" y="2103638"/>
            <a:ext cx="226800" cy="355500"/>
          </a:xfrm>
          <a:prstGeom prst="straightConnector1">
            <a:avLst/>
          </a:prstGeom>
          <a:noFill/>
          <a:ln cap="flat" cmpd="sng" w="19050">
            <a:solidFill>
              <a:srgbClr val="000000"/>
            </a:solidFill>
            <a:prstDash val="solid"/>
            <a:round/>
            <a:headEnd len="med" w="med" type="none"/>
            <a:tailEnd len="med" w="med" type="triangle"/>
          </a:ln>
        </p:spPr>
      </p:cxnSp>
      <p:sp>
        <p:nvSpPr>
          <p:cNvPr id="477" name="Google Shape;477;p52"/>
          <p:cNvSpPr/>
          <p:nvPr/>
        </p:nvSpPr>
        <p:spPr>
          <a:xfrm rot="-241535">
            <a:off x="3377615" y="1268177"/>
            <a:ext cx="1946944" cy="352570"/>
          </a:xfrm>
          <a:custGeom>
            <a:rect b="b" l="l" r="r" t="t"/>
            <a:pathLst>
              <a:path extrusionOk="0" h="28108" w="76357">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cap="flat" cmpd="sng" w="19050">
            <a:solidFill>
              <a:srgbClr val="000000"/>
            </a:solidFill>
            <a:prstDash val="solid"/>
            <a:round/>
            <a:headEnd len="med" w="med" type="none"/>
            <a:tailEnd len="med" w="med" type="triangle"/>
          </a:ln>
        </p:spPr>
      </p:sp>
      <p:cxnSp>
        <p:nvCxnSpPr>
          <p:cNvPr id="478" name="Google Shape;478;p52"/>
          <p:cNvCxnSpPr>
            <a:endCxn id="470" idx="1"/>
          </p:cNvCxnSpPr>
          <p:nvPr/>
        </p:nvCxnSpPr>
        <p:spPr>
          <a:xfrm>
            <a:off x="3367588" y="2517850"/>
            <a:ext cx="235800" cy="321300"/>
          </a:xfrm>
          <a:prstGeom prst="straightConnector1">
            <a:avLst/>
          </a:prstGeom>
          <a:noFill/>
          <a:ln cap="flat" cmpd="sng" w="19050">
            <a:solidFill>
              <a:srgbClr val="000000"/>
            </a:solidFill>
            <a:prstDash val="solid"/>
            <a:round/>
            <a:headEnd len="med" w="med" type="none"/>
            <a:tailEnd len="med" w="med" type="triangle"/>
          </a:ln>
        </p:spPr>
      </p:cxnSp>
      <p:sp>
        <p:nvSpPr>
          <p:cNvPr id="479" name="Google Shape;479;p52"/>
          <p:cNvSpPr/>
          <p:nvPr/>
        </p:nvSpPr>
        <p:spPr>
          <a:xfrm rot="8856202">
            <a:off x="4286096" y="2636310"/>
            <a:ext cx="1609009" cy="800654"/>
          </a:xfrm>
          <a:custGeom>
            <a:rect b="b" l="l" r="r" t="t"/>
            <a:pathLst>
              <a:path extrusionOk="0" h="28108" w="76357">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cap="flat" cmpd="sng" w="19050">
            <a:solidFill>
              <a:srgbClr val="000000"/>
            </a:solidFill>
            <a:prstDash val="solid"/>
            <a:round/>
            <a:headEnd len="med" w="med" type="none"/>
            <a:tailEnd len="med" w="med" type="triangle"/>
          </a:ln>
        </p:spPr>
      </p:sp>
      <p:sp>
        <p:nvSpPr>
          <p:cNvPr id="480" name="Google Shape;480;p52"/>
          <p:cNvSpPr txBox="1"/>
          <p:nvPr>
            <p:ph idx="1" type="body"/>
          </p:nvPr>
        </p:nvSpPr>
        <p:spPr>
          <a:xfrm>
            <a:off x="2668350" y="4195700"/>
            <a:ext cx="3807300" cy="437700"/>
          </a:xfrm>
          <a:prstGeom prst="rect">
            <a:avLst/>
          </a:prstGeom>
        </p:spPr>
        <p:txBody>
          <a:bodyPr anchorCtr="0" anchor="t" bIns="91425" lIns="91425" spcFirstLastPara="1" rIns="91425" wrap="square" tIns="91425">
            <a:normAutofit fontScale="92500"/>
          </a:bodyPr>
          <a:lstStyle/>
          <a:p>
            <a:pPr indent="0" lvl="0" marL="0" rtl="0" algn="ctr">
              <a:spcBef>
                <a:spcPts val="0"/>
              </a:spcBef>
              <a:spcAft>
                <a:spcPts val="1200"/>
              </a:spcAft>
              <a:buNone/>
            </a:pPr>
            <a:r>
              <a:rPr b="1" lang="en">
                <a:solidFill>
                  <a:srgbClr val="FFFFFF"/>
                </a:solidFill>
              </a:rPr>
              <a:t>All-to-all shuffle</a:t>
            </a:r>
            <a:endParaRPr b="1">
              <a:solidFill>
                <a:srgbClr val="FFFFFF"/>
              </a:solidFill>
            </a:endParaRPr>
          </a:p>
        </p:txBody>
      </p:sp>
      <p:sp>
        <p:nvSpPr>
          <p:cNvPr id="481" name="Google Shape;481;p52"/>
          <p:cNvSpPr txBox="1"/>
          <p:nvPr/>
        </p:nvSpPr>
        <p:spPr>
          <a:xfrm>
            <a:off x="3367650" y="3095113"/>
            <a:ext cx="664200" cy="4377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a:p>
        </p:txBody>
      </p:sp>
      <p:sp>
        <p:nvSpPr>
          <p:cNvPr id="482" name="Google Shape;482;p52"/>
          <p:cNvSpPr txBox="1"/>
          <p:nvPr/>
        </p:nvSpPr>
        <p:spPr>
          <a:xfrm>
            <a:off x="5673300" y="1696100"/>
            <a:ext cx="664200" cy="4377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p:txBody>
      </p:sp>
      <p:sp>
        <p:nvSpPr>
          <p:cNvPr id="483" name="Google Shape;483;p52"/>
          <p:cNvSpPr txBox="1"/>
          <p:nvPr/>
        </p:nvSpPr>
        <p:spPr>
          <a:xfrm>
            <a:off x="4758500" y="3120150"/>
            <a:ext cx="664200" cy="387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p:txBody>
      </p:sp>
      <p:sp>
        <p:nvSpPr>
          <p:cNvPr id="484" name="Google Shape;484;p52"/>
          <p:cNvSpPr txBox="1"/>
          <p:nvPr/>
        </p:nvSpPr>
        <p:spPr>
          <a:xfrm>
            <a:off x="4126500" y="1096250"/>
            <a:ext cx="664200" cy="537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a:p>
        </p:txBody>
      </p:sp>
      <p:sp>
        <p:nvSpPr>
          <p:cNvPr id="485" name="Google Shape;485;p52"/>
          <p:cNvSpPr txBox="1"/>
          <p:nvPr/>
        </p:nvSpPr>
        <p:spPr>
          <a:xfrm>
            <a:off x="2579700" y="1633850"/>
            <a:ext cx="664200" cy="488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489" name="Shape 489"/>
        <p:cNvGrpSpPr/>
        <p:nvPr/>
      </p:nvGrpSpPr>
      <p:grpSpPr>
        <a:xfrm>
          <a:off x="0" y="0"/>
          <a:ext cx="0" cy="0"/>
          <a:chOff x="0" y="0"/>
          <a:chExt cx="0" cy="0"/>
        </a:xfrm>
      </p:grpSpPr>
      <p:sp>
        <p:nvSpPr>
          <p:cNvPr id="490" name="Google Shape;490;p53"/>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91" name="Google Shape;491;p53"/>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492" name="Google Shape;492;p53"/>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493" name="Google Shape;493;p53"/>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494" name="Google Shape;494;p53"/>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495" name="Google Shape;495;p53"/>
          <p:cNvSpPr txBox="1"/>
          <p:nvPr/>
        </p:nvSpPr>
        <p:spPr>
          <a:xfrm>
            <a:off x="1242825" y="1232950"/>
            <a:ext cx="20985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1, </a:t>
            </a:r>
            <a:r>
              <a:rPr b="1" lang="en" sz="1000">
                <a:solidFill>
                  <a:srgbClr val="FF0000"/>
                </a:solidFill>
                <a:latin typeface="Consolas"/>
                <a:ea typeface="Consolas"/>
                <a:cs typeface="Consolas"/>
                <a:sym typeface="Consolas"/>
              </a:rPr>
              <a:t>that: 1, they: 1, the: 1, which: 1, them: 1, the: 2, the: 1, them: 1, which: 1</a:t>
            </a:r>
            <a:endParaRPr b="1" sz="1000">
              <a:latin typeface="Consolas"/>
              <a:ea typeface="Consolas"/>
              <a:cs typeface="Consolas"/>
              <a:sym typeface="Consolas"/>
            </a:endParaRPr>
          </a:p>
        </p:txBody>
      </p:sp>
      <p:sp>
        <p:nvSpPr>
          <p:cNvPr id="496" name="Google Shape;496;p53"/>
          <p:cNvSpPr txBox="1"/>
          <p:nvPr/>
        </p:nvSpPr>
        <p:spPr>
          <a:xfrm>
            <a:off x="1495925" y="2651513"/>
            <a:ext cx="2455200" cy="142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course: 1,</a:t>
            </a:r>
            <a:endParaRPr b="1" sz="1000">
              <a:solidFill>
                <a:schemeClr val="dk1"/>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events: 1, among: 1, and: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 entitle: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and: 1,</a:t>
            </a:r>
            <a:r>
              <a:rPr b="1" lang="en" sz="1000">
                <a:solidFill>
                  <a:schemeClr val="dk1"/>
                </a:solidFill>
                <a:latin typeface="Consolas"/>
                <a:ea typeface="Consolas"/>
                <a:cs typeface="Consolas"/>
                <a:sym typeface="Consolas"/>
              </a:rPr>
              <a:t> </a:t>
            </a:r>
            <a:r>
              <a:rPr b="1" lang="en" sz="1000">
                <a:solidFill>
                  <a:srgbClr val="6AA84F"/>
                </a:solidFill>
                <a:latin typeface="Consolas"/>
                <a:ea typeface="Consolas"/>
                <a:cs typeface="Consolas"/>
                <a:sym typeface="Consolas"/>
              </a:rPr>
              <a:t>decent: 1, causes: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declare: 1</a:t>
            </a:r>
            <a:endParaRPr b="1">
              <a:solidFill>
                <a:srgbClr val="FF0000"/>
              </a:solidFill>
            </a:endParaRPr>
          </a:p>
        </p:txBody>
      </p:sp>
      <p:pic>
        <p:nvPicPr>
          <p:cNvPr id="497" name="Google Shape;497;p53"/>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498" name="Google Shape;498;p53"/>
          <p:cNvSpPr txBox="1"/>
          <p:nvPr/>
        </p:nvSpPr>
        <p:spPr>
          <a:xfrm>
            <a:off x="5272500" y="2792950"/>
            <a:ext cx="19506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2,</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a:t>
            </a:r>
            <a:r>
              <a:rPr b="1" lang="en" sz="1000">
                <a:solidFill>
                  <a:schemeClr val="dk1"/>
                </a:solidFill>
                <a:latin typeface="Consolas"/>
                <a:ea typeface="Consolas"/>
                <a:cs typeface="Consolas"/>
                <a:sym typeface="Consolas"/>
              </a:rPr>
              <a:t> </a:t>
            </a:r>
            <a:r>
              <a:rPr b="1" lang="en" sz="1000">
                <a:solidFill>
                  <a:srgbClr val="FF9900"/>
                </a:solidFill>
                <a:latin typeface="Consolas"/>
                <a:ea typeface="Consolas"/>
                <a:cs typeface="Consolas"/>
                <a:sym typeface="Consolas"/>
              </a:rPr>
              <a:t>of: 2,</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mankind: 1, of: 1,</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opinion: 1, political: 1</a:t>
            </a:r>
            <a:endParaRPr b="1" sz="1000">
              <a:solidFill>
                <a:srgbClr val="FF9900"/>
              </a:solidFill>
              <a:latin typeface="Consolas"/>
              <a:ea typeface="Consolas"/>
              <a:cs typeface="Consolas"/>
              <a:sym typeface="Consolas"/>
            </a:endParaRPr>
          </a:p>
        </p:txBody>
      </p:sp>
      <p:sp>
        <p:nvSpPr>
          <p:cNvPr id="499" name="Google Shape;499;p53"/>
          <p:cNvSpPr txBox="1"/>
          <p:nvPr/>
        </p:nvSpPr>
        <p:spPr>
          <a:xfrm>
            <a:off x="5667800" y="1637150"/>
            <a:ext cx="1505400" cy="7305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1C232"/>
                </a:solidFill>
                <a:latin typeface="Consolas"/>
                <a:ea typeface="Consolas"/>
                <a:cs typeface="Consolas"/>
                <a:sym typeface="Consolas"/>
              </a:rPr>
              <a:t>god: 1, have: 1, </a:t>
            </a:r>
            <a:r>
              <a:rPr b="1" lang="en" sz="1000">
                <a:solidFill>
                  <a:srgbClr val="F1C232"/>
                </a:solidFill>
                <a:latin typeface="Consolas"/>
                <a:ea typeface="Consolas"/>
                <a:cs typeface="Consolas"/>
                <a:sym typeface="Consolas"/>
              </a:rPr>
              <a:t>in: 1, it: 1, human: 1,</a:t>
            </a:r>
            <a:endParaRPr b="1" sz="1000">
              <a:solidFill>
                <a:srgbClr val="9900FF"/>
              </a:solidFill>
              <a:latin typeface="Consolas"/>
              <a:ea typeface="Consolas"/>
              <a:cs typeface="Consolas"/>
              <a:sym typeface="Consolas"/>
            </a:endParaRPr>
          </a:p>
        </p:txBody>
      </p:sp>
      <p:sp>
        <p:nvSpPr>
          <p:cNvPr id="500" name="Google Shape;500;p53"/>
          <p:cNvSpPr txBox="1"/>
          <p:nvPr/>
        </p:nvSpPr>
        <p:spPr>
          <a:xfrm>
            <a:off x="3504000" y="846925"/>
            <a:ext cx="2136000" cy="626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9900FF"/>
                </a:solidFill>
                <a:latin typeface="Consolas"/>
                <a:ea typeface="Consolas"/>
                <a:cs typeface="Consolas"/>
                <a:sym typeface="Consolas"/>
              </a:rPr>
              <a:t>requires: 1, should: 1, </a:t>
            </a:r>
            <a:r>
              <a:rPr b="1" lang="en" sz="1000">
                <a:solidFill>
                  <a:srgbClr val="9900FF"/>
                </a:solidFill>
                <a:latin typeface="Consolas"/>
                <a:ea typeface="Consolas"/>
                <a:cs typeface="Consolas"/>
                <a:sym typeface="Consolas"/>
              </a:rPr>
              <a:t>respect: 1, separate: 1</a:t>
            </a:r>
            <a:endParaRPr b="1">
              <a:solidFill>
                <a:srgbClr val="FF0000"/>
              </a:solidFill>
            </a:endParaRPr>
          </a:p>
        </p:txBody>
      </p:sp>
      <p:sp>
        <p:nvSpPr>
          <p:cNvPr id="501" name="Google Shape;501;p53"/>
          <p:cNvSpPr txBox="1"/>
          <p:nvPr>
            <p:ph idx="1" type="body"/>
          </p:nvPr>
        </p:nvSpPr>
        <p:spPr>
          <a:xfrm>
            <a:off x="5739475" y="3958425"/>
            <a:ext cx="2950500" cy="4623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b="1" lang="en">
                <a:solidFill>
                  <a:srgbClr val="FFFFFF"/>
                </a:solidFill>
              </a:rPr>
              <a:t>Note the duplicates...</a:t>
            </a:r>
            <a:endParaRPr b="1">
              <a:solidFill>
                <a:srgbClr val="FFFFFF"/>
              </a:solidFill>
            </a:endParaRPr>
          </a:p>
        </p:txBody>
      </p:sp>
      <p:cxnSp>
        <p:nvCxnSpPr>
          <p:cNvPr id="502" name="Google Shape;502;p53"/>
          <p:cNvCxnSpPr>
            <a:stCxn id="501" idx="0"/>
          </p:cNvCxnSpPr>
          <p:nvPr/>
        </p:nvCxnSpPr>
        <p:spPr>
          <a:xfrm rot="10800000">
            <a:off x="6625225" y="3236025"/>
            <a:ext cx="589500" cy="722400"/>
          </a:xfrm>
          <a:prstGeom prst="straightConnector1">
            <a:avLst/>
          </a:prstGeom>
          <a:noFill/>
          <a:ln cap="flat" cmpd="sng" w="28575">
            <a:solidFill>
              <a:srgbClr val="FFFFFF"/>
            </a:solidFill>
            <a:prstDash val="solid"/>
            <a:round/>
            <a:headEnd len="med" w="med" type="none"/>
            <a:tailEnd len="med" w="med" type="triangle"/>
          </a:ln>
        </p:spPr>
      </p:cxnSp>
      <p:sp>
        <p:nvSpPr>
          <p:cNvPr id="503" name="Google Shape;503;p53"/>
          <p:cNvSpPr txBox="1"/>
          <p:nvPr/>
        </p:nvSpPr>
        <p:spPr>
          <a:xfrm>
            <a:off x="189100" y="242725"/>
            <a:ext cx="759900" cy="121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800"/>
              </a:spcAft>
              <a:buNone/>
            </a:pPr>
            <a:r>
              <a:t/>
            </a:r>
            <a:endParaRPr b="1" sz="1000">
              <a:solidFill>
                <a:srgbClr val="9900FF"/>
              </a:solidFill>
              <a:latin typeface="Consolas"/>
              <a:ea typeface="Consolas"/>
              <a:cs typeface="Consolas"/>
              <a:sym typeface="Consola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0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07" name="Shape 507"/>
        <p:cNvGrpSpPr/>
        <p:nvPr/>
      </p:nvGrpSpPr>
      <p:grpSpPr>
        <a:xfrm>
          <a:off x="0" y="0"/>
          <a:ext cx="0" cy="0"/>
          <a:chOff x="0" y="0"/>
          <a:chExt cx="0" cy="0"/>
        </a:xfrm>
      </p:grpSpPr>
      <p:sp>
        <p:nvSpPr>
          <p:cNvPr id="508" name="Google Shape;508;p54"/>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09" name="Google Shape;509;p54"/>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10" name="Google Shape;510;p54"/>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11" name="Google Shape;511;p54"/>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12" name="Google Shape;512;p54"/>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13" name="Google Shape;513;p54"/>
          <p:cNvSpPr txBox="1"/>
          <p:nvPr/>
        </p:nvSpPr>
        <p:spPr>
          <a:xfrm>
            <a:off x="1495925" y="1232950"/>
            <a:ext cx="15636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4, that: 1, they: 1, which: 2, them: 2</a:t>
            </a:r>
            <a:endParaRPr b="1" sz="1000">
              <a:latin typeface="Consolas"/>
              <a:ea typeface="Consolas"/>
              <a:cs typeface="Consolas"/>
              <a:sym typeface="Consolas"/>
            </a:endParaRPr>
          </a:p>
        </p:txBody>
      </p:sp>
      <p:sp>
        <p:nvSpPr>
          <p:cNvPr id="514" name="Google Shape;514;p54"/>
          <p:cNvSpPr txBox="1"/>
          <p:nvPr/>
        </p:nvSpPr>
        <p:spPr>
          <a:xfrm>
            <a:off x="1495925" y="2651513"/>
            <a:ext cx="2455200" cy="142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course: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events: 1, among: 1, and: 2,</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entitle: 1, decent: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causes: 1, declare: 1</a:t>
            </a:r>
            <a:endParaRPr b="1">
              <a:solidFill>
                <a:srgbClr val="FF0000"/>
              </a:solidFill>
            </a:endParaRPr>
          </a:p>
        </p:txBody>
      </p:sp>
      <p:pic>
        <p:nvPicPr>
          <p:cNvPr id="515" name="Google Shape;515;p54"/>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16" name="Google Shape;516;p54"/>
          <p:cNvSpPr txBox="1"/>
          <p:nvPr/>
        </p:nvSpPr>
        <p:spPr>
          <a:xfrm>
            <a:off x="5272500" y="2792950"/>
            <a:ext cx="19506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5,</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 mankind: 1,</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opinion: 1, political: 1</a:t>
            </a:r>
            <a:endParaRPr b="1" sz="1000">
              <a:solidFill>
                <a:srgbClr val="FF9900"/>
              </a:solidFill>
              <a:latin typeface="Consolas"/>
              <a:ea typeface="Consolas"/>
              <a:cs typeface="Consolas"/>
              <a:sym typeface="Consolas"/>
            </a:endParaRPr>
          </a:p>
        </p:txBody>
      </p:sp>
      <p:sp>
        <p:nvSpPr>
          <p:cNvPr id="517" name="Google Shape;517;p54"/>
          <p:cNvSpPr txBox="1"/>
          <p:nvPr/>
        </p:nvSpPr>
        <p:spPr>
          <a:xfrm>
            <a:off x="5667800" y="1637150"/>
            <a:ext cx="1505400" cy="7305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1C232"/>
                </a:solidFill>
                <a:latin typeface="Consolas"/>
                <a:ea typeface="Consolas"/>
                <a:cs typeface="Consolas"/>
                <a:sym typeface="Consolas"/>
              </a:rPr>
              <a:t>god: 1, have: 1, in: 1, it: 1, human: 1,</a:t>
            </a:r>
            <a:endParaRPr b="1" sz="1000">
              <a:solidFill>
                <a:srgbClr val="9900FF"/>
              </a:solidFill>
              <a:latin typeface="Consolas"/>
              <a:ea typeface="Consolas"/>
              <a:cs typeface="Consolas"/>
              <a:sym typeface="Consolas"/>
            </a:endParaRPr>
          </a:p>
        </p:txBody>
      </p:sp>
      <p:sp>
        <p:nvSpPr>
          <p:cNvPr id="518" name="Google Shape;518;p54"/>
          <p:cNvSpPr txBox="1"/>
          <p:nvPr/>
        </p:nvSpPr>
        <p:spPr>
          <a:xfrm>
            <a:off x="3504000" y="846925"/>
            <a:ext cx="2136000" cy="626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9900FF"/>
                </a:solidFill>
                <a:latin typeface="Consolas"/>
                <a:ea typeface="Consolas"/>
                <a:cs typeface="Consolas"/>
                <a:sym typeface="Consolas"/>
              </a:rPr>
              <a:t>requires: 1, should: 1, respect: 1, separate: 1</a:t>
            </a:r>
            <a:endParaRPr b="1">
              <a:solidFill>
                <a:srgbClr val="FF0000"/>
              </a:solidFill>
            </a:endParaRPr>
          </a:p>
        </p:txBody>
      </p:sp>
      <p:sp>
        <p:nvSpPr>
          <p:cNvPr id="519" name="Google Shape;519;p54"/>
          <p:cNvSpPr txBox="1"/>
          <p:nvPr>
            <p:ph idx="1" type="body"/>
          </p:nvPr>
        </p:nvSpPr>
        <p:spPr>
          <a:xfrm>
            <a:off x="2047350" y="4195700"/>
            <a:ext cx="5049300" cy="437700"/>
          </a:xfrm>
          <a:prstGeom prst="rect">
            <a:avLst/>
          </a:prstGeom>
        </p:spPr>
        <p:txBody>
          <a:bodyPr anchorCtr="0" anchor="t" bIns="91425" lIns="91425" spcFirstLastPara="1" rIns="91425" wrap="square" tIns="91425">
            <a:normAutofit fontScale="92500"/>
          </a:bodyPr>
          <a:lstStyle/>
          <a:p>
            <a:pPr indent="0" lvl="0" marL="0" rtl="0" algn="ctr">
              <a:spcBef>
                <a:spcPts val="0"/>
              </a:spcBef>
              <a:spcAft>
                <a:spcPts val="1200"/>
              </a:spcAft>
              <a:buNone/>
            </a:pPr>
            <a:r>
              <a:rPr b="1" lang="en">
                <a:solidFill>
                  <a:srgbClr val="FFFFFF"/>
                </a:solidFill>
              </a:rPr>
              <a:t>Merge results received from other nodes</a:t>
            </a:r>
            <a:endParaRPr b="1">
              <a:solidFill>
                <a:srgbClr val="FFFFFF"/>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23" name="Shape 523"/>
        <p:cNvGrpSpPr/>
        <p:nvPr/>
      </p:nvGrpSpPr>
      <p:grpSpPr>
        <a:xfrm>
          <a:off x="0" y="0"/>
          <a:ext cx="0" cy="0"/>
          <a:chOff x="0" y="0"/>
          <a:chExt cx="0" cy="0"/>
        </a:xfrm>
      </p:grpSpPr>
      <p:sp>
        <p:nvSpPr>
          <p:cNvPr id="524" name="Google Shape;524;p5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MapReduce</a:t>
            </a:r>
            <a:endParaRPr>
              <a:solidFill>
                <a:srgbClr val="FFFFFF"/>
              </a:solidFill>
            </a:endParaRPr>
          </a:p>
        </p:txBody>
      </p:sp>
      <p:sp>
        <p:nvSpPr>
          <p:cNvPr id="525" name="Google Shape;525;p5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FFFF"/>
                </a:solidFill>
              </a:rPr>
              <a:t>Partition dataset into many chunks</a:t>
            </a:r>
            <a:endParaRPr>
              <a:solidFill>
                <a:srgbClr val="FFFFFF"/>
              </a:solidFill>
            </a:endParaRPr>
          </a:p>
          <a:p>
            <a:pPr indent="0" lvl="0" marL="0" rtl="0" algn="l">
              <a:spcBef>
                <a:spcPts val="1200"/>
              </a:spcBef>
              <a:spcAft>
                <a:spcPts val="0"/>
              </a:spcAft>
              <a:buNone/>
            </a:pPr>
            <a:r>
              <a:rPr b="1" lang="en">
                <a:solidFill>
                  <a:srgbClr val="FFFFFF"/>
                </a:solidFill>
              </a:rPr>
              <a:t>Map stage: </a:t>
            </a:r>
            <a:r>
              <a:rPr lang="en">
                <a:solidFill>
                  <a:srgbClr val="FFFFFF"/>
                </a:solidFill>
              </a:rPr>
              <a:t>Each node processes one or more chunks locally</a:t>
            </a:r>
            <a:endParaRPr>
              <a:solidFill>
                <a:srgbClr val="FFFFFF"/>
              </a:solidFill>
            </a:endParaRPr>
          </a:p>
          <a:p>
            <a:pPr indent="0" lvl="0" marL="0" rtl="0" algn="l">
              <a:spcBef>
                <a:spcPts val="1200"/>
              </a:spcBef>
              <a:spcAft>
                <a:spcPts val="1200"/>
              </a:spcAft>
              <a:buNone/>
            </a:pPr>
            <a:r>
              <a:rPr b="1" lang="en">
                <a:solidFill>
                  <a:srgbClr val="FFFFFF"/>
                </a:solidFill>
              </a:rPr>
              <a:t>Reduce stage: </a:t>
            </a:r>
            <a:r>
              <a:rPr lang="en">
                <a:solidFill>
                  <a:srgbClr val="FFFFFF"/>
                </a:solidFill>
              </a:rPr>
              <a:t>Each node fetches and merges partial results from all other nodes</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5">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29" name="Shape 529"/>
        <p:cNvGrpSpPr/>
        <p:nvPr/>
      </p:nvGrpSpPr>
      <p:grpSpPr>
        <a:xfrm>
          <a:off x="0" y="0"/>
          <a:ext cx="0" cy="0"/>
          <a:chOff x="0" y="0"/>
          <a:chExt cx="0" cy="0"/>
        </a:xfrm>
      </p:grpSpPr>
      <p:sp>
        <p:nvSpPr>
          <p:cNvPr id="530" name="Google Shape;530;p5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MapReduce Interface</a:t>
            </a:r>
            <a:endParaRPr>
              <a:solidFill>
                <a:srgbClr val="FFFFFF"/>
              </a:solidFill>
            </a:endParaRPr>
          </a:p>
        </p:txBody>
      </p:sp>
      <p:sp>
        <p:nvSpPr>
          <p:cNvPr id="531" name="Google Shape;531;p5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20000"/>
              </a:lnSpc>
              <a:spcBef>
                <a:spcPts val="0"/>
              </a:spcBef>
              <a:spcAft>
                <a:spcPts val="0"/>
              </a:spcAft>
              <a:buClr>
                <a:schemeClr val="dk1"/>
              </a:buClr>
              <a:buFont typeface="Arial"/>
              <a:buNone/>
            </a:pPr>
            <a:r>
              <a:rPr b="1" lang="en" sz="2400">
                <a:solidFill>
                  <a:srgbClr val="FFFFFF"/>
                </a:solidFill>
                <a:latin typeface="Courier New"/>
                <a:ea typeface="Courier New"/>
                <a:cs typeface="Courier New"/>
                <a:sym typeface="Courier New"/>
              </a:rPr>
              <a:t>map(key, value) -&gt; list(&lt;k’, v’&gt;)</a:t>
            </a:r>
            <a:endParaRPr b="1" sz="2400">
              <a:solidFill>
                <a:srgbClr val="FFFFFF"/>
              </a:solidFill>
            </a:endParaRPr>
          </a:p>
          <a:p>
            <a:pPr indent="457200" lvl="0" marL="0" rtl="0" algn="l">
              <a:lnSpc>
                <a:spcPct val="120000"/>
              </a:lnSpc>
              <a:spcBef>
                <a:spcPts val="800"/>
              </a:spcBef>
              <a:spcAft>
                <a:spcPts val="0"/>
              </a:spcAft>
              <a:buNone/>
            </a:pPr>
            <a:r>
              <a:rPr lang="en">
                <a:solidFill>
                  <a:srgbClr val="FFFFFF"/>
                </a:solidFill>
              </a:rPr>
              <a:t>Apply function to (key, value) pair</a:t>
            </a:r>
            <a:endParaRPr>
              <a:solidFill>
                <a:srgbClr val="FFFFFF"/>
              </a:solidFill>
            </a:endParaRPr>
          </a:p>
          <a:p>
            <a:pPr indent="457200" lvl="0" marL="0" rtl="0" algn="l">
              <a:lnSpc>
                <a:spcPct val="120000"/>
              </a:lnSpc>
              <a:spcBef>
                <a:spcPts val="800"/>
              </a:spcBef>
              <a:spcAft>
                <a:spcPts val="0"/>
              </a:spcAft>
              <a:buNone/>
            </a:pPr>
            <a:r>
              <a:rPr lang="en">
                <a:solidFill>
                  <a:srgbClr val="FFFFFF"/>
                </a:solidFill>
              </a:rPr>
              <a:t>Outputs list of intermediate pairs </a:t>
            </a:r>
            <a:endParaRPr>
              <a:solidFill>
                <a:srgbClr val="FFFFFF"/>
              </a:solidFill>
            </a:endParaRPr>
          </a:p>
          <a:p>
            <a:pPr indent="0" lvl="0" marL="0" rtl="0" algn="l">
              <a:lnSpc>
                <a:spcPct val="120000"/>
              </a:lnSpc>
              <a:spcBef>
                <a:spcPts val="2400"/>
              </a:spcBef>
              <a:spcAft>
                <a:spcPts val="0"/>
              </a:spcAft>
              <a:buClr>
                <a:schemeClr val="dk1"/>
              </a:buClr>
              <a:buFont typeface="Arial"/>
              <a:buNone/>
            </a:pPr>
            <a:r>
              <a:rPr b="1" lang="en" sz="2400">
                <a:solidFill>
                  <a:srgbClr val="FFFFFF"/>
                </a:solidFill>
                <a:latin typeface="Courier New"/>
                <a:ea typeface="Courier New"/>
                <a:cs typeface="Courier New"/>
                <a:sym typeface="Courier New"/>
              </a:rPr>
              <a:t>reduce(key, list&lt;value&gt;) -&gt; &lt;k’, v’&gt;</a:t>
            </a:r>
            <a:endParaRPr b="1" sz="2400">
              <a:solidFill>
                <a:srgbClr val="FFFFFF"/>
              </a:solidFill>
            </a:endParaRPr>
          </a:p>
          <a:p>
            <a:pPr indent="457200" lvl="0" marL="0" rtl="0" algn="l">
              <a:lnSpc>
                <a:spcPct val="120000"/>
              </a:lnSpc>
              <a:spcBef>
                <a:spcPts val="800"/>
              </a:spcBef>
              <a:spcAft>
                <a:spcPts val="0"/>
              </a:spcAft>
              <a:buNone/>
            </a:pPr>
            <a:r>
              <a:rPr lang="en">
                <a:solidFill>
                  <a:srgbClr val="FFFFFF"/>
                </a:solidFill>
              </a:rPr>
              <a:t>Applies aggregation function to values</a:t>
            </a:r>
            <a:endParaRPr>
              <a:solidFill>
                <a:srgbClr val="FFFFFF"/>
              </a:solidFill>
            </a:endParaRPr>
          </a:p>
          <a:p>
            <a:pPr indent="457200" lvl="0" marL="0" rtl="0" algn="l">
              <a:lnSpc>
                <a:spcPct val="120000"/>
              </a:lnSpc>
              <a:spcBef>
                <a:spcPts val="800"/>
              </a:spcBef>
              <a:spcAft>
                <a:spcPts val="0"/>
              </a:spcAft>
              <a:buNone/>
            </a:pPr>
            <a:r>
              <a:rPr lang="en">
                <a:solidFill>
                  <a:srgbClr val="FFFFFF"/>
                </a:solidFill>
              </a:rPr>
              <a:t>Outputs result</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1">
                                            <p:txEl>
                                              <p:pRg end="0" st="0"/>
                                            </p:txEl>
                                          </p:spTgt>
                                        </p:tgtEl>
                                        <p:attrNameLst>
                                          <p:attrName>style.visibility</p:attrName>
                                        </p:attrNameLst>
                                      </p:cBhvr>
                                      <p:to>
                                        <p:strVal val="visible"/>
                                      </p:to>
                                    </p:set>
                                    <p:animEffect filter="fade" transition="in">
                                      <p:cBhvr>
                                        <p:cTn dur="1"/>
                                        <p:tgtEl>
                                          <p:spTgt spid="53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1">
                                            <p:txEl>
                                              <p:pRg end="1" st="1"/>
                                            </p:txEl>
                                          </p:spTgt>
                                        </p:tgtEl>
                                        <p:attrNameLst>
                                          <p:attrName>style.visibility</p:attrName>
                                        </p:attrNameLst>
                                      </p:cBhvr>
                                      <p:to>
                                        <p:strVal val="visible"/>
                                      </p:to>
                                    </p:set>
                                    <p:animEffect filter="fade" transition="in">
                                      <p:cBhvr>
                                        <p:cTn dur="1"/>
                                        <p:tgtEl>
                                          <p:spTgt spid="53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1">
                                            <p:txEl>
                                              <p:pRg end="2" st="2"/>
                                            </p:txEl>
                                          </p:spTgt>
                                        </p:tgtEl>
                                        <p:attrNameLst>
                                          <p:attrName>style.visibility</p:attrName>
                                        </p:attrNameLst>
                                      </p:cBhvr>
                                      <p:to>
                                        <p:strVal val="visible"/>
                                      </p:to>
                                    </p:set>
                                    <p:animEffect filter="fade" transition="in">
                                      <p:cBhvr>
                                        <p:cTn dur="1"/>
                                        <p:tgtEl>
                                          <p:spTgt spid="53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1">
                                            <p:txEl>
                                              <p:pRg end="3" st="3"/>
                                            </p:txEl>
                                          </p:spTgt>
                                        </p:tgtEl>
                                        <p:attrNameLst>
                                          <p:attrName>style.visibility</p:attrName>
                                        </p:attrNameLst>
                                      </p:cBhvr>
                                      <p:to>
                                        <p:strVal val="visible"/>
                                      </p:to>
                                    </p:set>
                                    <p:animEffect filter="fade" transition="in">
                                      <p:cBhvr>
                                        <p:cTn dur="1"/>
                                        <p:tgtEl>
                                          <p:spTgt spid="53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1">
                                            <p:txEl>
                                              <p:pRg end="4" st="4"/>
                                            </p:txEl>
                                          </p:spTgt>
                                        </p:tgtEl>
                                        <p:attrNameLst>
                                          <p:attrName>style.visibility</p:attrName>
                                        </p:attrNameLst>
                                      </p:cBhvr>
                                      <p:to>
                                        <p:strVal val="visible"/>
                                      </p:to>
                                    </p:set>
                                    <p:animEffect filter="fade" transition="in">
                                      <p:cBhvr>
                                        <p:cTn dur="1"/>
                                        <p:tgtEl>
                                          <p:spTgt spid="53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1">
                                            <p:txEl>
                                              <p:pRg end="5" st="5"/>
                                            </p:txEl>
                                          </p:spTgt>
                                        </p:tgtEl>
                                        <p:attrNameLst>
                                          <p:attrName>style.visibility</p:attrName>
                                        </p:attrNameLst>
                                      </p:cBhvr>
                                      <p:to>
                                        <p:strVal val="visible"/>
                                      </p:to>
                                    </p:set>
                                    <p:animEffect filter="fade" transition="in">
                                      <p:cBhvr>
                                        <p:cTn dur="1"/>
                                        <p:tgtEl>
                                          <p:spTgt spid="531">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35" name="Shape 535"/>
        <p:cNvGrpSpPr/>
        <p:nvPr/>
      </p:nvGrpSpPr>
      <p:grpSpPr>
        <a:xfrm>
          <a:off x="0" y="0"/>
          <a:ext cx="0" cy="0"/>
          <a:chOff x="0" y="0"/>
          <a:chExt cx="0" cy="0"/>
        </a:xfrm>
      </p:grpSpPr>
      <p:sp>
        <p:nvSpPr>
          <p:cNvPr id="536" name="Google Shape;536;p5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MapReduce: WordCount</a:t>
            </a:r>
            <a:endParaRPr>
              <a:solidFill>
                <a:srgbClr val="FFFFFF"/>
              </a:solidFill>
            </a:endParaRPr>
          </a:p>
        </p:txBody>
      </p:sp>
      <p:sp>
        <p:nvSpPr>
          <p:cNvPr id="537" name="Google Shape;537;p57"/>
          <p:cNvSpPr txBox="1"/>
          <p:nvPr>
            <p:ph idx="1" type="body"/>
          </p:nvPr>
        </p:nvSpPr>
        <p:spPr>
          <a:xfrm>
            <a:off x="311700" y="1180850"/>
            <a:ext cx="8520600" cy="38739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en">
                <a:solidFill>
                  <a:srgbClr val="FFFFFF"/>
                </a:solidFill>
                <a:latin typeface="Courier New"/>
                <a:ea typeface="Courier New"/>
                <a:cs typeface="Courier New"/>
                <a:sym typeface="Courier New"/>
              </a:rPr>
              <a:t>map(key, value):</a:t>
            </a:r>
            <a:endParaRPr b="1">
              <a:solidFill>
                <a:srgbClr val="FFFFFF"/>
              </a:solidFill>
              <a:latin typeface="Courier New"/>
              <a:ea typeface="Courier New"/>
              <a:cs typeface="Courier New"/>
              <a:sym typeface="Courier New"/>
            </a:endParaRPr>
          </a:p>
          <a:p>
            <a:pPr indent="0" lvl="0" marL="0" rtl="0" algn="l">
              <a:lnSpc>
                <a:spcPct val="115000"/>
              </a:lnSpc>
              <a:spcBef>
                <a:spcPts val="0"/>
              </a:spcBef>
              <a:spcAft>
                <a:spcPts val="0"/>
              </a:spcAft>
              <a:buNone/>
            </a:pPr>
            <a:r>
              <a:rPr lang="en">
                <a:solidFill>
                  <a:srgbClr val="FFFFFF"/>
                </a:solidFill>
                <a:latin typeface="Courier New"/>
                <a:ea typeface="Courier New"/>
                <a:cs typeface="Courier New"/>
                <a:sym typeface="Courier New"/>
              </a:rPr>
              <a:t>	// key = document name</a:t>
            </a:r>
            <a:endParaRPr>
              <a:solidFill>
                <a:srgbClr val="FFFFFF"/>
              </a:solidFill>
              <a:latin typeface="Courier New"/>
              <a:ea typeface="Courier New"/>
              <a:cs typeface="Courier New"/>
              <a:sym typeface="Courier New"/>
            </a:endParaRPr>
          </a:p>
          <a:p>
            <a:pPr indent="457200" lvl="0" marL="0" rtl="0" algn="l">
              <a:lnSpc>
                <a:spcPct val="115000"/>
              </a:lnSpc>
              <a:spcBef>
                <a:spcPts val="0"/>
              </a:spcBef>
              <a:spcAft>
                <a:spcPts val="0"/>
              </a:spcAft>
              <a:buNone/>
            </a:pPr>
            <a:r>
              <a:rPr lang="en">
                <a:solidFill>
                  <a:srgbClr val="FFFFFF"/>
                </a:solidFill>
                <a:latin typeface="Courier New"/>
                <a:ea typeface="Courier New"/>
                <a:cs typeface="Courier New"/>
                <a:sym typeface="Courier New"/>
              </a:rPr>
              <a:t>// value = document contents</a:t>
            </a:r>
            <a:endParaRPr>
              <a:solidFill>
                <a:srgbClr val="FFFFFF"/>
              </a:solidFill>
              <a:latin typeface="Courier New"/>
              <a:ea typeface="Courier New"/>
              <a:cs typeface="Courier New"/>
              <a:sym typeface="Courier New"/>
            </a:endParaRPr>
          </a:p>
          <a:p>
            <a:pPr indent="0" lvl="1" marL="457200" rtl="0" algn="l">
              <a:lnSpc>
                <a:spcPct val="115000"/>
              </a:lnSpc>
              <a:spcBef>
                <a:spcPts val="0"/>
              </a:spcBef>
              <a:spcAft>
                <a:spcPts val="0"/>
              </a:spcAft>
              <a:buNone/>
            </a:pPr>
            <a:r>
              <a:rPr lang="en" sz="1800">
                <a:solidFill>
                  <a:srgbClr val="FFFFFF"/>
                </a:solidFill>
                <a:latin typeface="Courier New"/>
                <a:ea typeface="Courier New"/>
                <a:cs typeface="Courier New"/>
                <a:sym typeface="Courier New"/>
              </a:rPr>
              <a:t>for each word w in value: 	</a:t>
            </a:r>
            <a:endParaRPr sz="1800">
              <a:solidFill>
                <a:srgbClr val="FFFFFF"/>
              </a:solidFill>
            </a:endParaRPr>
          </a:p>
          <a:p>
            <a:pPr indent="0" lvl="1" marL="457200" rtl="0" algn="l">
              <a:lnSpc>
                <a:spcPct val="115000"/>
              </a:lnSpc>
              <a:spcBef>
                <a:spcPts val="0"/>
              </a:spcBef>
              <a:spcAft>
                <a:spcPts val="0"/>
              </a:spcAft>
              <a:buNone/>
            </a:pPr>
            <a:r>
              <a:rPr lang="en" sz="1800">
                <a:solidFill>
                  <a:srgbClr val="FFFFFF"/>
                </a:solidFill>
                <a:latin typeface="Courier New"/>
                <a:ea typeface="Courier New"/>
                <a:cs typeface="Courier New"/>
                <a:sym typeface="Courier New"/>
              </a:rPr>
              <a:t>	emit (w, 1)</a:t>
            </a:r>
            <a:endParaRPr sz="1800">
              <a:solidFill>
                <a:srgbClr val="FFFFFF"/>
              </a:solidFill>
              <a:latin typeface="Courier New"/>
              <a:ea typeface="Courier New"/>
              <a:cs typeface="Courier New"/>
              <a:sym typeface="Courier New"/>
            </a:endParaRPr>
          </a:p>
          <a:p>
            <a:pPr indent="0" lvl="0" marL="0" rtl="0" algn="l">
              <a:lnSpc>
                <a:spcPct val="115000"/>
              </a:lnSpc>
              <a:spcBef>
                <a:spcPts val="1400"/>
              </a:spcBef>
              <a:spcAft>
                <a:spcPts val="0"/>
              </a:spcAft>
              <a:buNone/>
            </a:pPr>
            <a:r>
              <a:rPr b="1" lang="en">
                <a:solidFill>
                  <a:srgbClr val="FFFFFF"/>
                </a:solidFill>
                <a:latin typeface="Courier New"/>
                <a:ea typeface="Courier New"/>
                <a:cs typeface="Courier New"/>
                <a:sym typeface="Courier New"/>
              </a:rPr>
              <a:t>reduce(key, values): </a:t>
            </a:r>
            <a:endParaRPr b="1">
              <a:solidFill>
                <a:srgbClr val="FFFFFF"/>
              </a:solidFill>
            </a:endParaRPr>
          </a:p>
          <a:p>
            <a:pPr indent="0" lvl="0" marL="0" rtl="0" algn="l">
              <a:spcBef>
                <a:spcPts val="0"/>
              </a:spcBef>
              <a:spcAft>
                <a:spcPts val="0"/>
              </a:spcAft>
              <a:buNone/>
            </a:pPr>
            <a:r>
              <a:rPr lang="en">
                <a:solidFill>
                  <a:srgbClr val="FFFFFF"/>
                </a:solidFill>
                <a:latin typeface="Courier New"/>
                <a:ea typeface="Courier New"/>
                <a:cs typeface="Courier New"/>
                <a:sym typeface="Courier New"/>
              </a:rPr>
              <a:t>	// key = the word</a:t>
            </a:r>
            <a:endParaRPr>
              <a:solidFill>
                <a:srgbClr val="FFFFFF"/>
              </a:solidFill>
              <a:latin typeface="Courier New"/>
              <a:ea typeface="Courier New"/>
              <a:cs typeface="Courier New"/>
              <a:sym typeface="Courier New"/>
            </a:endParaRPr>
          </a:p>
          <a:p>
            <a:pPr indent="0" lvl="0" marL="0" rtl="0" algn="l">
              <a:spcBef>
                <a:spcPts val="0"/>
              </a:spcBef>
              <a:spcAft>
                <a:spcPts val="0"/>
              </a:spcAft>
              <a:buNone/>
            </a:pPr>
            <a:r>
              <a:rPr lang="en">
                <a:solidFill>
                  <a:srgbClr val="FFFFFF"/>
                </a:solidFill>
                <a:latin typeface="Courier New"/>
                <a:ea typeface="Courier New"/>
                <a:cs typeface="Courier New"/>
                <a:sym typeface="Courier New"/>
              </a:rPr>
              <a:t>	// values = number of occurrences of that word</a:t>
            </a:r>
            <a:endParaRPr>
              <a:solidFill>
                <a:srgbClr val="FFFFFF"/>
              </a:solidFill>
              <a:latin typeface="Courier New"/>
              <a:ea typeface="Courier New"/>
              <a:cs typeface="Courier New"/>
              <a:sym typeface="Courier New"/>
            </a:endParaRPr>
          </a:p>
          <a:p>
            <a:pPr indent="0" lvl="0" marL="0" rtl="0" algn="l">
              <a:spcBef>
                <a:spcPts val="0"/>
              </a:spcBef>
              <a:spcAft>
                <a:spcPts val="0"/>
              </a:spcAft>
              <a:buNone/>
            </a:pPr>
            <a:r>
              <a:rPr lang="en">
                <a:solidFill>
                  <a:srgbClr val="FFFFFF"/>
                </a:solidFill>
                <a:latin typeface="Courier New"/>
                <a:ea typeface="Courier New"/>
                <a:cs typeface="Courier New"/>
                <a:sym typeface="Courier New"/>
              </a:rPr>
              <a:t>	count = sum(values)</a:t>
            </a:r>
            <a:endParaRPr>
              <a:solidFill>
                <a:srgbClr val="FFFFFF"/>
              </a:solidFill>
              <a:latin typeface="Courier New"/>
              <a:ea typeface="Courier New"/>
              <a:cs typeface="Courier New"/>
              <a:sym typeface="Courier New"/>
            </a:endParaRPr>
          </a:p>
          <a:p>
            <a:pPr indent="457200" lvl="0" marL="0" rtl="0" algn="l">
              <a:spcBef>
                <a:spcPts val="0"/>
              </a:spcBef>
              <a:spcAft>
                <a:spcPts val="0"/>
              </a:spcAft>
              <a:buNone/>
            </a:pPr>
            <a:r>
              <a:rPr lang="en">
                <a:solidFill>
                  <a:srgbClr val="FFFFFF"/>
                </a:solidFill>
                <a:latin typeface="Courier New"/>
                <a:ea typeface="Courier New"/>
                <a:cs typeface="Courier New"/>
                <a:sym typeface="Courier New"/>
              </a:rPr>
              <a:t>emit (key, count)</a:t>
            </a:r>
            <a:endParaRPr>
              <a:solidFill>
                <a:srgbClr val="FFFFFF"/>
              </a:solidFill>
              <a:latin typeface="Courier New"/>
              <a:ea typeface="Courier New"/>
              <a:cs typeface="Courier New"/>
              <a:sym typeface="Courier New"/>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41" name="Shape 541"/>
        <p:cNvGrpSpPr/>
        <p:nvPr/>
      </p:nvGrpSpPr>
      <p:grpSpPr>
        <a:xfrm>
          <a:off x="0" y="0"/>
          <a:ext cx="0" cy="0"/>
          <a:chOff x="0" y="0"/>
          <a:chExt cx="0" cy="0"/>
        </a:xfrm>
      </p:grpSpPr>
      <p:sp>
        <p:nvSpPr>
          <p:cNvPr id="542" name="Google Shape;542;p58"/>
          <p:cNvSpPr txBox="1"/>
          <p:nvPr>
            <p:ph idx="12" type="sldNum"/>
          </p:nvPr>
        </p:nvSpPr>
        <p:spPr>
          <a:xfrm>
            <a:off x="6781800" y="4914900"/>
            <a:ext cx="2133600" cy="159600"/>
          </a:xfrm>
          <a:prstGeom prst="rect">
            <a:avLst/>
          </a:prstGeom>
          <a:noFill/>
          <a:ln>
            <a:noFill/>
          </a:ln>
        </p:spPr>
        <p:txBody>
          <a:bodyPr anchorCtr="0" anchor="ctr" bIns="36000" lIns="36000" spcFirstLastPara="1" rIns="36000" wrap="square" tIns="36000">
            <a:normAutofit fontScale="70000" lnSpcReduction="20000"/>
          </a:bodyPr>
          <a:lstStyle/>
          <a:p>
            <a:pPr indent="0" lvl="0" marL="0" rtl="0" algn="r">
              <a:spcBef>
                <a:spcPts val="0"/>
              </a:spcBef>
              <a:spcAft>
                <a:spcPts val="0"/>
              </a:spcAft>
              <a:buNone/>
            </a:pPr>
            <a:fld id="{00000000-1234-1234-1234-123412341234}" type="slidenum">
              <a:rPr lang="en">
                <a:solidFill>
                  <a:schemeClr val="dk2"/>
                </a:solidFill>
              </a:rPr>
              <a:t>‹#›</a:t>
            </a:fld>
            <a:endParaRPr>
              <a:solidFill>
                <a:schemeClr val="dk2"/>
              </a:solidFill>
            </a:endParaRPr>
          </a:p>
        </p:txBody>
      </p:sp>
      <p:sp>
        <p:nvSpPr>
          <p:cNvPr id="543" name="Google Shape;543;p58"/>
          <p:cNvSpPr/>
          <p:nvPr/>
        </p:nvSpPr>
        <p:spPr>
          <a:xfrm>
            <a:off x="842962" y="2719983"/>
            <a:ext cx="4914900" cy="332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544" name="Google Shape;544;p58"/>
          <p:cNvSpPr/>
          <p:nvPr/>
        </p:nvSpPr>
        <p:spPr>
          <a:xfrm>
            <a:off x="6781800" y="2718197"/>
            <a:ext cx="1912200" cy="332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545" name="Google Shape;545;p58"/>
          <p:cNvSpPr/>
          <p:nvPr/>
        </p:nvSpPr>
        <p:spPr>
          <a:xfrm>
            <a:off x="960895" y="2694950"/>
            <a:ext cx="4974900" cy="432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546" name="Google Shape;546;p58"/>
          <p:cNvSpPr/>
          <p:nvPr/>
        </p:nvSpPr>
        <p:spPr>
          <a:xfrm>
            <a:off x="6896746" y="2732454"/>
            <a:ext cx="2018700" cy="432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pic>
        <p:nvPicPr>
          <p:cNvPr id="547" name="Google Shape;547;p58"/>
          <p:cNvPicPr preferRelativeResize="0"/>
          <p:nvPr/>
        </p:nvPicPr>
        <p:blipFill rotWithShape="1">
          <a:blip r:embed="rId3">
            <a:alphaModFix/>
          </a:blip>
          <a:srcRect b="0" l="0" r="0" t="0"/>
          <a:stretch/>
        </p:blipFill>
        <p:spPr>
          <a:xfrm>
            <a:off x="76200" y="1214672"/>
            <a:ext cx="8802600" cy="3671400"/>
          </a:xfrm>
          <a:prstGeom prst="rect">
            <a:avLst/>
          </a:prstGeom>
          <a:noFill/>
          <a:ln>
            <a:noFill/>
          </a:ln>
        </p:spPr>
      </p:pic>
      <p:sp>
        <p:nvSpPr>
          <p:cNvPr id="548" name="Google Shape;548;p58"/>
          <p:cNvSpPr txBox="1"/>
          <p:nvPr/>
        </p:nvSpPr>
        <p:spPr>
          <a:xfrm>
            <a:off x="2752778" y="2816320"/>
            <a:ext cx="712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map</a:t>
            </a:r>
            <a:endParaRPr/>
          </a:p>
        </p:txBody>
      </p:sp>
      <p:sp>
        <p:nvSpPr>
          <p:cNvPr id="549" name="Google Shape;549;p58"/>
          <p:cNvSpPr txBox="1"/>
          <p:nvPr/>
        </p:nvSpPr>
        <p:spPr>
          <a:xfrm>
            <a:off x="4471802" y="2816320"/>
            <a:ext cx="12393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combine</a:t>
            </a:r>
            <a:endParaRPr/>
          </a:p>
        </p:txBody>
      </p:sp>
      <p:sp>
        <p:nvSpPr>
          <p:cNvPr id="550" name="Google Shape;550;p58"/>
          <p:cNvSpPr txBox="1"/>
          <p:nvPr/>
        </p:nvSpPr>
        <p:spPr>
          <a:xfrm>
            <a:off x="5850296" y="2816320"/>
            <a:ext cx="12090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rPr>
              <a:t>shuffle</a:t>
            </a:r>
            <a:endParaRPr/>
          </a:p>
        </p:txBody>
      </p:sp>
      <p:sp>
        <p:nvSpPr>
          <p:cNvPr id="551" name="Google Shape;551;p58"/>
          <p:cNvSpPr txBox="1"/>
          <p:nvPr/>
        </p:nvSpPr>
        <p:spPr>
          <a:xfrm>
            <a:off x="7335479" y="2816320"/>
            <a:ext cx="10263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reduce</a:t>
            </a:r>
            <a:endParaRPr/>
          </a:p>
        </p:txBody>
      </p:sp>
      <p:sp>
        <p:nvSpPr>
          <p:cNvPr id="552" name="Google Shape;552;p5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MapReduce: WordCount</a:t>
            </a:r>
            <a:endParaRPr>
              <a:solidFill>
                <a:srgbClr val="FFFFFF"/>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56" name="Shape 556"/>
        <p:cNvGrpSpPr/>
        <p:nvPr/>
      </p:nvGrpSpPr>
      <p:grpSpPr>
        <a:xfrm>
          <a:off x="0" y="0"/>
          <a:ext cx="0" cy="0"/>
          <a:chOff x="0" y="0"/>
          <a:chExt cx="0" cy="0"/>
        </a:xfrm>
      </p:grpSpPr>
      <p:sp>
        <p:nvSpPr>
          <p:cNvPr id="557" name="Google Shape;557;p5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Why is this hard?</a:t>
            </a:r>
            <a:endParaRPr>
              <a:solidFill>
                <a:srgbClr val="FFFFFF"/>
              </a:solidFill>
            </a:endParaRPr>
          </a:p>
        </p:txBody>
      </p:sp>
      <p:sp>
        <p:nvSpPr>
          <p:cNvPr id="558" name="Google Shape;558;p59"/>
          <p:cNvSpPr txBox="1"/>
          <p:nvPr>
            <p:ph idx="1" type="body"/>
          </p:nvPr>
        </p:nvSpPr>
        <p:spPr>
          <a:xfrm>
            <a:off x="311700" y="1152475"/>
            <a:ext cx="8520600" cy="3372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200">
                <a:solidFill>
                  <a:srgbClr val="FFFFFF"/>
                </a:solidFill>
              </a:rPr>
              <a:t>Failure is common</a:t>
            </a:r>
            <a:endParaRPr sz="2200">
              <a:solidFill>
                <a:srgbClr val="FFFFFF"/>
              </a:solidFill>
            </a:endParaRPr>
          </a:p>
          <a:p>
            <a:pPr indent="457200" lvl="0" marL="0" rtl="0" algn="l">
              <a:spcBef>
                <a:spcPts val="1200"/>
              </a:spcBef>
              <a:spcAft>
                <a:spcPts val="0"/>
              </a:spcAft>
              <a:buNone/>
            </a:pPr>
            <a:r>
              <a:rPr lang="en" sz="1600">
                <a:solidFill>
                  <a:srgbClr val="FFFFFF"/>
                </a:solidFill>
              </a:rPr>
              <a:t>Even if each machine is available </a:t>
            </a:r>
            <a:r>
              <a:rPr i="1" lang="en" sz="1600">
                <a:solidFill>
                  <a:srgbClr val="FFFFFF"/>
                </a:solidFill>
              </a:rPr>
              <a:t>p</a:t>
            </a:r>
            <a:r>
              <a:rPr lang="en" sz="1600">
                <a:solidFill>
                  <a:srgbClr val="FFFFFF"/>
                </a:solidFill>
              </a:rPr>
              <a:t> = 99.999% of the time, a datacenter with</a:t>
            </a:r>
            <a:endParaRPr sz="1600">
              <a:solidFill>
                <a:srgbClr val="FFFFFF"/>
              </a:solidFill>
            </a:endParaRPr>
          </a:p>
          <a:p>
            <a:pPr indent="0" lvl="0" marL="457200" rtl="0" algn="l">
              <a:spcBef>
                <a:spcPts val="0"/>
              </a:spcBef>
              <a:spcAft>
                <a:spcPts val="0"/>
              </a:spcAft>
              <a:buNone/>
            </a:pPr>
            <a:r>
              <a:rPr i="1" lang="en" sz="1600">
                <a:solidFill>
                  <a:srgbClr val="FFFFFF"/>
                </a:solidFill>
              </a:rPr>
              <a:t>n</a:t>
            </a:r>
            <a:r>
              <a:rPr lang="en" sz="1600">
                <a:solidFill>
                  <a:srgbClr val="FFFFFF"/>
                </a:solidFill>
              </a:rPr>
              <a:t> = 100,000 machines still encounters failures </a:t>
            </a:r>
            <a:r>
              <a:rPr lang="en" sz="1600">
                <a:solidFill>
                  <a:srgbClr val="FFFFFF"/>
                </a:solidFill>
                <a:latin typeface="Consolas"/>
                <a:ea typeface="Consolas"/>
                <a:cs typeface="Consolas"/>
                <a:sym typeface="Consolas"/>
              </a:rPr>
              <a:t>(1-</a:t>
            </a:r>
            <a:r>
              <a:rPr i="1" lang="en" sz="1600">
                <a:solidFill>
                  <a:srgbClr val="FFFFFF"/>
                </a:solidFill>
                <a:latin typeface="Consolas"/>
                <a:ea typeface="Consolas"/>
                <a:cs typeface="Consolas"/>
                <a:sym typeface="Consolas"/>
              </a:rPr>
              <a:t>p</a:t>
            </a:r>
            <a:r>
              <a:rPr baseline="30000" i="1" lang="en" sz="1600">
                <a:solidFill>
                  <a:srgbClr val="FFFFFF"/>
                </a:solidFill>
                <a:latin typeface="Consolas"/>
                <a:ea typeface="Consolas"/>
                <a:cs typeface="Consolas"/>
                <a:sym typeface="Consolas"/>
              </a:rPr>
              <a:t>n</a:t>
            </a:r>
            <a:r>
              <a:rPr lang="en" sz="1600">
                <a:solidFill>
                  <a:srgbClr val="FFFFFF"/>
                </a:solidFill>
                <a:latin typeface="Consolas"/>
                <a:ea typeface="Consolas"/>
                <a:cs typeface="Consolas"/>
                <a:sym typeface="Consolas"/>
              </a:rPr>
              <a:t>) = 63%</a:t>
            </a:r>
            <a:r>
              <a:rPr lang="en" sz="1600">
                <a:solidFill>
                  <a:srgbClr val="FFFFFF"/>
                </a:solidFill>
              </a:rPr>
              <a:t> of the time</a:t>
            </a:r>
            <a:endParaRPr sz="1600">
              <a:solidFill>
                <a:srgbClr val="FFFFFF"/>
              </a:solidFill>
            </a:endParaRPr>
          </a:p>
          <a:p>
            <a:pPr indent="0" lvl="0" marL="0" rtl="0" algn="l">
              <a:spcBef>
                <a:spcPts val="0"/>
              </a:spcBef>
              <a:spcAft>
                <a:spcPts val="0"/>
              </a:spcAft>
              <a:buNone/>
            </a:pPr>
            <a:r>
              <a:t/>
            </a:r>
            <a:endParaRPr sz="1600">
              <a:solidFill>
                <a:srgbClr val="FFFFFF"/>
              </a:solidFill>
            </a:endParaRPr>
          </a:p>
          <a:p>
            <a:pPr indent="0" lvl="0" marL="0" rtl="0" algn="l">
              <a:spcBef>
                <a:spcPts val="0"/>
              </a:spcBef>
              <a:spcAft>
                <a:spcPts val="0"/>
              </a:spcAft>
              <a:buNone/>
            </a:pPr>
            <a:r>
              <a:rPr lang="en" sz="2200">
                <a:solidFill>
                  <a:srgbClr val="FFFFFF"/>
                </a:solidFill>
              </a:rPr>
              <a:t>Data skew causes unbalanced performance across cluster</a:t>
            </a:r>
            <a:endParaRPr sz="2200">
              <a:solidFill>
                <a:srgbClr val="FFFFFF"/>
              </a:solidFill>
            </a:endParaRPr>
          </a:p>
          <a:p>
            <a:pPr indent="0" lvl="0" marL="0" rtl="0" algn="l">
              <a:spcBef>
                <a:spcPts val="1200"/>
              </a:spcBef>
              <a:spcAft>
                <a:spcPts val="0"/>
              </a:spcAft>
              <a:buNone/>
            </a:pPr>
            <a:r>
              <a:rPr lang="en" sz="2200">
                <a:solidFill>
                  <a:srgbClr val="FFFFFF"/>
                </a:solidFill>
              </a:rPr>
              <a:t>Problems occur at scale</a:t>
            </a:r>
            <a:endParaRPr sz="2200">
              <a:solidFill>
                <a:srgbClr val="FFFFFF"/>
              </a:solidFill>
            </a:endParaRPr>
          </a:p>
          <a:p>
            <a:pPr indent="0" lvl="0" marL="0" rtl="0" algn="l">
              <a:spcBef>
                <a:spcPts val="1200"/>
              </a:spcBef>
              <a:spcAft>
                <a:spcPts val="1200"/>
              </a:spcAft>
              <a:buClr>
                <a:schemeClr val="dk1"/>
              </a:buClr>
              <a:buSzPts val="1100"/>
              <a:buFont typeface="Arial"/>
              <a:buNone/>
            </a:pPr>
            <a:r>
              <a:rPr lang="en" sz="2200">
                <a:solidFill>
                  <a:srgbClr val="FFFFFF"/>
                </a:solidFill>
              </a:rPr>
              <a:t>Hard to debug!</a:t>
            </a:r>
            <a:endParaRPr sz="22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8">
                                            <p:txEl>
                                              <p:pRg end="0" st="0"/>
                                            </p:txEl>
                                          </p:spTgt>
                                        </p:tgtEl>
                                        <p:attrNameLst>
                                          <p:attrName>style.visibility</p:attrName>
                                        </p:attrNameLst>
                                      </p:cBhvr>
                                      <p:to>
                                        <p:strVal val="visible"/>
                                      </p:to>
                                    </p:set>
                                    <p:animEffect filter="fade" transition="in">
                                      <p:cBhvr>
                                        <p:cTn dur="1"/>
                                        <p:tgtEl>
                                          <p:spTgt spid="55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8">
                                            <p:txEl>
                                              <p:pRg end="1" st="1"/>
                                            </p:txEl>
                                          </p:spTgt>
                                        </p:tgtEl>
                                        <p:attrNameLst>
                                          <p:attrName>style.visibility</p:attrName>
                                        </p:attrNameLst>
                                      </p:cBhvr>
                                      <p:to>
                                        <p:strVal val="visible"/>
                                      </p:to>
                                    </p:set>
                                    <p:animEffect filter="fade" transition="in">
                                      <p:cBhvr>
                                        <p:cTn dur="1"/>
                                        <p:tgtEl>
                                          <p:spTgt spid="55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8">
                                            <p:txEl>
                                              <p:pRg end="2" st="2"/>
                                            </p:txEl>
                                          </p:spTgt>
                                        </p:tgtEl>
                                        <p:attrNameLst>
                                          <p:attrName>style.visibility</p:attrName>
                                        </p:attrNameLst>
                                      </p:cBhvr>
                                      <p:to>
                                        <p:strVal val="visible"/>
                                      </p:to>
                                    </p:set>
                                    <p:animEffect filter="fade" transition="in">
                                      <p:cBhvr>
                                        <p:cTn dur="1"/>
                                        <p:tgtEl>
                                          <p:spTgt spid="55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8">
                                            <p:txEl>
                                              <p:pRg end="3" st="3"/>
                                            </p:txEl>
                                          </p:spTgt>
                                        </p:tgtEl>
                                        <p:attrNameLst>
                                          <p:attrName>style.visibility</p:attrName>
                                        </p:attrNameLst>
                                      </p:cBhvr>
                                      <p:to>
                                        <p:strVal val="visible"/>
                                      </p:to>
                                    </p:set>
                                    <p:animEffect filter="fade" transition="in">
                                      <p:cBhvr>
                                        <p:cTn dur="1"/>
                                        <p:tgtEl>
                                          <p:spTgt spid="55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8">
                                            <p:txEl>
                                              <p:pRg end="4" st="4"/>
                                            </p:txEl>
                                          </p:spTgt>
                                        </p:tgtEl>
                                        <p:attrNameLst>
                                          <p:attrName>style.visibility</p:attrName>
                                        </p:attrNameLst>
                                      </p:cBhvr>
                                      <p:to>
                                        <p:strVal val="visible"/>
                                      </p:to>
                                    </p:set>
                                    <p:animEffect filter="fade" transition="in">
                                      <p:cBhvr>
                                        <p:cTn dur="1"/>
                                        <p:tgtEl>
                                          <p:spTgt spid="55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8">
                                            <p:txEl>
                                              <p:pRg end="5" st="5"/>
                                            </p:txEl>
                                          </p:spTgt>
                                        </p:tgtEl>
                                        <p:attrNameLst>
                                          <p:attrName>style.visibility</p:attrName>
                                        </p:attrNameLst>
                                      </p:cBhvr>
                                      <p:to>
                                        <p:strVal val="visible"/>
                                      </p:to>
                                    </p:set>
                                    <p:animEffect filter="fade" transition="in">
                                      <p:cBhvr>
                                        <p:cTn dur="1"/>
                                        <p:tgtEl>
                                          <p:spTgt spid="558">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8">
                                            <p:txEl>
                                              <p:pRg end="6" st="6"/>
                                            </p:txEl>
                                          </p:spTgt>
                                        </p:tgtEl>
                                        <p:attrNameLst>
                                          <p:attrName>style.visibility</p:attrName>
                                        </p:attrNameLst>
                                      </p:cBhvr>
                                      <p:to>
                                        <p:strVal val="visible"/>
                                      </p:to>
                                    </p:set>
                                    <p:animEffect filter="fade" transition="in">
                                      <p:cBhvr>
                                        <p:cTn dur="1"/>
                                        <p:tgtEl>
                                          <p:spTgt spid="558">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62" name="Shape 562"/>
        <p:cNvGrpSpPr/>
        <p:nvPr/>
      </p:nvGrpSpPr>
      <p:grpSpPr>
        <a:xfrm>
          <a:off x="0" y="0"/>
          <a:ext cx="0" cy="0"/>
          <a:chOff x="0" y="0"/>
          <a:chExt cx="0" cy="0"/>
        </a:xfrm>
      </p:grpSpPr>
      <p:cxnSp>
        <p:nvCxnSpPr>
          <p:cNvPr id="563" name="Google Shape;563;p60"/>
          <p:cNvCxnSpPr/>
          <p:nvPr/>
        </p:nvCxnSpPr>
        <p:spPr>
          <a:xfrm>
            <a:off x="726888" y="2571750"/>
            <a:ext cx="7877400" cy="0"/>
          </a:xfrm>
          <a:prstGeom prst="straightConnector1">
            <a:avLst/>
          </a:prstGeom>
          <a:noFill/>
          <a:ln cap="flat" cmpd="sng" w="38100">
            <a:solidFill>
              <a:srgbClr val="FFFFFF"/>
            </a:solidFill>
            <a:prstDash val="solid"/>
            <a:round/>
            <a:headEnd len="med" w="med" type="none"/>
            <a:tailEnd len="med" w="med" type="triangle"/>
          </a:ln>
        </p:spPr>
      </p:cxnSp>
      <p:grpSp>
        <p:nvGrpSpPr>
          <p:cNvPr id="564" name="Google Shape;564;p60"/>
          <p:cNvGrpSpPr/>
          <p:nvPr/>
        </p:nvGrpSpPr>
        <p:grpSpPr>
          <a:xfrm>
            <a:off x="898663" y="2476950"/>
            <a:ext cx="593400" cy="486300"/>
            <a:chOff x="966000" y="2195025"/>
            <a:chExt cx="593400" cy="486300"/>
          </a:xfrm>
        </p:grpSpPr>
        <p:cxnSp>
          <p:nvCxnSpPr>
            <p:cNvPr id="565" name="Google Shape;565;p60"/>
            <p:cNvCxnSpPr/>
            <p:nvPr/>
          </p:nvCxnSpPr>
          <p:spPr>
            <a:xfrm>
              <a:off x="1262700" y="2195025"/>
              <a:ext cx="0" cy="189600"/>
            </a:xfrm>
            <a:prstGeom prst="straightConnector1">
              <a:avLst/>
            </a:prstGeom>
            <a:noFill/>
            <a:ln cap="flat" cmpd="sng" w="19050">
              <a:solidFill>
                <a:srgbClr val="FFFFFF"/>
              </a:solidFill>
              <a:prstDash val="solid"/>
              <a:round/>
              <a:headEnd len="med" w="med" type="none"/>
              <a:tailEnd len="med" w="med" type="none"/>
            </a:ln>
          </p:spPr>
        </p:cxnSp>
        <p:sp>
          <p:nvSpPr>
            <p:cNvPr id="566" name="Google Shape;566;p60"/>
            <p:cNvSpPr txBox="1"/>
            <p:nvPr/>
          </p:nvSpPr>
          <p:spPr>
            <a:xfrm>
              <a:off x="966000" y="2384625"/>
              <a:ext cx="593400" cy="2967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rPr>
                <a:t>2004</a:t>
              </a:r>
              <a:endParaRPr>
                <a:solidFill>
                  <a:srgbClr val="FFFFFF"/>
                </a:solidFill>
              </a:endParaRPr>
            </a:p>
          </p:txBody>
        </p:sp>
      </p:grpSp>
      <p:sp>
        <p:nvSpPr>
          <p:cNvPr id="567" name="Google Shape;567;p60"/>
          <p:cNvSpPr txBox="1"/>
          <p:nvPr/>
        </p:nvSpPr>
        <p:spPr>
          <a:xfrm>
            <a:off x="131575" y="1252397"/>
            <a:ext cx="2127600" cy="534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rPr>
              <a:t>MapReduce</a:t>
            </a:r>
            <a:endParaRPr sz="2400">
              <a:solidFill>
                <a:srgbClr val="FFFFFF"/>
              </a:solidFill>
            </a:endParaRPr>
          </a:p>
        </p:txBody>
      </p:sp>
      <p:grpSp>
        <p:nvGrpSpPr>
          <p:cNvPr id="568" name="Google Shape;568;p60"/>
          <p:cNvGrpSpPr/>
          <p:nvPr/>
        </p:nvGrpSpPr>
        <p:grpSpPr>
          <a:xfrm>
            <a:off x="2727463" y="2476950"/>
            <a:ext cx="593400" cy="486300"/>
            <a:chOff x="966000" y="2195025"/>
            <a:chExt cx="593400" cy="486300"/>
          </a:xfrm>
        </p:grpSpPr>
        <p:cxnSp>
          <p:nvCxnSpPr>
            <p:cNvPr id="569" name="Google Shape;569;p60"/>
            <p:cNvCxnSpPr/>
            <p:nvPr/>
          </p:nvCxnSpPr>
          <p:spPr>
            <a:xfrm>
              <a:off x="1262700" y="2195025"/>
              <a:ext cx="0" cy="189600"/>
            </a:xfrm>
            <a:prstGeom prst="straightConnector1">
              <a:avLst/>
            </a:prstGeom>
            <a:noFill/>
            <a:ln cap="flat" cmpd="sng" w="19050">
              <a:solidFill>
                <a:srgbClr val="FFFFFF"/>
              </a:solidFill>
              <a:prstDash val="solid"/>
              <a:round/>
              <a:headEnd len="med" w="med" type="none"/>
              <a:tailEnd len="med" w="med" type="none"/>
            </a:ln>
          </p:spPr>
        </p:cxnSp>
        <p:sp>
          <p:nvSpPr>
            <p:cNvPr id="570" name="Google Shape;570;p60"/>
            <p:cNvSpPr txBox="1"/>
            <p:nvPr/>
          </p:nvSpPr>
          <p:spPr>
            <a:xfrm>
              <a:off x="966000" y="2384625"/>
              <a:ext cx="593400" cy="2967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rPr>
                <a:t>2007</a:t>
              </a:r>
              <a:endParaRPr>
                <a:solidFill>
                  <a:srgbClr val="FFFFFF"/>
                </a:solidFill>
              </a:endParaRPr>
            </a:p>
          </p:txBody>
        </p:sp>
      </p:grpSp>
      <p:grpSp>
        <p:nvGrpSpPr>
          <p:cNvPr id="571" name="Google Shape;571;p60"/>
          <p:cNvGrpSpPr/>
          <p:nvPr/>
        </p:nvGrpSpPr>
        <p:grpSpPr>
          <a:xfrm>
            <a:off x="5165863" y="2476950"/>
            <a:ext cx="593400" cy="486300"/>
            <a:chOff x="966000" y="2195025"/>
            <a:chExt cx="593400" cy="486300"/>
          </a:xfrm>
        </p:grpSpPr>
        <p:cxnSp>
          <p:nvCxnSpPr>
            <p:cNvPr id="572" name="Google Shape;572;p60"/>
            <p:cNvCxnSpPr/>
            <p:nvPr/>
          </p:nvCxnSpPr>
          <p:spPr>
            <a:xfrm>
              <a:off x="1262700" y="2195025"/>
              <a:ext cx="0" cy="189600"/>
            </a:xfrm>
            <a:prstGeom prst="straightConnector1">
              <a:avLst/>
            </a:prstGeom>
            <a:noFill/>
            <a:ln cap="flat" cmpd="sng" w="19050">
              <a:solidFill>
                <a:srgbClr val="FFFFFF"/>
              </a:solidFill>
              <a:prstDash val="solid"/>
              <a:round/>
              <a:headEnd len="med" w="med" type="none"/>
              <a:tailEnd len="med" w="med" type="none"/>
            </a:ln>
          </p:spPr>
        </p:cxnSp>
        <p:sp>
          <p:nvSpPr>
            <p:cNvPr id="573" name="Google Shape;573;p60"/>
            <p:cNvSpPr txBox="1"/>
            <p:nvPr/>
          </p:nvSpPr>
          <p:spPr>
            <a:xfrm>
              <a:off x="966000" y="2384625"/>
              <a:ext cx="593400" cy="2967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rPr>
                <a:t>2011</a:t>
              </a:r>
              <a:endParaRPr>
                <a:solidFill>
                  <a:srgbClr val="FFFFFF"/>
                </a:solidFill>
              </a:endParaRPr>
            </a:p>
          </p:txBody>
        </p:sp>
      </p:grpSp>
      <p:grpSp>
        <p:nvGrpSpPr>
          <p:cNvPr id="574" name="Google Shape;574;p60"/>
          <p:cNvGrpSpPr/>
          <p:nvPr/>
        </p:nvGrpSpPr>
        <p:grpSpPr>
          <a:xfrm>
            <a:off x="5775463" y="2476950"/>
            <a:ext cx="593400" cy="486300"/>
            <a:chOff x="1042200" y="2195025"/>
            <a:chExt cx="593400" cy="486300"/>
          </a:xfrm>
        </p:grpSpPr>
        <p:cxnSp>
          <p:nvCxnSpPr>
            <p:cNvPr id="575" name="Google Shape;575;p60"/>
            <p:cNvCxnSpPr/>
            <p:nvPr/>
          </p:nvCxnSpPr>
          <p:spPr>
            <a:xfrm>
              <a:off x="1338900" y="2195025"/>
              <a:ext cx="0" cy="189600"/>
            </a:xfrm>
            <a:prstGeom prst="straightConnector1">
              <a:avLst/>
            </a:prstGeom>
            <a:noFill/>
            <a:ln cap="flat" cmpd="sng" w="19050">
              <a:solidFill>
                <a:srgbClr val="FFFFFF"/>
              </a:solidFill>
              <a:prstDash val="solid"/>
              <a:round/>
              <a:headEnd len="med" w="med" type="none"/>
              <a:tailEnd len="med" w="med" type="none"/>
            </a:ln>
          </p:spPr>
        </p:cxnSp>
        <p:sp>
          <p:nvSpPr>
            <p:cNvPr id="576" name="Google Shape;576;p60"/>
            <p:cNvSpPr txBox="1"/>
            <p:nvPr/>
          </p:nvSpPr>
          <p:spPr>
            <a:xfrm>
              <a:off x="1042200" y="2384625"/>
              <a:ext cx="593400" cy="2967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rPr>
                <a:t>2012</a:t>
              </a:r>
              <a:endParaRPr>
                <a:solidFill>
                  <a:srgbClr val="FFFFFF"/>
                </a:solidFill>
              </a:endParaRPr>
            </a:p>
          </p:txBody>
        </p:sp>
      </p:grpSp>
      <p:grpSp>
        <p:nvGrpSpPr>
          <p:cNvPr id="577" name="Google Shape;577;p60"/>
          <p:cNvGrpSpPr/>
          <p:nvPr/>
        </p:nvGrpSpPr>
        <p:grpSpPr>
          <a:xfrm>
            <a:off x="7604263" y="2476950"/>
            <a:ext cx="593400" cy="486300"/>
            <a:chOff x="1042200" y="2195025"/>
            <a:chExt cx="593400" cy="486300"/>
          </a:xfrm>
        </p:grpSpPr>
        <p:cxnSp>
          <p:nvCxnSpPr>
            <p:cNvPr id="578" name="Google Shape;578;p60"/>
            <p:cNvCxnSpPr/>
            <p:nvPr/>
          </p:nvCxnSpPr>
          <p:spPr>
            <a:xfrm>
              <a:off x="1338900" y="2195025"/>
              <a:ext cx="0" cy="189600"/>
            </a:xfrm>
            <a:prstGeom prst="straightConnector1">
              <a:avLst/>
            </a:prstGeom>
            <a:noFill/>
            <a:ln cap="flat" cmpd="sng" w="19050">
              <a:solidFill>
                <a:srgbClr val="FFFFFF"/>
              </a:solidFill>
              <a:prstDash val="solid"/>
              <a:round/>
              <a:headEnd len="med" w="med" type="none"/>
              <a:tailEnd len="med" w="med" type="none"/>
            </a:ln>
          </p:spPr>
        </p:cxnSp>
        <p:sp>
          <p:nvSpPr>
            <p:cNvPr id="579" name="Google Shape;579;p60"/>
            <p:cNvSpPr txBox="1"/>
            <p:nvPr/>
          </p:nvSpPr>
          <p:spPr>
            <a:xfrm>
              <a:off x="1042200" y="2384625"/>
              <a:ext cx="593400" cy="2967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rPr>
                <a:t>2015</a:t>
              </a:r>
              <a:endParaRPr>
                <a:solidFill>
                  <a:srgbClr val="FFFFFF"/>
                </a:solidFill>
              </a:endParaRPr>
            </a:p>
          </p:txBody>
        </p:sp>
      </p:grpSp>
      <p:cxnSp>
        <p:nvCxnSpPr>
          <p:cNvPr id="580" name="Google Shape;580;p60"/>
          <p:cNvCxnSpPr/>
          <p:nvPr/>
        </p:nvCxnSpPr>
        <p:spPr>
          <a:xfrm>
            <a:off x="1195363" y="1759175"/>
            <a:ext cx="0" cy="626400"/>
          </a:xfrm>
          <a:prstGeom prst="straightConnector1">
            <a:avLst/>
          </a:prstGeom>
          <a:noFill/>
          <a:ln cap="flat" cmpd="sng" w="19050">
            <a:solidFill>
              <a:srgbClr val="FF0000"/>
            </a:solidFill>
            <a:prstDash val="solid"/>
            <a:round/>
            <a:headEnd len="med" w="med" type="none"/>
            <a:tailEnd len="med" w="med" type="triangle"/>
          </a:ln>
        </p:spPr>
      </p:cxnSp>
      <p:grpSp>
        <p:nvGrpSpPr>
          <p:cNvPr id="581" name="Google Shape;581;p60"/>
          <p:cNvGrpSpPr/>
          <p:nvPr/>
        </p:nvGrpSpPr>
        <p:grpSpPr>
          <a:xfrm>
            <a:off x="4589475" y="1242999"/>
            <a:ext cx="1746174" cy="1149113"/>
            <a:chOff x="4589475" y="1242999"/>
            <a:chExt cx="1746174" cy="1149113"/>
          </a:xfrm>
        </p:grpSpPr>
        <p:pic>
          <p:nvPicPr>
            <p:cNvPr id="582" name="Google Shape;582;p60"/>
            <p:cNvPicPr preferRelativeResize="0"/>
            <p:nvPr/>
          </p:nvPicPr>
          <p:blipFill>
            <a:blip r:embed="rId3">
              <a:alphaModFix/>
            </a:blip>
            <a:stretch>
              <a:fillRect/>
            </a:stretch>
          </p:blipFill>
          <p:spPr>
            <a:xfrm>
              <a:off x="4589475" y="1242999"/>
              <a:ext cx="1746174" cy="553075"/>
            </a:xfrm>
            <a:prstGeom prst="rect">
              <a:avLst/>
            </a:prstGeom>
            <a:noFill/>
            <a:ln>
              <a:noFill/>
            </a:ln>
          </p:spPr>
        </p:pic>
        <p:cxnSp>
          <p:nvCxnSpPr>
            <p:cNvPr id="583" name="Google Shape;583;p60"/>
            <p:cNvCxnSpPr/>
            <p:nvPr/>
          </p:nvCxnSpPr>
          <p:spPr>
            <a:xfrm>
              <a:off x="5462563" y="1880913"/>
              <a:ext cx="0" cy="511200"/>
            </a:xfrm>
            <a:prstGeom prst="straightConnector1">
              <a:avLst/>
            </a:prstGeom>
            <a:noFill/>
            <a:ln cap="flat" cmpd="sng" w="19050">
              <a:solidFill>
                <a:srgbClr val="FF0000"/>
              </a:solidFill>
              <a:prstDash val="solid"/>
              <a:round/>
              <a:headEnd len="med" w="med" type="none"/>
              <a:tailEnd len="med" w="med" type="triangle"/>
            </a:ln>
          </p:spPr>
        </p:cxnSp>
      </p:grpSp>
      <p:grpSp>
        <p:nvGrpSpPr>
          <p:cNvPr id="584" name="Google Shape;584;p60"/>
          <p:cNvGrpSpPr/>
          <p:nvPr/>
        </p:nvGrpSpPr>
        <p:grpSpPr>
          <a:xfrm>
            <a:off x="5406788" y="2963250"/>
            <a:ext cx="1330740" cy="1645100"/>
            <a:chOff x="5406788" y="2963250"/>
            <a:chExt cx="1330740" cy="1645100"/>
          </a:xfrm>
        </p:grpSpPr>
        <p:pic>
          <p:nvPicPr>
            <p:cNvPr id="585" name="Google Shape;585;p60"/>
            <p:cNvPicPr preferRelativeResize="0"/>
            <p:nvPr/>
          </p:nvPicPr>
          <p:blipFill>
            <a:blip r:embed="rId4">
              <a:alphaModFix/>
            </a:blip>
            <a:stretch>
              <a:fillRect/>
            </a:stretch>
          </p:blipFill>
          <p:spPr>
            <a:xfrm>
              <a:off x="5406788" y="3900500"/>
              <a:ext cx="1330740" cy="707850"/>
            </a:xfrm>
            <a:prstGeom prst="rect">
              <a:avLst/>
            </a:prstGeom>
            <a:noFill/>
            <a:ln>
              <a:noFill/>
            </a:ln>
          </p:spPr>
        </p:pic>
        <p:cxnSp>
          <p:nvCxnSpPr>
            <p:cNvPr id="586" name="Google Shape;586;p60"/>
            <p:cNvCxnSpPr>
              <a:endCxn id="576" idx="2"/>
            </p:cNvCxnSpPr>
            <p:nvPr/>
          </p:nvCxnSpPr>
          <p:spPr>
            <a:xfrm rot="10800000">
              <a:off x="6072163" y="2963250"/>
              <a:ext cx="0" cy="1059000"/>
            </a:xfrm>
            <a:prstGeom prst="straightConnector1">
              <a:avLst/>
            </a:prstGeom>
            <a:noFill/>
            <a:ln cap="flat" cmpd="sng" w="19050">
              <a:solidFill>
                <a:srgbClr val="FF0000"/>
              </a:solidFill>
              <a:prstDash val="solid"/>
              <a:round/>
              <a:headEnd len="med" w="med" type="none"/>
              <a:tailEnd len="med" w="med" type="triangle"/>
            </a:ln>
          </p:spPr>
        </p:cxnSp>
      </p:grpSp>
      <p:sp>
        <p:nvSpPr>
          <p:cNvPr id="587" name="Google Shape;587;p60"/>
          <p:cNvSpPr txBox="1"/>
          <p:nvPr/>
        </p:nvSpPr>
        <p:spPr>
          <a:xfrm>
            <a:off x="1960380" y="3544700"/>
            <a:ext cx="2127600" cy="626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rPr>
              <a:t>Dryad</a:t>
            </a:r>
            <a:endParaRPr sz="2400">
              <a:solidFill>
                <a:srgbClr val="FFFFFF"/>
              </a:solidFill>
            </a:endParaRPr>
          </a:p>
        </p:txBody>
      </p:sp>
      <p:cxnSp>
        <p:nvCxnSpPr>
          <p:cNvPr id="588" name="Google Shape;588;p60"/>
          <p:cNvCxnSpPr/>
          <p:nvPr/>
        </p:nvCxnSpPr>
        <p:spPr>
          <a:xfrm rot="10800000">
            <a:off x="3024163" y="2963250"/>
            <a:ext cx="0" cy="630300"/>
          </a:xfrm>
          <a:prstGeom prst="straightConnector1">
            <a:avLst/>
          </a:prstGeom>
          <a:noFill/>
          <a:ln cap="flat" cmpd="sng" w="19050">
            <a:solidFill>
              <a:srgbClr val="FF0000"/>
            </a:solidFill>
            <a:prstDash val="solid"/>
            <a:round/>
            <a:headEnd len="med" w="med" type="none"/>
            <a:tailEnd len="med" w="med" type="triangle"/>
          </a:ln>
        </p:spPr>
      </p:cxnSp>
      <p:pic>
        <p:nvPicPr>
          <p:cNvPr id="589" name="Google Shape;589;p60"/>
          <p:cNvPicPr preferRelativeResize="0"/>
          <p:nvPr/>
        </p:nvPicPr>
        <p:blipFill>
          <a:blip r:embed="rId5">
            <a:alphaModFix/>
          </a:blip>
          <a:stretch>
            <a:fillRect/>
          </a:stretch>
        </p:blipFill>
        <p:spPr>
          <a:xfrm>
            <a:off x="7259847" y="3135500"/>
            <a:ext cx="1188350" cy="1035600"/>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93" name="Shape 593"/>
        <p:cNvGrpSpPr/>
        <p:nvPr/>
      </p:nvGrpSpPr>
      <p:grpSpPr>
        <a:xfrm>
          <a:off x="0" y="0"/>
          <a:ext cx="0" cy="0"/>
          <a:chOff x="0" y="0"/>
          <a:chExt cx="0" cy="0"/>
        </a:xfrm>
      </p:grpSpPr>
      <p:sp>
        <p:nvSpPr>
          <p:cNvPr id="594" name="Google Shape;594;p61"/>
          <p:cNvSpPr txBox="1"/>
          <p:nvPr>
            <p:ph type="title"/>
          </p:nvPr>
        </p:nvSpPr>
        <p:spPr>
          <a:xfrm>
            <a:off x="311700" y="744575"/>
            <a:ext cx="8494200" cy="33339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4000">
                <a:solidFill>
                  <a:srgbClr val="FFFFFF"/>
                </a:solidFill>
              </a:rPr>
              <a:t>Assignment 1.2 is due 2/16</a:t>
            </a:r>
            <a:endParaRPr sz="4000">
              <a:solidFill>
                <a:srgbClr val="FFFFFF"/>
              </a:solidFill>
            </a:endParaRPr>
          </a:p>
          <a:p>
            <a:pPr indent="0" lvl="0" marL="0" rtl="0" algn="ctr">
              <a:spcBef>
                <a:spcPts val="0"/>
              </a:spcBef>
              <a:spcAft>
                <a:spcPts val="0"/>
              </a:spcAft>
              <a:buNone/>
            </a:pPr>
            <a:r>
              <a:t/>
            </a:r>
            <a:endParaRPr sz="4000">
              <a:solidFill>
                <a:schemeClr val="lt1"/>
              </a:solidFill>
            </a:endParaRPr>
          </a:p>
          <a:p>
            <a:pPr indent="0" lvl="0" marL="0" rtl="0" algn="ctr">
              <a:spcBef>
                <a:spcPts val="0"/>
              </a:spcBef>
              <a:spcAft>
                <a:spcPts val="0"/>
              </a:spcAft>
              <a:buClr>
                <a:schemeClr val="dk1"/>
              </a:buClr>
              <a:buSzPts val="1100"/>
              <a:buFont typeface="Arial"/>
              <a:buNone/>
            </a:pPr>
            <a:r>
              <a:rPr lang="en" sz="4000">
                <a:solidFill>
                  <a:schemeClr val="lt1"/>
                </a:solidFill>
              </a:rPr>
              <a:t>Assignment 1.3 is due 2/18</a:t>
            </a:r>
            <a:endParaRPr sz="40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Example: Bank Account</a:t>
            </a:r>
            <a:endParaRPr>
              <a:solidFill>
                <a:srgbClr val="FFFFFF"/>
              </a:solidFill>
            </a:endParaRPr>
          </a:p>
        </p:txBody>
      </p:sp>
      <p:cxnSp>
        <p:nvCxnSpPr>
          <p:cNvPr id="79" name="Google Shape;79;p17"/>
          <p:cNvCxnSpPr/>
          <p:nvPr/>
        </p:nvCxnSpPr>
        <p:spPr>
          <a:xfrm>
            <a:off x="4015425" y="1656275"/>
            <a:ext cx="0" cy="3018000"/>
          </a:xfrm>
          <a:prstGeom prst="straightConnector1">
            <a:avLst/>
          </a:prstGeom>
          <a:noFill/>
          <a:ln cap="flat" cmpd="sng" w="38100">
            <a:solidFill>
              <a:schemeClr val="lt1"/>
            </a:solidFill>
            <a:prstDash val="solid"/>
            <a:round/>
            <a:headEnd len="med" w="med" type="none"/>
            <a:tailEnd len="med" w="med" type="none"/>
          </a:ln>
        </p:spPr>
      </p:cxnSp>
      <p:cxnSp>
        <p:nvCxnSpPr>
          <p:cNvPr id="80" name="Google Shape;80;p17"/>
          <p:cNvCxnSpPr/>
          <p:nvPr/>
        </p:nvCxnSpPr>
        <p:spPr>
          <a:xfrm>
            <a:off x="4986875" y="1656275"/>
            <a:ext cx="0" cy="3018000"/>
          </a:xfrm>
          <a:prstGeom prst="straightConnector1">
            <a:avLst/>
          </a:prstGeom>
          <a:noFill/>
          <a:ln cap="flat" cmpd="sng" w="38100">
            <a:solidFill>
              <a:schemeClr val="lt1"/>
            </a:solidFill>
            <a:prstDash val="solid"/>
            <a:round/>
            <a:headEnd len="med" w="med" type="none"/>
            <a:tailEnd len="med" w="med" type="none"/>
          </a:ln>
        </p:spPr>
      </p:cxnSp>
      <p:sp>
        <p:nvSpPr>
          <p:cNvPr id="81" name="Google Shape;81;p17"/>
          <p:cNvSpPr txBox="1"/>
          <p:nvPr/>
        </p:nvSpPr>
        <p:spPr>
          <a:xfrm>
            <a:off x="2664075" y="1340413"/>
            <a:ext cx="6864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Bob</a:t>
            </a:r>
            <a:endParaRPr b="1" sz="1600">
              <a:solidFill>
                <a:srgbClr val="17AAE8"/>
              </a:solidFill>
            </a:endParaRPr>
          </a:p>
        </p:txBody>
      </p:sp>
      <p:sp>
        <p:nvSpPr>
          <p:cNvPr id="82" name="Google Shape;82;p17"/>
          <p:cNvSpPr txBox="1"/>
          <p:nvPr/>
        </p:nvSpPr>
        <p:spPr>
          <a:xfrm>
            <a:off x="5656550" y="1340425"/>
            <a:ext cx="8862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Alice</a:t>
            </a:r>
            <a:endParaRPr b="1" sz="1800">
              <a:solidFill>
                <a:srgbClr val="FF0000"/>
              </a:solidFill>
            </a:endParaRPr>
          </a:p>
        </p:txBody>
      </p:sp>
      <p:sp>
        <p:nvSpPr>
          <p:cNvPr id="83" name="Google Shape;83;p17"/>
          <p:cNvSpPr txBox="1"/>
          <p:nvPr/>
        </p:nvSpPr>
        <p:spPr>
          <a:xfrm>
            <a:off x="4157950" y="173246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10</a:t>
            </a:r>
            <a:r>
              <a:rPr b="1" lang="en" sz="1600">
                <a:solidFill>
                  <a:srgbClr val="EFEFEF"/>
                </a:solidFill>
              </a:rPr>
              <a:t>0</a:t>
            </a:r>
            <a:endParaRPr b="1" sz="1600">
              <a:solidFill>
                <a:srgbClr val="EFEFEF"/>
              </a:solidFill>
            </a:endParaRPr>
          </a:p>
        </p:txBody>
      </p:sp>
      <p:sp>
        <p:nvSpPr>
          <p:cNvPr id="84" name="Google Shape;84;p17"/>
          <p:cNvSpPr txBox="1"/>
          <p:nvPr/>
        </p:nvSpPr>
        <p:spPr>
          <a:xfrm>
            <a:off x="2214525" y="2023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Read b = 100</a:t>
            </a:r>
            <a:endParaRPr b="1" sz="1600">
              <a:solidFill>
                <a:srgbClr val="17AAE8"/>
              </a:solidFill>
            </a:endParaRPr>
          </a:p>
        </p:txBody>
      </p:sp>
      <p:sp>
        <p:nvSpPr>
          <p:cNvPr id="85" name="Google Shape;85;p17"/>
          <p:cNvSpPr/>
          <p:nvPr/>
        </p:nvSpPr>
        <p:spPr>
          <a:xfrm>
            <a:off x="3708400" y="1367075"/>
            <a:ext cx="1585500" cy="35647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t>Bank Account</a:t>
            </a:r>
            <a:endParaRPr b="1" sz="1600"/>
          </a:p>
        </p:txBody>
      </p:sp>
      <p:sp>
        <p:nvSpPr>
          <p:cNvPr id="86" name="Google Shape;86;p17"/>
          <p:cNvSpPr txBox="1"/>
          <p:nvPr/>
        </p:nvSpPr>
        <p:spPr>
          <a:xfrm>
            <a:off x="2214525" y="2404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b = b + 10</a:t>
            </a:r>
            <a:endParaRPr b="1" sz="1600">
              <a:solidFill>
                <a:srgbClr val="17AAE8"/>
              </a:solidFill>
            </a:endParaRPr>
          </a:p>
        </p:txBody>
      </p:sp>
      <p:sp>
        <p:nvSpPr>
          <p:cNvPr id="87" name="Google Shape;87;p17"/>
          <p:cNvSpPr txBox="1"/>
          <p:nvPr/>
        </p:nvSpPr>
        <p:spPr>
          <a:xfrm>
            <a:off x="2214525" y="2785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Write b = 110</a:t>
            </a:r>
            <a:endParaRPr b="1" sz="1600">
              <a:solidFill>
                <a:srgbClr val="17AAE8"/>
              </a:solidFill>
            </a:endParaRPr>
          </a:p>
        </p:txBody>
      </p:sp>
      <p:sp>
        <p:nvSpPr>
          <p:cNvPr id="88" name="Google Shape;88;p17"/>
          <p:cNvSpPr txBox="1"/>
          <p:nvPr/>
        </p:nvSpPr>
        <p:spPr>
          <a:xfrm>
            <a:off x="4157950" y="28121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sp>
        <p:nvSpPr>
          <p:cNvPr id="89" name="Google Shape;89;p17"/>
          <p:cNvSpPr txBox="1"/>
          <p:nvPr/>
        </p:nvSpPr>
        <p:spPr>
          <a:xfrm>
            <a:off x="5186325" y="3318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Read b = 110</a:t>
            </a:r>
            <a:endParaRPr b="1" sz="1600">
              <a:solidFill>
                <a:srgbClr val="FF0000"/>
              </a:solidFill>
            </a:endParaRPr>
          </a:p>
        </p:txBody>
      </p:sp>
      <p:sp>
        <p:nvSpPr>
          <p:cNvPr id="90" name="Google Shape;90;p17"/>
          <p:cNvSpPr txBox="1"/>
          <p:nvPr/>
        </p:nvSpPr>
        <p:spPr>
          <a:xfrm>
            <a:off x="5186325" y="3699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b = b + 10</a:t>
            </a:r>
            <a:endParaRPr b="1" sz="1600">
              <a:solidFill>
                <a:srgbClr val="FF0000"/>
              </a:solidFill>
            </a:endParaRPr>
          </a:p>
        </p:txBody>
      </p:sp>
      <p:sp>
        <p:nvSpPr>
          <p:cNvPr id="91" name="Google Shape;91;p17"/>
          <p:cNvSpPr txBox="1"/>
          <p:nvPr/>
        </p:nvSpPr>
        <p:spPr>
          <a:xfrm>
            <a:off x="5186325" y="4080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Write b = 120</a:t>
            </a:r>
            <a:endParaRPr b="1" sz="1600">
              <a:solidFill>
                <a:srgbClr val="FF0000"/>
              </a:solidFill>
            </a:endParaRPr>
          </a:p>
        </p:txBody>
      </p:sp>
      <p:sp>
        <p:nvSpPr>
          <p:cNvPr id="92" name="Google Shape;92;p17"/>
          <p:cNvSpPr txBox="1"/>
          <p:nvPr/>
        </p:nvSpPr>
        <p:spPr>
          <a:xfrm>
            <a:off x="4157950" y="41075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120</a:t>
            </a:r>
            <a:endParaRPr b="1" sz="1600">
              <a:solidFill>
                <a:srgbClr val="EFEFEF"/>
              </a:solidFill>
            </a:endParaRPr>
          </a:p>
        </p:txBody>
      </p:sp>
      <p:pic>
        <p:nvPicPr>
          <p:cNvPr id="93" name="Google Shape;93;p17"/>
          <p:cNvPicPr preferRelativeResize="0"/>
          <p:nvPr/>
        </p:nvPicPr>
        <p:blipFill>
          <a:blip r:embed="rId3">
            <a:alphaModFix/>
          </a:blip>
          <a:stretch>
            <a:fillRect/>
          </a:stretch>
        </p:blipFill>
        <p:spPr>
          <a:xfrm>
            <a:off x="4499925" y="4257107"/>
            <a:ext cx="686401" cy="551842"/>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1"/>
                                        <p:tgtEl>
                                          <p:spTgt spid="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98" name="Shape 598"/>
        <p:cNvGrpSpPr/>
        <p:nvPr/>
      </p:nvGrpSpPr>
      <p:grpSpPr>
        <a:xfrm>
          <a:off x="0" y="0"/>
          <a:ext cx="0" cy="0"/>
          <a:chOff x="0" y="0"/>
          <a:chExt cx="0" cy="0"/>
        </a:xfrm>
      </p:grpSpPr>
      <p:sp>
        <p:nvSpPr>
          <p:cNvPr id="599" name="Google Shape;599;p62"/>
          <p:cNvSpPr txBox="1"/>
          <p:nvPr>
            <p:ph type="title"/>
          </p:nvPr>
        </p:nvSpPr>
        <p:spPr>
          <a:xfrm>
            <a:off x="311700" y="445025"/>
            <a:ext cx="3987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Sequential MapReduce</a:t>
            </a:r>
            <a:endParaRPr>
              <a:solidFill>
                <a:srgbClr val="FFFFFF"/>
              </a:solidFill>
            </a:endParaRPr>
          </a:p>
        </p:txBody>
      </p:sp>
      <p:sp>
        <p:nvSpPr>
          <p:cNvPr id="600" name="Google Shape;600;p62"/>
          <p:cNvSpPr/>
          <p:nvPr/>
        </p:nvSpPr>
        <p:spPr>
          <a:xfrm>
            <a:off x="150025" y="1666975"/>
            <a:ext cx="969000" cy="1717800"/>
          </a:xfrm>
          <a:prstGeom prst="rect">
            <a:avLst/>
          </a:prstGeom>
          <a:solidFill>
            <a:srgbClr val="CFE2F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Master</a:t>
            </a:r>
            <a:endParaRPr b="1"/>
          </a:p>
        </p:txBody>
      </p:sp>
      <p:sp>
        <p:nvSpPr>
          <p:cNvPr id="601" name="Google Shape;601;p62"/>
          <p:cNvSpPr/>
          <p:nvPr/>
        </p:nvSpPr>
        <p:spPr>
          <a:xfrm>
            <a:off x="1815825" y="1590950"/>
            <a:ext cx="2313900" cy="19728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02" name="Google Shape;602;p62"/>
          <p:cNvCxnSpPr/>
          <p:nvPr/>
        </p:nvCxnSpPr>
        <p:spPr>
          <a:xfrm>
            <a:off x="1246625" y="2524825"/>
            <a:ext cx="441600" cy="2100"/>
          </a:xfrm>
          <a:prstGeom prst="straightConnector1">
            <a:avLst/>
          </a:prstGeom>
          <a:noFill/>
          <a:ln cap="flat" cmpd="sng" w="19050">
            <a:solidFill>
              <a:srgbClr val="FFFFFF"/>
            </a:solidFill>
            <a:prstDash val="solid"/>
            <a:round/>
            <a:headEnd len="med" w="med" type="none"/>
            <a:tailEnd len="med" w="med" type="triangle"/>
          </a:ln>
        </p:spPr>
      </p:cxnSp>
      <p:sp>
        <p:nvSpPr>
          <p:cNvPr id="603" name="Google Shape;603;p62"/>
          <p:cNvSpPr txBox="1"/>
          <p:nvPr/>
        </p:nvSpPr>
        <p:spPr>
          <a:xfrm>
            <a:off x="2341000" y="1600750"/>
            <a:ext cx="1413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Map Phase</a:t>
            </a:r>
            <a:endParaRPr b="1"/>
          </a:p>
        </p:txBody>
      </p:sp>
      <p:sp>
        <p:nvSpPr>
          <p:cNvPr id="604" name="Google Shape;604;p62"/>
          <p:cNvSpPr/>
          <p:nvPr/>
        </p:nvSpPr>
        <p:spPr>
          <a:xfrm>
            <a:off x="2222025" y="2078125"/>
            <a:ext cx="1356900" cy="343500"/>
          </a:xfrm>
          <a:prstGeom prst="rect">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Map Task 0</a:t>
            </a:r>
            <a:endParaRPr/>
          </a:p>
        </p:txBody>
      </p:sp>
      <p:sp>
        <p:nvSpPr>
          <p:cNvPr id="605" name="Google Shape;605;p62"/>
          <p:cNvSpPr/>
          <p:nvPr/>
        </p:nvSpPr>
        <p:spPr>
          <a:xfrm>
            <a:off x="2218425" y="3078813"/>
            <a:ext cx="1356900" cy="343500"/>
          </a:xfrm>
          <a:prstGeom prst="rect">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Map Task N-1</a:t>
            </a:r>
            <a:endParaRPr/>
          </a:p>
        </p:txBody>
      </p:sp>
      <p:cxnSp>
        <p:nvCxnSpPr>
          <p:cNvPr id="606" name="Google Shape;606;p62"/>
          <p:cNvCxnSpPr>
            <a:stCxn id="604" idx="2"/>
          </p:cNvCxnSpPr>
          <p:nvPr/>
        </p:nvCxnSpPr>
        <p:spPr>
          <a:xfrm>
            <a:off x="2900475" y="2421625"/>
            <a:ext cx="7200" cy="216000"/>
          </a:xfrm>
          <a:prstGeom prst="straightConnector1">
            <a:avLst/>
          </a:prstGeom>
          <a:noFill/>
          <a:ln cap="flat" cmpd="sng" w="9525">
            <a:solidFill>
              <a:schemeClr val="dk2"/>
            </a:solidFill>
            <a:prstDash val="solid"/>
            <a:round/>
            <a:headEnd len="med" w="med" type="none"/>
            <a:tailEnd len="med" w="med" type="triangle"/>
          </a:ln>
        </p:spPr>
      </p:cxnSp>
      <p:sp>
        <p:nvSpPr>
          <p:cNvPr id="607" name="Google Shape;607;p62"/>
          <p:cNvSpPr txBox="1"/>
          <p:nvPr/>
        </p:nvSpPr>
        <p:spPr>
          <a:xfrm>
            <a:off x="2733500" y="2498800"/>
            <a:ext cx="786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t>
            </a:r>
            <a:endParaRPr/>
          </a:p>
        </p:txBody>
      </p:sp>
      <p:cxnSp>
        <p:nvCxnSpPr>
          <p:cNvPr id="608" name="Google Shape;608;p62"/>
          <p:cNvCxnSpPr/>
          <p:nvPr/>
        </p:nvCxnSpPr>
        <p:spPr>
          <a:xfrm>
            <a:off x="2913925" y="2827700"/>
            <a:ext cx="0" cy="196200"/>
          </a:xfrm>
          <a:prstGeom prst="straightConnector1">
            <a:avLst/>
          </a:prstGeom>
          <a:noFill/>
          <a:ln cap="flat" cmpd="sng" w="9525">
            <a:solidFill>
              <a:schemeClr val="dk2"/>
            </a:solidFill>
            <a:prstDash val="solid"/>
            <a:round/>
            <a:headEnd len="med" w="med" type="none"/>
            <a:tailEnd len="med" w="med" type="triangle"/>
          </a:ln>
        </p:spPr>
      </p:cxnSp>
      <p:grpSp>
        <p:nvGrpSpPr>
          <p:cNvPr id="609" name="Google Shape;609;p62"/>
          <p:cNvGrpSpPr/>
          <p:nvPr/>
        </p:nvGrpSpPr>
        <p:grpSpPr>
          <a:xfrm>
            <a:off x="4744225" y="1579750"/>
            <a:ext cx="2313900" cy="1983988"/>
            <a:chOff x="4744225" y="1579750"/>
            <a:chExt cx="2313900" cy="1983988"/>
          </a:xfrm>
        </p:grpSpPr>
        <p:sp>
          <p:nvSpPr>
            <p:cNvPr id="610" name="Google Shape;610;p62"/>
            <p:cNvSpPr/>
            <p:nvPr/>
          </p:nvSpPr>
          <p:spPr>
            <a:xfrm>
              <a:off x="4744225" y="1590938"/>
              <a:ext cx="2313900" cy="1972800"/>
            </a:xfrm>
            <a:prstGeom prst="rect">
              <a:avLst/>
            </a:prstGeom>
            <a:solidFill>
              <a:srgbClr val="EAD1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1" name="Google Shape;611;p62"/>
            <p:cNvSpPr txBox="1"/>
            <p:nvPr/>
          </p:nvSpPr>
          <p:spPr>
            <a:xfrm>
              <a:off x="5177325" y="1579750"/>
              <a:ext cx="1413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Reduce</a:t>
              </a:r>
              <a:r>
                <a:rPr b="1" lang="en"/>
                <a:t> Phase</a:t>
              </a:r>
              <a:endParaRPr b="1"/>
            </a:p>
          </p:txBody>
        </p:sp>
        <p:sp>
          <p:nvSpPr>
            <p:cNvPr id="612" name="Google Shape;612;p62"/>
            <p:cNvSpPr/>
            <p:nvPr/>
          </p:nvSpPr>
          <p:spPr>
            <a:xfrm>
              <a:off x="5153325" y="2079513"/>
              <a:ext cx="1461600" cy="343500"/>
            </a:xfrm>
            <a:prstGeom prst="rect">
              <a:avLst/>
            </a:prstGeom>
            <a:solidFill>
              <a:srgbClr val="D5A6B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Reduce</a:t>
              </a:r>
              <a:r>
                <a:rPr lang="en"/>
                <a:t> Task 0</a:t>
              </a:r>
              <a:endParaRPr/>
            </a:p>
          </p:txBody>
        </p:sp>
        <p:sp>
          <p:nvSpPr>
            <p:cNvPr id="613" name="Google Shape;613;p62"/>
            <p:cNvSpPr/>
            <p:nvPr/>
          </p:nvSpPr>
          <p:spPr>
            <a:xfrm>
              <a:off x="5060625" y="3111863"/>
              <a:ext cx="1647000" cy="343500"/>
            </a:xfrm>
            <a:prstGeom prst="rect">
              <a:avLst/>
            </a:prstGeom>
            <a:solidFill>
              <a:srgbClr val="D5A6B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Reduce</a:t>
              </a:r>
              <a:r>
                <a:rPr lang="en"/>
                <a:t> Task K-1</a:t>
              </a:r>
              <a:endParaRPr/>
            </a:p>
          </p:txBody>
        </p:sp>
        <p:cxnSp>
          <p:nvCxnSpPr>
            <p:cNvPr id="614" name="Google Shape;614;p62"/>
            <p:cNvCxnSpPr>
              <a:stCxn id="612" idx="2"/>
            </p:cNvCxnSpPr>
            <p:nvPr/>
          </p:nvCxnSpPr>
          <p:spPr>
            <a:xfrm>
              <a:off x="5884125" y="2423013"/>
              <a:ext cx="7200" cy="216000"/>
            </a:xfrm>
            <a:prstGeom prst="straightConnector1">
              <a:avLst/>
            </a:prstGeom>
            <a:noFill/>
            <a:ln cap="flat" cmpd="sng" w="9525">
              <a:solidFill>
                <a:schemeClr val="dk2"/>
              </a:solidFill>
              <a:prstDash val="solid"/>
              <a:round/>
              <a:headEnd len="med" w="med" type="none"/>
              <a:tailEnd len="med" w="med" type="triangle"/>
            </a:ln>
          </p:spPr>
        </p:cxnSp>
        <p:sp>
          <p:nvSpPr>
            <p:cNvPr id="615" name="Google Shape;615;p62"/>
            <p:cNvSpPr txBox="1"/>
            <p:nvPr/>
          </p:nvSpPr>
          <p:spPr>
            <a:xfrm>
              <a:off x="5720750" y="2504888"/>
              <a:ext cx="786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t>
              </a:r>
              <a:endParaRPr/>
            </a:p>
          </p:txBody>
        </p:sp>
        <p:cxnSp>
          <p:nvCxnSpPr>
            <p:cNvPr id="616" name="Google Shape;616;p62"/>
            <p:cNvCxnSpPr/>
            <p:nvPr/>
          </p:nvCxnSpPr>
          <p:spPr>
            <a:xfrm>
              <a:off x="5901175" y="2833788"/>
              <a:ext cx="0" cy="196200"/>
            </a:xfrm>
            <a:prstGeom prst="straightConnector1">
              <a:avLst/>
            </a:prstGeom>
            <a:noFill/>
            <a:ln cap="flat" cmpd="sng" w="9525">
              <a:solidFill>
                <a:schemeClr val="dk2"/>
              </a:solidFill>
              <a:prstDash val="solid"/>
              <a:round/>
              <a:headEnd len="med" w="med" type="none"/>
              <a:tailEnd len="med" w="med" type="triangle"/>
            </a:ln>
          </p:spPr>
        </p:cxnSp>
      </p:grpSp>
      <p:cxnSp>
        <p:nvCxnSpPr>
          <p:cNvPr id="617" name="Google Shape;617;p62"/>
          <p:cNvCxnSpPr/>
          <p:nvPr/>
        </p:nvCxnSpPr>
        <p:spPr>
          <a:xfrm>
            <a:off x="4245600" y="2528575"/>
            <a:ext cx="441600" cy="2100"/>
          </a:xfrm>
          <a:prstGeom prst="straightConnector1">
            <a:avLst/>
          </a:prstGeom>
          <a:noFill/>
          <a:ln cap="flat" cmpd="sng" w="19050">
            <a:solidFill>
              <a:srgbClr val="FFFFFF"/>
            </a:solidFill>
            <a:prstDash val="solid"/>
            <a:round/>
            <a:headEnd len="med" w="med" type="none"/>
            <a:tailEnd len="med" w="med" type="triangle"/>
          </a:ln>
        </p:spPr>
      </p:cxnSp>
      <p:cxnSp>
        <p:nvCxnSpPr>
          <p:cNvPr id="618" name="Google Shape;618;p62"/>
          <p:cNvCxnSpPr/>
          <p:nvPr/>
        </p:nvCxnSpPr>
        <p:spPr>
          <a:xfrm>
            <a:off x="7107175" y="2565100"/>
            <a:ext cx="441600" cy="2100"/>
          </a:xfrm>
          <a:prstGeom prst="straightConnector1">
            <a:avLst/>
          </a:prstGeom>
          <a:noFill/>
          <a:ln cap="flat" cmpd="sng" w="19050">
            <a:solidFill>
              <a:srgbClr val="FFFFFF"/>
            </a:solidFill>
            <a:prstDash val="solid"/>
            <a:round/>
            <a:headEnd len="med" w="med" type="none"/>
            <a:tailEnd len="med" w="med" type="triangle"/>
          </a:ln>
        </p:spPr>
      </p:cxnSp>
      <p:sp>
        <p:nvSpPr>
          <p:cNvPr id="619" name="Google Shape;619;p62"/>
          <p:cNvSpPr/>
          <p:nvPr/>
        </p:nvSpPr>
        <p:spPr>
          <a:xfrm>
            <a:off x="7626900" y="2355800"/>
            <a:ext cx="1099500" cy="400200"/>
          </a:xfrm>
          <a:prstGeom prst="rect">
            <a:avLst/>
          </a:prstGeom>
          <a:solidFill>
            <a:srgbClr val="FCE5C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Merge</a:t>
            </a:r>
            <a:endParaRPr b="1"/>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1"/>
                                        </p:tgtEl>
                                        <p:attrNameLst>
                                          <p:attrName>style.visibility</p:attrName>
                                        </p:attrNameLst>
                                      </p:cBhvr>
                                      <p:to>
                                        <p:strVal val="visible"/>
                                      </p:to>
                                    </p:set>
                                    <p:animEffect filter="fade" transition="in">
                                      <p:cBhvr>
                                        <p:cTn dur="1000"/>
                                        <p:tgtEl>
                                          <p:spTgt spid="601"/>
                                        </p:tgtEl>
                                      </p:cBhvr>
                                    </p:animEffect>
                                  </p:childTnLst>
                                </p:cTn>
                              </p:par>
                              <p:par>
                                <p:cTn fill="hold" nodeType="withEffect" presetClass="entr" presetID="10" presetSubtype="0">
                                  <p:stCondLst>
                                    <p:cond delay="0"/>
                                  </p:stCondLst>
                                  <p:childTnLst>
                                    <p:set>
                                      <p:cBhvr>
                                        <p:cTn dur="1" fill="hold">
                                          <p:stCondLst>
                                            <p:cond delay="0"/>
                                          </p:stCondLst>
                                        </p:cTn>
                                        <p:tgtEl>
                                          <p:spTgt spid="602"/>
                                        </p:tgtEl>
                                        <p:attrNameLst>
                                          <p:attrName>style.visibility</p:attrName>
                                        </p:attrNameLst>
                                      </p:cBhvr>
                                      <p:to>
                                        <p:strVal val="visible"/>
                                      </p:to>
                                    </p:set>
                                    <p:animEffect filter="fade" transition="in">
                                      <p:cBhvr>
                                        <p:cTn dur="1000"/>
                                        <p:tgtEl>
                                          <p:spTgt spid="602"/>
                                        </p:tgtEl>
                                      </p:cBhvr>
                                    </p:animEffect>
                                  </p:childTnLst>
                                </p:cTn>
                              </p:par>
                              <p:par>
                                <p:cTn fill="hold" nodeType="withEffect" presetClass="entr" presetID="10" presetSubtype="0">
                                  <p:stCondLst>
                                    <p:cond delay="0"/>
                                  </p:stCondLst>
                                  <p:childTnLst>
                                    <p:set>
                                      <p:cBhvr>
                                        <p:cTn dur="1" fill="hold">
                                          <p:stCondLst>
                                            <p:cond delay="0"/>
                                          </p:stCondLst>
                                        </p:cTn>
                                        <p:tgtEl>
                                          <p:spTgt spid="603"/>
                                        </p:tgtEl>
                                        <p:attrNameLst>
                                          <p:attrName>style.visibility</p:attrName>
                                        </p:attrNameLst>
                                      </p:cBhvr>
                                      <p:to>
                                        <p:strVal val="visible"/>
                                      </p:to>
                                    </p:set>
                                    <p:animEffect filter="fade" transition="in">
                                      <p:cBhvr>
                                        <p:cTn dur="1000"/>
                                        <p:tgtEl>
                                          <p:spTgt spid="6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4"/>
                                        </p:tgtEl>
                                        <p:attrNameLst>
                                          <p:attrName>style.visibility</p:attrName>
                                        </p:attrNameLst>
                                      </p:cBhvr>
                                      <p:to>
                                        <p:strVal val="visible"/>
                                      </p:to>
                                    </p:set>
                                    <p:animEffect filter="fade" transition="in">
                                      <p:cBhvr>
                                        <p:cTn dur="1000"/>
                                        <p:tgtEl>
                                          <p:spTgt spid="6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6"/>
                                        </p:tgtEl>
                                        <p:attrNameLst>
                                          <p:attrName>style.visibility</p:attrName>
                                        </p:attrNameLst>
                                      </p:cBhvr>
                                      <p:to>
                                        <p:strVal val="visible"/>
                                      </p:to>
                                    </p:set>
                                    <p:animEffect filter="fade" transition="in">
                                      <p:cBhvr>
                                        <p:cTn dur="1000"/>
                                        <p:tgtEl>
                                          <p:spTgt spid="606"/>
                                        </p:tgtEl>
                                      </p:cBhvr>
                                    </p:animEffect>
                                  </p:childTnLst>
                                </p:cTn>
                              </p:par>
                              <p:par>
                                <p:cTn fill="hold" nodeType="withEffect" presetClass="entr" presetID="10" presetSubtype="0">
                                  <p:stCondLst>
                                    <p:cond delay="0"/>
                                  </p:stCondLst>
                                  <p:childTnLst>
                                    <p:set>
                                      <p:cBhvr>
                                        <p:cTn dur="1" fill="hold">
                                          <p:stCondLst>
                                            <p:cond delay="0"/>
                                          </p:stCondLst>
                                        </p:cTn>
                                        <p:tgtEl>
                                          <p:spTgt spid="607"/>
                                        </p:tgtEl>
                                        <p:attrNameLst>
                                          <p:attrName>style.visibility</p:attrName>
                                        </p:attrNameLst>
                                      </p:cBhvr>
                                      <p:to>
                                        <p:strVal val="visible"/>
                                      </p:to>
                                    </p:set>
                                    <p:animEffect filter="fade" transition="in">
                                      <p:cBhvr>
                                        <p:cTn dur="1000"/>
                                        <p:tgtEl>
                                          <p:spTgt spid="607"/>
                                        </p:tgtEl>
                                      </p:cBhvr>
                                    </p:animEffect>
                                  </p:childTnLst>
                                </p:cTn>
                              </p:par>
                              <p:par>
                                <p:cTn fill="hold" nodeType="withEffect" presetClass="entr" presetID="10" presetSubtype="0">
                                  <p:stCondLst>
                                    <p:cond delay="0"/>
                                  </p:stCondLst>
                                  <p:childTnLst>
                                    <p:set>
                                      <p:cBhvr>
                                        <p:cTn dur="1" fill="hold">
                                          <p:stCondLst>
                                            <p:cond delay="0"/>
                                          </p:stCondLst>
                                        </p:cTn>
                                        <p:tgtEl>
                                          <p:spTgt spid="608"/>
                                        </p:tgtEl>
                                        <p:attrNameLst>
                                          <p:attrName>style.visibility</p:attrName>
                                        </p:attrNameLst>
                                      </p:cBhvr>
                                      <p:to>
                                        <p:strVal val="visible"/>
                                      </p:to>
                                    </p:set>
                                    <p:animEffect filter="fade" transition="in">
                                      <p:cBhvr>
                                        <p:cTn dur="1000"/>
                                        <p:tgtEl>
                                          <p:spTgt spid="608"/>
                                        </p:tgtEl>
                                      </p:cBhvr>
                                    </p:animEffect>
                                  </p:childTnLst>
                                </p:cTn>
                              </p:par>
                              <p:par>
                                <p:cTn fill="hold" nodeType="withEffect" presetClass="entr" presetID="10" presetSubtype="0">
                                  <p:stCondLst>
                                    <p:cond delay="0"/>
                                  </p:stCondLst>
                                  <p:childTnLst>
                                    <p:set>
                                      <p:cBhvr>
                                        <p:cTn dur="1" fill="hold">
                                          <p:stCondLst>
                                            <p:cond delay="0"/>
                                          </p:stCondLst>
                                        </p:cTn>
                                        <p:tgtEl>
                                          <p:spTgt spid="605"/>
                                        </p:tgtEl>
                                        <p:attrNameLst>
                                          <p:attrName>style.visibility</p:attrName>
                                        </p:attrNameLst>
                                      </p:cBhvr>
                                      <p:to>
                                        <p:strVal val="visible"/>
                                      </p:to>
                                    </p:set>
                                    <p:animEffect filter="fade" transition="in">
                                      <p:cBhvr>
                                        <p:cTn dur="1000"/>
                                        <p:tgtEl>
                                          <p:spTgt spid="6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7"/>
                                        </p:tgtEl>
                                        <p:attrNameLst>
                                          <p:attrName>style.visibility</p:attrName>
                                        </p:attrNameLst>
                                      </p:cBhvr>
                                      <p:to>
                                        <p:strVal val="visible"/>
                                      </p:to>
                                    </p:set>
                                    <p:animEffect filter="fade" transition="in">
                                      <p:cBhvr>
                                        <p:cTn dur="1000"/>
                                        <p:tgtEl>
                                          <p:spTgt spid="617"/>
                                        </p:tgtEl>
                                      </p:cBhvr>
                                    </p:animEffect>
                                  </p:childTnLst>
                                </p:cTn>
                              </p:par>
                              <p:par>
                                <p:cTn fill="hold" nodeType="withEffect" presetClass="entr" presetID="10" presetSubtype="0">
                                  <p:stCondLst>
                                    <p:cond delay="0"/>
                                  </p:stCondLst>
                                  <p:childTnLst>
                                    <p:set>
                                      <p:cBhvr>
                                        <p:cTn dur="1" fill="hold">
                                          <p:stCondLst>
                                            <p:cond delay="0"/>
                                          </p:stCondLst>
                                        </p:cTn>
                                        <p:tgtEl>
                                          <p:spTgt spid="609"/>
                                        </p:tgtEl>
                                        <p:attrNameLst>
                                          <p:attrName>style.visibility</p:attrName>
                                        </p:attrNameLst>
                                      </p:cBhvr>
                                      <p:to>
                                        <p:strVal val="visible"/>
                                      </p:to>
                                    </p:set>
                                    <p:animEffect filter="fade" transition="in">
                                      <p:cBhvr>
                                        <p:cTn dur="1000"/>
                                        <p:tgtEl>
                                          <p:spTgt spid="6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8"/>
                                        </p:tgtEl>
                                        <p:attrNameLst>
                                          <p:attrName>style.visibility</p:attrName>
                                        </p:attrNameLst>
                                      </p:cBhvr>
                                      <p:to>
                                        <p:strVal val="visible"/>
                                      </p:to>
                                    </p:set>
                                    <p:animEffect filter="fade" transition="in">
                                      <p:cBhvr>
                                        <p:cTn dur="1000"/>
                                        <p:tgtEl>
                                          <p:spTgt spid="618"/>
                                        </p:tgtEl>
                                      </p:cBhvr>
                                    </p:animEffect>
                                  </p:childTnLst>
                                </p:cTn>
                              </p:par>
                              <p:par>
                                <p:cTn fill="hold" nodeType="withEffect" presetClass="entr" presetID="10" presetSubtype="0">
                                  <p:stCondLst>
                                    <p:cond delay="0"/>
                                  </p:stCondLst>
                                  <p:childTnLst>
                                    <p:set>
                                      <p:cBhvr>
                                        <p:cTn dur="1" fill="hold">
                                          <p:stCondLst>
                                            <p:cond delay="0"/>
                                          </p:stCondLst>
                                        </p:cTn>
                                        <p:tgtEl>
                                          <p:spTgt spid="619"/>
                                        </p:tgtEl>
                                        <p:attrNameLst>
                                          <p:attrName>style.visibility</p:attrName>
                                        </p:attrNameLst>
                                      </p:cBhvr>
                                      <p:to>
                                        <p:strVal val="visible"/>
                                      </p:to>
                                    </p:set>
                                    <p:animEffect filter="fade" transition="in">
                                      <p:cBhvr>
                                        <p:cTn dur="1000"/>
                                        <p:tgtEl>
                                          <p:spTgt spid="6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23" name="Shape 623"/>
        <p:cNvGrpSpPr/>
        <p:nvPr/>
      </p:nvGrpSpPr>
      <p:grpSpPr>
        <a:xfrm>
          <a:off x="0" y="0"/>
          <a:ext cx="0" cy="0"/>
          <a:chOff x="0" y="0"/>
          <a:chExt cx="0" cy="0"/>
        </a:xfrm>
      </p:grpSpPr>
      <p:sp>
        <p:nvSpPr>
          <p:cNvPr id="624" name="Google Shape;624;p63"/>
          <p:cNvSpPr txBox="1"/>
          <p:nvPr>
            <p:ph type="title"/>
          </p:nvPr>
        </p:nvSpPr>
        <p:spPr>
          <a:xfrm>
            <a:off x="311700" y="445025"/>
            <a:ext cx="3987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Distributed</a:t>
            </a:r>
            <a:r>
              <a:rPr lang="en">
                <a:solidFill>
                  <a:srgbClr val="FFFFFF"/>
                </a:solidFill>
              </a:rPr>
              <a:t> MapReduce</a:t>
            </a:r>
            <a:endParaRPr>
              <a:solidFill>
                <a:srgbClr val="FFFFFF"/>
              </a:solidFill>
            </a:endParaRPr>
          </a:p>
        </p:txBody>
      </p:sp>
      <p:sp>
        <p:nvSpPr>
          <p:cNvPr id="625" name="Google Shape;625;p63"/>
          <p:cNvSpPr/>
          <p:nvPr/>
        </p:nvSpPr>
        <p:spPr>
          <a:xfrm>
            <a:off x="150025" y="1666975"/>
            <a:ext cx="969000" cy="1717800"/>
          </a:xfrm>
          <a:prstGeom prst="rect">
            <a:avLst/>
          </a:prstGeom>
          <a:solidFill>
            <a:srgbClr val="CFE2F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Master</a:t>
            </a:r>
            <a:endParaRPr b="1"/>
          </a:p>
        </p:txBody>
      </p:sp>
      <p:sp>
        <p:nvSpPr>
          <p:cNvPr id="626" name="Google Shape;626;p63"/>
          <p:cNvSpPr/>
          <p:nvPr/>
        </p:nvSpPr>
        <p:spPr>
          <a:xfrm>
            <a:off x="1815825" y="1590950"/>
            <a:ext cx="2313900" cy="19728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27" name="Google Shape;627;p63"/>
          <p:cNvCxnSpPr/>
          <p:nvPr/>
        </p:nvCxnSpPr>
        <p:spPr>
          <a:xfrm>
            <a:off x="1246625" y="2524825"/>
            <a:ext cx="441600" cy="2100"/>
          </a:xfrm>
          <a:prstGeom prst="straightConnector1">
            <a:avLst/>
          </a:prstGeom>
          <a:noFill/>
          <a:ln cap="flat" cmpd="sng" w="19050">
            <a:solidFill>
              <a:srgbClr val="FFFFFF"/>
            </a:solidFill>
            <a:prstDash val="solid"/>
            <a:round/>
            <a:headEnd len="med" w="med" type="none"/>
            <a:tailEnd len="med" w="med" type="triangle"/>
          </a:ln>
        </p:spPr>
      </p:cxnSp>
      <p:sp>
        <p:nvSpPr>
          <p:cNvPr id="628" name="Google Shape;628;p63"/>
          <p:cNvSpPr txBox="1"/>
          <p:nvPr/>
        </p:nvSpPr>
        <p:spPr>
          <a:xfrm>
            <a:off x="2341000" y="1600750"/>
            <a:ext cx="1413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Map Phase</a:t>
            </a:r>
            <a:endParaRPr b="1"/>
          </a:p>
        </p:txBody>
      </p:sp>
      <p:sp>
        <p:nvSpPr>
          <p:cNvPr id="629" name="Google Shape;629;p63"/>
          <p:cNvSpPr/>
          <p:nvPr/>
        </p:nvSpPr>
        <p:spPr>
          <a:xfrm>
            <a:off x="2620875" y="2078125"/>
            <a:ext cx="1356900" cy="343500"/>
          </a:xfrm>
          <a:prstGeom prst="rect">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Map Task 0</a:t>
            </a:r>
            <a:endParaRPr/>
          </a:p>
        </p:txBody>
      </p:sp>
      <p:sp>
        <p:nvSpPr>
          <p:cNvPr id="630" name="Google Shape;630;p63"/>
          <p:cNvSpPr/>
          <p:nvPr/>
        </p:nvSpPr>
        <p:spPr>
          <a:xfrm>
            <a:off x="2620875" y="3098463"/>
            <a:ext cx="1356900" cy="343500"/>
          </a:xfrm>
          <a:prstGeom prst="rect">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Map Task N-1</a:t>
            </a:r>
            <a:endParaRPr/>
          </a:p>
        </p:txBody>
      </p:sp>
      <p:sp>
        <p:nvSpPr>
          <p:cNvPr id="631" name="Google Shape;631;p63"/>
          <p:cNvSpPr txBox="1"/>
          <p:nvPr/>
        </p:nvSpPr>
        <p:spPr>
          <a:xfrm>
            <a:off x="3145775" y="2498800"/>
            <a:ext cx="786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t>
            </a:r>
            <a:endParaRPr/>
          </a:p>
        </p:txBody>
      </p:sp>
      <p:sp>
        <p:nvSpPr>
          <p:cNvPr id="632" name="Google Shape;632;p63"/>
          <p:cNvSpPr/>
          <p:nvPr/>
        </p:nvSpPr>
        <p:spPr>
          <a:xfrm>
            <a:off x="4744225" y="1590938"/>
            <a:ext cx="2313900" cy="1972800"/>
          </a:xfrm>
          <a:prstGeom prst="rect">
            <a:avLst/>
          </a:prstGeom>
          <a:solidFill>
            <a:srgbClr val="EAD1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3" name="Google Shape;633;p63"/>
          <p:cNvSpPr txBox="1"/>
          <p:nvPr/>
        </p:nvSpPr>
        <p:spPr>
          <a:xfrm>
            <a:off x="5177325" y="1579750"/>
            <a:ext cx="1413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Reduce Phase</a:t>
            </a:r>
            <a:endParaRPr b="1"/>
          </a:p>
        </p:txBody>
      </p:sp>
      <p:sp>
        <p:nvSpPr>
          <p:cNvPr id="634" name="Google Shape;634;p63"/>
          <p:cNvSpPr/>
          <p:nvPr/>
        </p:nvSpPr>
        <p:spPr>
          <a:xfrm>
            <a:off x="5479625" y="2070663"/>
            <a:ext cx="1461600" cy="343500"/>
          </a:xfrm>
          <a:prstGeom prst="rect">
            <a:avLst/>
          </a:prstGeom>
          <a:solidFill>
            <a:srgbClr val="D5A6B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Reduce Task 0</a:t>
            </a:r>
            <a:endParaRPr/>
          </a:p>
        </p:txBody>
      </p:sp>
      <p:sp>
        <p:nvSpPr>
          <p:cNvPr id="635" name="Google Shape;635;p63"/>
          <p:cNvSpPr/>
          <p:nvPr/>
        </p:nvSpPr>
        <p:spPr>
          <a:xfrm>
            <a:off x="5290550" y="3098463"/>
            <a:ext cx="1647000" cy="343500"/>
          </a:xfrm>
          <a:prstGeom prst="rect">
            <a:avLst/>
          </a:prstGeom>
          <a:solidFill>
            <a:srgbClr val="D5A6B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Reduce Task K-1</a:t>
            </a:r>
            <a:endParaRPr/>
          </a:p>
        </p:txBody>
      </p:sp>
      <p:sp>
        <p:nvSpPr>
          <p:cNvPr id="636" name="Google Shape;636;p63"/>
          <p:cNvSpPr txBox="1"/>
          <p:nvPr/>
        </p:nvSpPr>
        <p:spPr>
          <a:xfrm>
            <a:off x="6025075" y="2504888"/>
            <a:ext cx="786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t>
            </a:r>
            <a:endParaRPr/>
          </a:p>
        </p:txBody>
      </p:sp>
      <p:cxnSp>
        <p:nvCxnSpPr>
          <p:cNvPr id="637" name="Google Shape;637;p63"/>
          <p:cNvCxnSpPr/>
          <p:nvPr/>
        </p:nvCxnSpPr>
        <p:spPr>
          <a:xfrm>
            <a:off x="4245600" y="2528575"/>
            <a:ext cx="441600" cy="2100"/>
          </a:xfrm>
          <a:prstGeom prst="straightConnector1">
            <a:avLst/>
          </a:prstGeom>
          <a:noFill/>
          <a:ln cap="flat" cmpd="sng" w="19050">
            <a:solidFill>
              <a:srgbClr val="FFFFFF"/>
            </a:solidFill>
            <a:prstDash val="solid"/>
            <a:round/>
            <a:headEnd len="med" w="med" type="none"/>
            <a:tailEnd len="med" w="med" type="triangle"/>
          </a:ln>
        </p:spPr>
      </p:cxnSp>
      <p:cxnSp>
        <p:nvCxnSpPr>
          <p:cNvPr id="638" name="Google Shape;638;p63"/>
          <p:cNvCxnSpPr/>
          <p:nvPr/>
        </p:nvCxnSpPr>
        <p:spPr>
          <a:xfrm>
            <a:off x="7107175" y="2565100"/>
            <a:ext cx="441600" cy="2100"/>
          </a:xfrm>
          <a:prstGeom prst="straightConnector1">
            <a:avLst/>
          </a:prstGeom>
          <a:noFill/>
          <a:ln cap="flat" cmpd="sng" w="19050">
            <a:solidFill>
              <a:srgbClr val="FFFFFF"/>
            </a:solidFill>
            <a:prstDash val="solid"/>
            <a:round/>
            <a:headEnd len="med" w="med" type="none"/>
            <a:tailEnd len="med" w="med" type="triangle"/>
          </a:ln>
        </p:spPr>
      </p:cxnSp>
      <p:sp>
        <p:nvSpPr>
          <p:cNvPr id="639" name="Google Shape;639;p63"/>
          <p:cNvSpPr/>
          <p:nvPr/>
        </p:nvSpPr>
        <p:spPr>
          <a:xfrm>
            <a:off x="7626900" y="2355800"/>
            <a:ext cx="1099500" cy="400200"/>
          </a:xfrm>
          <a:prstGeom prst="rect">
            <a:avLst/>
          </a:prstGeom>
          <a:solidFill>
            <a:srgbClr val="FCE5C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Merge</a:t>
            </a:r>
            <a:endParaRPr b="1"/>
          </a:p>
        </p:txBody>
      </p:sp>
      <p:cxnSp>
        <p:nvCxnSpPr>
          <p:cNvPr id="640" name="Google Shape;640;p63"/>
          <p:cNvCxnSpPr/>
          <p:nvPr/>
        </p:nvCxnSpPr>
        <p:spPr>
          <a:xfrm flipH="1" rot="10800000">
            <a:off x="1884525" y="2277400"/>
            <a:ext cx="579300" cy="287700"/>
          </a:xfrm>
          <a:prstGeom prst="straightConnector1">
            <a:avLst/>
          </a:prstGeom>
          <a:noFill/>
          <a:ln cap="flat" cmpd="sng" w="9525">
            <a:solidFill>
              <a:schemeClr val="dk2"/>
            </a:solidFill>
            <a:prstDash val="solid"/>
            <a:round/>
            <a:headEnd len="med" w="med" type="none"/>
            <a:tailEnd len="med" w="med" type="triangle"/>
          </a:ln>
        </p:spPr>
      </p:cxnSp>
      <p:cxnSp>
        <p:nvCxnSpPr>
          <p:cNvPr id="641" name="Google Shape;641;p63"/>
          <p:cNvCxnSpPr/>
          <p:nvPr/>
        </p:nvCxnSpPr>
        <p:spPr>
          <a:xfrm>
            <a:off x="1901775" y="2756000"/>
            <a:ext cx="561900" cy="306600"/>
          </a:xfrm>
          <a:prstGeom prst="straightConnector1">
            <a:avLst/>
          </a:prstGeom>
          <a:noFill/>
          <a:ln cap="flat" cmpd="sng" w="9525">
            <a:solidFill>
              <a:schemeClr val="dk2"/>
            </a:solidFill>
            <a:prstDash val="solid"/>
            <a:round/>
            <a:headEnd len="med" w="med" type="none"/>
            <a:tailEnd len="med" w="med" type="triangle"/>
          </a:ln>
        </p:spPr>
      </p:cxnSp>
      <p:cxnSp>
        <p:nvCxnSpPr>
          <p:cNvPr id="642" name="Google Shape;642;p63"/>
          <p:cNvCxnSpPr/>
          <p:nvPr/>
        </p:nvCxnSpPr>
        <p:spPr>
          <a:xfrm>
            <a:off x="2031875" y="2679725"/>
            <a:ext cx="480900" cy="19800"/>
          </a:xfrm>
          <a:prstGeom prst="straightConnector1">
            <a:avLst/>
          </a:prstGeom>
          <a:noFill/>
          <a:ln cap="flat" cmpd="sng" w="9525">
            <a:solidFill>
              <a:schemeClr val="dk2"/>
            </a:solidFill>
            <a:prstDash val="solid"/>
            <a:round/>
            <a:headEnd len="med" w="med" type="none"/>
            <a:tailEnd len="med" w="med" type="triangle"/>
          </a:ln>
        </p:spPr>
      </p:cxnSp>
      <p:cxnSp>
        <p:nvCxnSpPr>
          <p:cNvPr id="643" name="Google Shape;643;p63"/>
          <p:cNvCxnSpPr/>
          <p:nvPr/>
        </p:nvCxnSpPr>
        <p:spPr>
          <a:xfrm flipH="1" rot="10800000">
            <a:off x="4803075" y="2233475"/>
            <a:ext cx="579300" cy="287700"/>
          </a:xfrm>
          <a:prstGeom prst="straightConnector1">
            <a:avLst/>
          </a:prstGeom>
          <a:noFill/>
          <a:ln cap="flat" cmpd="sng" w="9525">
            <a:solidFill>
              <a:schemeClr val="dk2"/>
            </a:solidFill>
            <a:prstDash val="solid"/>
            <a:round/>
            <a:headEnd len="med" w="med" type="none"/>
            <a:tailEnd len="med" w="med" type="triangle"/>
          </a:ln>
        </p:spPr>
      </p:cxnSp>
      <p:cxnSp>
        <p:nvCxnSpPr>
          <p:cNvPr id="644" name="Google Shape;644;p63"/>
          <p:cNvCxnSpPr/>
          <p:nvPr/>
        </p:nvCxnSpPr>
        <p:spPr>
          <a:xfrm>
            <a:off x="4820325" y="2712075"/>
            <a:ext cx="561900" cy="306600"/>
          </a:xfrm>
          <a:prstGeom prst="straightConnector1">
            <a:avLst/>
          </a:prstGeom>
          <a:noFill/>
          <a:ln cap="flat" cmpd="sng" w="9525">
            <a:solidFill>
              <a:schemeClr val="dk2"/>
            </a:solidFill>
            <a:prstDash val="solid"/>
            <a:round/>
            <a:headEnd len="med" w="med" type="none"/>
            <a:tailEnd len="med" w="med" type="triangle"/>
          </a:ln>
        </p:spPr>
      </p:cxnSp>
      <p:cxnSp>
        <p:nvCxnSpPr>
          <p:cNvPr id="645" name="Google Shape;645;p63"/>
          <p:cNvCxnSpPr/>
          <p:nvPr/>
        </p:nvCxnSpPr>
        <p:spPr>
          <a:xfrm>
            <a:off x="4950425" y="2635800"/>
            <a:ext cx="480900" cy="198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6"/>
                                        </p:tgtEl>
                                        <p:attrNameLst>
                                          <p:attrName>style.visibility</p:attrName>
                                        </p:attrNameLst>
                                      </p:cBhvr>
                                      <p:to>
                                        <p:strVal val="visible"/>
                                      </p:to>
                                    </p:set>
                                    <p:animEffect filter="fade" transition="in">
                                      <p:cBhvr>
                                        <p:cTn dur="1000"/>
                                        <p:tgtEl>
                                          <p:spTgt spid="626"/>
                                        </p:tgtEl>
                                      </p:cBhvr>
                                    </p:animEffect>
                                  </p:childTnLst>
                                </p:cTn>
                              </p:par>
                              <p:par>
                                <p:cTn fill="hold" nodeType="withEffect" presetClass="entr" presetID="10" presetSubtype="0">
                                  <p:stCondLst>
                                    <p:cond delay="0"/>
                                  </p:stCondLst>
                                  <p:childTnLst>
                                    <p:set>
                                      <p:cBhvr>
                                        <p:cTn dur="1" fill="hold">
                                          <p:stCondLst>
                                            <p:cond delay="0"/>
                                          </p:stCondLst>
                                        </p:cTn>
                                        <p:tgtEl>
                                          <p:spTgt spid="627"/>
                                        </p:tgtEl>
                                        <p:attrNameLst>
                                          <p:attrName>style.visibility</p:attrName>
                                        </p:attrNameLst>
                                      </p:cBhvr>
                                      <p:to>
                                        <p:strVal val="visible"/>
                                      </p:to>
                                    </p:set>
                                    <p:animEffect filter="fade" transition="in">
                                      <p:cBhvr>
                                        <p:cTn dur="1000"/>
                                        <p:tgtEl>
                                          <p:spTgt spid="627"/>
                                        </p:tgtEl>
                                      </p:cBhvr>
                                    </p:animEffect>
                                  </p:childTnLst>
                                </p:cTn>
                              </p:par>
                              <p:par>
                                <p:cTn fill="hold" nodeType="withEffect" presetClass="entr" presetID="10" presetSubtype="0">
                                  <p:stCondLst>
                                    <p:cond delay="0"/>
                                  </p:stCondLst>
                                  <p:childTnLst>
                                    <p:set>
                                      <p:cBhvr>
                                        <p:cTn dur="1" fill="hold">
                                          <p:stCondLst>
                                            <p:cond delay="0"/>
                                          </p:stCondLst>
                                        </p:cTn>
                                        <p:tgtEl>
                                          <p:spTgt spid="628"/>
                                        </p:tgtEl>
                                        <p:attrNameLst>
                                          <p:attrName>style.visibility</p:attrName>
                                        </p:attrNameLst>
                                      </p:cBhvr>
                                      <p:to>
                                        <p:strVal val="visible"/>
                                      </p:to>
                                    </p:set>
                                    <p:animEffect filter="fade" transition="in">
                                      <p:cBhvr>
                                        <p:cTn dur="1000"/>
                                        <p:tgtEl>
                                          <p:spTgt spid="6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9"/>
                                        </p:tgtEl>
                                        <p:attrNameLst>
                                          <p:attrName>style.visibility</p:attrName>
                                        </p:attrNameLst>
                                      </p:cBhvr>
                                      <p:to>
                                        <p:strVal val="visible"/>
                                      </p:to>
                                    </p:set>
                                    <p:animEffect filter="fade" transition="in">
                                      <p:cBhvr>
                                        <p:cTn dur="1000"/>
                                        <p:tgtEl>
                                          <p:spTgt spid="629"/>
                                        </p:tgtEl>
                                      </p:cBhvr>
                                    </p:animEffect>
                                  </p:childTnLst>
                                </p:cTn>
                              </p:par>
                              <p:par>
                                <p:cTn fill="hold" nodeType="withEffect" presetClass="entr" presetID="10" presetSubtype="0">
                                  <p:stCondLst>
                                    <p:cond delay="0"/>
                                  </p:stCondLst>
                                  <p:childTnLst>
                                    <p:set>
                                      <p:cBhvr>
                                        <p:cTn dur="1" fill="hold">
                                          <p:stCondLst>
                                            <p:cond delay="0"/>
                                          </p:stCondLst>
                                        </p:cTn>
                                        <p:tgtEl>
                                          <p:spTgt spid="631"/>
                                        </p:tgtEl>
                                        <p:attrNameLst>
                                          <p:attrName>style.visibility</p:attrName>
                                        </p:attrNameLst>
                                      </p:cBhvr>
                                      <p:to>
                                        <p:strVal val="visible"/>
                                      </p:to>
                                    </p:set>
                                    <p:animEffect filter="fade" transition="in">
                                      <p:cBhvr>
                                        <p:cTn dur="1000"/>
                                        <p:tgtEl>
                                          <p:spTgt spid="631"/>
                                        </p:tgtEl>
                                      </p:cBhvr>
                                    </p:animEffect>
                                  </p:childTnLst>
                                </p:cTn>
                              </p:par>
                              <p:par>
                                <p:cTn fill="hold" nodeType="withEffect" presetClass="entr" presetID="10" presetSubtype="0">
                                  <p:stCondLst>
                                    <p:cond delay="0"/>
                                  </p:stCondLst>
                                  <p:childTnLst>
                                    <p:set>
                                      <p:cBhvr>
                                        <p:cTn dur="1" fill="hold">
                                          <p:stCondLst>
                                            <p:cond delay="0"/>
                                          </p:stCondLst>
                                        </p:cTn>
                                        <p:tgtEl>
                                          <p:spTgt spid="640"/>
                                        </p:tgtEl>
                                        <p:attrNameLst>
                                          <p:attrName>style.visibility</p:attrName>
                                        </p:attrNameLst>
                                      </p:cBhvr>
                                      <p:to>
                                        <p:strVal val="visible"/>
                                      </p:to>
                                    </p:set>
                                    <p:animEffect filter="fade" transition="in">
                                      <p:cBhvr>
                                        <p:cTn dur="1000"/>
                                        <p:tgtEl>
                                          <p:spTgt spid="640"/>
                                        </p:tgtEl>
                                      </p:cBhvr>
                                    </p:animEffect>
                                  </p:childTnLst>
                                </p:cTn>
                              </p:par>
                              <p:par>
                                <p:cTn fill="hold" nodeType="withEffect" presetClass="entr" presetID="10" presetSubtype="0">
                                  <p:stCondLst>
                                    <p:cond delay="0"/>
                                  </p:stCondLst>
                                  <p:childTnLst>
                                    <p:set>
                                      <p:cBhvr>
                                        <p:cTn dur="1" fill="hold">
                                          <p:stCondLst>
                                            <p:cond delay="0"/>
                                          </p:stCondLst>
                                        </p:cTn>
                                        <p:tgtEl>
                                          <p:spTgt spid="641"/>
                                        </p:tgtEl>
                                        <p:attrNameLst>
                                          <p:attrName>style.visibility</p:attrName>
                                        </p:attrNameLst>
                                      </p:cBhvr>
                                      <p:to>
                                        <p:strVal val="visible"/>
                                      </p:to>
                                    </p:set>
                                    <p:animEffect filter="fade" transition="in">
                                      <p:cBhvr>
                                        <p:cTn dur="1000"/>
                                        <p:tgtEl>
                                          <p:spTgt spid="641"/>
                                        </p:tgtEl>
                                      </p:cBhvr>
                                    </p:animEffect>
                                  </p:childTnLst>
                                </p:cTn>
                              </p:par>
                              <p:par>
                                <p:cTn fill="hold" nodeType="withEffect" presetClass="entr" presetID="10" presetSubtype="0">
                                  <p:stCondLst>
                                    <p:cond delay="0"/>
                                  </p:stCondLst>
                                  <p:childTnLst>
                                    <p:set>
                                      <p:cBhvr>
                                        <p:cTn dur="1" fill="hold">
                                          <p:stCondLst>
                                            <p:cond delay="0"/>
                                          </p:stCondLst>
                                        </p:cTn>
                                        <p:tgtEl>
                                          <p:spTgt spid="642"/>
                                        </p:tgtEl>
                                        <p:attrNameLst>
                                          <p:attrName>style.visibility</p:attrName>
                                        </p:attrNameLst>
                                      </p:cBhvr>
                                      <p:to>
                                        <p:strVal val="visible"/>
                                      </p:to>
                                    </p:set>
                                    <p:animEffect filter="fade" transition="in">
                                      <p:cBhvr>
                                        <p:cTn dur="1000"/>
                                        <p:tgtEl>
                                          <p:spTgt spid="642"/>
                                        </p:tgtEl>
                                      </p:cBhvr>
                                    </p:animEffect>
                                  </p:childTnLst>
                                </p:cTn>
                              </p:par>
                              <p:par>
                                <p:cTn fill="hold" nodeType="withEffect" presetClass="entr" presetID="10" presetSubtype="0">
                                  <p:stCondLst>
                                    <p:cond delay="0"/>
                                  </p:stCondLst>
                                  <p:childTnLst>
                                    <p:set>
                                      <p:cBhvr>
                                        <p:cTn dur="1" fill="hold">
                                          <p:stCondLst>
                                            <p:cond delay="0"/>
                                          </p:stCondLst>
                                        </p:cTn>
                                        <p:tgtEl>
                                          <p:spTgt spid="630"/>
                                        </p:tgtEl>
                                        <p:attrNameLst>
                                          <p:attrName>style.visibility</p:attrName>
                                        </p:attrNameLst>
                                      </p:cBhvr>
                                      <p:to>
                                        <p:strVal val="visible"/>
                                      </p:to>
                                    </p:set>
                                    <p:animEffect filter="fade" transition="in">
                                      <p:cBhvr>
                                        <p:cTn dur="1000"/>
                                        <p:tgtEl>
                                          <p:spTgt spid="6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2"/>
                                        </p:tgtEl>
                                        <p:attrNameLst>
                                          <p:attrName>style.visibility</p:attrName>
                                        </p:attrNameLst>
                                      </p:cBhvr>
                                      <p:to>
                                        <p:strVal val="visible"/>
                                      </p:to>
                                    </p:set>
                                    <p:animEffect filter="fade" transition="in">
                                      <p:cBhvr>
                                        <p:cTn dur="1000"/>
                                        <p:tgtEl>
                                          <p:spTgt spid="632"/>
                                        </p:tgtEl>
                                      </p:cBhvr>
                                    </p:animEffect>
                                  </p:childTnLst>
                                </p:cTn>
                              </p:par>
                              <p:par>
                                <p:cTn fill="hold" nodeType="withEffect" presetClass="entr" presetID="10" presetSubtype="0">
                                  <p:stCondLst>
                                    <p:cond delay="0"/>
                                  </p:stCondLst>
                                  <p:childTnLst>
                                    <p:set>
                                      <p:cBhvr>
                                        <p:cTn dur="1" fill="hold">
                                          <p:stCondLst>
                                            <p:cond delay="0"/>
                                          </p:stCondLst>
                                        </p:cTn>
                                        <p:tgtEl>
                                          <p:spTgt spid="633"/>
                                        </p:tgtEl>
                                        <p:attrNameLst>
                                          <p:attrName>style.visibility</p:attrName>
                                        </p:attrNameLst>
                                      </p:cBhvr>
                                      <p:to>
                                        <p:strVal val="visible"/>
                                      </p:to>
                                    </p:set>
                                    <p:animEffect filter="fade" transition="in">
                                      <p:cBhvr>
                                        <p:cTn dur="1000"/>
                                        <p:tgtEl>
                                          <p:spTgt spid="633"/>
                                        </p:tgtEl>
                                      </p:cBhvr>
                                    </p:animEffect>
                                  </p:childTnLst>
                                </p:cTn>
                              </p:par>
                              <p:par>
                                <p:cTn fill="hold" nodeType="withEffect" presetClass="entr" presetID="10" presetSubtype="0">
                                  <p:stCondLst>
                                    <p:cond delay="0"/>
                                  </p:stCondLst>
                                  <p:childTnLst>
                                    <p:set>
                                      <p:cBhvr>
                                        <p:cTn dur="1" fill="hold">
                                          <p:stCondLst>
                                            <p:cond delay="0"/>
                                          </p:stCondLst>
                                        </p:cTn>
                                        <p:tgtEl>
                                          <p:spTgt spid="634"/>
                                        </p:tgtEl>
                                        <p:attrNameLst>
                                          <p:attrName>style.visibility</p:attrName>
                                        </p:attrNameLst>
                                      </p:cBhvr>
                                      <p:to>
                                        <p:strVal val="visible"/>
                                      </p:to>
                                    </p:set>
                                    <p:animEffect filter="fade" transition="in">
                                      <p:cBhvr>
                                        <p:cTn dur="1000"/>
                                        <p:tgtEl>
                                          <p:spTgt spid="634"/>
                                        </p:tgtEl>
                                      </p:cBhvr>
                                    </p:animEffect>
                                  </p:childTnLst>
                                </p:cTn>
                              </p:par>
                              <p:par>
                                <p:cTn fill="hold" nodeType="withEffect" presetClass="entr" presetID="10" presetSubtype="0">
                                  <p:stCondLst>
                                    <p:cond delay="0"/>
                                  </p:stCondLst>
                                  <p:childTnLst>
                                    <p:set>
                                      <p:cBhvr>
                                        <p:cTn dur="1" fill="hold">
                                          <p:stCondLst>
                                            <p:cond delay="0"/>
                                          </p:stCondLst>
                                        </p:cTn>
                                        <p:tgtEl>
                                          <p:spTgt spid="635"/>
                                        </p:tgtEl>
                                        <p:attrNameLst>
                                          <p:attrName>style.visibility</p:attrName>
                                        </p:attrNameLst>
                                      </p:cBhvr>
                                      <p:to>
                                        <p:strVal val="visible"/>
                                      </p:to>
                                    </p:set>
                                    <p:animEffect filter="fade" transition="in">
                                      <p:cBhvr>
                                        <p:cTn dur="1000"/>
                                        <p:tgtEl>
                                          <p:spTgt spid="635"/>
                                        </p:tgtEl>
                                      </p:cBhvr>
                                    </p:animEffect>
                                  </p:childTnLst>
                                </p:cTn>
                              </p:par>
                              <p:par>
                                <p:cTn fill="hold" nodeType="withEffect" presetClass="entr" presetID="10" presetSubtype="0">
                                  <p:stCondLst>
                                    <p:cond delay="0"/>
                                  </p:stCondLst>
                                  <p:childTnLst>
                                    <p:set>
                                      <p:cBhvr>
                                        <p:cTn dur="1" fill="hold">
                                          <p:stCondLst>
                                            <p:cond delay="0"/>
                                          </p:stCondLst>
                                        </p:cTn>
                                        <p:tgtEl>
                                          <p:spTgt spid="636"/>
                                        </p:tgtEl>
                                        <p:attrNameLst>
                                          <p:attrName>style.visibility</p:attrName>
                                        </p:attrNameLst>
                                      </p:cBhvr>
                                      <p:to>
                                        <p:strVal val="visible"/>
                                      </p:to>
                                    </p:set>
                                    <p:animEffect filter="fade" transition="in">
                                      <p:cBhvr>
                                        <p:cTn dur="1000"/>
                                        <p:tgtEl>
                                          <p:spTgt spid="636"/>
                                        </p:tgtEl>
                                      </p:cBhvr>
                                    </p:animEffect>
                                  </p:childTnLst>
                                </p:cTn>
                              </p:par>
                              <p:par>
                                <p:cTn fill="hold" nodeType="withEffect" presetClass="entr" presetID="10" presetSubtype="0">
                                  <p:stCondLst>
                                    <p:cond delay="0"/>
                                  </p:stCondLst>
                                  <p:childTnLst>
                                    <p:set>
                                      <p:cBhvr>
                                        <p:cTn dur="1" fill="hold">
                                          <p:stCondLst>
                                            <p:cond delay="0"/>
                                          </p:stCondLst>
                                        </p:cTn>
                                        <p:tgtEl>
                                          <p:spTgt spid="637"/>
                                        </p:tgtEl>
                                        <p:attrNameLst>
                                          <p:attrName>style.visibility</p:attrName>
                                        </p:attrNameLst>
                                      </p:cBhvr>
                                      <p:to>
                                        <p:strVal val="visible"/>
                                      </p:to>
                                    </p:set>
                                    <p:animEffect filter="fade" transition="in">
                                      <p:cBhvr>
                                        <p:cTn dur="1000"/>
                                        <p:tgtEl>
                                          <p:spTgt spid="637"/>
                                        </p:tgtEl>
                                      </p:cBhvr>
                                    </p:animEffect>
                                  </p:childTnLst>
                                </p:cTn>
                              </p:par>
                              <p:par>
                                <p:cTn fill="hold" nodeType="withEffect" presetClass="entr" presetID="10" presetSubtype="0">
                                  <p:stCondLst>
                                    <p:cond delay="0"/>
                                  </p:stCondLst>
                                  <p:childTnLst>
                                    <p:set>
                                      <p:cBhvr>
                                        <p:cTn dur="1" fill="hold">
                                          <p:stCondLst>
                                            <p:cond delay="0"/>
                                          </p:stCondLst>
                                        </p:cTn>
                                        <p:tgtEl>
                                          <p:spTgt spid="643"/>
                                        </p:tgtEl>
                                        <p:attrNameLst>
                                          <p:attrName>style.visibility</p:attrName>
                                        </p:attrNameLst>
                                      </p:cBhvr>
                                      <p:to>
                                        <p:strVal val="visible"/>
                                      </p:to>
                                    </p:set>
                                    <p:animEffect filter="fade" transition="in">
                                      <p:cBhvr>
                                        <p:cTn dur="1000"/>
                                        <p:tgtEl>
                                          <p:spTgt spid="643"/>
                                        </p:tgtEl>
                                      </p:cBhvr>
                                    </p:animEffect>
                                  </p:childTnLst>
                                </p:cTn>
                              </p:par>
                              <p:par>
                                <p:cTn fill="hold" nodeType="withEffect" presetClass="entr" presetID="10" presetSubtype="0">
                                  <p:stCondLst>
                                    <p:cond delay="0"/>
                                  </p:stCondLst>
                                  <p:childTnLst>
                                    <p:set>
                                      <p:cBhvr>
                                        <p:cTn dur="1" fill="hold">
                                          <p:stCondLst>
                                            <p:cond delay="0"/>
                                          </p:stCondLst>
                                        </p:cTn>
                                        <p:tgtEl>
                                          <p:spTgt spid="644"/>
                                        </p:tgtEl>
                                        <p:attrNameLst>
                                          <p:attrName>style.visibility</p:attrName>
                                        </p:attrNameLst>
                                      </p:cBhvr>
                                      <p:to>
                                        <p:strVal val="visible"/>
                                      </p:to>
                                    </p:set>
                                    <p:animEffect filter="fade" transition="in">
                                      <p:cBhvr>
                                        <p:cTn dur="1000"/>
                                        <p:tgtEl>
                                          <p:spTgt spid="644"/>
                                        </p:tgtEl>
                                      </p:cBhvr>
                                    </p:animEffect>
                                  </p:childTnLst>
                                </p:cTn>
                              </p:par>
                              <p:par>
                                <p:cTn fill="hold" nodeType="withEffect" presetClass="entr" presetID="10" presetSubtype="0">
                                  <p:stCondLst>
                                    <p:cond delay="0"/>
                                  </p:stCondLst>
                                  <p:childTnLst>
                                    <p:set>
                                      <p:cBhvr>
                                        <p:cTn dur="1" fill="hold">
                                          <p:stCondLst>
                                            <p:cond delay="0"/>
                                          </p:stCondLst>
                                        </p:cTn>
                                        <p:tgtEl>
                                          <p:spTgt spid="645"/>
                                        </p:tgtEl>
                                        <p:attrNameLst>
                                          <p:attrName>style.visibility</p:attrName>
                                        </p:attrNameLst>
                                      </p:cBhvr>
                                      <p:to>
                                        <p:strVal val="visible"/>
                                      </p:to>
                                    </p:set>
                                    <p:animEffect filter="fade" transition="in">
                                      <p:cBhvr>
                                        <p:cTn dur="1000"/>
                                        <p:tgtEl>
                                          <p:spTgt spid="6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8"/>
                                        </p:tgtEl>
                                        <p:attrNameLst>
                                          <p:attrName>style.visibility</p:attrName>
                                        </p:attrNameLst>
                                      </p:cBhvr>
                                      <p:to>
                                        <p:strVal val="visible"/>
                                      </p:to>
                                    </p:set>
                                    <p:animEffect filter="fade" transition="in">
                                      <p:cBhvr>
                                        <p:cTn dur="1000"/>
                                        <p:tgtEl>
                                          <p:spTgt spid="638"/>
                                        </p:tgtEl>
                                      </p:cBhvr>
                                    </p:animEffect>
                                  </p:childTnLst>
                                </p:cTn>
                              </p:par>
                              <p:par>
                                <p:cTn fill="hold" nodeType="withEffect" presetClass="entr" presetID="10" presetSubtype="0">
                                  <p:stCondLst>
                                    <p:cond delay="0"/>
                                  </p:stCondLst>
                                  <p:childTnLst>
                                    <p:set>
                                      <p:cBhvr>
                                        <p:cTn dur="1" fill="hold">
                                          <p:stCondLst>
                                            <p:cond delay="0"/>
                                          </p:stCondLst>
                                        </p:cTn>
                                        <p:tgtEl>
                                          <p:spTgt spid="639"/>
                                        </p:tgtEl>
                                        <p:attrNameLst>
                                          <p:attrName>style.visibility</p:attrName>
                                        </p:attrNameLst>
                                      </p:cBhvr>
                                      <p:to>
                                        <p:strVal val="visible"/>
                                      </p:to>
                                    </p:set>
                                    <p:animEffect filter="fade" transition="in">
                                      <p:cBhvr>
                                        <p:cTn dur="1000"/>
                                        <p:tgtEl>
                                          <p:spTgt spid="6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97" name="Shape 97"/>
        <p:cNvGrpSpPr/>
        <p:nvPr/>
      </p:nvGrpSpPr>
      <p:grpSpPr>
        <a:xfrm>
          <a:off x="0" y="0"/>
          <a:ext cx="0" cy="0"/>
          <a:chOff x="0" y="0"/>
          <a:chExt cx="0" cy="0"/>
        </a:xfrm>
      </p:grpSpPr>
      <p:sp>
        <p:nvSpPr>
          <p:cNvPr id="98" name="Google Shape;98;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Example: Bank Account</a:t>
            </a:r>
            <a:endParaRPr>
              <a:solidFill>
                <a:srgbClr val="FFFFFF"/>
              </a:solidFill>
            </a:endParaRPr>
          </a:p>
        </p:txBody>
      </p:sp>
      <p:cxnSp>
        <p:nvCxnSpPr>
          <p:cNvPr id="99" name="Google Shape;99;p18"/>
          <p:cNvCxnSpPr/>
          <p:nvPr/>
        </p:nvCxnSpPr>
        <p:spPr>
          <a:xfrm>
            <a:off x="4015425" y="1656275"/>
            <a:ext cx="0" cy="2614200"/>
          </a:xfrm>
          <a:prstGeom prst="straightConnector1">
            <a:avLst/>
          </a:prstGeom>
          <a:noFill/>
          <a:ln cap="flat" cmpd="sng" w="38100">
            <a:solidFill>
              <a:schemeClr val="lt1"/>
            </a:solidFill>
            <a:prstDash val="solid"/>
            <a:round/>
            <a:headEnd len="med" w="med" type="none"/>
            <a:tailEnd len="med" w="med" type="none"/>
          </a:ln>
        </p:spPr>
      </p:cxnSp>
      <p:cxnSp>
        <p:nvCxnSpPr>
          <p:cNvPr id="100" name="Google Shape;100;p18"/>
          <p:cNvCxnSpPr/>
          <p:nvPr/>
        </p:nvCxnSpPr>
        <p:spPr>
          <a:xfrm>
            <a:off x="4986875" y="1656275"/>
            <a:ext cx="0" cy="2614200"/>
          </a:xfrm>
          <a:prstGeom prst="straightConnector1">
            <a:avLst/>
          </a:prstGeom>
          <a:noFill/>
          <a:ln cap="flat" cmpd="sng" w="38100">
            <a:solidFill>
              <a:schemeClr val="lt1"/>
            </a:solidFill>
            <a:prstDash val="solid"/>
            <a:round/>
            <a:headEnd len="med" w="med" type="none"/>
            <a:tailEnd len="med" w="med" type="none"/>
          </a:ln>
        </p:spPr>
      </p:cxnSp>
      <p:sp>
        <p:nvSpPr>
          <p:cNvPr id="101" name="Google Shape;101;p18"/>
          <p:cNvSpPr txBox="1"/>
          <p:nvPr/>
        </p:nvSpPr>
        <p:spPr>
          <a:xfrm>
            <a:off x="2664075" y="1340413"/>
            <a:ext cx="6864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Bob</a:t>
            </a:r>
            <a:endParaRPr b="1" sz="1600">
              <a:solidFill>
                <a:srgbClr val="17AAE8"/>
              </a:solidFill>
            </a:endParaRPr>
          </a:p>
        </p:txBody>
      </p:sp>
      <p:sp>
        <p:nvSpPr>
          <p:cNvPr id="102" name="Google Shape;102;p18"/>
          <p:cNvSpPr txBox="1"/>
          <p:nvPr/>
        </p:nvSpPr>
        <p:spPr>
          <a:xfrm>
            <a:off x="5656550" y="1340425"/>
            <a:ext cx="8862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Alice</a:t>
            </a:r>
            <a:endParaRPr b="1" sz="1800">
              <a:solidFill>
                <a:srgbClr val="FF0000"/>
              </a:solidFill>
            </a:endParaRPr>
          </a:p>
        </p:txBody>
      </p:sp>
      <p:sp>
        <p:nvSpPr>
          <p:cNvPr id="103" name="Google Shape;103;p18"/>
          <p:cNvSpPr txBox="1"/>
          <p:nvPr/>
        </p:nvSpPr>
        <p:spPr>
          <a:xfrm>
            <a:off x="4157950" y="173246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100</a:t>
            </a:r>
            <a:endParaRPr b="1" sz="1600">
              <a:solidFill>
                <a:srgbClr val="EFEFEF"/>
              </a:solidFill>
            </a:endParaRPr>
          </a:p>
        </p:txBody>
      </p:sp>
      <p:sp>
        <p:nvSpPr>
          <p:cNvPr id="104" name="Google Shape;104;p18"/>
          <p:cNvSpPr txBox="1"/>
          <p:nvPr/>
        </p:nvSpPr>
        <p:spPr>
          <a:xfrm>
            <a:off x="2214525" y="2023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Read b = 100</a:t>
            </a:r>
            <a:endParaRPr b="1" sz="1600">
              <a:solidFill>
                <a:srgbClr val="17AAE8"/>
              </a:solidFill>
            </a:endParaRPr>
          </a:p>
        </p:txBody>
      </p:sp>
      <p:sp>
        <p:nvSpPr>
          <p:cNvPr id="105" name="Google Shape;105;p18"/>
          <p:cNvSpPr/>
          <p:nvPr/>
        </p:nvSpPr>
        <p:spPr>
          <a:xfrm>
            <a:off x="3708400" y="1367075"/>
            <a:ext cx="1585500" cy="35647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t>Bank Account</a:t>
            </a:r>
            <a:endParaRPr b="1" sz="1600"/>
          </a:p>
        </p:txBody>
      </p:sp>
      <p:sp>
        <p:nvSpPr>
          <p:cNvPr id="106" name="Google Shape;106;p18"/>
          <p:cNvSpPr txBox="1"/>
          <p:nvPr/>
        </p:nvSpPr>
        <p:spPr>
          <a:xfrm>
            <a:off x="2214525" y="2404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b = b + 10</a:t>
            </a:r>
            <a:endParaRPr b="1" sz="1600">
              <a:solidFill>
                <a:srgbClr val="17AAE8"/>
              </a:solidFill>
            </a:endParaRPr>
          </a:p>
        </p:txBody>
      </p:sp>
      <p:sp>
        <p:nvSpPr>
          <p:cNvPr id="107" name="Google Shape;107;p18"/>
          <p:cNvSpPr txBox="1"/>
          <p:nvPr/>
        </p:nvSpPr>
        <p:spPr>
          <a:xfrm>
            <a:off x="2214525" y="2785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Write b = 110</a:t>
            </a:r>
            <a:endParaRPr b="1" sz="1600">
              <a:solidFill>
                <a:srgbClr val="17AAE8"/>
              </a:solidFill>
            </a:endParaRPr>
          </a:p>
        </p:txBody>
      </p:sp>
      <p:sp>
        <p:nvSpPr>
          <p:cNvPr id="108" name="Google Shape;108;p18"/>
          <p:cNvSpPr txBox="1"/>
          <p:nvPr/>
        </p:nvSpPr>
        <p:spPr>
          <a:xfrm>
            <a:off x="4157950" y="28121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sp>
        <p:nvSpPr>
          <p:cNvPr id="109" name="Google Shape;109;p18"/>
          <p:cNvSpPr txBox="1"/>
          <p:nvPr/>
        </p:nvSpPr>
        <p:spPr>
          <a:xfrm>
            <a:off x="5186325" y="24044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Read b = 100</a:t>
            </a:r>
            <a:endParaRPr b="1" sz="1600">
              <a:solidFill>
                <a:srgbClr val="FF0000"/>
              </a:solidFill>
            </a:endParaRPr>
          </a:p>
        </p:txBody>
      </p:sp>
      <p:sp>
        <p:nvSpPr>
          <p:cNvPr id="110" name="Google Shape;110;p18"/>
          <p:cNvSpPr txBox="1"/>
          <p:nvPr/>
        </p:nvSpPr>
        <p:spPr>
          <a:xfrm>
            <a:off x="5186325" y="32426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b = b + 10</a:t>
            </a:r>
            <a:endParaRPr b="1" sz="1600">
              <a:solidFill>
                <a:srgbClr val="FF0000"/>
              </a:solidFill>
            </a:endParaRPr>
          </a:p>
        </p:txBody>
      </p:sp>
      <p:sp>
        <p:nvSpPr>
          <p:cNvPr id="111" name="Google Shape;111;p18"/>
          <p:cNvSpPr txBox="1"/>
          <p:nvPr/>
        </p:nvSpPr>
        <p:spPr>
          <a:xfrm>
            <a:off x="5186325" y="36977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Write b = 110</a:t>
            </a:r>
            <a:endParaRPr b="1" sz="1600">
              <a:solidFill>
                <a:srgbClr val="FF0000"/>
              </a:solidFill>
            </a:endParaRPr>
          </a:p>
        </p:txBody>
      </p:sp>
      <p:sp>
        <p:nvSpPr>
          <p:cNvPr id="112" name="Google Shape;112;p18"/>
          <p:cNvSpPr txBox="1"/>
          <p:nvPr/>
        </p:nvSpPr>
        <p:spPr>
          <a:xfrm>
            <a:off x="4157950" y="37244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pic>
        <p:nvPicPr>
          <p:cNvPr id="113" name="Google Shape;113;p18"/>
          <p:cNvPicPr preferRelativeResize="0"/>
          <p:nvPr/>
        </p:nvPicPr>
        <p:blipFill>
          <a:blip r:embed="rId3">
            <a:alphaModFix/>
          </a:blip>
          <a:stretch>
            <a:fillRect/>
          </a:stretch>
        </p:blipFill>
        <p:spPr>
          <a:xfrm>
            <a:off x="4482750" y="3953575"/>
            <a:ext cx="572700" cy="5727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1"/>
                                        <p:tgtEl>
                                          <p:spTgt spid="1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
                                        <p:tgtEl>
                                          <p:spTgt spid="1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17" name="Shape 117"/>
        <p:cNvGrpSpPr/>
        <p:nvPr/>
      </p:nvGrpSpPr>
      <p:grpSpPr>
        <a:xfrm>
          <a:off x="0" y="0"/>
          <a:ext cx="0" cy="0"/>
          <a:chOff x="0" y="0"/>
          <a:chExt cx="0" cy="0"/>
        </a:xfrm>
      </p:grpSpPr>
      <p:sp>
        <p:nvSpPr>
          <p:cNvPr id="118" name="Google Shape;118;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19" name="Google Shape;119;p19"/>
          <p:cNvSpPr txBox="1"/>
          <p:nvPr>
            <p:ph idx="1" type="body"/>
          </p:nvPr>
        </p:nvSpPr>
        <p:spPr>
          <a:xfrm>
            <a:off x="311700" y="139580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rgbClr val="FFFFFF"/>
                </a:solidFill>
              </a:rPr>
              <a:t>Changes to balance are not </a:t>
            </a:r>
            <a:r>
              <a:rPr b="1" i="1" lang="en">
                <a:solidFill>
                  <a:srgbClr val="FFFFFF"/>
                </a:solidFill>
              </a:rPr>
              <a:t>atomic</a:t>
            </a:r>
            <a:endParaRPr>
              <a:solidFill>
                <a:srgbClr val="FFFFFF"/>
              </a:solidFill>
            </a:endParaRPr>
          </a:p>
        </p:txBody>
      </p:sp>
      <p:sp>
        <p:nvSpPr>
          <p:cNvPr id="120" name="Google Shape;120;p19"/>
          <p:cNvSpPr txBox="1"/>
          <p:nvPr>
            <p:ph idx="1" type="body"/>
          </p:nvPr>
        </p:nvSpPr>
        <p:spPr>
          <a:xfrm>
            <a:off x="1052350" y="2105975"/>
            <a:ext cx="3989400" cy="2408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b="1" lang="en">
                <a:solidFill>
                  <a:srgbClr val="FF0000"/>
                </a:solidFill>
                <a:latin typeface="Consolas"/>
                <a:ea typeface="Consolas"/>
                <a:cs typeface="Consolas"/>
                <a:sym typeface="Consolas"/>
              </a:rPr>
              <a:t>lock balanceLock</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0000"/>
                </a:solidFill>
                <a:latin typeface="Consolas"/>
                <a:ea typeface="Consolas"/>
                <a:cs typeface="Consolas"/>
                <a:sym typeface="Consolas"/>
              </a:rPr>
              <a:t>	unlock balanceLock</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grpSp>
        <p:nvGrpSpPr>
          <p:cNvPr id="121" name="Google Shape;121;p19"/>
          <p:cNvGrpSpPr/>
          <p:nvPr/>
        </p:nvGrpSpPr>
        <p:grpSpPr>
          <a:xfrm>
            <a:off x="4848100" y="2813500"/>
            <a:ext cx="178200" cy="987600"/>
            <a:chOff x="4238500" y="2813500"/>
            <a:chExt cx="178200" cy="987600"/>
          </a:xfrm>
        </p:grpSpPr>
        <p:cxnSp>
          <p:nvCxnSpPr>
            <p:cNvPr id="122" name="Google Shape;122;p19"/>
            <p:cNvCxnSpPr/>
            <p:nvPr/>
          </p:nvCxnSpPr>
          <p:spPr>
            <a:xfrm>
              <a:off x="4402975" y="2813500"/>
              <a:ext cx="0" cy="987600"/>
            </a:xfrm>
            <a:prstGeom prst="straightConnector1">
              <a:avLst/>
            </a:prstGeom>
            <a:noFill/>
            <a:ln cap="flat" cmpd="sng" w="28575">
              <a:solidFill>
                <a:srgbClr val="FFFFFF"/>
              </a:solidFill>
              <a:prstDash val="solid"/>
              <a:round/>
              <a:headEnd len="med" w="med" type="none"/>
              <a:tailEnd len="med" w="med" type="none"/>
            </a:ln>
          </p:spPr>
        </p:cxnSp>
        <p:cxnSp>
          <p:nvCxnSpPr>
            <p:cNvPr id="123" name="Google Shape;123;p19"/>
            <p:cNvCxnSpPr/>
            <p:nvPr/>
          </p:nvCxnSpPr>
          <p:spPr>
            <a:xfrm rot="10800000">
              <a:off x="4238500" y="2827200"/>
              <a:ext cx="178200" cy="0"/>
            </a:xfrm>
            <a:prstGeom prst="straightConnector1">
              <a:avLst/>
            </a:prstGeom>
            <a:noFill/>
            <a:ln cap="flat" cmpd="sng" w="28575">
              <a:solidFill>
                <a:srgbClr val="FFFFFF"/>
              </a:solidFill>
              <a:prstDash val="solid"/>
              <a:round/>
              <a:headEnd len="med" w="med" type="none"/>
              <a:tailEnd len="med" w="med" type="none"/>
            </a:ln>
          </p:spPr>
        </p:cxnSp>
        <p:cxnSp>
          <p:nvCxnSpPr>
            <p:cNvPr id="124" name="Google Shape;124;p19"/>
            <p:cNvCxnSpPr/>
            <p:nvPr/>
          </p:nvCxnSpPr>
          <p:spPr>
            <a:xfrm rot="10800000">
              <a:off x="4238500" y="3801100"/>
              <a:ext cx="178200" cy="0"/>
            </a:xfrm>
            <a:prstGeom prst="straightConnector1">
              <a:avLst/>
            </a:prstGeom>
            <a:noFill/>
            <a:ln cap="flat" cmpd="sng" w="28575">
              <a:solidFill>
                <a:srgbClr val="FFFFFF"/>
              </a:solidFill>
              <a:prstDash val="solid"/>
              <a:round/>
              <a:headEnd len="med" w="med" type="none"/>
              <a:tailEnd len="med" w="med" type="none"/>
            </a:ln>
          </p:spPr>
        </p:cxnSp>
      </p:grpSp>
      <p:sp>
        <p:nvSpPr>
          <p:cNvPr id="125" name="Google Shape;125;p19"/>
          <p:cNvSpPr txBox="1"/>
          <p:nvPr/>
        </p:nvSpPr>
        <p:spPr>
          <a:xfrm>
            <a:off x="5137400" y="3090400"/>
            <a:ext cx="1863900" cy="433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i="1" lang="en" sz="1800">
                <a:solidFill>
                  <a:schemeClr val="lt1"/>
                </a:solidFill>
              </a:rPr>
              <a:t>Critical section</a:t>
            </a:r>
            <a:endParaRPr b="1" i="1"/>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1"/>
                                        <p:tgtEl>
                                          <p:spTgt spid="1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2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29" name="Shape 129"/>
        <p:cNvGrpSpPr/>
        <p:nvPr/>
      </p:nvGrpSpPr>
      <p:grpSpPr>
        <a:xfrm>
          <a:off x="0" y="0"/>
          <a:ext cx="0" cy="0"/>
          <a:chOff x="0" y="0"/>
          <a:chExt cx="0" cy="0"/>
        </a:xfrm>
      </p:grpSpPr>
      <p:sp>
        <p:nvSpPr>
          <p:cNvPr id="130" name="Google Shape;130;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Locks in Go</a:t>
            </a:r>
            <a:endParaRPr>
              <a:solidFill>
                <a:srgbClr val="FFFFFF"/>
              </a:solidFill>
            </a:endParaRPr>
          </a:p>
        </p:txBody>
      </p:sp>
      <p:sp>
        <p:nvSpPr>
          <p:cNvPr id="131" name="Google Shape;131;p20"/>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lock sync.</a:t>
            </a:r>
            <a:r>
              <a:rPr b="1" lang="en">
                <a:solidFill>
                  <a:srgbClr val="6AA84F"/>
                </a:solidFill>
                <a:latin typeface="Consolas"/>
                <a:ea typeface="Consolas"/>
                <a:cs typeface="Consolas"/>
                <a:sym typeface="Consolas"/>
              </a:rPr>
              <a:t>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132" name="Google Shape;132;p20"/>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33" name="Google Shape;133;p20"/>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134" name="Google Shape;134;p20"/>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a.lock.Unlock()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35" name="Google Shape;135;p20"/>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39" name="Shape 139"/>
        <p:cNvGrpSpPr/>
        <p:nvPr/>
      </p:nvGrpSpPr>
      <p:grpSpPr>
        <a:xfrm>
          <a:off x="0" y="0"/>
          <a:ext cx="0" cy="0"/>
          <a:chOff x="0" y="0"/>
          <a:chExt cx="0" cy="0"/>
        </a:xfrm>
      </p:grpSpPr>
      <p:sp>
        <p:nvSpPr>
          <p:cNvPr id="140" name="Google Shape;140;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Read Write </a:t>
            </a:r>
            <a:r>
              <a:rPr lang="en">
                <a:solidFill>
                  <a:srgbClr val="FFFFFF"/>
                </a:solidFill>
              </a:rPr>
              <a:t>Locks in Go</a:t>
            </a:r>
            <a:endParaRPr>
              <a:solidFill>
                <a:srgbClr val="FFFFFF"/>
              </a:solidFill>
            </a:endParaRPr>
          </a:p>
        </p:txBody>
      </p:sp>
      <p:sp>
        <p:nvSpPr>
          <p:cNvPr id="141" name="Google Shape;141;p21"/>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t>
            </a:r>
            <a:r>
              <a:rPr b="1" lang="en">
                <a:solidFill>
                  <a:srgbClr val="FFFFFF"/>
                </a:solidFill>
                <a:latin typeface="Consolas"/>
                <a:ea typeface="Consolas"/>
                <a:cs typeface="Consolas"/>
                <a:sym typeface="Consolas"/>
              </a:rPr>
              <a:t>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lock sync.</a:t>
            </a:r>
            <a:r>
              <a:rPr b="1" lang="en">
                <a:solidFill>
                  <a:srgbClr val="6AA84F"/>
                </a:solidFill>
                <a:latin typeface="Consolas"/>
                <a:ea typeface="Consolas"/>
                <a:cs typeface="Consolas"/>
                <a:sym typeface="Consolas"/>
              </a:rPr>
              <a:t>RWMutex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142" name="Google Shape;142;p21"/>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43" name="Google Shape;143;p21"/>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144" name="Google Shape;144;p21"/>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a.lock.RLock()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a.lock.RUnlock()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45" name="Google Shape;145;p21"/>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146" name="Google Shape;146;p21"/>
          <p:cNvSpPr/>
          <p:nvPr/>
        </p:nvSpPr>
        <p:spPr>
          <a:xfrm>
            <a:off x="288175" y="1208538"/>
            <a:ext cx="4032600" cy="1398900"/>
          </a:xfrm>
          <a:prstGeom prst="rect">
            <a:avLst/>
          </a:prstGeom>
          <a:solidFill>
            <a:srgbClr val="000000">
              <a:alpha val="700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21"/>
          <p:cNvSpPr/>
          <p:nvPr/>
        </p:nvSpPr>
        <p:spPr>
          <a:xfrm>
            <a:off x="288175" y="2838850"/>
            <a:ext cx="4032600" cy="1398900"/>
          </a:xfrm>
          <a:prstGeom prst="rect">
            <a:avLst/>
          </a:prstGeom>
          <a:solidFill>
            <a:srgbClr val="000000">
              <a:alpha val="700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1"/>
          <p:cNvSpPr/>
          <p:nvPr/>
        </p:nvSpPr>
        <p:spPr>
          <a:xfrm>
            <a:off x="4448350" y="172400"/>
            <a:ext cx="4032600" cy="572700"/>
          </a:xfrm>
          <a:prstGeom prst="rect">
            <a:avLst/>
          </a:prstGeom>
          <a:solidFill>
            <a:srgbClr val="000000">
              <a:alpha val="700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21"/>
          <p:cNvSpPr/>
          <p:nvPr/>
        </p:nvSpPr>
        <p:spPr>
          <a:xfrm>
            <a:off x="4448350" y="1208550"/>
            <a:ext cx="4032600" cy="3450300"/>
          </a:xfrm>
          <a:prstGeom prst="rect">
            <a:avLst/>
          </a:prstGeom>
          <a:solidFill>
            <a:srgbClr val="000000">
              <a:alpha val="700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