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/>
    <p:restoredTop sz="94663"/>
  </p:normalViewPr>
  <p:slideViewPr>
    <p:cSldViewPr snapToGrid="0" snapToObjects="1">
      <p:cViewPr varScale="1">
        <p:scale>
          <a:sx n="156" d="100"/>
          <a:sy n="156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550dff0f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550dff0fa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b06f086f0_1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b06f086f0_1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550dff0fa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550dff0fa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time permits, go over the following examples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550dff0fa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550dff0fa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550dff0fa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550dff0fa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550dff0fa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550dff0fa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550dff0fa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550dff0fa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b06f086f0_1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b06f086f0_1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bb06f086f0_1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bb06f086f0_1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550dff0f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550dff0f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550dff0fa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550dff0fa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550dff0fa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550dff0fa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bb06f086f0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bb06f086f0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550dff0f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550dff0f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550dff0fa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550dff0fa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our.golang.org/lis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tinyurl.com/y7rdgqj3" TargetMode="External"/><Relationship Id="rId4" Type="http://schemas.openxmlformats.org/officeDocument/2006/relationships/hyperlink" Target="https://play.golang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COS418 Precept 1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Feb 5th 2021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/>
        </p:nvSpPr>
        <p:spPr>
          <a:xfrm>
            <a:off x="517150" y="1007950"/>
            <a:ext cx="6137400" cy="2799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maps()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sz="1300" i="1">
                <a:solidFill>
                  <a:srgbClr val="808080"/>
                </a:solidFill>
                <a:highlight>
                  <a:schemeClr val="lt1"/>
                </a:highlight>
              </a:rPr>
              <a:t>// Declare a map whose keys have type string, and values have type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myMap := make(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[string]int)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myMap[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"yellow"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myMap[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"magic"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myMap[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"amsterdam"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fmt.Println(myMap)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myMap[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"magic"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100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delete(myMap, 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"amsterdam"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fmt.Println(myMap)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"Map size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len(myMap))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  <p:sp>
        <p:nvSpPr>
          <p:cNvPr id="115" name="Google Shape;115;p22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Composite Data Types: Map </a:t>
            </a:r>
            <a:endParaRPr sz="19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Object-Oriented Programming (OOP) in Go </a:t>
            </a:r>
            <a:endParaRPr sz="1900" b="1"/>
          </a:p>
        </p:txBody>
      </p:sp>
      <p:sp>
        <p:nvSpPr>
          <p:cNvPr id="121" name="Google Shape;121;p23"/>
          <p:cNvSpPr txBox="1"/>
          <p:nvPr/>
        </p:nvSpPr>
        <p:spPr>
          <a:xfrm>
            <a:off x="362775" y="868875"/>
            <a:ext cx="4267500" cy="43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Go also provides programmers with an OOP paradigm. We can view: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Object: a value or variable that has methods 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Method: a function associated with a particular type</a:t>
            </a:r>
            <a:endParaRPr sz="160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Methods in Go 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Method Declaration</a:t>
            </a:r>
            <a:endParaRPr sz="160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Similar to function declaration, but add an extra parameter between </a:t>
            </a:r>
            <a:r>
              <a:rPr lang="en" sz="1600" i="1">
                <a:solidFill>
                  <a:srgbClr val="6AA84F"/>
                </a:solidFill>
              </a:rPr>
              <a:t>func</a:t>
            </a:r>
            <a:r>
              <a:rPr lang="en" sz="1600">
                <a:solidFill>
                  <a:schemeClr val="dk1"/>
                </a:solidFill>
              </a:rPr>
              <a:t> and </a:t>
            </a:r>
            <a:r>
              <a:rPr lang="en" sz="1600" i="1">
                <a:solidFill>
                  <a:srgbClr val="6AA84F"/>
                </a:solidFill>
              </a:rPr>
              <a:t>name</a:t>
            </a:r>
            <a:r>
              <a:rPr lang="en" sz="1600">
                <a:solidFill>
                  <a:schemeClr val="dk1"/>
                </a:solidFill>
              </a:rPr>
              <a:t>. This will attach the function to the type of the parameter.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Example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	</a:t>
            </a:r>
            <a:endParaRPr sz="16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  </a:t>
            </a:r>
            <a:endParaRPr sz="1600"/>
          </a:p>
        </p:txBody>
      </p:sp>
      <p:sp>
        <p:nvSpPr>
          <p:cNvPr id="122" name="Google Shape;122;p23"/>
          <p:cNvSpPr txBox="1"/>
          <p:nvPr/>
        </p:nvSpPr>
        <p:spPr>
          <a:xfrm>
            <a:off x="4808825" y="677100"/>
            <a:ext cx="4267500" cy="43713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solidFill>
                  <a:srgbClr val="000080"/>
                </a:solidFill>
                <a:highlight>
                  <a:schemeClr val="lt1"/>
                </a:highlight>
              </a:rPr>
              <a:t>import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“math”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i="1">
                <a:solidFill>
                  <a:srgbClr val="808080"/>
                </a:solidFill>
                <a:highlight>
                  <a:schemeClr val="lt1"/>
                </a:highlight>
              </a:rPr>
              <a:t>// Declare a struct named Point with x, y positions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solidFill>
                  <a:srgbClr val="000080"/>
                </a:solidFill>
                <a:highlight>
                  <a:schemeClr val="lt1"/>
                </a:highlight>
              </a:rPr>
              <a:t>type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Point </a:t>
            </a:r>
            <a:r>
              <a:rPr lang="en" sz="1300" b="1">
                <a:solidFill>
                  <a:srgbClr val="000080"/>
                </a:solidFill>
                <a:highlight>
                  <a:schemeClr val="lt1"/>
                </a:highlight>
              </a:rPr>
              <a:t>struct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{ X, Y float64} 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i="1">
                <a:solidFill>
                  <a:srgbClr val="808080"/>
                </a:solidFill>
                <a:highlight>
                  <a:schemeClr val="lt1"/>
                </a:highlight>
              </a:rPr>
              <a:t>// Implement a method that find Hypotenuse distance between one Point and another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(p Point) Distance(q Point) float64 {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     </a:t>
            </a:r>
            <a:r>
              <a:rPr lang="en" sz="1300" b="1">
                <a:solidFill>
                  <a:srgbClr val="000080"/>
                </a:solidFill>
                <a:highlight>
                  <a:schemeClr val="lt1"/>
                </a:highlight>
              </a:rPr>
              <a:t>return 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math.Hypot(q.X - p.X, q.Y - p.Y)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i="1">
                <a:solidFill>
                  <a:srgbClr val="808080"/>
                </a:solidFill>
                <a:highlight>
                  <a:schemeClr val="lt1"/>
                </a:highlight>
              </a:rPr>
              <a:t>// standard function 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 b="1">
                <a:solidFill>
                  <a:srgbClr val="000080"/>
                </a:solidFill>
                <a:highlight>
                  <a:schemeClr val="lt1"/>
                </a:highlight>
              </a:rPr>
              <a:t>func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Distance(p Point, q Point) float64 {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 </a:t>
            </a:r>
            <a:r>
              <a:rPr lang="en" sz="1300" b="1">
                <a:solidFill>
                  <a:srgbClr val="000080"/>
                </a:solidFill>
                <a:highlight>
                  <a:schemeClr val="lt1"/>
                </a:highlight>
              </a:rPr>
              <a:t>return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math.Hypot(q.X - p.X, q.Y - p.Y)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}</a:t>
            </a: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3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solidFill>
                  <a:srgbClr val="000080"/>
                </a:solidFill>
                <a:highlight>
                  <a:schemeClr val="lt1"/>
                </a:highlight>
              </a:rPr>
              <a:t>func </a:t>
            </a: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main() {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p := Point{1, 2}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q := Point{4, 6}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fmt.Println(p.Distance(q)) </a:t>
            </a:r>
            <a:r>
              <a:rPr lang="en" sz="1300" i="1">
                <a:solidFill>
                  <a:srgbClr val="808080"/>
                </a:solidFill>
                <a:highlight>
                  <a:schemeClr val="lt1"/>
                </a:highlight>
              </a:rPr>
              <a:t>// “5” method call</a:t>
            </a:r>
            <a:endParaRPr sz="1300" i="1">
              <a:solidFill>
                <a:srgbClr val="808080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    fmt.Println(Distance(p, q)) </a:t>
            </a:r>
            <a:r>
              <a:rPr lang="en" sz="1300" i="1">
                <a:solidFill>
                  <a:srgbClr val="808080"/>
                </a:solidFill>
                <a:highlight>
                  <a:schemeClr val="lt1"/>
                </a:highlight>
              </a:rPr>
              <a:t>// “5” function call</a:t>
            </a:r>
            <a:endParaRPr sz="1300" i="1">
              <a:solidFill>
                <a:srgbClr val="808080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</a:rPr>
              <a:t>}</a:t>
            </a:r>
            <a:endParaRPr sz="130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>
            <a:spLocks noGrp="1"/>
          </p:cNvSpPr>
          <p:nvPr>
            <p:ph type="ctrTitle" idx="4294967295"/>
          </p:nvPr>
        </p:nvSpPr>
        <p:spPr>
          <a:xfrm>
            <a:off x="311700" y="1761975"/>
            <a:ext cx="8520600" cy="87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Exercise Time</a:t>
            </a:r>
            <a:endParaRPr sz="6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/>
          <p:nvPr/>
        </p:nvSpPr>
        <p:spPr>
          <a:xfrm>
            <a:off x="185000" y="720600"/>
            <a:ext cx="4447800" cy="44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Object oriented programming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Convention: capitalize first letter of public fields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Name string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Age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Declare a public method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This is called a receiver method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Bite()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"%v says CHOMP!\n"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s.Name)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Because functions in Go are pass by value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(as opposed to pass by reference), receiver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methods generally take in pointers to the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object instead of the object itself.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ChangeName(newName string)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s.Name = newName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  <p:sp>
        <p:nvSpPr>
          <p:cNvPr id="133" name="Google Shape;133;p25"/>
          <p:cNvSpPr txBox="1"/>
          <p:nvPr/>
        </p:nvSpPr>
        <p:spPr>
          <a:xfrm>
            <a:off x="4503575" y="953100"/>
            <a:ext cx="4521900" cy="4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Receiver methods can take in other objects as well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Greet(s2 *Shark)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if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(s.Age &lt; s2.Age)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"%v says your majesty\n"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s.Name)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else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"%v says yo what's up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s.Name, s2.Name)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 := Shark{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"Bruce"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shark2 := Shark{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"Sharkira"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shark1.Bite()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shark1.ChangeName(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"Lee"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shark1.Greet(&amp;shark2)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pass in pointer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shark2.Greet(&amp;shark1)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cxnSp>
        <p:nvCxnSpPr>
          <p:cNvPr id="134" name="Google Shape;134;p25"/>
          <p:cNvCxnSpPr/>
          <p:nvPr/>
        </p:nvCxnSpPr>
        <p:spPr>
          <a:xfrm flipH="1">
            <a:off x="4342300" y="413550"/>
            <a:ext cx="25800" cy="46332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5" name="Google Shape;135;p25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Sharks and Their Methods</a:t>
            </a:r>
            <a:endParaRPr sz="1900" b="1"/>
          </a:p>
        </p:txBody>
      </p:sp>
      <p:sp>
        <p:nvSpPr>
          <p:cNvPr id="136" name="Google Shape;136;p25"/>
          <p:cNvSpPr txBox="1"/>
          <p:nvPr/>
        </p:nvSpPr>
        <p:spPr>
          <a:xfrm>
            <a:off x="6464075" y="52200"/>
            <a:ext cx="2400600" cy="951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Output: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Bruce says CHOMP!</a:t>
            </a:r>
            <a:endParaRPr sz="1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Lee says your majesty</a:t>
            </a:r>
            <a:endParaRPr sz="1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Sharkira says yo what's up Lee</a:t>
            </a:r>
            <a:endParaRPr sz="1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/>
          <p:nvPr/>
        </p:nvSpPr>
        <p:spPr>
          <a:xfrm>
            <a:off x="414900" y="869725"/>
            <a:ext cx="5602800" cy="25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i="1">
                <a:solidFill>
                  <a:srgbClr val="808080"/>
                </a:solidFill>
                <a:highlight>
                  <a:srgbClr val="FFFFFF"/>
                </a:highlight>
              </a:rPr>
              <a:t>// Launch n goroutines, each printing a number</a:t>
            </a:r>
            <a:endParaRPr sz="1500"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i="1">
                <a:solidFill>
                  <a:srgbClr val="808080"/>
                </a:solidFill>
                <a:highlight>
                  <a:srgbClr val="FFFFFF"/>
                </a:highlight>
              </a:rPr>
              <a:t>// Note how the numbers are not printed in order</a:t>
            </a:r>
            <a:endParaRPr sz="1500"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goroutines()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sz="1500" b="1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lang="en" sz="1500" i="1">
                <a:solidFill>
                  <a:srgbClr val="808080"/>
                </a:solidFill>
                <a:highlight>
                  <a:srgbClr val="FFFFFF"/>
                </a:highlight>
              </a:rPr>
              <a:t>// Print the number asynchronously</a:t>
            </a:r>
            <a:endParaRPr sz="1500"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i="1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lang="en" sz="1500" b="1">
                <a:solidFill>
                  <a:srgbClr val="000080"/>
                </a:solidFill>
                <a:highlight>
                  <a:srgbClr val="FFFFFF"/>
                </a:highlight>
              </a:rPr>
              <a:t>go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lang="en" sz="1500" b="1">
                <a:solidFill>
                  <a:srgbClr val="008000"/>
                </a:solidFill>
                <a:highlight>
                  <a:srgbClr val="FFFFFF"/>
                </a:highlight>
              </a:rPr>
              <a:t>"Printing %v in a goroutine\n"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i)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sz="1500" i="1">
                <a:solidFill>
                  <a:srgbClr val="808080"/>
                </a:solidFill>
                <a:highlight>
                  <a:srgbClr val="FFFFFF"/>
                </a:highlight>
              </a:rPr>
              <a:t>// At this point the numbers may not have been printed yet</a:t>
            </a:r>
            <a:endParaRPr sz="1500"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fmt.Println(</a:t>
            </a:r>
            <a:r>
              <a:rPr lang="en" sz="1500" b="1">
                <a:solidFill>
                  <a:srgbClr val="008000"/>
                </a:solidFill>
                <a:highlight>
                  <a:srgbClr val="FFFFFF"/>
                </a:highlight>
              </a:rPr>
              <a:t>"Launched the goroutines"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142" name="Google Shape;142;p26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Go Routines</a:t>
            </a:r>
            <a:endParaRPr sz="1900" b="1"/>
          </a:p>
        </p:txBody>
      </p:sp>
      <p:sp>
        <p:nvSpPr>
          <p:cNvPr id="143" name="Google Shape;143;p26"/>
          <p:cNvSpPr txBox="1"/>
          <p:nvPr/>
        </p:nvSpPr>
        <p:spPr>
          <a:xfrm>
            <a:off x="6073575" y="766350"/>
            <a:ext cx="2745300" cy="28599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Possible Output: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4 in a goroutine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8 in a goroutine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9 in a goroutine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0 in a goroutine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1 in a goroutine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6 in a goroutine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2 in a goroutine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Printing 3 in a goroutine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Launched the goroutines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/>
          <p:nvPr/>
        </p:nvSpPr>
        <p:spPr>
          <a:xfrm>
            <a:off x="362775" y="877300"/>
            <a:ext cx="6137400" cy="41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Channels are a way to pass messages across goroutines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Launch a goroutine using an anonymous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go func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 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              // consumes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 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i * i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       i++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Extract first 10 squared numbers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 sends into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"The next squared number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149" name="Google Shape;149;p27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(Unbuffered) Channels </a:t>
            </a:r>
            <a:endParaRPr sz="1900" b="1"/>
          </a:p>
        </p:txBody>
      </p:sp>
      <p:sp>
        <p:nvSpPr>
          <p:cNvPr id="150" name="Google Shape;150;p27"/>
          <p:cNvSpPr txBox="1"/>
          <p:nvPr/>
        </p:nvSpPr>
        <p:spPr>
          <a:xfrm>
            <a:off x="6073575" y="766350"/>
            <a:ext cx="2745300" cy="3401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Output:</a:t>
            </a:r>
            <a:endParaRPr sz="15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1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4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9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16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25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36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49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64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81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next squared number is 100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/>
          <p:nvPr/>
        </p:nvSpPr>
        <p:spPr>
          <a:xfrm>
            <a:off x="453675" y="849900"/>
            <a:ext cx="6137400" cy="37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Buffered channels are like channels except: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  1. Sending only blocks when the channel is full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  2. Receiving only blocks when the channel is empty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bufferedChannels()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int,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Buffer is now full; sending any new messages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// Instead let's just consume from the channel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"Consuming %v from channel\n"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Buffer is now empty; consuming from channel will block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  <p:sp>
        <p:nvSpPr>
          <p:cNvPr id="156" name="Google Shape;156;p28"/>
          <p:cNvSpPr txBox="1"/>
          <p:nvPr/>
        </p:nvSpPr>
        <p:spPr>
          <a:xfrm>
            <a:off x="362775" y="289350"/>
            <a:ext cx="74139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Buffered Channels </a:t>
            </a:r>
            <a:endParaRPr sz="1900" b="1"/>
          </a:p>
        </p:txBody>
      </p:sp>
      <p:sp>
        <p:nvSpPr>
          <p:cNvPr id="157" name="Google Shape;157;p28"/>
          <p:cNvSpPr txBox="1"/>
          <p:nvPr/>
        </p:nvSpPr>
        <p:spPr>
          <a:xfrm>
            <a:off x="6073575" y="766350"/>
            <a:ext cx="2745300" cy="13269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Consuming 1 from channel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Consuming 2 from channel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Consuming 3 from channel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Resources 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Go tutorial: </a:t>
            </a:r>
            <a:r>
              <a:rPr lang="en" sz="22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https://tour.golang.org/list</a:t>
            </a:r>
            <a:endParaRPr sz="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</a:rPr>
              <a:t>Go Playground:</a:t>
            </a:r>
            <a:r>
              <a:rPr lang="en" sz="2200"/>
              <a:t> </a:t>
            </a:r>
            <a:r>
              <a:rPr lang="en" sz="22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https://play.golang.org</a:t>
            </a:r>
            <a:endParaRPr sz="2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Basic syntax code in playground: </a:t>
            </a:r>
            <a:r>
              <a:rPr lang="en" sz="2200" u="sng">
                <a:solidFill>
                  <a:schemeClr val="accent5"/>
                </a:solidFill>
                <a:highlight>
                  <a:schemeClr val="lt1"/>
                </a:highligh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https://tinyurl.com/y7rdgqj3</a:t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 for Today 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Go Basics</a:t>
            </a:r>
            <a:endParaRPr sz="23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Program Structure 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Variables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Functions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Loops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Composite Data Types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OOP in Go </a:t>
            </a:r>
            <a:endParaRPr sz="19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Exercise Time </a:t>
            </a:r>
            <a:endParaRPr sz="2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4909200" y="289350"/>
            <a:ext cx="3952800" cy="4564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"errors"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73" name="Google Shape;73;p16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Program Structure</a:t>
            </a:r>
            <a:endParaRPr sz="1900" b="1"/>
          </a:p>
        </p:txBody>
      </p:sp>
      <p:sp>
        <p:nvSpPr>
          <p:cNvPr id="74" name="Google Shape;74;p16"/>
          <p:cNvSpPr txBox="1"/>
          <p:nvPr/>
        </p:nvSpPr>
        <p:spPr>
          <a:xfrm>
            <a:off x="362775" y="868875"/>
            <a:ext cx="4379100" cy="21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 basic Go program contains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 specification: serves as a separate namespace, like modules or libraries in other languages 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Import other packages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❏"/>
            </a:pPr>
            <a:r>
              <a:rPr lang="en" sz="1600"/>
              <a:t>Package-level declarations: var, func, const, type 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/>
        </p:nvSpPr>
        <p:spPr>
          <a:xfrm>
            <a:off x="4630275" y="148200"/>
            <a:ext cx="4438500" cy="4847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Declare a package-level variable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msg string = </a:t>
            </a:r>
            <a:r>
              <a:rPr lang="en">
                <a:solidFill>
                  <a:srgbClr val="0000FF"/>
                </a:solidFill>
                <a:highlight>
                  <a:schemeClr val="lt1"/>
                </a:highlight>
              </a:rPr>
              <a:t>“Hello World”</a:t>
            </a: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rgbClr val="0000FF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i="1">
                <a:solidFill>
                  <a:srgbClr val="808080"/>
                </a:solidFill>
                <a:highlight>
                  <a:schemeClr val="lt1"/>
                </a:highlight>
              </a:rPr>
              <a:t>// Print the package-level string variable 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fmt.Println(msg)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80" name="Google Shape;80;p17"/>
          <p:cNvSpPr txBox="1"/>
          <p:nvPr/>
        </p:nvSpPr>
        <p:spPr>
          <a:xfrm>
            <a:off x="362775" y="289350"/>
            <a:ext cx="37878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/>
              <a:t>Variables </a:t>
            </a:r>
            <a:endParaRPr sz="2300" b="1"/>
          </a:p>
        </p:txBody>
      </p:sp>
      <p:sp>
        <p:nvSpPr>
          <p:cNvPr id="81" name="Google Shape;81;p17"/>
          <p:cNvSpPr txBox="1"/>
          <p:nvPr/>
        </p:nvSpPr>
        <p:spPr>
          <a:xfrm>
            <a:off x="362775" y="868875"/>
            <a:ext cx="4122300" cy="4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Variable Declaration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The General form</a:t>
            </a:r>
            <a:endParaRPr sz="160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i="1">
                <a:solidFill>
                  <a:srgbClr val="6AA84F"/>
                </a:solidFill>
              </a:rPr>
              <a:t>var name type = expression</a:t>
            </a:r>
            <a:endParaRPr sz="16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“</a:t>
            </a:r>
            <a:r>
              <a:rPr lang="en" sz="1600" i="1">
                <a:solidFill>
                  <a:srgbClr val="6AA84F"/>
                </a:solidFill>
              </a:rPr>
              <a:t>= expression</a:t>
            </a:r>
            <a:r>
              <a:rPr lang="en" sz="1600">
                <a:solidFill>
                  <a:schemeClr val="dk1"/>
                </a:solidFill>
              </a:rPr>
              <a:t>” may be omitted. The variable will take zero value for the type, e.g 0 for numbers, false for boolean, “” for strings, and nil for the rest</a:t>
            </a:r>
            <a:endParaRPr sz="1600">
              <a:solidFill>
                <a:schemeClr val="dk1"/>
              </a:solidFill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Short Variable Declaration </a:t>
            </a:r>
            <a:endParaRPr sz="1600"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i="1">
                <a:solidFill>
                  <a:srgbClr val="6AA84F"/>
                </a:solidFill>
              </a:rPr>
              <a:t>name := expression</a:t>
            </a:r>
            <a:endParaRPr sz="1600" i="1">
              <a:solidFill>
                <a:srgbClr val="6AA84F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Only for local variables within a function</a:t>
            </a:r>
            <a:endParaRPr sz="16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Note: Keep in mind </a:t>
            </a:r>
            <a:r>
              <a:rPr lang="en" sz="1600">
                <a:solidFill>
                  <a:srgbClr val="FF0000"/>
                </a:solidFill>
              </a:rPr>
              <a:t>:=</a:t>
            </a:r>
            <a:r>
              <a:rPr lang="en" sz="1600"/>
              <a:t> is a declaration, whereas </a:t>
            </a:r>
            <a:r>
              <a:rPr lang="en" sz="1600">
                <a:solidFill>
                  <a:srgbClr val="FF0000"/>
                </a:solidFill>
              </a:rPr>
              <a:t>=</a:t>
            </a:r>
            <a:r>
              <a:rPr lang="en" sz="1600"/>
              <a:t> is an assignment</a:t>
            </a:r>
            <a:endParaRPr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/>
        </p:nvSpPr>
        <p:spPr>
          <a:xfrm>
            <a:off x="4741875" y="289350"/>
            <a:ext cx="4245900" cy="3593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</a:rPr>
              <a:t>// Function declaration; takes in 2 ints and outputs an int</a:t>
            </a:r>
            <a:endParaRPr i="1">
              <a:solidFill>
                <a:srgbClr val="80808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add(x, y int) int {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 + y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</a:rPr>
              <a:t>// Function that returns two things; error is nil if successful</a:t>
            </a:r>
            <a:endParaRPr i="1">
              <a:solidFill>
                <a:srgbClr val="80808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divide(x, y int) (float64, error) {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lang="en" b="1">
                <a:solidFill>
                  <a:srgbClr val="000080"/>
                </a:solidFill>
              </a:rPr>
              <a:t>if </a:t>
            </a:r>
            <a:r>
              <a:rPr lang="en">
                <a:solidFill>
                  <a:schemeClr val="dk1"/>
                </a:solidFill>
              </a:rPr>
              <a:t>y == </a:t>
            </a:r>
            <a:r>
              <a:rPr lang="en">
                <a:solidFill>
                  <a:srgbClr val="0000FF"/>
                </a:solidFill>
              </a:rPr>
              <a:t>0 </a:t>
            </a:r>
            <a:r>
              <a:rPr lang="en">
                <a:solidFill>
                  <a:schemeClr val="dk1"/>
                </a:solidFill>
              </a:rPr>
              <a:t>{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 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rgbClr val="0000FF"/>
                </a:solidFill>
              </a:rPr>
              <a:t>0.0</a:t>
            </a:r>
            <a:r>
              <a:rPr lang="en">
                <a:solidFill>
                  <a:schemeClr val="dk1"/>
                </a:solidFill>
              </a:rPr>
              <a:t>, errors.New(</a:t>
            </a:r>
            <a:r>
              <a:rPr lang="en" b="1">
                <a:solidFill>
                  <a:srgbClr val="008000"/>
                </a:solidFill>
              </a:rPr>
              <a:t>"Divide by zero"</a:t>
            </a:r>
            <a:r>
              <a:rPr lang="en">
                <a:solidFill>
                  <a:schemeClr val="dk1"/>
                </a:solidFill>
              </a:rPr>
              <a:t>)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lang="en" i="1">
                <a:solidFill>
                  <a:srgbClr val="808080"/>
                </a:solidFill>
              </a:rPr>
              <a:t>// Cast x and y to float64 before dividing</a:t>
            </a:r>
            <a:endParaRPr i="1">
              <a:solidFill>
                <a:srgbClr val="80808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</a:rPr>
              <a:t>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float64(x) / float64(y), nil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87" name="Google Shape;87;p18"/>
          <p:cNvSpPr txBox="1"/>
          <p:nvPr/>
        </p:nvSpPr>
        <p:spPr>
          <a:xfrm>
            <a:off x="362775" y="289350"/>
            <a:ext cx="7338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Functions</a:t>
            </a:r>
            <a:endParaRPr sz="1900" b="1"/>
          </a:p>
        </p:txBody>
      </p:sp>
      <p:sp>
        <p:nvSpPr>
          <p:cNvPr id="88" name="Google Shape;88;p18"/>
          <p:cNvSpPr txBox="1"/>
          <p:nvPr/>
        </p:nvSpPr>
        <p:spPr>
          <a:xfrm>
            <a:off x="362775" y="868875"/>
            <a:ext cx="4133700" cy="24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Function Declaration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The General Form:</a:t>
            </a:r>
            <a:endParaRPr sz="16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i="1">
                <a:solidFill>
                  <a:srgbClr val="6AA84F"/>
                </a:solidFill>
              </a:rPr>
              <a:t>func name (parameter-list) (result-list) {</a:t>
            </a:r>
            <a:endParaRPr sz="1600" i="1">
              <a:solidFill>
                <a:srgbClr val="6AA84F"/>
              </a:solidFill>
            </a:endParaRPr>
          </a:p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i="1">
                <a:solidFill>
                  <a:srgbClr val="6AA84F"/>
                </a:solidFill>
              </a:rPr>
              <a:t>body</a:t>
            </a:r>
            <a:endParaRPr sz="1600" i="1">
              <a:solidFill>
                <a:srgbClr val="6AA84F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i="1">
                <a:solidFill>
                  <a:srgbClr val="6AA84F"/>
                </a:solidFill>
              </a:rPr>
              <a:t>}</a:t>
            </a:r>
            <a:endParaRPr sz="1600" i="1">
              <a:solidFill>
                <a:srgbClr val="6AA84F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Named functions are declared only at the package level. 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/>
        </p:nvSpPr>
        <p:spPr>
          <a:xfrm>
            <a:off x="4674975" y="289350"/>
            <a:ext cx="4245900" cy="43521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</a:rPr>
              <a:t>// squares() returns an anonymous function </a:t>
            </a:r>
            <a:endParaRPr i="1">
              <a:solidFill>
                <a:srgbClr val="80808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</a:rPr>
              <a:t>// that itself returns the next square number each time it is called </a:t>
            </a:r>
            <a:endParaRPr i="1">
              <a:solidFill>
                <a:srgbClr val="80808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squares() func() int {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chemeClr val="lt1"/>
                </a:highlight>
              </a:rPr>
              <a:t>var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x int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func() int {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x++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	</a:t>
            </a:r>
            <a:r>
              <a:rPr lang="en" b="1">
                <a:solidFill>
                  <a:srgbClr val="000080"/>
                </a:solidFill>
              </a:rPr>
              <a:t>return </a:t>
            </a:r>
            <a:r>
              <a:rPr lang="en">
                <a:solidFill>
                  <a:schemeClr val="dk1"/>
                </a:solidFill>
              </a:rPr>
              <a:t>x*x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}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</a:rPr>
              <a:t>func </a:t>
            </a:r>
            <a:r>
              <a:rPr lang="en">
                <a:solidFill>
                  <a:schemeClr val="dk1"/>
                </a:solidFill>
              </a:rPr>
              <a:t>main() {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chemeClr val="lt1"/>
                </a:highlight>
              </a:rPr>
              <a:t>     // Assign a function variable to func squares()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 := squares()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lang="en" i="1">
                <a:solidFill>
                  <a:srgbClr val="808080"/>
                </a:solidFill>
                <a:highlight>
                  <a:schemeClr val="lt1"/>
                </a:highlight>
              </a:rPr>
              <a:t>// “1”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lang="en" i="1">
                <a:solidFill>
                  <a:srgbClr val="808080"/>
                </a:solidFill>
                <a:highlight>
                  <a:schemeClr val="lt1"/>
                </a:highlight>
              </a:rPr>
              <a:t>// “4”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      fmt.Println(f()) </a:t>
            </a:r>
            <a:r>
              <a:rPr lang="en" i="1">
                <a:solidFill>
                  <a:srgbClr val="808080"/>
                </a:solidFill>
                <a:highlight>
                  <a:schemeClr val="lt1"/>
                </a:highlight>
              </a:rPr>
              <a:t>// “9”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4" name="Google Shape;94;p19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Functions</a:t>
            </a:r>
            <a:endParaRPr sz="1900" b="1"/>
          </a:p>
        </p:txBody>
      </p:sp>
      <p:sp>
        <p:nvSpPr>
          <p:cNvPr id="95" name="Google Shape;95;p19"/>
          <p:cNvSpPr txBox="1"/>
          <p:nvPr/>
        </p:nvSpPr>
        <p:spPr>
          <a:xfrm>
            <a:off x="362775" y="868875"/>
            <a:ext cx="39885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Anonymous Functions 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Define such a function at its point of use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Declare without a name following the </a:t>
            </a:r>
            <a:r>
              <a:rPr lang="en" sz="1600" i="1">
                <a:solidFill>
                  <a:srgbClr val="6AA84F"/>
                </a:solidFill>
              </a:rPr>
              <a:t>func</a:t>
            </a:r>
            <a:r>
              <a:rPr lang="en" sz="1600">
                <a:solidFill>
                  <a:srgbClr val="6AA84F"/>
                </a:solidFill>
              </a:rPr>
              <a:t> </a:t>
            </a:r>
            <a:r>
              <a:rPr lang="en" sz="1600"/>
              <a:t>keyword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/>
        </p:nvSpPr>
        <p:spPr>
          <a:xfrm>
            <a:off x="4741875" y="564325"/>
            <a:ext cx="4088400" cy="3079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loops()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For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fmt.Print(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"."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While loop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:=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sum &lt;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1000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sum *=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"The sum is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sum)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>
              <a:solidFill>
                <a:srgbClr val="808080"/>
              </a:solidFill>
            </a:endParaRPr>
          </a:p>
        </p:txBody>
      </p:sp>
      <p:sp>
        <p:nvSpPr>
          <p:cNvPr id="101" name="Google Shape;101;p20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Loops </a:t>
            </a:r>
            <a:endParaRPr sz="1900" b="1"/>
          </a:p>
        </p:txBody>
      </p:sp>
      <p:sp>
        <p:nvSpPr>
          <p:cNvPr id="102" name="Google Shape;102;p20"/>
          <p:cNvSpPr txBox="1"/>
          <p:nvPr/>
        </p:nvSpPr>
        <p:spPr>
          <a:xfrm>
            <a:off x="362775" y="868875"/>
            <a:ext cx="43791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In Go, while loops are represented via for loops </a:t>
            </a: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/>
        </p:nvSpPr>
        <p:spPr>
          <a:xfrm>
            <a:off x="4898050" y="349650"/>
            <a:ext cx="3965700" cy="4537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slices()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 := []int{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6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7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8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fmt.Println(slice)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fmt.Println(slice[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: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3, 4, 5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fmt.Println(slice[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:])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6, 7, 8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fmt.Println(slice[: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// 1, 2, 3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slice2 := make([]string,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slice2[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"tic"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slice2[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"tac"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slice2[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"toe"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fmt.Println(slice2)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slice2 = append(slice2, 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"tom"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slice2 = append(slice2, 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"radar"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fmt.Println(slice2)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index, value := </a:t>
            </a:r>
            <a:r>
              <a:rPr lang="en" b="1">
                <a:solidFill>
                  <a:srgbClr val="000080"/>
                </a:solidFill>
                <a:highlight>
                  <a:srgbClr val="FFFFFF"/>
                </a:highlight>
              </a:rPr>
              <a:t>range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slice2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"%v: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index, value)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lang="en" b="1">
                <a:solidFill>
                  <a:srgbClr val="008000"/>
                </a:solidFill>
                <a:highlight>
                  <a:srgbClr val="FFFFFF"/>
                </a:highlight>
              </a:rPr>
              <a:t>"Slice length = %v\n"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len(slice2))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  <p:sp>
        <p:nvSpPr>
          <p:cNvPr id="108" name="Google Shape;108;p21"/>
          <p:cNvSpPr txBox="1"/>
          <p:nvPr/>
        </p:nvSpPr>
        <p:spPr>
          <a:xfrm>
            <a:off x="362775" y="289350"/>
            <a:ext cx="43122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/>
              <a:t>Composite Data Types</a:t>
            </a:r>
            <a:endParaRPr sz="1900" b="1"/>
          </a:p>
        </p:txBody>
      </p:sp>
      <p:sp>
        <p:nvSpPr>
          <p:cNvPr id="109" name="Google Shape;109;p21"/>
          <p:cNvSpPr txBox="1"/>
          <p:nvPr/>
        </p:nvSpPr>
        <p:spPr>
          <a:xfrm>
            <a:off x="362775" y="868875"/>
            <a:ext cx="4379100" cy="28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Composite types are based on basic data types (e.g integers, floating point numbers, strings, and booleans). In Go, some common composite types are: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Array: fixed-length, elements of same type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Slice: variable-length, elements of same type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Map: hash table of key value pairs  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Struct: contain arbitrary fields and types   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2074</Words>
  <Application>Microsoft Macintosh PowerPoint</Application>
  <PresentationFormat>On-screen Show (16:9)</PresentationFormat>
  <Paragraphs>321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Arial</vt:lpstr>
      <vt:lpstr>Simple Light</vt:lpstr>
      <vt:lpstr>COS418 Precept 1</vt:lpstr>
      <vt:lpstr>Go Resources </vt:lpstr>
      <vt:lpstr>Agenda for Today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Exercise Time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COS418 Precept 1</dc:title>
  <cp:lastModifiedBy>Jianan Lu</cp:lastModifiedBy>
  <cp:revision>1</cp:revision>
  <dcterms:modified xsi:type="dcterms:W3CDTF">2021-02-05T04:51:50Z</dcterms:modified>
</cp:coreProperties>
</file>